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89.jpg" ContentType="image/png"/>
  <Override PartName="/ppt/media/image90.jpg" ContentType="image/png"/>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media/image177.jpg" ContentType="image/png"/>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4" r:id="rId2"/>
    <p:sldMasterId id="2147483736" r:id="rId3"/>
    <p:sldMasterId id="2147483661" r:id="rId4"/>
  </p:sldMasterIdLst>
  <p:notesMasterIdLst>
    <p:notesMasterId r:id="rId44"/>
  </p:notesMasterIdLst>
  <p:sldIdLst>
    <p:sldId id="264" r:id="rId5"/>
    <p:sldId id="287" r:id="rId6"/>
    <p:sldId id="756" r:id="rId7"/>
    <p:sldId id="759" r:id="rId8"/>
    <p:sldId id="292" r:id="rId9"/>
    <p:sldId id="491" r:id="rId10"/>
    <p:sldId id="773" r:id="rId11"/>
    <p:sldId id="774" r:id="rId12"/>
    <p:sldId id="719" r:id="rId13"/>
    <p:sldId id="762" r:id="rId14"/>
    <p:sldId id="725" r:id="rId15"/>
    <p:sldId id="726" r:id="rId16"/>
    <p:sldId id="767" r:id="rId17"/>
    <p:sldId id="768" r:id="rId18"/>
    <p:sldId id="769" r:id="rId19"/>
    <p:sldId id="771" r:id="rId20"/>
    <p:sldId id="777" r:id="rId21"/>
    <p:sldId id="760" r:id="rId22"/>
    <p:sldId id="778" r:id="rId23"/>
    <p:sldId id="355" r:id="rId24"/>
    <p:sldId id="257" r:id="rId25"/>
    <p:sldId id="296" r:id="rId26"/>
    <p:sldId id="298" r:id="rId27"/>
    <p:sldId id="449" r:id="rId28"/>
    <p:sldId id="776" r:id="rId29"/>
    <p:sldId id="516" r:id="rId30"/>
    <p:sldId id="779" r:id="rId31"/>
    <p:sldId id="291" r:id="rId32"/>
    <p:sldId id="761" r:id="rId33"/>
    <p:sldId id="258" r:id="rId34"/>
    <p:sldId id="723" r:id="rId35"/>
    <p:sldId id="724" r:id="rId36"/>
    <p:sldId id="763" r:id="rId37"/>
    <p:sldId id="731" r:id="rId38"/>
    <p:sldId id="736" r:id="rId39"/>
    <p:sldId id="764" r:id="rId40"/>
    <p:sldId id="758" r:id="rId41"/>
    <p:sldId id="702" r:id="rId42"/>
    <p:sldId id="741" r:id="rId4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111"/>
    <a:srgbClr val="7F7F7F"/>
    <a:srgbClr val="E40000"/>
    <a:srgbClr val="AA171E"/>
    <a:srgbClr val="890103"/>
    <a:srgbClr val="E6E6E6"/>
    <a:srgbClr val="C00000"/>
    <a:srgbClr val="D34817"/>
    <a:srgbClr val="FFFFFF"/>
    <a:srgbClr val="9B2D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FECB4D8-DB02-4DC6-A0A2-4F2EBAE1DC90}" styleName="中等深淺樣式 1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848" autoAdjust="0"/>
    <p:restoredTop sz="66236" autoAdjust="0"/>
  </p:normalViewPr>
  <p:slideViewPr>
    <p:cSldViewPr snapToGrid="0">
      <p:cViewPr varScale="1">
        <p:scale>
          <a:sx n="86" d="100"/>
          <a:sy n="86" d="100"/>
        </p:scale>
        <p:origin x="62" y="86"/>
      </p:cViewPr>
      <p:guideLst>
        <p:guide orient="horz" pos="2137"/>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oleObject" Target="Microsoft%20PowerPoint%20&#30340;&#22294;&#34920;%20"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Microsoft%20PowerPoint%20&#30340;&#22294;&#34920;%20"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Microsoft%20PowerPoint%20&#30340;&#22294;&#34920;%20"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D:\&#33775;&#32147;\20230920&#27861;&#35498;&#26371;\&#35657;&#29031;&#32113;&#35336;.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'[Microsoft PowerPoint 的圖表 ]五期損益比較 (2)'!$A$3</c:f>
              <c:strCache>
                <c:ptCount val="1"/>
                <c:pt idx="0">
                  <c:v>Operating Revenue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'[Microsoft PowerPoint 的圖表 ]五期損益比較 (2)'!$B$2:$F$2</c:f>
              <c:strCache>
                <c:ptCount val="5"/>
                <c:pt idx="0">
                  <c:v>2019</c:v>
                </c:pt>
                <c:pt idx="1">
                  <c:v>2020</c:v>
                </c:pt>
                <c:pt idx="2">
                  <c:v>2021</c:v>
                </c:pt>
                <c:pt idx="3">
                  <c:v>2022</c:v>
                </c:pt>
                <c:pt idx="4">
                  <c:v>2023 H1</c:v>
                </c:pt>
              </c:strCache>
            </c:strRef>
          </c:cat>
          <c:val>
            <c:numRef>
              <c:f>'[Microsoft PowerPoint 的圖表 ]五期損益比較 (2)'!$B$3:$F$3</c:f>
              <c:numCache>
                <c:formatCode>_-* #,##0_-;\-* #,##0_-;_-* "-"??_-;_-@_-</c:formatCode>
                <c:ptCount val="5"/>
                <c:pt idx="0">
                  <c:v>2220</c:v>
                </c:pt>
                <c:pt idx="1">
                  <c:v>2161</c:v>
                </c:pt>
                <c:pt idx="2">
                  <c:v>2149</c:v>
                </c:pt>
                <c:pt idx="3">
                  <c:v>2270</c:v>
                </c:pt>
                <c:pt idx="4">
                  <c:v>1267</c:v>
                </c:pt>
              </c:numCache>
            </c:numRef>
          </c:val>
          <c:extLst>
            <c:ext xmlns:c16="http://schemas.microsoft.com/office/drawing/2014/chart" uri="{C3380CC4-5D6E-409C-BE32-E72D297353CC}">
              <c16:uniqueId val="{00000000-13B9-428F-9626-C16CD2663AAB}"/>
            </c:ext>
          </c:extLst>
        </c:ser>
        <c:ser>
          <c:idx val="1"/>
          <c:order val="1"/>
          <c:tx>
            <c:strRef>
              <c:f>'[Microsoft PowerPoint 的圖表 ]五期損益比較 (2)'!$A$4</c:f>
              <c:strCache>
                <c:ptCount val="1"/>
                <c:pt idx="0">
                  <c:v>Gross Profit</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'[Microsoft PowerPoint 的圖表 ]五期損益比較 (2)'!$B$2:$F$2</c:f>
              <c:strCache>
                <c:ptCount val="5"/>
                <c:pt idx="0">
                  <c:v>2019</c:v>
                </c:pt>
                <c:pt idx="1">
                  <c:v>2020</c:v>
                </c:pt>
                <c:pt idx="2">
                  <c:v>2021</c:v>
                </c:pt>
                <c:pt idx="3">
                  <c:v>2022</c:v>
                </c:pt>
                <c:pt idx="4">
                  <c:v>2023 H1</c:v>
                </c:pt>
              </c:strCache>
            </c:strRef>
          </c:cat>
          <c:val>
            <c:numRef>
              <c:f>'[Microsoft PowerPoint 的圖表 ]五期損益比較 (2)'!$B$4:$F$4</c:f>
              <c:numCache>
                <c:formatCode>_-* #,##0_-;\-* #,##0_-;_-* "-"??_-;_-@_-</c:formatCode>
                <c:ptCount val="5"/>
                <c:pt idx="0">
                  <c:v>210</c:v>
                </c:pt>
                <c:pt idx="1">
                  <c:v>222</c:v>
                </c:pt>
                <c:pt idx="2">
                  <c:v>232</c:v>
                </c:pt>
                <c:pt idx="3">
                  <c:v>246</c:v>
                </c:pt>
                <c:pt idx="4">
                  <c:v>148</c:v>
                </c:pt>
              </c:numCache>
            </c:numRef>
          </c:val>
          <c:extLst>
            <c:ext xmlns:c16="http://schemas.microsoft.com/office/drawing/2014/chart" uri="{C3380CC4-5D6E-409C-BE32-E72D297353CC}">
              <c16:uniqueId val="{00000001-13B9-428F-9626-C16CD2663AAB}"/>
            </c:ext>
          </c:extLst>
        </c:ser>
        <c:ser>
          <c:idx val="2"/>
          <c:order val="2"/>
          <c:tx>
            <c:strRef>
              <c:f>'[Microsoft PowerPoint 的圖表 ]五期損益比較 (2)'!$A$5</c:f>
              <c:strCache>
                <c:ptCount val="1"/>
                <c:pt idx="0">
                  <c:v>Net Profit After Tax (Parent Company)</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'[Microsoft PowerPoint 的圖表 ]五期損益比較 (2)'!$B$2:$F$2</c:f>
              <c:strCache>
                <c:ptCount val="5"/>
                <c:pt idx="0">
                  <c:v>2019</c:v>
                </c:pt>
                <c:pt idx="1">
                  <c:v>2020</c:v>
                </c:pt>
                <c:pt idx="2">
                  <c:v>2021</c:v>
                </c:pt>
                <c:pt idx="3">
                  <c:v>2022</c:v>
                </c:pt>
                <c:pt idx="4">
                  <c:v>2023 H1</c:v>
                </c:pt>
              </c:strCache>
            </c:strRef>
          </c:cat>
          <c:val>
            <c:numRef>
              <c:f>'[Microsoft PowerPoint 的圖表 ]五期損益比較 (2)'!$B$5:$F$5</c:f>
              <c:numCache>
                <c:formatCode>_-* #,##0_-;\-* #,##0_-;_-* "-"??_-;_-@_-</c:formatCode>
                <c:ptCount val="5"/>
                <c:pt idx="0">
                  <c:v>46</c:v>
                </c:pt>
                <c:pt idx="1">
                  <c:v>39</c:v>
                </c:pt>
                <c:pt idx="2">
                  <c:v>45</c:v>
                </c:pt>
                <c:pt idx="3">
                  <c:v>64</c:v>
                </c:pt>
                <c:pt idx="4">
                  <c:v>40</c:v>
                </c:pt>
              </c:numCache>
            </c:numRef>
          </c:val>
          <c:extLst>
            <c:ext xmlns:c16="http://schemas.microsoft.com/office/drawing/2014/chart" uri="{C3380CC4-5D6E-409C-BE32-E72D297353CC}">
              <c16:uniqueId val="{00000002-13B9-428F-9626-C16CD2663AAB}"/>
            </c:ext>
          </c:extLst>
        </c:ser>
        <c:dLbls>
          <c:showLegendKey val="0"/>
          <c:showVal val="1"/>
          <c:showCatName val="0"/>
          <c:showSerName val="0"/>
          <c:showPercent val="0"/>
          <c:showBubbleSize val="0"/>
        </c:dLbls>
        <c:gapWidth val="150"/>
        <c:axId val="397359104"/>
        <c:axId val="397360672"/>
      </c:barChart>
      <c:lineChart>
        <c:grouping val="standard"/>
        <c:varyColors val="0"/>
        <c:ser>
          <c:idx val="3"/>
          <c:order val="3"/>
          <c:tx>
            <c:strRef>
              <c:f>'[Microsoft PowerPoint 的圖表 ]五期損益比較 (2)'!$A$6</c:f>
              <c:strCache>
                <c:ptCount val="1"/>
                <c:pt idx="0">
                  <c:v>Gross Profit Margin</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'[Microsoft PowerPoint 的圖表 ]五期損益比較 (2)'!$B$2:$F$2</c:f>
              <c:strCache>
                <c:ptCount val="5"/>
                <c:pt idx="0">
                  <c:v>2019</c:v>
                </c:pt>
                <c:pt idx="1">
                  <c:v>2020</c:v>
                </c:pt>
                <c:pt idx="2">
                  <c:v>2021</c:v>
                </c:pt>
                <c:pt idx="3">
                  <c:v>2022</c:v>
                </c:pt>
                <c:pt idx="4">
                  <c:v>2023 H1</c:v>
                </c:pt>
              </c:strCache>
            </c:strRef>
          </c:cat>
          <c:val>
            <c:numRef>
              <c:f>'[Microsoft PowerPoint 的圖表 ]五期損益比較 (2)'!$B$6:$F$6</c:f>
              <c:numCache>
                <c:formatCode>0%</c:formatCode>
                <c:ptCount val="5"/>
                <c:pt idx="0">
                  <c:v>0.09</c:v>
                </c:pt>
                <c:pt idx="1">
                  <c:v>0.1</c:v>
                </c:pt>
                <c:pt idx="2">
                  <c:v>0.11</c:v>
                </c:pt>
                <c:pt idx="3">
                  <c:v>0.11</c:v>
                </c:pt>
                <c:pt idx="4">
                  <c:v>0.12</c:v>
                </c:pt>
              </c:numCache>
            </c:numRef>
          </c:val>
          <c:smooth val="0"/>
          <c:extLst>
            <c:ext xmlns:c16="http://schemas.microsoft.com/office/drawing/2014/chart" uri="{C3380CC4-5D6E-409C-BE32-E72D297353CC}">
              <c16:uniqueId val="{00000003-13B9-428F-9626-C16CD2663AAB}"/>
            </c:ext>
          </c:extLst>
        </c:ser>
        <c:ser>
          <c:idx val="4"/>
          <c:order val="4"/>
          <c:tx>
            <c:strRef>
              <c:f>'[Microsoft PowerPoint 的圖表 ]五期損益比較 (2)'!$A$7</c:f>
              <c:strCache>
                <c:ptCount val="1"/>
                <c:pt idx="0">
                  <c:v>Net Profit Margin</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'[Microsoft PowerPoint 的圖表 ]五期損益比較 (2)'!$B$2:$F$2</c:f>
              <c:strCache>
                <c:ptCount val="5"/>
                <c:pt idx="0">
                  <c:v>2019</c:v>
                </c:pt>
                <c:pt idx="1">
                  <c:v>2020</c:v>
                </c:pt>
                <c:pt idx="2">
                  <c:v>2021</c:v>
                </c:pt>
                <c:pt idx="3">
                  <c:v>2022</c:v>
                </c:pt>
                <c:pt idx="4">
                  <c:v>2023 H1</c:v>
                </c:pt>
              </c:strCache>
            </c:strRef>
          </c:cat>
          <c:val>
            <c:numRef>
              <c:f>'[Microsoft PowerPoint 的圖表 ]五期損益比較 (2)'!$B$7:$F$7</c:f>
              <c:numCache>
                <c:formatCode>0%</c:formatCode>
                <c:ptCount val="5"/>
                <c:pt idx="0">
                  <c:v>0.02</c:v>
                </c:pt>
                <c:pt idx="1">
                  <c:v>0.02</c:v>
                </c:pt>
                <c:pt idx="2">
                  <c:v>0.02</c:v>
                </c:pt>
                <c:pt idx="3">
                  <c:v>0.03</c:v>
                </c:pt>
                <c:pt idx="4">
                  <c:v>0.03</c:v>
                </c:pt>
              </c:numCache>
            </c:numRef>
          </c:val>
          <c:smooth val="0"/>
          <c:extLst>
            <c:ext xmlns:c16="http://schemas.microsoft.com/office/drawing/2014/chart" uri="{C3380CC4-5D6E-409C-BE32-E72D297353CC}">
              <c16:uniqueId val="{00000004-13B9-428F-9626-C16CD2663AAB}"/>
            </c:ext>
          </c:extLst>
        </c:ser>
        <c:dLbls>
          <c:showLegendKey val="0"/>
          <c:showVal val="1"/>
          <c:showCatName val="0"/>
          <c:showSerName val="0"/>
          <c:showPercent val="0"/>
          <c:showBubbleSize val="0"/>
        </c:dLbls>
        <c:marker val="1"/>
        <c:smooth val="0"/>
        <c:axId val="336844688"/>
        <c:axId val="361989920"/>
      </c:lineChart>
      <c:catAx>
        <c:axId val="397359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397360672"/>
        <c:crosses val="autoZero"/>
        <c:auto val="1"/>
        <c:lblAlgn val="ctr"/>
        <c:lblOffset val="100"/>
        <c:noMultiLvlLbl val="0"/>
      </c:catAx>
      <c:valAx>
        <c:axId val="397360672"/>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397359104"/>
        <c:crosses val="autoZero"/>
        <c:crossBetween val="between"/>
      </c:valAx>
      <c:valAx>
        <c:axId val="36198992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336844688"/>
        <c:crosses val="max"/>
        <c:crossBetween val="between"/>
      </c:valAx>
      <c:catAx>
        <c:axId val="336844688"/>
        <c:scaling>
          <c:orientation val="minMax"/>
        </c:scaling>
        <c:delete val="1"/>
        <c:axPos val="b"/>
        <c:numFmt formatCode="General" sourceLinked="1"/>
        <c:majorTickMark val="out"/>
        <c:minorTickMark val="none"/>
        <c:tickLblPos val="nextTo"/>
        <c:crossAx val="361989920"/>
        <c:crosses val="autoZero"/>
        <c:auto val="1"/>
        <c:lblAlgn val="ctr"/>
        <c:lblOffset val="100"/>
        <c:noMultiLvlLbl val="0"/>
      </c:catAx>
      <c:spPr>
        <a:noFill/>
        <a:ln>
          <a:noFill/>
        </a:ln>
        <a:effectLst/>
      </c:spPr>
    </c:plotArea>
    <c:legend>
      <c:legendPos val="b"/>
      <c:layout>
        <c:manualLayout>
          <c:xMode val="edge"/>
          <c:yMode val="edge"/>
          <c:x val="6.3967549476577918E-3"/>
          <c:y val="0.88919216314493921"/>
          <c:w val="0.98527375183153587"/>
          <c:h val="0.1108078368550608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showDLblsOverMax val="0"/>
  </c:chart>
  <c:spPr>
    <a:noFill/>
    <a:ln>
      <a:noFill/>
    </a:ln>
    <a:effectLst/>
  </c:spPr>
  <c:txPr>
    <a:bodyPr/>
    <a:lstStyle/>
    <a:p>
      <a:pPr>
        <a:defRPr sz="1200">
          <a:latin typeface="微軟正黑體" panose="020B0604030504040204" pitchFamily="34" charset="-120"/>
          <a:ea typeface="微軟正黑體" panose="020B0604030504040204" pitchFamily="34" charset="-120"/>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715546635946824E-2"/>
          <c:y val="4.2327332258226498E-2"/>
          <c:w val="0.33440500671721357"/>
          <c:h val="0.90039678818869684"/>
        </c:manualLayout>
      </c:layout>
      <c:doughnutChart>
        <c:varyColors val="1"/>
        <c:ser>
          <c:idx val="0"/>
          <c:order val="0"/>
          <c:tx>
            <c:strRef>
              <c:f>'[Microsoft PowerPoint 的圖表 ]樞紐 (2)'!$B$11</c:f>
              <c:strCache>
                <c:ptCount val="1"/>
                <c:pt idx="0">
                  <c:v>2023上半年度營收分析</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8C8-4523-8E64-CE630461311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8C8-4523-8E64-CE630461311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8C8-4523-8E64-CE630461311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8C8-4523-8E64-CE630461311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8C8-4523-8E64-CE6304613116}"/>
              </c:ext>
            </c:extLst>
          </c:dPt>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'[Microsoft PowerPoint 的圖表 ]樞紐 (2)'!$A$12:$A$16</c:f>
              <c:strCache>
                <c:ptCount val="5"/>
                <c:pt idx="0">
                  <c:v>CMP Cloud Management and Virtualization Solutions</c:v>
                </c:pt>
                <c:pt idx="1">
                  <c:v>IT Infrastructure Setup</c:v>
                </c:pt>
                <c:pt idx="2">
                  <c:v>Software and Services</c:v>
                </c:pt>
                <c:pt idx="3">
                  <c:v>Backup and Disaster Recovery</c:v>
                </c:pt>
                <c:pt idx="4">
                  <c:v>Information Security</c:v>
                </c:pt>
              </c:strCache>
            </c:strRef>
          </c:cat>
          <c:val>
            <c:numRef>
              <c:f>'[Microsoft PowerPoint 的圖表 ]樞紐 (2)'!$B$12:$B$16</c:f>
              <c:numCache>
                <c:formatCode>0%</c:formatCode>
                <c:ptCount val="5"/>
                <c:pt idx="0">
                  <c:v>0.31</c:v>
                </c:pt>
                <c:pt idx="1">
                  <c:v>0.36</c:v>
                </c:pt>
                <c:pt idx="2">
                  <c:v>0.18</c:v>
                </c:pt>
                <c:pt idx="3">
                  <c:v>0.1</c:v>
                </c:pt>
                <c:pt idx="4">
                  <c:v>0.05</c:v>
                </c:pt>
              </c:numCache>
            </c:numRef>
          </c:val>
          <c:extLst>
            <c:ext xmlns:c16="http://schemas.microsoft.com/office/drawing/2014/chart" uri="{C3380CC4-5D6E-409C-BE32-E72D297353CC}">
              <c16:uniqueId val="{0000000A-38C8-4523-8E64-CE6304613116}"/>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42920964638079173"/>
          <c:y val="0.24536099104171447"/>
          <c:w val="0.56329967024587968"/>
          <c:h val="0.53749601723133478"/>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微軟正黑體" panose="020B0604030504040204" pitchFamily="34" charset="-120"/>
          <a:ea typeface="微軟正黑體" panose="020B0604030504040204" pitchFamily="34" charset="-120"/>
        </a:defRPr>
      </a:pPr>
      <a:endParaRPr lang="zh-TW"/>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manualLayout>
          <c:xMode val="edge"/>
          <c:yMode val="edge"/>
          <c:x val="0.19276847367912522"/>
          <c:y val="1.5126978477763817E-2"/>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title>
    <c:autoTitleDeleted val="0"/>
    <c:plotArea>
      <c:layout>
        <c:manualLayout>
          <c:layoutTarget val="inner"/>
          <c:xMode val="edge"/>
          <c:yMode val="edge"/>
          <c:x val="0.11168962602082801"/>
          <c:y val="0.20301596217826581"/>
          <c:w val="0.36375851217875926"/>
          <c:h val="0.7969840378217341"/>
        </c:manualLayout>
      </c:layout>
      <c:doughnutChart>
        <c:varyColors val="1"/>
        <c:ser>
          <c:idx val="0"/>
          <c:order val="0"/>
          <c:tx>
            <c:strRef>
              <c:f>'[Microsoft PowerPoint 的圖表 ]樞紐'!$B$35</c:f>
              <c:strCache>
                <c:ptCount val="1"/>
                <c:pt idx="0">
                  <c:v>Gross Profit Ratio</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EDF-4C5D-B6BE-B59B50925B4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EDF-4C5D-B6BE-B59B50925B4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EDF-4C5D-B6BE-B59B50925B4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EDF-4C5D-B6BE-B59B50925B4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EDF-4C5D-B6BE-B59B50925B47}"/>
              </c:ext>
            </c:extLst>
          </c:dPt>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'[Microsoft PowerPoint 的圖表 ]樞紐'!$A$36:$A$40</c:f>
              <c:strCache>
                <c:ptCount val="5"/>
                <c:pt idx="0">
                  <c:v>CMP Cloud Management and Virtualization Solutions</c:v>
                </c:pt>
                <c:pt idx="1">
                  <c:v>IT Infrastructure</c:v>
                </c:pt>
                <c:pt idx="2">
                  <c:v>Software and Services</c:v>
                </c:pt>
                <c:pt idx="3">
                  <c:v>Backup and Disaster Recovery</c:v>
                </c:pt>
                <c:pt idx="4">
                  <c:v>Information Security</c:v>
                </c:pt>
              </c:strCache>
            </c:strRef>
          </c:cat>
          <c:val>
            <c:numRef>
              <c:f>'[Microsoft PowerPoint 的圖表 ]樞紐'!$B$36:$B$40</c:f>
              <c:numCache>
                <c:formatCode>0%</c:formatCode>
                <c:ptCount val="5"/>
                <c:pt idx="0">
                  <c:v>0.24</c:v>
                </c:pt>
                <c:pt idx="1">
                  <c:v>0.28999999999999998</c:v>
                </c:pt>
                <c:pt idx="2">
                  <c:v>0.32</c:v>
                </c:pt>
                <c:pt idx="3">
                  <c:v>0.08</c:v>
                </c:pt>
                <c:pt idx="4">
                  <c:v>7.0000000000000007E-2</c:v>
                </c:pt>
              </c:numCache>
            </c:numRef>
          </c:val>
          <c:extLst>
            <c:ext xmlns:c16="http://schemas.microsoft.com/office/drawing/2014/chart" uri="{C3380CC4-5D6E-409C-BE32-E72D297353CC}">
              <c16:uniqueId val="{0000000A-CEDF-4C5D-B6BE-B59B50925B47}"/>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r"/>
      <c:legendEntry>
        <c:idx val="0"/>
        <c:txPr>
          <a:bodyPr rot="0" spcFirstLastPara="1" vertOverflow="ellipsis" vert="horz" wrap="square" anchor="t" anchorCtr="0"/>
          <a:lstStyle/>
          <a:p>
            <a:pPr>
              <a:lnSpc>
                <a:spcPts val="1800"/>
              </a:lnSpc>
              <a:defRPr sz="18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legendEntry>
      <c:layout>
        <c:manualLayout>
          <c:xMode val="edge"/>
          <c:yMode val="edge"/>
          <c:x val="0.53358438331458935"/>
          <c:y val="0.14270862961962441"/>
          <c:w val="0.39030789929558041"/>
          <c:h val="0.85621461537691901"/>
        </c:manualLayout>
      </c:layout>
      <c:overlay val="0"/>
      <c:spPr>
        <a:noFill/>
        <a:ln>
          <a:noFill/>
        </a:ln>
        <a:effectLst/>
      </c:spPr>
      <c:txPr>
        <a:bodyPr rot="0" spcFirstLastPara="1" vertOverflow="ellipsis" vert="horz" wrap="square" anchor="t" anchorCtr="0"/>
        <a:lstStyle/>
        <a:p>
          <a:pPr>
            <a:defRPr sz="1800" b="0"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微軟正黑體" panose="020B0604030504040204" pitchFamily="34" charset="-120"/>
          <a:ea typeface="微軟正黑體" panose="020B0604030504040204" pitchFamily="34" charset="-120"/>
        </a:defRPr>
      </a:pPr>
      <a:endParaRPr lang="zh-TW"/>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610-45CA-8ACA-55A4E2CA17A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610-45CA-8ACA-55A4E2CA17A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610-45CA-8ACA-55A4E2CA17A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610-45CA-8ACA-55A4E2CA17A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610-45CA-8ACA-55A4E2CA17A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610-45CA-8ACA-55A4E2CA17A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D610-45CA-8ACA-55A4E2CA17A8}"/>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D610-45CA-8ACA-55A4E2CA17A8}"/>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D610-45CA-8ACA-55A4E2CA17A8}"/>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D610-45CA-8ACA-55A4E2CA17A8}"/>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D610-45CA-8ACA-55A4E2CA17A8}"/>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D610-45CA-8ACA-55A4E2CA17A8}"/>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D610-45CA-8ACA-55A4E2CA17A8}"/>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D610-45CA-8ACA-55A4E2CA17A8}"/>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D610-45CA-8ACA-55A4E2CA17A8}"/>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D610-45CA-8ACA-55A4E2CA17A8}"/>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D610-45CA-8ACA-55A4E2CA17A8}"/>
              </c:ext>
            </c:extLst>
          </c:dPt>
          <c:dLbls>
            <c:dLbl>
              <c:idx val="0"/>
              <c:layout>
                <c:manualLayout>
                  <c:x val="0.10169896266685861"/>
                  <c:y val="-1.004256471973444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10-45CA-8ACA-55A4E2CA17A8}"/>
                </c:ext>
              </c:extLst>
            </c:dLbl>
            <c:dLbl>
              <c:idx val="1"/>
              <c:layout>
                <c:manualLayout>
                  <c:x val="3.3711907564923149E-2"/>
                  <c:y val="8.531152477558441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10-45CA-8ACA-55A4E2CA17A8}"/>
                </c:ext>
              </c:extLst>
            </c:dLbl>
            <c:dLbl>
              <c:idx val="2"/>
              <c:layout>
                <c:manualLayout>
                  <c:x val="-6.8754234946303755E-2"/>
                  <c:y val="6.31150914594436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10-45CA-8ACA-55A4E2CA17A8}"/>
                </c:ext>
              </c:extLst>
            </c:dLbl>
            <c:dLbl>
              <c:idx val="3"/>
              <c:layout>
                <c:manualLayout>
                  <c:x val="-0.1098477248953645"/>
                  <c:y val="1.794881813871820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10-45CA-8ACA-55A4E2CA17A8}"/>
                </c:ext>
              </c:extLst>
            </c:dLbl>
            <c:dLbl>
              <c:idx val="4"/>
              <c:layout>
                <c:manualLayout>
                  <c:x val="-0.12216471527911844"/>
                  <c:y val="3.003235335490223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10-45CA-8ACA-55A4E2CA17A8}"/>
                </c:ext>
              </c:extLst>
            </c:dLbl>
            <c:dLbl>
              <c:idx val="5"/>
              <c:layout>
                <c:manualLayout>
                  <c:x val="-0.16669363783307026"/>
                  <c:y val="4.720750431117565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10-45CA-8ACA-55A4E2CA17A8}"/>
                </c:ext>
              </c:extLst>
            </c:dLbl>
            <c:dLbl>
              <c:idx val="6"/>
              <c:layout>
                <c:manualLayout>
                  <c:x val="-0.18933317182178716"/>
                  <c:y val="1.851226666249873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610-45CA-8ACA-55A4E2CA17A8}"/>
                </c:ext>
              </c:extLst>
            </c:dLbl>
            <c:dLbl>
              <c:idx val="7"/>
              <c:layout>
                <c:manualLayout>
                  <c:x val="-0.11861014382477554"/>
                  <c:y val="-7.0359429622338825E-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610-45CA-8ACA-55A4E2CA17A8}"/>
                </c:ext>
              </c:extLst>
            </c:dLbl>
            <c:dLbl>
              <c:idx val="8"/>
              <c:layout>
                <c:manualLayout>
                  <c:x val="-6.2539894016699876E-2"/>
                  <c:y val="-5.459771911452879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610-45CA-8ACA-55A4E2CA17A8}"/>
                </c:ext>
              </c:extLst>
            </c:dLbl>
            <c:dLbl>
              <c:idx val="9"/>
              <c:layout>
                <c:manualLayout>
                  <c:x val="-0.19700670179291624"/>
                  <c:y val="-3.951146955085624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610-45CA-8ACA-55A4E2CA17A8}"/>
                </c:ext>
              </c:extLst>
            </c:dLbl>
            <c:dLbl>
              <c:idx val="10"/>
              <c:layout>
                <c:manualLayout>
                  <c:x val="0.11636023636205337"/>
                  <c:y val="-4.631583334635803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610-45CA-8ACA-55A4E2CA17A8}"/>
                </c:ext>
              </c:extLst>
            </c:dLbl>
            <c:dLbl>
              <c:idx val="11"/>
              <c:layout>
                <c:manualLayout>
                  <c:x val="-0.35854545919120567"/>
                  <c:y val="-0.12387245171743694"/>
                </c:manualLayout>
              </c:layout>
              <c:spPr>
                <a:noFill/>
                <a:ln>
                  <a:noFill/>
                </a:ln>
                <a:effectLst/>
              </c:spPr>
              <c:txPr>
                <a:bodyPr rot="0" spcFirstLastPara="1" vertOverflow="clip" horzOverflow="clip" vert="horz" wrap="square" lIns="38100" tIns="19050" rIns="38100" bIns="19050" anchor="ctr" anchorCtr="1">
                  <a:noAutofit/>
                </a:bodyPr>
                <a:lstStyle/>
                <a:p>
                  <a:pPr>
                    <a:defRPr sz="1100" b="0" i="0" u="none" strike="noStrike" kern="1200" baseline="0">
                      <a:solidFill>
                        <a:schemeClr val="dk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5985652601282249"/>
                      <c:h val="5.7035161480231113E-2"/>
                    </c:manualLayout>
                  </c15:layout>
                </c:ext>
                <c:ext xmlns:c16="http://schemas.microsoft.com/office/drawing/2014/chart" uri="{C3380CC4-5D6E-409C-BE32-E72D297353CC}">
                  <c16:uniqueId val="{00000017-D610-45CA-8ACA-55A4E2CA17A8}"/>
                </c:ext>
              </c:extLst>
            </c:dLbl>
            <c:dLbl>
              <c:idx val="12"/>
              <c:layout>
                <c:manualLayout>
                  <c:x val="-0.24507933939253998"/>
                  <c:y val="-0.11744359002412175"/>
                </c:manualLayout>
              </c:layout>
              <c:spPr>
                <a:noFill/>
                <a:ln>
                  <a:noFill/>
                </a:ln>
                <a:effectLst/>
              </c:spPr>
              <c:txPr>
                <a:bodyPr rot="0" spcFirstLastPara="1" vertOverflow="clip" horzOverflow="clip" vert="horz" wrap="square" lIns="38100" tIns="19050" rIns="38100" bIns="19050" anchor="ctr" anchorCtr="1">
                  <a:noAutofit/>
                </a:bodyPr>
                <a:lstStyle/>
                <a:p>
                  <a:pPr>
                    <a:defRPr sz="1100" b="0" i="0" u="none" strike="noStrike" kern="1200" baseline="0">
                      <a:solidFill>
                        <a:schemeClr val="dk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7.2098659580347571E-2"/>
                      <c:h val="5.0418613859322815E-2"/>
                    </c:manualLayout>
                  </c15:layout>
                </c:ext>
                <c:ext xmlns:c16="http://schemas.microsoft.com/office/drawing/2014/chart" uri="{C3380CC4-5D6E-409C-BE32-E72D297353CC}">
                  <c16:uniqueId val="{00000019-D610-45CA-8ACA-55A4E2CA17A8}"/>
                </c:ext>
              </c:extLst>
            </c:dLbl>
            <c:dLbl>
              <c:idx val="13"/>
              <c:layout>
                <c:manualLayout>
                  <c:x val="-0.11305248305075122"/>
                  <c:y val="-0.12005947078038792"/>
                </c:manualLayout>
              </c:layout>
              <c:spPr>
                <a:noFill/>
                <a:ln>
                  <a:noFill/>
                </a:ln>
                <a:effectLst/>
              </c:spPr>
              <c:txPr>
                <a:bodyPr rot="0" spcFirstLastPara="1" vertOverflow="clip" horzOverflow="clip" vert="horz" wrap="square" lIns="38100" tIns="19050" rIns="38100" bIns="19050" anchor="ctr" anchorCtr="1">
                  <a:noAutofit/>
                </a:bodyPr>
                <a:lstStyle/>
                <a:p>
                  <a:pPr>
                    <a:defRPr sz="1100" b="0" i="0" u="none" strike="noStrike" kern="1200" baseline="0">
                      <a:solidFill>
                        <a:schemeClr val="dk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346701883754588"/>
                      <c:h val="5.3726887669776957E-2"/>
                    </c:manualLayout>
                  </c15:layout>
                </c:ext>
                <c:ext xmlns:c16="http://schemas.microsoft.com/office/drawing/2014/chart" uri="{C3380CC4-5D6E-409C-BE32-E72D297353CC}">
                  <c16:uniqueId val="{0000001B-D610-45CA-8ACA-55A4E2CA17A8}"/>
                </c:ext>
              </c:extLst>
            </c:dLbl>
            <c:dLbl>
              <c:idx val="14"/>
              <c:layout>
                <c:manualLayout>
                  <c:x val="6.9778599972450936E-2"/>
                  <c:y val="-0.11699449836670262"/>
                </c:manualLayout>
              </c:layout>
              <c:spPr>
                <a:noFill/>
                <a:ln>
                  <a:noFill/>
                </a:ln>
                <a:effectLst/>
              </c:spPr>
              <c:txPr>
                <a:bodyPr rot="0" spcFirstLastPara="1" vertOverflow="clip" horzOverflow="clip" vert="horz" wrap="square" lIns="38100" tIns="19050" rIns="38100" bIns="19050" anchor="ctr" anchorCtr="1">
                  <a:noAutofit/>
                </a:bodyPr>
                <a:lstStyle/>
                <a:p>
                  <a:pPr>
                    <a:defRPr sz="1100" b="0" i="0" u="none" strike="noStrike" kern="1200" baseline="0">
                      <a:solidFill>
                        <a:schemeClr val="dk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6978232533724994"/>
                      <c:h val="6.4348791047342174E-2"/>
                    </c:manualLayout>
                  </c15:layout>
                </c:ext>
                <c:ext xmlns:c16="http://schemas.microsoft.com/office/drawing/2014/chart" uri="{C3380CC4-5D6E-409C-BE32-E72D297353CC}">
                  <c16:uniqueId val="{0000001D-D610-45CA-8ACA-55A4E2CA17A8}"/>
                </c:ext>
              </c:extLst>
            </c:dLbl>
            <c:dLbl>
              <c:idx val="15"/>
              <c:layout>
                <c:manualLayout>
                  <c:x val="0.25651866278534219"/>
                  <c:y val="-0.11656325054833987"/>
                </c:manualLayout>
              </c:layout>
              <c:spPr>
                <a:noFill/>
                <a:ln>
                  <a:noFill/>
                </a:ln>
                <a:effectLst/>
              </c:spPr>
              <c:txPr>
                <a:bodyPr rot="0" spcFirstLastPara="1" vertOverflow="clip" horzOverflow="clip" vert="horz" wrap="square" lIns="38100" tIns="19050" rIns="38100" bIns="19050" anchor="ctr" anchorCtr="1">
                  <a:noAutofit/>
                </a:bodyPr>
                <a:lstStyle/>
                <a:p>
                  <a:pPr>
                    <a:defRPr sz="1100" b="0" i="0" u="none" strike="noStrike" kern="1200" baseline="0">
                      <a:solidFill>
                        <a:schemeClr val="dk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2822376415276468"/>
                      <c:h val="5.9951131325445578E-2"/>
                    </c:manualLayout>
                  </c15:layout>
                </c:ext>
                <c:ext xmlns:c16="http://schemas.microsoft.com/office/drawing/2014/chart" uri="{C3380CC4-5D6E-409C-BE32-E72D297353CC}">
                  <c16:uniqueId val="{0000001F-D610-45CA-8ACA-55A4E2CA17A8}"/>
                </c:ext>
              </c:extLst>
            </c:dLbl>
            <c:dLbl>
              <c:idx val="16"/>
              <c:layout>
                <c:manualLayout>
                  <c:x val="0.40328602550359638"/>
                  <c:y val="-0.11987152435879403"/>
                </c:manualLayout>
              </c:layout>
              <c:showLegendKey val="0"/>
              <c:showVal val="1"/>
              <c:showCatName val="1"/>
              <c:showSerName val="0"/>
              <c:showPercent val="0"/>
              <c:showBubbleSize val="0"/>
              <c:extLst>
                <c:ext xmlns:c15="http://schemas.microsoft.com/office/drawing/2012/chart" uri="{CE6537A1-D6FC-4f65-9D91-7224C49458BB}">
                  <c15:layout>
                    <c:manualLayout>
                      <c:w val="8.7187332387843666E-2"/>
                      <c:h val="3.3877244807052086E-2"/>
                    </c:manualLayout>
                  </c15:layout>
                </c:ext>
                <c:ext xmlns:c16="http://schemas.microsoft.com/office/drawing/2014/chart" uri="{C3380CC4-5D6E-409C-BE32-E72D297353CC}">
                  <c16:uniqueId val="{00000021-D610-45CA-8ACA-55A4E2CA17A8}"/>
                </c:ext>
              </c:extLst>
            </c:dLbl>
            <c:spPr>
              <a:noFill/>
              <a:ln>
                <a:no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dk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工作表1!$A$2:$A$18</c:f>
              <c:strCache>
                <c:ptCount val="17"/>
                <c:pt idx="0">
                  <c:v>VMware</c:v>
                </c:pt>
                <c:pt idx="1">
                  <c:v>Microsoft</c:v>
                </c:pt>
                <c:pt idx="2">
                  <c:v>Lenovo</c:v>
                </c:pt>
                <c:pt idx="3">
                  <c:v>IBM</c:v>
                </c:pt>
                <c:pt idx="4">
                  <c:v>Cisco</c:v>
                </c:pt>
                <c:pt idx="5">
                  <c:v>DELL EMC</c:v>
                </c:pt>
                <c:pt idx="6">
                  <c:v>RedHat</c:v>
                </c:pt>
                <c:pt idx="7">
                  <c:v>HPE</c:v>
                </c:pt>
                <c:pt idx="8">
                  <c:v>PMP</c:v>
                </c:pt>
                <c:pt idx="9">
                  <c:v>Oracle</c:v>
                </c:pt>
                <c:pt idx="10">
                  <c:v>ISO</c:v>
                </c:pt>
                <c:pt idx="11">
                  <c:v>NetApp</c:v>
                </c:pt>
                <c:pt idx="12">
                  <c:v>ITIL</c:v>
                </c:pt>
                <c:pt idx="13">
                  <c:v>DataCore</c:v>
                </c:pt>
                <c:pt idx="14">
                  <c:v>GoogleAnalytics</c:v>
                </c:pt>
                <c:pt idx="15">
                  <c:v>Fortinet</c:v>
                </c:pt>
                <c:pt idx="16">
                  <c:v>Citrix</c:v>
                </c:pt>
              </c:strCache>
            </c:strRef>
          </c:cat>
          <c:val>
            <c:numRef>
              <c:f>工作表1!$B$2:$B$18</c:f>
              <c:numCache>
                <c:formatCode>General</c:formatCode>
                <c:ptCount val="17"/>
                <c:pt idx="0">
                  <c:v>391</c:v>
                </c:pt>
                <c:pt idx="1">
                  <c:v>146</c:v>
                </c:pt>
                <c:pt idx="2">
                  <c:v>89</c:v>
                </c:pt>
                <c:pt idx="3">
                  <c:v>65</c:v>
                </c:pt>
                <c:pt idx="4">
                  <c:v>56</c:v>
                </c:pt>
                <c:pt idx="5">
                  <c:v>49</c:v>
                </c:pt>
                <c:pt idx="6">
                  <c:v>19</c:v>
                </c:pt>
                <c:pt idx="7">
                  <c:v>17</c:v>
                </c:pt>
                <c:pt idx="8">
                  <c:v>14</c:v>
                </c:pt>
                <c:pt idx="9">
                  <c:v>14</c:v>
                </c:pt>
                <c:pt idx="10">
                  <c:v>11</c:v>
                </c:pt>
                <c:pt idx="11">
                  <c:v>9</c:v>
                </c:pt>
                <c:pt idx="12">
                  <c:v>5</c:v>
                </c:pt>
                <c:pt idx="13">
                  <c:v>2</c:v>
                </c:pt>
                <c:pt idx="14">
                  <c:v>2</c:v>
                </c:pt>
                <c:pt idx="15">
                  <c:v>2</c:v>
                </c:pt>
                <c:pt idx="16">
                  <c:v>1</c:v>
                </c:pt>
              </c:numCache>
            </c:numRef>
          </c:val>
          <c:extLst>
            <c:ext xmlns:c16="http://schemas.microsoft.com/office/drawing/2014/chart" uri="{C3380CC4-5D6E-409C-BE32-E72D297353CC}">
              <c16:uniqueId val="{00000022-D610-45CA-8ACA-55A4E2CA17A8}"/>
            </c:ext>
          </c:extLst>
        </c:ser>
        <c:dLbls>
          <c:showLegendKey val="0"/>
          <c:showVal val="0"/>
          <c:showCatName val="0"/>
          <c:showSerName val="0"/>
          <c:showPercent val="0"/>
          <c:showBubbleSize val="0"/>
          <c:showLeaderLines val="0"/>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9A29D5-9011-4F96-AE59-EF27CC3BDDC0}" type="datetimeFigureOut">
              <a:rPr lang="zh-TW" altLang="en-US" smtClean="0"/>
              <a:t>2023/9/20</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803A2A-C504-4564-BDE7-7904B178FFC7}" type="slidenum">
              <a:rPr lang="zh-TW" altLang="en-US" smtClean="0"/>
              <a:t>‹#›</a:t>
            </a:fld>
            <a:endParaRPr lang="zh-TW" altLang="en-US"/>
          </a:p>
        </p:txBody>
      </p:sp>
    </p:spTree>
    <p:extLst>
      <p:ext uri="{BB962C8B-B14F-4D97-AF65-F5344CB8AC3E}">
        <p14:creationId xmlns:p14="http://schemas.microsoft.com/office/powerpoint/2010/main" val="3863205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1</a:t>
            </a:fld>
            <a:endParaRPr lang="zh-TW" altLang="en-US"/>
          </a:p>
        </p:txBody>
      </p:sp>
    </p:spTree>
    <p:extLst>
      <p:ext uri="{BB962C8B-B14F-4D97-AF65-F5344CB8AC3E}">
        <p14:creationId xmlns:p14="http://schemas.microsoft.com/office/powerpoint/2010/main" val="1733906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14</a:t>
            </a:fld>
            <a:endParaRPr lang="zh-TW" altLang="en-US"/>
          </a:p>
        </p:txBody>
      </p:sp>
    </p:spTree>
    <p:extLst>
      <p:ext uri="{BB962C8B-B14F-4D97-AF65-F5344CB8AC3E}">
        <p14:creationId xmlns:p14="http://schemas.microsoft.com/office/powerpoint/2010/main" val="175650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16</a:t>
            </a:fld>
            <a:endParaRPr lang="zh-TW" altLang="en-US"/>
          </a:p>
        </p:txBody>
      </p:sp>
    </p:spTree>
    <p:extLst>
      <p:ext uri="{BB962C8B-B14F-4D97-AF65-F5344CB8AC3E}">
        <p14:creationId xmlns:p14="http://schemas.microsoft.com/office/powerpoint/2010/main" val="2467961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組織改革</a:t>
            </a:r>
            <a:r>
              <a:rPr lang="en-US" altLang="zh-TW" dirty="0"/>
              <a:t>:</a:t>
            </a:r>
            <a:r>
              <a:rPr lang="zh-TW" altLang="en-US" dirty="0"/>
              <a:t> 系統整合為核心</a:t>
            </a:r>
          </a:p>
          <a:p>
            <a:r>
              <a:rPr lang="zh-TW" altLang="en-US" dirty="0"/>
              <a:t>組織更加扁平化、職能化，強化技術與管理支援</a:t>
            </a:r>
          </a:p>
          <a:p>
            <a:endParaRPr lang="zh-TW" altLang="en-US" dirty="0"/>
          </a:p>
        </p:txBody>
      </p:sp>
      <p:sp>
        <p:nvSpPr>
          <p:cNvPr id="4" name="投影片編號版面配置區 3"/>
          <p:cNvSpPr>
            <a:spLocks noGrp="1"/>
          </p:cNvSpPr>
          <p:nvPr>
            <p:ph type="sldNum" sz="quarter" idx="5"/>
          </p:nvPr>
        </p:nvSpPr>
        <p:spPr/>
        <p:txBody>
          <a:bodyPr/>
          <a:lstStyle/>
          <a:p>
            <a:fld id="{73D54EDC-256C-45B1-ADA6-011D8620FC36}" type="slidenum">
              <a:rPr lang="zh-TW" altLang="en-US" smtClean="0"/>
              <a:t>19</a:t>
            </a:fld>
            <a:endParaRPr lang="zh-TW" altLang="en-US"/>
          </a:p>
        </p:txBody>
      </p:sp>
    </p:spTree>
    <p:extLst>
      <p:ext uri="{BB962C8B-B14F-4D97-AF65-F5344CB8AC3E}">
        <p14:creationId xmlns:p14="http://schemas.microsoft.com/office/powerpoint/2010/main" val="986441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20</a:t>
            </a:fld>
            <a:endParaRPr lang="zh-TW" altLang="en-US"/>
          </a:p>
        </p:txBody>
      </p:sp>
    </p:spTree>
    <p:extLst>
      <p:ext uri="{BB962C8B-B14F-4D97-AF65-F5344CB8AC3E}">
        <p14:creationId xmlns:p14="http://schemas.microsoft.com/office/powerpoint/2010/main" val="3659312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21</a:t>
            </a:fld>
            <a:endParaRPr lang="zh-TW" altLang="en-US"/>
          </a:p>
        </p:txBody>
      </p:sp>
    </p:spTree>
    <p:extLst>
      <p:ext uri="{BB962C8B-B14F-4D97-AF65-F5344CB8AC3E}">
        <p14:creationId xmlns:p14="http://schemas.microsoft.com/office/powerpoint/2010/main" val="475837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22</a:t>
            </a:fld>
            <a:endParaRPr lang="zh-TW" altLang="en-US"/>
          </a:p>
        </p:txBody>
      </p:sp>
    </p:spTree>
    <p:extLst>
      <p:ext uri="{BB962C8B-B14F-4D97-AF65-F5344CB8AC3E}">
        <p14:creationId xmlns:p14="http://schemas.microsoft.com/office/powerpoint/2010/main" val="2043841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TW" altLang="en-US" b="0"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23</a:t>
            </a:fld>
            <a:endParaRPr lang="zh-TW" altLang="en-US"/>
          </a:p>
        </p:txBody>
      </p:sp>
    </p:spTree>
    <p:extLst>
      <p:ext uri="{BB962C8B-B14F-4D97-AF65-F5344CB8AC3E}">
        <p14:creationId xmlns:p14="http://schemas.microsoft.com/office/powerpoint/2010/main" val="26076631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24</a:t>
            </a:fld>
            <a:endParaRPr lang="zh-TW" altLang="en-US"/>
          </a:p>
        </p:txBody>
      </p:sp>
    </p:spTree>
    <p:extLst>
      <p:ext uri="{BB962C8B-B14F-4D97-AF65-F5344CB8AC3E}">
        <p14:creationId xmlns:p14="http://schemas.microsoft.com/office/powerpoint/2010/main" val="3310658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25</a:t>
            </a:fld>
            <a:endParaRPr lang="zh-TW" altLang="en-US"/>
          </a:p>
        </p:txBody>
      </p:sp>
    </p:spTree>
    <p:extLst>
      <p:ext uri="{BB962C8B-B14F-4D97-AF65-F5344CB8AC3E}">
        <p14:creationId xmlns:p14="http://schemas.microsoft.com/office/powerpoint/2010/main" val="2953244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259" rtl="0" eaLnBrk="1" fontAlgn="auto" latinLnBrk="0" hangingPunct="1">
              <a:lnSpc>
                <a:spcPct val="100000"/>
              </a:lnSpc>
              <a:spcBef>
                <a:spcPts val="0"/>
              </a:spcBef>
              <a:spcAft>
                <a:spcPts val="0"/>
              </a:spcAft>
              <a:buClrTx/>
              <a:buSzTx/>
              <a:buFontTx/>
              <a:buNone/>
              <a:tabLst/>
              <a:defRPr/>
            </a:pPr>
            <a:endParaRPr lang="zh-TW" altLang="zh-TW" dirty="0"/>
          </a:p>
        </p:txBody>
      </p:sp>
      <p:sp>
        <p:nvSpPr>
          <p:cNvPr id="4" name="投影片編號版面配置區 3"/>
          <p:cNvSpPr>
            <a:spLocks noGrp="1"/>
          </p:cNvSpPr>
          <p:nvPr>
            <p:ph type="sldNum" sz="quarter" idx="10"/>
          </p:nvPr>
        </p:nvSpPr>
        <p:spPr/>
        <p:txBody>
          <a:bodyPr/>
          <a:lstStyle/>
          <a:p>
            <a:fld id="{AD89DEB4-F8C6-468E-B04D-833132A0BF72}" type="slidenum">
              <a:rPr lang="zh-TW" altLang="en-US" smtClean="0"/>
              <a:t>26</a:t>
            </a:fld>
            <a:endParaRPr lang="zh-TW" altLang="en-US"/>
          </a:p>
        </p:txBody>
      </p:sp>
    </p:spTree>
    <p:extLst>
      <p:ext uri="{BB962C8B-B14F-4D97-AF65-F5344CB8AC3E}">
        <p14:creationId xmlns:p14="http://schemas.microsoft.com/office/powerpoint/2010/main" val="2770009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2</a:t>
            </a:fld>
            <a:endParaRPr lang="zh-TW" altLang="en-US"/>
          </a:p>
        </p:txBody>
      </p:sp>
    </p:spTree>
    <p:extLst>
      <p:ext uri="{BB962C8B-B14F-4D97-AF65-F5344CB8AC3E}">
        <p14:creationId xmlns:p14="http://schemas.microsoft.com/office/powerpoint/2010/main" val="3262876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4259">
              <a:defRPr/>
            </a:pPr>
            <a:endParaRPr lang="zh-TW" altLang="zh-TW" dirty="0"/>
          </a:p>
        </p:txBody>
      </p:sp>
      <p:sp>
        <p:nvSpPr>
          <p:cNvPr id="4" name="投影片編號版面配置區 3"/>
          <p:cNvSpPr>
            <a:spLocks noGrp="1"/>
          </p:cNvSpPr>
          <p:nvPr>
            <p:ph type="sldNum" sz="quarter" idx="10"/>
          </p:nvPr>
        </p:nvSpPr>
        <p:spPr/>
        <p:txBody>
          <a:bodyPr/>
          <a:lstStyle/>
          <a:p>
            <a:fld id="{AD89DEB4-F8C6-468E-B04D-833132A0BF72}" type="slidenum">
              <a:rPr lang="zh-TW" altLang="en-US" smtClean="0"/>
              <a:t>27</a:t>
            </a:fld>
            <a:endParaRPr lang="zh-TW" altLang="en-US"/>
          </a:p>
        </p:txBody>
      </p:sp>
    </p:spTree>
    <p:extLst>
      <p:ext uri="{BB962C8B-B14F-4D97-AF65-F5344CB8AC3E}">
        <p14:creationId xmlns:p14="http://schemas.microsoft.com/office/powerpoint/2010/main" val="592879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28</a:t>
            </a:fld>
            <a:endParaRPr lang="zh-TW" altLang="en-US"/>
          </a:p>
        </p:txBody>
      </p:sp>
    </p:spTree>
    <p:extLst>
      <p:ext uri="{BB962C8B-B14F-4D97-AF65-F5344CB8AC3E}">
        <p14:creationId xmlns:p14="http://schemas.microsoft.com/office/powerpoint/2010/main" val="2479385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30</a:t>
            </a:fld>
            <a:endParaRPr lang="zh-TW" altLang="en-US"/>
          </a:p>
        </p:txBody>
      </p:sp>
    </p:spTree>
    <p:extLst>
      <p:ext uri="{BB962C8B-B14F-4D97-AF65-F5344CB8AC3E}">
        <p14:creationId xmlns:p14="http://schemas.microsoft.com/office/powerpoint/2010/main" val="5051747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Roger</a:t>
            </a:r>
            <a:r>
              <a:rPr lang="zh-TW" altLang="en-US" dirty="0"/>
              <a:t> 提醒</a:t>
            </a:r>
            <a:r>
              <a:rPr lang="en-US" altLang="zh-TW" dirty="0"/>
              <a:t>:</a:t>
            </a:r>
            <a:r>
              <a:rPr lang="zh-TW" altLang="en-US" dirty="0"/>
              <a:t> 黃色部分是比較久以前的案子 是否要移除</a:t>
            </a:r>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32</a:t>
            </a:fld>
            <a:endParaRPr lang="zh-TW" altLang="en-US"/>
          </a:p>
        </p:txBody>
      </p:sp>
    </p:spTree>
    <p:extLst>
      <p:ext uri="{BB962C8B-B14F-4D97-AF65-F5344CB8AC3E}">
        <p14:creationId xmlns:p14="http://schemas.microsoft.com/office/powerpoint/2010/main" val="41434283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900" b="1" dirty="0">
              <a:solidFill>
                <a:schemeClr val="bg1"/>
              </a:solidFill>
              <a:effectLst/>
              <a:latin typeface="微軟正黑體" panose="020B0604030504040204" pitchFamily="34" charset="-120"/>
              <a:ea typeface="微軟正黑體" panose="020B0604030504040204" pitchFamily="34" charset="-120"/>
              <a:cs typeface="Arial" panose="020B0604020202020204" pitchFamily="34" charset="0"/>
            </a:endParaRPr>
          </a:p>
          <a:p>
            <a:endParaRPr lang="en-US" altLang="zh-TW" sz="900" b="1" dirty="0">
              <a:solidFill>
                <a:schemeClr val="bg1"/>
              </a:solidFill>
              <a:effectLst/>
              <a:latin typeface="微軟正黑體" panose="020B0604030504040204" pitchFamily="34" charset="-120"/>
              <a:ea typeface="微軟正黑體" panose="020B0604030504040204" pitchFamily="34" charset="-120"/>
              <a:cs typeface="Arial" panose="020B0604020202020204" pitchFamily="34" charset="0"/>
            </a:endParaRPr>
          </a:p>
          <a:p>
            <a:r>
              <a:rPr lang="zh-TW" altLang="zh-TW" sz="900" b="1" dirty="0">
                <a:solidFill>
                  <a:schemeClr val="bg1"/>
                </a:solidFill>
                <a:effectLst/>
                <a:latin typeface="微軟正黑體" panose="020B0604030504040204" pitchFamily="34" charset="-120"/>
                <a:ea typeface="微軟正黑體" panose="020B0604030504040204" pitchFamily="34" charset="-120"/>
                <a:cs typeface="Arial" panose="020B0604020202020204" pitchFamily="34" charset="0"/>
              </a:rPr>
              <a:t>數位雙生</a:t>
            </a:r>
            <a:r>
              <a:rPr lang="en-US" altLang="zh-TW" sz="900" b="1" dirty="0">
                <a:solidFill>
                  <a:schemeClr val="bg1"/>
                </a:solidFill>
                <a:effectLst/>
                <a:latin typeface="微軟正黑體" panose="020B0604030504040204" pitchFamily="34" charset="-120"/>
                <a:ea typeface="微軟正黑體" panose="020B0604030504040204" pitchFamily="34" charset="-120"/>
                <a:cs typeface="Arial" panose="020B0604020202020204" pitchFamily="34" charset="0"/>
              </a:rPr>
              <a:t>:</a:t>
            </a:r>
          </a:p>
          <a:p>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數位鏡像</a:t>
            </a:r>
            <a:r>
              <a:rPr lang="en-US"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數位映射</a:t>
            </a:r>
            <a:r>
              <a:rPr lang="zh-TW" altLang="en-US" sz="9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a:t>
            </a:r>
            <a:r>
              <a:rPr lang="en-US"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2023</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年開始，數位雙生的部署將更趨多元，並將在不同產業、不同企業規模間階段性的導入。</a:t>
            </a:r>
            <a:endParaRPr lang="zh-TW" altLang="en-US" sz="9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自動化應用</a:t>
            </a:r>
            <a:r>
              <a:rPr lang="en-US"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&amp;</a:t>
            </a:r>
            <a:r>
              <a:rPr lang="zh-TW"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多模態</a:t>
            </a:r>
            <a:r>
              <a:rPr lang="en-US"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AI</a:t>
            </a:r>
            <a:r>
              <a:rPr lang="zh-TW"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發展</a:t>
            </a:r>
            <a:r>
              <a:rPr lang="en-US"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a:t>
            </a:r>
          </a:p>
          <a:p>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人才與技術缺口將促使 </a:t>
            </a:r>
            <a:r>
              <a:rPr lang="en-US"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35% </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的 </a:t>
            </a:r>
            <a:r>
              <a:rPr lang="en-US"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IT </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組織投資於 </a:t>
            </a:r>
            <a:r>
              <a:rPr lang="en-US"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AI </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技能。</a:t>
            </a:r>
            <a:endParaRPr lang="zh-TW" altLang="en-US" sz="9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網路安全</a:t>
            </a:r>
            <a:endParaRPr lang="zh-TW"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a:p>
            <a:r>
              <a:rPr lang="en-US"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2024</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年將有</a:t>
            </a:r>
            <a:r>
              <a:rPr lang="en-US"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55%</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的組織向其客戶提供應用服務時，需簽署</a:t>
            </a:r>
            <a:r>
              <a:rPr lang="en-US"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SBOM(</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軟體元件清單</a:t>
            </a:r>
            <a:r>
              <a:rPr lang="en-US"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以協助客戶建立軟體溯源能力、提升數位供應鏈安全性。</a:t>
            </a:r>
            <a:endParaRPr lang="zh-TW" altLang="en-US" sz="900" dirty="0">
              <a:solidFill>
                <a:schemeClr val="tx1">
                  <a:lumMod val="85000"/>
                  <a:lumOff val="15000"/>
                </a:schemeClr>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900" b="1" kern="0" dirty="0">
                <a:solidFill>
                  <a:schemeClr val="bg1"/>
                </a:solidFill>
                <a:effectLst/>
                <a:latin typeface="微軟正黑體" panose="020B0604030504040204" pitchFamily="34" charset="-120"/>
                <a:ea typeface="微軟正黑體" panose="020B0604030504040204" pitchFamily="34" charset="-120"/>
                <a:cs typeface="Segoe UI" panose="020B0502040204020203" pitchFamily="34" charset="0"/>
              </a:rPr>
              <a:t>數位主權</a:t>
            </a:r>
            <a:endParaRPr lang="en-US" altLang="zh-TW" sz="900" b="1" kern="0" dirty="0">
              <a:solidFill>
                <a:schemeClr val="bg1"/>
              </a:solidFill>
              <a:effectLst/>
              <a:latin typeface="微軟正黑體" panose="020B0604030504040204" pitchFamily="34" charset="-120"/>
              <a:ea typeface="微軟正黑體" panose="020B0604030504040204" pitchFamily="34" charset="-12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因地緣政治的關係，</a:t>
            </a:r>
            <a:r>
              <a:rPr lang="zh-TW"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更</a:t>
            </a:r>
            <a:r>
              <a:rPr lang="zh-TW"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在意放在雲上的數據是否被完全的保護，並且關注數據中心所在位置</a:t>
            </a:r>
            <a:r>
              <a:rPr lang="zh-TW" altLang="en-US"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lang="en-US" altLang="zh-TW" sz="9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900" dirty="0">
              <a:solidFill>
                <a:schemeClr val="bg1"/>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sz="9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a:p>
            <a:endParaRPr lang="en-US" altLang="zh-TW" sz="900" dirty="0"/>
          </a:p>
          <a:p>
            <a:endParaRPr lang="en-US" altLang="zh-TW" sz="900" dirty="0"/>
          </a:p>
          <a:p>
            <a:endParaRPr lang="en-US" altLang="zh-TW" sz="900" dirty="0"/>
          </a:p>
          <a:p>
            <a:endParaRPr lang="en-US" altLang="zh-TW" sz="900" dirty="0"/>
          </a:p>
          <a:p>
            <a:endParaRPr lang="en-US" altLang="zh-TW" sz="900" dirty="0"/>
          </a:p>
          <a:p>
            <a:endParaRPr lang="en-US" altLang="zh-TW" sz="900" dirty="0"/>
          </a:p>
          <a:p>
            <a:endParaRPr lang="en-US" altLang="zh-TW" sz="900" dirty="0"/>
          </a:p>
          <a:p>
            <a:r>
              <a:rPr lang="zh-TW" altLang="en-US" sz="900" dirty="0"/>
              <a:t>數位雙生</a:t>
            </a:r>
            <a:r>
              <a:rPr lang="en-US" altLang="zh-TW" sz="900" dirty="0"/>
              <a:t>:</a:t>
            </a:r>
          </a:p>
          <a:p>
            <a:r>
              <a:rPr lang="zh-TW" altLang="en-US" sz="900" dirty="0"/>
              <a:t>舉例</a:t>
            </a:r>
            <a:r>
              <a:rPr lang="en-US" altLang="zh-TW" sz="900" dirty="0"/>
              <a:t>: </a:t>
            </a:r>
            <a:r>
              <a:rPr lang="zh-TW" altLang="en-US" sz="900" dirty="0"/>
              <a:t>一台飛機被製造出來，相對應的建立一個和實體飛機完全一樣的虛擬飛機</a:t>
            </a:r>
            <a:endParaRPr lang="en-US" altLang="zh-TW" sz="900" dirty="0"/>
          </a:p>
          <a:p>
            <a:r>
              <a:rPr lang="zh-TW" altLang="en-US" sz="900" dirty="0"/>
              <a:t>這台虛擬飛機記錄了這台實體飛機的一切資料，例如飛行紀錄、零組件、引擎、設備狀態</a:t>
            </a:r>
            <a:r>
              <a:rPr lang="en-US" altLang="zh-TW" sz="900" dirty="0"/>
              <a:t>…</a:t>
            </a:r>
            <a:r>
              <a:rPr lang="zh-TW" altLang="en-US" sz="900" dirty="0"/>
              <a:t>等等</a:t>
            </a:r>
            <a:endParaRPr lang="en-US" altLang="zh-TW" sz="900" dirty="0"/>
          </a:p>
          <a:p>
            <a:r>
              <a:rPr lang="zh-TW" altLang="en-US" sz="900" dirty="0"/>
              <a:t>都用軟體被記錄在伺服器中</a:t>
            </a:r>
            <a:endParaRPr lang="en-US" altLang="zh-TW" sz="900" dirty="0"/>
          </a:p>
          <a:p>
            <a:r>
              <a:rPr lang="zh-TW" altLang="en-US" sz="900" dirty="0"/>
              <a:t>這個虛擬飛機就好像實體飛機的數位孿生</a:t>
            </a:r>
            <a:endParaRPr lang="en-US" altLang="zh-TW" sz="900" dirty="0"/>
          </a:p>
          <a:p>
            <a:r>
              <a:rPr lang="zh-TW" altLang="en-US" sz="900" dirty="0"/>
              <a:t>假設這台飛機的生命週期有</a:t>
            </a:r>
            <a:r>
              <a:rPr lang="en-US" altLang="zh-TW" sz="900" dirty="0"/>
              <a:t>20</a:t>
            </a:r>
            <a:r>
              <a:rPr lang="zh-TW" altLang="en-US" sz="900" dirty="0"/>
              <a:t>年</a:t>
            </a:r>
            <a:endParaRPr lang="en-US" altLang="zh-TW" sz="900" dirty="0"/>
          </a:p>
          <a:p>
            <a:r>
              <a:rPr lang="zh-TW" altLang="en-US" sz="900" dirty="0"/>
              <a:t>任何故障維修都會被記錄在它虛擬身分上</a:t>
            </a:r>
            <a:endParaRPr lang="en-US" altLang="zh-TW" sz="900" dirty="0"/>
          </a:p>
          <a:p>
            <a:endParaRPr lang="en-US" altLang="zh-TW" sz="900" dirty="0"/>
          </a:p>
          <a:p>
            <a:r>
              <a:rPr lang="zh-TW" altLang="en-US" sz="900" dirty="0"/>
              <a:t>運用產業很廣泛</a:t>
            </a:r>
            <a:r>
              <a:rPr lang="en-US" altLang="zh-TW" sz="900" dirty="0"/>
              <a:t>:</a:t>
            </a:r>
          </a:p>
          <a:p>
            <a:r>
              <a:rPr lang="zh-TW" altLang="en-US" sz="900" dirty="0"/>
              <a:t>工廠建置</a:t>
            </a:r>
            <a:endParaRPr lang="en-US" altLang="zh-TW" sz="900" dirty="0"/>
          </a:p>
          <a:p>
            <a:r>
              <a:rPr lang="zh-TW" altLang="en-US" sz="900" dirty="0"/>
              <a:t>城市發展</a:t>
            </a:r>
            <a:endParaRPr lang="en-US" altLang="zh-TW" sz="900" dirty="0"/>
          </a:p>
          <a:p>
            <a:r>
              <a:rPr lang="zh-TW" altLang="en-US" sz="900" dirty="0"/>
              <a:t>健康醫療</a:t>
            </a:r>
            <a:endParaRPr lang="en-US" altLang="zh-TW" sz="900" dirty="0"/>
          </a:p>
          <a:p>
            <a:r>
              <a:rPr lang="en-US" altLang="zh-TW" sz="900" dirty="0"/>
              <a:t>….</a:t>
            </a:r>
            <a:endParaRPr lang="zh-TW" altLang="en-US" sz="900"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34</a:t>
            </a:fld>
            <a:endParaRPr lang="zh-TW" altLang="en-US"/>
          </a:p>
        </p:txBody>
      </p:sp>
    </p:spTree>
    <p:extLst>
      <p:ext uri="{BB962C8B-B14F-4D97-AF65-F5344CB8AC3E}">
        <p14:creationId xmlns:p14="http://schemas.microsoft.com/office/powerpoint/2010/main" val="26800161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altLang="zh-TW" dirty="0">
                <a:effectLst/>
              </a:rPr>
            </a:br>
            <a:endParaRPr lang="en-US" altLang="zh-TW" sz="12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平台工程</a:t>
            </a:r>
            <a:r>
              <a:rPr lang="en-US" altLang="zh-TW" sz="12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a:t>
            </a:r>
            <a:endParaRPr lang="zh-TW" altLang="zh-TW" sz="12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0" dirty="0">
                <a:solidFill>
                  <a:schemeClr val="tx1">
                    <a:lumMod val="85000"/>
                    <a:lumOff val="15000"/>
                  </a:schemeClr>
                </a:solidFill>
                <a:effectLst/>
                <a:latin typeface="微軟正黑體" panose="020B0604030504040204" pitchFamily="34" charset="-120"/>
                <a:ea typeface="微軟正黑體" panose="020B0604030504040204" pitchFamily="34" charset="-120"/>
              </a:rPr>
              <a:t>越來越多企業會在內部建立平台團隊，將其內部的服務或元件等，以平台方式在內部提供。</a:t>
            </a:r>
            <a:endParaRPr lang="zh-TW" altLang="en-US" sz="1200" dirty="0">
              <a:solidFill>
                <a:schemeClr val="tx1">
                  <a:lumMod val="85000"/>
                  <a:lumOff val="15000"/>
                </a:schemeClr>
              </a:solidFill>
              <a:latin typeface="微軟正黑體" panose="020B0604030504040204" pitchFamily="34" charset="-120"/>
              <a:ea typeface="微軟正黑體" panose="020B0604030504040204" pitchFamily="34" charset="-120"/>
            </a:endParaRPr>
          </a:p>
          <a:p>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可觀測性應用</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rPr>
              <a:t>能讓企業在正確的時間藉由觀測數據來做決策，獲得競爭優勢。 可觀測性應用將成為數據驅動型決策的最強大來源。</a:t>
            </a:r>
            <a:endParaRPr lang="zh-TW" altLang="en-US" sz="1200" dirty="0">
              <a:solidFill>
                <a:schemeClr val="tx1">
                  <a:lumMod val="85000"/>
                  <a:lumOff val="15000"/>
                </a:schemeClr>
              </a:solidFill>
              <a:latin typeface="微軟正黑體" panose="020B0604030504040204" pitchFamily="34" charset="-120"/>
              <a:ea typeface="微軟正黑體" panose="020B0604030504040204" pitchFamily="34" charset="-120"/>
            </a:endParaRPr>
          </a:p>
          <a:p>
            <a:endParaRPr lang="en-US" altLang="zh-TW" dirty="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永續科技</a:t>
            </a:r>
            <a:endParaRPr lang="zh-TW" altLang="zh-TW" sz="1200" b="1"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ESG </a:t>
            </a:r>
            <a:r>
              <a:rPr lang="zh-TW"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相關技術和服務的投資力道更強。</a:t>
            </a:r>
            <a:endPar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endParaRPr>
          </a:p>
          <a:p>
            <a:r>
              <a:rPr lang="zh-TW"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企業需要新的可持續技術來提高 </a:t>
            </a: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IT </a:t>
            </a:r>
            <a:r>
              <a:rPr lang="zh-TW"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服務的能源和材料效率，</a:t>
            </a:r>
          </a:p>
          <a:p>
            <a:r>
              <a:rPr lang="zh-TW"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實現其可持續性目標的 </a:t>
            </a: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IT </a:t>
            </a:r>
            <a:r>
              <a:rPr lang="zh-TW"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t>解決方案。</a:t>
            </a:r>
            <a:br>
              <a:rPr lang="zh-TW" altLang="en-US" sz="1200" dirty="0">
                <a:solidFill>
                  <a:schemeClr val="tx1">
                    <a:lumMod val="85000"/>
                    <a:lumOff val="15000"/>
                  </a:schemeClr>
                </a:solidFill>
                <a:latin typeface="微軟正黑體" panose="020B0604030504040204" pitchFamily="34" charset="-120"/>
                <a:ea typeface="微軟正黑體" panose="020B0604030504040204" pitchFamily="34" charset="-120"/>
              </a:rPr>
            </a:br>
            <a:endParaRPr lang="zh-TW" altLang="en-US" sz="1200" dirty="0">
              <a:solidFill>
                <a:schemeClr val="tx1">
                  <a:lumMod val="85000"/>
                  <a:lumOff val="15000"/>
                </a:schemeClr>
              </a:solidFill>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35</a:t>
            </a:fld>
            <a:endParaRPr lang="zh-TW" altLang="en-US"/>
          </a:p>
        </p:txBody>
      </p:sp>
    </p:spTree>
    <p:extLst>
      <p:ext uri="{BB962C8B-B14F-4D97-AF65-F5344CB8AC3E}">
        <p14:creationId xmlns:p14="http://schemas.microsoft.com/office/powerpoint/2010/main" val="2882676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36</a:t>
            </a:fld>
            <a:endParaRPr lang="zh-TW" altLang="en-US"/>
          </a:p>
        </p:txBody>
      </p:sp>
    </p:spTree>
    <p:extLst>
      <p:ext uri="{BB962C8B-B14F-4D97-AF65-F5344CB8AC3E}">
        <p14:creationId xmlns:p14="http://schemas.microsoft.com/office/powerpoint/2010/main" val="4287956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37</a:t>
            </a:fld>
            <a:endParaRPr lang="zh-TW" altLang="en-US"/>
          </a:p>
        </p:txBody>
      </p:sp>
    </p:spTree>
    <p:extLst>
      <p:ext uri="{BB962C8B-B14F-4D97-AF65-F5344CB8AC3E}">
        <p14:creationId xmlns:p14="http://schemas.microsoft.com/office/powerpoint/2010/main" val="37030329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0" i="0" dirty="0">
                <a:solidFill>
                  <a:srgbClr val="374151"/>
                </a:solidFill>
                <a:effectLst/>
                <a:latin typeface="Söhne"/>
              </a:rPr>
              <a:t>核心技術的多元發展將成為關鍵策略之一，</a:t>
            </a:r>
            <a:endParaRPr lang="en-US" altLang="zh-TW" b="0" i="0" dirty="0">
              <a:solidFill>
                <a:srgbClr val="374151"/>
              </a:solidFill>
              <a:effectLst/>
              <a:latin typeface="Söhne"/>
            </a:endParaRPr>
          </a:p>
          <a:p>
            <a:r>
              <a:rPr lang="zh-TW" altLang="en-US" b="0" i="0" dirty="0">
                <a:solidFill>
                  <a:srgbClr val="374151"/>
                </a:solidFill>
                <a:effectLst/>
                <a:latin typeface="Söhne"/>
              </a:rPr>
              <a:t>在不斷變化的科技環境中保持競爭力並擴大市場。</a:t>
            </a:r>
            <a:endParaRPr lang="en-US" altLang="zh-TW" b="0" i="0" dirty="0">
              <a:solidFill>
                <a:srgbClr val="374151"/>
              </a:solidFill>
              <a:effectLst/>
              <a:latin typeface="Söhne"/>
            </a:endParaRPr>
          </a:p>
          <a:p>
            <a:r>
              <a:rPr lang="zh-TW" altLang="en-US" b="0" i="0" dirty="0">
                <a:solidFill>
                  <a:srgbClr val="374151"/>
                </a:solidFill>
                <a:effectLst/>
                <a:latin typeface="Söhne"/>
              </a:rPr>
              <a:t>我們將專注於這些領域的技術整合和創新、構建強大的產品組合</a:t>
            </a:r>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38</a:t>
            </a:fld>
            <a:endParaRPr lang="zh-TW" altLang="en-US"/>
          </a:p>
        </p:txBody>
      </p:sp>
    </p:spTree>
    <p:extLst>
      <p:ext uri="{BB962C8B-B14F-4D97-AF65-F5344CB8AC3E}">
        <p14:creationId xmlns:p14="http://schemas.microsoft.com/office/powerpoint/2010/main" val="18120024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39</a:t>
            </a:fld>
            <a:endParaRPr lang="zh-TW" altLang="en-US"/>
          </a:p>
        </p:txBody>
      </p:sp>
    </p:spTree>
    <p:extLst>
      <p:ext uri="{BB962C8B-B14F-4D97-AF65-F5344CB8AC3E}">
        <p14:creationId xmlns:p14="http://schemas.microsoft.com/office/powerpoint/2010/main" val="4028932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buFont typeface="+mj-lt"/>
              <a:buNone/>
            </a:pPr>
            <a:endParaRPr lang="en-US" altLang="zh-TW" b="0" i="0" dirty="0">
              <a:solidFill>
                <a:srgbClr val="374151"/>
              </a:solidFill>
              <a:effectLst/>
              <a:latin typeface="Söhne"/>
            </a:endParaRPr>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3</a:t>
            </a:fld>
            <a:endParaRPr lang="zh-TW" altLang="en-US"/>
          </a:p>
        </p:txBody>
      </p:sp>
    </p:spTree>
    <p:extLst>
      <p:ext uri="{BB962C8B-B14F-4D97-AF65-F5344CB8AC3E}">
        <p14:creationId xmlns:p14="http://schemas.microsoft.com/office/powerpoint/2010/main" val="3192059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強化資訊科技整合能力</a:t>
            </a:r>
            <a:endParaRPr lang="en-US" altLang="zh-TW" sz="12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endParaRPr>
          </a:p>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7</a:t>
            </a:fld>
            <a:endParaRPr lang="zh-TW" altLang="en-US"/>
          </a:p>
        </p:txBody>
      </p:sp>
    </p:spTree>
    <p:extLst>
      <p:ext uri="{BB962C8B-B14F-4D97-AF65-F5344CB8AC3E}">
        <p14:creationId xmlns:p14="http://schemas.microsoft.com/office/powerpoint/2010/main" val="221306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8</a:t>
            </a:fld>
            <a:endParaRPr lang="zh-TW" altLang="en-US"/>
          </a:p>
        </p:txBody>
      </p:sp>
    </p:spTree>
    <p:extLst>
      <p:ext uri="{BB962C8B-B14F-4D97-AF65-F5344CB8AC3E}">
        <p14:creationId xmlns:p14="http://schemas.microsoft.com/office/powerpoint/2010/main" val="2880757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組織改革</a:t>
            </a:r>
            <a:r>
              <a:rPr lang="en-US" altLang="zh-TW" dirty="0"/>
              <a:t>:</a:t>
            </a:r>
            <a:r>
              <a:rPr lang="zh-TW" altLang="en-US" dirty="0"/>
              <a:t> 系統整合為核心</a:t>
            </a:r>
          </a:p>
          <a:p>
            <a:r>
              <a:rPr lang="zh-TW" altLang="en-US" dirty="0"/>
              <a:t>組織更加扁平化、職能化，強化技術與管理支援</a:t>
            </a:r>
          </a:p>
          <a:p>
            <a:endParaRPr lang="zh-TW" altLang="en-US" dirty="0"/>
          </a:p>
        </p:txBody>
      </p:sp>
      <p:sp>
        <p:nvSpPr>
          <p:cNvPr id="4" name="投影片編號版面配置區 3"/>
          <p:cNvSpPr>
            <a:spLocks noGrp="1"/>
          </p:cNvSpPr>
          <p:nvPr>
            <p:ph type="sldNum" sz="quarter" idx="5"/>
          </p:nvPr>
        </p:nvSpPr>
        <p:spPr/>
        <p:txBody>
          <a:bodyPr/>
          <a:lstStyle/>
          <a:p>
            <a:fld id="{73D54EDC-256C-45B1-ADA6-011D8620FC36}" type="slidenum">
              <a:rPr lang="zh-TW" altLang="en-US" smtClean="0"/>
              <a:t>9</a:t>
            </a:fld>
            <a:endParaRPr lang="zh-TW" altLang="en-US"/>
          </a:p>
        </p:txBody>
      </p:sp>
    </p:spTree>
    <p:extLst>
      <p:ext uri="{BB962C8B-B14F-4D97-AF65-F5344CB8AC3E}">
        <p14:creationId xmlns:p14="http://schemas.microsoft.com/office/powerpoint/2010/main" val="3845616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10</a:t>
            </a:fld>
            <a:endParaRPr lang="zh-TW" altLang="en-US"/>
          </a:p>
        </p:txBody>
      </p:sp>
    </p:spTree>
    <p:extLst>
      <p:ext uri="{BB962C8B-B14F-4D97-AF65-F5344CB8AC3E}">
        <p14:creationId xmlns:p14="http://schemas.microsoft.com/office/powerpoint/2010/main" val="4230123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a:solidFill>
                  <a:schemeClr val="tx1"/>
                </a:solidFill>
                <a:ea typeface="微軟正黑體" panose="020B0604030504040204" pitchFamily="34" charset="-120"/>
              </a:rPr>
              <a:t>損益比較</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dirty="0">
                <a:solidFill>
                  <a:schemeClr val="tx1"/>
                </a:solidFill>
                <a:latin typeface="+mn-lt"/>
                <a:ea typeface="微軟正黑體" panose="020B0604030504040204" pitchFamily="34" charset="-120"/>
                <a:cs typeface="+mn-cs"/>
              </a:rPr>
              <a:t>財務指標分析</a:t>
            </a:r>
          </a:p>
          <a:p>
            <a:pPr algn="l"/>
            <a:r>
              <a:rPr lang="en-US" altLang="zh-TW" sz="1200" dirty="0">
                <a:solidFill>
                  <a:schemeClr val="tx1"/>
                </a:solidFill>
                <a:latin typeface="+mn-lt"/>
                <a:ea typeface="微軟正黑體" panose="020B0604030504040204" pitchFamily="34" charset="-120"/>
                <a:cs typeface="+mn-cs"/>
              </a:rPr>
              <a:t>2023</a:t>
            </a:r>
            <a:r>
              <a:rPr lang="zh-TW" altLang="en-US" sz="1200" dirty="0">
                <a:solidFill>
                  <a:schemeClr val="tx1"/>
                </a:solidFill>
                <a:latin typeface="+mn-lt"/>
                <a:ea typeface="微軟正黑體" panose="020B0604030504040204" pitchFamily="34" charset="-120"/>
                <a:cs typeface="+mn-cs"/>
              </a:rPr>
              <a:t>年上半年度營收佔比</a:t>
            </a:r>
          </a:p>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11</a:t>
            </a:fld>
            <a:endParaRPr lang="zh-TW" altLang="en-US"/>
          </a:p>
        </p:txBody>
      </p:sp>
    </p:spTree>
    <p:extLst>
      <p:ext uri="{BB962C8B-B14F-4D97-AF65-F5344CB8AC3E}">
        <p14:creationId xmlns:p14="http://schemas.microsoft.com/office/powerpoint/2010/main" val="2353715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E803A2A-C504-4564-BDE7-7904B178FFC7}" type="slidenum">
              <a:rPr lang="zh-TW" altLang="en-US" smtClean="0"/>
              <a:t>13</a:t>
            </a:fld>
            <a:endParaRPr lang="zh-TW" altLang="en-US"/>
          </a:p>
        </p:txBody>
      </p:sp>
    </p:spTree>
    <p:extLst>
      <p:ext uri="{BB962C8B-B14F-4D97-AF65-F5344CB8AC3E}">
        <p14:creationId xmlns:p14="http://schemas.microsoft.com/office/powerpoint/2010/main" val="153520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7.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537702"/>
      </p:ext>
    </p:extLst>
  </p:cSld>
  <p:clrMapOvr>
    <a:masterClrMapping/>
  </p:clrMapOvr>
  <p:transition spd="med">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CADDDA35-7D14-3441-E810-1A14672C102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813" b="7813"/>
          <a:stretch/>
        </p:blipFill>
        <p:spPr>
          <a:xfrm>
            <a:off x="0" y="0"/>
            <a:ext cx="12192000" cy="6858000"/>
          </a:xfrm>
          <a:prstGeom prst="rect">
            <a:avLst/>
          </a:prstGeom>
        </p:spPr>
      </p:pic>
      <p:sp>
        <p:nvSpPr>
          <p:cNvPr id="3" name="矩形 2">
            <a:extLst>
              <a:ext uri="{FF2B5EF4-FFF2-40B4-BE49-F238E27FC236}">
                <a16:creationId xmlns:a16="http://schemas.microsoft.com/office/drawing/2014/main" id="{12A60648-3DCE-D954-2EF2-C0039324D1AC}"/>
              </a:ext>
            </a:extLst>
          </p:cNvPr>
          <p:cNvSpPr/>
          <p:nvPr userDrawn="1"/>
        </p:nvSpPr>
        <p:spPr>
          <a:xfrm>
            <a:off x="0" y="0"/>
            <a:ext cx="12192000" cy="6858000"/>
          </a:xfrm>
          <a:prstGeom prst="rect">
            <a:avLst/>
          </a:prstGeom>
          <a:gradFill flip="none" rotWithShape="1">
            <a:gsLst>
              <a:gs pos="18000">
                <a:schemeClr val="bg1">
                  <a:alpha val="86000"/>
                </a:schemeClr>
              </a:gs>
              <a:gs pos="100000">
                <a:schemeClr val="bg1">
                  <a:alpha val="93000"/>
                </a:schemeClr>
              </a:gs>
              <a:gs pos="0">
                <a:schemeClr val="bg1">
                  <a:lumMod val="98000"/>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61849897"/>
      </p:ext>
    </p:extLst>
  </p:cSld>
  <p:clrMapOvr>
    <a:masterClrMapping/>
  </p:clrMapOvr>
  <p:transition spd="med">
    <p:push dir="u"/>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CADDDA35-7D14-3441-E810-1A14672C102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813" b="7813"/>
          <a:stretch/>
        </p:blipFill>
        <p:spPr>
          <a:xfrm>
            <a:off x="0" y="0"/>
            <a:ext cx="12192000" cy="6858000"/>
          </a:xfrm>
          <a:prstGeom prst="rect">
            <a:avLst/>
          </a:prstGeom>
        </p:spPr>
      </p:pic>
      <p:sp>
        <p:nvSpPr>
          <p:cNvPr id="3" name="矩形 2">
            <a:extLst>
              <a:ext uri="{FF2B5EF4-FFF2-40B4-BE49-F238E27FC236}">
                <a16:creationId xmlns:a16="http://schemas.microsoft.com/office/drawing/2014/main" id="{12A60648-3DCE-D954-2EF2-C0039324D1AC}"/>
              </a:ext>
            </a:extLst>
          </p:cNvPr>
          <p:cNvSpPr/>
          <p:nvPr userDrawn="1"/>
        </p:nvSpPr>
        <p:spPr>
          <a:xfrm>
            <a:off x="0" y="0"/>
            <a:ext cx="12192000" cy="6858000"/>
          </a:xfrm>
          <a:prstGeom prst="rect">
            <a:avLst/>
          </a:prstGeom>
          <a:gradFill flip="none" rotWithShape="1">
            <a:gsLst>
              <a:gs pos="33000">
                <a:schemeClr val="bg1">
                  <a:alpha val="0"/>
                </a:schemeClr>
              </a:gs>
              <a:gs pos="100000">
                <a:schemeClr val="bg1">
                  <a:alpha val="43000"/>
                </a:schemeClr>
              </a:gs>
              <a:gs pos="0">
                <a:schemeClr val="bg1">
                  <a:lumMod val="98000"/>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96987332"/>
      </p:ext>
    </p:extLst>
  </p:cSld>
  <p:clrMapOvr>
    <a:masterClrMapping/>
  </p:clrMapOvr>
  <p:transition spd="med">
    <p:push dir="u"/>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8526B0C1-03A9-5CBB-9E05-434BFB5B4B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74504"/>
            <a:ext cx="12192000" cy="3783496"/>
          </a:xfrm>
          <a:prstGeom prst="rect">
            <a:avLst/>
          </a:prstGeom>
        </p:spPr>
      </p:pic>
      <p:sp>
        <p:nvSpPr>
          <p:cNvPr id="3" name="矩形 2">
            <a:extLst>
              <a:ext uri="{FF2B5EF4-FFF2-40B4-BE49-F238E27FC236}">
                <a16:creationId xmlns:a16="http://schemas.microsoft.com/office/drawing/2014/main" id="{6F9C73A0-EABD-8CD6-325C-19DF5C400C3D}"/>
              </a:ext>
            </a:extLst>
          </p:cNvPr>
          <p:cNvSpPr/>
          <p:nvPr userDrawn="1"/>
        </p:nvSpPr>
        <p:spPr>
          <a:xfrm>
            <a:off x="0" y="0"/>
            <a:ext cx="12192000" cy="6834996"/>
          </a:xfrm>
          <a:prstGeom prst="rect">
            <a:avLst/>
          </a:prstGeom>
          <a:gradFill flip="none" rotWithShape="1">
            <a:gsLst>
              <a:gs pos="29000">
                <a:srgbClr val="F4F4F4"/>
              </a:gs>
              <a:gs pos="66000">
                <a:srgbClr val="F0F0F0">
                  <a:lumMod val="99000"/>
                </a:srgbClr>
              </a:gs>
              <a:gs pos="100000">
                <a:schemeClr val="bg1">
                  <a:alpha val="43000"/>
                </a:schemeClr>
              </a:gs>
              <a:gs pos="0">
                <a:schemeClr val="bg1">
                  <a:lumMod val="98000"/>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2257293"/>
      </p:ext>
    </p:extLst>
  </p:cSld>
  <p:clrMapOvr>
    <a:masterClrMapping/>
  </p:clrMapOvr>
  <p:transition spd="med">
    <p:push dir="u"/>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8526B0C1-03A9-5CBB-9E05-434BFB5B4B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74504"/>
            <a:ext cx="12192000" cy="3783496"/>
          </a:xfrm>
          <a:prstGeom prst="rect">
            <a:avLst/>
          </a:prstGeom>
        </p:spPr>
      </p:pic>
      <p:sp>
        <p:nvSpPr>
          <p:cNvPr id="3" name="矩形 2">
            <a:extLst>
              <a:ext uri="{FF2B5EF4-FFF2-40B4-BE49-F238E27FC236}">
                <a16:creationId xmlns:a16="http://schemas.microsoft.com/office/drawing/2014/main" id="{6F9C73A0-EABD-8CD6-325C-19DF5C400C3D}"/>
              </a:ext>
            </a:extLst>
          </p:cNvPr>
          <p:cNvSpPr/>
          <p:nvPr userDrawn="1"/>
        </p:nvSpPr>
        <p:spPr>
          <a:xfrm>
            <a:off x="0" y="0"/>
            <a:ext cx="12192000" cy="6834996"/>
          </a:xfrm>
          <a:prstGeom prst="rect">
            <a:avLst/>
          </a:prstGeom>
          <a:gradFill flip="none" rotWithShape="1">
            <a:gsLst>
              <a:gs pos="75000">
                <a:srgbClr val="F0F0F0">
                  <a:lumMod val="99000"/>
                </a:srgbClr>
              </a:gs>
              <a:gs pos="100000">
                <a:schemeClr val="bg1">
                  <a:alpha val="43000"/>
                </a:schemeClr>
              </a:gs>
              <a:gs pos="0">
                <a:schemeClr val="bg1">
                  <a:lumMod val="98000"/>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97504748"/>
      </p:ext>
    </p:extLst>
  </p:cSld>
  <p:clrMapOvr>
    <a:masterClrMapping/>
  </p:clrMapOvr>
  <p:transition spd="med">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FAEF251E-0DF1-3823-E4B0-BD213D639C6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25" b="9"/>
          <a:stretch/>
        </p:blipFill>
        <p:spPr>
          <a:xfrm>
            <a:off x="-2743" y="0"/>
            <a:ext cx="12192000" cy="6872513"/>
          </a:xfrm>
          <a:prstGeom prst="rect">
            <a:avLst/>
          </a:prstGeom>
        </p:spPr>
      </p:pic>
      <p:sp>
        <p:nvSpPr>
          <p:cNvPr id="3" name="矩形 2">
            <a:extLst>
              <a:ext uri="{FF2B5EF4-FFF2-40B4-BE49-F238E27FC236}">
                <a16:creationId xmlns:a16="http://schemas.microsoft.com/office/drawing/2014/main" id="{F5B78A88-4274-D910-DBC6-9C02D7099484}"/>
              </a:ext>
            </a:extLst>
          </p:cNvPr>
          <p:cNvSpPr/>
          <p:nvPr userDrawn="1"/>
        </p:nvSpPr>
        <p:spPr>
          <a:xfrm>
            <a:off x="2415" y="0"/>
            <a:ext cx="12189585" cy="6872513"/>
          </a:xfrm>
          <a:prstGeom prst="rect">
            <a:avLst/>
          </a:prstGeom>
          <a:gradFill flip="none" rotWithShape="1">
            <a:gsLst>
              <a:gs pos="58000">
                <a:srgbClr val="F0F0F0">
                  <a:alpha val="84000"/>
                  <a:lumMod val="96000"/>
                  <a:lumOff val="4000"/>
                </a:srgbClr>
              </a:gs>
              <a:gs pos="100000">
                <a:schemeClr val="bg1">
                  <a:alpha val="32000"/>
                </a:schemeClr>
              </a:gs>
              <a:gs pos="0">
                <a:schemeClr val="bg1">
                  <a:lumMod val="98000"/>
                  <a:alpha val="55000"/>
                </a:schemeClr>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98325711"/>
      </p:ext>
    </p:extLst>
  </p:cSld>
  <p:clrMapOvr>
    <a:masterClrMapping/>
  </p:clrMapOvr>
  <p:transition spd="med">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FAEF251E-0DF1-3823-E4B0-BD213D639C6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25" b="9"/>
          <a:stretch/>
        </p:blipFill>
        <p:spPr>
          <a:xfrm>
            <a:off x="-2743" y="0"/>
            <a:ext cx="12192000" cy="6872513"/>
          </a:xfrm>
          <a:prstGeom prst="rect">
            <a:avLst/>
          </a:prstGeom>
        </p:spPr>
      </p:pic>
      <p:sp>
        <p:nvSpPr>
          <p:cNvPr id="3" name="矩形 2">
            <a:extLst>
              <a:ext uri="{FF2B5EF4-FFF2-40B4-BE49-F238E27FC236}">
                <a16:creationId xmlns:a16="http://schemas.microsoft.com/office/drawing/2014/main" id="{F5B78A88-4274-D910-DBC6-9C02D7099484}"/>
              </a:ext>
            </a:extLst>
          </p:cNvPr>
          <p:cNvSpPr/>
          <p:nvPr userDrawn="1"/>
        </p:nvSpPr>
        <p:spPr>
          <a:xfrm>
            <a:off x="2415" y="0"/>
            <a:ext cx="12189585" cy="6872513"/>
          </a:xfrm>
          <a:prstGeom prst="rect">
            <a:avLst/>
          </a:prstGeom>
          <a:gradFill flip="none" rotWithShape="1">
            <a:gsLst>
              <a:gs pos="65000">
                <a:srgbClr val="F0F0F0">
                  <a:lumMod val="99000"/>
                </a:srgbClr>
              </a:gs>
              <a:gs pos="100000">
                <a:schemeClr val="bg1">
                  <a:alpha val="32000"/>
                </a:schemeClr>
              </a:gs>
              <a:gs pos="0">
                <a:schemeClr val="bg1">
                  <a:lumMod val="98000"/>
                  <a:alpha val="55000"/>
                </a:schemeClr>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01219003"/>
      </p:ext>
    </p:extLst>
  </p:cSld>
  <p:clrMapOvr>
    <a:masterClrMapping/>
  </p:clrMapOvr>
  <p:transition spd="med">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9ACA6174-B035-60FC-B0C6-86D73549B827}"/>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a:extLst>
              <a:ext uri="{FF2B5EF4-FFF2-40B4-BE49-F238E27FC236}">
                <a16:creationId xmlns:a16="http://schemas.microsoft.com/office/drawing/2014/main" id="{0353C5D3-4497-D118-35DA-25D2EBC42BA2}"/>
              </a:ext>
            </a:extLst>
          </p:cNvPr>
          <p:cNvSpPr/>
          <p:nvPr userDrawn="1"/>
        </p:nvSpPr>
        <p:spPr>
          <a:xfrm>
            <a:off x="0" y="1"/>
            <a:ext cx="12192000" cy="6858000"/>
          </a:xfrm>
          <a:prstGeom prst="rect">
            <a:avLst/>
          </a:prstGeom>
          <a:gradFill flip="none" rotWithShape="1">
            <a:gsLst>
              <a:gs pos="60000">
                <a:srgbClr val="FEFEFE">
                  <a:alpha val="55000"/>
                </a:srgbClr>
              </a:gs>
              <a:gs pos="100000">
                <a:schemeClr val="bg1">
                  <a:alpha val="40000"/>
                </a:schemeClr>
              </a:gs>
              <a:gs pos="0">
                <a:schemeClr val="bg1">
                  <a:lumMod val="98000"/>
                  <a:alpha val="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98894720"/>
      </p:ext>
    </p:extLst>
  </p:cSld>
  <p:clrMapOvr>
    <a:masterClrMapping/>
  </p:clrMapOvr>
  <p:transition spd="med">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5E79C774-D2E2-FEEC-1DCA-0555D601935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397" b="229"/>
          <a:stretch/>
        </p:blipFill>
        <p:spPr>
          <a:xfrm>
            <a:off x="-48274" y="0"/>
            <a:ext cx="12240274" cy="6885155"/>
          </a:xfrm>
          <a:prstGeom prst="rect">
            <a:avLst/>
          </a:prstGeom>
        </p:spPr>
      </p:pic>
      <p:sp>
        <p:nvSpPr>
          <p:cNvPr id="4" name="矩形 3">
            <a:extLst>
              <a:ext uri="{FF2B5EF4-FFF2-40B4-BE49-F238E27FC236}">
                <a16:creationId xmlns:a16="http://schemas.microsoft.com/office/drawing/2014/main" id="{387AF805-02EE-AB54-7CDB-D2D1E5400BE9}"/>
              </a:ext>
            </a:extLst>
          </p:cNvPr>
          <p:cNvSpPr/>
          <p:nvPr userDrawn="1"/>
        </p:nvSpPr>
        <p:spPr>
          <a:xfrm>
            <a:off x="-48274" y="-18001"/>
            <a:ext cx="12240274" cy="6903155"/>
          </a:xfrm>
          <a:prstGeom prst="rect">
            <a:avLst/>
          </a:prstGeom>
          <a:gradFill flip="none" rotWithShape="1">
            <a:gsLst>
              <a:gs pos="48602">
                <a:srgbClr val="FEFEFE">
                  <a:alpha val="86000"/>
                </a:srgbClr>
              </a:gs>
              <a:gs pos="100000">
                <a:schemeClr val="bg1">
                  <a:alpha val="85000"/>
                </a:schemeClr>
              </a:gs>
              <a:gs pos="0">
                <a:schemeClr val="bg1">
                  <a:lumMod val="98000"/>
                  <a:alpha val="4600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61433228"/>
      </p:ext>
    </p:extLst>
  </p:cSld>
  <p:clrMapOvr>
    <a:masterClrMapping/>
  </p:clrMapOvr>
  <p:transition spd="med">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A">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17C1CB5-5330-D983-097D-9D6BD0FFF71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718" b="7718"/>
          <a:stretch/>
        </p:blipFill>
        <p:spPr>
          <a:xfrm>
            <a:off x="0" y="0"/>
            <a:ext cx="12192000" cy="6858000"/>
          </a:xfrm>
          <a:prstGeom prst="rect">
            <a:avLst/>
          </a:prstGeom>
        </p:spPr>
      </p:pic>
      <p:sp>
        <p:nvSpPr>
          <p:cNvPr id="5" name="矩形 4">
            <a:extLst>
              <a:ext uri="{FF2B5EF4-FFF2-40B4-BE49-F238E27FC236}">
                <a16:creationId xmlns:a16="http://schemas.microsoft.com/office/drawing/2014/main" id="{BDAE9E45-6338-1596-2425-B44AED6560C3}"/>
              </a:ext>
            </a:extLst>
          </p:cNvPr>
          <p:cNvSpPr/>
          <p:nvPr userDrawn="1"/>
        </p:nvSpPr>
        <p:spPr>
          <a:xfrm>
            <a:off x="0" y="1"/>
            <a:ext cx="12192000" cy="6858000"/>
          </a:xfrm>
          <a:prstGeom prst="rect">
            <a:avLst/>
          </a:prstGeom>
          <a:gradFill flip="none" rotWithShape="1">
            <a:gsLst>
              <a:gs pos="74000">
                <a:srgbClr val="FEFEFE">
                  <a:alpha val="55000"/>
                </a:srgbClr>
              </a:gs>
              <a:gs pos="100000">
                <a:schemeClr val="bg1"/>
              </a:gs>
              <a:gs pos="1000">
                <a:schemeClr val="bg1">
                  <a:lumMod val="9800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26279993"/>
      </p:ext>
    </p:extLst>
  </p:cSld>
  <p:clrMapOvr>
    <a:masterClrMapping/>
  </p:clrMapOvr>
  <p:transition spd="med">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A">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17C1CB5-5330-D983-097D-9D6BD0FFF71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718" b="7718"/>
          <a:stretch/>
        </p:blipFill>
        <p:spPr>
          <a:xfrm>
            <a:off x="0" y="0"/>
            <a:ext cx="12192000" cy="6858000"/>
          </a:xfrm>
          <a:prstGeom prst="rect">
            <a:avLst/>
          </a:prstGeom>
        </p:spPr>
      </p:pic>
    </p:spTree>
    <p:extLst>
      <p:ext uri="{BB962C8B-B14F-4D97-AF65-F5344CB8AC3E}">
        <p14:creationId xmlns:p14="http://schemas.microsoft.com/office/powerpoint/2010/main" val="4105203998"/>
      </p:ext>
    </p:extLst>
  </p:cSld>
  <p:clrMapOvr>
    <a:masterClrMapping/>
  </p:clrMapOvr>
  <p:transition spd="med">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A">
    <p:spTree>
      <p:nvGrpSpPr>
        <p:cNvPr id="1" name=""/>
        <p:cNvGrpSpPr/>
        <p:nvPr/>
      </p:nvGrpSpPr>
      <p:grpSpPr>
        <a:xfrm>
          <a:off x="0" y="0"/>
          <a:ext cx="0" cy="0"/>
          <a:chOff x="0" y="0"/>
          <a:chExt cx="0" cy="0"/>
        </a:xfrm>
      </p:grpSpPr>
    </p:spTree>
    <p:extLst>
      <p:ext uri="{BB962C8B-B14F-4D97-AF65-F5344CB8AC3E}">
        <p14:creationId xmlns:p14="http://schemas.microsoft.com/office/powerpoint/2010/main" val="621205196"/>
      </p:ext>
    </p:extLst>
  </p:cSld>
  <p:clrMapOvr>
    <a:masterClrMapping/>
  </p:clrMapOvr>
  <p:transition spd="med">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82ECF554-2BAB-CFC7-78F9-25CC8D92E67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10" b="15278"/>
          <a:stretch/>
        </p:blipFill>
        <p:spPr>
          <a:xfrm>
            <a:off x="0" y="0"/>
            <a:ext cx="12192000" cy="6858000"/>
          </a:xfrm>
          <a:prstGeom prst="rect">
            <a:avLst/>
          </a:prstGeom>
        </p:spPr>
      </p:pic>
      <p:sp>
        <p:nvSpPr>
          <p:cNvPr id="4" name="矩形 3">
            <a:extLst>
              <a:ext uri="{FF2B5EF4-FFF2-40B4-BE49-F238E27FC236}">
                <a16:creationId xmlns:a16="http://schemas.microsoft.com/office/drawing/2014/main" id="{0331ED00-3FC2-E730-9F1F-B999070D4F5D}"/>
              </a:ext>
            </a:extLst>
          </p:cNvPr>
          <p:cNvSpPr/>
          <p:nvPr userDrawn="1"/>
        </p:nvSpPr>
        <p:spPr>
          <a:xfrm>
            <a:off x="0" y="1"/>
            <a:ext cx="12192000" cy="6858000"/>
          </a:xfrm>
          <a:prstGeom prst="rect">
            <a:avLst/>
          </a:prstGeom>
          <a:gradFill flip="none" rotWithShape="1">
            <a:gsLst>
              <a:gs pos="48602">
                <a:srgbClr val="FEFEFE">
                  <a:alpha val="83000"/>
                </a:srgbClr>
              </a:gs>
              <a:gs pos="100000">
                <a:schemeClr val="bg1"/>
              </a:gs>
              <a:gs pos="0">
                <a:schemeClr val="bg1">
                  <a:lumMod val="98000"/>
                  <a:alpha val="2700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40100956"/>
      </p:ext>
    </p:extLst>
  </p:cSld>
  <p:clrMapOvr>
    <a:masterClrMapping/>
  </p:clrMapOvr>
  <p:transition spd="med">
    <p:push dir="u"/>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2F5ED4A4-BB10-1420-162C-E9DA70A072C9}"/>
              </a:ext>
            </a:extLst>
          </p:cNvPr>
          <p:cNvSpPr>
            <a:spLocks noGrp="1"/>
          </p:cNvSpPr>
          <p:nvPr>
            <p:ph type="dt" sz="half" idx="10"/>
          </p:nvPr>
        </p:nvSpPr>
        <p:spPr/>
        <p:txBody>
          <a:bodyPr/>
          <a:lstStyle/>
          <a:p>
            <a:fld id="{332BD75E-F8F1-4AA5-B33E-56C4CD23D1CC}" type="datetimeFigureOut">
              <a:rPr lang="zh-TW" altLang="en-US" smtClean="0"/>
              <a:t>2023/9/20</a:t>
            </a:fld>
            <a:endParaRPr lang="zh-TW" altLang="en-US"/>
          </a:p>
        </p:txBody>
      </p:sp>
      <p:sp>
        <p:nvSpPr>
          <p:cNvPr id="3" name="頁尾版面配置區 2">
            <a:extLst>
              <a:ext uri="{FF2B5EF4-FFF2-40B4-BE49-F238E27FC236}">
                <a16:creationId xmlns:a16="http://schemas.microsoft.com/office/drawing/2014/main" id="{C693CD0A-A610-9A95-97D4-CFF9094D7C76}"/>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E9713E1B-0276-EDB0-9D55-5E3FA8A62A16}"/>
              </a:ext>
            </a:extLst>
          </p:cNvPr>
          <p:cNvSpPr>
            <a:spLocks noGrp="1"/>
          </p:cNvSpPr>
          <p:nvPr>
            <p:ph type="sldNum" sz="quarter" idx="12"/>
          </p:nvPr>
        </p:nvSpPr>
        <p:spPr/>
        <p:txBody>
          <a:bodyPr/>
          <a:lstStyle/>
          <a:p>
            <a:fld id="{CDB6A391-E7C4-49F3-92B8-5E064F88FC4D}" type="slidenum">
              <a:rPr lang="zh-TW" altLang="en-US" smtClean="0"/>
              <a:t>‹#›</a:t>
            </a:fld>
            <a:endParaRPr lang="zh-TW" altLang="en-US"/>
          </a:p>
        </p:txBody>
      </p:sp>
    </p:spTree>
    <p:extLst>
      <p:ext uri="{BB962C8B-B14F-4D97-AF65-F5344CB8AC3E}">
        <p14:creationId xmlns:p14="http://schemas.microsoft.com/office/powerpoint/2010/main" val="2349748851"/>
      </p:ext>
    </p:extLst>
  </p:cSld>
  <p:clrMapOvr>
    <a:masterClrMapping/>
  </p:clrMapOvr>
  <p:transition spd="med">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標題投影片">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B5081F1-7383-44F6-A1B8-3C9051BA1E3F}"/>
              </a:ext>
            </a:extLst>
          </p:cNvPr>
          <p:cNvSpPr/>
          <p:nvPr userDrawn="1"/>
        </p:nvSpPr>
        <p:spPr>
          <a:xfrm>
            <a:off x="0" y="-9525"/>
            <a:ext cx="12192000" cy="113506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0" lang="zh-TW" altLang="en-US"/>
          </a:p>
        </p:txBody>
      </p:sp>
      <p:sp>
        <p:nvSpPr>
          <p:cNvPr id="4" name="矩形 3">
            <a:extLst>
              <a:ext uri="{FF2B5EF4-FFF2-40B4-BE49-F238E27FC236}">
                <a16:creationId xmlns:a16="http://schemas.microsoft.com/office/drawing/2014/main" id="{2E207DC1-F77F-4717-A08B-4587C5468A51}"/>
              </a:ext>
            </a:extLst>
          </p:cNvPr>
          <p:cNvSpPr/>
          <p:nvPr userDrawn="1"/>
        </p:nvSpPr>
        <p:spPr>
          <a:xfrm>
            <a:off x="0" y="1125538"/>
            <a:ext cx="12192000" cy="7143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0" lang="zh-TW" altLang="en-US">
              <a:latin typeface="微軟正黑體" panose="020B0604030504040204" pitchFamily="34" charset="-120"/>
              <a:ea typeface="微軟正黑體" panose="020B0604030504040204" pitchFamily="34" charset="-120"/>
            </a:endParaRPr>
          </a:p>
        </p:txBody>
      </p:sp>
      <p:pic>
        <p:nvPicPr>
          <p:cNvPr id="5" name="圖片 8">
            <a:extLst>
              <a:ext uri="{FF2B5EF4-FFF2-40B4-BE49-F238E27FC236}">
                <a16:creationId xmlns:a16="http://schemas.microsoft.com/office/drawing/2014/main" id="{A11F0328-B47D-4E7A-B8A3-6FDFA7B9B9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16275" y="114300"/>
            <a:ext cx="87630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標題 1"/>
          <p:cNvSpPr>
            <a:spLocks noGrp="1"/>
          </p:cNvSpPr>
          <p:nvPr>
            <p:ph type="ctrTitle"/>
          </p:nvPr>
        </p:nvSpPr>
        <p:spPr>
          <a:xfrm>
            <a:off x="551384" y="72008"/>
            <a:ext cx="5920138" cy="1124744"/>
          </a:xfrm>
          <a:noFill/>
        </p:spPr>
        <p:txBody>
          <a:bodyPr>
            <a:normAutofit/>
          </a:bodyPr>
          <a:lstStyle>
            <a:lvl1pPr algn="l">
              <a:defRPr sz="3600">
                <a:solidFill>
                  <a:schemeClr val="bg1">
                    <a:lumMod val="95000"/>
                  </a:schemeClr>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p>
        </p:txBody>
      </p:sp>
      <p:sp>
        <p:nvSpPr>
          <p:cNvPr id="6" name="投影片編號版面配置區 5">
            <a:extLst>
              <a:ext uri="{FF2B5EF4-FFF2-40B4-BE49-F238E27FC236}">
                <a16:creationId xmlns:a16="http://schemas.microsoft.com/office/drawing/2014/main" id="{75335F53-A7CC-461F-AE91-82A51695E990}"/>
              </a:ext>
            </a:extLst>
          </p:cNvPr>
          <p:cNvSpPr>
            <a:spLocks noGrp="1"/>
          </p:cNvSpPr>
          <p:nvPr>
            <p:ph type="sldNum" sz="quarter" idx="10"/>
          </p:nvPr>
        </p:nvSpPr>
        <p:spPr/>
        <p:txBody>
          <a:bodyPr/>
          <a:lstStyle>
            <a:lvl1pPr>
              <a:defRPr smtClean="0">
                <a:latin typeface="微軟正黑體" panose="020B0604030504040204" pitchFamily="34" charset="-120"/>
                <a:ea typeface="微軟正黑體" panose="020B0604030504040204" pitchFamily="34" charset="-120"/>
              </a:defRPr>
            </a:lvl1pPr>
          </a:lstStyle>
          <a:p>
            <a:pPr>
              <a:defRPr/>
            </a:pPr>
            <a:fld id="{27461F0C-8053-4F5C-A40D-680D18096EF2}" type="slidenum">
              <a:rPr lang="zh-TW" altLang="en-US"/>
              <a:pPr>
                <a:defRPr/>
              </a:pPr>
              <a:t>‹#›</a:t>
            </a:fld>
            <a:endParaRPr lang="zh-TW" altLang="en-US"/>
          </a:p>
        </p:txBody>
      </p:sp>
    </p:spTree>
    <p:extLst>
      <p:ext uri="{BB962C8B-B14F-4D97-AF65-F5344CB8AC3E}">
        <p14:creationId xmlns:p14="http://schemas.microsoft.com/office/powerpoint/2010/main" val="3985371794"/>
      </p:ext>
    </p:extLst>
  </p:cSld>
  <p:clrMapOvr>
    <a:masterClrMapping/>
  </p:clrMapOvr>
  <p:transition spd="med">
    <p:push dir="u"/>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empty">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17096" y="974042"/>
            <a:ext cx="11157817" cy="231007"/>
          </a:xfrm>
          <a:prstGeom prst="rect">
            <a:avLst/>
          </a:prstGeom>
        </p:spPr>
        <p:txBody>
          <a:bodyPr wrap="none" lIns="0" tIns="0" rIns="0" bIns="0" anchor="ctr">
            <a:noAutofit/>
          </a:bodyPr>
          <a:lstStyle>
            <a:lvl1pPr marL="0" indent="0" algn="l">
              <a:buNone/>
              <a:defRPr sz="1333" b="0" i="0" baseline="0">
                <a:solidFill>
                  <a:schemeClr val="bg1">
                    <a:lumMod val="50000"/>
                  </a:schemeClr>
                </a:solidFill>
                <a:latin typeface="+mn-lt"/>
                <a:ea typeface="Roboto" panose="02000000000000000000" pitchFamily="2" charset="0"/>
              </a:defRPr>
            </a:lvl1pPr>
            <a:lvl2pPr marL="609555" indent="0">
              <a:buNone/>
              <a:defRPr sz="1600"/>
            </a:lvl2pPr>
            <a:lvl3pPr marL="1219108" indent="0">
              <a:buNone/>
              <a:defRPr sz="1333"/>
            </a:lvl3pPr>
            <a:lvl4pPr marL="1828664" indent="0">
              <a:buNone/>
              <a:defRPr sz="1200"/>
            </a:lvl4pPr>
            <a:lvl5pPr marL="2438218" indent="0">
              <a:buNone/>
              <a:defRPr sz="1200"/>
            </a:lvl5pPr>
            <a:lvl6pPr marL="3047772" indent="0">
              <a:buNone/>
              <a:defRPr sz="1200"/>
            </a:lvl6pPr>
            <a:lvl7pPr marL="3657326" indent="0">
              <a:buNone/>
              <a:defRPr sz="1200"/>
            </a:lvl7pPr>
            <a:lvl8pPr marL="4266880" indent="0">
              <a:buNone/>
              <a:defRPr sz="1200"/>
            </a:lvl8pPr>
            <a:lvl9pPr marL="4876435" indent="0">
              <a:buNone/>
              <a:defRPr sz="1200"/>
            </a:lvl9pPr>
          </a:lstStyle>
          <a:p>
            <a:pPr lvl="0"/>
            <a:r>
              <a:rPr lang="en-US" dirty="0"/>
              <a:t>CLICK TO EDITE SUBTITLE</a:t>
            </a:r>
          </a:p>
        </p:txBody>
      </p:sp>
      <p:sp>
        <p:nvSpPr>
          <p:cNvPr id="5" name="Title 2"/>
          <p:cNvSpPr>
            <a:spLocks noGrp="1"/>
          </p:cNvSpPr>
          <p:nvPr>
            <p:ph type="title"/>
          </p:nvPr>
        </p:nvSpPr>
        <p:spPr>
          <a:xfrm>
            <a:off x="517096" y="376818"/>
            <a:ext cx="11157817" cy="545945"/>
          </a:xfrm>
          <a:prstGeom prst="rect">
            <a:avLst/>
          </a:prstGeom>
        </p:spPr>
        <p:txBody>
          <a:bodyPr lIns="0" tIns="0" rIns="0" bIns="0" anchor="ctr"/>
          <a:lstStyle>
            <a:lvl1pPr algn="l">
              <a:defRPr sz="32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2936012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4E3C895F-804D-13E8-2398-334EE6E438B4}"/>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5300"/>
                    </a14:imgEffect>
                    <a14:imgEffect>
                      <a14:saturation sat="0"/>
                    </a14:imgEffect>
                  </a14:imgLayer>
                </a14:imgProps>
              </a:ext>
              <a:ext uri="{28A0092B-C50C-407E-A947-70E740481C1C}">
                <a14:useLocalDpi xmlns:a14="http://schemas.microsoft.com/office/drawing/2010/main" val="0"/>
              </a:ext>
            </a:extLst>
          </a:blip>
          <a:srcRect l="31542" b="2729"/>
          <a:stretch/>
        </p:blipFill>
        <p:spPr>
          <a:xfrm>
            <a:off x="-1" y="282161"/>
            <a:ext cx="6337597" cy="6432148"/>
          </a:xfrm>
          <a:prstGeom prst="rect">
            <a:avLst/>
          </a:prstGeom>
        </p:spPr>
      </p:pic>
      <p:pic>
        <p:nvPicPr>
          <p:cNvPr id="17" name="圖片 16">
            <a:extLst>
              <a:ext uri="{FF2B5EF4-FFF2-40B4-BE49-F238E27FC236}">
                <a16:creationId xmlns:a16="http://schemas.microsoft.com/office/drawing/2014/main" id="{AF9409F4-9E42-B010-FB1D-C05BD0768F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82300" y="282161"/>
            <a:ext cx="1117438" cy="524045"/>
          </a:xfrm>
          <a:prstGeom prst="rect">
            <a:avLst/>
          </a:prstGeom>
        </p:spPr>
      </p:pic>
    </p:spTree>
    <p:extLst>
      <p:ext uri="{BB962C8B-B14F-4D97-AF65-F5344CB8AC3E}">
        <p14:creationId xmlns:p14="http://schemas.microsoft.com/office/powerpoint/2010/main" val="40222715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4E3C895F-804D-13E8-2398-334EE6E438B4}"/>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5300"/>
                    </a14:imgEffect>
                    <a14:imgEffect>
                      <a14:saturation sat="0"/>
                    </a14:imgEffect>
                  </a14:imgLayer>
                </a14:imgProps>
              </a:ext>
              <a:ext uri="{28A0092B-C50C-407E-A947-70E740481C1C}">
                <a14:useLocalDpi xmlns:a14="http://schemas.microsoft.com/office/drawing/2010/main" val="0"/>
              </a:ext>
            </a:extLst>
          </a:blip>
          <a:srcRect l="31542" b="2729"/>
          <a:stretch/>
        </p:blipFill>
        <p:spPr>
          <a:xfrm>
            <a:off x="-1" y="282161"/>
            <a:ext cx="6337597" cy="6432148"/>
          </a:xfrm>
          <a:prstGeom prst="rect">
            <a:avLst/>
          </a:prstGeom>
        </p:spPr>
      </p:pic>
      <p:pic>
        <p:nvPicPr>
          <p:cNvPr id="3" name="圖片 2">
            <a:extLst>
              <a:ext uri="{FF2B5EF4-FFF2-40B4-BE49-F238E27FC236}">
                <a16:creationId xmlns:a16="http://schemas.microsoft.com/office/drawing/2014/main" id="{199BE6DA-F653-B899-9897-B49919EDE2A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33350" y="571627"/>
            <a:ext cx="1320500" cy="524046"/>
          </a:xfrm>
          <a:prstGeom prst="rect">
            <a:avLst/>
          </a:prstGeom>
        </p:spPr>
      </p:pic>
    </p:spTree>
    <p:extLst>
      <p:ext uri="{BB962C8B-B14F-4D97-AF65-F5344CB8AC3E}">
        <p14:creationId xmlns:p14="http://schemas.microsoft.com/office/powerpoint/2010/main" val="25212854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B342EFA-2E7D-46D5-A9FF-8FE5F30AF47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04C87E-5CC4-4B02-85A8-A68BECD2375A}" type="datetimeFigureOut">
              <a:rPr kumimoji="0" lang="zh-TW" altLang="en-US" sz="1200" b="0" i="0" u="none" strike="noStrike" kern="1200" cap="none" spc="0" normalizeH="0" baseline="0" noProof="0" smtClean="0">
                <a:ln>
                  <a:noFill/>
                </a:ln>
                <a:solidFill>
                  <a:prstClr val="black">
                    <a:tint val="75000"/>
                  </a:prstClr>
                </a:solidFill>
                <a:effectLst/>
                <a:uLnTx/>
                <a:uFillTx/>
                <a:latin typeface="微軟正黑體" panose="020B0604030504040204" pitchFamily="34" charset="-120"/>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2023/9/20</a:t>
            </a:fld>
            <a:endParaRPr kumimoji="0" lang="zh-TW" altLang="en-US" sz="1200" b="0" i="0" u="none" strike="noStrike" kern="1200" cap="none" spc="0" normalizeH="0" baseline="0" noProof="0">
              <a:ln>
                <a:noFill/>
              </a:ln>
              <a:solidFill>
                <a:prstClr val="black">
                  <a:tint val="75000"/>
                </a:prstClr>
              </a:solidFill>
              <a:effectLst/>
              <a:uLnTx/>
              <a:uFillTx/>
              <a:latin typeface="微軟正黑體" panose="020B0604030504040204" pitchFamily="34" charset="-120"/>
              <a:ea typeface="新細明體" panose="02020500000000000000" pitchFamily="18" charset="-120"/>
              <a:cs typeface="+mn-cs"/>
            </a:endParaRPr>
          </a:p>
        </p:txBody>
      </p:sp>
      <p:sp>
        <p:nvSpPr>
          <p:cNvPr id="3" name="頁尾版面配置區 2">
            <a:extLst>
              <a:ext uri="{FF2B5EF4-FFF2-40B4-BE49-F238E27FC236}">
                <a16:creationId xmlns:a16="http://schemas.microsoft.com/office/drawing/2014/main" id="{1092DD36-2D89-46E9-9CF7-A358922979B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dirty="0">
              <a:ln>
                <a:noFill/>
              </a:ln>
              <a:solidFill>
                <a:prstClr val="black">
                  <a:tint val="75000"/>
                </a:prstClr>
              </a:solidFill>
              <a:effectLst/>
              <a:uLnTx/>
              <a:uFillTx/>
              <a:latin typeface="微軟正黑體" panose="020B0604030504040204" pitchFamily="34" charset="-120"/>
              <a:ea typeface="新細明體" panose="02020500000000000000" pitchFamily="18" charset="-120"/>
              <a:cs typeface="+mn-cs"/>
            </a:endParaRPr>
          </a:p>
        </p:txBody>
      </p:sp>
      <p:sp>
        <p:nvSpPr>
          <p:cNvPr id="4" name="投影片編號版面配置區 3">
            <a:extLst>
              <a:ext uri="{FF2B5EF4-FFF2-40B4-BE49-F238E27FC236}">
                <a16:creationId xmlns:a16="http://schemas.microsoft.com/office/drawing/2014/main" id="{8B3F1379-0B35-4393-AB11-D2FF91E66E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D86DB4-F4A6-4269-BD6C-4238B1F4F7A1}" type="slidenum">
              <a:rPr kumimoji="0" lang="zh-TW" altLang="en-US" sz="1200" b="0" i="0" u="none" strike="noStrike" kern="1200" cap="none" spc="0" normalizeH="0" baseline="0" noProof="0" smtClean="0">
                <a:ln>
                  <a:noFill/>
                </a:ln>
                <a:solidFill>
                  <a:prstClr val="black">
                    <a:tint val="75000"/>
                  </a:prstClr>
                </a:solidFill>
                <a:effectLst/>
                <a:uLnTx/>
                <a:uFillTx/>
                <a:latin typeface="微軟正黑體" panose="020B0604030504040204" pitchFamily="34" charset="-120"/>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a:ln>
                <a:noFill/>
              </a:ln>
              <a:solidFill>
                <a:prstClr val="black">
                  <a:tint val="75000"/>
                </a:prstClr>
              </a:solidFill>
              <a:effectLst/>
              <a:uLnTx/>
              <a:uFillTx/>
              <a:latin typeface="微軟正黑體" panose="020B0604030504040204" pitchFamily="34" charset="-120"/>
              <a:ea typeface="新細明體" panose="02020500000000000000" pitchFamily="18" charset="-120"/>
              <a:cs typeface="+mn-cs"/>
            </a:endParaRPr>
          </a:p>
        </p:txBody>
      </p:sp>
    </p:spTree>
    <p:extLst>
      <p:ext uri="{BB962C8B-B14F-4D97-AF65-F5344CB8AC3E}">
        <p14:creationId xmlns:p14="http://schemas.microsoft.com/office/powerpoint/2010/main" val="36852291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4E3C895F-804D-13E8-2398-334EE6E438B4}"/>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31542" b="2729"/>
          <a:stretch/>
        </p:blipFill>
        <p:spPr>
          <a:xfrm>
            <a:off x="-1" y="282161"/>
            <a:ext cx="6337597" cy="6432148"/>
          </a:xfrm>
          <a:prstGeom prst="rect">
            <a:avLst/>
          </a:prstGeom>
        </p:spPr>
      </p:pic>
      <p:pic>
        <p:nvPicPr>
          <p:cNvPr id="17" name="圖片 16">
            <a:extLst>
              <a:ext uri="{FF2B5EF4-FFF2-40B4-BE49-F238E27FC236}">
                <a16:creationId xmlns:a16="http://schemas.microsoft.com/office/drawing/2014/main" id="{AF9409F4-9E42-B010-FB1D-C05BD0768F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82300" y="282161"/>
            <a:ext cx="1117438" cy="524045"/>
          </a:xfrm>
          <a:prstGeom prst="rect">
            <a:avLst/>
          </a:prstGeom>
        </p:spPr>
      </p:pic>
    </p:spTree>
    <p:extLst>
      <p:ext uri="{BB962C8B-B14F-4D97-AF65-F5344CB8AC3E}">
        <p14:creationId xmlns:p14="http://schemas.microsoft.com/office/powerpoint/2010/main" val="18588494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796C2180-A0A3-439D-A7BE-7DF7EC20BE4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5" name="圖片 4">
            <a:extLst>
              <a:ext uri="{FF2B5EF4-FFF2-40B4-BE49-F238E27FC236}">
                <a16:creationId xmlns:a16="http://schemas.microsoft.com/office/drawing/2014/main" id="{40B6DD91-249D-4902-85A6-298BCEE39C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1631800273"/>
      </p:ext>
    </p:extLst>
  </p:cSld>
  <p:clrMapOvr>
    <a:masterClrMapping/>
  </p:clrMapOvr>
  <p:transition spd="med">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150EDDC6-EAE8-47F8-99EA-830DDBDA081B}"/>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5" name="圖片 4">
            <a:extLst>
              <a:ext uri="{FF2B5EF4-FFF2-40B4-BE49-F238E27FC236}">
                <a16:creationId xmlns:a16="http://schemas.microsoft.com/office/drawing/2014/main" id="{D0BF861E-769F-47DA-B21D-8D8969A87E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1015691922"/>
      </p:ext>
    </p:extLst>
  </p:cSld>
  <p:clrMapOvr>
    <a:masterClrMapping/>
  </p:clrMapOvr>
  <p:transition spd="med">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A">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A35B1BC-00CC-391C-AC55-2DAFF2C3CBD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6" b="21712"/>
          <a:stretch/>
        </p:blipFill>
        <p:spPr>
          <a:xfrm>
            <a:off x="0" y="0"/>
            <a:ext cx="12192000" cy="6858000"/>
          </a:xfrm>
          <a:prstGeom prst="rect">
            <a:avLst/>
          </a:prstGeom>
        </p:spPr>
      </p:pic>
      <p:sp>
        <p:nvSpPr>
          <p:cNvPr id="4" name="矩形 3">
            <a:extLst>
              <a:ext uri="{FF2B5EF4-FFF2-40B4-BE49-F238E27FC236}">
                <a16:creationId xmlns:a16="http://schemas.microsoft.com/office/drawing/2014/main" id="{312A2126-1FEC-5478-BC3B-8DCC9695EC2C}"/>
              </a:ext>
            </a:extLst>
          </p:cNvPr>
          <p:cNvSpPr/>
          <p:nvPr userDrawn="1"/>
        </p:nvSpPr>
        <p:spPr>
          <a:xfrm>
            <a:off x="0" y="0"/>
            <a:ext cx="12192000" cy="6857999"/>
          </a:xfrm>
          <a:prstGeom prst="rect">
            <a:avLst/>
          </a:prstGeom>
          <a:gradFill flip="none" rotWithShape="1">
            <a:gsLst>
              <a:gs pos="0">
                <a:schemeClr val="tx1">
                  <a:lumMod val="100000"/>
                  <a:alpha val="10000"/>
                </a:schemeClr>
              </a:gs>
              <a:gs pos="55000">
                <a:schemeClr val="tx1">
                  <a:lumMod val="100000"/>
                  <a:alpha val="66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69826581"/>
      </p:ext>
    </p:extLst>
  </p:cSld>
  <p:clrMapOvr>
    <a:masterClrMapping/>
  </p:clrMapOvr>
  <p:transition spd="med">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B8C7EFB-AA88-4669-AD98-217797F683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154848376"/>
      </p:ext>
    </p:extLst>
  </p:cSld>
  <p:clrMapOvr>
    <a:masterClrMapping/>
  </p:clrMapOvr>
  <p:transition spd="med">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709681"/>
      </p:ext>
    </p:extLst>
  </p:cSld>
  <p:clrMapOvr>
    <a:masterClrMapping/>
  </p:clrMapOvr>
  <p:transition spd="med">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2917960"/>
      </p:ext>
    </p:extLst>
  </p:cSld>
  <p:clrMapOvr>
    <a:masterClrMapping/>
  </p:clrMapOvr>
  <p:transition spd="med">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7048148"/>
      </p:ext>
    </p:extLst>
  </p:cSld>
  <p:clrMapOvr>
    <a:masterClrMapping/>
  </p:clrMapOvr>
  <p:transition spd="med">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376757"/>
      </p:ext>
    </p:extLst>
  </p:cSld>
  <p:clrMapOvr>
    <a:masterClrMapping/>
  </p:clrMapOvr>
  <p:transition spd="med">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8130689"/>
      </p:ext>
    </p:extLst>
  </p:cSld>
  <p:clrMapOvr>
    <a:masterClrMapping/>
  </p:clrMapOvr>
  <p:transition spd="med">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3281481"/>
      </p:ext>
    </p:extLst>
  </p:cSld>
  <p:clrMapOvr>
    <a:masterClrMapping/>
  </p:clrMapOvr>
  <p:transition spd="med">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5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7696967"/>
      </p:ext>
    </p:extLst>
  </p:cSld>
  <p:clrMapOvr>
    <a:masterClrMapping/>
  </p:clrMapOvr>
  <p:transition spd="med">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905523" y="1523993"/>
            <a:ext cx="2769493" cy="4508089"/>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
        <p:nvSpPr>
          <p:cNvPr id="5" name="Text Placeholder 9">
            <a:extLst>
              <a:ext uri="{FF2B5EF4-FFF2-40B4-BE49-F238E27FC236}">
                <a16:creationId xmlns:a16="http://schemas.microsoft.com/office/drawing/2014/main" id="{97FBA5D5-9D26-4145-9A6D-E1B8D15079D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6" name="圖片 5">
            <a:extLst>
              <a:ext uri="{FF2B5EF4-FFF2-40B4-BE49-F238E27FC236}">
                <a16:creationId xmlns:a16="http://schemas.microsoft.com/office/drawing/2014/main" id="{E7827455-923D-42BB-BF13-DDA0B68539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234029826"/>
      </p:ext>
    </p:extLst>
  </p:cSld>
  <p:clrMapOvr>
    <a:masterClrMapping/>
  </p:clrMapOvr>
  <p:transition spd="med">
    <p:push dir="u"/>
  </p:transition>
  <p:extLst>
    <p:ext uri="{DCECCB84-F9BA-43D5-87BE-67443E8EF086}">
      <p15:sldGuideLst xmlns:p15="http://schemas.microsoft.com/office/powerpoint/2012/main">
        <p15:guide id="1" orient="horz" pos="2376">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Image slide layout">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85BBC227-AF4F-4A86-8578-E4ED64CD1957}"/>
              </a:ext>
            </a:extLst>
          </p:cNvPr>
          <p:cNvGrpSpPr/>
          <p:nvPr userDrawn="1"/>
        </p:nvGrpSpPr>
        <p:grpSpPr>
          <a:xfrm>
            <a:off x="8908663" y="1442569"/>
            <a:ext cx="2607090" cy="4865936"/>
            <a:chOff x="3501573" y="3178068"/>
            <a:chExt cx="1340594" cy="2737840"/>
          </a:xfrm>
        </p:grpSpPr>
        <p:sp>
          <p:nvSpPr>
            <p:cNvPr id="29" name="Freeform: Shape 28">
              <a:extLst>
                <a:ext uri="{FF2B5EF4-FFF2-40B4-BE49-F238E27FC236}">
                  <a16:creationId xmlns:a16="http://schemas.microsoft.com/office/drawing/2014/main" id="{F75DA36E-DC6D-4420-8B91-D6BEC1BF25A4}"/>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C33EBDE-2F8C-4AD2-9A7D-001C344CA9D9}"/>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014FD0E-92B3-4762-8272-5D637A10AE3D}"/>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4696C806-CE75-40EE-95C9-74ECEFA302A5}"/>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3200AA0-359B-491A-BC96-83532301F9FD}"/>
                </a:ext>
              </a:extLst>
            </p:cNvPr>
            <p:cNvSpPr/>
            <p:nvPr/>
          </p:nvSpPr>
          <p:spPr>
            <a:xfrm>
              <a:off x="3529897" y="3190651"/>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0607C34-9BB1-4319-8C5C-A85A2060C081}"/>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35" name="Group 34">
              <a:extLst>
                <a:ext uri="{FF2B5EF4-FFF2-40B4-BE49-F238E27FC236}">
                  <a16:creationId xmlns:a16="http://schemas.microsoft.com/office/drawing/2014/main" id="{3A4272D2-6D45-44EC-BD11-8A4BE0307902}"/>
                </a:ext>
              </a:extLst>
            </p:cNvPr>
            <p:cNvGrpSpPr/>
            <p:nvPr/>
          </p:nvGrpSpPr>
          <p:grpSpPr>
            <a:xfrm>
              <a:off x="4092761" y="5635852"/>
              <a:ext cx="164520" cy="173080"/>
              <a:chOff x="6772303" y="6038214"/>
              <a:chExt cx="140650" cy="147968"/>
            </a:xfrm>
          </p:grpSpPr>
          <p:sp>
            <p:nvSpPr>
              <p:cNvPr id="39" name="Oval 38">
                <a:extLst>
                  <a:ext uri="{FF2B5EF4-FFF2-40B4-BE49-F238E27FC236}">
                    <a16:creationId xmlns:a16="http://schemas.microsoft.com/office/drawing/2014/main" id="{D0FA399A-BC28-4D32-A78A-FC8261C5E8D7}"/>
                  </a:ext>
                </a:extLst>
              </p:cNvPr>
              <p:cNvSpPr/>
              <p:nvPr/>
            </p:nvSpPr>
            <p:spPr>
              <a:xfrm>
                <a:off x="6772303" y="6038214"/>
                <a:ext cx="140650"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326BD3C-38F7-43C5-B35E-1713A79B33FA}"/>
                  </a:ext>
                </a:extLst>
              </p:cNvPr>
              <p:cNvSpPr/>
              <p:nvPr/>
            </p:nvSpPr>
            <p:spPr>
              <a:xfrm>
                <a:off x="6807465" y="6071635"/>
                <a:ext cx="70326"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Freeform: Shape 35">
              <a:extLst>
                <a:ext uri="{FF2B5EF4-FFF2-40B4-BE49-F238E27FC236}">
                  <a16:creationId xmlns:a16="http://schemas.microsoft.com/office/drawing/2014/main" id="{DF5678D1-55F9-46E9-AFA9-40C9D18F004A}"/>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37" name="Rectangle: Rounded Corners 36">
              <a:extLst>
                <a:ext uri="{FF2B5EF4-FFF2-40B4-BE49-F238E27FC236}">
                  <a16:creationId xmlns:a16="http://schemas.microsoft.com/office/drawing/2014/main" id="{FE5E5DBE-1E61-4D5D-A617-4CCA9F21FBDD}"/>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C2924DE-DF35-4A81-AF44-7B792090892B}"/>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 Placeholder 9">
            <a:extLst>
              <a:ext uri="{FF2B5EF4-FFF2-40B4-BE49-F238E27FC236}">
                <a16:creationId xmlns:a16="http://schemas.microsoft.com/office/drawing/2014/main" id="{6407270D-F30C-4E59-9885-1E887CCE4CD2}"/>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9175736" y="2152874"/>
            <a:ext cx="2168682" cy="3501244"/>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467512595"/>
      </p:ext>
    </p:extLst>
  </p:cSld>
  <p:clrMapOvr>
    <a:masterClrMapping/>
  </p:clrMapOvr>
  <p:transition spd="med">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6_A">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A35B1BC-00CC-391C-AC55-2DAFF2C3CBD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6" b="21712"/>
          <a:stretch/>
        </p:blipFill>
        <p:spPr>
          <a:xfrm>
            <a:off x="0" y="0"/>
            <a:ext cx="12192000" cy="6858000"/>
          </a:xfrm>
          <a:prstGeom prst="rect">
            <a:avLst/>
          </a:prstGeom>
        </p:spPr>
      </p:pic>
      <p:sp>
        <p:nvSpPr>
          <p:cNvPr id="4" name="矩形 3">
            <a:extLst>
              <a:ext uri="{FF2B5EF4-FFF2-40B4-BE49-F238E27FC236}">
                <a16:creationId xmlns:a16="http://schemas.microsoft.com/office/drawing/2014/main" id="{312A2126-1FEC-5478-BC3B-8DCC9695EC2C}"/>
              </a:ext>
            </a:extLst>
          </p:cNvPr>
          <p:cNvSpPr/>
          <p:nvPr userDrawn="1"/>
        </p:nvSpPr>
        <p:spPr>
          <a:xfrm>
            <a:off x="0" y="0"/>
            <a:ext cx="12192000" cy="6857999"/>
          </a:xfrm>
          <a:prstGeom prst="rect">
            <a:avLst/>
          </a:prstGeom>
          <a:gradFill flip="none" rotWithShape="1">
            <a:gsLst>
              <a:gs pos="68000">
                <a:schemeClr val="tx1">
                  <a:lumMod val="100000"/>
                  <a:alpha val="0"/>
                </a:schemeClr>
              </a:gs>
              <a:gs pos="50000">
                <a:schemeClr val="tx1">
                  <a:alpha val="62000"/>
                  <a:lumMod val="77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43833360"/>
      </p:ext>
    </p:extLst>
  </p:cSld>
  <p:clrMapOvr>
    <a:masterClrMapping/>
  </p:clrMapOvr>
  <p:transition spd="med">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0" y="0"/>
            <a:ext cx="5754757" cy="6858000"/>
          </a:xfrm>
          <a:prstGeom prst="rect">
            <a:avLst/>
          </a:prstGeom>
          <a:solidFill>
            <a:schemeClr val="bg1">
              <a:lumMod val="95000"/>
            </a:schemeClr>
          </a:solidFill>
          <a:ln w="19050">
            <a:noFill/>
          </a:ln>
        </p:spPr>
        <p:txBody>
          <a:bodyPr anchor="ctr"/>
          <a:lstStyle>
            <a:lvl1pPr marL="0" indent="0" algn="ctr">
              <a:lnSpc>
                <a:spcPct val="100000"/>
              </a:lnSpc>
              <a:buNone/>
              <a:defRPr sz="1600">
                <a:solidFill>
                  <a:schemeClr val="tx1">
                    <a:lumMod val="75000"/>
                    <a:lumOff val="25000"/>
                  </a:schemeClr>
                </a:solidFill>
              </a:defRPr>
            </a:lvl1pPr>
          </a:lstStyle>
          <a:p>
            <a:r>
              <a:rPr lang="en-US" altLang="ko-KR" dirty="0"/>
              <a:t>Place Your Picture Here And Send To Back</a:t>
            </a:r>
            <a:endParaRPr lang="ko-KR" altLang="en-US" dirty="0"/>
          </a:p>
        </p:txBody>
      </p:sp>
      <p:pic>
        <p:nvPicPr>
          <p:cNvPr id="4" name="圖片 3">
            <a:extLst>
              <a:ext uri="{FF2B5EF4-FFF2-40B4-BE49-F238E27FC236}">
                <a16:creationId xmlns:a16="http://schemas.microsoft.com/office/drawing/2014/main" id="{5EB5AE57-BD04-416D-97E6-E4F4401FE3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4072756987"/>
      </p:ext>
    </p:extLst>
  </p:cSld>
  <p:clrMapOvr>
    <a:masterClrMapping/>
  </p:clrMapOvr>
  <p:transition spd="med">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Image slide layout">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61B3885-1448-4392-B14C-921FDF071E80}"/>
              </a:ext>
            </a:extLst>
          </p:cNvPr>
          <p:cNvSpPr/>
          <p:nvPr userDrawn="1"/>
        </p:nvSpPr>
        <p:spPr>
          <a:xfrm>
            <a:off x="651165" y="618259"/>
            <a:ext cx="10889672" cy="49876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5">
            <a:extLst>
              <a:ext uri="{FF2B5EF4-FFF2-40B4-BE49-F238E27FC236}">
                <a16:creationId xmlns:a16="http://schemas.microsoft.com/office/drawing/2014/main" id="{B3272A90-4CB3-400C-BC02-EE05C73C622B}"/>
              </a:ext>
            </a:extLst>
          </p:cNvPr>
          <p:cNvSpPr>
            <a:spLocks noGrp="1"/>
          </p:cNvSpPr>
          <p:nvPr>
            <p:ph type="pic" sz="quarter" idx="14" hasCustomPrompt="1"/>
          </p:nvPr>
        </p:nvSpPr>
        <p:spPr>
          <a:xfrm>
            <a:off x="1" y="2"/>
            <a:ext cx="7190531" cy="6857999"/>
          </a:xfrm>
          <a:custGeom>
            <a:avLst/>
            <a:gdLst>
              <a:gd name="connsiteX0" fmla="*/ 0 w 7190531"/>
              <a:gd name="connsiteY0" fmla="*/ 0 h 6857999"/>
              <a:gd name="connsiteX1" fmla="*/ 6164429 w 7190531"/>
              <a:gd name="connsiteY1" fmla="*/ 0 h 6857999"/>
              <a:gd name="connsiteX2" fmla="*/ 6476156 w 7190531"/>
              <a:gd name="connsiteY2" fmla="*/ 311727 h 6857999"/>
              <a:gd name="connsiteX3" fmla="*/ 6227252 w 7190531"/>
              <a:gd name="connsiteY3" fmla="*/ 617122 h 6857999"/>
              <a:gd name="connsiteX4" fmla="*/ 6164430 w 7190531"/>
              <a:gd name="connsiteY4" fmla="*/ 623455 h 6857999"/>
              <a:gd name="connsiteX5" fmla="*/ 6878804 w 7190531"/>
              <a:gd name="connsiteY5" fmla="*/ 623455 h 6857999"/>
              <a:gd name="connsiteX6" fmla="*/ 7190531 w 7190531"/>
              <a:gd name="connsiteY6" fmla="*/ 935182 h 6857999"/>
              <a:gd name="connsiteX7" fmla="*/ 6878804 w 7190531"/>
              <a:gd name="connsiteY7" fmla="*/ 1246909 h 6857999"/>
              <a:gd name="connsiteX8" fmla="*/ 6489146 w 7190531"/>
              <a:gd name="connsiteY8" fmla="*/ 1246909 h 6857999"/>
              <a:gd name="connsiteX9" fmla="*/ 6551968 w 7190531"/>
              <a:gd name="connsiteY9" fmla="*/ 1253242 h 6857999"/>
              <a:gd name="connsiteX10" fmla="*/ 6800872 w 7190531"/>
              <a:gd name="connsiteY10" fmla="*/ 1558637 h 6857999"/>
              <a:gd name="connsiteX11" fmla="*/ 6489145 w 7190531"/>
              <a:gd name="connsiteY11" fmla="*/ 1870364 h 6857999"/>
              <a:gd name="connsiteX12" fmla="*/ 5988154 w 7190531"/>
              <a:gd name="connsiteY12" fmla="*/ 1870364 h 6857999"/>
              <a:gd name="connsiteX13" fmla="*/ 6050977 w 7190531"/>
              <a:gd name="connsiteY13" fmla="*/ 1876697 h 6857999"/>
              <a:gd name="connsiteX14" fmla="*/ 6299881 w 7190531"/>
              <a:gd name="connsiteY14" fmla="*/ 2182091 h 6857999"/>
              <a:gd name="connsiteX15" fmla="*/ 5988153 w 7190531"/>
              <a:gd name="connsiteY15" fmla="*/ 2493818 h 6857999"/>
              <a:gd name="connsiteX16" fmla="*/ 6776748 w 7190531"/>
              <a:gd name="connsiteY16" fmla="*/ 2493818 h 6857999"/>
              <a:gd name="connsiteX17" fmla="*/ 7088475 w 7190531"/>
              <a:gd name="connsiteY17" fmla="*/ 2805545 h 6857999"/>
              <a:gd name="connsiteX18" fmla="*/ 6776748 w 7190531"/>
              <a:gd name="connsiteY18" fmla="*/ 3117272 h 6857999"/>
              <a:gd name="connsiteX19" fmla="*/ 4995449 w 7190531"/>
              <a:gd name="connsiteY19" fmla="*/ 3117272 h 6857999"/>
              <a:gd name="connsiteX20" fmla="*/ 5307176 w 7190531"/>
              <a:gd name="connsiteY20" fmla="*/ 3428999 h 6857999"/>
              <a:gd name="connsiteX21" fmla="*/ 4995449 w 7190531"/>
              <a:gd name="connsiteY21" fmla="*/ 3740726 h 6857999"/>
              <a:gd name="connsiteX22" fmla="*/ 5997428 w 7190531"/>
              <a:gd name="connsiteY22" fmla="*/ 3740726 h 6857999"/>
              <a:gd name="connsiteX23" fmla="*/ 6309155 w 7190531"/>
              <a:gd name="connsiteY23" fmla="*/ 4052454 h 6857999"/>
              <a:gd name="connsiteX24" fmla="*/ 5997428 w 7190531"/>
              <a:gd name="connsiteY24" fmla="*/ 4364181 h 6857999"/>
              <a:gd name="connsiteX25" fmla="*/ 6405641 w 7190531"/>
              <a:gd name="connsiteY25" fmla="*/ 4364181 h 6857999"/>
              <a:gd name="connsiteX26" fmla="*/ 6717369 w 7190531"/>
              <a:gd name="connsiteY26" fmla="*/ 4675908 h 6857999"/>
              <a:gd name="connsiteX27" fmla="*/ 6405641 w 7190531"/>
              <a:gd name="connsiteY27" fmla="*/ 4987636 h 6857999"/>
              <a:gd name="connsiteX28" fmla="*/ 5719098 w 7190531"/>
              <a:gd name="connsiteY28" fmla="*/ 4987636 h 6857999"/>
              <a:gd name="connsiteX29" fmla="*/ 6030826 w 7190531"/>
              <a:gd name="connsiteY29" fmla="*/ 5299363 h 6857999"/>
              <a:gd name="connsiteX30" fmla="*/ 5719098 w 7190531"/>
              <a:gd name="connsiteY30" fmla="*/ 5611090 h 6857999"/>
              <a:gd name="connsiteX31" fmla="*/ 4939779 w 7190531"/>
              <a:gd name="connsiteY31" fmla="*/ 5611090 h 6857999"/>
              <a:gd name="connsiteX32" fmla="*/ 5251506 w 7190531"/>
              <a:gd name="connsiteY32" fmla="*/ 5922817 h 6857999"/>
              <a:gd name="connsiteX33" fmla="*/ 4939779 w 7190531"/>
              <a:gd name="connsiteY33" fmla="*/ 6234545 h 6857999"/>
              <a:gd name="connsiteX34" fmla="*/ 5988147 w 7190531"/>
              <a:gd name="connsiteY34" fmla="*/ 6234545 h 6857999"/>
              <a:gd name="connsiteX35" fmla="*/ 6299874 w 7190531"/>
              <a:gd name="connsiteY35" fmla="*/ 6546272 h 6857999"/>
              <a:gd name="connsiteX36" fmla="*/ 5988147 w 7190531"/>
              <a:gd name="connsiteY36" fmla="*/ 6857999 h 6857999"/>
              <a:gd name="connsiteX37" fmla="*/ 0 w 7190531"/>
              <a:gd name="connsiteY3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190531" h="6857999">
                <a:moveTo>
                  <a:pt x="0" y="0"/>
                </a:moveTo>
                <a:lnTo>
                  <a:pt x="6164429" y="0"/>
                </a:lnTo>
                <a:cubicBezTo>
                  <a:pt x="6336591" y="0"/>
                  <a:pt x="6476156" y="139565"/>
                  <a:pt x="6476156" y="311727"/>
                </a:cubicBezTo>
                <a:cubicBezTo>
                  <a:pt x="6476156" y="462369"/>
                  <a:pt x="6369301" y="588054"/>
                  <a:pt x="6227252" y="617122"/>
                </a:cubicBezTo>
                <a:lnTo>
                  <a:pt x="6164430" y="623455"/>
                </a:lnTo>
                <a:lnTo>
                  <a:pt x="6878804" y="623455"/>
                </a:lnTo>
                <a:cubicBezTo>
                  <a:pt x="7050966" y="623455"/>
                  <a:pt x="7190531" y="763020"/>
                  <a:pt x="7190531" y="935182"/>
                </a:cubicBezTo>
                <a:cubicBezTo>
                  <a:pt x="7190531" y="1107344"/>
                  <a:pt x="7050966" y="1246909"/>
                  <a:pt x="6878804" y="1246909"/>
                </a:cubicBezTo>
                <a:lnTo>
                  <a:pt x="6489146" y="1246909"/>
                </a:lnTo>
                <a:lnTo>
                  <a:pt x="6551968" y="1253242"/>
                </a:lnTo>
                <a:cubicBezTo>
                  <a:pt x="6694017" y="1282309"/>
                  <a:pt x="6800872" y="1407995"/>
                  <a:pt x="6800872" y="1558637"/>
                </a:cubicBezTo>
                <a:cubicBezTo>
                  <a:pt x="6800872" y="1730799"/>
                  <a:pt x="6661307" y="1870364"/>
                  <a:pt x="6489145" y="1870364"/>
                </a:cubicBezTo>
                <a:lnTo>
                  <a:pt x="5988154" y="1870364"/>
                </a:lnTo>
                <a:lnTo>
                  <a:pt x="6050977" y="1876697"/>
                </a:lnTo>
                <a:cubicBezTo>
                  <a:pt x="6193026" y="1905764"/>
                  <a:pt x="6299881" y="2031449"/>
                  <a:pt x="6299881" y="2182091"/>
                </a:cubicBezTo>
                <a:cubicBezTo>
                  <a:pt x="6299881" y="2354253"/>
                  <a:pt x="6160315" y="2493818"/>
                  <a:pt x="5988153" y="2493818"/>
                </a:cubicBezTo>
                <a:lnTo>
                  <a:pt x="6776748" y="2493818"/>
                </a:lnTo>
                <a:cubicBezTo>
                  <a:pt x="6948910" y="2493818"/>
                  <a:pt x="7088475" y="2633383"/>
                  <a:pt x="7088475" y="2805545"/>
                </a:cubicBezTo>
                <a:cubicBezTo>
                  <a:pt x="7088475" y="2977707"/>
                  <a:pt x="6948910" y="3117272"/>
                  <a:pt x="6776748" y="3117272"/>
                </a:cubicBezTo>
                <a:lnTo>
                  <a:pt x="4995449" y="3117272"/>
                </a:lnTo>
                <a:cubicBezTo>
                  <a:pt x="5167611" y="3117272"/>
                  <a:pt x="5307176" y="3256837"/>
                  <a:pt x="5307176" y="3428999"/>
                </a:cubicBezTo>
                <a:cubicBezTo>
                  <a:pt x="5307176" y="3601161"/>
                  <a:pt x="5167611" y="3740726"/>
                  <a:pt x="4995449" y="3740726"/>
                </a:cubicBezTo>
                <a:lnTo>
                  <a:pt x="5997428" y="3740726"/>
                </a:lnTo>
                <a:cubicBezTo>
                  <a:pt x="6169590" y="3740726"/>
                  <a:pt x="6309155" y="3880292"/>
                  <a:pt x="6309155" y="4052454"/>
                </a:cubicBezTo>
                <a:cubicBezTo>
                  <a:pt x="6309155" y="4224616"/>
                  <a:pt x="6169590" y="4364181"/>
                  <a:pt x="5997428" y="4364181"/>
                </a:cubicBezTo>
                <a:lnTo>
                  <a:pt x="6405641" y="4364181"/>
                </a:lnTo>
                <a:cubicBezTo>
                  <a:pt x="6577803" y="4364181"/>
                  <a:pt x="6717369" y="4503746"/>
                  <a:pt x="6717369" y="4675908"/>
                </a:cubicBezTo>
                <a:cubicBezTo>
                  <a:pt x="6717369" y="4848070"/>
                  <a:pt x="6577803" y="4987636"/>
                  <a:pt x="6405641" y="4987636"/>
                </a:cubicBezTo>
                <a:lnTo>
                  <a:pt x="5719098" y="4987636"/>
                </a:lnTo>
                <a:cubicBezTo>
                  <a:pt x="5891260" y="4987636"/>
                  <a:pt x="6030826" y="5127201"/>
                  <a:pt x="6030826" y="5299363"/>
                </a:cubicBezTo>
                <a:cubicBezTo>
                  <a:pt x="6030826" y="5471525"/>
                  <a:pt x="5891260" y="5611090"/>
                  <a:pt x="5719098" y="5611090"/>
                </a:cubicBezTo>
                <a:lnTo>
                  <a:pt x="4939779" y="5611090"/>
                </a:lnTo>
                <a:cubicBezTo>
                  <a:pt x="5111941" y="5611090"/>
                  <a:pt x="5251506" y="5750655"/>
                  <a:pt x="5251506" y="5922817"/>
                </a:cubicBezTo>
                <a:cubicBezTo>
                  <a:pt x="5251506" y="6094979"/>
                  <a:pt x="5111941" y="6234545"/>
                  <a:pt x="4939779" y="6234545"/>
                </a:cubicBezTo>
                <a:lnTo>
                  <a:pt x="5988147" y="6234545"/>
                </a:lnTo>
                <a:cubicBezTo>
                  <a:pt x="6160309" y="6234545"/>
                  <a:pt x="6299874" y="6374110"/>
                  <a:pt x="6299874" y="6546272"/>
                </a:cubicBezTo>
                <a:cubicBezTo>
                  <a:pt x="6299874" y="6718434"/>
                  <a:pt x="6160309" y="6857999"/>
                  <a:pt x="5988147" y="6857999"/>
                </a:cubicBezTo>
                <a:lnTo>
                  <a:pt x="0" y="6857999"/>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Place Your Picture Here And Send To Back</a:t>
            </a:r>
            <a:endParaRPr lang="ko-KR" altLang="en-US" dirty="0"/>
          </a:p>
        </p:txBody>
      </p:sp>
      <p:pic>
        <p:nvPicPr>
          <p:cNvPr id="5" name="圖片 4">
            <a:extLst>
              <a:ext uri="{FF2B5EF4-FFF2-40B4-BE49-F238E27FC236}">
                <a16:creationId xmlns:a16="http://schemas.microsoft.com/office/drawing/2014/main" id="{A5A47917-BDF9-4AB5-BA3A-A08C59E250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3235883928"/>
      </p:ext>
    </p:extLst>
  </p:cSld>
  <p:clrMapOvr>
    <a:masterClrMapping/>
  </p:clrMapOvr>
  <p:transition spd="med">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9_Image slide layout">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C0A459DD-0620-4B5E-9529-D399AAC49EE9}"/>
              </a:ext>
            </a:extLst>
          </p:cNvPr>
          <p:cNvSpPr>
            <a:spLocks noGrp="1"/>
          </p:cNvSpPr>
          <p:nvPr>
            <p:ph type="pic" sz="quarter" idx="10" hasCustomPrompt="1"/>
          </p:nvPr>
        </p:nvSpPr>
        <p:spPr>
          <a:xfrm>
            <a:off x="0" y="1277783"/>
            <a:ext cx="4204103" cy="4328169"/>
          </a:xfrm>
          <a:custGeom>
            <a:avLst/>
            <a:gdLst>
              <a:gd name="connsiteX0" fmla="*/ 0 w 3491880"/>
              <a:gd name="connsiteY0" fmla="*/ 0 h 4464496"/>
              <a:gd name="connsiteX1" fmla="*/ 3491880 w 3491880"/>
              <a:gd name="connsiteY1" fmla="*/ 0 h 4464496"/>
              <a:gd name="connsiteX2" fmla="*/ 3491880 w 3491880"/>
              <a:gd name="connsiteY2" fmla="*/ 4464496 h 4464496"/>
              <a:gd name="connsiteX3" fmla="*/ 0 w 3491880"/>
              <a:gd name="connsiteY3" fmla="*/ 4464496 h 4464496"/>
              <a:gd name="connsiteX4" fmla="*/ 0 w 3491880"/>
              <a:gd name="connsiteY4" fmla="*/ 0 h 4464496"/>
              <a:gd name="connsiteX0" fmla="*/ 0 w 3491880"/>
              <a:gd name="connsiteY0" fmla="*/ 0 h 4475382"/>
              <a:gd name="connsiteX1" fmla="*/ 3491880 w 3491880"/>
              <a:gd name="connsiteY1" fmla="*/ 0 h 4475382"/>
              <a:gd name="connsiteX2" fmla="*/ 2991137 w 3491880"/>
              <a:gd name="connsiteY2" fmla="*/ 4475382 h 4475382"/>
              <a:gd name="connsiteX3" fmla="*/ 0 w 3491880"/>
              <a:gd name="connsiteY3" fmla="*/ 4464496 h 4475382"/>
              <a:gd name="connsiteX4" fmla="*/ 0 w 3491880"/>
              <a:gd name="connsiteY4" fmla="*/ 0 h 4475382"/>
              <a:gd name="connsiteX0" fmla="*/ 0 w 3491880"/>
              <a:gd name="connsiteY0" fmla="*/ 0 h 4492799"/>
              <a:gd name="connsiteX1" fmla="*/ 3491880 w 3491880"/>
              <a:gd name="connsiteY1" fmla="*/ 0 h 4492799"/>
              <a:gd name="connsiteX2" fmla="*/ 2831647 w 3491880"/>
              <a:gd name="connsiteY2" fmla="*/ 4492799 h 4492799"/>
              <a:gd name="connsiteX3" fmla="*/ 0 w 3491880"/>
              <a:gd name="connsiteY3" fmla="*/ 4464496 h 4492799"/>
              <a:gd name="connsiteX4" fmla="*/ 0 w 3491880"/>
              <a:gd name="connsiteY4" fmla="*/ 0 h 4492799"/>
              <a:gd name="connsiteX0" fmla="*/ 0 w 3491880"/>
              <a:gd name="connsiteY0" fmla="*/ 0 h 4492799"/>
              <a:gd name="connsiteX1" fmla="*/ 3491880 w 3491880"/>
              <a:gd name="connsiteY1" fmla="*/ 0 h 4492799"/>
              <a:gd name="connsiteX2" fmla="*/ 2831647 w 3491880"/>
              <a:gd name="connsiteY2" fmla="*/ 4492799 h 4492799"/>
              <a:gd name="connsiteX3" fmla="*/ 0 w 3491880"/>
              <a:gd name="connsiteY3" fmla="*/ 4464496 h 4492799"/>
              <a:gd name="connsiteX4" fmla="*/ 0 w 3491880"/>
              <a:gd name="connsiteY4" fmla="*/ 0 h 4492799"/>
              <a:gd name="connsiteX0" fmla="*/ 0 w 3491880"/>
              <a:gd name="connsiteY0" fmla="*/ 0 h 4492799"/>
              <a:gd name="connsiteX1" fmla="*/ 3491880 w 3491880"/>
              <a:gd name="connsiteY1" fmla="*/ 0 h 4492799"/>
              <a:gd name="connsiteX2" fmla="*/ 2831647 w 3491880"/>
              <a:gd name="connsiteY2" fmla="*/ 4492799 h 4492799"/>
              <a:gd name="connsiteX3" fmla="*/ 0 w 3491880"/>
              <a:gd name="connsiteY3" fmla="*/ 4464496 h 4492799"/>
              <a:gd name="connsiteX4" fmla="*/ 0 w 3491880"/>
              <a:gd name="connsiteY4" fmla="*/ 0 h 4492799"/>
              <a:gd name="connsiteX0" fmla="*/ 0 w 3491880"/>
              <a:gd name="connsiteY0" fmla="*/ 0 h 4497537"/>
              <a:gd name="connsiteX1" fmla="*/ 3491880 w 3491880"/>
              <a:gd name="connsiteY1" fmla="*/ 0 h 4497537"/>
              <a:gd name="connsiteX2" fmla="*/ 2835591 w 3491880"/>
              <a:gd name="connsiteY2" fmla="*/ 4497537 h 4497537"/>
              <a:gd name="connsiteX3" fmla="*/ 0 w 3491880"/>
              <a:gd name="connsiteY3" fmla="*/ 4464496 h 4497537"/>
              <a:gd name="connsiteX4" fmla="*/ 0 w 3491880"/>
              <a:gd name="connsiteY4" fmla="*/ 0 h 4497537"/>
              <a:gd name="connsiteX0" fmla="*/ 0 w 3491880"/>
              <a:gd name="connsiteY0" fmla="*/ 0 h 4497537"/>
              <a:gd name="connsiteX1" fmla="*/ 3491880 w 3491880"/>
              <a:gd name="connsiteY1" fmla="*/ 0 h 4497537"/>
              <a:gd name="connsiteX2" fmla="*/ 2831647 w 3491880"/>
              <a:gd name="connsiteY2" fmla="*/ 4497537 h 4497537"/>
              <a:gd name="connsiteX3" fmla="*/ 0 w 3491880"/>
              <a:gd name="connsiteY3" fmla="*/ 4464496 h 4497537"/>
              <a:gd name="connsiteX4" fmla="*/ 0 w 3491880"/>
              <a:gd name="connsiteY4" fmla="*/ 0 h 4497537"/>
              <a:gd name="connsiteX0" fmla="*/ 0 w 3491880"/>
              <a:gd name="connsiteY0" fmla="*/ 0 h 4497537"/>
              <a:gd name="connsiteX1" fmla="*/ 3491880 w 3491880"/>
              <a:gd name="connsiteY1" fmla="*/ 0 h 4497537"/>
              <a:gd name="connsiteX2" fmla="*/ 2831647 w 3491880"/>
              <a:gd name="connsiteY2" fmla="*/ 4497537 h 4497537"/>
              <a:gd name="connsiteX3" fmla="*/ 0 w 3491880"/>
              <a:gd name="connsiteY3" fmla="*/ 4483447 h 4497537"/>
              <a:gd name="connsiteX4" fmla="*/ 0 w 3491880"/>
              <a:gd name="connsiteY4" fmla="*/ 0 h 4497537"/>
              <a:gd name="connsiteX0" fmla="*/ 0 w 3491880"/>
              <a:gd name="connsiteY0" fmla="*/ 0 h 4502398"/>
              <a:gd name="connsiteX1" fmla="*/ 3491880 w 3491880"/>
              <a:gd name="connsiteY1" fmla="*/ 0 h 4502398"/>
              <a:gd name="connsiteX2" fmla="*/ 2831647 w 3491880"/>
              <a:gd name="connsiteY2" fmla="*/ 4497537 h 4502398"/>
              <a:gd name="connsiteX3" fmla="*/ 0 w 3491880"/>
              <a:gd name="connsiteY3" fmla="*/ 4502398 h 4502398"/>
              <a:gd name="connsiteX4" fmla="*/ 0 w 3491880"/>
              <a:gd name="connsiteY4" fmla="*/ 0 h 4502398"/>
              <a:gd name="connsiteX0" fmla="*/ 0 w 3491880"/>
              <a:gd name="connsiteY0" fmla="*/ 0 h 4497660"/>
              <a:gd name="connsiteX1" fmla="*/ 3491880 w 3491880"/>
              <a:gd name="connsiteY1" fmla="*/ 0 h 4497660"/>
              <a:gd name="connsiteX2" fmla="*/ 2831647 w 3491880"/>
              <a:gd name="connsiteY2" fmla="*/ 4497537 h 4497660"/>
              <a:gd name="connsiteX3" fmla="*/ 0 w 3491880"/>
              <a:gd name="connsiteY3" fmla="*/ 4497660 h 4497660"/>
              <a:gd name="connsiteX4" fmla="*/ 0 w 3491880"/>
              <a:gd name="connsiteY4" fmla="*/ 0 h 4497660"/>
              <a:gd name="connsiteX0" fmla="*/ 0 w 3499768"/>
              <a:gd name="connsiteY0" fmla="*/ 0 h 4497660"/>
              <a:gd name="connsiteX1" fmla="*/ 3499768 w 3499768"/>
              <a:gd name="connsiteY1" fmla="*/ 4737 h 4497660"/>
              <a:gd name="connsiteX2" fmla="*/ 2831647 w 3499768"/>
              <a:gd name="connsiteY2" fmla="*/ 4497537 h 4497660"/>
              <a:gd name="connsiteX3" fmla="*/ 0 w 3499768"/>
              <a:gd name="connsiteY3" fmla="*/ 4497660 h 4497660"/>
              <a:gd name="connsiteX4" fmla="*/ 0 w 3499768"/>
              <a:gd name="connsiteY4" fmla="*/ 0 h 4497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9768" h="4497660">
                <a:moveTo>
                  <a:pt x="0" y="0"/>
                </a:moveTo>
                <a:lnTo>
                  <a:pt x="3499768" y="4737"/>
                </a:lnTo>
                <a:lnTo>
                  <a:pt x="2831647" y="4497537"/>
                </a:lnTo>
                <a:lnTo>
                  <a:pt x="0" y="4497660"/>
                </a:lnTo>
                <a:lnTo>
                  <a:pt x="0" y="0"/>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AC10217D-4747-4190-9966-060D514B27E0}"/>
              </a:ext>
            </a:extLst>
          </p:cNvPr>
          <p:cNvSpPr>
            <a:spLocks noGrp="1"/>
          </p:cNvSpPr>
          <p:nvPr>
            <p:ph type="pic" sz="quarter" idx="11" hasCustomPrompt="1"/>
          </p:nvPr>
        </p:nvSpPr>
        <p:spPr>
          <a:xfrm>
            <a:off x="8002512" y="1272138"/>
            <a:ext cx="4194628" cy="4333601"/>
          </a:xfrm>
          <a:custGeom>
            <a:avLst/>
            <a:gdLst>
              <a:gd name="connsiteX0" fmla="*/ 0 w 2699657"/>
              <a:gd name="connsiteY0" fmla="*/ 0 h 4495664"/>
              <a:gd name="connsiteX1" fmla="*/ 2699657 w 2699657"/>
              <a:gd name="connsiteY1" fmla="*/ 0 h 4495664"/>
              <a:gd name="connsiteX2" fmla="*/ 2699657 w 2699657"/>
              <a:gd name="connsiteY2" fmla="*/ 4495664 h 4495664"/>
              <a:gd name="connsiteX3" fmla="*/ 0 w 2699657"/>
              <a:gd name="connsiteY3" fmla="*/ 4495664 h 4495664"/>
              <a:gd name="connsiteX4" fmla="*/ 0 w 2699657"/>
              <a:gd name="connsiteY4" fmla="*/ 0 h 4495664"/>
              <a:gd name="connsiteX0" fmla="*/ 446314 w 3145971"/>
              <a:gd name="connsiteY0" fmla="*/ 0 h 4495664"/>
              <a:gd name="connsiteX1" fmla="*/ 3145971 w 3145971"/>
              <a:gd name="connsiteY1" fmla="*/ 0 h 4495664"/>
              <a:gd name="connsiteX2" fmla="*/ 3145971 w 3145971"/>
              <a:gd name="connsiteY2" fmla="*/ 4495664 h 4495664"/>
              <a:gd name="connsiteX3" fmla="*/ 0 w 3145971"/>
              <a:gd name="connsiteY3" fmla="*/ 4495664 h 4495664"/>
              <a:gd name="connsiteX4" fmla="*/ 446314 w 3145971"/>
              <a:gd name="connsiteY4" fmla="*/ 0 h 4495664"/>
              <a:gd name="connsiteX0" fmla="*/ 488954 w 3145971"/>
              <a:gd name="connsiteY0" fmla="*/ 0 h 4500394"/>
              <a:gd name="connsiteX1" fmla="*/ 3145971 w 3145971"/>
              <a:gd name="connsiteY1" fmla="*/ 4730 h 4500394"/>
              <a:gd name="connsiteX2" fmla="*/ 3145971 w 3145971"/>
              <a:gd name="connsiteY2" fmla="*/ 4500394 h 4500394"/>
              <a:gd name="connsiteX3" fmla="*/ 0 w 3145971"/>
              <a:gd name="connsiteY3" fmla="*/ 4500394 h 4500394"/>
              <a:gd name="connsiteX4" fmla="*/ 488954 w 3145971"/>
              <a:gd name="connsiteY4" fmla="*/ 0 h 4500394"/>
              <a:gd name="connsiteX0" fmla="*/ 588449 w 3145971"/>
              <a:gd name="connsiteY0" fmla="*/ 0 h 4505124"/>
              <a:gd name="connsiteX1" fmla="*/ 3145971 w 3145971"/>
              <a:gd name="connsiteY1" fmla="*/ 9460 h 4505124"/>
              <a:gd name="connsiteX2" fmla="*/ 3145971 w 3145971"/>
              <a:gd name="connsiteY2" fmla="*/ 4505124 h 4505124"/>
              <a:gd name="connsiteX3" fmla="*/ 0 w 3145971"/>
              <a:gd name="connsiteY3" fmla="*/ 4505124 h 4505124"/>
              <a:gd name="connsiteX4" fmla="*/ 588449 w 3145971"/>
              <a:gd name="connsiteY4" fmla="*/ 0 h 4505124"/>
              <a:gd name="connsiteX0" fmla="*/ 680837 w 3145971"/>
              <a:gd name="connsiteY0" fmla="*/ 0 h 4505124"/>
              <a:gd name="connsiteX1" fmla="*/ 3145971 w 3145971"/>
              <a:gd name="connsiteY1" fmla="*/ 9460 h 4505124"/>
              <a:gd name="connsiteX2" fmla="*/ 3145971 w 3145971"/>
              <a:gd name="connsiteY2" fmla="*/ 4505124 h 4505124"/>
              <a:gd name="connsiteX3" fmla="*/ 0 w 3145971"/>
              <a:gd name="connsiteY3" fmla="*/ 4505124 h 4505124"/>
              <a:gd name="connsiteX4" fmla="*/ 680837 w 3145971"/>
              <a:gd name="connsiteY4" fmla="*/ 0 h 4505124"/>
              <a:gd name="connsiteX0" fmla="*/ 588449 w 3145971"/>
              <a:gd name="connsiteY0" fmla="*/ 4729 h 4495664"/>
              <a:gd name="connsiteX1" fmla="*/ 3145971 w 3145971"/>
              <a:gd name="connsiteY1" fmla="*/ 0 h 4495664"/>
              <a:gd name="connsiteX2" fmla="*/ 3145971 w 3145971"/>
              <a:gd name="connsiteY2" fmla="*/ 4495664 h 4495664"/>
              <a:gd name="connsiteX3" fmla="*/ 0 w 3145971"/>
              <a:gd name="connsiteY3" fmla="*/ 4495664 h 4495664"/>
              <a:gd name="connsiteX4" fmla="*/ 588449 w 3145971"/>
              <a:gd name="connsiteY4" fmla="*/ 4729 h 4495664"/>
              <a:gd name="connsiteX0" fmla="*/ 584896 w 3145971"/>
              <a:gd name="connsiteY0" fmla="*/ 0 h 4505124"/>
              <a:gd name="connsiteX1" fmla="*/ 3145971 w 3145971"/>
              <a:gd name="connsiteY1" fmla="*/ 9460 h 4505124"/>
              <a:gd name="connsiteX2" fmla="*/ 3145971 w 3145971"/>
              <a:gd name="connsiteY2" fmla="*/ 4505124 h 4505124"/>
              <a:gd name="connsiteX3" fmla="*/ 0 w 3145971"/>
              <a:gd name="connsiteY3" fmla="*/ 4505124 h 4505124"/>
              <a:gd name="connsiteX4" fmla="*/ 584896 w 3145971"/>
              <a:gd name="connsiteY4" fmla="*/ 0 h 4505124"/>
              <a:gd name="connsiteX0" fmla="*/ 584896 w 3145971"/>
              <a:gd name="connsiteY0" fmla="*/ 0 h 4495664"/>
              <a:gd name="connsiteX1" fmla="*/ 3145971 w 3145971"/>
              <a:gd name="connsiteY1" fmla="*/ 0 h 4495664"/>
              <a:gd name="connsiteX2" fmla="*/ 3145971 w 3145971"/>
              <a:gd name="connsiteY2" fmla="*/ 4495664 h 4495664"/>
              <a:gd name="connsiteX3" fmla="*/ 0 w 3145971"/>
              <a:gd name="connsiteY3" fmla="*/ 4495664 h 4495664"/>
              <a:gd name="connsiteX4" fmla="*/ 584896 w 3145971"/>
              <a:gd name="connsiteY4" fmla="*/ 0 h 44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5971" h="4495664">
                <a:moveTo>
                  <a:pt x="584896" y="0"/>
                </a:moveTo>
                <a:lnTo>
                  <a:pt x="3145971" y="0"/>
                </a:lnTo>
                <a:lnTo>
                  <a:pt x="3145971" y="4495664"/>
                </a:lnTo>
                <a:lnTo>
                  <a:pt x="0" y="4495664"/>
                </a:lnTo>
                <a:lnTo>
                  <a:pt x="584896" y="0"/>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pic>
        <p:nvPicPr>
          <p:cNvPr id="6" name="圖片 5">
            <a:extLst>
              <a:ext uri="{FF2B5EF4-FFF2-40B4-BE49-F238E27FC236}">
                <a16:creationId xmlns:a16="http://schemas.microsoft.com/office/drawing/2014/main" id="{7C0A94AE-0DED-4CF4-9D96-A92F46CD72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1521683528"/>
      </p:ext>
    </p:extLst>
  </p:cSld>
  <p:clrMapOvr>
    <a:masterClrMapping/>
  </p:clrMapOvr>
  <p:transition spd="med">
    <p:push dir="u"/>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6_Images and Contents Layout">
    <p:spTree>
      <p:nvGrpSpPr>
        <p:cNvPr id="1" name=""/>
        <p:cNvGrpSpPr/>
        <p:nvPr/>
      </p:nvGrpSpPr>
      <p:grpSpPr>
        <a:xfrm>
          <a:off x="0" y="0"/>
          <a:ext cx="0" cy="0"/>
          <a:chOff x="0" y="0"/>
          <a:chExt cx="0" cy="0"/>
        </a:xfrm>
      </p:grpSpPr>
      <p:sp>
        <p:nvSpPr>
          <p:cNvPr id="4" name="Picture Placeholder 2"/>
          <p:cNvSpPr>
            <a:spLocks noGrp="1"/>
          </p:cNvSpPr>
          <p:nvPr>
            <p:ph type="pic" idx="14" hasCustomPrompt="1"/>
          </p:nvPr>
        </p:nvSpPr>
        <p:spPr>
          <a:xfrm>
            <a:off x="143339" y="144391"/>
            <a:ext cx="11905323" cy="5160940"/>
          </a:xfrm>
          <a:prstGeom prst="rect">
            <a:avLst/>
          </a:prstGeom>
          <a:solidFill>
            <a:schemeClr val="bg1">
              <a:lumMod val="95000"/>
            </a:schemeClr>
          </a:solidFill>
        </p:spPr>
        <p:txBody>
          <a:bodyPr anchor="ctr"/>
          <a:lstStyle>
            <a:lvl1pPr marL="0" indent="0" algn="ctr">
              <a:buNone/>
              <a:defRPr sz="18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Place Your Picture Here And Send To Back</a:t>
            </a:r>
            <a:endParaRPr lang="ko-KR" altLang="en-US" dirty="0"/>
          </a:p>
        </p:txBody>
      </p:sp>
      <p:sp>
        <p:nvSpPr>
          <p:cNvPr id="10" name="제목 1"/>
          <p:cNvSpPr>
            <a:spLocks noGrp="1"/>
          </p:cNvSpPr>
          <p:nvPr>
            <p:ph type="title" hasCustomPrompt="1"/>
          </p:nvPr>
        </p:nvSpPr>
        <p:spPr>
          <a:xfrm>
            <a:off x="0" y="297011"/>
            <a:ext cx="12192000" cy="710877"/>
          </a:xfrm>
          <a:prstGeom prst="rect">
            <a:avLst/>
          </a:prstGeom>
        </p:spPr>
        <p:txBody>
          <a:bodyPr anchor="ctr">
            <a:noAutofit/>
          </a:bodyPr>
          <a:lstStyle>
            <a:lvl1pPr algn="ctr">
              <a:defRPr sz="4800" b="0" baseline="0">
                <a:solidFill>
                  <a:schemeClr val="tx1">
                    <a:lumMod val="75000"/>
                    <a:lumOff val="25000"/>
                  </a:schemeClr>
                </a:solidFill>
                <a:latin typeface="Arial" pitchFamily="34" charset="0"/>
                <a:cs typeface="Arial" pitchFamily="34" charset="0"/>
              </a:defRPr>
            </a:lvl1pPr>
          </a:lstStyle>
          <a:p>
            <a:r>
              <a:rPr lang="en-US" altLang="ko-KR" dirty="0"/>
              <a:t>IMAGES AND CONTENTS</a:t>
            </a:r>
            <a:endParaRPr lang="ko-KR" altLang="en-US" dirty="0"/>
          </a:p>
        </p:txBody>
      </p:sp>
    </p:spTree>
    <p:extLst>
      <p:ext uri="{BB962C8B-B14F-4D97-AF65-F5344CB8AC3E}">
        <p14:creationId xmlns:p14="http://schemas.microsoft.com/office/powerpoint/2010/main" val="500186789"/>
      </p:ext>
    </p:extLst>
  </p:cSld>
  <p:clrMapOvr>
    <a:masterClrMapping/>
  </p:clrMapOvr>
  <p:transition spd="med">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7763162" y="1531249"/>
            <a:ext cx="3200400" cy="4572000"/>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4" name="Text Placeholder 9">
            <a:extLst>
              <a:ext uri="{FF2B5EF4-FFF2-40B4-BE49-F238E27FC236}">
                <a16:creationId xmlns:a16="http://schemas.microsoft.com/office/drawing/2014/main" id="{6407270D-F30C-4E59-9885-1E887CCE4CD2}"/>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3" name="Rectangle 2">
            <a:extLst>
              <a:ext uri="{FF2B5EF4-FFF2-40B4-BE49-F238E27FC236}">
                <a16:creationId xmlns:a16="http://schemas.microsoft.com/office/drawing/2014/main" id="{FE4681DE-5BAF-4822-8702-F6863C3B7855}"/>
              </a:ext>
            </a:extLst>
          </p:cNvPr>
          <p:cNvSpPr/>
          <p:nvPr userDrawn="1"/>
        </p:nvSpPr>
        <p:spPr>
          <a:xfrm>
            <a:off x="4334517" y="1531249"/>
            <a:ext cx="32004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圖片 5">
            <a:extLst>
              <a:ext uri="{FF2B5EF4-FFF2-40B4-BE49-F238E27FC236}">
                <a16:creationId xmlns:a16="http://schemas.microsoft.com/office/drawing/2014/main" id="{C2292E72-51E7-46F8-A63A-C3D1E9475A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2696455983"/>
      </p:ext>
    </p:extLst>
  </p:cSld>
  <p:clrMapOvr>
    <a:masterClrMapping/>
  </p:clrMapOvr>
  <p:transition spd="med">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504825" y="1332216"/>
            <a:ext cx="11182350" cy="3573159"/>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
        <p:nvSpPr>
          <p:cNvPr id="4" name="Text Placeholder 9">
            <a:extLst>
              <a:ext uri="{FF2B5EF4-FFF2-40B4-BE49-F238E27FC236}">
                <a16:creationId xmlns:a16="http://schemas.microsoft.com/office/drawing/2014/main" id="{6407270D-F30C-4E59-9885-1E887CCE4CD2}"/>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6" name="圖片 5">
            <a:extLst>
              <a:ext uri="{FF2B5EF4-FFF2-40B4-BE49-F238E27FC236}">
                <a16:creationId xmlns:a16="http://schemas.microsoft.com/office/drawing/2014/main" id="{A7FA59AC-9192-48BB-B19E-44EADB293B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1564241269"/>
      </p:ext>
    </p:extLst>
  </p:cSld>
  <p:clrMapOvr>
    <a:masterClrMapping/>
  </p:clrMapOvr>
  <p:transition spd="med">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pic>
        <p:nvPicPr>
          <p:cNvPr id="4" name="圖片 3">
            <a:extLst>
              <a:ext uri="{FF2B5EF4-FFF2-40B4-BE49-F238E27FC236}">
                <a16:creationId xmlns:a16="http://schemas.microsoft.com/office/drawing/2014/main" id="{73042712-FEA1-40C9-8274-9E5A6B124C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2929100062"/>
      </p:ext>
    </p:extLst>
  </p:cSld>
  <p:clrMapOvr>
    <a:masterClrMapping/>
  </p:clrMapOvr>
  <p:transition spd="med">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665768"/>
            <a:ext cx="2717296" cy="954107"/>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PPT TEMPLATES</a:t>
            </a:r>
          </a:p>
        </p:txBody>
      </p:sp>
      <p:pic>
        <p:nvPicPr>
          <p:cNvPr id="11" name="圖片 10">
            <a:extLst>
              <a:ext uri="{FF2B5EF4-FFF2-40B4-BE49-F238E27FC236}">
                <a16:creationId xmlns:a16="http://schemas.microsoft.com/office/drawing/2014/main" id="{330BEA7E-71A8-4D49-855A-36AE8CB88E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1896307541"/>
      </p:ext>
    </p:extLst>
  </p:cSld>
  <p:clrMapOvr>
    <a:masterClrMapping/>
  </p:clrMapOvr>
  <p:transition spd="med">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4784698"/>
      </p:ext>
    </p:extLst>
  </p:cSld>
  <p:clrMapOvr>
    <a:masterClrMapping/>
  </p:clrMapOvr>
  <p:transition spd="med">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8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4D106799-229B-4525-BC1C-945C3FD11C08}"/>
              </a:ext>
            </a:extLst>
          </p:cNvPr>
          <p:cNvSpPr>
            <a:spLocks noGrp="1"/>
          </p:cNvSpPr>
          <p:nvPr>
            <p:ph type="pic" idx="11" hasCustomPrompt="1"/>
          </p:nvPr>
        </p:nvSpPr>
        <p:spPr>
          <a:xfrm>
            <a:off x="646094" y="1"/>
            <a:ext cx="3901012" cy="1649896"/>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id="{FEB8557D-6C5D-4EFB-871A-8763D6EB6796}"/>
              </a:ext>
            </a:extLst>
          </p:cNvPr>
          <p:cNvSpPr>
            <a:spLocks noGrp="1"/>
          </p:cNvSpPr>
          <p:nvPr>
            <p:ph type="pic" idx="12" hasCustomPrompt="1"/>
          </p:nvPr>
        </p:nvSpPr>
        <p:spPr>
          <a:xfrm>
            <a:off x="646094" y="5208103"/>
            <a:ext cx="3901012" cy="1649896"/>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pic>
        <p:nvPicPr>
          <p:cNvPr id="5" name="圖片 4">
            <a:extLst>
              <a:ext uri="{FF2B5EF4-FFF2-40B4-BE49-F238E27FC236}">
                <a16:creationId xmlns:a16="http://schemas.microsoft.com/office/drawing/2014/main" id="{B54C5DB4-E6EB-4B2D-822D-7ADC921E15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4108897945"/>
      </p:ext>
    </p:extLst>
  </p:cSld>
  <p:clrMapOvr>
    <a:masterClrMapping/>
  </p:clrMapOvr>
  <p:transition spd="med">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BE5942E7-5B15-25DC-35BF-147B9567C69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813" b="7813"/>
          <a:stretch/>
        </p:blipFill>
        <p:spPr>
          <a:xfrm>
            <a:off x="0" y="1"/>
            <a:ext cx="12192000" cy="6858000"/>
          </a:xfrm>
          <a:prstGeom prst="rect">
            <a:avLst/>
          </a:prstGeom>
        </p:spPr>
      </p:pic>
      <p:sp>
        <p:nvSpPr>
          <p:cNvPr id="4" name="矩形 3">
            <a:extLst>
              <a:ext uri="{FF2B5EF4-FFF2-40B4-BE49-F238E27FC236}">
                <a16:creationId xmlns:a16="http://schemas.microsoft.com/office/drawing/2014/main" id="{F4287482-C7F5-3936-4787-FB722556F530}"/>
              </a:ext>
            </a:extLst>
          </p:cNvPr>
          <p:cNvSpPr/>
          <p:nvPr userDrawn="1"/>
        </p:nvSpPr>
        <p:spPr>
          <a:xfrm>
            <a:off x="0" y="0"/>
            <a:ext cx="12192000" cy="6872514"/>
          </a:xfrm>
          <a:prstGeom prst="rect">
            <a:avLst/>
          </a:prstGeom>
          <a:gradFill flip="none" rotWithShape="1">
            <a:gsLst>
              <a:gs pos="47000">
                <a:srgbClr val="FCFCFC">
                  <a:alpha val="76000"/>
                </a:srgbClr>
              </a:gs>
              <a:gs pos="100000">
                <a:schemeClr val="bg1"/>
              </a:gs>
              <a:gs pos="0">
                <a:schemeClr val="bg1">
                  <a:lumMod val="98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44915891"/>
      </p:ext>
    </p:extLst>
  </p:cSld>
  <p:clrMapOvr>
    <a:masterClrMapping/>
  </p:clrMapOvr>
  <p:transition spd="med">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6_Contents slide layout">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AB7E7120-FAAE-44F5-AACF-991BD125A6D7}"/>
              </a:ext>
            </a:extLst>
          </p:cNvPr>
          <p:cNvSpPr/>
          <p:nvPr userDrawn="1"/>
        </p:nvSpPr>
        <p:spPr>
          <a:xfrm>
            <a:off x="7280548" y="5979856"/>
            <a:ext cx="4218052" cy="427271"/>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 name="Rectangle 9">
            <a:extLst>
              <a:ext uri="{FF2B5EF4-FFF2-40B4-BE49-F238E27FC236}">
                <a16:creationId xmlns:a16="http://schemas.microsoft.com/office/drawing/2014/main" id="{5EB969EB-0B65-4D1F-AA88-6C4DF2393956}"/>
              </a:ext>
            </a:extLst>
          </p:cNvPr>
          <p:cNvSpPr/>
          <p:nvPr userDrawn="1"/>
        </p:nvSpPr>
        <p:spPr>
          <a:xfrm>
            <a:off x="1414" y="5445352"/>
            <a:ext cx="12190587" cy="208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3" name="Rectangle 10">
            <a:extLst>
              <a:ext uri="{FF2B5EF4-FFF2-40B4-BE49-F238E27FC236}">
                <a16:creationId xmlns:a16="http://schemas.microsoft.com/office/drawing/2014/main" id="{51B7096F-D553-42E4-BCC1-F83D5003D11A}"/>
              </a:ext>
            </a:extLst>
          </p:cNvPr>
          <p:cNvSpPr/>
          <p:nvPr userDrawn="1"/>
        </p:nvSpPr>
        <p:spPr>
          <a:xfrm>
            <a:off x="1414" y="5778002"/>
            <a:ext cx="12190587" cy="2088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4" name="Rectangle 11">
            <a:extLst>
              <a:ext uri="{FF2B5EF4-FFF2-40B4-BE49-F238E27FC236}">
                <a16:creationId xmlns:a16="http://schemas.microsoft.com/office/drawing/2014/main" id="{5314F97C-C141-467A-991D-DC4595FFA343}"/>
              </a:ext>
            </a:extLst>
          </p:cNvPr>
          <p:cNvSpPr/>
          <p:nvPr userDrawn="1"/>
        </p:nvSpPr>
        <p:spPr>
          <a:xfrm>
            <a:off x="1414" y="5112702"/>
            <a:ext cx="12190587" cy="2088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5" name="Rectangle 12">
            <a:extLst>
              <a:ext uri="{FF2B5EF4-FFF2-40B4-BE49-F238E27FC236}">
                <a16:creationId xmlns:a16="http://schemas.microsoft.com/office/drawing/2014/main" id="{6F0787BA-C7F4-402E-86B4-3A6915FE94FB}"/>
              </a:ext>
            </a:extLst>
          </p:cNvPr>
          <p:cNvSpPr/>
          <p:nvPr userDrawn="1"/>
        </p:nvSpPr>
        <p:spPr>
          <a:xfrm>
            <a:off x="1414" y="4780052"/>
            <a:ext cx="12190587" cy="2088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grpSp>
        <p:nvGrpSpPr>
          <p:cNvPr id="9" name="Group 8">
            <a:extLst>
              <a:ext uri="{FF2B5EF4-FFF2-40B4-BE49-F238E27FC236}">
                <a16:creationId xmlns:a16="http://schemas.microsoft.com/office/drawing/2014/main" id="{EB79AFEE-C350-4996-ACF0-82F8F6C171D6}"/>
              </a:ext>
            </a:extLst>
          </p:cNvPr>
          <p:cNvGrpSpPr/>
          <p:nvPr userDrawn="1"/>
        </p:nvGrpSpPr>
        <p:grpSpPr>
          <a:xfrm>
            <a:off x="6932024" y="1497102"/>
            <a:ext cx="4495596" cy="4776801"/>
            <a:chOff x="6446339" y="1280897"/>
            <a:chExt cx="4320717" cy="5285178"/>
          </a:xfrm>
        </p:grpSpPr>
        <p:sp>
          <p:nvSpPr>
            <p:cNvPr id="10" name="Freeform: Shape 9">
              <a:extLst>
                <a:ext uri="{FF2B5EF4-FFF2-40B4-BE49-F238E27FC236}">
                  <a16:creationId xmlns:a16="http://schemas.microsoft.com/office/drawing/2014/main" id="{09DB13DA-DABB-42AD-8C79-B92DB5C2A07E}"/>
                </a:ext>
              </a:extLst>
            </p:cNvPr>
            <p:cNvSpPr/>
            <p:nvPr/>
          </p:nvSpPr>
          <p:spPr>
            <a:xfrm>
              <a:off x="7360122" y="5629227"/>
              <a:ext cx="2033648" cy="936848"/>
            </a:xfrm>
            <a:custGeom>
              <a:avLst/>
              <a:gdLst>
                <a:gd name="connsiteX0" fmla="*/ 448273 w 847725"/>
                <a:gd name="connsiteY0" fmla="*/ 7144 h 390525"/>
                <a:gd name="connsiteX1" fmla="*/ 464466 w 847725"/>
                <a:gd name="connsiteY1" fmla="*/ 184309 h 390525"/>
                <a:gd name="connsiteX2" fmla="*/ 452083 w 847725"/>
                <a:gd name="connsiteY2" fmla="*/ 224314 h 390525"/>
                <a:gd name="connsiteX3" fmla="*/ 352071 w 847725"/>
                <a:gd name="connsiteY3" fmla="*/ 269081 h 390525"/>
                <a:gd name="connsiteX4" fmla="*/ 30126 w 847725"/>
                <a:gd name="connsiteY4" fmla="*/ 283369 h 390525"/>
                <a:gd name="connsiteX5" fmla="*/ 7266 w 847725"/>
                <a:gd name="connsiteY5" fmla="*/ 285274 h 390525"/>
                <a:gd name="connsiteX6" fmla="*/ 12981 w 847725"/>
                <a:gd name="connsiteY6" fmla="*/ 292894 h 390525"/>
                <a:gd name="connsiteX7" fmla="*/ 439701 w 847725"/>
                <a:gd name="connsiteY7" fmla="*/ 384334 h 390525"/>
                <a:gd name="connsiteX8" fmla="*/ 455893 w 847725"/>
                <a:gd name="connsiteY8" fmla="*/ 385286 h 390525"/>
                <a:gd name="connsiteX9" fmla="*/ 829273 w 847725"/>
                <a:gd name="connsiteY9" fmla="*/ 321469 h 390525"/>
                <a:gd name="connsiteX10" fmla="*/ 797841 w 847725"/>
                <a:gd name="connsiteY10" fmla="*/ 52864 h 390525"/>
                <a:gd name="connsiteX11" fmla="*/ 448273 w 847725"/>
                <a:gd name="connsiteY11" fmla="*/ 714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390525">
                  <a:moveTo>
                    <a:pt x="448273" y="7144"/>
                  </a:moveTo>
                  <a:cubicBezTo>
                    <a:pt x="460656" y="89059"/>
                    <a:pt x="469228" y="136684"/>
                    <a:pt x="464466" y="184309"/>
                  </a:cubicBezTo>
                  <a:cubicBezTo>
                    <a:pt x="463513" y="196691"/>
                    <a:pt x="460656" y="208121"/>
                    <a:pt x="452083" y="224314"/>
                  </a:cubicBezTo>
                  <a:cubicBezTo>
                    <a:pt x="433033" y="261461"/>
                    <a:pt x="379693" y="268129"/>
                    <a:pt x="352071" y="269081"/>
                  </a:cubicBezTo>
                  <a:cubicBezTo>
                    <a:pt x="256821" y="270986"/>
                    <a:pt x="63463" y="282416"/>
                    <a:pt x="30126" y="283369"/>
                  </a:cubicBezTo>
                  <a:cubicBezTo>
                    <a:pt x="26316" y="283369"/>
                    <a:pt x="5361" y="283369"/>
                    <a:pt x="7266" y="285274"/>
                  </a:cubicBezTo>
                  <a:cubicBezTo>
                    <a:pt x="8218" y="286226"/>
                    <a:pt x="12981" y="292894"/>
                    <a:pt x="12981" y="292894"/>
                  </a:cubicBezTo>
                  <a:cubicBezTo>
                    <a:pt x="24411" y="308134"/>
                    <a:pt x="381598" y="373856"/>
                    <a:pt x="439701" y="384334"/>
                  </a:cubicBezTo>
                  <a:cubicBezTo>
                    <a:pt x="445416" y="385286"/>
                    <a:pt x="450178" y="385286"/>
                    <a:pt x="455893" y="385286"/>
                  </a:cubicBezTo>
                  <a:cubicBezTo>
                    <a:pt x="508281" y="381476"/>
                    <a:pt x="794983" y="355759"/>
                    <a:pt x="829273" y="321469"/>
                  </a:cubicBezTo>
                  <a:cubicBezTo>
                    <a:pt x="870231" y="279559"/>
                    <a:pt x="827368" y="142399"/>
                    <a:pt x="797841" y="52864"/>
                  </a:cubicBezTo>
                  <a:cubicBezTo>
                    <a:pt x="810223" y="42386"/>
                    <a:pt x="634963" y="21431"/>
                    <a:pt x="448273" y="7144"/>
                  </a:cubicBezTo>
                  <a:close/>
                </a:path>
              </a:pathLst>
            </a:custGeom>
            <a:solidFill>
              <a:srgbClr val="B3B3B3"/>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869804C-4A6D-4BE0-86D7-115D8C64A339}"/>
                </a:ext>
              </a:extLst>
            </p:cNvPr>
            <p:cNvSpPr/>
            <p:nvPr/>
          </p:nvSpPr>
          <p:spPr>
            <a:xfrm>
              <a:off x="7358820" y="5629227"/>
              <a:ext cx="1987948" cy="913998"/>
            </a:xfrm>
            <a:custGeom>
              <a:avLst/>
              <a:gdLst>
                <a:gd name="connsiteX0" fmla="*/ 436434 w 828675"/>
                <a:gd name="connsiteY0" fmla="*/ 7144 h 381000"/>
                <a:gd name="connsiteX1" fmla="*/ 452626 w 828675"/>
                <a:gd name="connsiteY1" fmla="*/ 178594 h 381000"/>
                <a:gd name="connsiteX2" fmla="*/ 440244 w 828675"/>
                <a:gd name="connsiteY2" fmla="*/ 217646 h 381000"/>
                <a:gd name="connsiteX3" fmla="*/ 342136 w 828675"/>
                <a:gd name="connsiteY3" fmla="*/ 260509 h 381000"/>
                <a:gd name="connsiteX4" fmla="*/ 11619 w 828675"/>
                <a:gd name="connsiteY4" fmla="*/ 281464 h 381000"/>
                <a:gd name="connsiteX5" fmla="*/ 428814 w 828675"/>
                <a:gd name="connsiteY5" fmla="*/ 372904 h 381000"/>
                <a:gd name="connsiteX6" fmla="*/ 444054 w 828675"/>
                <a:gd name="connsiteY6" fmla="*/ 373856 h 381000"/>
                <a:gd name="connsiteX7" fmla="*/ 813624 w 828675"/>
                <a:gd name="connsiteY7" fmla="*/ 311944 h 381000"/>
                <a:gd name="connsiteX8" fmla="*/ 782191 w 828675"/>
                <a:gd name="connsiteY8" fmla="*/ 52864 h 381000"/>
                <a:gd name="connsiteX9" fmla="*/ 436434 w 828675"/>
                <a:gd name="connsiteY9" fmla="*/ 7144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675" h="381000">
                  <a:moveTo>
                    <a:pt x="436434" y="7144"/>
                  </a:moveTo>
                  <a:cubicBezTo>
                    <a:pt x="448816" y="86201"/>
                    <a:pt x="457389" y="131921"/>
                    <a:pt x="452626" y="178594"/>
                  </a:cubicBezTo>
                  <a:cubicBezTo>
                    <a:pt x="451674" y="190976"/>
                    <a:pt x="448816" y="201454"/>
                    <a:pt x="440244" y="217646"/>
                  </a:cubicBezTo>
                  <a:cubicBezTo>
                    <a:pt x="421194" y="252889"/>
                    <a:pt x="367854" y="260509"/>
                    <a:pt x="342136" y="260509"/>
                  </a:cubicBezTo>
                  <a:cubicBezTo>
                    <a:pt x="269746" y="262414"/>
                    <a:pt x="43051" y="274796"/>
                    <a:pt x="11619" y="281464"/>
                  </a:cubicBezTo>
                  <a:cubicBezTo>
                    <a:pt x="-39816" y="292894"/>
                    <a:pt x="367854" y="362426"/>
                    <a:pt x="428814" y="372904"/>
                  </a:cubicBezTo>
                  <a:cubicBezTo>
                    <a:pt x="433576" y="373856"/>
                    <a:pt x="439291" y="373856"/>
                    <a:pt x="444054" y="373856"/>
                  </a:cubicBezTo>
                  <a:cubicBezTo>
                    <a:pt x="494536" y="370046"/>
                    <a:pt x="779334" y="346234"/>
                    <a:pt x="813624" y="311944"/>
                  </a:cubicBezTo>
                  <a:cubicBezTo>
                    <a:pt x="853629" y="271939"/>
                    <a:pt x="811719" y="139541"/>
                    <a:pt x="782191" y="52864"/>
                  </a:cubicBezTo>
                  <a:cubicBezTo>
                    <a:pt x="793621" y="41434"/>
                    <a:pt x="620266" y="20479"/>
                    <a:pt x="436434" y="7144"/>
                  </a:cubicBezTo>
                  <a:close/>
                </a:path>
              </a:pathLst>
            </a:custGeom>
            <a:solidFill>
              <a:srgbClr val="CCCCCC"/>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97DF8F04-5A6E-4AF0-8EFB-A5416AA5E3E7}"/>
                </a:ext>
              </a:extLst>
            </p:cNvPr>
            <p:cNvSpPr/>
            <p:nvPr/>
          </p:nvSpPr>
          <p:spPr>
            <a:xfrm>
              <a:off x="6448412" y="1280897"/>
              <a:ext cx="4318644" cy="4592842"/>
            </a:xfrm>
            <a:custGeom>
              <a:avLst/>
              <a:gdLst>
                <a:gd name="connsiteX0" fmla="*/ 1610322 w 1800225"/>
                <a:gd name="connsiteY0" fmla="*/ 1912136 h 1914525"/>
                <a:gd name="connsiteX1" fmla="*/ 53937 w 1800225"/>
                <a:gd name="connsiteY1" fmla="*/ 1736876 h 1914525"/>
                <a:gd name="connsiteX2" fmla="*/ 7264 w 1800225"/>
                <a:gd name="connsiteY2" fmla="*/ 1681631 h 1914525"/>
                <a:gd name="connsiteX3" fmla="*/ 66319 w 1800225"/>
                <a:gd name="connsiteY3" fmla="*/ 529106 h 1914525"/>
                <a:gd name="connsiteX4" fmla="*/ 107277 w 1800225"/>
                <a:gd name="connsiteY4" fmla="*/ 432903 h 1914525"/>
                <a:gd name="connsiteX5" fmla="*/ 1729384 w 1800225"/>
                <a:gd name="connsiteY5" fmla="*/ 9041 h 1914525"/>
                <a:gd name="connsiteX6" fmla="*/ 1797012 w 1800225"/>
                <a:gd name="connsiteY6" fmla="*/ 63333 h 1914525"/>
                <a:gd name="connsiteX7" fmla="*/ 1691284 w 1800225"/>
                <a:gd name="connsiteY7" fmla="*/ 1844508 h 1914525"/>
                <a:gd name="connsiteX8" fmla="*/ 1610322 w 1800225"/>
                <a:gd name="connsiteY8" fmla="*/ 1912136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225" h="1914525">
                  <a:moveTo>
                    <a:pt x="1610322" y="1912136"/>
                  </a:moveTo>
                  <a:lnTo>
                    <a:pt x="53937" y="1736876"/>
                  </a:lnTo>
                  <a:cubicBezTo>
                    <a:pt x="26314" y="1734018"/>
                    <a:pt x="5359" y="1709253"/>
                    <a:pt x="7264" y="1681631"/>
                  </a:cubicBezTo>
                  <a:lnTo>
                    <a:pt x="66319" y="529106"/>
                  </a:lnTo>
                  <a:cubicBezTo>
                    <a:pt x="68224" y="458621"/>
                    <a:pt x="84417" y="438618"/>
                    <a:pt x="107277" y="432903"/>
                  </a:cubicBezTo>
                  <a:lnTo>
                    <a:pt x="1729384" y="9041"/>
                  </a:lnTo>
                  <a:cubicBezTo>
                    <a:pt x="1764627" y="-484"/>
                    <a:pt x="1798917" y="27138"/>
                    <a:pt x="1797012" y="63333"/>
                  </a:cubicBezTo>
                  <a:lnTo>
                    <a:pt x="1691284" y="1844508"/>
                  </a:lnTo>
                  <a:cubicBezTo>
                    <a:pt x="1687474" y="1885466"/>
                    <a:pt x="1651279" y="1915946"/>
                    <a:pt x="1610322" y="1912136"/>
                  </a:cubicBezTo>
                  <a:close/>
                </a:path>
              </a:pathLst>
            </a:custGeom>
            <a:solidFill>
              <a:srgbClr val="CCCCCC"/>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5816A8E-B875-4F6A-8304-5ADE7C4AFB71}"/>
                </a:ext>
              </a:extLst>
            </p:cNvPr>
            <p:cNvSpPr/>
            <p:nvPr/>
          </p:nvSpPr>
          <p:spPr>
            <a:xfrm>
              <a:off x="6464696" y="1280897"/>
              <a:ext cx="4250094" cy="3998744"/>
            </a:xfrm>
            <a:custGeom>
              <a:avLst/>
              <a:gdLst>
                <a:gd name="connsiteX0" fmla="*/ 1678781 w 1771650"/>
                <a:gd name="connsiteY0" fmla="*/ 1664486 h 1666875"/>
                <a:gd name="connsiteX1" fmla="*/ 7144 w 1771650"/>
                <a:gd name="connsiteY1" fmla="*/ 1552091 h 1666875"/>
                <a:gd name="connsiteX2" fmla="*/ 58579 w 1771650"/>
                <a:gd name="connsiteY2" fmla="*/ 482433 h 1666875"/>
                <a:gd name="connsiteX3" fmla="*/ 98584 w 1771650"/>
                <a:gd name="connsiteY3" fmla="*/ 432903 h 1666875"/>
                <a:gd name="connsiteX4" fmla="*/ 1705451 w 1771650"/>
                <a:gd name="connsiteY4" fmla="*/ 9041 h 1666875"/>
                <a:gd name="connsiteX5" fmla="*/ 1772126 w 1771650"/>
                <a:gd name="connsiteY5" fmla="*/ 63333 h 1666875"/>
                <a:gd name="connsiteX6" fmla="*/ 1678781 w 1771650"/>
                <a:gd name="connsiteY6" fmla="*/ 1664486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50" h="1666875">
                  <a:moveTo>
                    <a:pt x="1678781" y="1664486"/>
                  </a:moveTo>
                  <a:lnTo>
                    <a:pt x="7144" y="1552091"/>
                  </a:lnTo>
                  <a:lnTo>
                    <a:pt x="58579" y="482433"/>
                  </a:lnTo>
                  <a:cubicBezTo>
                    <a:pt x="59531" y="459573"/>
                    <a:pt x="75724" y="439571"/>
                    <a:pt x="98584" y="432903"/>
                  </a:cubicBezTo>
                  <a:lnTo>
                    <a:pt x="1705451" y="9041"/>
                  </a:lnTo>
                  <a:cubicBezTo>
                    <a:pt x="1740694" y="-484"/>
                    <a:pt x="1774984" y="27138"/>
                    <a:pt x="1772126" y="63333"/>
                  </a:cubicBezTo>
                  <a:lnTo>
                    <a:pt x="1678781" y="1664486"/>
                  </a:lnTo>
                  <a:close/>
                </a:path>
              </a:pathLst>
            </a:custGeom>
            <a:solidFill>
              <a:srgbClr val="1A1A1A"/>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D11A5B2-8B0B-46AD-91FA-92D6EBE8DBF8}"/>
                </a:ext>
              </a:extLst>
            </p:cNvPr>
            <p:cNvSpPr/>
            <p:nvPr/>
          </p:nvSpPr>
          <p:spPr>
            <a:xfrm>
              <a:off x="6572092" y="1577928"/>
              <a:ext cx="3907345" cy="3404644"/>
            </a:xfrm>
            <a:custGeom>
              <a:avLst/>
              <a:gdLst>
                <a:gd name="connsiteX0" fmla="*/ 1539716 w 1628775"/>
                <a:gd name="connsiteY0" fmla="*/ 1416844 h 1419225"/>
                <a:gd name="connsiteX1" fmla="*/ 7144 w 1628775"/>
                <a:gd name="connsiteY1" fmla="*/ 1357789 h 1419225"/>
                <a:gd name="connsiteX2" fmla="*/ 57626 w 1628775"/>
                <a:gd name="connsiteY2" fmla="*/ 363379 h 1419225"/>
                <a:gd name="connsiteX3" fmla="*/ 1628299 w 1628775"/>
                <a:gd name="connsiteY3" fmla="*/ 7144 h 1419225"/>
              </a:gdLst>
              <a:ahLst/>
              <a:cxnLst>
                <a:cxn ang="0">
                  <a:pos x="connsiteX0" y="connsiteY0"/>
                </a:cxn>
                <a:cxn ang="0">
                  <a:pos x="connsiteX1" y="connsiteY1"/>
                </a:cxn>
                <a:cxn ang="0">
                  <a:pos x="connsiteX2" y="connsiteY2"/>
                </a:cxn>
                <a:cxn ang="0">
                  <a:pos x="connsiteX3" y="connsiteY3"/>
                </a:cxn>
              </a:cxnLst>
              <a:rect l="l" t="t" r="r" b="b"/>
              <a:pathLst>
                <a:path w="1628775" h="1419225">
                  <a:moveTo>
                    <a:pt x="1539716" y="1416844"/>
                  </a:moveTo>
                  <a:lnTo>
                    <a:pt x="7144" y="1357789"/>
                  </a:lnTo>
                  <a:lnTo>
                    <a:pt x="57626" y="363379"/>
                  </a:lnTo>
                  <a:lnTo>
                    <a:pt x="1628299" y="7144"/>
                  </a:lnTo>
                  <a:close/>
                </a:path>
              </a:pathLst>
            </a:custGeom>
            <a:solidFill>
              <a:srgbClr val="E6E6E6"/>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85C827BF-AB2F-4FE6-BEAC-957A3AE70E93}"/>
                </a:ext>
              </a:extLst>
            </p:cNvPr>
            <p:cNvSpPr/>
            <p:nvPr/>
          </p:nvSpPr>
          <p:spPr>
            <a:xfrm>
              <a:off x="6446339" y="4996281"/>
              <a:ext cx="4044444" cy="868298"/>
            </a:xfrm>
            <a:custGeom>
              <a:avLst/>
              <a:gdLst>
                <a:gd name="connsiteX0" fmla="*/ 13844 w 1685925"/>
                <a:gd name="connsiteY0" fmla="*/ 7144 h 361950"/>
                <a:gd name="connsiteX1" fmla="*/ 7176 w 1685925"/>
                <a:gd name="connsiteY1" fmla="*/ 133826 h 361950"/>
                <a:gd name="connsiteX2" fmla="*/ 53849 w 1685925"/>
                <a:gd name="connsiteY2" fmla="*/ 189071 h 361950"/>
                <a:gd name="connsiteX3" fmla="*/ 1597851 w 1685925"/>
                <a:gd name="connsiteY3" fmla="*/ 363379 h 361950"/>
                <a:gd name="connsiteX4" fmla="*/ 1675956 w 1685925"/>
                <a:gd name="connsiteY4" fmla="*/ 296704 h 361950"/>
                <a:gd name="connsiteX5" fmla="*/ 1686434 w 1685925"/>
                <a:gd name="connsiteY5" fmla="*/ 111919 h 361950"/>
                <a:gd name="connsiteX6" fmla="*/ 13844 w 1685925"/>
                <a:gd name="connsiteY6" fmla="*/ 714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925" h="361950">
                  <a:moveTo>
                    <a:pt x="13844" y="7144"/>
                  </a:moveTo>
                  <a:lnTo>
                    <a:pt x="7176" y="133826"/>
                  </a:lnTo>
                  <a:cubicBezTo>
                    <a:pt x="6224" y="161449"/>
                    <a:pt x="26226" y="186214"/>
                    <a:pt x="53849" y="189071"/>
                  </a:cubicBezTo>
                  <a:lnTo>
                    <a:pt x="1597851" y="363379"/>
                  </a:lnTo>
                  <a:cubicBezTo>
                    <a:pt x="1637856" y="368141"/>
                    <a:pt x="1674051" y="337661"/>
                    <a:pt x="1675956" y="296704"/>
                  </a:cubicBezTo>
                  <a:lnTo>
                    <a:pt x="1686434" y="111919"/>
                  </a:lnTo>
                  <a:lnTo>
                    <a:pt x="13844" y="7144"/>
                  </a:lnTo>
                  <a:close/>
                </a:path>
              </a:pathLst>
            </a:custGeom>
            <a:solidFill>
              <a:srgbClr val="B3B3B3"/>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33A9A79-3428-4B12-B9FF-3C880B01EC68}"/>
                </a:ext>
              </a:extLst>
            </p:cNvPr>
            <p:cNvSpPr/>
            <p:nvPr/>
          </p:nvSpPr>
          <p:spPr>
            <a:xfrm>
              <a:off x="7715310" y="1593115"/>
              <a:ext cx="2775473" cy="3394037"/>
            </a:xfrm>
            <a:custGeom>
              <a:avLst/>
              <a:gdLst>
                <a:gd name="connsiteX0" fmla="*/ 1425389 w 2775473"/>
                <a:gd name="connsiteY0" fmla="*/ 306593 h 3394037"/>
                <a:gd name="connsiteX1" fmla="*/ 2775473 w 2775473"/>
                <a:gd name="connsiteY1" fmla="*/ 0 h 3394037"/>
                <a:gd name="connsiteX2" fmla="*/ 2565699 w 2775473"/>
                <a:gd name="connsiteY2" fmla="*/ 3394037 h 3394037"/>
                <a:gd name="connsiteX3" fmla="*/ 0 w 2775473"/>
                <a:gd name="connsiteY3" fmla="*/ 3281082 h 3394037"/>
                <a:gd name="connsiteX4" fmla="*/ 1425389 w 2775473"/>
                <a:gd name="connsiteY4" fmla="*/ 306593 h 3394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473" h="3394037">
                  <a:moveTo>
                    <a:pt x="1425389" y="306593"/>
                  </a:moveTo>
                  <a:lnTo>
                    <a:pt x="2775473" y="0"/>
                  </a:lnTo>
                  <a:lnTo>
                    <a:pt x="2565699" y="3394037"/>
                  </a:lnTo>
                  <a:lnTo>
                    <a:pt x="0" y="3281082"/>
                  </a:lnTo>
                  <a:lnTo>
                    <a:pt x="1425389" y="306593"/>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grpSp>
      <p:sp>
        <p:nvSpPr>
          <p:cNvPr id="7" name="그림 개체 틀 2">
            <a:extLst>
              <a:ext uri="{FF2B5EF4-FFF2-40B4-BE49-F238E27FC236}">
                <a16:creationId xmlns:a16="http://schemas.microsoft.com/office/drawing/2014/main" id="{72A26D6A-3B50-4763-ADCC-F133F62B9BED}"/>
              </a:ext>
            </a:extLst>
          </p:cNvPr>
          <p:cNvSpPr>
            <a:spLocks noGrp="1"/>
          </p:cNvSpPr>
          <p:nvPr>
            <p:ph type="pic" sz="quarter" idx="10" hasCustomPrompt="1"/>
          </p:nvPr>
        </p:nvSpPr>
        <p:spPr>
          <a:xfrm>
            <a:off x="7047968" y="1775610"/>
            <a:ext cx="4109140" cy="3097694"/>
          </a:xfrm>
          <a:custGeom>
            <a:avLst/>
            <a:gdLst>
              <a:gd name="connsiteX0" fmla="*/ 0 w 4495800"/>
              <a:gd name="connsiteY0" fmla="*/ 0 h 2593057"/>
              <a:gd name="connsiteX1" fmla="*/ 4495800 w 4495800"/>
              <a:gd name="connsiteY1" fmla="*/ 0 h 2593057"/>
              <a:gd name="connsiteX2" fmla="*/ 4495800 w 4495800"/>
              <a:gd name="connsiteY2" fmla="*/ 2593057 h 2593057"/>
              <a:gd name="connsiteX3" fmla="*/ 0 w 4495800"/>
              <a:gd name="connsiteY3" fmla="*/ 2593057 h 2593057"/>
              <a:gd name="connsiteX4" fmla="*/ 0 w 4495800"/>
              <a:gd name="connsiteY4" fmla="*/ 0 h 2593057"/>
              <a:gd name="connsiteX0" fmla="*/ 0 w 4495800"/>
              <a:gd name="connsiteY0" fmla="*/ 656948 h 3250005"/>
              <a:gd name="connsiteX1" fmla="*/ 2951085 w 4495800"/>
              <a:gd name="connsiteY1" fmla="*/ 0 h 3250005"/>
              <a:gd name="connsiteX2" fmla="*/ 4495800 w 4495800"/>
              <a:gd name="connsiteY2" fmla="*/ 3250005 h 3250005"/>
              <a:gd name="connsiteX3" fmla="*/ 0 w 4495800"/>
              <a:gd name="connsiteY3" fmla="*/ 3250005 h 3250005"/>
              <a:gd name="connsiteX4" fmla="*/ 0 w 4495800"/>
              <a:gd name="connsiteY4" fmla="*/ 656948 h 3250005"/>
              <a:gd name="connsiteX0" fmla="*/ 106532 w 4602332"/>
              <a:gd name="connsiteY0" fmla="*/ 656948 h 3250005"/>
              <a:gd name="connsiteX1" fmla="*/ 3057617 w 4602332"/>
              <a:gd name="connsiteY1" fmla="*/ 0 h 3250005"/>
              <a:gd name="connsiteX2" fmla="*/ 4602332 w 4602332"/>
              <a:gd name="connsiteY2" fmla="*/ 3250005 h 3250005"/>
              <a:gd name="connsiteX3" fmla="*/ 0 w 4602332"/>
              <a:gd name="connsiteY3" fmla="*/ 2584180 h 3250005"/>
              <a:gd name="connsiteX4" fmla="*/ 106532 w 4602332"/>
              <a:gd name="connsiteY4" fmla="*/ 656948 h 3250005"/>
              <a:gd name="connsiteX0" fmla="*/ 106532 w 3057617"/>
              <a:gd name="connsiteY0" fmla="*/ 656948 h 2584180"/>
              <a:gd name="connsiteX1" fmla="*/ 3057617 w 3057617"/>
              <a:gd name="connsiteY1" fmla="*/ 0 h 2584180"/>
              <a:gd name="connsiteX2" fmla="*/ 2196483 w 3057617"/>
              <a:gd name="connsiteY2" fmla="*/ 2122541 h 2584180"/>
              <a:gd name="connsiteX3" fmla="*/ 0 w 3057617"/>
              <a:gd name="connsiteY3" fmla="*/ 2584180 h 2584180"/>
              <a:gd name="connsiteX4" fmla="*/ 106532 w 3057617"/>
              <a:gd name="connsiteY4" fmla="*/ 656948 h 2584180"/>
              <a:gd name="connsiteX0" fmla="*/ 106532 w 3057617"/>
              <a:gd name="connsiteY0" fmla="*/ 656948 h 2681834"/>
              <a:gd name="connsiteX1" fmla="*/ 3057617 w 3057617"/>
              <a:gd name="connsiteY1" fmla="*/ 0 h 2681834"/>
              <a:gd name="connsiteX2" fmla="*/ 2897819 w 3057617"/>
              <a:gd name="connsiteY2" fmla="*/ 2681834 h 2681834"/>
              <a:gd name="connsiteX3" fmla="*/ 0 w 3057617"/>
              <a:gd name="connsiteY3" fmla="*/ 2584180 h 2681834"/>
              <a:gd name="connsiteX4" fmla="*/ 106532 w 3057617"/>
              <a:gd name="connsiteY4" fmla="*/ 656948 h 2681834"/>
              <a:gd name="connsiteX0" fmla="*/ 0 w 2951085"/>
              <a:gd name="connsiteY0" fmla="*/ 656948 h 2681834"/>
              <a:gd name="connsiteX1" fmla="*/ 2951085 w 2951085"/>
              <a:gd name="connsiteY1" fmla="*/ 0 h 2681834"/>
              <a:gd name="connsiteX2" fmla="*/ 2791287 w 2951085"/>
              <a:gd name="connsiteY2" fmla="*/ 2681834 h 2681834"/>
              <a:gd name="connsiteX3" fmla="*/ 594804 w 2951085"/>
              <a:gd name="connsiteY3" fmla="*/ 2335605 h 2681834"/>
              <a:gd name="connsiteX4" fmla="*/ 0 w 2951085"/>
              <a:gd name="connsiteY4" fmla="*/ 656948 h 2681834"/>
              <a:gd name="connsiteX0" fmla="*/ 115409 w 3066494"/>
              <a:gd name="connsiteY0" fmla="*/ 656948 h 2681834"/>
              <a:gd name="connsiteX1" fmla="*/ 3066494 w 3066494"/>
              <a:gd name="connsiteY1" fmla="*/ 0 h 2681834"/>
              <a:gd name="connsiteX2" fmla="*/ 2906696 w 3066494"/>
              <a:gd name="connsiteY2" fmla="*/ 2681834 h 2681834"/>
              <a:gd name="connsiteX3" fmla="*/ 0 w 3066494"/>
              <a:gd name="connsiteY3" fmla="*/ 2557547 h 2681834"/>
              <a:gd name="connsiteX4" fmla="*/ 115409 w 3066494"/>
              <a:gd name="connsiteY4" fmla="*/ 656948 h 2681834"/>
              <a:gd name="connsiteX0" fmla="*/ 115409 w 2906696"/>
              <a:gd name="connsiteY0" fmla="*/ 292964 h 2317850"/>
              <a:gd name="connsiteX1" fmla="*/ 2853430 w 2906696"/>
              <a:gd name="connsiteY1" fmla="*/ 0 h 2317850"/>
              <a:gd name="connsiteX2" fmla="*/ 2906696 w 2906696"/>
              <a:gd name="connsiteY2" fmla="*/ 2317850 h 2317850"/>
              <a:gd name="connsiteX3" fmla="*/ 0 w 2906696"/>
              <a:gd name="connsiteY3" fmla="*/ 2193563 h 2317850"/>
              <a:gd name="connsiteX4" fmla="*/ 115409 w 2906696"/>
              <a:gd name="connsiteY4" fmla="*/ 292964 h 2317850"/>
              <a:gd name="connsiteX0" fmla="*/ 115409 w 3057617"/>
              <a:gd name="connsiteY0" fmla="*/ 648071 h 2672957"/>
              <a:gd name="connsiteX1" fmla="*/ 3057617 w 3057617"/>
              <a:gd name="connsiteY1" fmla="*/ 0 h 2672957"/>
              <a:gd name="connsiteX2" fmla="*/ 2906696 w 3057617"/>
              <a:gd name="connsiteY2" fmla="*/ 2672957 h 2672957"/>
              <a:gd name="connsiteX3" fmla="*/ 0 w 3057617"/>
              <a:gd name="connsiteY3" fmla="*/ 2548670 h 2672957"/>
              <a:gd name="connsiteX4" fmla="*/ 115409 w 3057617"/>
              <a:gd name="connsiteY4" fmla="*/ 648071 h 2672957"/>
              <a:gd name="connsiteX0" fmla="*/ 115409 w 2971257"/>
              <a:gd name="connsiteY0" fmla="*/ 510911 h 2535797"/>
              <a:gd name="connsiteX1" fmla="*/ 2971257 w 2971257"/>
              <a:gd name="connsiteY1" fmla="*/ 0 h 2535797"/>
              <a:gd name="connsiteX2" fmla="*/ 2906696 w 2971257"/>
              <a:gd name="connsiteY2" fmla="*/ 2535797 h 2535797"/>
              <a:gd name="connsiteX3" fmla="*/ 0 w 2971257"/>
              <a:gd name="connsiteY3" fmla="*/ 2411510 h 2535797"/>
              <a:gd name="connsiteX4" fmla="*/ 115409 w 2971257"/>
              <a:gd name="connsiteY4" fmla="*/ 510911 h 2535797"/>
              <a:gd name="connsiteX0" fmla="*/ 115409 w 3077937"/>
              <a:gd name="connsiteY0" fmla="*/ 668391 h 2693277"/>
              <a:gd name="connsiteX1" fmla="*/ 3077937 w 3077937"/>
              <a:gd name="connsiteY1" fmla="*/ 0 h 2693277"/>
              <a:gd name="connsiteX2" fmla="*/ 2906696 w 3077937"/>
              <a:gd name="connsiteY2" fmla="*/ 2693277 h 2693277"/>
              <a:gd name="connsiteX3" fmla="*/ 0 w 3077937"/>
              <a:gd name="connsiteY3" fmla="*/ 2568990 h 2693277"/>
              <a:gd name="connsiteX4" fmla="*/ 115409 w 3077937"/>
              <a:gd name="connsiteY4" fmla="*/ 668391 h 2693277"/>
              <a:gd name="connsiteX0" fmla="*/ 115409 w 3077937"/>
              <a:gd name="connsiteY0" fmla="*/ 668391 h 2568990"/>
              <a:gd name="connsiteX1" fmla="*/ 3077937 w 3077937"/>
              <a:gd name="connsiteY1" fmla="*/ 0 h 2568990"/>
              <a:gd name="connsiteX2" fmla="*/ 2769536 w 3077937"/>
              <a:gd name="connsiteY2" fmla="*/ 2535797 h 2568990"/>
              <a:gd name="connsiteX3" fmla="*/ 0 w 3077937"/>
              <a:gd name="connsiteY3" fmla="*/ 2568990 h 2568990"/>
              <a:gd name="connsiteX4" fmla="*/ 115409 w 3077937"/>
              <a:gd name="connsiteY4" fmla="*/ 668391 h 2568990"/>
              <a:gd name="connsiteX0" fmla="*/ 115409 w 3077937"/>
              <a:gd name="connsiteY0" fmla="*/ 668391 h 2693277"/>
              <a:gd name="connsiteX1" fmla="*/ 3077937 w 3077937"/>
              <a:gd name="connsiteY1" fmla="*/ 0 h 2693277"/>
              <a:gd name="connsiteX2" fmla="*/ 2916856 w 3077937"/>
              <a:gd name="connsiteY2" fmla="*/ 2693277 h 2693277"/>
              <a:gd name="connsiteX3" fmla="*/ 0 w 3077937"/>
              <a:gd name="connsiteY3" fmla="*/ 2568990 h 2693277"/>
              <a:gd name="connsiteX4" fmla="*/ 115409 w 3077937"/>
              <a:gd name="connsiteY4" fmla="*/ 668391 h 2693277"/>
              <a:gd name="connsiteX0" fmla="*/ 0 w 2962528"/>
              <a:gd name="connsiteY0" fmla="*/ 668391 h 2693277"/>
              <a:gd name="connsiteX1" fmla="*/ 2962528 w 2962528"/>
              <a:gd name="connsiteY1" fmla="*/ 0 h 2693277"/>
              <a:gd name="connsiteX2" fmla="*/ 2801447 w 2962528"/>
              <a:gd name="connsiteY2" fmla="*/ 2693277 h 2693277"/>
              <a:gd name="connsiteX3" fmla="*/ 331631 w 2962528"/>
              <a:gd name="connsiteY3" fmla="*/ 2289590 h 2693277"/>
              <a:gd name="connsiteX4" fmla="*/ 0 w 2962528"/>
              <a:gd name="connsiteY4" fmla="*/ 668391 h 2693277"/>
              <a:gd name="connsiteX0" fmla="*/ 120489 w 3083017"/>
              <a:gd name="connsiteY0" fmla="*/ 668391 h 2693277"/>
              <a:gd name="connsiteX1" fmla="*/ 3083017 w 3083017"/>
              <a:gd name="connsiteY1" fmla="*/ 0 h 2693277"/>
              <a:gd name="connsiteX2" fmla="*/ 2921936 w 3083017"/>
              <a:gd name="connsiteY2" fmla="*/ 2693277 h 2693277"/>
              <a:gd name="connsiteX3" fmla="*/ 0 w 3083017"/>
              <a:gd name="connsiteY3" fmla="*/ 2574070 h 2693277"/>
              <a:gd name="connsiteX4" fmla="*/ 120489 w 3083017"/>
              <a:gd name="connsiteY4" fmla="*/ 668391 h 2693277"/>
              <a:gd name="connsiteX0" fmla="*/ 262729 w 3083017"/>
              <a:gd name="connsiteY0" fmla="*/ 841111 h 2693277"/>
              <a:gd name="connsiteX1" fmla="*/ 3083017 w 3083017"/>
              <a:gd name="connsiteY1" fmla="*/ 0 h 2693277"/>
              <a:gd name="connsiteX2" fmla="*/ 2921936 w 3083017"/>
              <a:gd name="connsiteY2" fmla="*/ 2693277 h 2693277"/>
              <a:gd name="connsiteX3" fmla="*/ 0 w 3083017"/>
              <a:gd name="connsiteY3" fmla="*/ 2574070 h 2693277"/>
              <a:gd name="connsiteX4" fmla="*/ 262729 w 3083017"/>
              <a:gd name="connsiteY4" fmla="*/ 841111 h 2693277"/>
              <a:gd name="connsiteX0" fmla="*/ 105249 w 3083017"/>
              <a:gd name="connsiteY0" fmla="*/ 709031 h 2693277"/>
              <a:gd name="connsiteX1" fmla="*/ 3083017 w 3083017"/>
              <a:gd name="connsiteY1" fmla="*/ 0 h 2693277"/>
              <a:gd name="connsiteX2" fmla="*/ 2921936 w 3083017"/>
              <a:gd name="connsiteY2" fmla="*/ 2693277 h 2693277"/>
              <a:gd name="connsiteX3" fmla="*/ 0 w 3083017"/>
              <a:gd name="connsiteY3" fmla="*/ 2574070 h 2693277"/>
              <a:gd name="connsiteX4" fmla="*/ 105249 w 3083017"/>
              <a:gd name="connsiteY4" fmla="*/ 709031 h 2693277"/>
              <a:gd name="connsiteX0" fmla="*/ 97710 w 3083017"/>
              <a:gd name="connsiteY0" fmla="*/ 691559 h 2693277"/>
              <a:gd name="connsiteX1" fmla="*/ 3083017 w 3083017"/>
              <a:gd name="connsiteY1" fmla="*/ 0 h 2693277"/>
              <a:gd name="connsiteX2" fmla="*/ 2921936 w 3083017"/>
              <a:gd name="connsiteY2" fmla="*/ 2693277 h 2693277"/>
              <a:gd name="connsiteX3" fmla="*/ 0 w 3083017"/>
              <a:gd name="connsiteY3" fmla="*/ 2574070 h 2693277"/>
              <a:gd name="connsiteX4" fmla="*/ 97710 w 3083017"/>
              <a:gd name="connsiteY4" fmla="*/ 691559 h 269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3017" h="2693277">
                <a:moveTo>
                  <a:pt x="97710" y="691559"/>
                </a:moveTo>
                <a:lnTo>
                  <a:pt x="3083017" y="0"/>
                </a:lnTo>
                <a:lnTo>
                  <a:pt x="2921936" y="2693277"/>
                </a:lnTo>
                <a:lnTo>
                  <a:pt x="0" y="2574070"/>
                </a:lnTo>
                <a:lnTo>
                  <a:pt x="97710" y="691559"/>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8" name="Text Placeholder 9">
            <a:extLst>
              <a:ext uri="{FF2B5EF4-FFF2-40B4-BE49-F238E27FC236}">
                <a16:creationId xmlns:a16="http://schemas.microsoft.com/office/drawing/2014/main" id="{7D21F174-8916-4585-BFC0-6484AE81EEC6}"/>
              </a:ext>
            </a:extLst>
          </p:cNvPr>
          <p:cNvSpPr>
            <a:spLocks noGrp="1"/>
          </p:cNvSpPr>
          <p:nvPr>
            <p:ph type="body" sz="quarter" idx="11"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19" name="圖片 18">
            <a:extLst>
              <a:ext uri="{FF2B5EF4-FFF2-40B4-BE49-F238E27FC236}">
                <a16:creationId xmlns:a16="http://schemas.microsoft.com/office/drawing/2014/main" id="{CDA2CE0C-08F4-48FC-A302-8540C10D5C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3869555031"/>
      </p:ext>
    </p:extLst>
  </p:cSld>
  <p:clrMapOvr>
    <a:masterClrMapping/>
  </p:clrMapOvr>
  <p:transition spd="med">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7_Images &amp; Contents Layout">
    <p:bg>
      <p:bgPr>
        <a:solidFill>
          <a:schemeClr val="accent6"/>
        </a:solidFill>
        <a:effectLst/>
      </p:bgPr>
    </p:bg>
    <p:spTree>
      <p:nvGrpSpPr>
        <p:cNvPr id="1" name=""/>
        <p:cNvGrpSpPr/>
        <p:nvPr/>
      </p:nvGrpSpPr>
      <p:grpSpPr>
        <a:xfrm>
          <a:off x="0" y="0"/>
          <a:ext cx="0" cy="0"/>
          <a:chOff x="0" y="0"/>
          <a:chExt cx="0" cy="0"/>
        </a:xfrm>
      </p:grpSpPr>
      <p:sp>
        <p:nvSpPr>
          <p:cNvPr id="3" name="그림 개체 틀 2"/>
          <p:cNvSpPr>
            <a:spLocks noGrp="1"/>
          </p:cNvSpPr>
          <p:nvPr>
            <p:ph type="pic" sz="quarter" idx="14" hasCustomPrompt="1"/>
          </p:nvPr>
        </p:nvSpPr>
        <p:spPr>
          <a:xfrm>
            <a:off x="4847861" y="4558"/>
            <a:ext cx="7344139" cy="6863603"/>
          </a:xfrm>
          <a:custGeom>
            <a:avLst/>
            <a:gdLst>
              <a:gd name="connsiteX0" fmla="*/ 0 w 4572000"/>
              <a:gd name="connsiteY0" fmla="*/ 0 h 5140082"/>
              <a:gd name="connsiteX1" fmla="*/ 4572000 w 4572000"/>
              <a:gd name="connsiteY1" fmla="*/ 0 h 5140082"/>
              <a:gd name="connsiteX2" fmla="*/ 4572000 w 4572000"/>
              <a:gd name="connsiteY2" fmla="*/ 5140082 h 5140082"/>
              <a:gd name="connsiteX3" fmla="*/ 0 w 4572000"/>
              <a:gd name="connsiteY3" fmla="*/ 5140082 h 5140082"/>
              <a:gd name="connsiteX4" fmla="*/ 0 w 4572000"/>
              <a:gd name="connsiteY4" fmla="*/ 0 h 5140082"/>
              <a:gd name="connsiteX0" fmla="*/ 502920 w 4572000"/>
              <a:gd name="connsiteY0" fmla="*/ 0 h 5147702"/>
              <a:gd name="connsiteX1" fmla="*/ 4572000 w 4572000"/>
              <a:gd name="connsiteY1" fmla="*/ 7620 h 5147702"/>
              <a:gd name="connsiteX2" fmla="*/ 4572000 w 4572000"/>
              <a:gd name="connsiteY2" fmla="*/ 5147702 h 5147702"/>
              <a:gd name="connsiteX3" fmla="*/ 0 w 4572000"/>
              <a:gd name="connsiteY3" fmla="*/ 5147702 h 5147702"/>
              <a:gd name="connsiteX4" fmla="*/ 502920 w 4572000"/>
              <a:gd name="connsiteY4" fmla="*/ 0 h 5147702"/>
              <a:gd name="connsiteX0" fmla="*/ 480060 w 4572000"/>
              <a:gd name="connsiteY0" fmla="*/ 0 h 5140082"/>
              <a:gd name="connsiteX1" fmla="*/ 4572000 w 4572000"/>
              <a:gd name="connsiteY1" fmla="*/ 0 h 5140082"/>
              <a:gd name="connsiteX2" fmla="*/ 4572000 w 4572000"/>
              <a:gd name="connsiteY2" fmla="*/ 5140082 h 5140082"/>
              <a:gd name="connsiteX3" fmla="*/ 0 w 4572000"/>
              <a:gd name="connsiteY3" fmla="*/ 5140082 h 5140082"/>
              <a:gd name="connsiteX4" fmla="*/ 480060 w 4572000"/>
              <a:gd name="connsiteY4" fmla="*/ 0 h 5140082"/>
              <a:gd name="connsiteX0" fmla="*/ 1402080 w 5494020"/>
              <a:gd name="connsiteY0" fmla="*/ 0 h 5147702"/>
              <a:gd name="connsiteX1" fmla="*/ 5494020 w 5494020"/>
              <a:gd name="connsiteY1" fmla="*/ 0 h 5147702"/>
              <a:gd name="connsiteX2" fmla="*/ 5494020 w 5494020"/>
              <a:gd name="connsiteY2" fmla="*/ 5140082 h 5147702"/>
              <a:gd name="connsiteX3" fmla="*/ 0 w 5494020"/>
              <a:gd name="connsiteY3" fmla="*/ 5147702 h 5147702"/>
              <a:gd name="connsiteX4" fmla="*/ 1402080 w 5494020"/>
              <a:gd name="connsiteY4" fmla="*/ 0 h 5147702"/>
              <a:gd name="connsiteX0" fmla="*/ 1706880 w 5494020"/>
              <a:gd name="connsiteY0" fmla="*/ 0 h 5147702"/>
              <a:gd name="connsiteX1" fmla="*/ 5494020 w 5494020"/>
              <a:gd name="connsiteY1" fmla="*/ 0 h 5147702"/>
              <a:gd name="connsiteX2" fmla="*/ 5494020 w 5494020"/>
              <a:gd name="connsiteY2" fmla="*/ 5140082 h 5147702"/>
              <a:gd name="connsiteX3" fmla="*/ 0 w 5494020"/>
              <a:gd name="connsiteY3" fmla="*/ 5147702 h 5147702"/>
              <a:gd name="connsiteX4" fmla="*/ 1706880 w 5494020"/>
              <a:gd name="connsiteY4" fmla="*/ 0 h 5147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4020" h="5147702">
                <a:moveTo>
                  <a:pt x="1706880" y="0"/>
                </a:moveTo>
                <a:lnTo>
                  <a:pt x="5494020" y="0"/>
                </a:lnTo>
                <a:lnTo>
                  <a:pt x="5494020" y="5140082"/>
                </a:lnTo>
                <a:lnTo>
                  <a:pt x="0" y="5147702"/>
                </a:lnTo>
                <a:lnTo>
                  <a:pt x="1706880" y="0"/>
                </a:lnTo>
                <a:close/>
              </a:path>
            </a:pathLst>
          </a:custGeom>
          <a:solidFill>
            <a:schemeClr val="bg1">
              <a:lumMod val="95000"/>
            </a:schemeClr>
          </a:solidFill>
        </p:spPr>
        <p:txBody>
          <a:bodyPr anchor="ctr"/>
          <a:lstStyle>
            <a:lvl1pPr marL="0" indent="0" algn="ctr">
              <a:buNone/>
              <a:defRPr sz="1200">
                <a:latin typeface="+mn-lt"/>
                <a:cs typeface="Arial" pitchFamily="34" charset="0"/>
              </a:defRPr>
            </a:lvl1pPr>
          </a:lstStyle>
          <a:p>
            <a:r>
              <a:rPr lang="en-US" altLang="ko-KR" dirty="0"/>
              <a:t>Place Your Picture Here And Send To Back</a:t>
            </a:r>
            <a:endParaRPr lang="ko-KR" altLang="en-US" dirty="0"/>
          </a:p>
        </p:txBody>
      </p:sp>
      <p:pic>
        <p:nvPicPr>
          <p:cNvPr id="5" name="圖片 4">
            <a:extLst>
              <a:ext uri="{FF2B5EF4-FFF2-40B4-BE49-F238E27FC236}">
                <a16:creationId xmlns:a16="http://schemas.microsoft.com/office/drawing/2014/main" id="{D4B0D0C6-BBB2-409E-B7CA-600AB79A3C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59128" y="6028487"/>
            <a:ext cx="511415" cy="590585"/>
          </a:xfrm>
          <a:prstGeom prst="rect">
            <a:avLst/>
          </a:prstGeom>
        </p:spPr>
      </p:pic>
    </p:spTree>
    <p:extLst>
      <p:ext uri="{BB962C8B-B14F-4D97-AF65-F5344CB8AC3E}">
        <p14:creationId xmlns:p14="http://schemas.microsoft.com/office/powerpoint/2010/main" val="2401045775"/>
      </p:ext>
    </p:extLst>
  </p:cSld>
  <p:clrMapOvr>
    <a:masterClrMapping/>
  </p:clrMapOvr>
  <p:transition spd="med">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85A1691-1B36-079C-8065-1E515B645A17}"/>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1098E44D-2681-23CA-6E72-00EEF3E4CB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374FE251-14BC-05D1-577E-5A08D7DD6CBD}"/>
              </a:ext>
            </a:extLst>
          </p:cNvPr>
          <p:cNvSpPr>
            <a:spLocks noGrp="1"/>
          </p:cNvSpPr>
          <p:nvPr>
            <p:ph type="dt" sz="half" idx="10"/>
          </p:nvPr>
        </p:nvSpPr>
        <p:spPr/>
        <p:txBody>
          <a:bodyPr/>
          <a:lstStyle/>
          <a:p>
            <a:fld id="{332BD75E-F8F1-4AA5-B33E-56C4CD23D1CC}" type="datetimeFigureOut">
              <a:rPr lang="zh-TW" altLang="en-US" smtClean="0"/>
              <a:t>2023/9/20</a:t>
            </a:fld>
            <a:endParaRPr lang="zh-TW" altLang="en-US"/>
          </a:p>
        </p:txBody>
      </p:sp>
      <p:sp>
        <p:nvSpPr>
          <p:cNvPr id="5" name="頁尾版面配置區 4">
            <a:extLst>
              <a:ext uri="{FF2B5EF4-FFF2-40B4-BE49-F238E27FC236}">
                <a16:creationId xmlns:a16="http://schemas.microsoft.com/office/drawing/2014/main" id="{B6636BC3-6FC4-CE9A-1FB4-8577C23ACD0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7D5D8BA-6005-A74B-90AA-E6320F2A864D}"/>
              </a:ext>
            </a:extLst>
          </p:cNvPr>
          <p:cNvSpPr>
            <a:spLocks noGrp="1"/>
          </p:cNvSpPr>
          <p:nvPr>
            <p:ph type="sldNum" sz="quarter" idx="12"/>
          </p:nvPr>
        </p:nvSpPr>
        <p:spPr/>
        <p:txBody>
          <a:bodyPr/>
          <a:lstStyle/>
          <a:p>
            <a:fld id="{CDB6A391-E7C4-49F3-92B8-5E064F88FC4D}" type="slidenum">
              <a:rPr lang="zh-TW" altLang="en-US" smtClean="0"/>
              <a:t>‹#›</a:t>
            </a:fld>
            <a:endParaRPr lang="zh-TW" altLang="en-US"/>
          </a:p>
        </p:txBody>
      </p:sp>
    </p:spTree>
    <p:extLst>
      <p:ext uri="{BB962C8B-B14F-4D97-AF65-F5344CB8AC3E}">
        <p14:creationId xmlns:p14="http://schemas.microsoft.com/office/powerpoint/2010/main" val="1640826803"/>
      </p:ext>
    </p:extLst>
  </p:cSld>
  <p:clrMapOvr>
    <a:masterClrMapping/>
  </p:clrMapOvr>
  <p:transition spd="med">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3ECABA9A-F55A-16E6-3BB1-25CB5EF7CB6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312" r="21312"/>
          <a:stretch/>
        </p:blipFill>
        <p:spPr>
          <a:xfrm>
            <a:off x="0" y="-2844"/>
            <a:ext cx="12192000" cy="6858001"/>
          </a:xfrm>
          <a:prstGeom prst="rect">
            <a:avLst/>
          </a:prstGeom>
        </p:spPr>
      </p:pic>
      <p:sp>
        <p:nvSpPr>
          <p:cNvPr id="3" name="矩形 2">
            <a:extLst>
              <a:ext uri="{FF2B5EF4-FFF2-40B4-BE49-F238E27FC236}">
                <a16:creationId xmlns:a16="http://schemas.microsoft.com/office/drawing/2014/main" id="{D903416E-8543-F88F-500B-97D5F1B25821}"/>
              </a:ext>
            </a:extLst>
          </p:cNvPr>
          <p:cNvSpPr/>
          <p:nvPr userDrawn="1"/>
        </p:nvSpPr>
        <p:spPr>
          <a:xfrm>
            <a:off x="0" y="0"/>
            <a:ext cx="12192000" cy="6900095"/>
          </a:xfrm>
          <a:prstGeom prst="rect">
            <a:avLst/>
          </a:prstGeom>
          <a:gradFill flip="none" rotWithShape="1">
            <a:gsLst>
              <a:gs pos="100000">
                <a:schemeClr val="bg1"/>
              </a:gs>
              <a:gs pos="80000">
                <a:srgbClr val="FDFDFD"/>
              </a:gs>
              <a:gs pos="0">
                <a:schemeClr val="bg1">
                  <a:lumMod val="98000"/>
                  <a:alpha val="27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86045090"/>
      </p:ext>
    </p:extLst>
  </p:cSld>
  <p:clrMapOvr>
    <a:masterClrMapping/>
  </p:clrMapOvr>
  <p:transition spd="med">
    <p:push dir="u"/>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1AC7A2AF-3443-CD21-3116-DA308DC0ECF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8972" b="28972"/>
          <a:stretch/>
        </p:blipFill>
        <p:spPr>
          <a:xfrm>
            <a:off x="0" y="0"/>
            <a:ext cx="12192000" cy="6858000"/>
          </a:xfrm>
          <a:prstGeom prst="rect">
            <a:avLst/>
          </a:prstGeom>
        </p:spPr>
      </p:pic>
      <p:sp>
        <p:nvSpPr>
          <p:cNvPr id="3" name="矩形 2">
            <a:extLst>
              <a:ext uri="{FF2B5EF4-FFF2-40B4-BE49-F238E27FC236}">
                <a16:creationId xmlns:a16="http://schemas.microsoft.com/office/drawing/2014/main" id="{79C929CB-2A1A-9E37-9745-BA3FD49B9C12}"/>
              </a:ext>
            </a:extLst>
          </p:cNvPr>
          <p:cNvSpPr/>
          <p:nvPr userDrawn="1"/>
        </p:nvSpPr>
        <p:spPr>
          <a:xfrm>
            <a:off x="0" y="0"/>
            <a:ext cx="12227335" cy="6858000"/>
          </a:xfrm>
          <a:prstGeom prst="rect">
            <a:avLst/>
          </a:prstGeom>
          <a:gradFill flip="none" rotWithShape="1">
            <a:gsLst>
              <a:gs pos="0">
                <a:schemeClr val="tx1">
                  <a:alpha val="12000"/>
                </a:schemeClr>
              </a:gs>
              <a:gs pos="56000">
                <a:schemeClr val="tx1">
                  <a:alpha val="77000"/>
                </a:schemeClr>
              </a:gs>
              <a:gs pos="100000">
                <a:schemeClr val="tx1">
                  <a:lumMod val="100000"/>
                  <a:alpha val="79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00603365"/>
      </p:ext>
    </p:extLst>
  </p:cSld>
  <p:clrMapOvr>
    <a:masterClrMapping/>
  </p:clrMapOvr>
  <p:transition spd="med">
    <p:push dir="u"/>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3D454377-0765-30B3-274D-D893EDD7523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858" b="7858"/>
          <a:stretch/>
        </p:blipFill>
        <p:spPr>
          <a:xfrm>
            <a:off x="-52536" y="-19777"/>
            <a:ext cx="12240274" cy="6885154"/>
          </a:xfrm>
          <a:prstGeom prst="rect">
            <a:avLst/>
          </a:prstGeom>
        </p:spPr>
      </p:pic>
      <p:sp>
        <p:nvSpPr>
          <p:cNvPr id="3" name="矩形 2">
            <a:extLst>
              <a:ext uri="{FF2B5EF4-FFF2-40B4-BE49-F238E27FC236}">
                <a16:creationId xmlns:a16="http://schemas.microsoft.com/office/drawing/2014/main" id="{25642853-D5FC-EC12-BA91-E187EB542F5F}"/>
              </a:ext>
            </a:extLst>
          </p:cNvPr>
          <p:cNvSpPr/>
          <p:nvPr userDrawn="1"/>
        </p:nvSpPr>
        <p:spPr>
          <a:xfrm>
            <a:off x="-61516" y="-19777"/>
            <a:ext cx="12240274" cy="6903237"/>
          </a:xfrm>
          <a:prstGeom prst="rect">
            <a:avLst/>
          </a:prstGeom>
          <a:gradFill flip="none" rotWithShape="1">
            <a:gsLst>
              <a:gs pos="65000">
                <a:srgbClr val="FFFFFF">
                  <a:alpha val="86000"/>
                </a:srgbClr>
              </a:gs>
              <a:gs pos="100000">
                <a:schemeClr val="bg1">
                  <a:alpha val="34000"/>
                </a:schemeClr>
              </a:gs>
              <a:gs pos="0">
                <a:schemeClr val="bg1">
                  <a:lumMod val="98000"/>
                  <a:alpha val="9200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33494738"/>
      </p:ext>
    </p:extLst>
  </p:cSld>
  <p:clrMapOvr>
    <a:masterClrMapping/>
  </p:clrMapOvr>
  <p:transition spd="med">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A">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3D454377-0765-30B3-274D-D893EDD7523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858" b="7858"/>
          <a:stretch/>
        </p:blipFill>
        <p:spPr>
          <a:xfrm>
            <a:off x="-52536" y="-19777"/>
            <a:ext cx="12240274" cy="6885154"/>
          </a:xfrm>
          <a:prstGeom prst="rect">
            <a:avLst/>
          </a:prstGeom>
        </p:spPr>
      </p:pic>
      <p:sp>
        <p:nvSpPr>
          <p:cNvPr id="3" name="矩形 2">
            <a:extLst>
              <a:ext uri="{FF2B5EF4-FFF2-40B4-BE49-F238E27FC236}">
                <a16:creationId xmlns:a16="http://schemas.microsoft.com/office/drawing/2014/main" id="{25642853-D5FC-EC12-BA91-E187EB542F5F}"/>
              </a:ext>
            </a:extLst>
          </p:cNvPr>
          <p:cNvSpPr/>
          <p:nvPr userDrawn="1"/>
        </p:nvSpPr>
        <p:spPr>
          <a:xfrm>
            <a:off x="-61516" y="-19777"/>
            <a:ext cx="12240274" cy="6903237"/>
          </a:xfrm>
          <a:prstGeom prst="rect">
            <a:avLst/>
          </a:prstGeom>
          <a:gradFill flip="none" rotWithShape="1">
            <a:gsLst>
              <a:gs pos="63000">
                <a:srgbClr val="FFFFFF"/>
              </a:gs>
              <a:gs pos="100000">
                <a:schemeClr val="bg1">
                  <a:alpha val="31000"/>
                </a:schemeClr>
              </a:gs>
              <a:gs pos="0">
                <a:schemeClr val="bg1">
                  <a:lumMod val="98000"/>
                  <a:alpha val="41000"/>
                </a:schemeClr>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96229968"/>
      </p:ext>
    </p:extLst>
  </p:cSld>
  <p:clrMapOvr>
    <a:masterClrMapping/>
  </p:clrMapOvr>
  <p:transition spd="med">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2.xml"/><Relationship Id="rId1"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theme" Target="../theme/theme4.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EF0EB57-7749-AD99-9FA4-29E8DCA389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a:extLst>
              <a:ext uri="{FF2B5EF4-FFF2-40B4-BE49-F238E27FC236}">
                <a16:creationId xmlns:a16="http://schemas.microsoft.com/office/drawing/2014/main" id="{04BBDE49-0E89-E06F-6402-BB0A6D8A63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a:extLst>
              <a:ext uri="{FF2B5EF4-FFF2-40B4-BE49-F238E27FC236}">
                <a16:creationId xmlns:a16="http://schemas.microsoft.com/office/drawing/2014/main" id="{4B2334F3-FB7D-7CEF-4BAF-1C7E635101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軟正黑體" panose="020B0604030504040204" pitchFamily="34" charset="-120"/>
              </a:defRPr>
            </a:lvl1pPr>
          </a:lstStyle>
          <a:p>
            <a:fld id="{332BD75E-F8F1-4AA5-B33E-56C4CD23D1CC}" type="datetimeFigureOut">
              <a:rPr lang="zh-TW" altLang="en-US" smtClean="0"/>
              <a:pPr/>
              <a:t>2023/9/20</a:t>
            </a:fld>
            <a:endParaRPr lang="zh-TW" altLang="en-US" dirty="0"/>
          </a:p>
        </p:txBody>
      </p:sp>
      <p:sp>
        <p:nvSpPr>
          <p:cNvPr id="5" name="頁尾版面配置區 4">
            <a:extLst>
              <a:ext uri="{FF2B5EF4-FFF2-40B4-BE49-F238E27FC236}">
                <a16:creationId xmlns:a16="http://schemas.microsoft.com/office/drawing/2014/main" id="{BC2D339D-A38D-2814-839D-5B3ED5EE4F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軟正黑體" panose="020B0604030504040204" pitchFamily="34" charset="-120"/>
              </a:defRPr>
            </a:lvl1pPr>
          </a:lstStyle>
          <a:p>
            <a:endParaRPr lang="zh-TW" altLang="en-US" dirty="0"/>
          </a:p>
        </p:txBody>
      </p:sp>
      <p:sp>
        <p:nvSpPr>
          <p:cNvPr id="6" name="投影片編號版面配置區 5">
            <a:extLst>
              <a:ext uri="{FF2B5EF4-FFF2-40B4-BE49-F238E27FC236}">
                <a16:creationId xmlns:a16="http://schemas.microsoft.com/office/drawing/2014/main" id="{A5B88D8C-5542-6DD9-42A3-EFFF4F264A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軟正黑體" panose="020B0604030504040204" pitchFamily="34" charset="-120"/>
              </a:defRPr>
            </a:lvl1pPr>
          </a:lstStyle>
          <a:p>
            <a:fld id="{CDB6A391-E7C4-49F3-92B8-5E064F88FC4D}" type="slidenum">
              <a:rPr lang="zh-TW" altLang="en-US" smtClean="0"/>
              <a:pPr/>
              <a:t>‹#›</a:t>
            </a:fld>
            <a:endParaRPr lang="zh-TW" altLang="en-US" dirty="0"/>
          </a:p>
        </p:txBody>
      </p:sp>
    </p:spTree>
    <p:extLst>
      <p:ext uri="{BB962C8B-B14F-4D97-AF65-F5344CB8AC3E}">
        <p14:creationId xmlns:p14="http://schemas.microsoft.com/office/powerpoint/2010/main" val="2578940410"/>
      </p:ext>
    </p:extLst>
  </p:cSld>
  <p:clrMap bg1="lt1" tx1="dk1" bg2="lt2" tx2="dk2" accent1="accent1" accent2="accent2" accent3="accent3" accent4="accent4" accent5="accent5" accent6="accent6" hlink="hlink" folHlink="folHlink"/>
  <p:sldLayoutIdLst>
    <p:sldLayoutId id="2147483660" r:id="rId1"/>
    <p:sldLayoutId id="2147483696" r:id="rId2"/>
    <p:sldLayoutId id="2147483697" r:id="rId3"/>
    <p:sldLayoutId id="2147483704" r:id="rId4"/>
    <p:sldLayoutId id="2147483698" r:id="rId5"/>
    <p:sldLayoutId id="2147483699" r:id="rId6"/>
    <p:sldLayoutId id="2147483695" r:id="rId7"/>
    <p:sldLayoutId id="2147483692" r:id="rId8"/>
    <p:sldLayoutId id="2147483700" r:id="rId9"/>
    <p:sldLayoutId id="2147483693" r:id="rId10"/>
    <p:sldLayoutId id="2147483703" r:id="rId11"/>
    <p:sldLayoutId id="2147483694" r:id="rId12"/>
    <p:sldLayoutId id="2147483702" r:id="rId13"/>
    <p:sldLayoutId id="2147483691" r:id="rId14"/>
    <p:sldLayoutId id="2147483701" r:id="rId15"/>
    <p:sldLayoutId id="2147483690" r:id="rId16"/>
    <p:sldLayoutId id="2147483689" r:id="rId17"/>
    <p:sldLayoutId id="2147483705" r:id="rId18"/>
    <p:sldLayoutId id="2147483706" r:id="rId19"/>
    <p:sldLayoutId id="2147483707" r:id="rId20"/>
    <p:sldLayoutId id="2147483655" r:id="rId21"/>
    <p:sldLayoutId id="2147483688" r:id="rId22"/>
    <p:sldLayoutId id="2147483733" r:id="rId23"/>
    <p:sldLayoutId id="2147483738" r:id="rId24"/>
    <p:sldLayoutId id="2147483739" r:id="rId25"/>
  </p:sldLayoutIdLst>
  <p:transition spd="med">
    <p:push dir="u"/>
  </p:transition>
  <p:txStyles>
    <p:title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4000" t="-1000" b="-500"/>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3865B3B9-1062-4930-B846-E04D41216F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a:extLst>
              <a:ext uri="{FF2B5EF4-FFF2-40B4-BE49-F238E27FC236}">
                <a16:creationId xmlns:a16="http://schemas.microsoft.com/office/drawing/2014/main" id="{4C91B11D-7B08-4399-864D-51F069E441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a:extLst>
              <a:ext uri="{FF2B5EF4-FFF2-40B4-BE49-F238E27FC236}">
                <a16:creationId xmlns:a16="http://schemas.microsoft.com/office/drawing/2014/main" id="{9505D915-305A-46A7-8646-C7A89E5735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軟正黑體" panose="020B0604030504040204" pitchFamily="34" charset="-12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E04C87E-5CC4-4B02-85A8-A68BECD2375A}" type="datetimeFigureOut">
              <a:rPr kumimoji="0" lang="zh-TW" altLang="en-US" sz="1200" b="0" i="0" u="none" strike="noStrike" kern="1200" cap="none" spc="0" normalizeH="0" baseline="0" noProof="0" smtClean="0">
                <a:ln>
                  <a:noFill/>
                </a:ln>
                <a:solidFill>
                  <a:prstClr val="black">
                    <a:tint val="75000"/>
                  </a:prstClr>
                </a:solidFill>
                <a:effectLst/>
                <a:uLnTx/>
                <a:uFillTx/>
                <a:latin typeface="微軟正黑體" panose="020B0604030504040204" pitchFamily="34" charset="-120"/>
                <a:ea typeface="新細明體" panose="02020500000000000000" pitchFamily="18" charset="-120"/>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2023/9/20</a:t>
            </a:fld>
            <a:endParaRPr kumimoji="0" lang="zh-TW" altLang="en-US" sz="1200" b="0" i="0" u="none" strike="noStrike" kern="1200" cap="none" spc="0" normalizeH="0" baseline="0" noProof="0" dirty="0">
              <a:ln>
                <a:noFill/>
              </a:ln>
              <a:solidFill>
                <a:prstClr val="black">
                  <a:tint val="75000"/>
                </a:prstClr>
              </a:solidFill>
              <a:effectLst/>
              <a:uLnTx/>
              <a:uFillTx/>
              <a:latin typeface="微軟正黑體" panose="020B0604030504040204" pitchFamily="34" charset="-120"/>
              <a:ea typeface="新細明體" panose="02020500000000000000" pitchFamily="18" charset="-120"/>
              <a:cs typeface="+mn-cs"/>
            </a:endParaRPr>
          </a:p>
        </p:txBody>
      </p:sp>
      <p:sp>
        <p:nvSpPr>
          <p:cNvPr id="5" name="頁尾版面配置區 4">
            <a:extLst>
              <a:ext uri="{FF2B5EF4-FFF2-40B4-BE49-F238E27FC236}">
                <a16:creationId xmlns:a16="http://schemas.microsoft.com/office/drawing/2014/main" id="{463B4DF6-8124-452A-B22A-BEB4179AB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軟正黑體" panose="020B0604030504040204" pitchFamily="34" charset="-12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dirty="0">
              <a:ln>
                <a:noFill/>
              </a:ln>
              <a:solidFill>
                <a:prstClr val="black">
                  <a:tint val="75000"/>
                </a:prstClr>
              </a:solidFill>
              <a:effectLst/>
              <a:uLnTx/>
              <a:uFillTx/>
              <a:latin typeface="微軟正黑體" panose="020B0604030504040204" pitchFamily="34" charset="-120"/>
              <a:ea typeface="新細明體" panose="02020500000000000000" pitchFamily="18" charset="-120"/>
              <a:cs typeface="+mn-cs"/>
            </a:endParaRPr>
          </a:p>
        </p:txBody>
      </p:sp>
      <p:sp>
        <p:nvSpPr>
          <p:cNvPr id="6" name="投影片編號版面配置區 5">
            <a:extLst>
              <a:ext uri="{FF2B5EF4-FFF2-40B4-BE49-F238E27FC236}">
                <a16:creationId xmlns:a16="http://schemas.microsoft.com/office/drawing/2014/main" id="{F9A1B0C1-0FEC-4591-A6EB-1899F64F69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軟正黑體" panose="020B0604030504040204" pitchFamily="34" charset="-12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2D86DB4-F4A6-4269-BD6C-4238B1F4F7A1}" type="slidenum">
              <a:rPr kumimoji="0" lang="zh-TW" altLang="en-US" sz="1200" b="0" i="0" u="none" strike="noStrike" kern="1200" cap="none" spc="0" normalizeH="0" baseline="0" noProof="0" smtClean="0">
                <a:ln>
                  <a:noFill/>
                </a:ln>
                <a:solidFill>
                  <a:prstClr val="black">
                    <a:tint val="75000"/>
                  </a:prstClr>
                </a:solidFill>
                <a:effectLst/>
                <a:uLnTx/>
                <a:uFillTx/>
                <a:latin typeface="微軟正黑體" panose="020B0604030504040204" pitchFamily="34" charset="-120"/>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TW" altLang="en-US" sz="1200" b="0" i="0" u="none" strike="noStrike" kern="1200" cap="none" spc="0" normalizeH="0" baseline="0" noProof="0" dirty="0">
              <a:ln>
                <a:noFill/>
              </a:ln>
              <a:solidFill>
                <a:prstClr val="black">
                  <a:tint val="75000"/>
                </a:prstClr>
              </a:solidFill>
              <a:effectLst/>
              <a:uLnTx/>
              <a:uFillTx/>
              <a:latin typeface="微軟正黑體" panose="020B0604030504040204" pitchFamily="34" charset="-120"/>
              <a:ea typeface="新細明體" panose="02020500000000000000" pitchFamily="18" charset="-120"/>
              <a:cs typeface="+mn-cs"/>
            </a:endParaRPr>
          </a:p>
        </p:txBody>
      </p:sp>
    </p:spTree>
    <p:extLst>
      <p:ext uri="{BB962C8B-B14F-4D97-AF65-F5344CB8AC3E}">
        <p14:creationId xmlns:p14="http://schemas.microsoft.com/office/powerpoint/2010/main" val="2587561399"/>
      </p:ext>
    </p:extLst>
  </p:cSld>
  <p:clrMap bg1="lt1" tx1="dk1" bg2="lt2" tx2="dk2" accent1="accent1" accent2="accent2" accent3="accent3" accent4="accent4" accent5="accent5" accent6="accent6" hlink="hlink" folHlink="folHlink"/>
  <p:sldLayoutIdLst>
    <p:sldLayoutId id="2147483735" r:id="rId1"/>
  </p:sldLayoutIdLst>
  <p:txStyles>
    <p:title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3780989"/>
      </p:ext>
    </p:extLst>
  </p:cSld>
  <p:clrMap bg1="lt1" tx1="dk1" bg2="lt2" tx2="dk2" accent1="accent1" accent2="accent2" accent3="accent3" accent4="accent4" accent5="accent5" accent6="accent6" hlink="hlink" folHlink="folHlink"/>
  <p:sldLayoutIdLst>
    <p:sldLayoutId id="214748373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866481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7" r:id="rId25"/>
  </p:sldLayoutIdLst>
  <p:transition spd="med">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media/image41.png"/><Relationship Id="rId4" Type="http://schemas.openxmlformats.org/officeDocument/2006/relationships/image" Target="../media/image40.sv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4.xml"/><Relationship Id="rId4" Type="http://schemas.openxmlformats.org/officeDocument/2006/relationships/image" Target="../media/image44.svg"/></Relationships>
</file>

<file path=ppt/slides/_rels/slide24.xml.rels><?xml version="1.0" encoding="UTF-8" standalone="yes"?>
<Relationships xmlns="http://schemas.openxmlformats.org/package/2006/relationships"><Relationship Id="rId8" Type="http://schemas.openxmlformats.org/officeDocument/2006/relationships/image" Target="../media/image48.png"/><Relationship Id="rId13" Type="http://schemas.microsoft.com/office/2007/relationships/hdphoto" Target="../media/hdphoto5.wdp"/><Relationship Id="rId18" Type="http://schemas.openxmlformats.org/officeDocument/2006/relationships/image" Target="../media/image57.png"/><Relationship Id="rId3" Type="http://schemas.openxmlformats.org/officeDocument/2006/relationships/image" Target="../media/image45.png"/><Relationship Id="rId7" Type="http://schemas.microsoft.com/office/2007/relationships/hdphoto" Target="../media/hdphoto4.wdp"/><Relationship Id="rId12" Type="http://schemas.openxmlformats.org/officeDocument/2006/relationships/image" Target="../media/image52.png"/><Relationship Id="rId17" Type="http://schemas.openxmlformats.org/officeDocument/2006/relationships/image" Target="../media/image56.png"/><Relationship Id="rId2" Type="http://schemas.openxmlformats.org/officeDocument/2006/relationships/notesSlide" Target="../notesSlides/notesSlide17.xml"/><Relationship Id="rId16" Type="http://schemas.openxmlformats.org/officeDocument/2006/relationships/image" Target="../media/image55.png"/><Relationship Id="rId1" Type="http://schemas.openxmlformats.org/officeDocument/2006/relationships/slideLayout" Target="../slideLayouts/slideLayout24.xml"/><Relationship Id="rId6" Type="http://schemas.openxmlformats.org/officeDocument/2006/relationships/image" Target="../media/image47.png"/><Relationship Id="rId11" Type="http://schemas.openxmlformats.org/officeDocument/2006/relationships/image" Target="../media/image51.png"/><Relationship Id="rId5" Type="http://schemas.openxmlformats.org/officeDocument/2006/relationships/image" Target="../media/image46.png"/><Relationship Id="rId15" Type="http://schemas.openxmlformats.org/officeDocument/2006/relationships/image" Target="../media/image54.png"/><Relationship Id="rId10" Type="http://schemas.openxmlformats.org/officeDocument/2006/relationships/image" Target="../media/image50.svg"/><Relationship Id="rId4" Type="http://schemas.microsoft.com/office/2007/relationships/hdphoto" Target="../media/hdphoto3.wdp"/><Relationship Id="rId9" Type="http://schemas.openxmlformats.org/officeDocument/2006/relationships/image" Target="../media/image49.png"/><Relationship Id="rId14" Type="http://schemas.openxmlformats.org/officeDocument/2006/relationships/image" Target="../media/image53.png"/></Relationships>
</file>

<file path=ppt/slides/_rels/slide25.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5.png"/><Relationship Id="rId18" Type="http://schemas.openxmlformats.org/officeDocument/2006/relationships/image" Target="../media/image69.png"/><Relationship Id="rId26" Type="http://schemas.openxmlformats.org/officeDocument/2006/relationships/image" Target="../media/image75.png"/><Relationship Id="rId3" Type="http://schemas.openxmlformats.org/officeDocument/2006/relationships/image" Target="../media/image58.png"/><Relationship Id="rId21" Type="http://schemas.openxmlformats.org/officeDocument/2006/relationships/image" Target="../media/image71.png"/><Relationship Id="rId7" Type="http://schemas.openxmlformats.org/officeDocument/2006/relationships/image" Target="../media/image61.png"/><Relationship Id="rId12" Type="http://schemas.microsoft.com/office/2007/relationships/hdphoto" Target="../media/hdphoto8.wdp"/><Relationship Id="rId17" Type="http://schemas.openxmlformats.org/officeDocument/2006/relationships/image" Target="../media/image68.png"/><Relationship Id="rId25" Type="http://schemas.openxmlformats.org/officeDocument/2006/relationships/image" Target="../media/image74.png"/><Relationship Id="rId2" Type="http://schemas.openxmlformats.org/officeDocument/2006/relationships/notesSlide" Target="../notesSlides/notesSlide18.xml"/><Relationship Id="rId16" Type="http://schemas.openxmlformats.org/officeDocument/2006/relationships/image" Target="../media/image67.png"/><Relationship Id="rId20" Type="http://schemas.openxmlformats.org/officeDocument/2006/relationships/image" Target="../media/image51.png"/><Relationship Id="rId1" Type="http://schemas.openxmlformats.org/officeDocument/2006/relationships/slideLayout" Target="../slideLayouts/slideLayout24.xml"/><Relationship Id="rId6" Type="http://schemas.openxmlformats.org/officeDocument/2006/relationships/image" Target="../media/image60.png"/><Relationship Id="rId11" Type="http://schemas.openxmlformats.org/officeDocument/2006/relationships/image" Target="../media/image64.png"/><Relationship Id="rId24" Type="http://schemas.openxmlformats.org/officeDocument/2006/relationships/image" Target="../media/image73.png"/><Relationship Id="rId5" Type="http://schemas.openxmlformats.org/officeDocument/2006/relationships/image" Target="../media/image59.png"/><Relationship Id="rId15" Type="http://schemas.microsoft.com/office/2007/relationships/hdphoto" Target="../media/hdphoto9.wdp"/><Relationship Id="rId23" Type="http://schemas.microsoft.com/office/2007/relationships/hdphoto" Target="../media/hdphoto10.wdp"/><Relationship Id="rId10" Type="http://schemas.openxmlformats.org/officeDocument/2006/relationships/image" Target="../media/image63.png"/><Relationship Id="rId19" Type="http://schemas.openxmlformats.org/officeDocument/2006/relationships/image" Target="../media/image70.png"/><Relationship Id="rId4" Type="http://schemas.microsoft.com/office/2007/relationships/hdphoto" Target="../media/hdphoto6.wdp"/><Relationship Id="rId9" Type="http://schemas.microsoft.com/office/2007/relationships/hdphoto" Target="../media/hdphoto7.wdp"/><Relationship Id="rId14" Type="http://schemas.openxmlformats.org/officeDocument/2006/relationships/image" Target="../media/image66.png"/><Relationship Id="rId22" Type="http://schemas.openxmlformats.org/officeDocument/2006/relationships/image" Target="../media/image72.png"/></Relationships>
</file>

<file path=ppt/slides/_rels/slide26.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6.png"/><Relationship Id="rId7" Type="http://schemas.openxmlformats.org/officeDocument/2006/relationships/image" Target="../media/image61.png"/><Relationship Id="rId12" Type="http://schemas.openxmlformats.org/officeDocument/2006/relationships/image" Target="../media/image84.png"/><Relationship Id="rId2" Type="http://schemas.openxmlformats.org/officeDocument/2006/relationships/notesSlide" Target="../notesSlides/notesSlide19.xml"/><Relationship Id="rId16" Type="http://schemas.openxmlformats.org/officeDocument/2006/relationships/image" Target="../media/image88.png"/><Relationship Id="rId1" Type="http://schemas.openxmlformats.org/officeDocument/2006/relationships/slideLayout" Target="../slideLayouts/slideLayout24.xml"/><Relationship Id="rId6" Type="http://schemas.openxmlformats.org/officeDocument/2006/relationships/image" Target="../media/image79.png"/><Relationship Id="rId11" Type="http://schemas.openxmlformats.org/officeDocument/2006/relationships/image" Target="../media/image83.png"/><Relationship Id="rId5" Type="http://schemas.openxmlformats.org/officeDocument/2006/relationships/image" Target="../media/image78.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7.png"/><Relationship Id="rId9" Type="http://schemas.openxmlformats.org/officeDocument/2006/relationships/image" Target="../media/image81.png"/><Relationship Id="rId14" Type="http://schemas.openxmlformats.org/officeDocument/2006/relationships/image" Target="../media/image86.png"/></Relationships>
</file>

<file path=ppt/slides/_rels/slide27.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chart" Target="../charts/chart4.xml"/><Relationship Id="rId3" Type="http://schemas.openxmlformats.org/officeDocument/2006/relationships/image" Target="../media/image89.jpg"/><Relationship Id="rId7" Type="http://schemas.openxmlformats.org/officeDocument/2006/relationships/image" Target="../media/image93.jpeg"/><Relationship Id="rId12" Type="http://schemas.openxmlformats.org/officeDocument/2006/relationships/image" Target="../media/image98.jpe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92.jpg"/><Relationship Id="rId11" Type="http://schemas.openxmlformats.org/officeDocument/2006/relationships/image" Target="../media/image97.png"/><Relationship Id="rId5" Type="http://schemas.openxmlformats.org/officeDocument/2006/relationships/image" Target="../media/image91.jpg"/><Relationship Id="rId10" Type="http://schemas.openxmlformats.org/officeDocument/2006/relationships/image" Target="../media/image96.png"/><Relationship Id="rId4" Type="http://schemas.openxmlformats.org/officeDocument/2006/relationships/image" Target="../media/image90.jpg"/><Relationship Id="rId9" Type="http://schemas.openxmlformats.org/officeDocument/2006/relationships/image" Target="../media/image95.png"/></Relationships>
</file>

<file path=ppt/slides/_rels/slide2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3" Type="http://schemas.openxmlformats.org/officeDocument/2006/relationships/image" Target="../media/image113.png"/><Relationship Id="rId18" Type="http://schemas.openxmlformats.org/officeDocument/2006/relationships/image" Target="../media/image118.png"/><Relationship Id="rId26" Type="http://schemas.openxmlformats.org/officeDocument/2006/relationships/image" Target="../media/image126.png"/><Relationship Id="rId39" Type="http://schemas.openxmlformats.org/officeDocument/2006/relationships/image" Target="../media/image139.png"/><Relationship Id="rId21" Type="http://schemas.openxmlformats.org/officeDocument/2006/relationships/image" Target="../media/image121.png"/><Relationship Id="rId34" Type="http://schemas.openxmlformats.org/officeDocument/2006/relationships/image" Target="../media/image134.jpeg"/><Relationship Id="rId42" Type="http://schemas.openxmlformats.org/officeDocument/2006/relationships/image" Target="../media/image142.jpeg"/><Relationship Id="rId47" Type="http://schemas.openxmlformats.org/officeDocument/2006/relationships/image" Target="../media/image147.png"/><Relationship Id="rId50" Type="http://schemas.openxmlformats.org/officeDocument/2006/relationships/image" Target="../media/image150.png"/><Relationship Id="rId7" Type="http://schemas.openxmlformats.org/officeDocument/2006/relationships/image" Target="../media/image107.png"/><Relationship Id="rId2" Type="http://schemas.openxmlformats.org/officeDocument/2006/relationships/notesSlide" Target="../notesSlides/notesSlide22.xml"/><Relationship Id="rId16" Type="http://schemas.openxmlformats.org/officeDocument/2006/relationships/image" Target="../media/image116.png"/><Relationship Id="rId29" Type="http://schemas.openxmlformats.org/officeDocument/2006/relationships/image" Target="../media/image129.png"/><Relationship Id="rId11" Type="http://schemas.openxmlformats.org/officeDocument/2006/relationships/image" Target="../media/image111.png"/><Relationship Id="rId24" Type="http://schemas.openxmlformats.org/officeDocument/2006/relationships/image" Target="../media/image124.png"/><Relationship Id="rId32" Type="http://schemas.openxmlformats.org/officeDocument/2006/relationships/image" Target="../media/image132.png"/><Relationship Id="rId37" Type="http://schemas.openxmlformats.org/officeDocument/2006/relationships/image" Target="../media/image137.png"/><Relationship Id="rId40" Type="http://schemas.openxmlformats.org/officeDocument/2006/relationships/image" Target="../media/image140.png"/><Relationship Id="rId45" Type="http://schemas.openxmlformats.org/officeDocument/2006/relationships/image" Target="../media/image145.png"/><Relationship Id="rId5" Type="http://schemas.openxmlformats.org/officeDocument/2006/relationships/image" Target="../media/image105.jpeg"/><Relationship Id="rId15" Type="http://schemas.openxmlformats.org/officeDocument/2006/relationships/image" Target="../media/image115.png"/><Relationship Id="rId23" Type="http://schemas.openxmlformats.org/officeDocument/2006/relationships/image" Target="../media/image123.png"/><Relationship Id="rId28" Type="http://schemas.openxmlformats.org/officeDocument/2006/relationships/image" Target="../media/image128.jpeg"/><Relationship Id="rId36" Type="http://schemas.openxmlformats.org/officeDocument/2006/relationships/image" Target="../media/image136.png"/><Relationship Id="rId49" Type="http://schemas.openxmlformats.org/officeDocument/2006/relationships/image" Target="../media/image149.png"/><Relationship Id="rId10" Type="http://schemas.openxmlformats.org/officeDocument/2006/relationships/image" Target="../media/image110.png"/><Relationship Id="rId19" Type="http://schemas.openxmlformats.org/officeDocument/2006/relationships/image" Target="../media/image119.png"/><Relationship Id="rId31" Type="http://schemas.openxmlformats.org/officeDocument/2006/relationships/image" Target="../media/image131.png"/><Relationship Id="rId44" Type="http://schemas.openxmlformats.org/officeDocument/2006/relationships/image" Target="../media/image144.png"/><Relationship Id="rId52" Type="http://schemas.openxmlformats.org/officeDocument/2006/relationships/image" Target="../media/image152.png"/><Relationship Id="rId4" Type="http://schemas.openxmlformats.org/officeDocument/2006/relationships/image" Target="../media/image104.jpeg"/><Relationship Id="rId9" Type="http://schemas.openxmlformats.org/officeDocument/2006/relationships/image" Target="../media/image109.png"/><Relationship Id="rId14" Type="http://schemas.openxmlformats.org/officeDocument/2006/relationships/image" Target="../media/image114.jpeg"/><Relationship Id="rId22" Type="http://schemas.openxmlformats.org/officeDocument/2006/relationships/image" Target="../media/image122.jpeg"/><Relationship Id="rId27" Type="http://schemas.openxmlformats.org/officeDocument/2006/relationships/image" Target="../media/image127.jpeg"/><Relationship Id="rId30" Type="http://schemas.openxmlformats.org/officeDocument/2006/relationships/image" Target="../media/image130.png"/><Relationship Id="rId35" Type="http://schemas.openxmlformats.org/officeDocument/2006/relationships/image" Target="../media/image135.png"/><Relationship Id="rId43" Type="http://schemas.openxmlformats.org/officeDocument/2006/relationships/image" Target="../media/image143.png"/><Relationship Id="rId48" Type="http://schemas.openxmlformats.org/officeDocument/2006/relationships/image" Target="../media/image148.png"/><Relationship Id="rId8" Type="http://schemas.openxmlformats.org/officeDocument/2006/relationships/image" Target="../media/image108.png"/><Relationship Id="rId51" Type="http://schemas.openxmlformats.org/officeDocument/2006/relationships/image" Target="../media/image151.png"/><Relationship Id="rId3" Type="http://schemas.openxmlformats.org/officeDocument/2006/relationships/image" Target="../media/image103.png"/><Relationship Id="rId12" Type="http://schemas.openxmlformats.org/officeDocument/2006/relationships/image" Target="../media/image112.jpeg"/><Relationship Id="rId17" Type="http://schemas.openxmlformats.org/officeDocument/2006/relationships/image" Target="../media/image117.png"/><Relationship Id="rId25" Type="http://schemas.openxmlformats.org/officeDocument/2006/relationships/image" Target="../media/image125.jpeg"/><Relationship Id="rId33" Type="http://schemas.openxmlformats.org/officeDocument/2006/relationships/image" Target="../media/image133.png"/><Relationship Id="rId38" Type="http://schemas.openxmlformats.org/officeDocument/2006/relationships/image" Target="../media/image138.png"/><Relationship Id="rId46" Type="http://schemas.openxmlformats.org/officeDocument/2006/relationships/image" Target="../media/image146.png"/><Relationship Id="rId20" Type="http://schemas.openxmlformats.org/officeDocument/2006/relationships/image" Target="../media/image120.png"/><Relationship Id="rId41" Type="http://schemas.openxmlformats.org/officeDocument/2006/relationships/image" Target="../media/image141.png"/><Relationship Id="rId1" Type="http://schemas.openxmlformats.org/officeDocument/2006/relationships/slideLayout" Target="../slideLayouts/slideLayout24.xml"/><Relationship Id="rId6" Type="http://schemas.openxmlformats.org/officeDocument/2006/relationships/image" Target="../media/image106.jpeg"/></Relationships>
</file>

<file path=ppt/slides/_rels/slide31.xml.rels><?xml version="1.0" encoding="UTF-8" standalone="yes"?>
<Relationships xmlns="http://schemas.openxmlformats.org/package/2006/relationships"><Relationship Id="rId13" Type="http://schemas.openxmlformats.org/officeDocument/2006/relationships/image" Target="../media/image161.png"/><Relationship Id="rId18" Type="http://schemas.openxmlformats.org/officeDocument/2006/relationships/image" Target="../media/image163.jpg"/><Relationship Id="rId26" Type="http://schemas.openxmlformats.org/officeDocument/2006/relationships/image" Target="../media/image168.jpg"/><Relationship Id="rId39" Type="http://schemas.openxmlformats.org/officeDocument/2006/relationships/image" Target="../media/image178.jpg"/><Relationship Id="rId21" Type="http://schemas.openxmlformats.org/officeDocument/2006/relationships/image" Target="../media/image164.gif"/><Relationship Id="rId34" Type="http://schemas.openxmlformats.org/officeDocument/2006/relationships/image" Target="../media/image134.jpeg"/><Relationship Id="rId7" Type="http://schemas.openxmlformats.org/officeDocument/2006/relationships/image" Target="../media/image158.png"/><Relationship Id="rId12" Type="http://schemas.openxmlformats.org/officeDocument/2006/relationships/image" Target="../media/image105.jpeg"/><Relationship Id="rId17" Type="http://schemas.openxmlformats.org/officeDocument/2006/relationships/image" Target="../media/image162.png"/><Relationship Id="rId25" Type="http://schemas.openxmlformats.org/officeDocument/2006/relationships/image" Target="../media/image167.png"/><Relationship Id="rId33" Type="http://schemas.openxmlformats.org/officeDocument/2006/relationships/image" Target="../media/image173.png"/><Relationship Id="rId38" Type="http://schemas.openxmlformats.org/officeDocument/2006/relationships/image" Target="../media/image177.jpg"/><Relationship Id="rId2" Type="http://schemas.openxmlformats.org/officeDocument/2006/relationships/image" Target="../media/image153.gif"/><Relationship Id="rId16" Type="http://schemas.openxmlformats.org/officeDocument/2006/relationships/image" Target="../media/image108.png"/><Relationship Id="rId20" Type="http://schemas.openxmlformats.org/officeDocument/2006/relationships/image" Target="../media/image125.jpeg"/><Relationship Id="rId29" Type="http://schemas.openxmlformats.org/officeDocument/2006/relationships/image" Target="../media/image170.png"/><Relationship Id="rId1" Type="http://schemas.openxmlformats.org/officeDocument/2006/relationships/slideLayout" Target="../slideLayouts/slideLayout24.xml"/><Relationship Id="rId6" Type="http://schemas.openxmlformats.org/officeDocument/2006/relationships/image" Target="../media/image157.png"/><Relationship Id="rId11" Type="http://schemas.openxmlformats.org/officeDocument/2006/relationships/image" Target="../media/image104.jpeg"/><Relationship Id="rId24" Type="http://schemas.openxmlformats.org/officeDocument/2006/relationships/image" Target="../media/image166.jpg"/><Relationship Id="rId32" Type="http://schemas.openxmlformats.org/officeDocument/2006/relationships/image" Target="../media/image133.png"/><Relationship Id="rId37" Type="http://schemas.openxmlformats.org/officeDocument/2006/relationships/image" Target="../media/image176.png"/><Relationship Id="rId5" Type="http://schemas.openxmlformats.org/officeDocument/2006/relationships/image" Target="../media/image156.png"/><Relationship Id="rId15" Type="http://schemas.openxmlformats.org/officeDocument/2006/relationships/image" Target="../media/image107.png"/><Relationship Id="rId23" Type="http://schemas.openxmlformats.org/officeDocument/2006/relationships/image" Target="../media/image110.png"/><Relationship Id="rId28" Type="http://schemas.openxmlformats.org/officeDocument/2006/relationships/image" Target="../media/image169.jpg"/><Relationship Id="rId36" Type="http://schemas.openxmlformats.org/officeDocument/2006/relationships/image" Target="../media/image175.jpg"/><Relationship Id="rId10" Type="http://schemas.openxmlformats.org/officeDocument/2006/relationships/image" Target="../media/image112.jpeg"/><Relationship Id="rId19" Type="http://schemas.openxmlformats.org/officeDocument/2006/relationships/image" Target="../media/image109.png"/><Relationship Id="rId31" Type="http://schemas.openxmlformats.org/officeDocument/2006/relationships/image" Target="../media/image172.jpg"/><Relationship Id="rId4" Type="http://schemas.openxmlformats.org/officeDocument/2006/relationships/image" Target="../media/image155.png"/><Relationship Id="rId9" Type="http://schemas.openxmlformats.org/officeDocument/2006/relationships/image" Target="../media/image160.gif"/><Relationship Id="rId14" Type="http://schemas.openxmlformats.org/officeDocument/2006/relationships/image" Target="../media/image106.jpeg"/><Relationship Id="rId22" Type="http://schemas.openxmlformats.org/officeDocument/2006/relationships/image" Target="../media/image165.jpeg"/><Relationship Id="rId27" Type="http://schemas.openxmlformats.org/officeDocument/2006/relationships/image" Target="../media/image114.jpeg"/><Relationship Id="rId30" Type="http://schemas.openxmlformats.org/officeDocument/2006/relationships/image" Target="../media/image171.jpg"/><Relationship Id="rId35" Type="http://schemas.openxmlformats.org/officeDocument/2006/relationships/image" Target="../media/image174.jpg"/><Relationship Id="rId8" Type="http://schemas.openxmlformats.org/officeDocument/2006/relationships/image" Target="../media/image159.jpg"/><Relationship Id="rId3" Type="http://schemas.openxmlformats.org/officeDocument/2006/relationships/image" Target="../media/image15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hyperlink" Target="https://www.idc.com/getdoc.jsp?containerId=prAP49941822" TargetMode="Externa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hyperlink" Target="https://www.cio.com.tw/gartner-research-report-2023-strategic-technology-trends/" TargetMode="External"/><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image" Target="../media/image180.sv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9F5C310A-0010-BE78-DA1F-F1E092D51A8A}"/>
              </a:ext>
            </a:extLst>
          </p:cNvPr>
          <p:cNvSpPr/>
          <p:nvPr/>
        </p:nvSpPr>
        <p:spPr>
          <a:xfrm>
            <a:off x="1651818" y="1572160"/>
            <a:ext cx="10540179" cy="334211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文字方塊 4">
            <a:extLst>
              <a:ext uri="{FF2B5EF4-FFF2-40B4-BE49-F238E27FC236}">
                <a16:creationId xmlns:a16="http://schemas.microsoft.com/office/drawing/2014/main" id="{6BD03C3D-D7B2-6642-33E7-EE5E76D9E105}"/>
              </a:ext>
            </a:extLst>
          </p:cNvPr>
          <p:cNvSpPr txBox="1"/>
          <p:nvPr/>
        </p:nvSpPr>
        <p:spPr>
          <a:xfrm>
            <a:off x="8793604" y="2672005"/>
            <a:ext cx="3007461" cy="430887"/>
          </a:xfrm>
          <a:prstGeom prst="rect">
            <a:avLst/>
          </a:prstGeom>
          <a:noFill/>
        </p:spPr>
        <p:txBody>
          <a:bodyPr wrap="square">
            <a:spAutoFit/>
          </a:bodyPr>
          <a:lstStyle/>
          <a:p>
            <a:r>
              <a:rPr lang="en-US" altLang="zh-TW" sz="2200" b="1" dirty="0">
                <a:solidFill>
                  <a:schemeClr val="bg1"/>
                </a:solidFill>
                <a:latin typeface="微軟正黑體" panose="020B0604030504040204" pitchFamily="34" charset="-120"/>
                <a:ea typeface="微軟正黑體" panose="020B0604030504040204" pitchFamily="34" charset="-120"/>
              </a:rPr>
              <a:t>Investor Conference</a:t>
            </a:r>
            <a:endParaRPr lang="zh-TW" altLang="en-US" sz="2200" dirty="0">
              <a:solidFill>
                <a:schemeClr val="bg1"/>
              </a:solidFill>
              <a:latin typeface="微軟正黑體" panose="020B0604030504040204" pitchFamily="34" charset="-120"/>
              <a:ea typeface="微軟正黑體" panose="020B0604030504040204" pitchFamily="34" charset="-120"/>
            </a:endParaRPr>
          </a:p>
        </p:txBody>
      </p:sp>
      <p:sp>
        <p:nvSpPr>
          <p:cNvPr id="9" name="文字方塊 8">
            <a:extLst>
              <a:ext uri="{FF2B5EF4-FFF2-40B4-BE49-F238E27FC236}">
                <a16:creationId xmlns:a16="http://schemas.microsoft.com/office/drawing/2014/main" id="{F5552DD5-FB44-187B-13A8-3BB48F0E2A2A}"/>
              </a:ext>
            </a:extLst>
          </p:cNvPr>
          <p:cNvSpPr txBox="1"/>
          <p:nvPr/>
        </p:nvSpPr>
        <p:spPr>
          <a:xfrm>
            <a:off x="7442099" y="2702782"/>
            <a:ext cx="1652449" cy="430887"/>
          </a:xfrm>
          <a:prstGeom prst="rect">
            <a:avLst/>
          </a:prstGeom>
          <a:noFill/>
        </p:spPr>
        <p:txBody>
          <a:bodyPr wrap="square">
            <a:spAutoFit/>
          </a:bodyPr>
          <a:lstStyle/>
          <a:p>
            <a:r>
              <a:rPr lang="en-US" altLang="zh-TW" sz="2200" b="1" dirty="0">
                <a:solidFill>
                  <a:srgbClr val="F6CB92"/>
                </a:solidFill>
                <a:latin typeface="微軟正黑體" panose="020B0604030504040204" pitchFamily="34" charset="-120"/>
                <a:ea typeface="微軟正黑體" panose="020B0604030504040204" pitchFamily="34" charset="-120"/>
              </a:rPr>
              <a:t>2023 1nd </a:t>
            </a:r>
            <a:endParaRPr lang="zh-TW" altLang="en-US" sz="2200" b="1" dirty="0">
              <a:solidFill>
                <a:srgbClr val="F6CB92"/>
              </a:solidFill>
              <a:latin typeface="微軟正黑體" panose="020B0604030504040204" pitchFamily="34" charset="-120"/>
              <a:ea typeface="微軟正黑體" panose="020B0604030504040204" pitchFamily="34" charset="-120"/>
            </a:endParaRPr>
          </a:p>
        </p:txBody>
      </p:sp>
      <p:sp>
        <p:nvSpPr>
          <p:cNvPr id="18" name="副標題 2">
            <a:extLst>
              <a:ext uri="{FF2B5EF4-FFF2-40B4-BE49-F238E27FC236}">
                <a16:creationId xmlns:a16="http://schemas.microsoft.com/office/drawing/2014/main" id="{03045A78-557B-CD22-B06C-49578BFAABE2}"/>
              </a:ext>
            </a:extLst>
          </p:cNvPr>
          <p:cNvSpPr txBox="1">
            <a:spLocks/>
          </p:cNvSpPr>
          <p:nvPr/>
        </p:nvSpPr>
        <p:spPr>
          <a:xfrm>
            <a:off x="10173841" y="5031146"/>
            <a:ext cx="1903749" cy="553999"/>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1800" dirty="0">
                <a:ea typeface="微軟正黑體" panose="020B0604030504040204" pitchFamily="34" charset="-120"/>
              </a:rPr>
              <a:t>2023/09/20</a:t>
            </a:r>
            <a:endParaRPr lang="zh-TW" altLang="en-US" sz="1800" dirty="0">
              <a:ea typeface="微軟正黑體" panose="020B0604030504040204" pitchFamily="34" charset="-120"/>
            </a:endParaRPr>
          </a:p>
        </p:txBody>
      </p:sp>
      <p:pic>
        <p:nvPicPr>
          <p:cNvPr id="19" name="圖片 18">
            <a:extLst>
              <a:ext uri="{FF2B5EF4-FFF2-40B4-BE49-F238E27FC236}">
                <a16:creationId xmlns:a16="http://schemas.microsoft.com/office/drawing/2014/main" id="{C6F1C146-E8BB-803F-5B6C-B3F498014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7937" y="2225921"/>
            <a:ext cx="1796482" cy="842449"/>
          </a:xfrm>
          <a:prstGeom prst="rect">
            <a:avLst/>
          </a:prstGeom>
        </p:spPr>
      </p:pic>
      <p:sp>
        <p:nvSpPr>
          <p:cNvPr id="20" name="文字方塊 19">
            <a:extLst>
              <a:ext uri="{FF2B5EF4-FFF2-40B4-BE49-F238E27FC236}">
                <a16:creationId xmlns:a16="http://schemas.microsoft.com/office/drawing/2014/main" id="{28FD8414-DE3A-BA4A-4E0F-7827C014FED3}"/>
              </a:ext>
            </a:extLst>
          </p:cNvPr>
          <p:cNvSpPr txBox="1"/>
          <p:nvPr/>
        </p:nvSpPr>
        <p:spPr>
          <a:xfrm>
            <a:off x="7456974" y="2185343"/>
            <a:ext cx="4735023" cy="400110"/>
          </a:xfrm>
          <a:prstGeom prst="rect">
            <a:avLst/>
          </a:prstGeom>
          <a:noFill/>
        </p:spPr>
        <p:txBody>
          <a:bodyPr wrap="square">
            <a:spAutoFit/>
          </a:bodyPr>
          <a:lstStyle/>
          <a:p>
            <a:r>
              <a:rPr lang="en-US" altLang="zh-TW" sz="2000" b="1" dirty="0">
                <a:solidFill>
                  <a:schemeClr val="bg1"/>
                </a:solidFill>
                <a:latin typeface="微軟正黑體" panose="020B0604030504040204" pitchFamily="34" charset="-120"/>
                <a:ea typeface="微軟正黑體" panose="020B0604030504040204" pitchFamily="34" charset="-120"/>
              </a:rPr>
              <a:t>Fortune Information Systems Corp.</a:t>
            </a:r>
            <a:endParaRPr lang="zh-TW" altLang="en-US" sz="2000" dirty="0">
              <a:solidFill>
                <a:schemeClr val="bg1"/>
              </a:solidFill>
              <a:latin typeface="微軟正黑體" panose="020B0604030504040204" pitchFamily="34" charset="-120"/>
              <a:ea typeface="微軟正黑體" panose="020B0604030504040204" pitchFamily="34" charset="-120"/>
            </a:endParaRPr>
          </a:p>
        </p:txBody>
      </p:sp>
      <p:grpSp>
        <p:nvGrpSpPr>
          <p:cNvPr id="10" name="群組 9">
            <a:extLst>
              <a:ext uri="{FF2B5EF4-FFF2-40B4-BE49-F238E27FC236}">
                <a16:creationId xmlns:a16="http://schemas.microsoft.com/office/drawing/2014/main" id="{07747FC5-38B5-C886-898F-BADBA6FCB947}"/>
              </a:ext>
            </a:extLst>
          </p:cNvPr>
          <p:cNvGrpSpPr/>
          <p:nvPr/>
        </p:nvGrpSpPr>
        <p:grpSpPr>
          <a:xfrm>
            <a:off x="5658167" y="3795734"/>
            <a:ext cx="2079250" cy="360000"/>
            <a:chOff x="544601" y="3548244"/>
            <a:chExt cx="1953987" cy="360000"/>
          </a:xfrm>
        </p:grpSpPr>
        <p:sp>
          <p:nvSpPr>
            <p:cNvPr id="23" name="矩形: 圓角 22">
              <a:extLst>
                <a:ext uri="{FF2B5EF4-FFF2-40B4-BE49-F238E27FC236}">
                  <a16:creationId xmlns:a16="http://schemas.microsoft.com/office/drawing/2014/main" id="{AC6E2DE7-B81B-ECF3-D253-D3F31E95AC26}"/>
                </a:ext>
              </a:extLst>
            </p:cNvPr>
            <p:cNvSpPr/>
            <p:nvPr/>
          </p:nvSpPr>
          <p:spPr>
            <a:xfrm>
              <a:off x="556753" y="3548244"/>
              <a:ext cx="1941835" cy="360000"/>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文字方塊 23">
              <a:extLst>
                <a:ext uri="{FF2B5EF4-FFF2-40B4-BE49-F238E27FC236}">
                  <a16:creationId xmlns:a16="http://schemas.microsoft.com/office/drawing/2014/main" id="{882316BC-7DA4-743B-387D-F2CB72B9BA54}"/>
                </a:ext>
              </a:extLst>
            </p:cNvPr>
            <p:cNvSpPr txBox="1"/>
            <p:nvPr/>
          </p:nvSpPr>
          <p:spPr>
            <a:xfrm>
              <a:off x="544601" y="3573418"/>
              <a:ext cx="1941836" cy="307777"/>
            </a:xfrm>
            <a:prstGeom prst="rect">
              <a:avLst/>
            </a:prstGeom>
            <a:noFill/>
          </p:spPr>
          <p:txBody>
            <a:bodyPr wrap="square">
              <a:spAutoFit/>
            </a:bodyPr>
            <a:lstStyle/>
            <a:p>
              <a:pPr algn="ctr"/>
              <a:r>
                <a:rPr lang="en-US" altLang="zh-TW" sz="1400" b="1" dirty="0">
                  <a:solidFill>
                    <a:srgbClr val="C00000"/>
                  </a:solidFill>
                  <a:latin typeface="微軟正黑體" panose="020B0604030504040204" pitchFamily="34" charset="-120"/>
                  <a:ea typeface="微軟正黑體" panose="020B0604030504040204" pitchFamily="34" charset="-120"/>
                </a:rPr>
                <a:t>Stock symbol</a:t>
              </a:r>
              <a:r>
                <a:rPr lang="zh-TW" altLang="en-US" sz="1400" b="1" dirty="0">
                  <a:solidFill>
                    <a:srgbClr val="C00000"/>
                  </a:solidFill>
                  <a:latin typeface="微軟正黑體" panose="020B0604030504040204" pitchFamily="34" charset="-120"/>
                  <a:ea typeface="微軟正黑體" panose="020B0604030504040204" pitchFamily="34" charset="-120"/>
                </a:rPr>
                <a:t>：</a:t>
              </a:r>
              <a:r>
                <a:rPr lang="en-US" altLang="zh-TW" sz="1400" b="1" dirty="0">
                  <a:solidFill>
                    <a:srgbClr val="C00000"/>
                  </a:solidFill>
                  <a:latin typeface="微軟正黑體" panose="020B0604030504040204" pitchFamily="34" charset="-120"/>
                  <a:ea typeface="微軟正黑體" panose="020B0604030504040204" pitchFamily="34" charset="-120"/>
                </a:rPr>
                <a:t>2468</a:t>
              </a:r>
            </a:p>
          </p:txBody>
        </p:sp>
      </p:grpSp>
      <p:sp>
        <p:nvSpPr>
          <p:cNvPr id="2" name="文字方塊 1">
            <a:extLst>
              <a:ext uri="{FF2B5EF4-FFF2-40B4-BE49-F238E27FC236}">
                <a16:creationId xmlns:a16="http://schemas.microsoft.com/office/drawing/2014/main" id="{D4169C5F-233F-A6A4-D606-F18A6249AF0E}"/>
              </a:ext>
            </a:extLst>
          </p:cNvPr>
          <p:cNvSpPr txBox="1"/>
          <p:nvPr/>
        </p:nvSpPr>
        <p:spPr>
          <a:xfrm>
            <a:off x="7777759" y="3804539"/>
            <a:ext cx="4299831" cy="369332"/>
          </a:xfrm>
          <a:prstGeom prst="rect">
            <a:avLst/>
          </a:prstGeom>
          <a:noFill/>
        </p:spPr>
        <p:txBody>
          <a:bodyPr wrap="none" rtlCol="0">
            <a:spAutoFit/>
          </a:bodyPr>
          <a:lstStyle/>
          <a:p>
            <a:r>
              <a:rPr lang="en-US" altLang="zh-TW" b="1" dirty="0">
                <a:solidFill>
                  <a:schemeClr val="bg1"/>
                </a:solidFill>
                <a:effectLst>
                  <a:outerShdw blurRad="50800" dist="38100" dir="5400000" algn="t" rotWithShape="0">
                    <a:srgbClr val="B00008">
                      <a:alpha val="40000"/>
                    </a:srgbClr>
                  </a:outerShdw>
                </a:effectLst>
                <a:latin typeface="微軟正黑體" panose="020B0604030504040204" pitchFamily="34" charset="-120"/>
                <a:ea typeface="微軟正黑體" panose="020B0604030504040204" pitchFamily="34" charset="-120"/>
              </a:rPr>
              <a:t>INTEGRITY</a:t>
            </a:r>
            <a:r>
              <a:rPr lang="zh-TW" altLang="en-US" b="1" dirty="0">
                <a:solidFill>
                  <a:schemeClr val="bg1"/>
                </a:solidFill>
                <a:effectLst>
                  <a:outerShdw blurRad="50800" dist="38100" dir="5400000" algn="t" rotWithShape="0">
                    <a:srgbClr val="B00008">
                      <a:alpha val="40000"/>
                    </a:srgbClr>
                  </a:outerShdw>
                </a:effectLst>
                <a:latin typeface="微軟正黑體" panose="020B0604030504040204" pitchFamily="34" charset="-120"/>
                <a:ea typeface="微軟正黑體" panose="020B0604030504040204" pitchFamily="34" charset="-120"/>
              </a:rPr>
              <a:t>．</a:t>
            </a:r>
            <a:r>
              <a:rPr lang="en-US" altLang="zh-TW" b="1" dirty="0">
                <a:solidFill>
                  <a:schemeClr val="bg1"/>
                </a:solidFill>
                <a:effectLst>
                  <a:outerShdw blurRad="50800" dist="38100" dir="5400000" algn="t" rotWithShape="0">
                    <a:srgbClr val="B00008">
                      <a:alpha val="40000"/>
                    </a:srgbClr>
                  </a:outerShdw>
                </a:effectLst>
                <a:latin typeface="微軟正黑體" panose="020B0604030504040204" pitchFamily="34" charset="-120"/>
                <a:ea typeface="微軟正黑體" panose="020B0604030504040204" pitchFamily="34" charset="-120"/>
              </a:rPr>
              <a:t>INNOVATION</a:t>
            </a:r>
            <a:r>
              <a:rPr lang="zh-TW" altLang="en-US" b="1" dirty="0">
                <a:solidFill>
                  <a:schemeClr val="bg1"/>
                </a:solidFill>
                <a:effectLst>
                  <a:outerShdw blurRad="50800" dist="38100" dir="5400000" algn="t" rotWithShape="0">
                    <a:srgbClr val="B00008">
                      <a:alpha val="40000"/>
                    </a:srgbClr>
                  </a:outerShdw>
                </a:effectLst>
                <a:latin typeface="微軟正黑體" panose="020B0604030504040204" pitchFamily="34" charset="-120"/>
                <a:ea typeface="微軟正黑體" panose="020B0604030504040204" pitchFamily="34" charset="-120"/>
              </a:rPr>
              <a:t>．</a:t>
            </a:r>
            <a:r>
              <a:rPr lang="en-US" altLang="zh-TW" b="1" dirty="0">
                <a:solidFill>
                  <a:schemeClr val="bg1"/>
                </a:solidFill>
                <a:effectLst>
                  <a:outerShdw blurRad="50800" dist="38100" dir="5400000" algn="t" rotWithShape="0">
                    <a:srgbClr val="B00008">
                      <a:alpha val="40000"/>
                    </a:srgbClr>
                  </a:outerShdw>
                </a:effectLst>
                <a:latin typeface="微軟正黑體" panose="020B0604030504040204" pitchFamily="34" charset="-120"/>
                <a:ea typeface="微軟正黑體" panose="020B0604030504040204" pitchFamily="34" charset="-120"/>
              </a:rPr>
              <a:t>SERVICE</a:t>
            </a:r>
            <a:endParaRPr lang="zh-TW" altLang="en-US" dirty="0">
              <a:solidFill>
                <a:schemeClr val="bg1"/>
              </a:solidFill>
              <a:effectLst>
                <a:outerShdw blurRad="50800" dist="38100" dir="5400000" algn="t" rotWithShape="0">
                  <a:srgbClr val="B00008">
                    <a:alpha val="40000"/>
                  </a:srgbClr>
                </a:outerShdw>
              </a:effectLst>
            </a:endParaRPr>
          </a:p>
        </p:txBody>
      </p:sp>
      <p:pic>
        <p:nvPicPr>
          <p:cNvPr id="28" name="圖片 27">
            <a:extLst>
              <a:ext uri="{FF2B5EF4-FFF2-40B4-BE49-F238E27FC236}">
                <a16:creationId xmlns:a16="http://schemas.microsoft.com/office/drawing/2014/main" id="{8434D2A4-06FB-F463-C565-A3C3B96E3621}"/>
              </a:ext>
            </a:extLst>
          </p:cNvPr>
          <p:cNvPicPr>
            <a:picLocks noChangeAspect="1"/>
          </p:cNvPicPr>
          <p:nvPr/>
        </p:nvPicPr>
        <p:blipFill rotWithShape="1">
          <a:blip r:embed="rId4">
            <a:extLst>
              <a:ext uri="{28A0092B-C50C-407E-A947-70E740481C1C}">
                <a14:useLocalDpi xmlns:a14="http://schemas.microsoft.com/office/drawing/2010/main" val="0"/>
              </a:ext>
            </a:extLst>
          </a:blip>
          <a:srcRect l="23416" b="2729"/>
          <a:stretch/>
        </p:blipFill>
        <p:spPr>
          <a:xfrm>
            <a:off x="0" y="-177917"/>
            <a:ext cx="5612847" cy="5092193"/>
          </a:xfrm>
          <a:prstGeom prst="rect">
            <a:avLst/>
          </a:prstGeom>
        </p:spPr>
      </p:pic>
      <p:sp>
        <p:nvSpPr>
          <p:cNvPr id="31" name="手繪多邊形: 圖案 30">
            <a:extLst>
              <a:ext uri="{FF2B5EF4-FFF2-40B4-BE49-F238E27FC236}">
                <a16:creationId xmlns:a16="http://schemas.microsoft.com/office/drawing/2014/main" id="{77757AF0-82AE-4F01-CA86-67C3381488FD}"/>
              </a:ext>
            </a:extLst>
          </p:cNvPr>
          <p:cNvSpPr/>
          <p:nvPr/>
        </p:nvSpPr>
        <p:spPr>
          <a:xfrm>
            <a:off x="0" y="4803632"/>
            <a:ext cx="5810250" cy="122370"/>
          </a:xfrm>
          <a:custGeom>
            <a:avLst/>
            <a:gdLst>
              <a:gd name="connsiteX0" fmla="*/ 0 w 5810250"/>
              <a:gd name="connsiteY0" fmla="*/ 0 h 122370"/>
              <a:gd name="connsiteX1" fmla="*/ 5749065 w 5810250"/>
              <a:gd name="connsiteY1" fmla="*/ 0 h 122370"/>
              <a:gd name="connsiteX2" fmla="*/ 5810250 w 5810250"/>
              <a:gd name="connsiteY2" fmla="*/ 61185 h 122370"/>
              <a:gd name="connsiteX3" fmla="*/ 5810249 w 5810250"/>
              <a:gd name="connsiteY3" fmla="*/ 61185 h 122370"/>
              <a:gd name="connsiteX4" fmla="*/ 5749064 w 5810250"/>
              <a:gd name="connsiteY4" fmla="*/ 122370 h 122370"/>
              <a:gd name="connsiteX5" fmla="*/ 0 w 5810250"/>
              <a:gd name="connsiteY5" fmla="*/ 122369 h 12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10250" h="122370">
                <a:moveTo>
                  <a:pt x="0" y="0"/>
                </a:moveTo>
                <a:lnTo>
                  <a:pt x="5749065" y="0"/>
                </a:lnTo>
                <a:cubicBezTo>
                  <a:pt x="5782857" y="0"/>
                  <a:pt x="5810250" y="27393"/>
                  <a:pt x="5810250" y="61185"/>
                </a:cubicBezTo>
                <a:lnTo>
                  <a:pt x="5810249" y="61185"/>
                </a:lnTo>
                <a:cubicBezTo>
                  <a:pt x="5810249" y="94977"/>
                  <a:pt x="5782856" y="122370"/>
                  <a:pt x="5749064" y="122370"/>
                </a:cubicBezTo>
                <a:lnTo>
                  <a:pt x="0" y="122369"/>
                </a:lnTo>
                <a:close/>
              </a:path>
            </a:pathLst>
          </a:cu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a:p>
        </p:txBody>
      </p:sp>
      <p:sp>
        <p:nvSpPr>
          <p:cNvPr id="3" name="文字方塊 2">
            <a:extLst>
              <a:ext uri="{FF2B5EF4-FFF2-40B4-BE49-F238E27FC236}">
                <a16:creationId xmlns:a16="http://schemas.microsoft.com/office/drawing/2014/main" id="{5A489928-F3E4-594C-9824-5C80D0536446}"/>
              </a:ext>
            </a:extLst>
          </p:cNvPr>
          <p:cNvSpPr txBox="1"/>
          <p:nvPr/>
        </p:nvSpPr>
        <p:spPr>
          <a:xfrm>
            <a:off x="648748" y="5220292"/>
            <a:ext cx="1077411" cy="369332"/>
          </a:xfrm>
          <a:prstGeom prst="rect">
            <a:avLst/>
          </a:prstGeom>
          <a:noFill/>
        </p:spPr>
        <p:txBody>
          <a:bodyPr wrap="none" rtlCol="0">
            <a:spAutoFit/>
          </a:bodyPr>
          <a:lstStyle/>
          <a:p>
            <a:r>
              <a:rPr lang="en-US" altLang="zh-TW" b="1" dirty="0">
                <a:latin typeface="微軟正黑體" panose="020B0604030504040204" pitchFamily="34" charset="-120"/>
                <a:ea typeface="微軟正黑體" panose="020B0604030504040204" pitchFamily="34" charset="-120"/>
              </a:rPr>
              <a:t>Speaker</a:t>
            </a:r>
            <a:endParaRPr lang="zh-TW" altLang="en-US" b="1" dirty="0">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02312112-47BA-9EDE-F892-0E7A666928FD}"/>
              </a:ext>
            </a:extLst>
          </p:cNvPr>
          <p:cNvSpPr txBox="1"/>
          <p:nvPr/>
        </p:nvSpPr>
        <p:spPr>
          <a:xfrm>
            <a:off x="2216326" y="5220292"/>
            <a:ext cx="2271776" cy="830997"/>
          </a:xfrm>
          <a:prstGeom prst="rect">
            <a:avLst/>
          </a:prstGeom>
          <a:noFill/>
        </p:spPr>
        <p:txBody>
          <a:bodyPr wrap="none" rtlCol="0">
            <a:spAutoFit/>
          </a:bodyPr>
          <a:lstStyle/>
          <a:p>
            <a:r>
              <a:rPr lang="en-US" altLang="zh-TW" sz="2800" dirty="0">
                <a:solidFill>
                  <a:srgbClr val="374151"/>
                </a:solidFill>
                <a:latin typeface="微軟正黑體" panose="020B0604030504040204" pitchFamily="34" charset="-120"/>
                <a:ea typeface="微軟正黑體" panose="020B0604030504040204" pitchFamily="34" charset="-120"/>
              </a:rPr>
              <a:t>C</a:t>
            </a:r>
            <a:r>
              <a:rPr lang="en-US" altLang="zh-TW" sz="2800" b="0" i="0" dirty="0">
                <a:solidFill>
                  <a:srgbClr val="374151"/>
                </a:solidFill>
                <a:effectLst/>
                <a:latin typeface="微軟正黑體" panose="020B0604030504040204" pitchFamily="34" charset="-120"/>
                <a:ea typeface="微軟正黑體" panose="020B0604030504040204" pitchFamily="34" charset="-120"/>
              </a:rPr>
              <a:t>andy Tang</a:t>
            </a:r>
            <a:r>
              <a:rPr lang="en-US" altLang="zh-TW" sz="2800" dirty="0">
                <a:solidFill>
                  <a:srgbClr val="374151"/>
                </a:solidFill>
                <a:latin typeface="微軟正黑體" panose="020B0604030504040204" pitchFamily="34" charset="-120"/>
                <a:ea typeface="微軟正黑體" panose="020B0604030504040204" pitchFamily="34" charset="-120"/>
              </a:rPr>
              <a:t> </a:t>
            </a:r>
          </a:p>
          <a:p>
            <a:r>
              <a:rPr lang="en-US" altLang="zh-TW" sz="2000" b="0" i="0" dirty="0">
                <a:solidFill>
                  <a:srgbClr val="374151"/>
                </a:solidFill>
                <a:effectLst/>
                <a:latin typeface="微軟正黑體" panose="020B0604030504040204" pitchFamily="34" charset="-120"/>
                <a:ea typeface="微軟正黑體" panose="020B0604030504040204" pitchFamily="34" charset="-120"/>
              </a:rPr>
              <a:t>General Manager</a:t>
            </a:r>
            <a:endParaRPr lang="zh-TW" altLang="en-US" sz="2000" dirty="0">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FCA49488-C8C4-206B-BF2A-3365C190C07B}"/>
              </a:ext>
            </a:extLst>
          </p:cNvPr>
          <p:cNvSpPr txBox="1"/>
          <p:nvPr/>
        </p:nvSpPr>
        <p:spPr>
          <a:xfrm>
            <a:off x="4825316" y="5220292"/>
            <a:ext cx="2271776" cy="830997"/>
          </a:xfrm>
          <a:prstGeom prst="rect">
            <a:avLst/>
          </a:prstGeom>
          <a:noFill/>
        </p:spPr>
        <p:txBody>
          <a:bodyPr wrap="none" rtlCol="0">
            <a:spAutoFit/>
          </a:bodyPr>
          <a:lstStyle/>
          <a:p>
            <a:r>
              <a:rPr lang="en-US" altLang="zh-TW" sz="2800" dirty="0">
                <a:solidFill>
                  <a:srgbClr val="374151"/>
                </a:solidFill>
                <a:latin typeface="微軟正黑體" panose="020B0604030504040204" pitchFamily="34" charset="-120"/>
                <a:ea typeface="微軟正黑體" panose="020B0604030504040204" pitchFamily="34" charset="-120"/>
              </a:rPr>
              <a:t>Max Yang</a:t>
            </a:r>
          </a:p>
          <a:p>
            <a:r>
              <a:rPr lang="en-US" altLang="zh-TW" sz="2000" b="0" i="0" dirty="0">
                <a:solidFill>
                  <a:srgbClr val="374151"/>
                </a:solidFill>
                <a:effectLst/>
                <a:latin typeface="微軟正黑體" panose="020B0604030504040204" pitchFamily="34" charset="-120"/>
                <a:ea typeface="微軟正黑體" panose="020B0604030504040204" pitchFamily="34" charset="-120"/>
              </a:rPr>
              <a:t>General Manager</a:t>
            </a:r>
            <a:endParaRPr lang="zh-TW" altLang="en-US" sz="2000" dirty="0">
              <a:latin typeface="微軟正黑體" panose="020B0604030504040204" pitchFamily="34" charset="-120"/>
              <a:ea typeface="微軟正黑體" panose="020B0604030504040204" pitchFamily="34" charset="-120"/>
            </a:endParaRPr>
          </a:p>
        </p:txBody>
      </p:sp>
      <p:cxnSp>
        <p:nvCxnSpPr>
          <p:cNvPr id="11" name="直線接點 10">
            <a:extLst>
              <a:ext uri="{FF2B5EF4-FFF2-40B4-BE49-F238E27FC236}">
                <a16:creationId xmlns:a16="http://schemas.microsoft.com/office/drawing/2014/main" id="{3A8F2C8B-5B81-53CC-36BB-9C5F970568F0}"/>
              </a:ext>
            </a:extLst>
          </p:cNvPr>
          <p:cNvCxnSpPr>
            <a:cxnSpLocks/>
          </p:cNvCxnSpPr>
          <p:nvPr/>
        </p:nvCxnSpPr>
        <p:spPr>
          <a:xfrm>
            <a:off x="1903751" y="5220292"/>
            <a:ext cx="0" cy="830997"/>
          </a:xfrm>
          <a:prstGeom prst="line">
            <a:avLst/>
          </a:prstGeom>
        </p:spPr>
        <p:style>
          <a:lnRef idx="1">
            <a:schemeClr val="accent1"/>
          </a:lnRef>
          <a:fillRef idx="0">
            <a:schemeClr val="accent1"/>
          </a:fillRef>
          <a:effectRef idx="0">
            <a:schemeClr val="accent1"/>
          </a:effectRef>
          <a:fontRef idx="minor">
            <a:schemeClr val="tx1"/>
          </a:fontRef>
        </p:style>
      </p:cxnSp>
      <p:sp>
        <p:nvSpPr>
          <p:cNvPr id="12" name="文字方塊 11">
            <a:extLst>
              <a:ext uri="{FF2B5EF4-FFF2-40B4-BE49-F238E27FC236}">
                <a16:creationId xmlns:a16="http://schemas.microsoft.com/office/drawing/2014/main" id="{50C2D26A-54A2-4E1B-14CF-CDF712B0F5B0}"/>
              </a:ext>
            </a:extLst>
          </p:cNvPr>
          <p:cNvSpPr txBox="1"/>
          <p:nvPr/>
        </p:nvSpPr>
        <p:spPr>
          <a:xfrm>
            <a:off x="9163246" y="5220292"/>
            <a:ext cx="710131" cy="369332"/>
          </a:xfrm>
          <a:prstGeom prst="rect">
            <a:avLst/>
          </a:prstGeom>
          <a:noFill/>
        </p:spPr>
        <p:txBody>
          <a:bodyPr wrap="none" rtlCol="0">
            <a:spAutoFit/>
          </a:bodyPr>
          <a:lstStyle/>
          <a:p>
            <a:r>
              <a:rPr lang="en-US" altLang="zh-TW" b="1" dirty="0">
                <a:latin typeface="微軟正黑體" panose="020B0604030504040204" pitchFamily="34" charset="-120"/>
                <a:ea typeface="微軟正黑體" panose="020B0604030504040204" pitchFamily="34" charset="-120"/>
              </a:rPr>
              <a:t>Date</a:t>
            </a:r>
            <a:endParaRPr lang="zh-TW" altLang="en-US" b="1" dirty="0">
              <a:latin typeface="微軟正黑體" panose="020B0604030504040204" pitchFamily="34" charset="-120"/>
              <a:ea typeface="微軟正黑體" panose="020B0604030504040204" pitchFamily="34" charset="-120"/>
            </a:endParaRPr>
          </a:p>
        </p:txBody>
      </p:sp>
      <p:cxnSp>
        <p:nvCxnSpPr>
          <p:cNvPr id="13" name="直線接點 12">
            <a:extLst>
              <a:ext uri="{FF2B5EF4-FFF2-40B4-BE49-F238E27FC236}">
                <a16:creationId xmlns:a16="http://schemas.microsoft.com/office/drawing/2014/main" id="{CC9E9C88-1CFD-9149-853A-25EC65854B44}"/>
              </a:ext>
            </a:extLst>
          </p:cNvPr>
          <p:cNvCxnSpPr>
            <a:cxnSpLocks/>
          </p:cNvCxnSpPr>
          <p:nvPr/>
        </p:nvCxnSpPr>
        <p:spPr>
          <a:xfrm>
            <a:off x="10058489" y="5220292"/>
            <a:ext cx="0" cy="83099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8622257"/>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50"/>
                                        <p:tgtEl>
                                          <p:spTgt spid="2"/>
                                        </p:tgtEl>
                                      </p:cBhvr>
                                    </p:animEffect>
                                    <p:anim calcmode="lin" valueType="num">
                                      <p:cBhvr>
                                        <p:cTn id="14" dur="250" fill="hold"/>
                                        <p:tgtEl>
                                          <p:spTgt spid="2"/>
                                        </p:tgtEl>
                                        <p:attrNameLst>
                                          <p:attrName>ppt_x</p:attrName>
                                        </p:attrNameLst>
                                      </p:cBhvr>
                                      <p:tavLst>
                                        <p:tav tm="0">
                                          <p:val>
                                            <p:strVal val="#ppt_x"/>
                                          </p:val>
                                        </p:tav>
                                        <p:tav tm="100000">
                                          <p:val>
                                            <p:strVal val="#ppt_x"/>
                                          </p:val>
                                        </p:tav>
                                      </p:tavLst>
                                    </p:anim>
                                    <p:anim calcmode="lin" valueType="num">
                                      <p:cBhvr>
                                        <p:cTn id="15" dur="2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A64466F6-673E-A75A-1539-CA1BD500E882}"/>
              </a:ext>
            </a:extLst>
          </p:cNvPr>
          <p:cNvSpPr txBox="1">
            <a:spLocks/>
          </p:cNvSpPr>
          <p:nvPr/>
        </p:nvSpPr>
        <p:spPr>
          <a:xfrm>
            <a:off x="1649650" y="2858667"/>
            <a:ext cx="9217642" cy="7637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gn="ctr"/>
            <a:r>
              <a:rPr lang="en-US" altLang="zh-TW" sz="6600" b="1" dirty="0">
                <a:solidFill>
                  <a:srgbClr val="3F3F3F"/>
                </a:solidFill>
                <a:ea typeface="微軟正黑體" panose="020B0604030504040204" pitchFamily="34" charset="-120"/>
              </a:rPr>
              <a:t>Financial Information</a:t>
            </a:r>
          </a:p>
        </p:txBody>
      </p:sp>
    </p:spTree>
    <p:extLst>
      <p:ext uri="{BB962C8B-B14F-4D97-AF65-F5344CB8AC3E}">
        <p14:creationId xmlns:p14="http://schemas.microsoft.com/office/powerpoint/2010/main" val="235944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0E67A8-CD77-427D-8F8A-24D0D756DD92}"/>
              </a:ext>
            </a:extLst>
          </p:cNvPr>
          <p:cNvSpPr txBox="1">
            <a:spLocks/>
          </p:cNvSpPr>
          <p:nvPr/>
        </p:nvSpPr>
        <p:spPr>
          <a:xfrm>
            <a:off x="3640014" y="373112"/>
            <a:ext cx="1645321" cy="589419"/>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r>
              <a:rPr lang="en-US" altLang="zh-TW" sz="2400" dirty="0">
                <a:solidFill>
                  <a:srgbClr val="C00000"/>
                </a:solidFill>
                <a:ea typeface="微軟正黑體" panose="020B0604030504040204" pitchFamily="34" charset="-120"/>
              </a:rPr>
              <a:t>2023 H1</a:t>
            </a:r>
          </a:p>
        </p:txBody>
      </p:sp>
      <p:sp>
        <p:nvSpPr>
          <p:cNvPr id="3" name="內容版面配置區 2">
            <a:extLst>
              <a:ext uri="{FF2B5EF4-FFF2-40B4-BE49-F238E27FC236}">
                <a16:creationId xmlns:a16="http://schemas.microsoft.com/office/drawing/2014/main" id="{31FC735E-451B-B39E-78C0-8867EC48E99A}"/>
              </a:ext>
            </a:extLst>
          </p:cNvPr>
          <p:cNvSpPr txBox="1">
            <a:spLocks/>
          </p:cNvSpPr>
          <p:nvPr/>
        </p:nvSpPr>
        <p:spPr>
          <a:xfrm>
            <a:off x="162371" y="318274"/>
            <a:ext cx="3286322" cy="589418"/>
          </a:xfrm>
          <a:prstGeom prst="rect">
            <a:avLst/>
          </a:prstGeom>
        </p:spPr>
        <p:txBody>
          <a:bodyPr>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latin typeface="微軟正黑體" panose="020B0604030504040204" pitchFamily="34" charset="-120"/>
                <a:ea typeface="微軟正黑體" panose="020B0604030504040204" pitchFamily="34" charset="-120"/>
              </a:rPr>
              <a:t>Financial Information</a:t>
            </a:r>
          </a:p>
        </p:txBody>
      </p:sp>
      <p:cxnSp>
        <p:nvCxnSpPr>
          <p:cNvPr id="4" name="直線接點 3">
            <a:extLst>
              <a:ext uri="{FF2B5EF4-FFF2-40B4-BE49-F238E27FC236}">
                <a16:creationId xmlns:a16="http://schemas.microsoft.com/office/drawing/2014/main" id="{7B8A937F-DF91-1F58-5E8D-A724A638E816}"/>
              </a:ext>
            </a:extLst>
          </p:cNvPr>
          <p:cNvCxnSpPr>
            <a:cxnSpLocks/>
          </p:cNvCxnSpPr>
          <p:nvPr/>
        </p:nvCxnSpPr>
        <p:spPr>
          <a:xfrm>
            <a:off x="3474460" y="318274"/>
            <a:ext cx="0" cy="589418"/>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
        <p:nvSpPr>
          <p:cNvPr id="82" name="Oval 40">
            <a:extLst>
              <a:ext uri="{FF2B5EF4-FFF2-40B4-BE49-F238E27FC236}">
                <a16:creationId xmlns:a16="http://schemas.microsoft.com/office/drawing/2014/main" id="{513FD24A-ABC2-B985-69CE-2A676CDE6191}"/>
              </a:ext>
            </a:extLst>
          </p:cNvPr>
          <p:cNvSpPr/>
          <p:nvPr/>
        </p:nvSpPr>
        <p:spPr>
          <a:xfrm>
            <a:off x="1719951" y="2227647"/>
            <a:ext cx="2742724" cy="274272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軟正黑體" panose="020B0604030504040204" pitchFamily="34" charset="-120"/>
              <a:ea typeface="微軟正黑體" panose="020B0604030504040204" pitchFamily="34" charset="-120"/>
            </a:endParaRPr>
          </a:p>
        </p:txBody>
      </p:sp>
      <p:grpSp>
        <p:nvGrpSpPr>
          <p:cNvPr id="18" name="群組 17">
            <a:extLst>
              <a:ext uri="{FF2B5EF4-FFF2-40B4-BE49-F238E27FC236}">
                <a16:creationId xmlns:a16="http://schemas.microsoft.com/office/drawing/2014/main" id="{729787F8-FDCC-2E3D-D4A9-2E9714C3632B}"/>
              </a:ext>
            </a:extLst>
          </p:cNvPr>
          <p:cNvGrpSpPr/>
          <p:nvPr/>
        </p:nvGrpSpPr>
        <p:grpSpPr>
          <a:xfrm>
            <a:off x="4462675" y="724868"/>
            <a:ext cx="4980568" cy="2874141"/>
            <a:chOff x="4462675" y="724868"/>
            <a:chExt cx="4980568" cy="2874141"/>
          </a:xfrm>
        </p:grpSpPr>
        <p:sp>
          <p:nvSpPr>
            <p:cNvPr id="70" name="Rounded Rectangle 16">
              <a:extLst>
                <a:ext uri="{FF2B5EF4-FFF2-40B4-BE49-F238E27FC236}">
                  <a16:creationId xmlns:a16="http://schemas.microsoft.com/office/drawing/2014/main" id="{F583B0CD-CC41-61DB-9CE0-F6AB73E0A7F2}"/>
                </a:ext>
              </a:extLst>
            </p:cNvPr>
            <p:cNvSpPr/>
            <p:nvPr/>
          </p:nvSpPr>
          <p:spPr>
            <a:xfrm>
              <a:off x="6471443" y="724868"/>
              <a:ext cx="2971800" cy="998056"/>
            </a:xfrm>
            <a:prstGeom prst="roundRect">
              <a:avLst>
                <a:gd name="adj" fmla="val 2717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pPr algn="ctr"/>
              <a:r>
                <a:rPr lang="en-US" altLang="zh-TW" dirty="0">
                  <a:solidFill>
                    <a:schemeClr val="tx1"/>
                  </a:solidFill>
                  <a:latin typeface="微軟正黑體" panose="020B0604030504040204" pitchFamily="34" charset="-120"/>
                  <a:ea typeface="微軟正黑體" panose="020B0604030504040204" pitchFamily="34" charset="-120"/>
                </a:rPr>
                <a:t>Consolidated Balance Sheet</a:t>
              </a:r>
              <a:endParaRPr lang="zh-TW" altLang="en-US" dirty="0">
                <a:solidFill>
                  <a:schemeClr val="tx1"/>
                </a:solidFill>
                <a:latin typeface="微軟正黑體" panose="020B0604030504040204" pitchFamily="34" charset="-120"/>
                <a:ea typeface="微軟正黑體" panose="020B0604030504040204" pitchFamily="34" charset="-120"/>
              </a:endParaRPr>
            </a:p>
          </p:txBody>
        </p:sp>
        <p:cxnSp>
          <p:nvCxnSpPr>
            <p:cNvPr id="83" name="Straight Arrow Connector 42">
              <a:extLst>
                <a:ext uri="{FF2B5EF4-FFF2-40B4-BE49-F238E27FC236}">
                  <a16:creationId xmlns:a16="http://schemas.microsoft.com/office/drawing/2014/main" id="{442A462B-2607-AD61-D8CF-A9D3E0F239E8}"/>
                </a:ext>
              </a:extLst>
            </p:cNvPr>
            <p:cNvCxnSpPr>
              <a:cxnSpLocks/>
              <a:stCxn id="70" idx="1"/>
              <a:endCxn id="82" idx="6"/>
            </p:cNvCxnSpPr>
            <p:nvPr/>
          </p:nvCxnSpPr>
          <p:spPr>
            <a:xfrm flipH="1">
              <a:off x="4462675" y="1223896"/>
              <a:ext cx="2008768" cy="2375113"/>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群組 18">
            <a:extLst>
              <a:ext uri="{FF2B5EF4-FFF2-40B4-BE49-F238E27FC236}">
                <a16:creationId xmlns:a16="http://schemas.microsoft.com/office/drawing/2014/main" id="{F024B589-094B-B38A-FD07-08BEC8A9CE37}"/>
              </a:ext>
            </a:extLst>
          </p:cNvPr>
          <p:cNvGrpSpPr/>
          <p:nvPr/>
        </p:nvGrpSpPr>
        <p:grpSpPr>
          <a:xfrm>
            <a:off x="4462675" y="1866892"/>
            <a:ext cx="4980568" cy="1732117"/>
            <a:chOff x="4462675" y="1866892"/>
            <a:chExt cx="4980568" cy="1732117"/>
          </a:xfrm>
        </p:grpSpPr>
        <p:sp>
          <p:nvSpPr>
            <p:cNvPr id="71" name="Rounded Rectangle 17">
              <a:extLst>
                <a:ext uri="{FF2B5EF4-FFF2-40B4-BE49-F238E27FC236}">
                  <a16:creationId xmlns:a16="http://schemas.microsoft.com/office/drawing/2014/main" id="{77045BF3-5E76-86E7-3407-0D9B69483B16}"/>
                </a:ext>
              </a:extLst>
            </p:cNvPr>
            <p:cNvSpPr/>
            <p:nvPr/>
          </p:nvSpPr>
          <p:spPr>
            <a:xfrm>
              <a:off x="6471443" y="1866892"/>
              <a:ext cx="2971800" cy="998056"/>
            </a:xfrm>
            <a:prstGeom prst="roundRect">
              <a:avLst>
                <a:gd name="adj" fmla="val 2717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pPr algn="ctr"/>
              <a:r>
                <a:rPr lang="en-US" altLang="zh-TW" dirty="0">
                  <a:solidFill>
                    <a:schemeClr val="tx1"/>
                  </a:solidFill>
                  <a:latin typeface="微軟正黑體" panose="020B0604030504040204" pitchFamily="34" charset="-120"/>
                  <a:ea typeface="微軟正黑體" panose="020B0604030504040204" pitchFamily="34" charset="-120"/>
                </a:rPr>
                <a:t>Consolidated Income Statements</a:t>
              </a:r>
            </a:p>
          </p:txBody>
        </p:sp>
        <p:cxnSp>
          <p:nvCxnSpPr>
            <p:cNvPr id="84" name="Straight Arrow Connector 44">
              <a:extLst>
                <a:ext uri="{FF2B5EF4-FFF2-40B4-BE49-F238E27FC236}">
                  <a16:creationId xmlns:a16="http://schemas.microsoft.com/office/drawing/2014/main" id="{DF6D105D-43A8-02F6-698D-9919AC0F3201}"/>
                </a:ext>
              </a:extLst>
            </p:cNvPr>
            <p:cNvCxnSpPr>
              <a:cxnSpLocks/>
              <a:stCxn id="71" idx="1"/>
              <a:endCxn id="82" idx="6"/>
            </p:cNvCxnSpPr>
            <p:nvPr/>
          </p:nvCxnSpPr>
          <p:spPr>
            <a:xfrm flipH="1">
              <a:off x="4462675" y="2365920"/>
              <a:ext cx="2008768" cy="1233089"/>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群組 19">
            <a:extLst>
              <a:ext uri="{FF2B5EF4-FFF2-40B4-BE49-F238E27FC236}">
                <a16:creationId xmlns:a16="http://schemas.microsoft.com/office/drawing/2014/main" id="{73993A84-9150-50AE-787F-096C1F07B4A7}"/>
              </a:ext>
            </a:extLst>
          </p:cNvPr>
          <p:cNvGrpSpPr/>
          <p:nvPr/>
        </p:nvGrpSpPr>
        <p:grpSpPr>
          <a:xfrm>
            <a:off x="4462675" y="3008916"/>
            <a:ext cx="4980568" cy="998056"/>
            <a:chOff x="4462675" y="3008916"/>
            <a:chExt cx="4980568" cy="998056"/>
          </a:xfrm>
        </p:grpSpPr>
        <p:sp>
          <p:nvSpPr>
            <p:cNvPr id="72" name="Rounded Rectangle 18">
              <a:extLst>
                <a:ext uri="{FF2B5EF4-FFF2-40B4-BE49-F238E27FC236}">
                  <a16:creationId xmlns:a16="http://schemas.microsoft.com/office/drawing/2014/main" id="{0D6F7167-5ADA-860E-8B28-F668C3A743EC}"/>
                </a:ext>
              </a:extLst>
            </p:cNvPr>
            <p:cNvSpPr/>
            <p:nvPr/>
          </p:nvSpPr>
          <p:spPr>
            <a:xfrm>
              <a:off x="6471443" y="3008916"/>
              <a:ext cx="2971800" cy="998056"/>
            </a:xfrm>
            <a:prstGeom prst="roundRect">
              <a:avLst>
                <a:gd name="adj" fmla="val 2717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pPr algn="ctr"/>
              <a:r>
                <a:rPr lang="en-US" altLang="zh-TW" dirty="0">
                  <a:solidFill>
                    <a:schemeClr val="tx1"/>
                  </a:solidFill>
                  <a:latin typeface="微軟正黑體" panose="020B0604030504040204" pitchFamily="34" charset="-120"/>
                  <a:ea typeface="微軟正黑體" panose="020B0604030504040204" pitchFamily="34" charset="-120"/>
                </a:rPr>
                <a:t>Profit and Loss Comparison</a:t>
              </a:r>
              <a:endParaRPr lang="zh-TW" altLang="en-US" dirty="0">
                <a:solidFill>
                  <a:schemeClr val="tx1"/>
                </a:solidFill>
                <a:latin typeface="微軟正黑體" panose="020B0604030504040204" pitchFamily="34" charset="-120"/>
                <a:ea typeface="微軟正黑體" panose="020B0604030504040204" pitchFamily="34" charset="-120"/>
              </a:endParaRPr>
            </a:p>
          </p:txBody>
        </p:sp>
        <p:cxnSp>
          <p:nvCxnSpPr>
            <p:cNvPr id="85" name="Straight Arrow Connector 46">
              <a:extLst>
                <a:ext uri="{FF2B5EF4-FFF2-40B4-BE49-F238E27FC236}">
                  <a16:creationId xmlns:a16="http://schemas.microsoft.com/office/drawing/2014/main" id="{324432F0-ED4B-F0B1-8B4A-CB21D5F5DCBE}"/>
                </a:ext>
              </a:extLst>
            </p:cNvPr>
            <p:cNvCxnSpPr>
              <a:cxnSpLocks/>
              <a:stCxn id="72" idx="1"/>
              <a:endCxn id="82" idx="6"/>
            </p:cNvCxnSpPr>
            <p:nvPr/>
          </p:nvCxnSpPr>
          <p:spPr>
            <a:xfrm flipH="1">
              <a:off x="4462675" y="3507944"/>
              <a:ext cx="2008768" cy="91065"/>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1" name="群組 20">
            <a:extLst>
              <a:ext uri="{FF2B5EF4-FFF2-40B4-BE49-F238E27FC236}">
                <a16:creationId xmlns:a16="http://schemas.microsoft.com/office/drawing/2014/main" id="{104B5113-91F8-7E78-4B35-50D157826968}"/>
              </a:ext>
            </a:extLst>
          </p:cNvPr>
          <p:cNvGrpSpPr/>
          <p:nvPr/>
        </p:nvGrpSpPr>
        <p:grpSpPr>
          <a:xfrm>
            <a:off x="4462675" y="3599009"/>
            <a:ext cx="4980568" cy="1549987"/>
            <a:chOff x="4462675" y="3599009"/>
            <a:chExt cx="4980568" cy="1549987"/>
          </a:xfrm>
        </p:grpSpPr>
        <p:sp>
          <p:nvSpPr>
            <p:cNvPr id="73" name="Rounded Rectangle 19">
              <a:extLst>
                <a:ext uri="{FF2B5EF4-FFF2-40B4-BE49-F238E27FC236}">
                  <a16:creationId xmlns:a16="http://schemas.microsoft.com/office/drawing/2014/main" id="{1334D002-784B-0F52-32A3-F30227CE1EDD}"/>
                </a:ext>
              </a:extLst>
            </p:cNvPr>
            <p:cNvSpPr/>
            <p:nvPr/>
          </p:nvSpPr>
          <p:spPr>
            <a:xfrm>
              <a:off x="6471443" y="4150940"/>
              <a:ext cx="2971800" cy="998056"/>
            </a:xfrm>
            <a:prstGeom prst="roundRect">
              <a:avLst>
                <a:gd name="adj" fmla="val 2717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pPr algn="ctr"/>
              <a:r>
                <a:rPr lang="en-US" altLang="zh-TW" dirty="0">
                  <a:solidFill>
                    <a:schemeClr val="tx1"/>
                  </a:solidFill>
                  <a:latin typeface="微軟正黑體" panose="020B0604030504040204" pitchFamily="34" charset="-120"/>
                  <a:ea typeface="微軟正黑體" panose="020B0604030504040204" pitchFamily="34" charset="-120"/>
                </a:rPr>
                <a:t>Financial Ratio Analysis</a:t>
              </a:r>
              <a:endParaRPr lang="zh-TW" altLang="en-US" dirty="0">
                <a:solidFill>
                  <a:schemeClr val="tx1"/>
                </a:solidFill>
                <a:latin typeface="微軟正黑體" panose="020B0604030504040204" pitchFamily="34" charset="-120"/>
                <a:ea typeface="微軟正黑體" panose="020B0604030504040204" pitchFamily="34" charset="-120"/>
              </a:endParaRPr>
            </a:p>
          </p:txBody>
        </p:sp>
        <p:cxnSp>
          <p:nvCxnSpPr>
            <p:cNvPr id="86" name="Straight Arrow Connector 48">
              <a:extLst>
                <a:ext uri="{FF2B5EF4-FFF2-40B4-BE49-F238E27FC236}">
                  <a16:creationId xmlns:a16="http://schemas.microsoft.com/office/drawing/2014/main" id="{EAF4D044-89EC-AE46-FBD1-B15A7C6F912E}"/>
                </a:ext>
              </a:extLst>
            </p:cNvPr>
            <p:cNvCxnSpPr>
              <a:cxnSpLocks/>
              <a:stCxn id="73" idx="1"/>
              <a:endCxn id="82" idx="6"/>
            </p:cNvCxnSpPr>
            <p:nvPr/>
          </p:nvCxnSpPr>
          <p:spPr>
            <a:xfrm flipH="1" flipV="1">
              <a:off x="4462675" y="3599009"/>
              <a:ext cx="2008768" cy="1050959"/>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87" name="TextBox 51">
            <a:extLst>
              <a:ext uri="{FF2B5EF4-FFF2-40B4-BE49-F238E27FC236}">
                <a16:creationId xmlns:a16="http://schemas.microsoft.com/office/drawing/2014/main" id="{A11DC86F-87AA-470A-F2AD-A4820D2C49B4}"/>
              </a:ext>
            </a:extLst>
          </p:cNvPr>
          <p:cNvSpPr txBox="1"/>
          <p:nvPr/>
        </p:nvSpPr>
        <p:spPr>
          <a:xfrm>
            <a:off x="1973291" y="3504294"/>
            <a:ext cx="2221698" cy="769441"/>
          </a:xfrm>
          <a:prstGeom prst="rect">
            <a:avLst/>
          </a:prstGeom>
          <a:noFill/>
        </p:spPr>
        <p:txBody>
          <a:bodyPr wrap="none" rtlCol="0">
            <a:spAutoFit/>
          </a:bodyPr>
          <a:lstStyle/>
          <a:p>
            <a:pPr algn="ctr">
              <a:buSzPct val="70000"/>
            </a:pPr>
            <a:r>
              <a:rPr lang="en-US" altLang="zh-TW" sz="2800" dirty="0">
                <a:solidFill>
                  <a:schemeClr val="bg1"/>
                </a:solidFill>
                <a:latin typeface="微軟正黑體" panose="020B0604030504040204" pitchFamily="34" charset="-120"/>
                <a:ea typeface="微軟正黑體" panose="020B0604030504040204" pitchFamily="34" charset="-120"/>
              </a:rPr>
              <a:t>2023</a:t>
            </a:r>
            <a:r>
              <a:rPr lang="zh-TW" altLang="en-US" sz="2800" dirty="0">
                <a:solidFill>
                  <a:schemeClr val="bg1"/>
                </a:solidFill>
                <a:latin typeface="微軟正黑體" panose="020B0604030504040204" pitchFamily="34" charset="-120"/>
                <a:ea typeface="微軟正黑體" panose="020B0604030504040204" pitchFamily="34" charset="-120"/>
              </a:rPr>
              <a:t> </a:t>
            </a:r>
            <a:r>
              <a:rPr lang="en-US" altLang="zh-TW" sz="2800" dirty="0">
                <a:solidFill>
                  <a:schemeClr val="bg1"/>
                </a:solidFill>
                <a:latin typeface="微軟正黑體" panose="020B0604030504040204" pitchFamily="34" charset="-120"/>
                <a:ea typeface="微軟正黑體" panose="020B0604030504040204" pitchFamily="34" charset="-120"/>
              </a:rPr>
              <a:t>H1</a:t>
            </a:r>
          </a:p>
          <a:p>
            <a:pPr algn="ctr">
              <a:buSzPct val="70000"/>
            </a:pPr>
            <a:r>
              <a:rPr lang="en-US" altLang="zh-TW" sz="1600" dirty="0">
                <a:solidFill>
                  <a:schemeClr val="bg1"/>
                </a:solidFill>
                <a:latin typeface="微軟正黑體" panose="020B0604030504040204" pitchFamily="34" charset="-120"/>
                <a:ea typeface="微軟正黑體" panose="020B0604030504040204" pitchFamily="34" charset="-120"/>
              </a:rPr>
              <a:t>Financial Information</a:t>
            </a:r>
          </a:p>
        </p:txBody>
      </p:sp>
      <p:grpSp>
        <p:nvGrpSpPr>
          <p:cNvPr id="88" name="Group 52">
            <a:extLst>
              <a:ext uri="{FF2B5EF4-FFF2-40B4-BE49-F238E27FC236}">
                <a16:creationId xmlns:a16="http://schemas.microsoft.com/office/drawing/2014/main" id="{0A76F3A8-1579-0A43-692A-A0930F5AF6CE}"/>
              </a:ext>
            </a:extLst>
          </p:cNvPr>
          <p:cNvGrpSpPr/>
          <p:nvPr/>
        </p:nvGrpSpPr>
        <p:grpSpPr>
          <a:xfrm>
            <a:off x="2824957" y="2818151"/>
            <a:ext cx="518364" cy="549647"/>
            <a:chOff x="7691814" y="6263068"/>
            <a:chExt cx="222372" cy="235792"/>
          </a:xfrm>
          <a:solidFill>
            <a:schemeClr val="bg1"/>
          </a:solidFill>
        </p:grpSpPr>
        <p:sp>
          <p:nvSpPr>
            <p:cNvPr id="89" name="Freeform 663">
              <a:extLst>
                <a:ext uri="{FF2B5EF4-FFF2-40B4-BE49-F238E27FC236}">
                  <a16:creationId xmlns:a16="http://schemas.microsoft.com/office/drawing/2014/main" id="{8F134D2F-DD4E-1212-FD92-C3E640D191D5}"/>
                </a:ext>
              </a:extLst>
            </p:cNvPr>
            <p:cNvSpPr>
              <a:spLocks/>
            </p:cNvSpPr>
            <p:nvPr/>
          </p:nvSpPr>
          <p:spPr bwMode="auto">
            <a:xfrm>
              <a:off x="7751240" y="6381922"/>
              <a:ext cx="44092" cy="116938"/>
            </a:xfrm>
            <a:custGeom>
              <a:avLst/>
              <a:gdLst>
                <a:gd name="T0" fmla="*/ 46 w 46"/>
                <a:gd name="T1" fmla="*/ 122 h 122"/>
                <a:gd name="T2" fmla="*/ 46 w 46"/>
                <a:gd name="T3" fmla="*/ 23 h 122"/>
                <a:gd name="T4" fmla="*/ 46 w 46"/>
                <a:gd name="T5" fmla="*/ 23 h 122"/>
                <a:gd name="T6" fmla="*/ 46 w 46"/>
                <a:gd name="T7" fmla="*/ 18 h 122"/>
                <a:gd name="T8" fmla="*/ 45 w 46"/>
                <a:gd name="T9" fmla="*/ 14 h 122"/>
                <a:gd name="T10" fmla="*/ 42 w 46"/>
                <a:gd name="T11" fmla="*/ 10 h 122"/>
                <a:gd name="T12" fmla="*/ 39 w 46"/>
                <a:gd name="T13" fmla="*/ 7 h 122"/>
                <a:gd name="T14" fmla="*/ 37 w 46"/>
                <a:gd name="T15" fmla="*/ 4 h 122"/>
                <a:gd name="T16" fmla="*/ 32 w 46"/>
                <a:gd name="T17" fmla="*/ 2 h 122"/>
                <a:gd name="T18" fmla="*/ 28 w 46"/>
                <a:gd name="T19" fmla="*/ 0 h 122"/>
                <a:gd name="T20" fmla="*/ 23 w 46"/>
                <a:gd name="T21" fmla="*/ 0 h 122"/>
                <a:gd name="T22" fmla="*/ 23 w 46"/>
                <a:gd name="T23" fmla="*/ 0 h 122"/>
                <a:gd name="T24" fmla="*/ 18 w 46"/>
                <a:gd name="T25" fmla="*/ 0 h 122"/>
                <a:gd name="T26" fmla="*/ 14 w 46"/>
                <a:gd name="T27" fmla="*/ 2 h 122"/>
                <a:gd name="T28" fmla="*/ 10 w 46"/>
                <a:gd name="T29" fmla="*/ 4 h 122"/>
                <a:gd name="T30" fmla="*/ 7 w 46"/>
                <a:gd name="T31" fmla="*/ 7 h 122"/>
                <a:gd name="T32" fmla="*/ 4 w 46"/>
                <a:gd name="T33" fmla="*/ 10 h 122"/>
                <a:gd name="T34" fmla="*/ 2 w 46"/>
                <a:gd name="T35" fmla="*/ 14 h 122"/>
                <a:gd name="T36" fmla="*/ 0 w 46"/>
                <a:gd name="T37" fmla="*/ 18 h 122"/>
                <a:gd name="T38" fmla="*/ 0 w 46"/>
                <a:gd name="T39" fmla="*/ 23 h 122"/>
                <a:gd name="T40" fmla="*/ 0 w 46"/>
                <a:gd name="T41" fmla="*/ 122 h 122"/>
                <a:gd name="T42" fmla="*/ 46 w 46"/>
                <a:gd name="T4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122">
                  <a:moveTo>
                    <a:pt x="46" y="122"/>
                  </a:moveTo>
                  <a:lnTo>
                    <a:pt x="46" y="23"/>
                  </a:lnTo>
                  <a:lnTo>
                    <a:pt x="46" y="23"/>
                  </a:lnTo>
                  <a:lnTo>
                    <a:pt x="46" y="18"/>
                  </a:lnTo>
                  <a:lnTo>
                    <a:pt x="45" y="14"/>
                  </a:lnTo>
                  <a:lnTo>
                    <a:pt x="42" y="10"/>
                  </a:lnTo>
                  <a:lnTo>
                    <a:pt x="39" y="7"/>
                  </a:lnTo>
                  <a:lnTo>
                    <a:pt x="37" y="4"/>
                  </a:lnTo>
                  <a:lnTo>
                    <a:pt x="32" y="2"/>
                  </a:lnTo>
                  <a:lnTo>
                    <a:pt x="28" y="0"/>
                  </a:lnTo>
                  <a:lnTo>
                    <a:pt x="23" y="0"/>
                  </a:lnTo>
                  <a:lnTo>
                    <a:pt x="23" y="0"/>
                  </a:lnTo>
                  <a:lnTo>
                    <a:pt x="18" y="0"/>
                  </a:lnTo>
                  <a:lnTo>
                    <a:pt x="14" y="2"/>
                  </a:lnTo>
                  <a:lnTo>
                    <a:pt x="10" y="4"/>
                  </a:lnTo>
                  <a:lnTo>
                    <a:pt x="7" y="7"/>
                  </a:lnTo>
                  <a:lnTo>
                    <a:pt x="4" y="10"/>
                  </a:lnTo>
                  <a:lnTo>
                    <a:pt x="2" y="14"/>
                  </a:lnTo>
                  <a:lnTo>
                    <a:pt x="0" y="18"/>
                  </a:lnTo>
                  <a:lnTo>
                    <a:pt x="0" y="23"/>
                  </a:lnTo>
                  <a:lnTo>
                    <a:pt x="0" y="122"/>
                  </a:lnTo>
                  <a:lnTo>
                    <a:pt x="46"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sp>
          <p:nvSpPr>
            <p:cNvPr id="90" name="Freeform 664">
              <a:extLst>
                <a:ext uri="{FF2B5EF4-FFF2-40B4-BE49-F238E27FC236}">
                  <a16:creationId xmlns:a16="http://schemas.microsoft.com/office/drawing/2014/main" id="{03678D3C-9A83-C031-AC00-7FA906BE23DF}"/>
                </a:ext>
              </a:extLst>
            </p:cNvPr>
            <p:cNvSpPr>
              <a:spLocks/>
            </p:cNvSpPr>
            <p:nvPr/>
          </p:nvSpPr>
          <p:spPr bwMode="auto">
            <a:xfrm>
              <a:off x="7810668" y="6322495"/>
              <a:ext cx="44092" cy="176364"/>
            </a:xfrm>
            <a:custGeom>
              <a:avLst/>
              <a:gdLst>
                <a:gd name="T0" fmla="*/ 46 w 46"/>
                <a:gd name="T1" fmla="*/ 185 h 185"/>
                <a:gd name="T2" fmla="*/ 46 w 46"/>
                <a:gd name="T3" fmla="*/ 24 h 185"/>
                <a:gd name="T4" fmla="*/ 46 w 46"/>
                <a:gd name="T5" fmla="*/ 24 h 185"/>
                <a:gd name="T6" fmla="*/ 45 w 46"/>
                <a:gd name="T7" fmla="*/ 18 h 185"/>
                <a:gd name="T8" fmla="*/ 45 w 46"/>
                <a:gd name="T9" fmla="*/ 14 h 185"/>
                <a:gd name="T10" fmla="*/ 42 w 46"/>
                <a:gd name="T11" fmla="*/ 10 h 185"/>
                <a:gd name="T12" fmla="*/ 39 w 46"/>
                <a:gd name="T13" fmla="*/ 7 h 185"/>
                <a:gd name="T14" fmla="*/ 36 w 46"/>
                <a:gd name="T15" fmla="*/ 4 h 185"/>
                <a:gd name="T16" fmla="*/ 32 w 46"/>
                <a:gd name="T17" fmla="*/ 2 h 185"/>
                <a:gd name="T18" fmla="*/ 28 w 46"/>
                <a:gd name="T19" fmla="*/ 0 h 185"/>
                <a:gd name="T20" fmla="*/ 22 w 46"/>
                <a:gd name="T21" fmla="*/ 0 h 185"/>
                <a:gd name="T22" fmla="*/ 22 w 46"/>
                <a:gd name="T23" fmla="*/ 0 h 185"/>
                <a:gd name="T24" fmla="*/ 18 w 46"/>
                <a:gd name="T25" fmla="*/ 0 h 185"/>
                <a:gd name="T26" fmla="*/ 14 w 46"/>
                <a:gd name="T27" fmla="*/ 2 h 185"/>
                <a:gd name="T28" fmla="*/ 10 w 46"/>
                <a:gd name="T29" fmla="*/ 4 h 185"/>
                <a:gd name="T30" fmla="*/ 5 w 46"/>
                <a:gd name="T31" fmla="*/ 7 h 185"/>
                <a:gd name="T32" fmla="*/ 3 w 46"/>
                <a:gd name="T33" fmla="*/ 10 h 185"/>
                <a:gd name="T34" fmla="*/ 1 w 46"/>
                <a:gd name="T35" fmla="*/ 14 h 185"/>
                <a:gd name="T36" fmla="*/ 0 w 46"/>
                <a:gd name="T37" fmla="*/ 18 h 185"/>
                <a:gd name="T38" fmla="*/ 0 w 46"/>
                <a:gd name="T39" fmla="*/ 24 h 185"/>
                <a:gd name="T40" fmla="*/ 0 w 46"/>
                <a:gd name="T41" fmla="*/ 185 h 185"/>
                <a:gd name="T42" fmla="*/ 46 w 46"/>
                <a:gd name="T43" fmla="*/ 18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185">
                  <a:moveTo>
                    <a:pt x="46" y="185"/>
                  </a:moveTo>
                  <a:lnTo>
                    <a:pt x="46" y="24"/>
                  </a:lnTo>
                  <a:lnTo>
                    <a:pt x="46" y="24"/>
                  </a:lnTo>
                  <a:lnTo>
                    <a:pt x="45" y="18"/>
                  </a:lnTo>
                  <a:lnTo>
                    <a:pt x="45" y="14"/>
                  </a:lnTo>
                  <a:lnTo>
                    <a:pt x="42" y="10"/>
                  </a:lnTo>
                  <a:lnTo>
                    <a:pt x="39" y="7"/>
                  </a:lnTo>
                  <a:lnTo>
                    <a:pt x="36" y="4"/>
                  </a:lnTo>
                  <a:lnTo>
                    <a:pt x="32" y="2"/>
                  </a:lnTo>
                  <a:lnTo>
                    <a:pt x="28" y="0"/>
                  </a:lnTo>
                  <a:lnTo>
                    <a:pt x="22" y="0"/>
                  </a:lnTo>
                  <a:lnTo>
                    <a:pt x="22" y="0"/>
                  </a:lnTo>
                  <a:lnTo>
                    <a:pt x="18" y="0"/>
                  </a:lnTo>
                  <a:lnTo>
                    <a:pt x="14" y="2"/>
                  </a:lnTo>
                  <a:lnTo>
                    <a:pt x="10" y="4"/>
                  </a:lnTo>
                  <a:lnTo>
                    <a:pt x="5" y="7"/>
                  </a:lnTo>
                  <a:lnTo>
                    <a:pt x="3" y="10"/>
                  </a:lnTo>
                  <a:lnTo>
                    <a:pt x="1" y="14"/>
                  </a:lnTo>
                  <a:lnTo>
                    <a:pt x="0" y="18"/>
                  </a:lnTo>
                  <a:lnTo>
                    <a:pt x="0" y="24"/>
                  </a:lnTo>
                  <a:lnTo>
                    <a:pt x="0" y="185"/>
                  </a:lnTo>
                  <a:lnTo>
                    <a:pt x="46" y="1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sp>
          <p:nvSpPr>
            <p:cNvPr id="91" name="Freeform 665">
              <a:extLst>
                <a:ext uri="{FF2B5EF4-FFF2-40B4-BE49-F238E27FC236}">
                  <a16:creationId xmlns:a16="http://schemas.microsoft.com/office/drawing/2014/main" id="{8257C689-E6C0-78A3-8BED-8502EE6CF77E}"/>
                </a:ext>
              </a:extLst>
            </p:cNvPr>
            <p:cNvSpPr>
              <a:spLocks/>
            </p:cNvSpPr>
            <p:nvPr/>
          </p:nvSpPr>
          <p:spPr bwMode="auto">
            <a:xfrm>
              <a:off x="7868178" y="6263068"/>
              <a:ext cx="46008" cy="235792"/>
            </a:xfrm>
            <a:custGeom>
              <a:avLst/>
              <a:gdLst>
                <a:gd name="T0" fmla="*/ 48 w 48"/>
                <a:gd name="T1" fmla="*/ 245 h 245"/>
                <a:gd name="T2" fmla="*/ 48 w 48"/>
                <a:gd name="T3" fmla="*/ 24 h 245"/>
                <a:gd name="T4" fmla="*/ 48 w 48"/>
                <a:gd name="T5" fmla="*/ 24 h 245"/>
                <a:gd name="T6" fmla="*/ 46 w 48"/>
                <a:gd name="T7" fmla="*/ 20 h 245"/>
                <a:gd name="T8" fmla="*/ 45 w 48"/>
                <a:gd name="T9" fmla="*/ 14 h 245"/>
                <a:gd name="T10" fmla="*/ 43 w 48"/>
                <a:gd name="T11" fmla="*/ 11 h 245"/>
                <a:gd name="T12" fmla="*/ 41 w 48"/>
                <a:gd name="T13" fmla="*/ 7 h 245"/>
                <a:gd name="T14" fmla="*/ 36 w 48"/>
                <a:gd name="T15" fmla="*/ 4 h 245"/>
                <a:gd name="T16" fmla="*/ 34 w 48"/>
                <a:gd name="T17" fmla="*/ 3 h 245"/>
                <a:gd name="T18" fmla="*/ 28 w 48"/>
                <a:gd name="T19" fmla="*/ 1 h 245"/>
                <a:gd name="T20" fmla="*/ 24 w 48"/>
                <a:gd name="T21" fmla="*/ 0 h 245"/>
                <a:gd name="T22" fmla="*/ 24 w 48"/>
                <a:gd name="T23" fmla="*/ 0 h 245"/>
                <a:gd name="T24" fmla="*/ 20 w 48"/>
                <a:gd name="T25" fmla="*/ 1 h 245"/>
                <a:gd name="T26" fmla="*/ 15 w 48"/>
                <a:gd name="T27" fmla="*/ 3 h 245"/>
                <a:gd name="T28" fmla="*/ 11 w 48"/>
                <a:gd name="T29" fmla="*/ 4 h 245"/>
                <a:gd name="T30" fmla="*/ 7 w 48"/>
                <a:gd name="T31" fmla="*/ 7 h 245"/>
                <a:gd name="T32" fmla="*/ 4 w 48"/>
                <a:gd name="T33" fmla="*/ 11 h 245"/>
                <a:gd name="T34" fmla="*/ 3 w 48"/>
                <a:gd name="T35" fmla="*/ 14 h 245"/>
                <a:gd name="T36" fmla="*/ 1 w 48"/>
                <a:gd name="T37" fmla="*/ 20 h 245"/>
                <a:gd name="T38" fmla="*/ 0 w 48"/>
                <a:gd name="T39" fmla="*/ 24 h 245"/>
                <a:gd name="T40" fmla="*/ 0 w 48"/>
                <a:gd name="T41" fmla="*/ 245 h 245"/>
                <a:gd name="T42" fmla="*/ 48 w 48"/>
                <a:gd name="T43" fmla="*/ 24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245">
                  <a:moveTo>
                    <a:pt x="48" y="245"/>
                  </a:moveTo>
                  <a:lnTo>
                    <a:pt x="48" y="24"/>
                  </a:lnTo>
                  <a:lnTo>
                    <a:pt x="48" y="24"/>
                  </a:lnTo>
                  <a:lnTo>
                    <a:pt x="46" y="20"/>
                  </a:lnTo>
                  <a:lnTo>
                    <a:pt x="45" y="14"/>
                  </a:lnTo>
                  <a:lnTo>
                    <a:pt x="43" y="11"/>
                  </a:lnTo>
                  <a:lnTo>
                    <a:pt x="41" y="7"/>
                  </a:lnTo>
                  <a:lnTo>
                    <a:pt x="36" y="4"/>
                  </a:lnTo>
                  <a:lnTo>
                    <a:pt x="34" y="3"/>
                  </a:lnTo>
                  <a:lnTo>
                    <a:pt x="28" y="1"/>
                  </a:lnTo>
                  <a:lnTo>
                    <a:pt x="24" y="0"/>
                  </a:lnTo>
                  <a:lnTo>
                    <a:pt x="24" y="0"/>
                  </a:lnTo>
                  <a:lnTo>
                    <a:pt x="20" y="1"/>
                  </a:lnTo>
                  <a:lnTo>
                    <a:pt x="15" y="3"/>
                  </a:lnTo>
                  <a:lnTo>
                    <a:pt x="11" y="4"/>
                  </a:lnTo>
                  <a:lnTo>
                    <a:pt x="7" y="7"/>
                  </a:lnTo>
                  <a:lnTo>
                    <a:pt x="4" y="11"/>
                  </a:lnTo>
                  <a:lnTo>
                    <a:pt x="3" y="14"/>
                  </a:lnTo>
                  <a:lnTo>
                    <a:pt x="1" y="20"/>
                  </a:lnTo>
                  <a:lnTo>
                    <a:pt x="0" y="24"/>
                  </a:lnTo>
                  <a:lnTo>
                    <a:pt x="0" y="245"/>
                  </a:lnTo>
                  <a:lnTo>
                    <a:pt x="48" y="2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sp>
          <p:nvSpPr>
            <p:cNvPr id="92" name="Freeform 666">
              <a:extLst>
                <a:ext uri="{FF2B5EF4-FFF2-40B4-BE49-F238E27FC236}">
                  <a16:creationId xmlns:a16="http://schemas.microsoft.com/office/drawing/2014/main" id="{98E9BDDF-3D38-180F-2506-DD3F106B8730}"/>
                </a:ext>
              </a:extLst>
            </p:cNvPr>
            <p:cNvSpPr>
              <a:spLocks/>
            </p:cNvSpPr>
            <p:nvPr/>
          </p:nvSpPr>
          <p:spPr bwMode="auto">
            <a:xfrm>
              <a:off x="7691814" y="6439432"/>
              <a:ext cx="44092" cy="59428"/>
            </a:xfrm>
            <a:custGeom>
              <a:avLst/>
              <a:gdLst>
                <a:gd name="T0" fmla="*/ 46 w 46"/>
                <a:gd name="T1" fmla="*/ 62 h 62"/>
                <a:gd name="T2" fmla="*/ 46 w 46"/>
                <a:gd name="T3" fmla="*/ 23 h 62"/>
                <a:gd name="T4" fmla="*/ 46 w 46"/>
                <a:gd name="T5" fmla="*/ 23 h 62"/>
                <a:gd name="T6" fmla="*/ 46 w 46"/>
                <a:gd name="T7" fmla="*/ 19 h 62"/>
                <a:gd name="T8" fmla="*/ 44 w 46"/>
                <a:gd name="T9" fmla="*/ 14 h 62"/>
                <a:gd name="T10" fmla="*/ 42 w 46"/>
                <a:gd name="T11" fmla="*/ 10 h 62"/>
                <a:gd name="T12" fmla="*/ 39 w 46"/>
                <a:gd name="T13" fmla="*/ 7 h 62"/>
                <a:gd name="T14" fmla="*/ 36 w 46"/>
                <a:gd name="T15" fmla="*/ 5 h 62"/>
                <a:gd name="T16" fmla="*/ 32 w 46"/>
                <a:gd name="T17" fmla="*/ 2 h 62"/>
                <a:gd name="T18" fmla="*/ 28 w 46"/>
                <a:gd name="T19" fmla="*/ 0 h 62"/>
                <a:gd name="T20" fmla="*/ 22 w 46"/>
                <a:gd name="T21" fmla="*/ 0 h 62"/>
                <a:gd name="T22" fmla="*/ 22 w 46"/>
                <a:gd name="T23" fmla="*/ 0 h 62"/>
                <a:gd name="T24" fmla="*/ 18 w 46"/>
                <a:gd name="T25" fmla="*/ 0 h 62"/>
                <a:gd name="T26" fmla="*/ 14 w 46"/>
                <a:gd name="T27" fmla="*/ 2 h 62"/>
                <a:gd name="T28" fmla="*/ 9 w 46"/>
                <a:gd name="T29" fmla="*/ 5 h 62"/>
                <a:gd name="T30" fmla="*/ 7 w 46"/>
                <a:gd name="T31" fmla="*/ 7 h 62"/>
                <a:gd name="T32" fmla="*/ 4 w 46"/>
                <a:gd name="T33" fmla="*/ 10 h 62"/>
                <a:gd name="T34" fmla="*/ 1 w 46"/>
                <a:gd name="T35" fmla="*/ 14 h 62"/>
                <a:gd name="T36" fmla="*/ 0 w 46"/>
                <a:gd name="T37" fmla="*/ 19 h 62"/>
                <a:gd name="T38" fmla="*/ 0 w 46"/>
                <a:gd name="T39" fmla="*/ 23 h 62"/>
                <a:gd name="T40" fmla="*/ 0 w 46"/>
                <a:gd name="T41" fmla="*/ 62 h 62"/>
                <a:gd name="T42" fmla="*/ 46 w 46"/>
                <a:gd name="T4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62">
                  <a:moveTo>
                    <a:pt x="46" y="62"/>
                  </a:moveTo>
                  <a:lnTo>
                    <a:pt x="46" y="23"/>
                  </a:lnTo>
                  <a:lnTo>
                    <a:pt x="46" y="23"/>
                  </a:lnTo>
                  <a:lnTo>
                    <a:pt x="46" y="19"/>
                  </a:lnTo>
                  <a:lnTo>
                    <a:pt x="44" y="14"/>
                  </a:lnTo>
                  <a:lnTo>
                    <a:pt x="42" y="10"/>
                  </a:lnTo>
                  <a:lnTo>
                    <a:pt x="39" y="7"/>
                  </a:lnTo>
                  <a:lnTo>
                    <a:pt x="36" y="5"/>
                  </a:lnTo>
                  <a:lnTo>
                    <a:pt x="32" y="2"/>
                  </a:lnTo>
                  <a:lnTo>
                    <a:pt x="28" y="0"/>
                  </a:lnTo>
                  <a:lnTo>
                    <a:pt x="22" y="0"/>
                  </a:lnTo>
                  <a:lnTo>
                    <a:pt x="22" y="0"/>
                  </a:lnTo>
                  <a:lnTo>
                    <a:pt x="18" y="0"/>
                  </a:lnTo>
                  <a:lnTo>
                    <a:pt x="14" y="2"/>
                  </a:lnTo>
                  <a:lnTo>
                    <a:pt x="9" y="5"/>
                  </a:lnTo>
                  <a:lnTo>
                    <a:pt x="7" y="7"/>
                  </a:lnTo>
                  <a:lnTo>
                    <a:pt x="4" y="10"/>
                  </a:lnTo>
                  <a:lnTo>
                    <a:pt x="1" y="14"/>
                  </a:lnTo>
                  <a:lnTo>
                    <a:pt x="0" y="19"/>
                  </a:lnTo>
                  <a:lnTo>
                    <a:pt x="0" y="23"/>
                  </a:lnTo>
                  <a:lnTo>
                    <a:pt x="0" y="62"/>
                  </a:lnTo>
                  <a:lnTo>
                    <a:pt x="46"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grpSp>
      <p:grpSp>
        <p:nvGrpSpPr>
          <p:cNvPr id="22" name="群組 21">
            <a:extLst>
              <a:ext uri="{FF2B5EF4-FFF2-40B4-BE49-F238E27FC236}">
                <a16:creationId xmlns:a16="http://schemas.microsoft.com/office/drawing/2014/main" id="{FE135B94-4C90-B89A-92C1-F322A7CF582B}"/>
              </a:ext>
            </a:extLst>
          </p:cNvPr>
          <p:cNvGrpSpPr/>
          <p:nvPr/>
        </p:nvGrpSpPr>
        <p:grpSpPr>
          <a:xfrm>
            <a:off x="4462675" y="3599009"/>
            <a:ext cx="4980568" cy="2692011"/>
            <a:chOff x="4462675" y="3599009"/>
            <a:chExt cx="4980568" cy="2692011"/>
          </a:xfrm>
        </p:grpSpPr>
        <p:sp>
          <p:nvSpPr>
            <p:cNvPr id="10" name="Rounded Rectangle 19">
              <a:extLst>
                <a:ext uri="{FF2B5EF4-FFF2-40B4-BE49-F238E27FC236}">
                  <a16:creationId xmlns:a16="http://schemas.microsoft.com/office/drawing/2014/main" id="{EA2809E0-D8DC-C364-73FC-39F0DD67B9A2}"/>
                </a:ext>
              </a:extLst>
            </p:cNvPr>
            <p:cNvSpPr/>
            <p:nvPr/>
          </p:nvSpPr>
          <p:spPr>
            <a:xfrm>
              <a:off x="6471443" y="5292964"/>
              <a:ext cx="2971800" cy="998056"/>
            </a:xfrm>
            <a:prstGeom prst="roundRect">
              <a:avLst>
                <a:gd name="adj" fmla="val 2717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pPr algn="ctr"/>
              <a:r>
                <a:rPr lang="en-US" altLang="zh-TW" dirty="0">
                  <a:solidFill>
                    <a:schemeClr val="tx1"/>
                  </a:solidFill>
                  <a:latin typeface="微軟正黑體" panose="020B0604030504040204" pitchFamily="34" charset="-120"/>
                  <a:ea typeface="微軟正黑體" panose="020B0604030504040204" pitchFamily="34" charset="-120"/>
                </a:rPr>
                <a:t>Revenue Share in the First Half of 2023</a:t>
              </a:r>
              <a:endParaRPr lang="zh-TW" altLang="en-US" dirty="0">
                <a:solidFill>
                  <a:schemeClr val="tx1"/>
                </a:solidFill>
                <a:latin typeface="微軟正黑體" panose="020B0604030504040204" pitchFamily="34" charset="-120"/>
                <a:ea typeface="微軟正黑體" panose="020B0604030504040204" pitchFamily="34" charset="-120"/>
              </a:endParaRPr>
            </a:p>
          </p:txBody>
        </p:sp>
        <p:cxnSp>
          <p:nvCxnSpPr>
            <p:cNvPr id="11" name="Straight Arrow Connector 48">
              <a:extLst>
                <a:ext uri="{FF2B5EF4-FFF2-40B4-BE49-F238E27FC236}">
                  <a16:creationId xmlns:a16="http://schemas.microsoft.com/office/drawing/2014/main" id="{F253A22A-643B-1152-A2EF-321ADC0B7AC6}"/>
                </a:ext>
              </a:extLst>
            </p:cNvPr>
            <p:cNvCxnSpPr>
              <a:cxnSpLocks/>
              <a:stCxn id="10" idx="1"/>
              <a:endCxn id="82" idx="6"/>
            </p:cNvCxnSpPr>
            <p:nvPr/>
          </p:nvCxnSpPr>
          <p:spPr>
            <a:xfrm flipH="1" flipV="1">
              <a:off x="4462675" y="3599009"/>
              <a:ext cx="2008768" cy="2192983"/>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37255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500"/>
                                        <p:tgtEl>
                                          <p:spTgt spid="8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250"/>
                                        <p:tgtEl>
                                          <p:spTgt spid="18"/>
                                        </p:tgtEl>
                                      </p:cBhvr>
                                    </p:animEffect>
                                  </p:childTnLst>
                                </p:cTn>
                              </p:par>
                            </p:childTnLst>
                          </p:cTn>
                        </p:par>
                        <p:par>
                          <p:cTn id="12" fill="hold">
                            <p:stCondLst>
                              <p:cond delay="750"/>
                            </p:stCondLst>
                            <p:childTnLst>
                              <p:par>
                                <p:cTn id="13" presetID="22" presetClass="entr" presetSubtype="8"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250"/>
                                        <p:tgtEl>
                                          <p:spTgt spid="19"/>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250"/>
                                        <p:tgtEl>
                                          <p:spTgt spid="20"/>
                                        </p:tgtEl>
                                      </p:cBhvr>
                                    </p:animEffect>
                                  </p:childTnLst>
                                </p:cTn>
                              </p:par>
                            </p:childTnLst>
                          </p:cTn>
                        </p:par>
                        <p:par>
                          <p:cTn id="20" fill="hold">
                            <p:stCondLst>
                              <p:cond delay="1250"/>
                            </p:stCondLst>
                            <p:childTnLst>
                              <p:par>
                                <p:cTn id="21" presetID="22" presetClass="entr" presetSubtype="8"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250"/>
                                        <p:tgtEl>
                                          <p:spTgt spid="21"/>
                                        </p:tgtEl>
                                      </p:cBhvr>
                                    </p:animEffect>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2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76C42F1C-5F08-79A1-FCD7-5E93EC2E9089}"/>
              </a:ext>
            </a:extLst>
          </p:cNvPr>
          <p:cNvSpPr/>
          <p:nvPr/>
        </p:nvSpPr>
        <p:spPr>
          <a:xfrm>
            <a:off x="495300" y="1381570"/>
            <a:ext cx="11250428" cy="5073358"/>
          </a:xfrm>
          <a:prstGeom prst="rect">
            <a:avLst/>
          </a:prstGeom>
          <a:solidFill>
            <a:schemeClr val="bg1">
              <a:alpha val="7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1EB17D65-4600-4901-6527-30E8972CB343}"/>
              </a:ext>
            </a:extLst>
          </p:cNvPr>
          <p:cNvSpPr txBox="1"/>
          <p:nvPr/>
        </p:nvSpPr>
        <p:spPr>
          <a:xfrm>
            <a:off x="3521150" y="440279"/>
            <a:ext cx="4308231" cy="424732"/>
          </a:xfrm>
          <a:prstGeom prst="rect">
            <a:avLst/>
          </a:prstGeom>
          <a:noFill/>
        </p:spPr>
        <p:txBody>
          <a:bodyPr wrap="none" rtlCol="0">
            <a:spAutoFit/>
          </a:bodyPr>
          <a:lstStyle/>
          <a:p>
            <a:pPr>
              <a:lnSpc>
                <a:spcPct val="90000"/>
              </a:lnSpc>
              <a:spcBef>
                <a:spcPct val="0"/>
              </a:spcBef>
            </a:pPr>
            <a:r>
              <a:rPr lang="en-US" altLang="zh-TW" sz="2400" dirty="0">
                <a:solidFill>
                  <a:srgbClr val="C00000"/>
                </a:solidFill>
                <a:latin typeface="微軟正黑體" panose="020B0604030504040204" pitchFamily="34" charset="-120"/>
                <a:ea typeface="微軟正黑體" panose="020B0604030504040204" pitchFamily="34" charset="-120"/>
                <a:cs typeface="+mj-cs"/>
              </a:rPr>
              <a:t>Consolidated Balance Sheet</a:t>
            </a:r>
          </a:p>
        </p:txBody>
      </p:sp>
      <p:graphicFrame>
        <p:nvGraphicFramePr>
          <p:cNvPr id="6" name="表格 5">
            <a:extLst>
              <a:ext uri="{FF2B5EF4-FFF2-40B4-BE49-F238E27FC236}">
                <a16:creationId xmlns:a16="http://schemas.microsoft.com/office/drawing/2014/main" id="{F3A5E0CA-D8B0-BFC9-8FF9-750D9C0D0B64}"/>
              </a:ext>
            </a:extLst>
          </p:cNvPr>
          <p:cNvGraphicFramePr>
            <a:graphicFrameLocks noGrp="1"/>
          </p:cNvGraphicFramePr>
          <p:nvPr>
            <p:extLst>
              <p:ext uri="{D42A27DB-BD31-4B8C-83A1-F6EECF244321}">
                <p14:modId xmlns:p14="http://schemas.microsoft.com/office/powerpoint/2010/main" val="1163227518"/>
              </p:ext>
            </p:extLst>
          </p:nvPr>
        </p:nvGraphicFramePr>
        <p:xfrm>
          <a:off x="534180" y="1366884"/>
          <a:ext cx="11172668" cy="5102730"/>
        </p:xfrm>
        <a:graphic>
          <a:graphicData uri="http://schemas.openxmlformats.org/drawingml/2006/table">
            <a:tbl>
              <a:tblPr/>
              <a:tblGrid>
                <a:gridCol w="2637362">
                  <a:extLst>
                    <a:ext uri="{9D8B030D-6E8A-4147-A177-3AD203B41FA5}">
                      <a16:colId xmlns:a16="http://schemas.microsoft.com/office/drawing/2014/main" val="3174739217"/>
                    </a:ext>
                  </a:extLst>
                </a:gridCol>
                <a:gridCol w="1422551">
                  <a:extLst>
                    <a:ext uri="{9D8B030D-6E8A-4147-A177-3AD203B41FA5}">
                      <a16:colId xmlns:a16="http://schemas.microsoft.com/office/drawing/2014/main" val="3827883222"/>
                    </a:ext>
                  </a:extLst>
                </a:gridCol>
                <a:gridCol w="1422551">
                  <a:extLst>
                    <a:ext uri="{9D8B030D-6E8A-4147-A177-3AD203B41FA5}">
                      <a16:colId xmlns:a16="http://schemas.microsoft.com/office/drawing/2014/main" val="1520420925"/>
                    </a:ext>
                  </a:extLst>
                </a:gridCol>
                <a:gridCol w="1422551">
                  <a:extLst>
                    <a:ext uri="{9D8B030D-6E8A-4147-A177-3AD203B41FA5}">
                      <a16:colId xmlns:a16="http://schemas.microsoft.com/office/drawing/2014/main" val="3455490140"/>
                    </a:ext>
                  </a:extLst>
                </a:gridCol>
                <a:gridCol w="1422551">
                  <a:extLst>
                    <a:ext uri="{9D8B030D-6E8A-4147-A177-3AD203B41FA5}">
                      <a16:colId xmlns:a16="http://schemas.microsoft.com/office/drawing/2014/main" val="2526136084"/>
                    </a:ext>
                  </a:extLst>
                </a:gridCol>
                <a:gridCol w="1422551">
                  <a:extLst>
                    <a:ext uri="{9D8B030D-6E8A-4147-A177-3AD203B41FA5}">
                      <a16:colId xmlns:a16="http://schemas.microsoft.com/office/drawing/2014/main" val="941500370"/>
                    </a:ext>
                  </a:extLst>
                </a:gridCol>
                <a:gridCol w="1422551">
                  <a:extLst>
                    <a:ext uri="{9D8B030D-6E8A-4147-A177-3AD203B41FA5}">
                      <a16:colId xmlns:a16="http://schemas.microsoft.com/office/drawing/2014/main" val="3650674642"/>
                    </a:ext>
                  </a:extLst>
                </a:gridCol>
              </a:tblGrid>
              <a:tr h="365130">
                <a:tc rowSpan="2">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Item</a:t>
                      </a:r>
                      <a:endPar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gridSpan="2">
                  <a:txBody>
                    <a:bodyPr/>
                    <a:lstStyle/>
                    <a:p>
                      <a:pPr algn="ctr" fontAlgn="ct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2023.06.30</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hMerge="1">
                  <a:txBody>
                    <a:bodyPr/>
                    <a:lstStyle/>
                    <a:p>
                      <a:endParaRPr lang="zh-TW" altLang="en-US"/>
                    </a:p>
                  </a:txBody>
                  <a:tcPr/>
                </a:tc>
                <a:tc gridSpan="2">
                  <a:txBody>
                    <a:bodyPr/>
                    <a:lstStyle/>
                    <a:p>
                      <a:pPr algn="ctr" fontAlgn="ct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2022.12.31</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hMerge="1">
                  <a:txBody>
                    <a:bodyPr/>
                    <a:lstStyle/>
                    <a:p>
                      <a:endParaRPr lang="zh-TW" altLang="en-US"/>
                    </a:p>
                  </a:txBody>
                  <a:tcPr/>
                </a:tc>
                <a:tc gridSpan="2">
                  <a:txBody>
                    <a:bodyPr/>
                    <a:lstStyle/>
                    <a:p>
                      <a:pPr algn="ctr" fontAlgn="ct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2022.06.30</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hMerge="1">
                  <a:txBody>
                    <a:bodyPr/>
                    <a:lstStyle/>
                    <a:p>
                      <a:endParaRPr lang="zh-TW" altLang="en-US"/>
                    </a:p>
                  </a:txBody>
                  <a:tcPr/>
                </a:tc>
                <a:extLst>
                  <a:ext uri="{0D108BD9-81ED-4DB2-BD59-A6C34878D82A}">
                    <a16:rowId xmlns:a16="http://schemas.microsoft.com/office/drawing/2014/main" val="2098807946"/>
                  </a:ext>
                </a:extLst>
              </a:tr>
              <a:tr h="275607">
                <a:tc vMerge="1">
                  <a:txBody>
                    <a:bodyPr/>
                    <a:lstStyle/>
                    <a:p>
                      <a:endParaRPr lang="zh-TW" altLang="en-US"/>
                    </a:p>
                  </a:txBody>
                  <a:tcPr/>
                </a:tc>
                <a:tc>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Amount</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Amount</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Amount</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858086269"/>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Cash and cash equivalents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187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9%</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304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14%</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156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8%</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8031977"/>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Contract assets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683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34%</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636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30%</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509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26%</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7939795"/>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Accounts receivable</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340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17%</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383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18%</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369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19%</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9711440"/>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Inventories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169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8%</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204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9%</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189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10%</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3422543"/>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Other current assets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122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6%</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128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6%</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212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11%</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788204"/>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Property, plant and equipment</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237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12%</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236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11%</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298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16%</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7141595"/>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Other non-current assets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286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14%</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267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12%</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182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10%</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1394048"/>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TOTAL ASSETS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2,024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100%</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2,158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100%</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1,915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100%</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58294082"/>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Short-term loans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30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165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8%</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60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3%</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5965519"/>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Short-term notes and bills payable</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60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3%</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60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3%</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120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6%</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1895550"/>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Accounts payable</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453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23%</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442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20%</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326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18%</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2537796"/>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Other liability</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284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14%</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293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13%</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252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13%</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5213262"/>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TOTAL LIABILITIES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827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41%</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960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44%</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758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40%</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52458434"/>
                  </a:ext>
                </a:extLst>
              </a:tr>
              <a:tr h="275607">
                <a:tc>
                  <a:txBody>
                    <a:bodyPr/>
                    <a:lstStyle/>
                    <a:p>
                      <a:r>
                        <a:rPr lang="en-US" sz="1200" kern="100" dirty="0">
                          <a:solidFill>
                            <a:srgbClr val="000000"/>
                          </a:solidFill>
                          <a:effectLst/>
                          <a:latin typeface="Calibri" panose="020F0502020204030204" pitchFamily="34" charset="0"/>
                          <a:ea typeface="新細明體" panose="02020500000000000000" pitchFamily="18" charset="-120"/>
                          <a:cs typeface="Times New Roman" panose="02020603050405020304" pitchFamily="18" charset="0"/>
                        </a:rPr>
                        <a:t>TOTAL EQUITY</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08000"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1,197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59%</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zh-TW" altLang="en-US" sz="16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1,198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zh-TW" sz="1600" b="0" i="0" u="none" strike="noStrike">
                          <a:solidFill>
                            <a:srgbClr val="000000"/>
                          </a:solidFill>
                          <a:effectLst/>
                          <a:latin typeface="微軟正黑體" panose="020B0604030504040204" pitchFamily="34" charset="-120"/>
                          <a:ea typeface="微軟正黑體" panose="020B0604030504040204" pitchFamily="34" charset="-120"/>
                        </a:rPr>
                        <a:t>56%</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1,157 </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60%</a:t>
                      </a:r>
                    </a:p>
                  </a:txBody>
                  <a:tcPr marL="72000" marR="72000" marT="36000" marB="3600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92237704"/>
                  </a:ext>
                </a:extLst>
              </a:tr>
            </a:tbl>
          </a:graphicData>
        </a:graphic>
      </p:graphicFrame>
      <p:sp>
        <p:nvSpPr>
          <p:cNvPr id="7" name="文字方塊 6">
            <a:extLst>
              <a:ext uri="{FF2B5EF4-FFF2-40B4-BE49-F238E27FC236}">
                <a16:creationId xmlns:a16="http://schemas.microsoft.com/office/drawing/2014/main" id="{60DC9AF1-AB32-6EE9-24E4-D8695E85B8E8}"/>
              </a:ext>
            </a:extLst>
          </p:cNvPr>
          <p:cNvSpPr txBox="1"/>
          <p:nvPr/>
        </p:nvSpPr>
        <p:spPr>
          <a:xfrm>
            <a:off x="9815811" y="1000615"/>
            <a:ext cx="1915909" cy="307777"/>
          </a:xfrm>
          <a:prstGeom prst="rect">
            <a:avLst/>
          </a:prstGeom>
          <a:noFill/>
        </p:spPr>
        <p:txBody>
          <a:bodyPr wrap="none" rtlCol="0">
            <a:spAutoFit/>
          </a:bodyPr>
          <a:lstStyle/>
          <a:p>
            <a:pPr algn="ctr"/>
            <a:r>
              <a:rPr lang="en-US" altLang="zh-TW" sz="1400" dirty="0">
                <a:latin typeface="微軟正黑體" panose="020B0604030504040204" pitchFamily="34" charset="-120"/>
                <a:ea typeface="微軟正黑體" panose="020B0604030504040204" pitchFamily="34" charset="-120"/>
              </a:rPr>
              <a:t>Unit: NTD in Millions</a:t>
            </a:r>
            <a:endParaRPr lang="zh-TW" altLang="en-US" sz="1400" dirty="0">
              <a:latin typeface="微軟正黑體" panose="020B0604030504040204" pitchFamily="34" charset="-120"/>
              <a:ea typeface="微軟正黑體" panose="020B0604030504040204" pitchFamily="34" charset="-120"/>
            </a:endParaRPr>
          </a:p>
        </p:txBody>
      </p:sp>
      <p:sp>
        <p:nvSpPr>
          <p:cNvPr id="9" name="標題 1">
            <a:extLst>
              <a:ext uri="{FF2B5EF4-FFF2-40B4-BE49-F238E27FC236}">
                <a16:creationId xmlns:a16="http://schemas.microsoft.com/office/drawing/2014/main" id="{774CF158-4EAD-DB46-4728-13E9C2747944}"/>
              </a:ext>
            </a:extLst>
          </p:cNvPr>
          <p:cNvSpPr txBox="1">
            <a:spLocks/>
          </p:cNvSpPr>
          <p:nvPr/>
        </p:nvSpPr>
        <p:spPr>
          <a:xfrm>
            <a:off x="117989" y="284577"/>
            <a:ext cx="3297483" cy="568553"/>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nSpc>
                <a:spcPct val="150000"/>
              </a:lnSpc>
              <a:spcBef>
                <a:spcPct val="20000"/>
              </a:spcBef>
              <a:buClr>
                <a:srgbClr val="C2231F"/>
              </a:buClr>
              <a:buSzPct val="70000"/>
            </a:pPr>
            <a:r>
              <a:rPr lang="en-US" altLang="zh-TW" sz="2400" dirty="0">
                <a:solidFill>
                  <a:srgbClr val="3F3F3F"/>
                </a:solidFill>
                <a:ea typeface="微軟正黑體" panose="020B0604030504040204" pitchFamily="34" charset="-120"/>
                <a:cs typeface="+mn-cs"/>
              </a:rPr>
              <a:t>Financial Information</a:t>
            </a:r>
          </a:p>
        </p:txBody>
      </p:sp>
      <p:cxnSp>
        <p:nvCxnSpPr>
          <p:cNvPr id="11" name="直線接點 10">
            <a:extLst>
              <a:ext uri="{FF2B5EF4-FFF2-40B4-BE49-F238E27FC236}">
                <a16:creationId xmlns:a16="http://schemas.microsoft.com/office/drawing/2014/main" id="{2B744D9B-90A1-FA03-0A25-9A9C6344BB82}"/>
              </a:ext>
            </a:extLst>
          </p:cNvPr>
          <p:cNvCxnSpPr>
            <a:cxnSpLocks/>
          </p:cNvCxnSpPr>
          <p:nvPr/>
        </p:nvCxnSpPr>
        <p:spPr>
          <a:xfrm>
            <a:off x="3415472" y="389159"/>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492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79038F80-3361-3EAA-C711-17320F248286}"/>
              </a:ext>
            </a:extLst>
          </p:cNvPr>
          <p:cNvSpPr/>
          <p:nvPr/>
        </p:nvSpPr>
        <p:spPr>
          <a:xfrm>
            <a:off x="654641" y="1622743"/>
            <a:ext cx="10882717" cy="4033920"/>
          </a:xfrm>
          <a:prstGeom prst="rect">
            <a:avLst/>
          </a:prstGeom>
          <a:solidFill>
            <a:schemeClr val="bg1">
              <a:alpha val="9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5" name="表格 4">
            <a:extLst>
              <a:ext uri="{FF2B5EF4-FFF2-40B4-BE49-F238E27FC236}">
                <a16:creationId xmlns:a16="http://schemas.microsoft.com/office/drawing/2014/main" id="{44DEFB0A-4D5C-D84F-4FA2-EF534E425B41}"/>
              </a:ext>
            </a:extLst>
          </p:cNvPr>
          <p:cNvGraphicFramePr>
            <a:graphicFrameLocks noGrp="1"/>
          </p:cNvGraphicFramePr>
          <p:nvPr>
            <p:extLst>
              <p:ext uri="{D42A27DB-BD31-4B8C-83A1-F6EECF244321}">
                <p14:modId xmlns:p14="http://schemas.microsoft.com/office/powerpoint/2010/main" val="500093195"/>
              </p:ext>
            </p:extLst>
          </p:nvPr>
        </p:nvGraphicFramePr>
        <p:xfrm>
          <a:off x="654641" y="1622743"/>
          <a:ext cx="10882717" cy="4621440"/>
        </p:xfrm>
        <a:graphic>
          <a:graphicData uri="http://schemas.openxmlformats.org/drawingml/2006/table">
            <a:tbl>
              <a:tblPr/>
              <a:tblGrid>
                <a:gridCol w="3479041">
                  <a:extLst>
                    <a:ext uri="{9D8B030D-6E8A-4147-A177-3AD203B41FA5}">
                      <a16:colId xmlns:a16="http://schemas.microsoft.com/office/drawing/2014/main" val="412534460"/>
                    </a:ext>
                  </a:extLst>
                </a:gridCol>
                <a:gridCol w="1233946">
                  <a:extLst>
                    <a:ext uri="{9D8B030D-6E8A-4147-A177-3AD203B41FA5}">
                      <a16:colId xmlns:a16="http://schemas.microsoft.com/office/drawing/2014/main" val="1437059316"/>
                    </a:ext>
                  </a:extLst>
                </a:gridCol>
                <a:gridCol w="1233946">
                  <a:extLst>
                    <a:ext uri="{9D8B030D-6E8A-4147-A177-3AD203B41FA5}">
                      <a16:colId xmlns:a16="http://schemas.microsoft.com/office/drawing/2014/main" val="3611592322"/>
                    </a:ext>
                  </a:extLst>
                </a:gridCol>
                <a:gridCol w="1233946">
                  <a:extLst>
                    <a:ext uri="{9D8B030D-6E8A-4147-A177-3AD203B41FA5}">
                      <a16:colId xmlns:a16="http://schemas.microsoft.com/office/drawing/2014/main" val="4174189146"/>
                    </a:ext>
                  </a:extLst>
                </a:gridCol>
                <a:gridCol w="1233946">
                  <a:extLst>
                    <a:ext uri="{9D8B030D-6E8A-4147-A177-3AD203B41FA5}">
                      <a16:colId xmlns:a16="http://schemas.microsoft.com/office/drawing/2014/main" val="4047198864"/>
                    </a:ext>
                  </a:extLst>
                </a:gridCol>
                <a:gridCol w="1233946">
                  <a:extLst>
                    <a:ext uri="{9D8B030D-6E8A-4147-A177-3AD203B41FA5}">
                      <a16:colId xmlns:a16="http://schemas.microsoft.com/office/drawing/2014/main" val="42397640"/>
                    </a:ext>
                  </a:extLst>
                </a:gridCol>
                <a:gridCol w="1233946">
                  <a:extLst>
                    <a:ext uri="{9D8B030D-6E8A-4147-A177-3AD203B41FA5}">
                      <a16:colId xmlns:a16="http://schemas.microsoft.com/office/drawing/2014/main" val="2327356927"/>
                    </a:ext>
                  </a:extLst>
                </a:gridCol>
              </a:tblGrid>
              <a:tr h="546061">
                <a:tc rowSpan="2">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Item</a:t>
                      </a:r>
                      <a:endPar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gridSpan="2">
                  <a:txBody>
                    <a:bodyPr/>
                    <a:lstStyle/>
                    <a:p>
                      <a:pPr marL="0" algn="ctr" defTabSz="914400" rtl="0" eaLnBrk="1" fontAlgn="ctr" latinLnBrk="0" hangingPunct="1"/>
                      <a:r>
                        <a:rPr lang="en-US" altLang="zh-TW" sz="16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2023</a:t>
                      </a:r>
                      <a:br>
                        <a:rPr lang="en-US" altLang="zh-TW" sz="16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br>
                      <a:r>
                        <a:rPr lang="en-US" altLang="zh-TW" sz="16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01.01-06.30</a:t>
                      </a:r>
                    </a:p>
                  </a:txBody>
                  <a:tcPr marL="108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hMerge="1">
                  <a:txBody>
                    <a:bodyPr/>
                    <a:lstStyle/>
                    <a:p>
                      <a:endParaRPr lang="zh-TW" altLang="en-US"/>
                    </a:p>
                  </a:txBody>
                  <a:tcPr/>
                </a:tc>
                <a:tc gridSpan="2">
                  <a:txBody>
                    <a:bodyPr/>
                    <a:lstStyle/>
                    <a:p>
                      <a:pPr marL="0" algn="ctr" defTabSz="914400" rtl="0" eaLnBrk="1" fontAlgn="ctr" latinLnBrk="0" hangingPunct="1"/>
                      <a:r>
                        <a:rPr lang="en-US" altLang="zh-TW" sz="16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2022</a:t>
                      </a:r>
                      <a:br>
                        <a:rPr lang="en-US" altLang="zh-TW" sz="16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br>
                      <a:r>
                        <a:rPr lang="en-US" altLang="zh-TW" sz="16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01.01-06.30</a:t>
                      </a:r>
                    </a:p>
                  </a:txBody>
                  <a:tcPr marL="108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hMerge="1">
                  <a:txBody>
                    <a:bodyPr/>
                    <a:lstStyle/>
                    <a:p>
                      <a:endParaRPr lang="zh-TW" altLang="en-US"/>
                    </a:p>
                  </a:txBody>
                  <a:tcPr/>
                </a:tc>
                <a:tc gridSpan="2">
                  <a:txBody>
                    <a:bodyPr/>
                    <a:lstStyle/>
                    <a:p>
                      <a:pPr marL="0" algn="ctr" defTabSz="914400" rtl="0" eaLnBrk="1" fontAlgn="ctr" latinLnBrk="0" hangingPunct="1"/>
                      <a:r>
                        <a:rPr lang="en-US" altLang="zh-TW" sz="1800" b="0" i="0" kern="1200" dirty="0">
                          <a:solidFill>
                            <a:schemeClr val="tx1"/>
                          </a:solidFill>
                          <a:effectLst/>
                          <a:latin typeface="+mn-lt"/>
                          <a:ea typeface="+mn-ea"/>
                          <a:cs typeface="+mn-cs"/>
                        </a:rPr>
                        <a:t>Difference</a:t>
                      </a:r>
                      <a:endParaRPr lang="zh-TW" altLang="en-US" sz="1600" b="1" i="0" u="none" strike="noStrike" kern="1200" dirty="0">
                        <a:solidFill>
                          <a:srgbClr val="000000"/>
                        </a:solidFill>
                        <a:effectLst/>
                        <a:latin typeface="微軟正黑體" panose="020B0604030504040204" pitchFamily="34" charset="-120"/>
                        <a:ea typeface="微軟正黑體" panose="020B0604030504040204" pitchFamily="34" charset="-120"/>
                        <a:cs typeface="+mn-cs"/>
                      </a:endParaRPr>
                    </a:p>
                  </a:txBody>
                  <a:tcPr marL="108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hMerge="1">
                  <a:txBody>
                    <a:bodyPr/>
                    <a:lstStyle/>
                    <a:p>
                      <a:endParaRPr lang="zh-TW" altLang="en-US"/>
                    </a:p>
                  </a:txBody>
                  <a:tcPr/>
                </a:tc>
                <a:extLst>
                  <a:ext uri="{0D108BD9-81ED-4DB2-BD59-A6C34878D82A}">
                    <a16:rowId xmlns:a16="http://schemas.microsoft.com/office/drawing/2014/main" val="3125317651"/>
                  </a:ext>
                </a:extLst>
              </a:tr>
              <a:tr h="312847">
                <a:tc vMerge="1">
                  <a:txBody>
                    <a:bodyPr/>
                    <a:lstStyle/>
                    <a:p>
                      <a:endParaRPr lang="zh-TW" altLang="en-US"/>
                    </a:p>
                  </a:txBody>
                  <a:tcPr/>
                </a:tc>
                <a:tc>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Amount</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a:t>
                      </a:r>
                    </a:p>
                  </a:txBody>
                  <a:tcPr marL="108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Amount</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a:t>
                      </a:r>
                    </a:p>
                  </a:txBody>
                  <a:tcPr marL="108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Amount</a:t>
                      </a:r>
                      <a:endParaRPr lang="zh-TW" altLang="en-US" sz="16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zh-TW" sz="1600" b="0" i="0" u="none" strike="noStrike" dirty="0">
                          <a:solidFill>
                            <a:srgbClr val="000000"/>
                          </a:solidFill>
                          <a:effectLst/>
                          <a:latin typeface="微軟正黑體" panose="020B0604030504040204" pitchFamily="34" charset="-120"/>
                          <a:ea typeface="微軟正黑體" panose="020B0604030504040204" pitchFamily="34" charset="-120"/>
                        </a:rPr>
                        <a:t>Growth Rate</a:t>
                      </a:r>
                    </a:p>
                  </a:txBody>
                  <a:tcPr marL="108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15183538"/>
                  </a:ext>
                </a:extLst>
              </a:tr>
              <a:tr h="312847">
                <a:tc>
                  <a:txBody>
                    <a:bodyPr/>
                    <a:lstStyle/>
                    <a:p>
                      <a:pPr algn="l" fontAlgn="t"/>
                      <a:r>
                        <a:rPr lang="en-US" sz="1600" b="0" i="0" u="none" strike="noStrike" dirty="0">
                          <a:solidFill>
                            <a:srgbClr val="000000"/>
                          </a:solidFill>
                          <a:effectLst/>
                          <a:latin typeface="微軟正黑體" panose="020B0604030504040204" pitchFamily="34" charset="-120"/>
                          <a:ea typeface="微軟正黑體" panose="020B0604030504040204" pitchFamily="34" charset="-120"/>
                        </a:rPr>
                        <a:t>Operating revenue</a:t>
                      </a:r>
                    </a:p>
                  </a:txBody>
                  <a:tcPr marL="10800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1,267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856%</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1,041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882%</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226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22%</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9791045"/>
                  </a:ext>
                </a:extLst>
              </a:tr>
              <a:tr h="312847">
                <a:tc>
                  <a:txBody>
                    <a:bodyPr/>
                    <a:lstStyle/>
                    <a:p>
                      <a:pPr algn="l" fontAlgn="t"/>
                      <a:r>
                        <a:rPr lang="en-US" sz="1600" b="0" i="0" u="none" strike="noStrike" dirty="0">
                          <a:solidFill>
                            <a:srgbClr val="000000"/>
                          </a:solidFill>
                          <a:effectLst/>
                          <a:latin typeface="微軟正黑體" panose="020B0604030504040204" pitchFamily="34" charset="-120"/>
                          <a:ea typeface="微軟正黑體" panose="020B0604030504040204" pitchFamily="34" charset="-120"/>
                        </a:rPr>
                        <a:t>Operating costs</a:t>
                      </a:r>
                    </a:p>
                  </a:txBody>
                  <a:tcPr marL="10800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1,119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756%</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923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782%</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196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21%</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9637820"/>
                  </a:ext>
                </a:extLst>
              </a:tr>
              <a:tr h="312847">
                <a:tc>
                  <a:txBody>
                    <a:bodyPr/>
                    <a:lstStyle/>
                    <a:p>
                      <a:pPr algn="l" fontAlgn="t"/>
                      <a:r>
                        <a:rPr lang="en-US" sz="1600" b="0" i="0" u="none" strike="noStrike" dirty="0">
                          <a:solidFill>
                            <a:srgbClr val="000000"/>
                          </a:solidFill>
                          <a:effectLst/>
                          <a:latin typeface="微軟正黑體" panose="020B0604030504040204" pitchFamily="34" charset="-120"/>
                          <a:ea typeface="微軟正黑體" panose="020B0604030504040204" pitchFamily="34" charset="-120"/>
                        </a:rPr>
                        <a:t>Gross profit</a:t>
                      </a:r>
                    </a:p>
                  </a:txBody>
                  <a:tcPr marL="10800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148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100%</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118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100%</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30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25%</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7575906"/>
                  </a:ext>
                </a:extLst>
              </a:tr>
              <a:tr h="312847">
                <a:tc>
                  <a:txBody>
                    <a:bodyPr/>
                    <a:lstStyle/>
                    <a:p>
                      <a:pPr algn="l" fontAlgn="t"/>
                      <a:r>
                        <a:rPr lang="en-US" sz="1600" b="0" i="0" u="none" strike="noStrike" dirty="0">
                          <a:solidFill>
                            <a:srgbClr val="000000"/>
                          </a:solidFill>
                          <a:effectLst/>
                          <a:latin typeface="微軟正黑體" panose="020B0604030504040204" pitchFamily="34" charset="-120"/>
                          <a:ea typeface="微軟正黑體" panose="020B0604030504040204" pitchFamily="34" charset="-120"/>
                        </a:rPr>
                        <a:t>Operating expenses</a:t>
                      </a:r>
                    </a:p>
                  </a:txBody>
                  <a:tcPr marL="10800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100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68%</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87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74%</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13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15%</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7671521"/>
                  </a:ext>
                </a:extLst>
              </a:tr>
              <a:tr h="312847">
                <a:tc>
                  <a:txBody>
                    <a:bodyPr/>
                    <a:lstStyle/>
                    <a:p>
                      <a:pPr algn="l" fontAlgn="t"/>
                      <a:r>
                        <a:rPr lang="en-US" sz="1600" b="0" i="0" u="none" strike="noStrike" dirty="0">
                          <a:solidFill>
                            <a:srgbClr val="000000"/>
                          </a:solidFill>
                          <a:effectLst/>
                          <a:latin typeface="微軟正黑體" panose="020B0604030504040204" pitchFamily="34" charset="-120"/>
                          <a:ea typeface="微軟正黑體" panose="020B0604030504040204" pitchFamily="34" charset="-120"/>
                        </a:rPr>
                        <a:t>Operating income</a:t>
                      </a:r>
                    </a:p>
                  </a:txBody>
                  <a:tcPr marL="10800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48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32%</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31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26%</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17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55%</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6074977"/>
                  </a:ext>
                </a:extLst>
              </a:tr>
              <a:tr h="312847">
                <a:tc>
                  <a:txBody>
                    <a:bodyPr/>
                    <a:lstStyle/>
                    <a:p>
                      <a:pPr algn="l" fontAlgn="t"/>
                      <a:r>
                        <a:rPr lang="en-US" sz="1600" b="0" i="0" u="none" strike="noStrike" dirty="0">
                          <a:solidFill>
                            <a:srgbClr val="000000"/>
                          </a:solidFill>
                          <a:effectLst/>
                          <a:latin typeface="微軟正黑體" panose="020B0604030504040204" pitchFamily="34" charset="-120"/>
                          <a:ea typeface="微軟正黑體" panose="020B0604030504040204" pitchFamily="34" charset="-120"/>
                        </a:rPr>
                        <a:t>Non-operating income and expenses</a:t>
                      </a:r>
                    </a:p>
                  </a:txBody>
                  <a:tcPr marL="10800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4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3%</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10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8%</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C00000"/>
                          </a:solidFill>
                          <a:effectLst/>
                          <a:latin typeface="微軟正黑體" panose="020B0604030504040204" pitchFamily="34" charset="-120"/>
                          <a:ea typeface="微軟正黑體" panose="020B0604030504040204" pitchFamily="34" charset="-120"/>
                          <a:cs typeface="+mn-cs"/>
                        </a:rPr>
                        <a:t>(6)</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-60%</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3288782"/>
                  </a:ext>
                </a:extLst>
              </a:tr>
              <a:tr h="312847">
                <a:tc>
                  <a:txBody>
                    <a:bodyPr/>
                    <a:lstStyle/>
                    <a:p>
                      <a:pPr algn="l" fontAlgn="t"/>
                      <a:r>
                        <a:rPr lang="en-US" sz="1600" b="0" i="0" u="none" strike="noStrike" dirty="0">
                          <a:solidFill>
                            <a:srgbClr val="000000"/>
                          </a:solidFill>
                          <a:effectLst/>
                          <a:latin typeface="微軟正黑體" panose="020B0604030504040204" pitchFamily="34" charset="-120"/>
                          <a:ea typeface="微軟正黑體" panose="020B0604030504040204" pitchFamily="34" charset="-120"/>
                        </a:rPr>
                        <a:t>Income before income tax</a:t>
                      </a:r>
                    </a:p>
                  </a:txBody>
                  <a:tcPr marL="10800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52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35%</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41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35%</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11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27%</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9730739"/>
                  </a:ext>
                </a:extLst>
              </a:tr>
              <a:tr h="312847">
                <a:tc>
                  <a:txBody>
                    <a:bodyPr/>
                    <a:lstStyle/>
                    <a:p>
                      <a:pPr algn="l" fontAlgn="t"/>
                      <a:r>
                        <a:rPr lang="en-US" sz="1600" b="0" i="0" u="none" strike="noStrike" dirty="0">
                          <a:solidFill>
                            <a:srgbClr val="000000"/>
                          </a:solidFill>
                          <a:effectLst/>
                          <a:latin typeface="微軟正黑體" panose="020B0604030504040204" pitchFamily="34" charset="-120"/>
                          <a:ea typeface="微軟正黑體" panose="020B0604030504040204" pitchFamily="34" charset="-120"/>
                        </a:rPr>
                        <a:t>Income tax expense</a:t>
                      </a:r>
                    </a:p>
                  </a:txBody>
                  <a:tcPr marL="10800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12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8%</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8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7%</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4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50%</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5458"/>
                  </a:ext>
                </a:extLst>
              </a:tr>
              <a:tr h="312847">
                <a:tc>
                  <a:txBody>
                    <a:bodyPr/>
                    <a:lstStyle/>
                    <a:p>
                      <a:pPr algn="l" fontAlgn="t"/>
                      <a:r>
                        <a:rPr lang="en-US" sz="1600" b="0" i="0" u="none" strike="noStrike" dirty="0">
                          <a:solidFill>
                            <a:srgbClr val="000000"/>
                          </a:solidFill>
                          <a:effectLst/>
                          <a:latin typeface="微軟正黑體" panose="020B0604030504040204" pitchFamily="34" charset="-120"/>
                          <a:ea typeface="微軟正黑體" panose="020B0604030504040204" pitchFamily="34" charset="-120"/>
                        </a:rPr>
                        <a:t>Net Income to Shareholders of the Parent Company</a:t>
                      </a:r>
                    </a:p>
                  </a:txBody>
                  <a:tcPr marL="10800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40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27%</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33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28%</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7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21%</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9021815"/>
                  </a:ext>
                </a:extLst>
              </a:tr>
              <a:tr h="312847">
                <a:tc>
                  <a:txBody>
                    <a:bodyPr/>
                    <a:lstStyle/>
                    <a:p>
                      <a:pPr algn="l" fontAlgn="t"/>
                      <a:r>
                        <a:rPr lang="en-US" sz="1600" b="0" i="0" u="none" strike="noStrike" dirty="0">
                          <a:solidFill>
                            <a:srgbClr val="000000"/>
                          </a:solidFill>
                          <a:effectLst/>
                          <a:latin typeface="微軟正黑體" panose="020B0604030504040204" pitchFamily="34" charset="-120"/>
                          <a:ea typeface="微軟正黑體" panose="020B0604030504040204" pitchFamily="34" charset="-120"/>
                        </a:rPr>
                        <a:t>EPS(NT Dollar)</a:t>
                      </a:r>
                    </a:p>
                  </a:txBody>
                  <a:tcPr marL="10800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0.57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0.47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0.10 </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21%</a:t>
                      </a:r>
                    </a:p>
                  </a:txBody>
                  <a:tcPr marL="72000" marR="72000" marT="36000" marB="3600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5117657"/>
                  </a:ext>
                </a:extLst>
              </a:tr>
            </a:tbl>
          </a:graphicData>
        </a:graphic>
      </p:graphicFrame>
      <p:sp>
        <p:nvSpPr>
          <p:cNvPr id="2" name="文字方塊 1">
            <a:extLst>
              <a:ext uri="{FF2B5EF4-FFF2-40B4-BE49-F238E27FC236}">
                <a16:creationId xmlns:a16="http://schemas.microsoft.com/office/drawing/2014/main" id="{C8C7B10A-F66C-4AFE-9AC9-7A8607F3CA04}"/>
              </a:ext>
            </a:extLst>
          </p:cNvPr>
          <p:cNvSpPr txBox="1"/>
          <p:nvPr/>
        </p:nvSpPr>
        <p:spPr>
          <a:xfrm>
            <a:off x="9621449" y="1201337"/>
            <a:ext cx="1915909" cy="307777"/>
          </a:xfrm>
          <a:prstGeom prst="rect">
            <a:avLst/>
          </a:prstGeom>
          <a:noFill/>
        </p:spPr>
        <p:txBody>
          <a:bodyPr wrap="none" rtlCol="0">
            <a:spAutoFit/>
          </a:bodyPr>
          <a:lstStyle/>
          <a:p>
            <a:pPr algn="ctr"/>
            <a:r>
              <a:rPr lang="en-US" altLang="zh-TW" sz="1400" dirty="0">
                <a:latin typeface="微軟正黑體" panose="020B0604030504040204" pitchFamily="34" charset="-120"/>
                <a:ea typeface="微軟正黑體" panose="020B0604030504040204" pitchFamily="34" charset="-120"/>
              </a:rPr>
              <a:t>Unit: NTD in Millions</a:t>
            </a:r>
            <a:endParaRPr lang="zh-TW" altLang="en-US" sz="1400" dirty="0">
              <a:latin typeface="微軟正黑體" panose="020B0604030504040204" pitchFamily="34" charset="-120"/>
              <a:ea typeface="微軟正黑體" panose="020B0604030504040204" pitchFamily="34" charset="-120"/>
            </a:endParaRPr>
          </a:p>
        </p:txBody>
      </p:sp>
      <p:sp>
        <p:nvSpPr>
          <p:cNvPr id="3" name="文字方塊 2">
            <a:extLst>
              <a:ext uri="{FF2B5EF4-FFF2-40B4-BE49-F238E27FC236}">
                <a16:creationId xmlns:a16="http://schemas.microsoft.com/office/drawing/2014/main" id="{5F7699FB-882C-A995-1168-5A159C121F7D}"/>
              </a:ext>
            </a:extLst>
          </p:cNvPr>
          <p:cNvSpPr txBox="1"/>
          <p:nvPr/>
        </p:nvSpPr>
        <p:spPr>
          <a:xfrm>
            <a:off x="3521150" y="440279"/>
            <a:ext cx="5099729" cy="424732"/>
          </a:xfrm>
          <a:prstGeom prst="rect">
            <a:avLst/>
          </a:prstGeom>
          <a:noFill/>
        </p:spPr>
        <p:txBody>
          <a:bodyPr wrap="none" rtlCol="0">
            <a:spAutoFit/>
          </a:bodyPr>
          <a:lstStyle/>
          <a:p>
            <a:pPr>
              <a:lnSpc>
                <a:spcPct val="90000"/>
              </a:lnSpc>
              <a:spcBef>
                <a:spcPct val="0"/>
              </a:spcBef>
            </a:pPr>
            <a:r>
              <a:rPr lang="en-US" altLang="zh-TW" sz="2400" dirty="0">
                <a:solidFill>
                  <a:srgbClr val="C00000"/>
                </a:solidFill>
                <a:latin typeface="微軟正黑體" panose="020B0604030504040204" pitchFamily="34" charset="-120"/>
                <a:ea typeface="微軟正黑體" panose="020B0604030504040204" pitchFamily="34" charset="-120"/>
                <a:cs typeface="+mj-cs"/>
              </a:rPr>
              <a:t>Consolidated Income Statements</a:t>
            </a:r>
          </a:p>
        </p:txBody>
      </p:sp>
      <p:sp>
        <p:nvSpPr>
          <p:cNvPr id="4" name="標題 1">
            <a:extLst>
              <a:ext uri="{FF2B5EF4-FFF2-40B4-BE49-F238E27FC236}">
                <a16:creationId xmlns:a16="http://schemas.microsoft.com/office/drawing/2014/main" id="{B20F7F87-468F-4325-E0D1-1215C18FF5B6}"/>
              </a:ext>
            </a:extLst>
          </p:cNvPr>
          <p:cNvSpPr txBox="1">
            <a:spLocks/>
          </p:cNvSpPr>
          <p:nvPr/>
        </p:nvSpPr>
        <p:spPr>
          <a:xfrm>
            <a:off x="117989" y="284577"/>
            <a:ext cx="3297483" cy="568553"/>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nSpc>
                <a:spcPct val="150000"/>
              </a:lnSpc>
              <a:spcBef>
                <a:spcPct val="20000"/>
              </a:spcBef>
              <a:buClr>
                <a:srgbClr val="C2231F"/>
              </a:buClr>
              <a:buSzPct val="70000"/>
            </a:pPr>
            <a:r>
              <a:rPr lang="en-US" altLang="zh-TW" sz="2400" dirty="0">
                <a:solidFill>
                  <a:srgbClr val="3F3F3F"/>
                </a:solidFill>
                <a:ea typeface="微軟正黑體" panose="020B0604030504040204" pitchFamily="34" charset="-120"/>
                <a:cs typeface="+mn-cs"/>
              </a:rPr>
              <a:t>Financial Information</a:t>
            </a:r>
          </a:p>
        </p:txBody>
      </p:sp>
      <p:cxnSp>
        <p:nvCxnSpPr>
          <p:cNvPr id="12" name="直線接點 11">
            <a:extLst>
              <a:ext uri="{FF2B5EF4-FFF2-40B4-BE49-F238E27FC236}">
                <a16:creationId xmlns:a16="http://schemas.microsoft.com/office/drawing/2014/main" id="{EF6244F4-F1B7-354E-0240-DF9C85597CE5}"/>
              </a:ext>
            </a:extLst>
          </p:cNvPr>
          <p:cNvCxnSpPr>
            <a:cxnSpLocks/>
          </p:cNvCxnSpPr>
          <p:nvPr/>
        </p:nvCxnSpPr>
        <p:spPr>
          <a:xfrm>
            <a:off x="3415472" y="389159"/>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718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06E01897-5664-BDC8-E185-50B6BE2033BB}"/>
              </a:ext>
            </a:extLst>
          </p:cNvPr>
          <p:cNvSpPr txBox="1"/>
          <p:nvPr/>
        </p:nvSpPr>
        <p:spPr>
          <a:xfrm>
            <a:off x="8786192" y="968940"/>
            <a:ext cx="2464902" cy="307777"/>
          </a:xfrm>
          <a:prstGeom prst="rect">
            <a:avLst/>
          </a:prstGeom>
          <a:noFill/>
        </p:spPr>
        <p:txBody>
          <a:bodyPr wrap="square" rtlCol="0">
            <a:spAutoFit/>
          </a:bodyPr>
          <a:lstStyle/>
          <a:p>
            <a:pPr algn="r"/>
            <a:r>
              <a:rPr lang="en-US" altLang="zh-TW" sz="1400" dirty="0">
                <a:latin typeface="微軟正黑體" panose="020B0604030504040204" pitchFamily="34" charset="-120"/>
                <a:ea typeface="微軟正黑體" panose="020B0604030504040204" pitchFamily="34" charset="-120"/>
              </a:rPr>
              <a:t>Unit: NTD in Millions</a:t>
            </a:r>
            <a:endParaRPr lang="zh-TW" altLang="en-US" sz="1400" dirty="0">
              <a:latin typeface="微軟正黑體" panose="020B0604030504040204" pitchFamily="34" charset="-120"/>
              <a:ea typeface="微軟正黑體" panose="020B0604030504040204" pitchFamily="34" charset="-120"/>
            </a:endParaRPr>
          </a:p>
        </p:txBody>
      </p:sp>
      <p:graphicFrame>
        <p:nvGraphicFramePr>
          <p:cNvPr id="4" name="圖表 3">
            <a:extLst>
              <a:ext uri="{FF2B5EF4-FFF2-40B4-BE49-F238E27FC236}">
                <a16:creationId xmlns:a16="http://schemas.microsoft.com/office/drawing/2014/main" id="{6728ADF8-D1DC-497B-8537-EAFABAD70CB8}"/>
              </a:ext>
            </a:extLst>
          </p:cNvPr>
          <p:cNvGraphicFramePr>
            <a:graphicFrameLocks/>
          </p:cNvGraphicFramePr>
          <p:nvPr>
            <p:extLst>
              <p:ext uri="{D42A27DB-BD31-4B8C-83A1-F6EECF244321}">
                <p14:modId xmlns:p14="http://schemas.microsoft.com/office/powerpoint/2010/main" val="884109851"/>
              </p:ext>
            </p:extLst>
          </p:nvPr>
        </p:nvGraphicFramePr>
        <p:xfrm>
          <a:off x="377686" y="1401798"/>
          <a:ext cx="10893285" cy="5083774"/>
        </p:xfrm>
        <a:graphic>
          <a:graphicData uri="http://schemas.openxmlformats.org/drawingml/2006/chart">
            <c:chart xmlns:c="http://schemas.openxmlformats.org/drawingml/2006/chart" xmlns:r="http://schemas.openxmlformats.org/officeDocument/2006/relationships" r:id="rId3"/>
          </a:graphicData>
        </a:graphic>
      </p:graphicFrame>
      <p:sp>
        <p:nvSpPr>
          <p:cNvPr id="13" name="文字方塊 12">
            <a:extLst>
              <a:ext uri="{FF2B5EF4-FFF2-40B4-BE49-F238E27FC236}">
                <a16:creationId xmlns:a16="http://schemas.microsoft.com/office/drawing/2014/main" id="{2BD66AB6-5B13-4F33-D229-F3FDA6C00C1C}"/>
              </a:ext>
            </a:extLst>
          </p:cNvPr>
          <p:cNvSpPr txBox="1"/>
          <p:nvPr/>
        </p:nvSpPr>
        <p:spPr>
          <a:xfrm>
            <a:off x="3491653" y="440279"/>
            <a:ext cx="4254370" cy="424732"/>
          </a:xfrm>
          <a:prstGeom prst="rect">
            <a:avLst/>
          </a:prstGeom>
          <a:noFill/>
        </p:spPr>
        <p:txBody>
          <a:bodyPr wrap="none" rtlCol="0">
            <a:spAutoFit/>
          </a:bodyPr>
          <a:lstStyle/>
          <a:p>
            <a:pPr>
              <a:lnSpc>
                <a:spcPct val="90000"/>
              </a:lnSpc>
              <a:spcBef>
                <a:spcPct val="0"/>
              </a:spcBef>
            </a:pPr>
            <a:r>
              <a:rPr lang="en-US" altLang="zh-TW" sz="2400" dirty="0">
                <a:solidFill>
                  <a:srgbClr val="C00000"/>
                </a:solidFill>
                <a:latin typeface="微軟正黑體" panose="020B0604030504040204" pitchFamily="34" charset="-120"/>
                <a:ea typeface="微軟正黑體" panose="020B0604030504040204" pitchFamily="34" charset="-120"/>
                <a:cs typeface="+mj-cs"/>
              </a:rPr>
              <a:t>Profit and Loss Comparison</a:t>
            </a:r>
          </a:p>
        </p:txBody>
      </p:sp>
      <p:sp>
        <p:nvSpPr>
          <p:cNvPr id="14" name="標題 1">
            <a:extLst>
              <a:ext uri="{FF2B5EF4-FFF2-40B4-BE49-F238E27FC236}">
                <a16:creationId xmlns:a16="http://schemas.microsoft.com/office/drawing/2014/main" id="{56A5C6E4-9B38-F20B-9D8B-694B0B908118}"/>
              </a:ext>
            </a:extLst>
          </p:cNvPr>
          <p:cNvSpPr txBox="1">
            <a:spLocks/>
          </p:cNvSpPr>
          <p:nvPr/>
        </p:nvSpPr>
        <p:spPr>
          <a:xfrm>
            <a:off x="88492" y="284577"/>
            <a:ext cx="3297483" cy="568553"/>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nSpc>
                <a:spcPct val="150000"/>
              </a:lnSpc>
              <a:spcBef>
                <a:spcPct val="20000"/>
              </a:spcBef>
              <a:buClr>
                <a:srgbClr val="C2231F"/>
              </a:buClr>
              <a:buSzPct val="70000"/>
            </a:pPr>
            <a:r>
              <a:rPr lang="en-US" altLang="zh-TW" sz="2400" dirty="0">
                <a:solidFill>
                  <a:srgbClr val="3F3F3F"/>
                </a:solidFill>
                <a:ea typeface="微軟正黑體" panose="020B0604030504040204" pitchFamily="34" charset="-120"/>
                <a:cs typeface="+mn-cs"/>
              </a:rPr>
              <a:t>Financial Information</a:t>
            </a:r>
          </a:p>
        </p:txBody>
      </p:sp>
      <p:cxnSp>
        <p:nvCxnSpPr>
          <p:cNvPr id="15" name="直線接點 14">
            <a:extLst>
              <a:ext uri="{FF2B5EF4-FFF2-40B4-BE49-F238E27FC236}">
                <a16:creationId xmlns:a16="http://schemas.microsoft.com/office/drawing/2014/main" id="{E7177A80-7897-D6C8-DA06-E6B329C7C842}"/>
              </a:ext>
            </a:extLst>
          </p:cNvPr>
          <p:cNvCxnSpPr>
            <a:cxnSpLocks/>
          </p:cNvCxnSpPr>
          <p:nvPr/>
        </p:nvCxnSpPr>
        <p:spPr>
          <a:xfrm>
            <a:off x="3385975" y="389159"/>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0142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8AD0B646-3A73-E16A-EF7A-DBCDF5E46722}"/>
              </a:ext>
            </a:extLst>
          </p:cNvPr>
          <p:cNvSpPr/>
          <p:nvPr/>
        </p:nvSpPr>
        <p:spPr>
          <a:xfrm>
            <a:off x="1774450" y="1645172"/>
            <a:ext cx="8844054" cy="3567655"/>
          </a:xfrm>
          <a:prstGeom prst="rect">
            <a:avLst/>
          </a:prstGeom>
          <a:solidFill>
            <a:schemeClr val="bg1">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5" name="表格 4">
            <a:extLst>
              <a:ext uri="{FF2B5EF4-FFF2-40B4-BE49-F238E27FC236}">
                <a16:creationId xmlns:a16="http://schemas.microsoft.com/office/drawing/2014/main" id="{31B0E0FF-9314-F08C-C57F-498088114832}"/>
              </a:ext>
            </a:extLst>
          </p:cNvPr>
          <p:cNvGraphicFramePr>
            <a:graphicFrameLocks noGrp="1"/>
          </p:cNvGraphicFramePr>
          <p:nvPr>
            <p:extLst>
              <p:ext uri="{D42A27DB-BD31-4B8C-83A1-F6EECF244321}">
                <p14:modId xmlns:p14="http://schemas.microsoft.com/office/powerpoint/2010/main" val="1426145786"/>
              </p:ext>
            </p:extLst>
          </p:nvPr>
        </p:nvGraphicFramePr>
        <p:xfrm>
          <a:off x="323850" y="1645172"/>
          <a:ext cx="11106148" cy="3567655"/>
        </p:xfrm>
        <a:graphic>
          <a:graphicData uri="http://schemas.openxmlformats.org/drawingml/2006/table">
            <a:tbl>
              <a:tblPr/>
              <a:tblGrid>
                <a:gridCol w="4429785">
                  <a:extLst>
                    <a:ext uri="{9D8B030D-6E8A-4147-A177-3AD203B41FA5}">
                      <a16:colId xmlns:a16="http://schemas.microsoft.com/office/drawing/2014/main" val="68651117"/>
                    </a:ext>
                  </a:extLst>
                </a:gridCol>
                <a:gridCol w="2180565">
                  <a:extLst>
                    <a:ext uri="{9D8B030D-6E8A-4147-A177-3AD203B41FA5}">
                      <a16:colId xmlns:a16="http://schemas.microsoft.com/office/drawing/2014/main" val="3373869670"/>
                    </a:ext>
                  </a:extLst>
                </a:gridCol>
                <a:gridCol w="2166632">
                  <a:extLst>
                    <a:ext uri="{9D8B030D-6E8A-4147-A177-3AD203B41FA5}">
                      <a16:colId xmlns:a16="http://schemas.microsoft.com/office/drawing/2014/main" val="1863876207"/>
                    </a:ext>
                  </a:extLst>
                </a:gridCol>
                <a:gridCol w="2329166">
                  <a:extLst>
                    <a:ext uri="{9D8B030D-6E8A-4147-A177-3AD203B41FA5}">
                      <a16:colId xmlns:a16="http://schemas.microsoft.com/office/drawing/2014/main" val="1117251736"/>
                    </a:ext>
                  </a:extLst>
                </a:gridCol>
              </a:tblGrid>
              <a:tr h="509665">
                <a:tc>
                  <a:txBody>
                    <a:bodyPr/>
                    <a:lstStyle/>
                    <a:p>
                      <a:pPr algn="ctr" fontAlgn="ctr"/>
                      <a:r>
                        <a:rPr lang="en-US" altLang="zh-TW" sz="2000" b="0" u="none" strike="noStrike" dirty="0">
                          <a:effectLst/>
                          <a:latin typeface="微軟正黑體" panose="020B0604030504040204" pitchFamily="34" charset="-120"/>
                          <a:ea typeface="微軟正黑體" panose="020B0604030504040204" pitchFamily="34" charset="-120"/>
                        </a:rPr>
                        <a:t>Item</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fontAlgn="ctr" latinLnBrk="0" hangingPunct="1"/>
                      <a:r>
                        <a:rPr lang="en-US" altLang="zh-TW" sz="20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2022.06.30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fontAlgn="ctr" latinLnBrk="0" hangingPunct="1"/>
                      <a:r>
                        <a:rPr lang="en-US" altLang="zh-TW" sz="20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2022.12.31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fontAlgn="ctr" latinLnBrk="0" hangingPunct="1"/>
                      <a:r>
                        <a:rPr lang="en-US" altLang="zh-TW" sz="2000" b="1"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2023.06.30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43311020"/>
                  </a:ext>
                </a:extLst>
              </a:tr>
              <a:tr h="509665">
                <a:tc>
                  <a:txBody>
                    <a:bodyPr/>
                    <a:lstStyle/>
                    <a:p>
                      <a:pPr algn="l" fontAlgn="ctr"/>
                      <a:r>
                        <a:rPr lang="en-US" altLang="zh-TW" sz="2000" b="0" u="none" strike="noStrike" dirty="0">
                          <a:effectLst/>
                          <a:latin typeface="微軟正黑體" panose="020B0604030504040204" pitchFamily="34" charset="-120"/>
                          <a:ea typeface="微軟正黑體" panose="020B0604030504040204" pitchFamily="34" charset="-120"/>
                        </a:rPr>
                        <a:t>  Current Ratio</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193%</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173%</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a:solidFill>
                            <a:srgbClr val="000000"/>
                          </a:solidFill>
                          <a:effectLst/>
                          <a:latin typeface="微軟正黑體" panose="020B0604030504040204" pitchFamily="34" charset="-120"/>
                          <a:ea typeface="微軟正黑體" panose="020B0604030504040204" pitchFamily="34" charset="-120"/>
                          <a:cs typeface="+mn-cs"/>
                        </a:rPr>
                        <a:t>183%</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1992789"/>
                  </a:ext>
                </a:extLst>
              </a:tr>
              <a:tr h="509665">
                <a:tc>
                  <a:txBody>
                    <a:bodyPr/>
                    <a:lstStyle/>
                    <a:p>
                      <a:pPr algn="l" fontAlgn="ctr"/>
                      <a:r>
                        <a:rPr lang="en-US" altLang="zh-TW" sz="2000" b="0" u="none" strike="noStrike" dirty="0">
                          <a:effectLst/>
                          <a:latin typeface="微軟正黑體" panose="020B0604030504040204" pitchFamily="34" charset="-120"/>
                          <a:ea typeface="微軟正黑體" panose="020B0604030504040204" pitchFamily="34" charset="-120"/>
                        </a:rPr>
                        <a:t>  Quick Ratio</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154%</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146%</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a:solidFill>
                            <a:srgbClr val="000000"/>
                          </a:solidFill>
                          <a:effectLst/>
                          <a:latin typeface="微軟正黑體" panose="020B0604030504040204" pitchFamily="34" charset="-120"/>
                          <a:ea typeface="微軟正黑體" panose="020B0604030504040204" pitchFamily="34" charset="-120"/>
                          <a:cs typeface="+mn-cs"/>
                        </a:rPr>
                        <a:t>154%</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2838108"/>
                  </a:ext>
                </a:extLst>
              </a:tr>
              <a:tr h="509665">
                <a:tc>
                  <a:txBody>
                    <a:bodyPr/>
                    <a:lstStyle/>
                    <a:p>
                      <a:pPr algn="l" fontAlgn="ctr"/>
                      <a:r>
                        <a:rPr lang="en-US" altLang="zh-TW" sz="2000" b="0" u="none" strike="noStrike" dirty="0">
                          <a:effectLst/>
                          <a:latin typeface="微軟正黑體" panose="020B0604030504040204" pitchFamily="34" charset="-120"/>
                          <a:ea typeface="微軟正黑體" panose="020B0604030504040204" pitchFamily="34" charset="-120"/>
                        </a:rPr>
                        <a:t>  Debts ratio </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a:solidFill>
                            <a:srgbClr val="000000"/>
                          </a:solidFill>
                          <a:effectLst/>
                          <a:latin typeface="微軟正黑體" panose="020B0604030504040204" pitchFamily="34" charset="-120"/>
                          <a:ea typeface="微軟正黑體" panose="020B0604030504040204" pitchFamily="34" charset="-120"/>
                          <a:cs typeface="+mn-cs"/>
                        </a:rPr>
                        <a:t>40%</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45%</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a:solidFill>
                            <a:srgbClr val="000000"/>
                          </a:solidFill>
                          <a:effectLst/>
                          <a:latin typeface="微軟正黑體" panose="020B0604030504040204" pitchFamily="34" charset="-120"/>
                          <a:ea typeface="微軟正黑體" panose="020B0604030504040204" pitchFamily="34" charset="-120"/>
                          <a:cs typeface="+mn-cs"/>
                        </a:rPr>
                        <a:t>41%</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6095067"/>
                  </a:ext>
                </a:extLst>
              </a:tr>
              <a:tr h="509665">
                <a:tc>
                  <a:txBody>
                    <a:bodyPr/>
                    <a:lstStyle/>
                    <a:p>
                      <a:pPr algn="l" fontAlgn="ctr"/>
                      <a:r>
                        <a:rPr lang="en-US" altLang="zh-TW" sz="2000" b="0" u="none" strike="noStrike" dirty="0">
                          <a:effectLst/>
                          <a:latin typeface="微軟正黑體" panose="020B0604030504040204" pitchFamily="34" charset="-120"/>
                          <a:ea typeface="微軟正黑體" panose="020B0604030504040204" pitchFamily="34" charset="-120"/>
                        </a:rPr>
                        <a:t>  Accounts receivable turnover days</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62 </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58 </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52 </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0581771"/>
                  </a:ext>
                </a:extLst>
              </a:tr>
              <a:tr h="509665">
                <a:tc>
                  <a:txBody>
                    <a:bodyPr/>
                    <a:lstStyle/>
                    <a:p>
                      <a:pPr algn="l" fontAlgn="ctr"/>
                      <a:r>
                        <a:rPr lang="en-US" altLang="zh-TW" sz="2000" b="0" u="none" strike="noStrike" dirty="0">
                          <a:effectLst/>
                          <a:latin typeface="微軟正黑體" panose="020B0604030504040204" pitchFamily="34" charset="-120"/>
                          <a:ea typeface="微軟正黑體" panose="020B0604030504040204" pitchFamily="34" charset="-120"/>
                        </a:rPr>
                        <a:t>  Inventory turnover days</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2000" b="0" i="0" u="none" strike="noStrike" kern="1200">
                          <a:solidFill>
                            <a:srgbClr val="00000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a:solidFill>
                            <a:srgbClr val="000000"/>
                          </a:solidFill>
                          <a:effectLst/>
                          <a:latin typeface="微軟正黑體" panose="020B0604030504040204" pitchFamily="34" charset="-120"/>
                          <a:ea typeface="微軟正黑體" panose="020B0604030504040204" pitchFamily="34" charset="-120"/>
                          <a:cs typeface="+mn-cs"/>
                        </a:rPr>
                        <a:t>43 </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42 </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40 </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7003002"/>
                  </a:ext>
                </a:extLst>
              </a:tr>
              <a:tr h="509665">
                <a:tc>
                  <a:txBody>
                    <a:bodyPr/>
                    <a:lstStyle/>
                    <a:p>
                      <a:pPr algn="l" fontAlgn="ctr"/>
                      <a:r>
                        <a:rPr lang="en-US" altLang="zh-TW" sz="2000" b="0" u="none" strike="noStrike" dirty="0">
                          <a:effectLst/>
                          <a:latin typeface="微軟正黑體" panose="020B0604030504040204" pitchFamily="34" charset="-120"/>
                          <a:ea typeface="微軟正黑體" panose="020B0604030504040204" pitchFamily="34" charset="-120"/>
                        </a:rPr>
                        <a:t>  ROE</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5.7%</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a:solidFill>
                            <a:srgbClr val="000000"/>
                          </a:solidFill>
                          <a:effectLst/>
                          <a:latin typeface="微軟正黑體" panose="020B0604030504040204" pitchFamily="34" charset="-120"/>
                          <a:ea typeface="微軟正黑體" panose="020B0604030504040204" pitchFamily="34" charset="-120"/>
                          <a:cs typeface="+mn-cs"/>
                        </a:rPr>
                        <a:t>5.3%</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20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6.7%</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4853150"/>
                  </a:ext>
                </a:extLst>
              </a:tr>
            </a:tbl>
          </a:graphicData>
        </a:graphic>
      </p:graphicFrame>
      <p:sp>
        <p:nvSpPr>
          <p:cNvPr id="2" name="文字方塊 1">
            <a:extLst>
              <a:ext uri="{FF2B5EF4-FFF2-40B4-BE49-F238E27FC236}">
                <a16:creationId xmlns:a16="http://schemas.microsoft.com/office/drawing/2014/main" id="{F3DA97AE-22A8-E182-8652-AACF41D0676C}"/>
              </a:ext>
            </a:extLst>
          </p:cNvPr>
          <p:cNvSpPr txBox="1"/>
          <p:nvPr/>
        </p:nvSpPr>
        <p:spPr>
          <a:xfrm>
            <a:off x="3491653" y="440279"/>
            <a:ext cx="3640740" cy="424732"/>
          </a:xfrm>
          <a:prstGeom prst="rect">
            <a:avLst/>
          </a:prstGeom>
          <a:noFill/>
        </p:spPr>
        <p:txBody>
          <a:bodyPr wrap="none" rtlCol="0">
            <a:spAutoFit/>
          </a:bodyPr>
          <a:lstStyle/>
          <a:p>
            <a:pPr>
              <a:lnSpc>
                <a:spcPct val="90000"/>
              </a:lnSpc>
              <a:spcBef>
                <a:spcPct val="0"/>
              </a:spcBef>
            </a:pPr>
            <a:r>
              <a:rPr lang="en-US" altLang="zh-TW" sz="2400" dirty="0">
                <a:solidFill>
                  <a:srgbClr val="C00000"/>
                </a:solidFill>
                <a:latin typeface="微軟正黑體" panose="020B0604030504040204" pitchFamily="34" charset="-120"/>
                <a:ea typeface="微軟正黑體" panose="020B0604030504040204" pitchFamily="34" charset="-120"/>
                <a:cs typeface="+mj-cs"/>
              </a:rPr>
              <a:t>Financial Ratio Analysis</a:t>
            </a:r>
          </a:p>
        </p:txBody>
      </p:sp>
      <p:sp>
        <p:nvSpPr>
          <p:cNvPr id="3" name="標題 1">
            <a:extLst>
              <a:ext uri="{FF2B5EF4-FFF2-40B4-BE49-F238E27FC236}">
                <a16:creationId xmlns:a16="http://schemas.microsoft.com/office/drawing/2014/main" id="{B93AC52A-BCAA-C736-A5B3-225ABC0F5F02}"/>
              </a:ext>
            </a:extLst>
          </p:cNvPr>
          <p:cNvSpPr txBox="1">
            <a:spLocks/>
          </p:cNvSpPr>
          <p:nvPr/>
        </p:nvSpPr>
        <p:spPr>
          <a:xfrm>
            <a:off x="88492" y="284577"/>
            <a:ext cx="3297483" cy="568553"/>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nSpc>
                <a:spcPct val="150000"/>
              </a:lnSpc>
              <a:spcBef>
                <a:spcPct val="20000"/>
              </a:spcBef>
              <a:buClr>
                <a:srgbClr val="C2231F"/>
              </a:buClr>
              <a:buSzPct val="70000"/>
            </a:pPr>
            <a:r>
              <a:rPr lang="en-US" altLang="zh-TW" sz="2400" dirty="0">
                <a:solidFill>
                  <a:srgbClr val="3F3F3F"/>
                </a:solidFill>
                <a:ea typeface="微軟正黑體" panose="020B0604030504040204" pitchFamily="34" charset="-120"/>
                <a:cs typeface="+mn-cs"/>
              </a:rPr>
              <a:t>Financial Information</a:t>
            </a:r>
          </a:p>
        </p:txBody>
      </p:sp>
      <p:cxnSp>
        <p:nvCxnSpPr>
          <p:cNvPr id="4" name="直線接點 3">
            <a:extLst>
              <a:ext uri="{FF2B5EF4-FFF2-40B4-BE49-F238E27FC236}">
                <a16:creationId xmlns:a16="http://schemas.microsoft.com/office/drawing/2014/main" id="{0B470BD1-8ABE-7780-01B5-701814854170}"/>
              </a:ext>
            </a:extLst>
          </p:cNvPr>
          <p:cNvCxnSpPr>
            <a:cxnSpLocks/>
          </p:cNvCxnSpPr>
          <p:nvPr/>
        </p:nvCxnSpPr>
        <p:spPr>
          <a:xfrm>
            <a:off x="3385975" y="389159"/>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5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圖表 3">
            <a:extLst>
              <a:ext uri="{FF2B5EF4-FFF2-40B4-BE49-F238E27FC236}">
                <a16:creationId xmlns:a16="http://schemas.microsoft.com/office/drawing/2014/main" id="{8D819044-F164-44F6-A229-BC941B5C7B78}"/>
              </a:ext>
            </a:extLst>
          </p:cNvPr>
          <p:cNvGraphicFramePr>
            <a:graphicFrameLocks/>
          </p:cNvGraphicFramePr>
          <p:nvPr>
            <p:extLst>
              <p:ext uri="{D42A27DB-BD31-4B8C-83A1-F6EECF244321}">
                <p14:modId xmlns:p14="http://schemas.microsoft.com/office/powerpoint/2010/main" val="1045720107"/>
              </p:ext>
            </p:extLst>
          </p:nvPr>
        </p:nvGraphicFramePr>
        <p:xfrm>
          <a:off x="73880" y="1747762"/>
          <a:ext cx="12118120" cy="4500638"/>
        </p:xfrm>
        <a:graphic>
          <a:graphicData uri="http://schemas.openxmlformats.org/drawingml/2006/chart">
            <c:chart xmlns:c="http://schemas.openxmlformats.org/drawingml/2006/chart" xmlns:r="http://schemas.openxmlformats.org/officeDocument/2006/relationships" r:id="rId3"/>
          </a:graphicData>
        </a:graphic>
      </p:graphicFrame>
      <p:sp>
        <p:nvSpPr>
          <p:cNvPr id="7" name="文字方塊 6">
            <a:extLst>
              <a:ext uri="{FF2B5EF4-FFF2-40B4-BE49-F238E27FC236}">
                <a16:creationId xmlns:a16="http://schemas.microsoft.com/office/drawing/2014/main" id="{A44B81E6-22A9-7686-FEDE-EF613E993A70}"/>
              </a:ext>
            </a:extLst>
          </p:cNvPr>
          <p:cNvSpPr txBox="1"/>
          <p:nvPr/>
        </p:nvSpPr>
        <p:spPr>
          <a:xfrm>
            <a:off x="3491653" y="440279"/>
            <a:ext cx="5888022" cy="424732"/>
          </a:xfrm>
          <a:prstGeom prst="rect">
            <a:avLst/>
          </a:prstGeom>
          <a:noFill/>
        </p:spPr>
        <p:txBody>
          <a:bodyPr wrap="none" rtlCol="0">
            <a:spAutoFit/>
          </a:bodyPr>
          <a:lstStyle/>
          <a:p>
            <a:pPr>
              <a:lnSpc>
                <a:spcPct val="90000"/>
              </a:lnSpc>
              <a:spcBef>
                <a:spcPct val="0"/>
              </a:spcBef>
            </a:pPr>
            <a:r>
              <a:rPr lang="en-US" altLang="zh-TW" sz="2400" dirty="0">
                <a:solidFill>
                  <a:srgbClr val="C00000"/>
                </a:solidFill>
                <a:latin typeface="微軟正黑體" panose="020B0604030504040204" pitchFamily="34" charset="-120"/>
                <a:ea typeface="微軟正黑體" panose="020B0604030504040204" pitchFamily="34" charset="-120"/>
                <a:cs typeface="+mj-cs"/>
              </a:rPr>
              <a:t>Revenue Share in the First Half of 2023</a:t>
            </a:r>
          </a:p>
        </p:txBody>
      </p:sp>
      <p:sp>
        <p:nvSpPr>
          <p:cNvPr id="9" name="標題 1">
            <a:extLst>
              <a:ext uri="{FF2B5EF4-FFF2-40B4-BE49-F238E27FC236}">
                <a16:creationId xmlns:a16="http://schemas.microsoft.com/office/drawing/2014/main" id="{2C22EA92-2FCB-612F-2B1B-C3BCCD5D45F0}"/>
              </a:ext>
            </a:extLst>
          </p:cNvPr>
          <p:cNvSpPr txBox="1">
            <a:spLocks/>
          </p:cNvSpPr>
          <p:nvPr/>
        </p:nvSpPr>
        <p:spPr>
          <a:xfrm>
            <a:off x="88492" y="284577"/>
            <a:ext cx="3297483" cy="568553"/>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nSpc>
                <a:spcPct val="150000"/>
              </a:lnSpc>
              <a:spcBef>
                <a:spcPct val="20000"/>
              </a:spcBef>
              <a:buClr>
                <a:srgbClr val="C2231F"/>
              </a:buClr>
              <a:buSzPct val="70000"/>
            </a:pPr>
            <a:r>
              <a:rPr lang="en-US" altLang="zh-TW" sz="2400" dirty="0">
                <a:solidFill>
                  <a:srgbClr val="3F3F3F"/>
                </a:solidFill>
                <a:ea typeface="微軟正黑體" panose="020B0604030504040204" pitchFamily="34" charset="-120"/>
                <a:cs typeface="+mn-cs"/>
              </a:rPr>
              <a:t>Financial Information</a:t>
            </a:r>
          </a:p>
        </p:txBody>
      </p:sp>
      <p:cxnSp>
        <p:nvCxnSpPr>
          <p:cNvPr id="12" name="直線接點 11">
            <a:extLst>
              <a:ext uri="{FF2B5EF4-FFF2-40B4-BE49-F238E27FC236}">
                <a16:creationId xmlns:a16="http://schemas.microsoft.com/office/drawing/2014/main" id="{943F1867-8FF1-A2BD-4C6F-D110B617EF7C}"/>
              </a:ext>
            </a:extLst>
          </p:cNvPr>
          <p:cNvCxnSpPr>
            <a:cxnSpLocks/>
          </p:cNvCxnSpPr>
          <p:nvPr/>
        </p:nvCxnSpPr>
        <p:spPr>
          <a:xfrm>
            <a:off x="3385975" y="389159"/>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091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D8C01089-5BAA-4E13-9C6B-B08DC50A2B84}"/>
              </a:ext>
            </a:extLst>
          </p:cNvPr>
          <p:cNvSpPr txBox="1"/>
          <p:nvPr/>
        </p:nvSpPr>
        <p:spPr>
          <a:xfrm>
            <a:off x="211828" y="1181777"/>
            <a:ext cx="6584514" cy="424732"/>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TW" sz="2400"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rPr>
              <a:t>Gross Profit Analysis for the First Half of 2023</a:t>
            </a:r>
            <a:endParaRPr kumimoji="0" lang="zh-TW" altLang="en-US" sz="2400"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endParaRPr>
          </a:p>
        </p:txBody>
      </p:sp>
      <p:grpSp>
        <p:nvGrpSpPr>
          <p:cNvPr id="21" name="群組 20">
            <a:extLst>
              <a:ext uri="{FF2B5EF4-FFF2-40B4-BE49-F238E27FC236}">
                <a16:creationId xmlns:a16="http://schemas.microsoft.com/office/drawing/2014/main" id="{652AB8EE-0CE0-1625-F652-30D97C969BF9}"/>
              </a:ext>
            </a:extLst>
          </p:cNvPr>
          <p:cNvGrpSpPr/>
          <p:nvPr/>
        </p:nvGrpSpPr>
        <p:grpSpPr>
          <a:xfrm>
            <a:off x="9090641" y="1475596"/>
            <a:ext cx="1499432" cy="4567180"/>
            <a:chOff x="0" y="0"/>
            <a:chExt cx="1179183" cy="4075026"/>
          </a:xfrm>
        </p:grpSpPr>
        <p:sp>
          <p:nvSpPr>
            <p:cNvPr id="22" name="箭號: 向右 21">
              <a:extLst>
                <a:ext uri="{FF2B5EF4-FFF2-40B4-BE49-F238E27FC236}">
                  <a16:creationId xmlns:a16="http://schemas.microsoft.com/office/drawing/2014/main" id="{2DA0004D-3E57-9774-9261-4EF00DCC2BA1}"/>
                </a:ext>
              </a:extLst>
            </p:cNvPr>
            <p:cNvSpPr/>
            <p:nvPr/>
          </p:nvSpPr>
          <p:spPr>
            <a:xfrm rot="16200000">
              <a:off x="-1447921" y="1447921"/>
              <a:ext cx="4075026" cy="1179183"/>
            </a:xfrm>
            <a:prstGeom prst="rightArrow">
              <a:avLst>
                <a:gd name="adj1" fmla="val 50000"/>
                <a:gd name="adj2" fmla="val 62355"/>
              </a:avLst>
            </a:prstGeom>
            <a:solidFill>
              <a:srgbClr val="ED7D31">
                <a:lumMod val="20000"/>
                <a:lumOff val="80000"/>
              </a:srgbClr>
            </a:solidFill>
            <a:ln w="12700" cap="flat" cmpd="sng" algn="ctr">
              <a:no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100" b="0" i="0" u="none" strike="noStrike" kern="0" cap="none" spc="0" normalizeH="0" baseline="0" noProof="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sp>
          <p:nvSpPr>
            <p:cNvPr id="23" name="梯形 22">
              <a:extLst>
                <a:ext uri="{FF2B5EF4-FFF2-40B4-BE49-F238E27FC236}">
                  <a16:creationId xmlns:a16="http://schemas.microsoft.com/office/drawing/2014/main" id="{F3469615-FE63-213B-425D-0B06D8D51EF6}"/>
                </a:ext>
              </a:extLst>
            </p:cNvPr>
            <p:cNvSpPr/>
            <p:nvPr/>
          </p:nvSpPr>
          <p:spPr>
            <a:xfrm rot="10800000">
              <a:off x="340268" y="1857022"/>
              <a:ext cx="498645" cy="709538"/>
            </a:xfrm>
            <a:prstGeom prst="trapezoid">
              <a:avLst>
                <a:gd name="adj" fmla="val 0"/>
              </a:avLst>
            </a:prstGeom>
            <a:solidFill>
              <a:srgbClr val="ED7D31"/>
            </a:solidFill>
            <a:ln w="12700" cap="flat" cmpd="sng" algn="ctr">
              <a:no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100" b="0" i="0" u="none" strike="noStrike" kern="0" cap="none" spc="0" normalizeH="0" baseline="0" noProof="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sp>
          <p:nvSpPr>
            <p:cNvPr id="24" name="梯形 23">
              <a:extLst>
                <a:ext uri="{FF2B5EF4-FFF2-40B4-BE49-F238E27FC236}">
                  <a16:creationId xmlns:a16="http://schemas.microsoft.com/office/drawing/2014/main" id="{96AA7603-B807-A456-0ED8-DE8D11910708}"/>
                </a:ext>
              </a:extLst>
            </p:cNvPr>
            <p:cNvSpPr/>
            <p:nvPr/>
          </p:nvSpPr>
          <p:spPr>
            <a:xfrm rot="10800000">
              <a:off x="340268" y="2566562"/>
              <a:ext cx="498645" cy="719137"/>
            </a:xfrm>
            <a:prstGeom prst="trapezoid">
              <a:avLst>
                <a:gd name="adj" fmla="val 0"/>
              </a:avLst>
            </a:prstGeom>
            <a:solidFill>
              <a:srgbClr val="4472C4"/>
            </a:solidFill>
            <a:ln w="12700" cap="flat" cmpd="sng" algn="ctr">
              <a:no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100" b="0" i="0" u="none" strike="noStrike" kern="0" cap="none" spc="0" normalizeH="0" baseline="0" noProof="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sp>
          <p:nvSpPr>
            <p:cNvPr id="25" name="梯形 24">
              <a:extLst>
                <a:ext uri="{FF2B5EF4-FFF2-40B4-BE49-F238E27FC236}">
                  <a16:creationId xmlns:a16="http://schemas.microsoft.com/office/drawing/2014/main" id="{3B4F14F7-9982-D530-4BAE-15668CBAC0B8}"/>
                </a:ext>
              </a:extLst>
            </p:cNvPr>
            <p:cNvSpPr/>
            <p:nvPr/>
          </p:nvSpPr>
          <p:spPr>
            <a:xfrm rot="10800000">
              <a:off x="340268" y="3238957"/>
              <a:ext cx="498645" cy="719137"/>
            </a:xfrm>
            <a:prstGeom prst="trapezoid">
              <a:avLst>
                <a:gd name="adj" fmla="val 0"/>
              </a:avLst>
            </a:prstGeom>
            <a:solidFill>
              <a:srgbClr val="FFC000"/>
            </a:solidFill>
            <a:ln w="12700" cap="flat" cmpd="sng" algn="ctr">
              <a:no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100" b="0" i="0" u="none" strike="noStrike" kern="0" cap="none" spc="0" normalizeH="0" baseline="0" noProof="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cxnSp>
          <p:nvCxnSpPr>
            <p:cNvPr id="26" name="直線接點 25">
              <a:extLst>
                <a:ext uri="{FF2B5EF4-FFF2-40B4-BE49-F238E27FC236}">
                  <a16:creationId xmlns:a16="http://schemas.microsoft.com/office/drawing/2014/main" id="{B4DCDDED-D39E-651B-0BCE-7F638FFBB01E}"/>
                </a:ext>
              </a:extLst>
            </p:cNvPr>
            <p:cNvCxnSpPr>
              <a:cxnSpLocks/>
            </p:cNvCxnSpPr>
            <p:nvPr/>
          </p:nvCxnSpPr>
          <p:spPr>
            <a:xfrm>
              <a:off x="188605" y="2566562"/>
              <a:ext cx="801971" cy="0"/>
            </a:xfrm>
            <a:prstGeom prst="line">
              <a:avLst/>
            </a:prstGeom>
            <a:noFill/>
            <a:ln w="28575" cap="flat" cmpd="sng" algn="ctr">
              <a:solidFill>
                <a:sysClr val="window" lastClr="FFFFFF"/>
              </a:solidFill>
              <a:prstDash val="solid"/>
              <a:miter lim="800000"/>
            </a:ln>
            <a:effectLst/>
          </p:spPr>
        </p:cxnSp>
        <p:cxnSp>
          <p:nvCxnSpPr>
            <p:cNvPr id="27" name="直線接點 26">
              <a:extLst>
                <a:ext uri="{FF2B5EF4-FFF2-40B4-BE49-F238E27FC236}">
                  <a16:creationId xmlns:a16="http://schemas.microsoft.com/office/drawing/2014/main" id="{0BFA362D-DFDD-BB6B-52CF-C290CB2EE543}"/>
                </a:ext>
              </a:extLst>
            </p:cNvPr>
            <p:cNvCxnSpPr>
              <a:cxnSpLocks/>
            </p:cNvCxnSpPr>
            <p:nvPr/>
          </p:nvCxnSpPr>
          <p:spPr>
            <a:xfrm>
              <a:off x="188605" y="3238957"/>
              <a:ext cx="801971" cy="0"/>
            </a:xfrm>
            <a:prstGeom prst="line">
              <a:avLst/>
            </a:prstGeom>
            <a:noFill/>
            <a:ln w="28575" cap="flat" cmpd="sng" algn="ctr">
              <a:solidFill>
                <a:sysClr val="window" lastClr="FFFFFF"/>
              </a:solidFill>
              <a:prstDash val="solid"/>
              <a:miter lim="800000"/>
            </a:ln>
            <a:effectLst/>
          </p:spPr>
        </p:cxnSp>
        <p:cxnSp>
          <p:nvCxnSpPr>
            <p:cNvPr id="28" name="直線接點 27">
              <a:extLst>
                <a:ext uri="{FF2B5EF4-FFF2-40B4-BE49-F238E27FC236}">
                  <a16:creationId xmlns:a16="http://schemas.microsoft.com/office/drawing/2014/main" id="{FD22AD6C-969D-B655-8E84-06466CB3FC73}"/>
                </a:ext>
              </a:extLst>
            </p:cNvPr>
            <p:cNvCxnSpPr>
              <a:cxnSpLocks/>
            </p:cNvCxnSpPr>
            <p:nvPr/>
          </p:nvCxnSpPr>
          <p:spPr>
            <a:xfrm>
              <a:off x="188605" y="3911353"/>
              <a:ext cx="801971" cy="0"/>
            </a:xfrm>
            <a:prstGeom prst="line">
              <a:avLst/>
            </a:prstGeom>
            <a:noFill/>
            <a:ln w="28575" cap="flat" cmpd="sng" algn="ctr">
              <a:solidFill>
                <a:sysClr val="window" lastClr="FFFFFF"/>
              </a:solidFill>
              <a:prstDash val="solid"/>
              <a:miter lim="800000"/>
            </a:ln>
            <a:effectLst/>
          </p:spPr>
        </p:cxnSp>
        <p:sp>
          <p:nvSpPr>
            <p:cNvPr id="29" name="梯形 28">
              <a:extLst>
                <a:ext uri="{FF2B5EF4-FFF2-40B4-BE49-F238E27FC236}">
                  <a16:creationId xmlns:a16="http://schemas.microsoft.com/office/drawing/2014/main" id="{4B552530-48F8-22D0-F4BB-3FFA9CCF33C5}"/>
                </a:ext>
              </a:extLst>
            </p:cNvPr>
            <p:cNvSpPr/>
            <p:nvPr/>
          </p:nvSpPr>
          <p:spPr>
            <a:xfrm rot="10800000">
              <a:off x="342649" y="939372"/>
              <a:ext cx="493882" cy="913172"/>
            </a:xfrm>
            <a:prstGeom prst="trapezoid">
              <a:avLst>
                <a:gd name="adj" fmla="val 0"/>
              </a:avLst>
            </a:prstGeom>
            <a:solidFill>
              <a:srgbClr val="00B0F0"/>
            </a:solidFill>
            <a:ln w="12700" cap="flat" cmpd="sng" algn="ctr">
              <a:no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100" b="0" i="0" u="none" strike="noStrike" kern="0" cap="none" spc="0" normalizeH="0" baseline="0" noProof="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cxnSp>
          <p:nvCxnSpPr>
            <p:cNvPr id="30" name="直線接點 29">
              <a:extLst>
                <a:ext uri="{FF2B5EF4-FFF2-40B4-BE49-F238E27FC236}">
                  <a16:creationId xmlns:a16="http://schemas.microsoft.com/office/drawing/2014/main" id="{F2A4C439-6484-FEF0-6A6B-E663A9AA9D6D}"/>
                </a:ext>
              </a:extLst>
            </p:cNvPr>
            <p:cNvCxnSpPr>
              <a:cxnSpLocks/>
            </p:cNvCxnSpPr>
            <p:nvPr/>
          </p:nvCxnSpPr>
          <p:spPr>
            <a:xfrm>
              <a:off x="188605" y="1847423"/>
              <a:ext cx="801971" cy="0"/>
            </a:xfrm>
            <a:prstGeom prst="line">
              <a:avLst/>
            </a:prstGeom>
            <a:noFill/>
            <a:ln w="28575" cap="flat" cmpd="sng" algn="ctr">
              <a:solidFill>
                <a:sysClr val="window" lastClr="FFFFFF"/>
              </a:solidFill>
              <a:prstDash val="solid"/>
              <a:miter lim="800000"/>
            </a:ln>
            <a:effectLst/>
          </p:spPr>
        </p:cxnSp>
        <p:sp>
          <p:nvSpPr>
            <p:cNvPr id="31" name="箭號: 向右 30">
              <a:extLst>
                <a:ext uri="{FF2B5EF4-FFF2-40B4-BE49-F238E27FC236}">
                  <a16:creationId xmlns:a16="http://schemas.microsoft.com/office/drawing/2014/main" id="{C32A6393-D6C5-AD17-B4C8-FC8C2667D968}"/>
                </a:ext>
              </a:extLst>
            </p:cNvPr>
            <p:cNvSpPr/>
            <p:nvPr/>
          </p:nvSpPr>
          <p:spPr>
            <a:xfrm rot="16200000">
              <a:off x="153047" y="276"/>
              <a:ext cx="884412" cy="993775"/>
            </a:xfrm>
            <a:prstGeom prst="rightArrow">
              <a:avLst>
                <a:gd name="adj1" fmla="val 50000"/>
                <a:gd name="adj2" fmla="val 67605"/>
              </a:avLst>
            </a:prstGeom>
            <a:solidFill>
              <a:srgbClr val="A5A5A5"/>
            </a:solidFill>
            <a:ln w="12700" cap="flat" cmpd="sng" algn="ctr">
              <a:no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100" b="0" i="0" u="none" strike="noStrike" kern="0" cap="none" spc="0" normalizeH="0" baseline="0" noProof="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sp>
          <p:nvSpPr>
            <p:cNvPr id="32" name="文字方塊 30">
              <a:extLst>
                <a:ext uri="{FF2B5EF4-FFF2-40B4-BE49-F238E27FC236}">
                  <a16:creationId xmlns:a16="http://schemas.microsoft.com/office/drawing/2014/main" id="{856386F0-5F41-8C8F-7A54-BD34AFEF9386}"/>
                </a:ext>
              </a:extLst>
            </p:cNvPr>
            <p:cNvSpPr txBox="1"/>
            <p:nvPr/>
          </p:nvSpPr>
          <p:spPr>
            <a:xfrm>
              <a:off x="392666" y="456093"/>
              <a:ext cx="500458" cy="302072"/>
            </a:xfrm>
            <a:prstGeom prst="rect">
              <a:avLst/>
            </a:prstGeom>
            <a:noFill/>
          </p:spPr>
          <p:txBody>
            <a:bodyPr vert="horz"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0" cap="none" spc="0" normalizeH="0" baseline="0" noProof="0">
                  <a:ln>
                    <a:noFill/>
                  </a:ln>
                  <a:solidFill>
                    <a:sysClr val="windowText" lastClr="000000"/>
                  </a:solidFill>
                  <a:effectLst/>
                  <a:uLnTx/>
                  <a:uFillTx/>
                  <a:latin typeface="微軟正黑體" panose="020B0604030504040204" pitchFamily="34" charset="-120"/>
                  <a:ea typeface="微軟正黑體" panose="020B0604030504040204" pitchFamily="34" charset="-120"/>
                </a:rPr>
                <a:t>23%</a:t>
              </a:r>
              <a:endParaRPr kumimoji="0" lang="zh-TW" altLang="en-US" sz="1600" b="0" i="0" u="none" strike="noStrike" kern="0" cap="none" spc="0" normalizeH="0" baseline="0" noProof="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p:txBody>
        </p:sp>
        <p:sp>
          <p:nvSpPr>
            <p:cNvPr id="33" name="文字方塊 31">
              <a:extLst>
                <a:ext uri="{FF2B5EF4-FFF2-40B4-BE49-F238E27FC236}">
                  <a16:creationId xmlns:a16="http://schemas.microsoft.com/office/drawing/2014/main" id="{FE14EEA0-BA58-8CFB-B26D-F0E6664F2832}"/>
                </a:ext>
              </a:extLst>
            </p:cNvPr>
            <p:cNvSpPr txBox="1"/>
            <p:nvPr/>
          </p:nvSpPr>
          <p:spPr>
            <a:xfrm>
              <a:off x="413095" y="1308970"/>
              <a:ext cx="500458" cy="302072"/>
            </a:xfrm>
            <a:prstGeom prst="rect">
              <a:avLst/>
            </a:prstGeom>
            <a:noFill/>
          </p:spPr>
          <p:txBody>
            <a:bodyPr vert="horz"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0" cap="none" spc="0" normalizeH="0" baseline="0" noProof="0" dirty="0">
                  <a:ln>
                    <a:noFill/>
                  </a:ln>
                  <a:solidFill>
                    <a:sysClr val="windowText" lastClr="000000"/>
                  </a:solidFill>
                  <a:effectLst/>
                  <a:uLnTx/>
                  <a:uFillTx/>
                  <a:latin typeface="微軟正黑體" panose="020B0604030504040204" pitchFamily="34" charset="-120"/>
                  <a:ea typeface="微軟正黑體" panose="020B0604030504040204" pitchFamily="34" charset="-120"/>
                </a:rPr>
                <a:t>17%</a:t>
              </a:r>
              <a:endParaRPr kumimoji="0" lang="zh-TW" altLang="en-US" sz="1600" b="0" i="0" u="none" strike="noStrike" kern="0" cap="none" spc="0" normalizeH="0" baseline="0" noProof="0" dirty="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p:txBody>
        </p:sp>
        <p:sp>
          <p:nvSpPr>
            <p:cNvPr id="34" name="文字方塊 32">
              <a:extLst>
                <a:ext uri="{FF2B5EF4-FFF2-40B4-BE49-F238E27FC236}">
                  <a16:creationId xmlns:a16="http://schemas.microsoft.com/office/drawing/2014/main" id="{83DC86EF-5D5B-6173-08A1-4C134560F55F}"/>
                </a:ext>
              </a:extLst>
            </p:cNvPr>
            <p:cNvSpPr txBox="1"/>
            <p:nvPr/>
          </p:nvSpPr>
          <p:spPr>
            <a:xfrm>
              <a:off x="413095" y="2070972"/>
              <a:ext cx="505679" cy="302072"/>
            </a:xfrm>
            <a:prstGeom prst="rect">
              <a:avLst/>
            </a:prstGeom>
            <a:noFill/>
          </p:spPr>
          <p:txBody>
            <a:bodyPr vert="horz"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0" cap="none" spc="0" normalizeH="0" baseline="0" noProof="0" dirty="0">
                  <a:ln>
                    <a:noFill/>
                  </a:ln>
                  <a:solidFill>
                    <a:sysClr val="windowText" lastClr="000000"/>
                  </a:solidFill>
                  <a:effectLst/>
                  <a:uLnTx/>
                  <a:uFillTx/>
                  <a:latin typeface="微軟正黑體" panose="020B0604030504040204" pitchFamily="34" charset="-120"/>
                  <a:ea typeface="微軟正黑體" panose="020B0604030504040204" pitchFamily="34" charset="-120"/>
                </a:rPr>
                <a:t>11%</a:t>
              </a:r>
              <a:endParaRPr kumimoji="0" lang="zh-TW" altLang="en-US" sz="1600" b="0" i="0" u="none" strike="noStrike" kern="0" cap="none" spc="0" normalizeH="0" baseline="0" noProof="0" dirty="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p:txBody>
        </p:sp>
        <p:sp>
          <p:nvSpPr>
            <p:cNvPr id="35" name="文字方塊 33">
              <a:extLst>
                <a:ext uri="{FF2B5EF4-FFF2-40B4-BE49-F238E27FC236}">
                  <a16:creationId xmlns:a16="http://schemas.microsoft.com/office/drawing/2014/main" id="{13E9E2AE-1BB7-F6F2-833D-BB21717ABBA7}"/>
                </a:ext>
              </a:extLst>
            </p:cNvPr>
            <p:cNvSpPr txBox="1"/>
            <p:nvPr/>
          </p:nvSpPr>
          <p:spPr>
            <a:xfrm>
              <a:off x="413095" y="2757494"/>
              <a:ext cx="536684" cy="302072"/>
            </a:xfrm>
            <a:prstGeom prst="rect">
              <a:avLst/>
            </a:prstGeom>
            <a:noFill/>
          </p:spPr>
          <p:txBody>
            <a:bodyPr vert="horz"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0" cap="none" spc="0" normalizeH="0" baseline="0" noProof="0">
                  <a:ln>
                    <a:noFill/>
                  </a:ln>
                  <a:solidFill>
                    <a:sysClr val="windowText" lastClr="000000"/>
                  </a:solidFill>
                  <a:effectLst/>
                  <a:uLnTx/>
                  <a:uFillTx/>
                  <a:latin typeface="微軟正黑體" panose="020B0604030504040204" pitchFamily="34" charset="-120"/>
                  <a:ea typeface="微軟正黑體" panose="020B0604030504040204" pitchFamily="34" charset="-120"/>
                </a:rPr>
                <a:t>10%</a:t>
              </a:r>
              <a:endParaRPr kumimoji="0" lang="zh-TW" altLang="en-US" sz="1600" b="0" i="0" u="none" strike="noStrike" kern="0" cap="none" spc="0" normalizeH="0" baseline="0" noProof="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p:txBody>
        </p:sp>
        <p:sp>
          <p:nvSpPr>
            <p:cNvPr id="36" name="文字方塊 34">
              <a:extLst>
                <a:ext uri="{FF2B5EF4-FFF2-40B4-BE49-F238E27FC236}">
                  <a16:creationId xmlns:a16="http://schemas.microsoft.com/office/drawing/2014/main" id="{CFD16767-9EE9-BF9F-5B8D-BFA010B6C8A8}"/>
                </a:ext>
              </a:extLst>
            </p:cNvPr>
            <p:cNvSpPr txBox="1"/>
            <p:nvPr/>
          </p:nvSpPr>
          <p:spPr>
            <a:xfrm>
              <a:off x="387445" y="3444036"/>
              <a:ext cx="505679" cy="302072"/>
            </a:xfrm>
            <a:prstGeom prst="rect">
              <a:avLst/>
            </a:prstGeom>
            <a:noFill/>
          </p:spPr>
          <p:txBody>
            <a:bodyPr vert="horz"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0" cap="none" spc="0" normalizeH="0" baseline="0" noProof="0" dirty="0">
                  <a:ln>
                    <a:noFill/>
                  </a:ln>
                  <a:solidFill>
                    <a:sysClr val="windowText" lastClr="000000"/>
                  </a:solidFill>
                  <a:effectLst/>
                  <a:uLnTx/>
                  <a:uFillTx/>
                  <a:latin typeface="微軟正黑體" panose="020B0604030504040204" pitchFamily="34" charset="-120"/>
                  <a:ea typeface="微軟正黑體" panose="020B0604030504040204" pitchFamily="34" charset="-120"/>
                </a:rPr>
                <a:t>10%</a:t>
              </a:r>
              <a:endParaRPr kumimoji="0" lang="zh-TW" altLang="en-US" sz="1600" b="0" i="0" u="none" strike="noStrike" kern="0" cap="none" spc="0" normalizeH="0" baseline="0" noProof="0" dirty="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p:txBody>
        </p:sp>
        <p:cxnSp>
          <p:nvCxnSpPr>
            <p:cNvPr id="37" name="直線接點 36">
              <a:extLst>
                <a:ext uri="{FF2B5EF4-FFF2-40B4-BE49-F238E27FC236}">
                  <a16:creationId xmlns:a16="http://schemas.microsoft.com/office/drawing/2014/main" id="{2D5422BC-F9DF-2F11-35E4-02D995174ABB}"/>
                </a:ext>
              </a:extLst>
            </p:cNvPr>
            <p:cNvCxnSpPr>
              <a:cxnSpLocks/>
            </p:cNvCxnSpPr>
            <p:nvPr/>
          </p:nvCxnSpPr>
          <p:spPr>
            <a:xfrm>
              <a:off x="188605" y="934815"/>
              <a:ext cx="801971" cy="0"/>
            </a:xfrm>
            <a:prstGeom prst="line">
              <a:avLst/>
            </a:prstGeom>
            <a:noFill/>
            <a:ln w="28575" cap="flat" cmpd="sng" algn="ctr">
              <a:solidFill>
                <a:sysClr val="window" lastClr="FFFFFF"/>
              </a:solidFill>
              <a:prstDash val="solid"/>
              <a:miter lim="800000"/>
            </a:ln>
            <a:effectLst/>
          </p:spPr>
        </p:cxnSp>
      </p:grpSp>
      <p:sp>
        <p:nvSpPr>
          <p:cNvPr id="40" name="箭號: 向右 39">
            <a:extLst>
              <a:ext uri="{FF2B5EF4-FFF2-40B4-BE49-F238E27FC236}">
                <a16:creationId xmlns:a16="http://schemas.microsoft.com/office/drawing/2014/main" id="{5F6AC72A-A122-8511-310E-21ABF2F94903}"/>
              </a:ext>
            </a:extLst>
          </p:cNvPr>
          <p:cNvSpPr/>
          <p:nvPr/>
        </p:nvSpPr>
        <p:spPr>
          <a:xfrm rot="16200000">
            <a:off x="8453088" y="3454383"/>
            <a:ext cx="4961490" cy="177845"/>
          </a:xfrm>
          <a:prstGeom prst="rightArrow">
            <a:avLst>
              <a:gd name="adj1" fmla="val 35750"/>
              <a:gd name="adj2" fmla="val 94534"/>
            </a:avLst>
          </a:prstGeom>
          <a:solidFill>
            <a:srgbClr val="FFCCCC"/>
          </a:solidFill>
          <a:ln w="12700" cap="flat" cmpd="sng" algn="ctr">
            <a:noFill/>
            <a:prstDash val="solid"/>
            <a:miter lim="800000"/>
          </a:ln>
          <a:effectLst/>
        </p:spPr>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100" b="0" i="0" u="none" strike="noStrike" kern="0" cap="none" spc="0" normalizeH="0" baseline="0" noProof="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graphicFrame>
        <p:nvGraphicFramePr>
          <p:cNvPr id="6" name="圖表 5">
            <a:extLst>
              <a:ext uri="{FF2B5EF4-FFF2-40B4-BE49-F238E27FC236}">
                <a16:creationId xmlns:a16="http://schemas.microsoft.com/office/drawing/2014/main" id="{13FB2A07-0760-46BA-B96F-FE06A8588851}"/>
              </a:ext>
            </a:extLst>
          </p:cNvPr>
          <p:cNvGraphicFramePr>
            <a:graphicFrameLocks/>
          </p:cNvGraphicFramePr>
          <p:nvPr>
            <p:extLst>
              <p:ext uri="{D42A27DB-BD31-4B8C-83A1-F6EECF244321}">
                <p14:modId xmlns:p14="http://schemas.microsoft.com/office/powerpoint/2010/main" val="3082297286"/>
              </p:ext>
            </p:extLst>
          </p:nvPr>
        </p:nvGraphicFramePr>
        <p:xfrm>
          <a:off x="101378" y="2063751"/>
          <a:ext cx="9511519" cy="4197798"/>
        </p:xfrm>
        <a:graphic>
          <a:graphicData uri="http://schemas.openxmlformats.org/drawingml/2006/chart">
            <c:chart xmlns:c="http://schemas.openxmlformats.org/drawingml/2006/chart" xmlns:r="http://schemas.openxmlformats.org/officeDocument/2006/relationships" r:id="rId2"/>
          </a:graphicData>
        </a:graphic>
      </p:graphicFrame>
      <p:sp>
        <p:nvSpPr>
          <p:cNvPr id="38" name="文字方塊 37">
            <a:extLst>
              <a:ext uri="{FF2B5EF4-FFF2-40B4-BE49-F238E27FC236}">
                <a16:creationId xmlns:a16="http://schemas.microsoft.com/office/drawing/2014/main" id="{96FAC107-B0B0-AC5D-8906-62F8F9693B67}"/>
              </a:ext>
            </a:extLst>
          </p:cNvPr>
          <p:cNvSpPr txBox="1"/>
          <p:nvPr/>
        </p:nvSpPr>
        <p:spPr>
          <a:xfrm>
            <a:off x="9330468" y="6084193"/>
            <a:ext cx="2273508" cy="369332"/>
          </a:xfrm>
          <a:prstGeom prst="rect">
            <a:avLst/>
          </a:prstGeom>
          <a:noFill/>
        </p:spPr>
        <p:txBody>
          <a:bodyPr wrap="none" rtlCol="0">
            <a:spAutoFit/>
          </a:bodyPr>
          <a:lstStyle/>
          <a:p>
            <a:r>
              <a:rPr lang="en-US" altLang="zh-TW" b="0" i="0" dirty="0">
                <a:solidFill>
                  <a:srgbClr val="374151"/>
                </a:solidFill>
                <a:effectLst/>
                <a:latin typeface="微軟正黑體" panose="020B0604030504040204" pitchFamily="34" charset="-120"/>
                <a:ea typeface="微軟正黑體" panose="020B0604030504040204" pitchFamily="34" charset="-120"/>
              </a:rPr>
              <a:t>Gross Profit Margin</a:t>
            </a:r>
            <a:endParaRPr lang="zh-TW" altLang="en-US" dirty="0">
              <a:latin typeface="微軟正黑體" panose="020B0604030504040204" pitchFamily="34" charset="-120"/>
              <a:ea typeface="微軟正黑體" panose="020B0604030504040204" pitchFamily="34" charset="-120"/>
            </a:endParaRPr>
          </a:p>
        </p:txBody>
      </p:sp>
      <p:sp>
        <p:nvSpPr>
          <p:cNvPr id="46" name="文字方塊 45">
            <a:extLst>
              <a:ext uri="{FF2B5EF4-FFF2-40B4-BE49-F238E27FC236}">
                <a16:creationId xmlns:a16="http://schemas.microsoft.com/office/drawing/2014/main" id="{C2D73FDE-D21E-D467-DE1F-64A1CB604C26}"/>
              </a:ext>
            </a:extLst>
          </p:cNvPr>
          <p:cNvSpPr txBox="1"/>
          <p:nvPr/>
        </p:nvSpPr>
        <p:spPr>
          <a:xfrm>
            <a:off x="3491653" y="440279"/>
            <a:ext cx="4932825" cy="424732"/>
          </a:xfrm>
          <a:prstGeom prst="rect">
            <a:avLst/>
          </a:prstGeom>
          <a:noFill/>
        </p:spPr>
        <p:txBody>
          <a:bodyPr wrap="none" rtlCol="0">
            <a:spAutoFit/>
          </a:bodyPr>
          <a:lstStyle/>
          <a:p>
            <a:pPr>
              <a:lnSpc>
                <a:spcPct val="90000"/>
              </a:lnSpc>
              <a:spcBef>
                <a:spcPct val="0"/>
              </a:spcBef>
            </a:pPr>
            <a:r>
              <a:rPr lang="en-US" altLang="zh-TW" sz="2400" dirty="0">
                <a:solidFill>
                  <a:srgbClr val="C00000"/>
                </a:solidFill>
                <a:latin typeface="微軟正黑體" panose="020B0604030504040204" pitchFamily="34" charset="-120"/>
                <a:ea typeface="微軟正黑體" panose="020B0604030504040204" pitchFamily="34" charset="-120"/>
                <a:cs typeface="+mj-cs"/>
              </a:rPr>
              <a:t>Product Category Sales Analysis</a:t>
            </a:r>
          </a:p>
        </p:txBody>
      </p:sp>
      <p:sp>
        <p:nvSpPr>
          <p:cNvPr id="47" name="標題 1">
            <a:extLst>
              <a:ext uri="{FF2B5EF4-FFF2-40B4-BE49-F238E27FC236}">
                <a16:creationId xmlns:a16="http://schemas.microsoft.com/office/drawing/2014/main" id="{4F9952BE-5765-52A1-50AE-2ABE400DFB55}"/>
              </a:ext>
            </a:extLst>
          </p:cNvPr>
          <p:cNvSpPr txBox="1">
            <a:spLocks/>
          </p:cNvSpPr>
          <p:nvPr/>
        </p:nvSpPr>
        <p:spPr>
          <a:xfrm>
            <a:off x="88492" y="284577"/>
            <a:ext cx="3297483" cy="568553"/>
          </a:xfrm>
          <a:prstGeom prst="rect">
            <a:avLst/>
          </a:prstGeom>
        </p:spPr>
        <p:txBody>
          <a:bodyPr anchor="ctr" anchorCtr="0"/>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nSpc>
                <a:spcPct val="150000"/>
              </a:lnSpc>
              <a:spcBef>
                <a:spcPct val="20000"/>
              </a:spcBef>
              <a:buClr>
                <a:srgbClr val="C2231F"/>
              </a:buClr>
              <a:buSzPct val="70000"/>
            </a:pPr>
            <a:r>
              <a:rPr lang="en-US" altLang="zh-TW" sz="2400" dirty="0">
                <a:solidFill>
                  <a:srgbClr val="3F3F3F"/>
                </a:solidFill>
                <a:ea typeface="微軟正黑體" panose="020B0604030504040204" pitchFamily="34" charset="-120"/>
                <a:cs typeface="+mn-cs"/>
              </a:rPr>
              <a:t>Financial Information</a:t>
            </a:r>
          </a:p>
        </p:txBody>
      </p:sp>
      <p:cxnSp>
        <p:nvCxnSpPr>
          <p:cNvPr id="48" name="直線接點 47">
            <a:extLst>
              <a:ext uri="{FF2B5EF4-FFF2-40B4-BE49-F238E27FC236}">
                <a16:creationId xmlns:a16="http://schemas.microsoft.com/office/drawing/2014/main" id="{A997316D-201C-6433-2FB5-5BE758C88635}"/>
              </a:ext>
            </a:extLst>
          </p:cNvPr>
          <p:cNvCxnSpPr>
            <a:cxnSpLocks/>
          </p:cNvCxnSpPr>
          <p:nvPr/>
        </p:nvCxnSpPr>
        <p:spPr>
          <a:xfrm>
            <a:off x="3385975" y="389159"/>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3838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A64466F6-673E-A75A-1539-CA1BD500E882}"/>
              </a:ext>
            </a:extLst>
          </p:cNvPr>
          <p:cNvSpPr txBox="1">
            <a:spLocks/>
          </p:cNvSpPr>
          <p:nvPr/>
        </p:nvSpPr>
        <p:spPr>
          <a:xfrm>
            <a:off x="1658907" y="2665236"/>
            <a:ext cx="9296308" cy="7637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gn="ctr"/>
            <a:r>
              <a:rPr lang="en-US" altLang="zh-TW" sz="6600" b="1" dirty="0">
                <a:solidFill>
                  <a:srgbClr val="3F3F3F"/>
                </a:solidFill>
                <a:ea typeface="微軟正黑體" panose="020B0604030504040204" pitchFamily="34" charset="-120"/>
              </a:rPr>
              <a:t>Operational Overview</a:t>
            </a:r>
          </a:p>
        </p:txBody>
      </p:sp>
      <p:sp>
        <p:nvSpPr>
          <p:cNvPr id="4" name="文字方塊 3">
            <a:extLst>
              <a:ext uri="{FF2B5EF4-FFF2-40B4-BE49-F238E27FC236}">
                <a16:creationId xmlns:a16="http://schemas.microsoft.com/office/drawing/2014/main" id="{94D4F4C8-D10C-0F3A-556B-43435DF99BF3}"/>
              </a:ext>
            </a:extLst>
          </p:cNvPr>
          <p:cNvSpPr txBox="1"/>
          <p:nvPr/>
        </p:nvSpPr>
        <p:spPr>
          <a:xfrm>
            <a:off x="4558812" y="3991653"/>
            <a:ext cx="6093068" cy="461665"/>
          </a:xfrm>
          <a:prstGeom prst="rect">
            <a:avLst/>
          </a:prstGeom>
          <a:noFill/>
        </p:spPr>
        <p:txBody>
          <a:bodyPr wrap="square">
            <a:spAutoFit/>
          </a:bodyPr>
          <a:lstStyle/>
          <a:p>
            <a:pPr algn="r"/>
            <a:r>
              <a:rPr lang="en-US" altLang="zh-TW" sz="2400" dirty="0">
                <a:solidFill>
                  <a:srgbClr val="374151"/>
                </a:solidFill>
                <a:latin typeface="微軟正黑體" panose="020B0604030504040204" pitchFamily="34" charset="-120"/>
                <a:ea typeface="微軟正黑體" panose="020B0604030504040204" pitchFamily="34" charset="-120"/>
              </a:rPr>
              <a:t>- Max Yang, </a:t>
            </a:r>
            <a:r>
              <a:rPr lang="en-US" altLang="zh-TW" sz="1800" b="0" i="0" dirty="0">
                <a:solidFill>
                  <a:srgbClr val="374151"/>
                </a:solidFill>
                <a:effectLst/>
                <a:latin typeface="微軟正黑體" panose="020B0604030504040204" pitchFamily="34" charset="-120"/>
                <a:ea typeface="微軟正黑體" panose="020B0604030504040204" pitchFamily="34" charset="-120"/>
              </a:rPr>
              <a:t>General Manager</a:t>
            </a:r>
            <a:endParaRPr lang="zh-TW" altLang="en-US" sz="18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588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A60F58C7-CF70-FB84-4284-F308E21E9D05}"/>
              </a:ext>
            </a:extLst>
          </p:cNvPr>
          <p:cNvGrpSpPr/>
          <p:nvPr/>
        </p:nvGrpSpPr>
        <p:grpSpPr>
          <a:xfrm>
            <a:off x="210284" y="2405174"/>
            <a:ext cx="11886072" cy="2436894"/>
            <a:chOff x="1616566" y="2704119"/>
            <a:chExt cx="9147980" cy="2436894"/>
          </a:xfrm>
        </p:grpSpPr>
        <p:sp>
          <p:nvSpPr>
            <p:cNvPr id="11" name="Rectangle 10">
              <a:extLst>
                <a:ext uri="{FF2B5EF4-FFF2-40B4-BE49-F238E27FC236}">
                  <a16:creationId xmlns:a16="http://schemas.microsoft.com/office/drawing/2014/main" id="{BBBB53FE-E9CA-A161-ADEE-448A28F3F67F}"/>
                </a:ext>
              </a:extLst>
            </p:cNvPr>
            <p:cNvSpPr/>
            <p:nvPr/>
          </p:nvSpPr>
          <p:spPr>
            <a:xfrm>
              <a:off x="8798104" y="2704119"/>
              <a:ext cx="1776142" cy="704193"/>
            </a:xfrm>
            <a:prstGeom prst="rect">
              <a:avLst/>
            </a:prstGeom>
            <a:solidFill>
              <a:srgbClr val="890000">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solidFill>
                    <a:schemeClr val="bg1"/>
                  </a:solidFill>
                  <a:latin typeface="微軟正黑體" panose="020B0604030504040204" pitchFamily="34" charset="-120"/>
                  <a:ea typeface="微軟正黑體" panose="020B0604030504040204" pitchFamily="34" charset="-120"/>
                </a:rPr>
                <a:t>Management Center</a:t>
              </a:r>
            </a:p>
          </p:txBody>
        </p:sp>
        <p:sp>
          <p:nvSpPr>
            <p:cNvPr id="12" name="Rectangle 11">
              <a:extLst>
                <a:ext uri="{FF2B5EF4-FFF2-40B4-BE49-F238E27FC236}">
                  <a16:creationId xmlns:a16="http://schemas.microsoft.com/office/drawing/2014/main" id="{D289F959-41E5-56BE-A783-6E53C824F63F}"/>
                </a:ext>
              </a:extLst>
            </p:cNvPr>
            <p:cNvSpPr/>
            <p:nvPr/>
          </p:nvSpPr>
          <p:spPr>
            <a:xfrm>
              <a:off x="1617754" y="2704119"/>
              <a:ext cx="1546952" cy="704193"/>
            </a:xfrm>
            <a:prstGeom prst="rect">
              <a:avLst/>
            </a:prstGeom>
            <a:solidFill>
              <a:srgbClr val="890000">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a:solidFill>
                    <a:schemeClr val="bg1"/>
                  </a:solidFill>
                  <a:latin typeface="微軟正黑體" panose="020B0604030504040204" pitchFamily="34" charset="-120"/>
                  <a:ea typeface="微軟正黑體" panose="020B0604030504040204" pitchFamily="34" charset="-120"/>
                </a:rPr>
                <a:t>Business Development Center</a:t>
              </a:r>
            </a:p>
          </p:txBody>
        </p:sp>
        <p:sp>
          <p:nvSpPr>
            <p:cNvPr id="13" name="Rectangle 12">
              <a:extLst>
                <a:ext uri="{FF2B5EF4-FFF2-40B4-BE49-F238E27FC236}">
                  <a16:creationId xmlns:a16="http://schemas.microsoft.com/office/drawing/2014/main" id="{014B59B1-6759-46B5-0D31-7429F76A5F51}"/>
                </a:ext>
              </a:extLst>
            </p:cNvPr>
            <p:cNvSpPr/>
            <p:nvPr/>
          </p:nvSpPr>
          <p:spPr>
            <a:xfrm>
              <a:off x="3362601" y="2704119"/>
              <a:ext cx="1747917" cy="704193"/>
            </a:xfrm>
            <a:prstGeom prst="rect">
              <a:avLst/>
            </a:prstGeom>
            <a:solidFill>
              <a:srgbClr val="890000">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solidFill>
                    <a:schemeClr val="bg1"/>
                  </a:solidFill>
                  <a:latin typeface="微軟正黑體" panose="020B0604030504040204" pitchFamily="34" charset="-120"/>
                  <a:ea typeface="微軟正黑體" panose="020B0604030504040204" pitchFamily="34" charset="-120"/>
                </a:rPr>
                <a:t>Product and Marketing Center</a:t>
              </a:r>
            </a:p>
          </p:txBody>
        </p:sp>
        <p:sp>
          <p:nvSpPr>
            <p:cNvPr id="14" name="Rectangle 13">
              <a:extLst>
                <a:ext uri="{FF2B5EF4-FFF2-40B4-BE49-F238E27FC236}">
                  <a16:creationId xmlns:a16="http://schemas.microsoft.com/office/drawing/2014/main" id="{B36D4F85-E5CD-5568-1E2E-926B8178F9DC}"/>
                </a:ext>
              </a:extLst>
            </p:cNvPr>
            <p:cNvSpPr/>
            <p:nvPr/>
          </p:nvSpPr>
          <p:spPr>
            <a:xfrm>
              <a:off x="5308412" y="2704119"/>
              <a:ext cx="1546952" cy="704193"/>
            </a:xfrm>
            <a:prstGeom prst="rect">
              <a:avLst/>
            </a:prstGeom>
            <a:solidFill>
              <a:srgbClr val="890000">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solidFill>
                    <a:schemeClr val="bg1"/>
                  </a:solidFill>
                  <a:latin typeface="微軟正黑體" panose="020B0604030504040204" pitchFamily="34" charset="-120"/>
                  <a:ea typeface="微軟正黑體" panose="020B0604030504040204" pitchFamily="34" charset="-120"/>
                </a:rPr>
                <a:t>Technology Center</a:t>
              </a:r>
            </a:p>
          </p:txBody>
        </p:sp>
        <p:sp>
          <p:nvSpPr>
            <p:cNvPr id="15" name="Rectangle 14">
              <a:extLst>
                <a:ext uri="{FF2B5EF4-FFF2-40B4-BE49-F238E27FC236}">
                  <a16:creationId xmlns:a16="http://schemas.microsoft.com/office/drawing/2014/main" id="{7D4D864D-FDD5-73C8-08B3-64984A8CD48D}"/>
                </a:ext>
              </a:extLst>
            </p:cNvPr>
            <p:cNvSpPr/>
            <p:nvPr/>
          </p:nvSpPr>
          <p:spPr>
            <a:xfrm>
              <a:off x="7053258" y="2704119"/>
              <a:ext cx="1546952" cy="704193"/>
            </a:xfrm>
            <a:prstGeom prst="rect">
              <a:avLst/>
            </a:prstGeom>
            <a:solidFill>
              <a:srgbClr val="890000">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solidFill>
                    <a:schemeClr val="bg1"/>
                  </a:solidFill>
                  <a:latin typeface="微軟正黑體" panose="020B0604030504040204" pitchFamily="34" charset="-120"/>
                  <a:ea typeface="微軟正黑體" panose="020B0604030504040204" pitchFamily="34" charset="-120"/>
                </a:rPr>
                <a:t>Software Center</a:t>
              </a:r>
            </a:p>
          </p:txBody>
        </p:sp>
        <p:sp>
          <p:nvSpPr>
            <p:cNvPr id="29" name="TextBox 28">
              <a:extLst>
                <a:ext uri="{FF2B5EF4-FFF2-40B4-BE49-F238E27FC236}">
                  <a16:creationId xmlns:a16="http://schemas.microsoft.com/office/drawing/2014/main" id="{75A6F89A-9ACD-8AF7-A52A-D161E969359A}"/>
                </a:ext>
              </a:extLst>
            </p:cNvPr>
            <p:cNvSpPr txBox="1"/>
            <p:nvPr/>
          </p:nvSpPr>
          <p:spPr>
            <a:xfrm>
              <a:off x="3406374" y="3586741"/>
              <a:ext cx="1710577" cy="1554272"/>
            </a:xfrm>
            <a:prstGeom prst="rect">
              <a:avLst/>
            </a:prstGeom>
            <a:noFill/>
          </p:spPr>
          <p:txBody>
            <a:bodyPr wrap="square" tIns="0" rtlCol="0">
              <a:spAutoFit/>
            </a:bodyPr>
            <a:lstStyle/>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Product Marketing Management</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OEM Collaboration</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Online and Offline Marketing</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Website Maintenance</a:t>
              </a:r>
              <a:endParaRPr lang="zh-TW" altLang="zh-TW" sz="1400" dirty="0">
                <a:effectLst/>
                <a:latin typeface="微軟正黑體" panose="020B0604030504040204" pitchFamily="34" charset="-120"/>
                <a:ea typeface="微軟正黑體" panose="020B0604030504040204" pitchFamily="34" charset="-120"/>
              </a:endParaRPr>
            </a:p>
          </p:txBody>
        </p:sp>
        <p:sp>
          <p:nvSpPr>
            <p:cNvPr id="30" name="TextBox 29">
              <a:extLst>
                <a:ext uri="{FF2B5EF4-FFF2-40B4-BE49-F238E27FC236}">
                  <a16:creationId xmlns:a16="http://schemas.microsoft.com/office/drawing/2014/main" id="{84245557-158C-96E1-2C98-1497CFFFE3FF}"/>
                </a:ext>
              </a:extLst>
            </p:cNvPr>
            <p:cNvSpPr txBox="1"/>
            <p:nvPr/>
          </p:nvSpPr>
          <p:spPr>
            <a:xfrm>
              <a:off x="1635020" y="3586741"/>
              <a:ext cx="1835153" cy="692497"/>
            </a:xfrm>
            <a:prstGeom prst="rect">
              <a:avLst/>
            </a:prstGeom>
            <a:noFill/>
          </p:spPr>
          <p:txBody>
            <a:bodyPr wrap="none" tIns="0" rtlCol="0">
              <a:spAutoFit/>
            </a:bodyPr>
            <a:lstStyle/>
            <a:p>
              <a:pPr marL="285750" indent="-285750">
                <a:buFont typeface="Arial" panose="020B0604020202020204" pitchFamily="34" charset="0"/>
                <a:buChar char="•"/>
              </a:pPr>
              <a:r>
                <a:rPr lang="en-US" altLang="zh-TW" sz="1400" dirty="0">
                  <a:effectLst/>
                  <a:latin typeface="微軟正黑體" panose="020B0604030504040204" pitchFamily="34" charset="-120"/>
                  <a:ea typeface="微軟正黑體" panose="020B0604030504040204" pitchFamily="34" charset="-120"/>
                </a:rPr>
                <a:t>Sales</a:t>
              </a:r>
            </a:p>
            <a:p>
              <a:pPr marL="285750" indent="-285750">
                <a:buFont typeface="Arial" panose="020B0604020202020204" pitchFamily="34" charset="0"/>
                <a:buChar char="•"/>
              </a:pPr>
              <a:r>
                <a:rPr lang="en-US" altLang="zh-TW" sz="1400" dirty="0">
                  <a:effectLst/>
                  <a:latin typeface="微軟正黑體" panose="020B0604030504040204" pitchFamily="34" charset="-120"/>
                  <a:ea typeface="微軟正黑體" panose="020B0604030504040204" pitchFamily="34" charset="-120"/>
                </a:rPr>
                <a:t>Business Development</a:t>
              </a:r>
            </a:p>
            <a:p>
              <a:pPr marL="285750" indent="-285750">
                <a:buFont typeface="Arial" panose="020B0604020202020204" pitchFamily="34" charset="0"/>
                <a:buChar char="•"/>
              </a:pPr>
              <a:r>
                <a:rPr lang="en-US" altLang="zh-TW" sz="1400" dirty="0">
                  <a:effectLst/>
                  <a:latin typeface="微軟正黑體" panose="020B0604030504040204" pitchFamily="34" charset="-120"/>
                  <a:ea typeface="微軟正黑體" panose="020B0604030504040204" pitchFamily="34" charset="-120"/>
                </a:rPr>
                <a:t>Strategic Alliances</a:t>
              </a:r>
              <a:endParaRPr lang="zh-TW" altLang="zh-TW" sz="1400" dirty="0">
                <a:effectLst/>
                <a:latin typeface="微軟正黑體" panose="020B0604030504040204" pitchFamily="34" charset="-120"/>
                <a:ea typeface="微軟正黑體" panose="020B0604030504040204" pitchFamily="34" charset="-120"/>
              </a:endParaRPr>
            </a:p>
          </p:txBody>
        </p:sp>
        <p:sp>
          <p:nvSpPr>
            <p:cNvPr id="31" name="TextBox 30">
              <a:extLst>
                <a:ext uri="{FF2B5EF4-FFF2-40B4-BE49-F238E27FC236}">
                  <a16:creationId xmlns:a16="http://schemas.microsoft.com/office/drawing/2014/main" id="{8EF9F7DA-CD78-5F9A-BF14-5273B0CC78EC}"/>
                </a:ext>
              </a:extLst>
            </p:cNvPr>
            <p:cNvSpPr txBox="1"/>
            <p:nvPr/>
          </p:nvSpPr>
          <p:spPr>
            <a:xfrm>
              <a:off x="5326643" y="3586741"/>
              <a:ext cx="1646047" cy="1123384"/>
            </a:xfrm>
            <a:prstGeom prst="rect">
              <a:avLst/>
            </a:prstGeom>
            <a:noFill/>
          </p:spPr>
          <p:txBody>
            <a:bodyPr wrap="none" tIns="0" rtlCol="0">
              <a:spAutoFit/>
            </a:bodyPr>
            <a:lstStyle/>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Solution Design</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Contract Fulfillment</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Technical Services</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Maintenance</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Hardware Training</a:t>
              </a:r>
              <a:endParaRPr lang="zh-TW" altLang="zh-TW" sz="1400" dirty="0">
                <a:latin typeface="微軟正黑體" panose="020B0604030504040204" pitchFamily="34" charset="-120"/>
                <a:ea typeface="微軟正黑體" panose="020B0604030504040204" pitchFamily="34" charset="-120"/>
              </a:endParaRPr>
            </a:p>
          </p:txBody>
        </p:sp>
        <p:sp>
          <p:nvSpPr>
            <p:cNvPr id="32" name="TextBox 31">
              <a:extLst>
                <a:ext uri="{FF2B5EF4-FFF2-40B4-BE49-F238E27FC236}">
                  <a16:creationId xmlns:a16="http://schemas.microsoft.com/office/drawing/2014/main" id="{A0341DAC-4D9D-F35C-C071-A776108C3951}"/>
                </a:ext>
              </a:extLst>
            </p:cNvPr>
            <p:cNvSpPr txBox="1"/>
            <p:nvPr/>
          </p:nvSpPr>
          <p:spPr>
            <a:xfrm>
              <a:off x="7086817" y="3586741"/>
              <a:ext cx="1852920" cy="1123384"/>
            </a:xfrm>
            <a:prstGeom prst="rect">
              <a:avLst/>
            </a:prstGeom>
            <a:noFill/>
          </p:spPr>
          <p:txBody>
            <a:bodyPr wrap="none" tIns="0" rtlCol="0">
              <a:spAutoFit/>
            </a:bodyPr>
            <a:lstStyle/>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Software Development</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Customization</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Localization</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Maintenance Updates</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Software Training</a:t>
              </a:r>
              <a:endParaRPr lang="zh-TW" altLang="zh-TW" sz="1400" dirty="0">
                <a:latin typeface="微軟正黑體" panose="020B0604030504040204" pitchFamily="34" charset="-120"/>
                <a:ea typeface="微軟正黑體" panose="020B0604030504040204" pitchFamily="34" charset="-120"/>
              </a:endParaRPr>
            </a:p>
          </p:txBody>
        </p:sp>
        <p:sp>
          <p:nvSpPr>
            <p:cNvPr id="33" name="TextBox 32">
              <a:extLst>
                <a:ext uri="{FF2B5EF4-FFF2-40B4-BE49-F238E27FC236}">
                  <a16:creationId xmlns:a16="http://schemas.microsoft.com/office/drawing/2014/main" id="{2AF00C1A-D4E1-08D0-E43F-30529172BD3C}"/>
                </a:ext>
              </a:extLst>
            </p:cNvPr>
            <p:cNvSpPr txBox="1"/>
            <p:nvPr/>
          </p:nvSpPr>
          <p:spPr>
            <a:xfrm>
              <a:off x="8988404" y="3586741"/>
              <a:ext cx="1776142" cy="1338828"/>
            </a:xfrm>
            <a:prstGeom prst="rect">
              <a:avLst/>
            </a:prstGeom>
            <a:noFill/>
          </p:spPr>
          <p:txBody>
            <a:bodyPr wrap="square" tIns="0" rtlCol="0">
              <a:spAutoFit/>
            </a:bodyPr>
            <a:lstStyle/>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Listing Compliance</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Financial Operations </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Human Resources and Legal Affairs </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Asset Management </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General Affairs</a:t>
              </a:r>
              <a:endParaRPr lang="zh-TW" altLang="zh-TW" sz="1400" dirty="0">
                <a:latin typeface="微軟正黑體" panose="020B0604030504040204" pitchFamily="34" charset="-120"/>
                <a:ea typeface="微軟正黑體" panose="020B0604030504040204" pitchFamily="34" charset="-120"/>
              </a:endParaRPr>
            </a:p>
          </p:txBody>
        </p:sp>
        <p:cxnSp>
          <p:nvCxnSpPr>
            <p:cNvPr id="21" name="Straight Connector 40">
              <a:extLst>
                <a:ext uri="{FF2B5EF4-FFF2-40B4-BE49-F238E27FC236}">
                  <a16:creationId xmlns:a16="http://schemas.microsoft.com/office/drawing/2014/main" id="{39BF5C28-2D44-3248-5B2A-77D1D83A337E}"/>
                </a:ext>
              </a:extLst>
            </p:cNvPr>
            <p:cNvCxnSpPr>
              <a:cxnSpLocks/>
            </p:cNvCxnSpPr>
            <p:nvPr/>
          </p:nvCxnSpPr>
          <p:spPr>
            <a:xfrm flipV="1">
              <a:off x="1616566" y="3586741"/>
              <a:ext cx="0" cy="1522288"/>
            </a:xfrm>
            <a:prstGeom prst="line">
              <a:avLst/>
            </a:prstGeom>
            <a:ln w="19050" cap="rnd">
              <a:solidFill>
                <a:srgbClr val="890000"/>
              </a:solidFill>
              <a:prstDash val="sysDot"/>
              <a:headEnd type="none"/>
            </a:ln>
          </p:spPr>
          <p:style>
            <a:lnRef idx="1">
              <a:schemeClr val="accent1"/>
            </a:lnRef>
            <a:fillRef idx="0">
              <a:schemeClr val="accent1"/>
            </a:fillRef>
            <a:effectRef idx="0">
              <a:schemeClr val="accent1"/>
            </a:effectRef>
            <a:fontRef idx="minor">
              <a:schemeClr val="tx1"/>
            </a:fontRef>
          </p:style>
        </p:cxnSp>
        <p:cxnSp>
          <p:nvCxnSpPr>
            <p:cNvPr id="34" name="Straight Connector 40">
              <a:extLst>
                <a:ext uri="{FF2B5EF4-FFF2-40B4-BE49-F238E27FC236}">
                  <a16:creationId xmlns:a16="http://schemas.microsoft.com/office/drawing/2014/main" id="{0320E21D-E7FA-8B44-F604-1A002DAE7A61}"/>
                </a:ext>
              </a:extLst>
            </p:cNvPr>
            <p:cNvCxnSpPr>
              <a:cxnSpLocks/>
            </p:cNvCxnSpPr>
            <p:nvPr/>
          </p:nvCxnSpPr>
          <p:spPr>
            <a:xfrm flipV="1">
              <a:off x="3379904" y="3586741"/>
              <a:ext cx="0" cy="1522288"/>
            </a:xfrm>
            <a:prstGeom prst="line">
              <a:avLst/>
            </a:prstGeom>
            <a:ln w="19050" cap="rnd">
              <a:solidFill>
                <a:srgbClr val="890000"/>
              </a:solidFill>
              <a:prstDash val="sysDot"/>
              <a:headEnd type="none"/>
            </a:ln>
          </p:spPr>
          <p:style>
            <a:lnRef idx="1">
              <a:schemeClr val="accent1"/>
            </a:lnRef>
            <a:fillRef idx="0">
              <a:schemeClr val="accent1"/>
            </a:fillRef>
            <a:effectRef idx="0">
              <a:schemeClr val="accent1"/>
            </a:effectRef>
            <a:fontRef idx="minor">
              <a:schemeClr val="tx1"/>
            </a:fontRef>
          </p:style>
        </p:cxnSp>
        <p:cxnSp>
          <p:nvCxnSpPr>
            <p:cNvPr id="35" name="Straight Connector 40">
              <a:extLst>
                <a:ext uri="{FF2B5EF4-FFF2-40B4-BE49-F238E27FC236}">
                  <a16:creationId xmlns:a16="http://schemas.microsoft.com/office/drawing/2014/main" id="{37EFB4D8-D35D-C4F8-016E-CA4957EDC66E}"/>
                </a:ext>
              </a:extLst>
            </p:cNvPr>
            <p:cNvCxnSpPr>
              <a:cxnSpLocks/>
            </p:cNvCxnSpPr>
            <p:nvPr/>
          </p:nvCxnSpPr>
          <p:spPr>
            <a:xfrm flipV="1">
              <a:off x="5306819" y="3586741"/>
              <a:ext cx="0" cy="1522288"/>
            </a:xfrm>
            <a:prstGeom prst="line">
              <a:avLst/>
            </a:prstGeom>
            <a:ln w="19050" cap="rnd">
              <a:solidFill>
                <a:srgbClr val="890000"/>
              </a:solidFill>
              <a:prstDash val="sysDot"/>
              <a:headEnd type="none"/>
            </a:ln>
          </p:spPr>
          <p:style>
            <a:lnRef idx="1">
              <a:schemeClr val="accent1"/>
            </a:lnRef>
            <a:fillRef idx="0">
              <a:schemeClr val="accent1"/>
            </a:fillRef>
            <a:effectRef idx="0">
              <a:schemeClr val="accent1"/>
            </a:effectRef>
            <a:fontRef idx="minor">
              <a:schemeClr val="tx1"/>
            </a:fontRef>
          </p:style>
        </p:cxnSp>
        <p:cxnSp>
          <p:nvCxnSpPr>
            <p:cNvPr id="36" name="Straight Connector 40">
              <a:extLst>
                <a:ext uri="{FF2B5EF4-FFF2-40B4-BE49-F238E27FC236}">
                  <a16:creationId xmlns:a16="http://schemas.microsoft.com/office/drawing/2014/main" id="{C5A41105-BD20-0653-EA84-D10D64AA1791}"/>
                </a:ext>
              </a:extLst>
            </p:cNvPr>
            <p:cNvCxnSpPr>
              <a:cxnSpLocks/>
            </p:cNvCxnSpPr>
            <p:nvPr/>
          </p:nvCxnSpPr>
          <p:spPr>
            <a:xfrm flipV="1">
              <a:off x="7073189" y="3586741"/>
              <a:ext cx="0" cy="1522288"/>
            </a:xfrm>
            <a:prstGeom prst="line">
              <a:avLst/>
            </a:prstGeom>
            <a:ln w="19050" cap="rnd">
              <a:solidFill>
                <a:srgbClr val="890000"/>
              </a:solidFill>
              <a:prstDash val="sysDot"/>
              <a:headEnd type="none"/>
            </a:ln>
          </p:spPr>
          <p:style>
            <a:lnRef idx="1">
              <a:schemeClr val="accent1"/>
            </a:lnRef>
            <a:fillRef idx="0">
              <a:schemeClr val="accent1"/>
            </a:fillRef>
            <a:effectRef idx="0">
              <a:schemeClr val="accent1"/>
            </a:effectRef>
            <a:fontRef idx="minor">
              <a:schemeClr val="tx1"/>
            </a:fontRef>
          </p:style>
        </p:cxnSp>
        <p:cxnSp>
          <p:nvCxnSpPr>
            <p:cNvPr id="37" name="Straight Connector 40">
              <a:extLst>
                <a:ext uri="{FF2B5EF4-FFF2-40B4-BE49-F238E27FC236}">
                  <a16:creationId xmlns:a16="http://schemas.microsoft.com/office/drawing/2014/main" id="{DDA275A0-87EA-1068-D0EA-2DF3936981AE}"/>
                </a:ext>
              </a:extLst>
            </p:cNvPr>
            <p:cNvCxnSpPr>
              <a:cxnSpLocks/>
            </p:cNvCxnSpPr>
            <p:nvPr/>
          </p:nvCxnSpPr>
          <p:spPr>
            <a:xfrm flipV="1">
              <a:off x="8900256" y="3586741"/>
              <a:ext cx="0" cy="1522288"/>
            </a:xfrm>
            <a:prstGeom prst="line">
              <a:avLst/>
            </a:prstGeom>
            <a:ln w="19050" cap="rnd">
              <a:solidFill>
                <a:srgbClr val="890000"/>
              </a:solidFill>
              <a:prstDash val="sysDot"/>
              <a:headEnd type="none"/>
            </a:ln>
          </p:spPr>
          <p:style>
            <a:lnRef idx="1">
              <a:schemeClr val="accent1"/>
            </a:lnRef>
            <a:fillRef idx="0">
              <a:schemeClr val="accent1"/>
            </a:fillRef>
            <a:effectRef idx="0">
              <a:schemeClr val="accent1"/>
            </a:effectRef>
            <a:fontRef idx="minor">
              <a:schemeClr val="tx1"/>
            </a:fontRef>
          </p:style>
        </p:cxnSp>
      </p:grpSp>
      <p:grpSp>
        <p:nvGrpSpPr>
          <p:cNvPr id="2" name="群組 1">
            <a:extLst>
              <a:ext uri="{FF2B5EF4-FFF2-40B4-BE49-F238E27FC236}">
                <a16:creationId xmlns:a16="http://schemas.microsoft.com/office/drawing/2014/main" id="{CD3F5AC7-0D66-F409-BAAB-18F420656751}"/>
              </a:ext>
            </a:extLst>
          </p:cNvPr>
          <p:cNvGrpSpPr/>
          <p:nvPr/>
        </p:nvGrpSpPr>
        <p:grpSpPr>
          <a:xfrm>
            <a:off x="4248150" y="1163521"/>
            <a:ext cx="5587035" cy="704193"/>
            <a:chOff x="4248150" y="1462466"/>
            <a:chExt cx="5587035" cy="704193"/>
          </a:xfrm>
        </p:grpSpPr>
        <p:sp>
          <p:nvSpPr>
            <p:cNvPr id="5" name="Rectangle 4">
              <a:extLst>
                <a:ext uri="{FF2B5EF4-FFF2-40B4-BE49-F238E27FC236}">
                  <a16:creationId xmlns:a16="http://schemas.microsoft.com/office/drawing/2014/main" id="{81803C16-5634-9A5D-27A0-7911546EC242}"/>
                </a:ext>
              </a:extLst>
            </p:cNvPr>
            <p:cNvSpPr/>
            <p:nvPr/>
          </p:nvSpPr>
          <p:spPr>
            <a:xfrm>
              <a:off x="4248150" y="1462466"/>
              <a:ext cx="2741983" cy="704193"/>
            </a:xfrm>
            <a:prstGeom prst="rect">
              <a:avLst/>
            </a:prstGeom>
            <a:solidFill>
              <a:schemeClr val="bg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微軟正黑體" panose="020B0604030504040204" pitchFamily="34" charset="-120"/>
                  <a:ea typeface="微軟正黑體" panose="020B0604030504040204" pitchFamily="34" charset="-120"/>
                </a:rPr>
                <a:t>Co-General Managers</a:t>
              </a:r>
            </a:p>
          </p:txBody>
        </p:sp>
        <p:sp>
          <p:nvSpPr>
            <p:cNvPr id="49" name="文字方塊 48">
              <a:extLst>
                <a:ext uri="{FF2B5EF4-FFF2-40B4-BE49-F238E27FC236}">
                  <a16:creationId xmlns:a16="http://schemas.microsoft.com/office/drawing/2014/main" id="{825ED87C-2237-B4C6-2D40-D5AF1186F78D}"/>
                </a:ext>
              </a:extLst>
            </p:cNvPr>
            <p:cNvSpPr txBox="1"/>
            <p:nvPr/>
          </p:nvSpPr>
          <p:spPr>
            <a:xfrm>
              <a:off x="7174777" y="1637655"/>
              <a:ext cx="2660408" cy="369332"/>
            </a:xfrm>
            <a:prstGeom prst="rect">
              <a:avLst/>
            </a:prstGeom>
            <a:noFill/>
          </p:spPr>
          <p:txBody>
            <a:bodyPr wrap="none" rtlCol="0">
              <a:spAutoFit/>
            </a:bodyPr>
            <a:lstStyle/>
            <a:p>
              <a:r>
                <a:rPr lang="en-US" altLang="zh-TW" dirty="0">
                  <a:latin typeface="微軟正黑體" panose="020B0604030504040204" pitchFamily="34" charset="-120"/>
                  <a:ea typeface="微軟正黑體" panose="020B0604030504040204" pitchFamily="34" charset="-120"/>
                </a:rPr>
                <a:t>Candy Tang, Max Yang </a:t>
              </a:r>
            </a:p>
          </p:txBody>
        </p:sp>
      </p:grpSp>
      <p:grpSp>
        <p:nvGrpSpPr>
          <p:cNvPr id="4" name="群組 3">
            <a:extLst>
              <a:ext uri="{FF2B5EF4-FFF2-40B4-BE49-F238E27FC236}">
                <a16:creationId xmlns:a16="http://schemas.microsoft.com/office/drawing/2014/main" id="{011612F8-5369-7024-62E3-7B6E1594FB7B}"/>
              </a:ext>
            </a:extLst>
          </p:cNvPr>
          <p:cNvGrpSpPr/>
          <p:nvPr/>
        </p:nvGrpSpPr>
        <p:grpSpPr>
          <a:xfrm>
            <a:off x="210284" y="5086234"/>
            <a:ext cx="11733332" cy="628281"/>
            <a:chOff x="1494974" y="5397343"/>
            <a:chExt cx="9269164" cy="628281"/>
          </a:xfrm>
        </p:grpSpPr>
        <p:cxnSp>
          <p:nvCxnSpPr>
            <p:cNvPr id="22" name="Straight Arrow Connector 21">
              <a:extLst>
                <a:ext uri="{FF2B5EF4-FFF2-40B4-BE49-F238E27FC236}">
                  <a16:creationId xmlns:a16="http://schemas.microsoft.com/office/drawing/2014/main" id="{12CFECE1-A004-A4F5-DB51-E880E36DFF16}"/>
                </a:ext>
              </a:extLst>
            </p:cNvPr>
            <p:cNvCxnSpPr>
              <a:cxnSpLocks/>
            </p:cNvCxnSpPr>
            <p:nvPr/>
          </p:nvCxnSpPr>
          <p:spPr>
            <a:xfrm>
              <a:off x="1494974" y="5397343"/>
              <a:ext cx="3675627" cy="0"/>
            </a:xfrm>
            <a:prstGeom prst="straightConnector1">
              <a:avLst/>
            </a:prstGeom>
            <a:ln w="12700">
              <a:solidFill>
                <a:srgbClr val="89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0FA0BFB-2C5C-4A2A-D8AF-C6B1963CE09D}"/>
                </a:ext>
              </a:extLst>
            </p:cNvPr>
            <p:cNvCxnSpPr>
              <a:cxnSpLocks/>
            </p:cNvCxnSpPr>
            <p:nvPr/>
          </p:nvCxnSpPr>
          <p:spPr>
            <a:xfrm>
              <a:off x="5302270" y="5397343"/>
              <a:ext cx="3348000" cy="0"/>
            </a:xfrm>
            <a:prstGeom prst="straightConnector1">
              <a:avLst/>
            </a:prstGeom>
            <a:ln w="12700">
              <a:solidFill>
                <a:srgbClr val="89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C47BBB0-4A77-07FF-54EF-CE345AA5AE81}"/>
                </a:ext>
              </a:extLst>
            </p:cNvPr>
            <p:cNvCxnSpPr>
              <a:cxnSpLocks/>
            </p:cNvCxnSpPr>
            <p:nvPr/>
          </p:nvCxnSpPr>
          <p:spPr>
            <a:xfrm>
              <a:off x="8798104" y="5397343"/>
              <a:ext cx="1891365" cy="0"/>
            </a:xfrm>
            <a:prstGeom prst="straightConnector1">
              <a:avLst/>
            </a:prstGeom>
            <a:ln w="12700">
              <a:solidFill>
                <a:srgbClr val="89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矩形: 圓角 49">
              <a:extLst>
                <a:ext uri="{FF2B5EF4-FFF2-40B4-BE49-F238E27FC236}">
                  <a16:creationId xmlns:a16="http://schemas.microsoft.com/office/drawing/2014/main" id="{A5FF8078-CF1D-926F-FCEF-77AE435138BE}"/>
                </a:ext>
              </a:extLst>
            </p:cNvPr>
            <p:cNvSpPr/>
            <p:nvPr/>
          </p:nvSpPr>
          <p:spPr>
            <a:xfrm>
              <a:off x="1540121" y="5605038"/>
              <a:ext cx="3607329" cy="420586"/>
            </a:xfrm>
            <a:prstGeom prst="roundRect">
              <a:avLst>
                <a:gd name="adj" fmla="val 50000"/>
              </a:avLst>
            </a:prstGeom>
            <a:solidFill>
              <a:srgbClr val="890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latin typeface="微軟正黑體" panose="020B0604030504040204" pitchFamily="34" charset="-120"/>
                  <a:ea typeface="微軟正黑體" panose="020B0604030504040204" pitchFamily="34" charset="-120"/>
                </a:rPr>
                <a:t>Sales and Business Development</a:t>
              </a:r>
            </a:p>
          </p:txBody>
        </p:sp>
        <p:sp>
          <p:nvSpPr>
            <p:cNvPr id="51" name="矩形: 圓角 50">
              <a:extLst>
                <a:ext uri="{FF2B5EF4-FFF2-40B4-BE49-F238E27FC236}">
                  <a16:creationId xmlns:a16="http://schemas.microsoft.com/office/drawing/2014/main" id="{9D1ED32F-884F-40A6-8EFE-C989168AEB27}"/>
                </a:ext>
              </a:extLst>
            </p:cNvPr>
            <p:cNvSpPr/>
            <p:nvPr/>
          </p:nvSpPr>
          <p:spPr>
            <a:xfrm>
              <a:off x="5380127" y="5605038"/>
              <a:ext cx="3220082" cy="420586"/>
            </a:xfrm>
            <a:prstGeom prst="roundRect">
              <a:avLst>
                <a:gd name="adj" fmla="val 50000"/>
              </a:avLst>
            </a:prstGeom>
            <a:solidFill>
              <a:srgbClr val="AE01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latin typeface="微軟正黑體" panose="020B0604030504040204" pitchFamily="34" charset="-120"/>
                  <a:ea typeface="微軟正黑體" panose="020B0604030504040204" pitchFamily="34" charset="-120"/>
                </a:rPr>
                <a:t>Contract and Business Execution</a:t>
              </a:r>
            </a:p>
          </p:txBody>
        </p:sp>
        <p:sp>
          <p:nvSpPr>
            <p:cNvPr id="52" name="矩形: 圓角 51">
              <a:extLst>
                <a:ext uri="{FF2B5EF4-FFF2-40B4-BE49-F238E27FC236}">
                  <a16:creationId xmlns:a16="http://schemas.microsoft.com/office/drawing/2014/main" id="{D0C237AE-BCF3-D001-7030-E2E1F3D79F1F}"/>
                </a:ext>
              </a:extLst>
            </p:cNvPr>
            <p:cNvSpPr/>
            <p:nvPr/>
          </p:nvSpPr>
          <p:spPr>
            <a:xfrm>
              <a:off x="8820138" y="5605038"/>
              <a:ext cx="1944000" cy="420584"/>
            </a:xfrm>
            <a:prstGeom prst="roundRect">
              <a:avLst>
                <a:gd name="adj" fmla="val 50000"/>
              </a:avLst>
            </a:prstGeom>
            <a:solidFill>
              <a:srgbClr val="FE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en-US" altLang="zh-TW" sz="1400" dirty="0">
                  <a:latin typeface="微軟正黑體" panose="020B0604030504040204" pitchFamily="34" charset="-120"/>
                  <a:ea typeface="微軟正黑體" panose="020B0604030504040204" pitchFamily="34" charset="-120"/>
                </a:rPr>
                <a:t>Logistics Resource Governance</a:t>
              </a:r>
            </a:p>
          </p:txBody>
        </p:sp>
      </p:grpSp>
      <p:sp>
        <p:nvSpPr>
          <p:cNvPr id="6" name="標題 1">
            <a:extLst>
              <a:ext uri="{FF2B5EF4-FFF2-40B4-BE49-F238E27FC236}">
                <a16:creationId xmlns:a16="http://schemas.microsoft.com/office/drawing/2014/main" id="{6050006D-C0B3-CF95-6868-814B0B5EA1BE}"/>
              </a:ext>
            </a:extLst>
          </p:cNvPr>
          <p:cNvSpPr txBox="1">
            <a:spLocks/>
          </p:cNvSpPr>
          <p:nvPr/>
        </p:nvSpPr>
        <p:spPr>
          <a:xfrm>
            <a:off x="3370635" y="320103"/>
            <a:ext cx="4888465" cy="37590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r>
              <a:rPr lang="en-US" altLang="zh-TW" sz="2400" dirty="0">
                <a:solidFill>
                  <a:srgbClr val="C00000"/>
                </a:solidFill>
                <a:ea typeface="微軟正黑體" panose="020B0604030504040204" pitchFamily="34" charset="-120"/>
              </a:rPr>
              <a:t>New Organizational Structure</a:t>
            </a:r>
            <a:endParaRPr lang="zh-TW" altLang="en-US" sz="2400" dirty="0">
              <a:solidFill>
                <a:srgbClr val="C00000"/>
              </a:solidFill>
              <a:ea typeface="微軟正黑體" panose="020B0604030504040204" pitchFamily="34" charset="-120"/>
            </a:endParaRPr>
          </a:p>
        </p:txBody>
      </p:sp>
      <p:sp>
        <p:nvSpPr>
          <p:cNvPr id="7" name="內容版面配置區 2">
            <a:extLst>
              <a:ext uri="{FF2B5EF4-FFF2-40B4-BE49-F238E27FC236}">
                <a16:creationId xmlns:a16="http://schemas.microsoft.com/office/drawing/2014/main" id="{8BCF9032-A5A7-0058-E7E4-F588A3BA35A7}"/>
              </a:ext>
            </a:extLst>
          </p:cNvPr>
          <p:cNvSpPr txBox="1">
            <a:spLocks/>
          </p:cNvSpPr>
          <p:nvPr/>
        </p:nvSpPr>
        <p:spPr>
          <a:xfrm>
            <a:off x="117996" y="215167"/>
            <a:ext cx="3007746" cy="485942"/>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solidFill>
                  <a:srgbClr val="3F3F3F"/>
                </a:solidFill>
                <a:latin typeface="微軟正黑體" panose="020B0604030504040204" pitchFamily="34" charset="-120"/>
                <a:ea typeface="微軟正黑體" panose="020B0604030504040204" pitchFamily="34" charset="-120"/>
              </a:rPr>
              <a:t>Company Overview</a:t>
            </a:r>
          </a:p>
        </p:txBody>
      </p:sp>
      <p:cxnSp>
        <p:nvCxnSpPr>
          <p:cNvPr id="8" name="直線接點 7">
            <a:extLst>
              <a:ext uri="{FF2B5EF4-FFF2-40B4-BE49-F238E27FC236}">
                <a16:creationId xmlns:a16="http://schemas.microsoft.com/office/drawing/2014/main" id="{8F5738A3-A0F5-FE30-49CA-823F4FA71C08}"/>
              </a:ext>
            </a:extLst>
          </p:cNvPr>
          <p:cNvCxnSpPr/>
          <p:nvPr/>
        </p:nvCxnSpPr>
        <p:spPr>
          <a:xfrm>
            <a:off x="3208636" y="288675"/>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450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16" presetClass="entr" presetSubtype="37"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outVertical)">
                                      <p:cBhvr>
                                        <p:cTn id="18"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9ED719-CC11-458B-B803-53D5D3D4A61C}"/>
              </a:ext>
            </a:extLst>
          </p:cNvPr>
          <p:cNvSpPr/>
          <p:nvPr/>
        </p:nvSpPr>
        <p:spPr>
          <a:xfrm>
            <a:off x="563351" y="1994335"/>
            <a:ext cx="3528000" cy="413052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360000" rIns="252000" rtlCol="0" anchor="t" anchorCtr="0"/>
          <a:lstStyle/>
          <a:p>
            <a:pPr>
              <a:lnSpc>
                <a:spcPct val="150000"/>
              </a:lnSpc>
              <a:spcBef>
                <a:spcPts val="1000"/>
              </a:spcBef>
              <a:buClr>
                <a:srgbClr val="C2231F"/>
              </a:buClr>
            </a:pPr>
            <a:r>
              <a:rPr lang="en-US" altLang="zh-TW" sz="1600" dirty="0">
                <a:solidFill>
                  <a:schemeClr val="bg1"/>
                </a:solidFill>
                <a:latin typeface="微軟正黑體" panose="020B0604030504040204" pitchFamily="34" charset="-120"/>
                <a:ea typeface="微軟正黑體" panose="020B0604030504040204" pitchFamily="34" charset="-120"/>
              </a:rPr>
              <a:t>This presentation may contain statements of future prospects. The statement is based on the expectation of the present situation, but at the same time is limited by the known or unknown risks or uncertainties. Therefore, the actual results may be different from the content of the statement.</a:t>
            </a:r>
          </a:p>
        </p:txBody>
      </p:sp>
      <p:sp>
        <p:nvSpPr>
          <p:cNvPr id="33" name="TextBox 32">
            <a:extLst>
              <a:ext uri="{FF2B5EF4-FFF2-40B4-BE49-F238E27FC236}">
                <a16:creationId xmlns:a16="http://schemas.microsoft.com/office/drawing/2014/main" id="{4BE7DDF3-F953-483C-9BAE-CA4BD9AF4D9B}"/>
              </a:ext>
            </a:extLst>
          </p:cNvPr>
          <p:cNvSpPr txBox="1"/>
          <p:nvPr/>
        </p:nvSpPr>
        <p:spPr>
          <a:xfrm>
            <a:off x="1742149" y="638808"/>
            <a:ext cx="3290506" cy="584775"/>
          </a:xfrm>
          <a:prstGeom prst="rect">
            <a:avLst/>
          </a:prstGeom>
          <a:noFill/>
        </p:spPr>
        <p:txBody>
          <a:bodyPr wrap="square" rtlCol="0" anchor="ctr">
            <a:spAutoFit/>
          </a:bodyPr>
          <a:lstStyle/>
          <a:p>
            <a:r>
              <a:rPr lang="en-US" altLang="zh-TW" sz="3200" b="1" dirty="0">
                <a:solidFill>
                  <a:schemeClr val="bg1"/>
                </a:solidFill>
                <a:effectLst>
                  <a:outerShdw blurRad="38100" dist="38100" dir="2700000" algn="tl">
                    <a:srgbClr val="000000">
                      <a:alpha val="43137"/>
                    </a:srgbClr>
                  </a:outerShdw>
                </a:effectLst>
                <a:ea typeface="微軟正黑體" panose="020B0604030504040204" pitchFamily="34" charset="-120"/>
              </a:rPr>
              <a:t>Disclaimer</a:t>
            </a:r>
            <a:endParaRPr lang="zh-TW" altLang="en-US" sz="3200" b="1" dirty="0">
              <a:solidFill>
                <a:schemeClr val="bg1"/>
              </a:solidFill>
              <a:effectLst>
                <a:outerShdw blurRad="38100" dist="38100" dir="2700000" algn="tl">
                  <a:srgbClr val="000000">
                    <a:alpha val="43137"/>
                  </a:srgbClr>
                </a:outerShdw>
              </a:effectLst>
              <a:ea typeface="微軟正黑體" panose="020B0604030504040204" pitchFamily="34" charset="-120"/>
            </a:endParaRPr>
          </a:p>
        </p:txBody>
      </p:sp>
      <p:sp>
        <p:nvSpPr>
          <p:cNvPr id="9" name="Rectangle 1">
            <a:extLst>
              <a:ext uri="{FF2B5EF4-FFF2-40B4-BE49-F238E27FC236}">
                <a16:creationId xmlns:a16="http://schemas.microsoft.com/office/drawing/2014/main" id="{26271EF5-A0E2-3925-9B02-71D268FD6C71}"/>
              </a:ext>
            </a:extLst>
          </p:cNvPr>
          <p:cNvSpPr/>
          <p:nvPr/>
        </p:nvSpPr>
        <p:spPr>
          <a:xfrm>
            <a:off x="4329800" y="1994335"/>
            <a:ext cx="3528000" cy="413052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360000" rIns="252000" rtlCol="0" anchor="t" anchorCtr="0"/>
          <a:lstStyle/>
          <a:p>
            <a:pPr>
              <a:lnSpc>
                <a:spcPct val="150000"/>
              </a:lnSpc>
              <a:spcBef>
                <a:spcPts val="1000"/>
              </a:spcBef>
              <a:buClr>
                <a:srgbClr val="C2231F"/>
              </a:buClr>
            </a:pPr>
            <a:r>
              <a:rPr lang="en-US" altLang="zh-TW" sz="1600" dirty="0">
                <a:solidFill>
                  <a:schemeClr val="bg1"/>
                </a:solidFill>
                <a:latin typeface="微軟正黑體" panose="020B0604030504040204" pitchFamily="34" charset="-120"/>
                <a:ea typeface="微軟正黑體" panose="020B0604030504040204" pitchFamily="34" charset="-120"/>
              </a:rPr>
              <a:t>Except as required by laws, the company is not obliged to voluntarily update its presentation of the future outlook in the light of new information or future events.</a:t>
            </a:r>
          </a:p>
        </p:txBody>
      </p:sp>
      <p:sp>
        <p:nvSpPr>
          <p:cNvPr id="10" name="Rectangle 1">
            <a:extLst>
              <a:ext uri="{FF2B5EF4-FFF2-40B4-BE49-F238E27FC236}">
                <a16:creationId xmlns:a16="http://schemas.microsoft.com/office/drawing/2014/main" id="{1207980B-4979-6E59-9A16-DA82DA545960}"/>
              </a:ext>
            </a:extLst>
          </p:cNvPr>
          <p:cNvSpPr/>
          <p:nvPr/>
        </p:nvSpPr>
        <p:spPr>
          <a:xfrm>
            <a:off x="8096249" y="1994335"/>
            <a:ext cx="3528000" cy="413052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360000" rIns="252000" rtlCol="0" anchor="t" anchorCtr="0"/>
          <a:lstStyle/>
          <a:p>
            <a:pPr>
              <a:lnSpc>
                <a:spcPct val="150000"/>
              </a:lnSpc>
              <a:spcBef>
                <a:spcPts val="1000"/>
              </a:spcBef>
              <a:buClr>
                <a:srgbClr val="C2231F"/>
              </a:buClr>
            </a:pPr>
            <a:r>
              <a:rPr lang="en-US" altLang="zh-TW" sz="1600" dirty="0">
                <a:solidFill>
                  <a:schemeClr val="bg1"/>
                </a:solidFill>
                <a:latin typeface="微軟正黑體" panose="020B0604030504040204" pitchFamily="34" charset="-120"/>
                <a:ea typeface="微軟正黑體" panose="020B0604030504040204" pitchFamily="34" charset="-120"/>
              </a:rPr>
              <a:t>There are variety of factors which may influence statements or contents been drafted within this presentation, therefore we strongly recommend audience to refer to the information published on MOPS website in case any adjustment has been made.</a:t>
            </a:r>
          </a:p>
        </p:txBody>
      </p:sp>
      <p:grpSp>
        <p:nvGrpSpPr>
          <p:cNvPr id="3" name="群組 2">
            <a:extLst>
              <a:ext uri="{FF2B5EF4-FFF2-40B4-BE49-F238E27FC236}">
                <a16:creationId xmlns:a16="http://schemas.microsoft.com/office/drawing/2014/main" id="{86BA7A30-E600-852E-D8B1-E2F84A1B7F1B}"/>
              </a:ext>
            </a:extLst>
          </p:cNvPr>
          <p:cNvGrpSpPr/>
          <p:nvPr/>
        </p:nvGrpSpPr>
        <p:grpSpPr>
          <a:xfrm>
            <a:off x="673252" y="484741"/>
            <a:ext cx="879602" cy="879602"/>
            <a:chOff x="673252" y="484741"/>
            <a:chExt cx="1044000" cy="1044000"/>
          </a:xfrm>
        </p:grpSpPr>
        <p:sp>
          <p:nvSpPr>
            <p:cNvPr id="5" name="Oval 10">
              <a:extLst>
                <a:ext uri="{FF2B5EF4-FFF2-40B4-BE49-F238E27FC236}">
                  <a16:creationId xmlns:a16="http://schemas.microsoft.com/office/drawing/2014/main" id="{3CFDB70C-4BC5-48DD-AC80-15C7FCF91950}"/>
                </a:ext>
              </a:extLst>
            </p:cNvPr>
            <p:cNvSpPr/>
            <p:nvPr/>
          </p:nvSpPr>
          <p:spPr>
            <a:xfrm rot="10800000">
              <a:off x="757666" y="569155"/>
              <a:ext cx="864000" cy="864000"/>
            </a:xfrm>
            <a:prstGeom prst="ellipse">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2700" b="0" i="0" u="none" strike="noStrike" kern="1200" cap="none" spc="0" normalizeH="0" baseline="0" noProof="0">
                <a:ln>
                  <a:noFill/>
                </a:ln>
                <a:solidFill>
                  <a:srgbClr val="0070C0"/>
                </a:solidFill>
                <a:effectLst>
                  <a:outerShdw blurRad="38100" dist="38100" dir="2700000" algn="tl">
                    <a:srgbClr val="000000">
                      <a:alpha val="43137"/>
                    </a:srgbClr>
                  </a:outerShdw>
                </a:effectLst>
                <a:uLnTx/>
                <a:uFillTx/>
                <a:latin typeface="Arial"/>
                <a:ea typeface="Arial Unicode MS"/>
                <a:cs typeface="+mn-cs"/>
              </a:endParaRPr>
            </a:p>
          </p:txBody>
        </p:sp>
        <p:sp>
          <p:nvSpPr>
            <p:cNvPr id="6" name="타원 44">
              <a:extLst>
                <a:ext uri="{FF2B5EF4-FFF2-40B4-BE49-F238E27FC236}">
                  <a16:creationId xmlns:a16="http://schemas.microsoft.com/office/drawing/2014/main" id="{953C5F84-56FF-4E10-8B95-B547E783A3A6}"/>
                </a:ext>
              </a:extLst>
            </p:cNvPr>
            <p:cNvSpPr/>
            <p:nvPr/>
          </p:nvSpPr>
          <p:spPr>
            <a:xfrm rot="10800000">
              <a:off x="673252" y="484741"/>
              <a:ext cx="1044000" cy="1044000"/>
            </a:xfrm>
            <a:prstGeom prst="ellipse">
              <a:avLst/>
            </a:prstGeom>
            <a:noFill/>
            <a:ln w="22225">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a:ea typeface="Arial Unicode MS"/>
                <a:cs typeface="+mn-cs"/>
              </a:endParaRPr>
            </a:p>
          </p:txBody>
        </p:sp>
        <p:sp>
          <p:nvSpPr>
            <p:cNvPr id="13" name="Isosceles Triangle 13">
              <a:extLst>
                <a:ext uri="{FF2B5EF4-FFF2-40B4-BE49-F238E27FC236}">
                  <a16:creationId xmlns:a16="http://schemas.microsoft.com/office/drawing/2014/main" id="{10BE8468-DAB2-720E-5BB6-0C6C3CB31476}"/>
                </a:ext>
              </a:extLst>
            </p:cNvPr>
            <p:cNvSpPr/>
            <p:nvPr/>
          </p:nvSpPr>
          <p:spPr>
            <a:xfrm rot="10800000">
              <a:off x="982340" y="678096"/>
              <a:ext cx="446409" cy="707262"/>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161881074"/>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ounded Rectangle 152"/>
          <p:cNvSpPr/>
          <p:nvPr/>
        </p:nvSpPr>
        <p:spPr>
          <a:xfrm>
            <a:off x="1198112" y="1712385"/>
            <a:ext cx="9855501" cy="754437"/>
          </a:xfrm>
          <a:prstGeom prst="roundRect">
            <a:avLst>
              <a:gd name="adj" fmla="val 50000"/>
            </a:avLst>
          </a:prstGeom>
          <a:ln w="12700" cap="rnd">
            <a:solidFill>
              <a:schemeClr val="bg1">
                <a:lumMod val="65000"/>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latin typeface="微軟正黑體" panose="020B0604030504040204" pitchFamily="34" charset="-120"/>
              <a:ea typeface="微軟正黑體" panose="020B0604030504040204" pitchFamily="34" charset="-120"/>
            </a:endParaRPr>
          </a:p>
        </p:txBody>
      </p:sp>
      <p:sp>
        <p:nvSpPr>
          <p:cNvPr id="154" name="Flowchart: Connector 153"/>
          <p:cNvSpPr/>
          <p:nvPr/>
        </p:nvSpPr>
        <p:spPr>
          <a:xfrm>
            <a:off x="2581403" y="1755035"/>
            <a:ext cx="669144" cy="669136"/>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b="1" dirty="0">
                <a:latin typeface="微軟正黑體" panose="020B0604030504040204" pitchFamily="34" charset="-120"/>
                <a:ea typeface="微軟正黑體" panose="020B0604030504040204" pitchFamily="34" charset="-120"/>
              </a:rPr>
              <a:t>02</a:t>
            </a:r>
          </a:p>
        </p:txBody>
      </p:sp>
      <p:sp>
        <p:nvSpPr>
          <p:cNvPr id="155" name="Flowchart: Connector 154"/>
          <p:cNvSpPr/>
          <p:nvPr/>
        </p:nvSpPr>
        <p:spPr>
          <a:xfrm>
            <a:off x="1293007" y="1755035"/>
            <a:ext cx="669144" cy="669136"/>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b="1" dirty="0">
                <a:latin typeface="微軟正黑體" panose="020B0604030504040204" pitchFamily="34" charset="-120"/>
                <a:ea typeface="微軟正黑體" panose="020B0604030504040204" pitchFamily="34" charset="-120"/>
              </a:rPr>
              <a:t>01</a:t>
            </a:r>
          </a:p>
        </p:txBody>
      </p:sp>
      <p:sp>
        <p:nvSpPr>
          <p:cNvPr id="156" name="Flowchart: Connector 155"/>
          <p:cNvSpPr/>
          <p:nvPr/>
        </p:nvSpPr>
        <p:spPr>
          <a:xfrm>
            <a:off x="5158195" y="1755035"/>
            <a:ext cx="669144" cy="669136"/>
          </a:xfrm>
          <a:prstGeom prst="flowChartConnecto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b="1" dirty="0">
                <a:latin typeface="微軟正黑體" panose="020B0604030504040204" pitchFamily="34" charset="-120"/>
                <a:ea typeface="微軟正黑體" panose="020B0604030504040204" pitchFamily="34" charset="-120"/>
              </a:rPr>
              <a:t>04</a:t>
            </a:r>
          </a:p>
        </p:txBody>
      </p:sp>
      <p:sp>
        <p:nvSpPr>
          <p:cNvPr id="157" name="Flowchart: Connector 156"/>
          <p:cNvSpPr/>
          <p:nvPr/>
        </p:nvSpPr>
        <p:spPr>
          <a:xfrm>
            <a:off x="3869799" y="1755035"/>
            <a:ext cx="669144" cy="669136"/>
          </a:xfrm>
          <a:prstGeom prst="flowChartConnector">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b="1" dirty="0">
                <a:latin typeface="微軟正黑體" panose="020B0604030504040204" pitchFamily="34" charset="-120"/>
                <a:ea typeface="微軟正黑體" panose="020B0604030504040204" pitchFamily="34" charset="-120"/>
              </a:rPr>
              <a:t>03</a:t>
            </a:r>
          </a:p>
        </p:txBody>
      </p:sp>
      <p:sp>
        <p:nvSpPr>
          <p:cNvPr id="158" name="Flowchart: Connector 157"/>
          <p:cNvSpPr/>
          <p:nvPr/>
        </p:nvSpPr>
        <p:spPr>
          <a:xfrm>
            <a:off x="7734987" y="1755035"/>
            <a:ext cx="669144" cy="669136"/>
          </a:xfrm>
          <a:prstGeom prst="flowChartConnector">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b="1" dirty="0">
                <a:latin typeface="微軟正黑體" panose="020B0604030504040204" pitchFamily="34" charset="-120"/>
                <a:ea typeface="微軟正黑體" panose="020B0604030504040204" pitchFamily="34" charset="-120"/>
              </a:rPr>
              <a:t>06</a:t>
            </a:r>
          </a:p>
        </p:txBody>
      </p:sp>
      <p:sp>
        <p:nvSpPr>
          <p:cNvPr id="159" name="Flowchart: Connector 158"/>
          <p:cNvSpPr/>
          <p:nvPr/>
        </p:nvSpPr>
        <p:spPr>
          <a:xfrm>
            <a:off x="10311779" y="1755035"/>
            <a:ext cx="669144" cy="669136"/>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b="1" dirty="0">
                <a:latin typeface="微軟正黑體" panose="020B0604030504040204" pitchFamily="34" charset="-120"/>
                <a:ea typeface="微軟正黑體" panose="020B0604030504040204" pitchFamily="34" charset="-120"/>
              </a:rPr>
              <a:t>08</a:t>
            </a:r>
          </a:p>
        </p:txBody>
      </p:sp>
      <p:sp>
        <p:nvSpPr>
          <p:cNvPr id="160" name="Flowchart: Connector 159"/>
          <p:cNvSpPr/>
          <p:nvPr/>
        </p:nvSpPr>
        <p:spPr>
          <a:xfrm>
            <a:off x="9023383" y="1755035"/>
            <a:ext cx="669144" cy="669136"/>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b="1" dirty="0">
                <a:latin typeface="微軟正黑體" panose="020B0604030504040204" pitchFamily="34" charset="-120"/>
                <a:ea typeface="微軟正黑體" panose="020B0604030504040204" pitchFamily="34" charset="-120"/>
              </a:rPr>
              <a:t>07</a:t>
            </a:r>
          </a:p>
        </p:txBody>
      </p:sp>
      <p:sp>
        <p:nvSpPr>
          <p:cNvPr id="161" name="Flowchart: Connector 160"/>
          <p:cNvSpPr/>
          <p:nvPr/>
        </p:nvSpPr>
        <p:spPr>
          <a:xfrm>
            <a:off x="6446591" y="1755035"/>
            <a:ext cx="669144" cy="669136"/>
          </a:xfrm>
          <a:prstGeom prst="flowChartConnector">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b="1" dirty="0">
                <a:latin typeface="微軟正黑體" panose="020B0604030504040204" pitchFamily="34" charset="-120"/>
                <a:ea typeface="微軟正黑體" panose="020B0604030504040204" pitchFamily="34" charset="-120"/>
              </a:rPr>
              <a:t>05</a:t>
            </a:r>
          </a:p>
        </p:txBody>
      </p:sp>
      <p:sp>
        <p:nvSpPr>
          <p:cNvPr id="2" name="標題 1">
            <a:extLst>
              <a:ext uri="{FF2B5EF4-FFF2-40B4-BE49-F238E27FC236}">
                <a16:creationId xmlns:a16="http://schemas.microsoft.com/office/drawing/2014/main" id="{AF9D7702-D78C-80A8-5B1E-8091728F98B0}"/>
              </a:ext>
            </a:extLst>
          </p:cNvPr>
          <p:cNvSpPr txBox="1">
            <a:spLocks/>
          </p:cNvSpPr>
          <p:nvPr/>
        </p:nvSpPr>
        <p:spPr>
          <a:xfrm>
            <a:off x="3379666" y="355710"/>
            <a:ext cx="3619695" cy="4714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r>
              <a:rPr lang="en-US" altLang="zh-TW" sz="2400" dirty="0">
                <a:solidFill>
                  <a:srgbClr val="C00000"/>
                </a:solidFill>
                <a:ea typeface="微軟正黑體" panose="020B0604030504040204" pitchFamily="34" charset="-120"/>
              </a:rPr>
              <a:t>Technology Center</a:t>
            </a:r>
          </a:p>
        </p:txBody>
      </p:sp>
      <p:grpSp>
        <p:nvGrpSpPr>
          <p:cNvPr id="3" name="群組 2">
            <a:extLst>
              <a:ext uri="{FF2B5EF4-FFF2-40B4-BE49-F238E27FC236}">
                <a16:creationId xmlns:a16="http://schemas.microsoft.com/office/drawing/2014/main" id="{ABDE29FB-D1C7-F14A-0F40-EDF2EFCE13BB}"/>
              </a:ext>
            </a:extLst>
          </p:cNvPr>
          <p:cNvGrpSpPr/>
          <p:nvPr/>
        </p:nvGrpSpPr>
        <p:grpSpPr>
          <a:xfrm>
            <a:off x="766022" y="2410455"/>
            <a:ext cx="11072895" cy="3397141"/>
            <a:chOff x="766022" y="2410455"/>
            <a:chExt cx="11072895" cy="3397141"/>
          </a:xfrm>
        </p:grpSpPr>
        <p:cxnSp>
          <p:nvCxnSpPr>
            <p:cNvPr id="5" name="Straight Connector 4"/>
            <p:cNvCxnSpPr/>
            <p:nvPr/>
          </p:nvCxnSpPr>
          <p:spPr>
            <a:xfrm flipV="1">
              <a:off x="2915973" y="2410455"/>
              <a:ext cx="0" cy="674339"/>
            </a:xfrm>
            <a:prstGeom prst="line">
              <a:avLst/>
            </a:prstGeom>
            <a:ln w="22225" cap="rnd">
              <a:solidFill>
                <a:schemeClr val="bg1">
                  <a:lumMod val="65000"/>
                </a:schemeClr>
              </a:solidFill>
              <a:prstDash val="sysDot"/>
              <a:headEnd type="triangle" w="lg" len="lg"/>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2508709" y="3125309"/>
              <a:ext cx="814528" cy="8145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微軟正黑體" panose="020B0604030504040204" pitchFamily="34" charset="-120"/>
                <a:ea typeface="微軟正黑體" panose="020B0604030504040204" pitchFamily="34" charset="-120"/>
              </a:endParaRPr>
            </a:p>
          </p:txBody>
        </p:sp>
        <p:sp>
          <p:nvSpPr>
            <p:cNvPr id="24" name="Oval 23"/>
            <p:cNvSpPr/>
            <p:nvPr/>
          </p:nvSpPr>
          <p:spPr>
            <a:xfrm>
              <a:off x="1220313" y="4336597"/>
              <a:ext cx="814528" cy="814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微軟正黑體" panose="020B0604030504040204" pitchFamily="34" charset="-120"/>
                <a:ea typeface="微軟正黑體" panose="020B0604030504040204" pitchFamily="34" charset="-120"/>
              </a:endParaRPr>
            </a:p>
          </p:txBody>
        </p:sp>
        <p:cxnSp>
          <p:nvCxnSpPr>
            <p:cNvPr id="34" name="Straight Connector 33"/>
            <p:cNvCxnSpPr/>
            <p:nvPr/>
          </p:nvCxnSpPr>
          <p:spPr>
            <a:xfrm flipV="1">
              <a:off x="5492765" y="2410455"/>
              <a:ext cx="0" cy="674339"/>
            </a:xfrm>
            <a:prstGeom prst="line">
              <a:avLst/>
            </a:prstGeom>
            <a:ln w="22225" cap="rnd">
              <a:solidFill>
                <a:schemeClr val="bg1">
                  <a:lumMod val="65000"/>
                </a:schemeClr>
              </a:solidFill>
              <a:prstDash val="sysDot"/>
              <a:headEnd type="triangle" w="lg" len="lg"/>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5085501" y="3125309"/>
              <a:ext cx="814528" cy="8145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微軟正黑體" panose="020B0604030504040204" pitchFamily="34" charset="-120"/>
                <a:ea typeface="微軟正黑體" panose="020B0604030504040204" pitchFamily="34" charset="-120"/>
              </a:endParaRPr>
            </a:p>
          </p:txBody>
        </p:sp>
        <p:sp>
          <p:nvSpPr>
            <p:cNvPr id="56" name="Oval 55"/>
            <p:cNvSpPr/>
            <p:nvPr/>
          </p:nvSpPr>
          <p:spPr>
            <a:xfrm>
              <a:off x="3797105" y="4336597"/>
              <a:ext cx="814528" cy="8145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微軟正黑體" panose="020B0604030504040204" pitchFamily="34" charset="-120"/>
                <a:ea typeface="微軟正黑體" panose="020B0604030504040204" pitchFamily="34" charset="-120"/>
              </a:endParaRPr>
            </a:p>
          </p:txBody>
        </p:sp>
        <p:cxnSp>
          <p:nvCxnSpPr>
            <p:cNvPr id="70" name="Straight Connector 69"/>
            <p:cNvCxnSpPr/>
            <p:nvPr/>
          </p:nvCxnSpPr>
          <p:spPr>
            <a:xfrm flipV="1">
              <a:off x="8069557" y="2410455"/>
              <a:ext cx="0" cy="674339"/>
            </a:xfrm>
            <a:prstGeom prst="line">
              <a:avLst/>
            </a:prstGeom>
            <a:ln w="22225" cap="rnd">
              <a:solidFill>
                <a:schemeClr val="bg1">
                  <a:lumMod val="65000"/>
                </a:schemeClr>
              </a:solidFill>
              <a:prstDash val="sysDot"/>
              <a:headEnd type="triangle" w="lg" len="lg"/>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7662293" y="3125309"/>
              <a:ext cx="814528" cy="81452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微軟正黑體" panose="020B0604030504040204" pitchFamily="34" charset="-120"/>
                <a:ea typeface="微軟正黑體" panose="020B0604030504040204" pitchFamily="34" charset="-120"/>
              </a:endParaRPr>
            </a:p>
          </p:txBody>
        </p:sp>
        <p:cxnSp>
          <p:nvCxnSpPr>
            <p:cNvPr id="88" name="Straight Connector 87"/>
            <p:cNvCxnSpPr/>
            <p:nvPr/>
          </p:nvCxnSpPr>
          <p:spPr>
            <a:xfrm flipV="1">
              <a:off x="10646349" y="2410455"/>
              <a:ext cx="0" cy="674339"/>
            </a:xfrm>
            <a:prstGeom prst="line">
              <a:avLst/>
            </a:prstGeom>
            <a:ln w="22225" cap="rnd">
              <a:solidFill>
                <a:schemeClr val="bg1">
                  <a:lumMod val="65000"/>
                </a:schemeClr>
              </a:solidFill>
              <a:prstDash val="sysDot"/>
              <a:headEnd type="triangle" w="lg" len="lg"/>
            </a:ln>
          </p:spPr>
          <p:style>
            <a:lnRef idx="1">
              <a:schemeClr val="accent1"/>
            </a:lnRef>
            <a:fillRef idx="0">
              <a:schemeClr val="accent1"/>
            </a:fillRef>
            <a:effectRef idx="0">
              <a:schemeClr val="accent1"/>
            </a:effectRef>
            <a:fontRef idx="minor">
              <a:schemeClr val="tx1"/>
            </a:fontRef>
          </p:style>
        </p:cxnSp>
        <p:sp>
          <p:nvSpPr>
            <p:cNvPr id="89" name="Oval 88"/>
            <p:cNvSpPr/>
            <p:nvPr/>
          </p:nvSpPr>
          <p:spPr>
            <a:xfrm>
              <a:off x="10239085" y="3125309"/>
              <a:ext cx="814528" cy="8145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微軟正黑體" panose="020B0604030504040204" pitchFamily="34" charset="-120"/>
                <a:ea typeface="微軟正黑體" panose="020B0604030504040204" pitchFamily="34" charset="-120"/>
              </a:endParaRPr>
            </a:p>
          </p:txBody>
        </p:sp>
        <p:sp>
          <p:nvSpPr>
            <p:cNvPr id="97" name="Oval 96"/>
            <p:cNvSpPr/>
            <p:nvPr/>
          </p:nvSpPr>
          <p:spPr>
            <a:xfrm>
              <a:off x="8950689" y="4336597"/>
              <a:ext cx="814528" cy="814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微軟正黑體" panose="020B0604030504040204" pitchFamily="34" charset="-120"/>
                <a:ea typeface="微軟正黑體" panose="020B0604030504040204" pitchFamily="34" charset="-120"/>
              </a:endParaRPr>
            </a:p>
          </p:txBody>
        </p:sp>
        <p:cxnSp>
          <p:nvCxnSpPr>
            <p:cNvPr id="23" name="Straight Connector 22"/>
            <p:cNvCxnSpPr/>
            <p:nvPr/>
          </p:nvCxnSpPr>
          <p:spPr>
            <a:xfrm flipV="1">
              <a:off x="1627577" y="2410455"/>
              <a:ext cx="0" cy="1872163"/>
            </a:xfrm>
            <a:prstGeom prst="line">
              <a:avLst/>
            </a:prstGeom>
            <a:ln w="22225" cap="rnd">
              <a:solidFill>
                <a:schemeClr val="bg1">
                  <a:lumMod val="65000"/>
                </a:schemeClr>
              </a:solidFill>
              <a:prstDash val="sysDot"/>
              <a:headEnd type="triangle" w="lg" len="lg"/>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4204369" y="2410455"/>
              <a:ext cx="0" cy="1872163"/>
            </a:xfrm>
            <a:prstGeom prst="line">
              <a:avLst/>
            </a:prstGeom>
            <a:ln w="22225" cap="rnd">
              <a:solidFill>
                <a:schemeClr val="bg1">
                  <a:lumMod val="65000"/>
                </a:schemeClr>
              </a:solidFill>
              <a:prstDash val="sysDot"/>
              <a:headEnd type="triangle" w="lg" len="lg"/>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V="1">
              <a:off x="9357953" y="2410455"/>
              <a:ext cx="0" cy="1872167"/>
            </a:xfrm>
            <a:prstGeom prst="line">
              <a:avLst/>
            </a:prstGeom>
            <a:ln w="22225" cap="rnd">
              <a:solidFill>
                <a:schemeClr val="bg1">
                  <a:lumMod val="65000"/>
                </a:schemeClr>
              </a:solidFill>
              <a:prstDash val="sysDot"/>
              <a:headEnd type="triangle" w="lg" len="lg"/>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flipV="1">
              <a:off x="6781161" y="2410455"/>
              <a:ext cx="0" cy="1872167"/>
            </a:xfrm>
            <a:prstGeom prst="line">
              <a:avLst/>
            </a:prstGeom>
            <a:ln w="22225" cap="rnd">
              <a:solidFill>
                <a:schemeClr val="bg1">
                  <a:lumMod val="65000"/>
                </a:schemeClr>
              </a:solidFill>
              <a:prstDash val="sysDot"/>
              <a:headEnd type="triangle" w="lg" len="lg"/>
            </a:ln>
          </p:spPr>
          <p:style>
            <a:lnRef idx="1">
              <a:schemeClr val="accent1"/>
            </a:lnRef>
            <a:fillRef idx="0">
              <a:schemeClr val="accent1"/>
            </a:fillRef>
            <a:effectRef idx="0">
              <a:schemeClr val="accent1"/>
            </a:effectRef>
            <a:fontRef idx="minor">
              <a:schemeClr val="tx1"/>
            </a:fontRef>
          </p:style>
        </p:cxnSp>
        <p:sp>
          <p:nvSpPr>
            <p:cNvPr id="139" name="Oval 138"/>
            <p:cNvSpPr/>
            <p:nvPr/>
          </p:nvSpPr>
          <p:spPr>
            <a:xfrm>
              <a:off x="6373897" y="4336597"/>
              <a:ext cx="814528" cy="81452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微軟正黑體" panose="020B0604030504040204" pitchFamily="34" charset="-120"/>
                <a:ea typeface="微軟正黑體" panose="020B0604030504040204" pitchFamily="34" charset="-120"/>
              </a:endParaRPr>
            </a:p>
          </p:txBody>
        </p:sp>
        <p:sp>
          <p:nvSpPr>
            <p:cNvPr id="166" name="Rectangle 165"/>
            <p:cNvSpPr/>
            <p:nvPr/>
          </p:nvSpPr>
          <p:spPr>
            <a:xfrm>
              <a:off x="766022" y="5315153"/>
              <a:ext cx="1685011" cy="492443"/>
            </a:xfrm>
            <a:prstGeom prst="rect">
              <a:avLst/>
            </a:prstGeom>
            <a:ln>
              <a:noFill/>
            </a:ln>
          </p:spPr>
          <p:txBody>
            <a:bodyPr wrap="square" lIns="0" tIns="0" rIns="0" bIns="0" anchor="t">
              <a:spAutoFit/>
            </a:bodyPr>
            <a:lstStyle/>
            <a:p>
              <a:pPr algn="ctr"/>
              <a:r>
                <a:rPr lang="en-US" altLang="zh-TW" sz="1600" b="1" spc="300" dirty="0">
                  <a:ln w="0"/>
                  <a:solidFill>
                    <a:srgbClr val="D34817"/>
                  </a:solidFill>
                  <a:latin typeface="微軟正黑體" panose="020B0604030504040204" pitchFamily="34" charset="-120"/>
                  <a:ea typeface="微軟正黑體" panose="020B0604030504040204" pitchFamily="34" charset="-120"/>
                </a:rPr>
                <a:t>Pre-sales Planning</a:t>
              </a:r>
            </a:p>
          </p:txBody>
        </p:sp>
        <p:sp>
          <p:nvSpPr>
            <p:cNvPr id="315" name="Freeform 267"/>
            <p:cNvSpPr>
              <a:spLocks noEditPoints="1"/>
            </p:cNvSpPr>
            <p:nvPr/>
          </p:nvSpPr>
          <p:spPr bwMode="auto">
            <a:xfrm>
              <a:off x="9161547" y="4578243"/>
              <a:ext cx="392813" cy="331232"/>
            </a:xfrm>
            <a:custGeom>
              <a:avLst/>
              <a:gdLst>
                <a:gd name="T0" fmla="*/ 132 w 1388"/>
                <a:gd name="T1" fmla="*/ 495 h 1169"/>
                <a:gd name="T2" fmla="*/ 256 w 1388"/>
                <a:gd name="T3" fmla="*/ 208 h 1169"/>
                <a:gd name="T4" fmla="*/ 695 w 1388"/>
                <a:gd name="T5" fmla="*/ 0 h 1169"/>
                <a:gd name="T6" fmla="*/ 1134 w 1388"/>
                <a:gd name="T7" fmla="*/ 211 h 1169"/>
                <a:gd name="T8" fmla="*/ 1240 w 1388"/>
                <a:gd name="T9" fmla="*/ 401 h 1169"/>
                <a:gd name="T10" fmla="*/ 1198 w 1388"/>
                <a:gd name="T11" fmla="*/ 700 h 1169"/>
                <a:gd name="T12" fmla="*/ 1362 w 1388"/>
                <a:gd name="T13" fmla="*/ 1072 h 1169"/>
                <a:gd name="T14" fmla="*/ 1031 w 1388"/>
                <a:gd name="T15" fmla="*/ 1139 h 1169"/>
                <a:gd name="T16" fmla="*/ 357 w 1388"/>
                <a:gd name="T17" fmla="*/ 1072 h 1169"/>
                <a:gd name="T18" fmla="*/ 16 w 1388"/>
                <a:gd name="T19" fmla="*/ 859 h 1169"/>
                <a:gd name="T20" fmla="*/ 985 w 1388"/>
                <a:gd name="T21" fmla="*/ 1050 h 1169"/>
                <a:gd name="T22" fmla="*/ 707 w 1388"/>
                <a:gd name="T23" fmla="*/ 855 h 1169"/>
                <a:gd name="T24" fmla="*/ 425 w 1388"/>
                <a:gd name="T25" fmla="*/ 899 h 1169"/>
                <a:gd name="T26" fmla="*/ 490 w 1388"/>
                <a:gd name="T27" fmla="*/ 1107 h 1169"/>
                <a:gd name="T28" fmla="*/ 533 w 1388"/>
                <a:gd name="T29" fmla="*/ 983 h 1169"/>
                <a:gd name="T30" fmla="*/ 855 w 1388"/>
                <a:gd name="T31" fmla="*/ 1060 h 1169"/>
                <a:gd name="T32" fmla="*/ 898 w 1388"/>
                <a:gd name="T33" fmla="*/ 975 h 1169"/>
                <a:gd name="T34" fmla="*/ 387 w 1388"/>
                <a:gd name="T35" fmla="*/ 378 h 1169"/>
                <a:gd name="T36" fmla="*/ 415 w 1388"/>
                <a:gd name="T37" fmla="*/ 584 h 1169"/>
                <a:gd name="T38" fmla="*/ 495 w 1388"/>
                <a:gd name="T39" fmla="*/ 755 h 1169"/>
                <a:gd name="T40" fmla="*/ 521 w 1388"/>
                <a:gd name="T41" fmla="*/ 469 h 1169"/>
                <a:gd name="T42" fmla="*/ 673 w 1388"/>
                <a:gd name="T43" fmla="*/ 155 h 1169"/>
                <a:gd name="T44" fmla="*/ 399 w 1388"/>
                <a:gd name="T45" fmla="*/ 98 h 1169"/>
                <a:gd name="T46" fmla="*/ 717 w 1388"/>
                <a:gd name="T47" fmla="*/ 272 h 1169"/>
                <a:gd name="T48" fmla="*/ 881 w 1388"/>
                <a:gd name="T49" fmla="*/ 465 h 1169"/>
                <a:gd name="T50" fmla="*/ 789 w 1388"/>
                <a:gd name="T51" fmla="*/ 741 h 1169"/>
                <a:gd name="T52" fmla="*/ 993 w 1388"/>
                <a:gd name="T53" fmla="*/ 718 h 1169"/>
                <a:gd name="T54" fmla="*/ 968 w 1388"/>
                <a:gd name="T55" fmla="*/ 506 h 1169"/>
                <a:gd name="T56" fmla="*/ 1090 w 1388"/>
                <a:gd name="T57" fmla="*/ 200 h 1169"/>
                <a:gd name="T58" fmla="*/ 724 w 1388"/>
                <a:gd name="T59" fmla="*/ 145 h 1169"/>
                <a:gd name="T60" fmla="*/ 1326 w 1388"/>
                <a:gd name="T61" fmla="*/ 854 h 1169"/>
                <a:gd name="T62" fmla="*/ 1093 w 1388"/>
                <a:gd name="T63" fmla="*/ 817 h 1169"/>
                <a:gd name="T64" fmla="*/ 1016 w 1388"/>
                <a:gd name="T65" fmla="*/ 935 h 1169"/>
                <a:gd name="T66" fmla="*/ 1259 w 1388"/>
                <a:gd name="T67" fmla="*/ 886 h 1169"/>
                <a:gd name="T68" fmla="*/ 1344 w 1388"/>
                <a:gd name="T69" fmla="*/ 1028 h 1169"/>
                <a:gd name="T70" fmla="*/ 291 w 1388"/>
                <a:gd name="T71" fmla="*/ 817 h 1169"/>
                <a:gd name="T72" fmla="*/ 68 w 1388"/>
                <a:gd name="T73" fmla="*/ 839 h 1169"/>
                <a:gd name="T74" fmla="*/ 107 w 1388"/>
                <a:gd name="T75" fmla="*/ 909 h 1169"/>
                <a:gd name="T76" fmla="*/ 151 w 1388"/>
                <a:gd name="T77" fmla="*/ 1027 h 1169"/>
                <a:gd name="T78" fmla="*/ 818 w 1388"/>
                <a:gd name="T79" fmla="*/ 549 h 1169"/>
                <a:gd name="T80" fmla="*/ 579 w 1388"/>
                <a:gd name="T81" fmla="*/ 508 h 1169"/>
                <a:gd name="T82" fmla="*/ 811 w 1388"/>
                <a:gd name="T83" fmla="*/ 611 h 1169"/>
                <a:gd name="T84" fmla="*/ 816 w 1388"/>
                <a:gd name="T85" fmla="*/ 375 h 1169"/>
                <a:gd name="T86" fmla="*/ 591 w 1388"/>
                <a:gd name="T87" fmla="*/ 369 h 1169"/>
                <a:gd name="T88" fmla="*/ 658 w 1388"/>
                <a:gd name="T89" fmla="*/ 464 h 1169"/>
                <a:gd name="T90" fmla="*/ 374 w 1388"/>
                <a:gd name="T91" fmla="*/ 568 h 1169"/>
                <a:gd name="T92" fmla="*/ 212 w 1388"/>
                <a:gd name="T93" fmla="*/ 529 h 1169"/>
                <a:gd name="T94" fmla="*/ 367 w 1388"/>
                <a:gd name="T95" fmla="*/ 615 h 1169"/>
                <a:gd name="T96" fmla="*/ 1208 w 1388"/>
                <a:gd name="T97" fmla="*/ 544 h 1169"/>
                <a:gd name="T98" fmla="*/ 1022 w 1388"/>
                <a:gd name="T99" fmla="*/ 612 h 1169"/>
                <a:gd name="T100" fmla="*/ 1012 w 1388"/>
                <a:gd name="T101" fmla="*/ 493 h 1169"/>
                <a:gd name="T102" fmla="*/ 1222 w 1388"/>
                <a:gd name="T103" fmla="*/ 493 h 1169"/>
                <a:gd name="T104" fmla="*/ 1107 w 1388"/>
                <a:gd name="T105" fmla="*/ 390 h 1169"/>
                <a:gd name="T106" fmla="*/ 214 w 1388"/>
                <a:gd name="T107" fmla="*/ 481 h 1169"/>
                <a:gd name="T108" fmla="*/ 348 w 1388"/>
                <a:gd name="T109" fmla="*/ 399 h 1169"/>
                <a:gd name="T110" fmla="*/ 743 w 1388"/>
                <a:gd name="T111" fmla="*/ 739 h 1169"/>
                <a:gd name="T112" fmla="*/ 696 w 1388"/>
                <a:gd name="T113" fmla="*/ 809 h 1169"/>
                <a:gd name="T114" fmla="*/ 694 w 1388"/>
                <a:gd name="T115" fmla="*/ 43 h 1169"/>
                <a:gd name="T116" fmla="*/ 694 w 1388"/>
                <a:gd name="T117" fmla="*/ 43 h 1169"/>
                <a:gd name="T118" fmla="*/ 305 w 1388"/>
                <a:gd name="T119" fmla="*/ 755 h 1169"/>
                <a:gd name="T120" fmla="*/ 1140 w 1388"/>
                <a:gd name="T121" fmla="*/ 755 h 1169"/>
                <a:gd name="T122" fmla="*/ 1110 w 1388"/>
                <a:gd name="T123" fmla="*/ 776 h 1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88" h="1169">
                  <a:moveTo>
                    <a:pt x="198" y="716"/>
                  </a:moveTo>
                  <a:cubicBezTo>
                    <a:pt x="194" y="708"/>
                    <a:pt x="193" y="701"/>
                    <a:pt x="188" y="697"/>
                  </a:cubicBezTo>
                  <a:cubicBezTo>
                    <a:pt x="155" y="665"/>
                    <a:pt x="139" y="626"/>
                    <a:pt x="138" y="579"/>
                  </a:cubicBezTo>
                  <a:cubicBezTo>
                    <a:pt x="138" y="551"/>
                    <a:pt x="135" y="523"/>
                    <a:pt x="132" y="495"/>
                  </a:cubicBezTo>
                  <a:cubicBezTo>
                    <a:pt x="124" y="441"/>
                    <a:pt x="147" y="402"/>
                    <a:pt x="191" y="375"/>
                  </a:cubicBezTo>
                  <a:cubicBezTo>
                    <a:pt x="207" y="365"/>
                    <a:pt x="226" y="358"/>
                    <a:pt x="244" y="351"/>
                  </a:cubicBezTo>
                  <a:cubicBezTo>
                    <a:pt x="253" y="348"/>
                    <a:pt x="256" y="345"/>
                    <a:pt x="256" y="336"/>
                  </a:cubicBezTo>
                  <a:cubicBezTo>
                    <a:pt x="255" y="293"/>
                    <a:pt x="255" y="251"/>
                    <a:pt x="256" y="208"/>
                  </a:cubicBezTo>
                  <a:cubicBezTo>
                    <a:pt x="256" y="117"/>
                    <a:pt x="319" y="54"/>
                    <a:pt x="410" y="53"/>
                  </a:cubicBezTo>
                  <a:cubicBezTo>
                    <a:pt x="476" y="53"/>
                    <a:pt x="542" y="53"/>
                    <a:pt x="608" y="54"/>
                  </a:cubicBezTo>
                  <a:cubicBezTo>
                    <a:pt x="617" y="54"/>
                    <a:pt x="622" y="52"/>
                    <a:pt x="626" y="43"/>
                  </a:cubicBezTo>
                  <a:cubicBezTo>
                    <a:pt x="640" y="14"/>
                    <a:pt x="663" y="0"/>
                    <a:pt x="695" y="0"/>
                  </a:cubicBezTo>
                  <a:cubicBezTo>
                    <a:pt x="725" y="0"/>
                    <a:pt x="748" y="15"/>
                    <a:pt x="762" y="42"/>
                  </a:cubicBezTo>
                  <a:cubicBezTo>
                    <a:pt x="766" y="52"/>
                    <a:pt x="772" y="54"/>
                    <a:pt x="781" y="54"/>
                  </a:cubicBezTo>
                  <a:cubicBezTo>
                    <a:pt x="846" y="53"/>
                    <a:pt x="912" y="53"/>
                    <a:pt x="977" y="53"/>
                  </a:cubicBezTo>
                  <a:cubicBezTo>
                    <a:pt x="1071" y="54"/>
                    <a:pt x="1134" y="117"/>
                    <a:pt x="1134" y="211"/>
                  </a:cubicBezTo>
                  <a:cubicBezTo>
                    <a:pt x="1135" y="254"/>
                    <a:pt x="1134" y="297"/>
                    <a:pt x="1134" y="340"/>
                  </a:cubicBezTo>
                  <a:cubicBezTo>
                    <a:pt x="1151" y="342"/>
                    <a:pt x="1167" y="344"/>
                    <a:pt x="1182" y="347"/>
                  </a:cubicBezTo>
                  <a:cubicBezTo>
                    <a:pt x="1202" y="351"/>
                    <a:pt x="1215" y="362"/>
                    <a:pt x="1224" y="381"/>
                  </a:cubicBezTo>
                  <a:cubicBezTo>
                    <a:pt x="1227" y="388"/>
                    <a:pt x="1233" y="396"/>
                    <a:pt x="1240" y="401"/>
                  </a:cubicBezTo>
                  <a:cubicBezTo>
                    <a:pt x="1276" y="434"/>
                    <a:pt x="1284" y="471"/>
                    <a:pt x="1261" y="514"/>
                  </a:cubicBezTo>
                  <a:cubicBezTo>
                    <a:pt x="1254" y="527"/>
                    <a:pt x="1251" y="539"/>
                    <a:pt x="1251" y="554"/>
                  </a:cubicBezTo>
                  <a:cubicBezTo>
                    <a:pt x="1251" y="574"/>
                    <a:pt x="1251" y="594"/>
                    <a:pt x="1248" y="613"/>
                  </a:cubicBezTo>
                  <a:cubicBezTo>
                    <a:pt x="1242" y="648"/>
                    <a:pt x="1224" y="677"/>
                    <a:pt x="1198" y="700"/>
                  </a:cubicBezTo>
                  <a:cubicBezTo>
                    <a:pt x="1194" y="704"/>
                    <a:pt x="1192" y="710"/>
                    <a:pt x="1187" y="718"/>
                  </a:cubicBezTo>
                  <a:cubicBezTo>
                    <a:pt x="1272" y="708"/>
                    <a:pt x="1346" y="760"/>
                    <a:pt x="1368" y="844"/>
                  </a:cubicBezTo>
                  <a:cubicBezTo>
                    <a:pt x="1386" y="911"/>
                    <a:pt x="1388" y="981"/>
                    <a:pt x="1387" y="1050"/>
                  </a:cubicBezTo>
                  <a:cubicBezTo>
                    <a:pt x="1387" y="1065"/>
                    <a:pt x="1379" y="1072"/>
                    <a:pt x="1362" y="1072"/>
                  </a:cubicBezTo>
                  <a:cubicBezTo>
                    <a:pt x="1325" y="1072"/>
                    <a:pt x="1287" y="1072"/>
                    <a:pt x="1250" y="1072"/>
                  </a:cubicBezTo>
                  <a:cubicBezTo>
                    <a:pt x="1179" y="1072"/>
                    <a:pt x="1109" y="1072"/>
                    <a:pt x="1038" y="1072"/>
                  </a:cubicBezTo>
                  <a:cubicBezTo>
                    <a:pt x="1036" y="1072"/>
                    <a:pt x="1034" y="1073"/>
                    <a:pt x="1031" y="1073"/>
                  </a:cubicBezTo>
                  <a:cubicBezTo>
                    <a:pt x="1031" y="1096"/>
                    <a:pt x="1031" y="1117"/>
                    <a:pt x="1031" y="1139"/>
                  </a:cubicBezTo>
                  <a:cubicBezTo>
                    <a:pt x="1031" y="1162"/>
                    <a:pt x="1024" y="1169"/>
                    <a:pt x="1001" y="1169"/>
                  </a:cubicBezTo>
                  <a:cubicBezTo>
                    <a:pt x="797" y="1169"/>
                    <a:pt x="592" y="1169"/>
                    <a:pt x="388" y="1169"/>
                  </a:cubicBezTo>
                  <a:cubicBezTo>
                    <a:pt x="363" y="1169"/>
                    <a:pt x="357" y="1162"/>
                    <a:pt x="357" y="1137"/>
                  </a:cubicBezTo>
                  <a:cubicBezTo>
                    <a:pt x="357" y="1116"/>
                    <a:pt x="357" y="1095"/>
                    <a:pt x="357" y="1072"/>
                  </a:cubicBezTo>
                  <a:cubicBezTo>
                    <a:pt x="351" y="1072"/>
                    <a:pt x="346" y="1072"/>
                    <a:pt x="340" y="1072"/>
                  </a:cubicBezTo>
                  <a:cubicBezTo>
                    <a:pt x="238" y="1072"/>
                    <a:pt x="136" y="1072"/>
                    <a:pt x="34" y="1072"/>
                  </a:cubicBezTo>
                  <a:cubicBezTo>
                    <a:pt x="5" y="1072"/>
                    <a:pt x="0" y="1067"/>
                    <a:pt x="0" y="1038"/>
                  </a:cubicBezTo>
                  <a:cubicBezTo>
                    <a:pt x="1" y="978"/>
                    <a:pt x="4" y="918"/>
                    <a:pt x="16" y="859"/>
                  </a:cubicBezTo>
                  <a:cubicBezTo>
                    <a:pt x="35" y="765"/>
                    <a:pt x="110" y="711"/>
                    <a:pt x="198" y="716"/>
                  </a:cubicBezTo>
                  <a:close/>
                  <a:moveTo>
                    <a:pt x="898" y="1124"/>
                  </a:moveTo>
                  <a:cubicBezTo>
                    <a:pt x="929" y="1124"/>
                    <a:pt x="957" y="1124"/>
                    <a:pt x="985" y="1124"/>
                  </a:cubicBezTo>
                  <a:cubicBezTo>
                    <a:pt x="985" y="1099"/>
                    <a:pt x="986" y="1074"/>
                    <a:pt x="985" y="1050"/>
                  </a:cubicBezTo>
                  <a:cubicBezTo>
                    <a:pt x="982" y="997"/>
                    <a:pt x="978" y="943"/>
                    <a:pt x="961" y="892"/>
                  </a:cubicBezTo>
                  <a:cubicBezTo>
                    <a:pt x="941" y="834"/>
                    <a:pt x="901" y="797"/>
                    <a:pt x="840" y="784"/>
                  </a:cubicBezTo>
                  <a:cubicBezTo>
                    <a:pt x="824" y="780"/>
                    <a:pt x="811" y="782"/>
                    <a:pt x="797" y="792"/>
                  </a:cubicBezTo>
                  <a:cubicBezTo>
                    <a:pt x="768" y="814"/>
                    <a:pt x="737" y="834"/>
                    <a:pt x="707" y="855"/>
                  </a:cubicBezTo>
                  <a:cubicBezTo>
                    <a:pt x="696" y="863"/>
                    <a:pt x="686" y="863"/>
                    <a:pt x="675" y="855"/>
                  </a:cubicBezTo>
                  <a:cubicBezTo>
                    <a:pt x="647" y="834"/>
                    <a:pt x="618" y="815"/>
                    <a:pt x="591" y="793"/>
                  </a:cubicBezTo>
                  <a:cubicBezTo>
                    <a:pt x="577" y="782"/>
                    <a:pt x="564" y="780"/>
                    <a:pt x="548" y="784"/>
                  </a:cubicBezTo>
                  <a:cubicBezTo>
                    <a:pt x="484" y="798"/>
                    <a:pt x="441" y="837"/>
                    <a:pt x="425" y="899"/>
                  </a:cubicBezTo>
                  <a:cubicBezTo>
                    <a:pt x="413" y="949"/>
                    <a:pt x="409" y="1001"/>
                    <a:pt x="403" y="1052"/>
                  </a:cubicBezTo>
                  <a:cubicBezTo>
                    <a:pt x="401" y="1075"/>
                    <a:pt x="403" y="1099"/>
                    <a:pt x="403" y="1124"/>
                  </a:cubicBezTo>
                  <a:cubicBezTo>
                    <a:pt x="431" y="1124"/>
                    <a:pt x="459" y="1124"/>
                    <a:pt x="490" y="1124"/>
                  </a:cubicBezTo>
                  <a:cubicBezTo>
                    <a:pt x="490" y="1118"/>
                    <a:pt x="490" y="1113"/>
                    <a:pt x="490" y="1107"/>
                  </a:cubicBezTo>
                  <a:cubicBezTo>
                    <a:pt x="490" y="1062"/>
                    <a:pt x="490" y="1017"/>
                    <a:pt x="490" y="972"/>
                  </a:cubicBezTo>
                  <a:cubicBezTo>
                    <a:pt x="490" y="958"/>
                    <a:pt x="499" y="948"/>
                    <a:pt x="511" y="948"/>
                  </a:cubicBezTo>
                  <a:cubicBezTo>
                    <a:pt x="523" y="948"/>
                    <a:pt x="532" y="957"/>
                    <a:pt x="533" y="971"/>
                  </a:cubicBezTo>
                  <a:cubicBezTo>
                    <a:pt x="533" y="975"/>
                    <a:pt x="533" y="979"/>
                    <a:pt x="533" y="983"/>
                  </a:cubicBezTo>
                  <a:cubicBezTo>
                    <a:pt x="533" y="1025"/>
                    <a:pt x="533" y="1066"/>
                    <a:pt x="533" y="1108"/>
                  </a:cubicBezTo>
                  <a:cubicBezTo>
                    <a:pt x="533" y="1113"/>
                    <a:pt x="533" y="1118"/>
                    <a:pt x="533" y="1124"/>
                  </a:cubicBezTo>
                  <a:cubicBezTo>
                    <a:pt x="641" y="1124"/>
                    <a:pt x="748" y="1124"/>
                    <a:pt x="855" y="1124"/>
                  </a:cubicBezTo>
                  <a:cubicBezTo>
                    <a:pt x="855" y="1101"/>
                    <a:pt x="855" y="1081"/>
                    <a:pt x="855" y="1060"/>
                  </a:cubicBezTo>
                  <a:cubicBezTo>
                    <a:pt x="855" y="1030"/>
                    <a:pt x="854" y="1000"/>
                    <a:pt x="856" y="970"/>
                  </a:cubicBezTo>
                  <a:cubicBezTo>
                    <a:pt x="856" y="963"/>
                    <a:pt x="864" y="953"/>
                    <a:pt x="870" y="950"/>
                  </a:cubicBezTo>
                  <a:cubicBezTo>
                    <a:pt x="876" y="948"/>
                    <a:pt x="887" y="952"/>
                    <a:pt x="892" y="956"/>
                  </a:cubicBezTo>
                  <a:cubicBezTo>
                    <a:pt x="897" y="960"/>
                    <a:pt x="898" y="969"/>
                    <a:pt x="898" y="975"/>
                  </a:cubicBezTo>
                  <a:cubicBezTo>
                    <a:pt x="898" y="1024"/>
                    <a:pt x="898" y="1073"/>
                    <a:pt x="898" y="1124"/>
                  </a:cubicBezTo>
                  <a:close/>
                  <a:moveTo>
                    <a:pt x="298" y="340"/>
                  </a:moveTo>
                  <a:cubicBezTo>
                    <a:pt x="311" y="342"/>
                    <a:pt x="323" y="342"/>
                    <a:pt x="334" y="344"/>
                  </a:cubicBezTo>
                  <a:cubicBezTo>
                    <a:pt x="356" y="347"/>
                    <a:pt x="376" y="355"/>
                    <a:pt x="387" y="378"/>
                  </a:cubicBezTo>
                  <a:cubicBezTo>
                    <a:pt x="392" y="387"/>
                    <a:pt x="398" y="396"/>
                    <a:pt x="406" y="403"/>
                  </a:cubicBezTo>
                  <a:cubicBezTo>
                    <a:pt x="439" y="433"/>
                    <a:pt x="448" y="471"/>
                    <a:pt x="427" y="510"/>
                  </a:cubicBezTo>
                  <a:cubicBezTo>
                    <a:pt x="418" y="526"/>
                    <a:pt x="414" y="543"/>
                    <a:pt x="416" y="561"/>
                  </a:cubicBezTo>
                  <a:cubicBezTo>
                    <a:pt x="416" y="569"/>
                    <a:pt x="416" y="576"/>
                    <a:pt x="415" y="584"/>
                  </a:cubicBezTo>
                  <a:cubicBezTo>
                    <a:pt x="415" y="631"/>
                    <a:pt x="397" y="670"/>
                    <a:pt x="361" y="701"/>
                  </a:cubicBezTo>
                  <a:cubicBezTo>
                    <a:pt x="357" y="704"/>
                    <a:pt x="356" y="711"/>
                    <a:pt x="352" y="718"/>
                  </a:cubicBezTo>
                  <a:cubicBezTo>
                    <a:pt x="401" y="712"/>
                    <a:pt x="440" y="725"/>
                    <a:pt x="474" y="753"/>
                  </a:cubicBezTo>
                  <a:cubicBezTo>
                    <a:pt x="482" y="759"/>
                    <a:pt x="487" y="759"/>
                    <a:pt x="495" y="755"/>
                  </a:cubicBezTo>
                  <a:cubicBezTo>
                    <a:pt x="527" y="741"/>
                    <a:pt x="561" y="733"/>
                    <a:pt x="597" y="741"/>
                  </a:cubicBezTo>
                  <a:cubicBezTo>
                    <a:pt x="601" y="720"/>
                    <a:pt x="600" y="715"/>
                    <a:pt x="591" y="707"/>
                  </a:cubicBezTo>
                  <a:cubicBezTo>
                    <a:pt x="549" y="669"/>
                    <a:pt x="530" y="621"/>
                    <a:pt x="528" y="565"/>
                  </a:cubicBezTo>
                  <a:cubicBezTo>
                    <a:pt x="527" y="533"/>
                    <a:pt x="523" y="501"/>
                    <a:pt x="521" y="469"/>
                  </a:cubicBezTo>
                  <a:cubicBezTo>
                    <a:pt x="518" y="433"/>
                    <a:pt x="513" y="395"/>
                    <a:pt x="539" y="365"/>
                  </a:cubicBezTo>
                  <a:cubicBezTo>
                    <a:pt x="554" y="346"/>
                    <a:pt x="571" y="327"/>
                    <a:pt x="592" y="315"/>
                  </a:cubicBezTo>
                  <a:cubicBezTo>
                    <a:pt x="616" y="299"/>
                    <a:pt x="644" y="289"/>
                    <a:pt x="673" y="276"/>
                  </a:cubicBezTo>
                  <a:cubicBezTo>
                    <a:pt x="673" y="238"/>
                    <a:pt x="673" y="197"/>
                    <a:pt x="673" y="155"/>
                  </a:cubicBezTo>
                  <a:cubicBezTo>
                    <a:pt x="673" y="152"/>
                    <a:pt x="668" y="147"/>
                    <a:pt x="664" y="145"/>
                  </a:cubicBezTo>
                  <a:cubicBezTo>
                    <a:pt x="647" y="137"/>
                    <a:pt x="634" y="124"/>
                    <a:pt x="625" y="106"/>
                  </a:cubicBezTo>
                  <a:cubicBezTo>
                    <a:pt x="622" y="102"/>
                    <a:pt x="616" y="98"/>
                    <a:pt x="612" y="98"/>
                  </a:cubicBezTo>
                  <a:cubicBezTo>
                    <a:pt x="541" y="97"/>
                    <a:pt x="470" y="97"/>
                    <a:pt x="399" y="98"/>
                  </a:cubicBezTo>
                  <a:cubicBezTo>
                    <a:pt x="349" y="98"/>
                    <a:pt x="308" y="135"/>
                    <a:pt x="301" y="184"/>
                  </a:cubicBezTo>
                  <a:cubicBezTo>
                    <a:pt x="298" y="202"/>
                    <a:pt x="299" y="219"/>
                    <a:pt x="298" y="237"/>
                  </a:cubicBezTo>
                  <a:cubicBezTo>
                    <a:pt x="298" y="271"/>
                    <a:pt x="298" y="305"/>
                    <a:pt x="298" y="340"/>
                  </a:cubicBezTo>
                  <a:close/>
                  <a:moveTo>
                    <a:pt x="717" y="272"/>
                  </a:moveTo>
                  <a:cubicBezTo>
                    <a:pt x="732" y="273"/>
                    <a:pt x="745" y="274"/>
                    <a:pt x="757" y="275"/>
                  </a:cubicBezTo>
                  <a:cubicBezTo>
                    <a:pt x="785" y="279"/>
                    <a:pt x="813" y="285"/>
                    <a:pt x="825" y="314"/>
                  </a:cubicBezTo>
                  <a:cubicBezTo>
                    <a:pt x="832" y="329"/>
                    <a:pt x="841" y="340"/>
                    <a:pt x="853" y="350"/>
                  </a:cubicBezTo>
                  <a:cubicBezTo>
                    <a:pt x="889" y="381"/>
                    <a:pt x="902" y="427"/>
                    <a:pt x="881" y="465"/>
                  </a:cubicBezTo>
                  <a:cubicBezTo>
                    <a:pt x="865" y="494"/>
                    <a:pt x="859" y="524"/>
                    <a:pt x="862" y="556"/>
                  </a:cubicBezTo>
                  <a:cubicBezTo>
                    <a:pt x="862" y="562"/>
                    <a:pt x="862" y="568"/>
                    <a:pt x="862" y="574"/>
                  </a:cubicBezTo>
                  <a:cubicBezTo>
                    <a:pt x="858" y="627"/>
                    <a:pt x="839" y="673"/>
                    <a:pt x="797" y="708"/>
                  </a:cubicBezTo>
                  <a:cubicBezTo>
                    <a:pt x="784" y="719"/>
                    <a:pt x="784" y="729"/>
                    <a:pt x="789" y="741"/>
                  </a:cubicBezTo>
                  <a:cubicBezTo>
                    <a:pt x="800" y="740"/>
                    <a:pt x="811" y="737"/>
                    <a:pt x="821" y="738"/>
                  </a:cubicBezTo>
                  <a:cubicBezTo>
                    <a:pt x="846" y="743"/>
                    <a:pt x="870" y="749"/>
                    <a:pt x="894" y="756"/>
                  </a:cubicBezTo>
                  <a:cubicBezTo>
                    <a:pt x="902" y="758"/>
                    <a:pt x="907" y="759"/>
                    <a:pt x="913" y="753"/>
                  </a:cubicBezTo>
                  <a:cubicBezTo>
                    <a:pt x="936" y="734"/>
                    <a:pt x="963" y="722"/>
                    <a:pt x="993" y="718"/>
                  </a:cubicBezTo>
                  <a:cubicBezTo>
                    <a:pt x="1005" y="716"/>
                    <a:pt x="1018" y="716"/>
                    <a:pt x="1033" y="715"/>
                  </a:cubicBezTo>
                  <a:cubicBezTo>
                    <a:pt x="1030" y="708"/>
                    <a:pt x="1029" y="702"/>
                    <a:pt x="1025" y="698"/>
                  </a:cubicBezTo>
                  <a:cubicBezTo>
                    <a:pt x="988" y="664"/>
                    <a:pt x="973" y="621"/>
                    <a:pt x="973" y="571"/>
                  </a:cubicBezTo>
                  <a:cubicBezTo>
                    <a:pt x="973" y="550"/>
                    <a:pt x="971" y="528"/>
                    <a:pt x="968" y="506"/>
                  </a:cubicBezTo>
                  <a:cubicBezTo>
                    <a:pt x="964" y="469"/>
                    <a:pt x="965" y="433"/>
                    <a:pt x="993" y="403"/>
                  </a:cubicBezTo>
                  <a:cubicBezTo>
                    <a:pt x="1016" y="377"/>
                    <a:pt x="1046" y="362"/>
                    <a:pt x="1079" y="352"/>
                  </a:cubicBezTo>
                  <a:cubicBezTo>
                    <a:pt x="1087" y="349"/>
                    <a:pt x="1091" y="346"/>
                    <a:pt x="1091" y="336"/>
                  </a:cubicBezTo>
                  <a:cubicBezTo>
                    <a:pt x="1090" y="291"/>
                    <a:pt x="1091" y="245"/>
                    <a:pt x="1090" y="200"/>
                  </a:cubicBezTo>
                  <a:cubicBezTo>
                    <a:pt x="1089" y="143"/>
                    <a:pt x="1046" y="98"/>
                    <a:pt x="988" y="98"/>
                  </a:cubicBezTo>
                  <a:cubicBezTo>
                    <a:pt x="918" y="97"/>
                    <a:pt x="847" y="97"/>
                    <a:pt x="777" y="98"/>
                  </a:cubicBezTo>
                  <a:cubicBezTo>
                    <a:pt x="772" y="98"/>
                    <a:pt x="766" y="102"/>
                    <a:pt x="764" y="106"/>
                  </a:cubicBezTo>
                  <a:cubicBezTo>
                    <a:pt x="755" y="123"/>
                    <a:pt x="742" y="136"/>
                    <a:pt x="724" y="145"/>
                  </a:cubicBezTo>
                  <a:cubicBezTo>
                    <a:pt x="721" y="147"/>
                    <a:pt x="717" y="151"/>
                    <a:pt x="717" y="154"/>
                  </a:cubicBezTo>
                  <a:cubicBezTo>
                    <a:pt x="717" y="193"/>
                    <a:pt x="717" y="232"/>
                    <a:pt x="717" y="272"/>
                  </a:cubicBezTo>
                  <a:close/>
                  <a:moveTo>
                    <a:pt x="1344" y="1028"/>
                  </a:moveTo>
                  <a:cubicBezTo>
                    <a:pt x="1346" y="985"/>
                    <a:pt x="1337" y="891"/>
                    <a:pt x="1326" y="854"/>
                  </a:cubicBezTo>
                  <a:cubicBezTo>
                    <a:pt x="1311" y="803"/>
                    <a:pt x="1271" y="765"/>
                    <a:pt x="1223" y="761"/>
                  </a:cubicBezTo>
                  <a:cubicBezTo>
                    <a:pt x="1215" y="760"/>
                    <a:pt x="1206" y="763"/>
                    <a:pt x="1199" y="768"/>
                  </a:cubicBezTo>
                  <a:cubicBezTo>
                    <a:pt x="1174" y="784"/>
                    <a:pt x="1150" y="801"/>
                    <a:pt x="1126" y="818"/>
                  </a:cubicBezTo>
                  <a:cubicBezTo>
                    <a:pt x="1114" y="826"/>
                    <a:pt x="1104" y="826"/>
                    <a:pt x="1093" y="817"/>
                  </a:cubicBezTo>
                  <a:cubicBezTo>
                    <a:pt x="1070" y="800"/>
                    <a:pt x="1046" y="783"/>
                    <a:pt x="1023" y="766"/>
                  </a:cubicBezTo>
                  <a:cubicBezTo>
                    <a:pt x="1019" y="764"/>
                    <a:pt x="1014" y="760"/>
                    <a:pt x="1009" y="760"/>
                  </a:cubicBezTo>
                  <a:cubicBezTo>
                    <a:pt x="984" y="761"/>
                    <a:pt x="962" y="769"/>
                    <a:pt x="942" y="786"/>
                  </a:cubicBezTo>
                  <a:cubicBezTo>
                    <a:pt x="988" y="826"/>
                    <a:pt x="1007" y="878"/>
                    <a:pt x="1016" y="935"/>
                  </a:cubicBezTo>
                  <a:cubicBezTo>
                    <a:pt x="1020" y="966"/>
                    <a:pt x="1024" y="997"/>
                    <a:pt x="1028" y="1027"/>
                  </a:cubicBezTo>
                  <a:cubicBezTo>
                    <a:pt x="1098" y="1027"/>
                    <a:pt x="1167" y="1027"/>
                    <a:pt x="1237" y="1027"/>
                  </a:cubicBezTo>
                  <a:cubicBezTo>
                    <a:pt x="1237" y="988"/>
                    <a:pt x="1237" y="950"/>
                    <a:pt x="1237" y="913"/>
                  </a:cubicBezTo>
                  <a:cubicBezTo>
                    <a:pt x="1237" y="895"/>
                    <a:pt x="1245" y="886"/>
                    <a:pt x="1259" y="886"/>
                  </a:cubicBezTo>
                  <a:cubicBezTo>
                    <a:pt x="1273" y="886"/>
                    <a:pt x="1281" y="895"/>
                    <a:pt x="1281" y="913"/>
                  </a:cubicBezTo>
                  <a:cubicBezTo>
                    <a:pt x="1281" y="946"/>
                    <a:pt x="1281" y="979"/>
                    <a:pt x="1281" y="1012"/>
                  </a:cubicBezTo>
                  <a:cubicBezTo>
                    <a:pt x="1281" y="1017"/>
                    <a:pt x="1281" y="1022"/>
                    <a:pt x="1282" y="1028"/>
                  </a:cubicBezTo>
                  <a:cubicBezTo>
                    <a:pt x="1303" y="1028"/>
                    <a:pt x="1323" y="1028"/>
                    <a:pt x="1344" y="1028"/>
                  </a:cubicBezTo>
                  <a:close/>
                  <a:moveTo>
                    <a:pt x="450" y="783"/>
                  </a:moveTo>
                  <a:cubicBezTo>
                    <a:pt x="429" y="775"/>
                    <a:pt x="412" y="768"/>
                    <a:pt x="394" y="762"/>
                  </a:cubicBezTo>
                  <a:cubicBezTo>
                    <a:pt x="382" y="758"/>
                    <a:pt x="371" y="761"/>
                    <a:pt x="359" y="769"/>
                  </a:cubicBezTo>
                  <a:cubicBezTo>
                    <a:pt x="337" y="786"/>
                    <a:pt x="313" y="801"/>
                    <a:pt x="291" y="817"/>
                  </a:cubicBezTo>
                  <a:cubicBezTo>
                    <a:pt x="279" y="826"/>
                    <a:pt x="268" y="826"/>
                    <a:pt x="256" y="817"/>
                  </a:cubicBezTo>
                  <a:cubicBezTo>
                    <a:pt x="234" y="800"/>
                    <a:pt x="211" y="783"/>
                    <a:pt x="187" y="767"/>
                  </a:cubicBezTo>
                  <a:cubicBezTo>
                    <a:pt x="182" y="763"/>
                    <a:pt x="173" y="760"/>
                    <a:pt x="167" y="761"/>
                  </a:cubicBezTo>
                  <a:cubicBezTo>
                    <a:pt x="118" y="767"/>
                    <a:pt x="84" y="794"/>
                    <a:pt x="68" y="839"/>
                  </a:cubicBezTo>
                  <a:cubicBezTo>
                    <a:pt x="45" y="899"/>
                    <a:pt x="46" y="963"/>
                    <a:pt x="43" y="1027"/>
                  </a:cubicBezTo>
                  <a:cubicBezTo>
                    <a:pt x="65" y="1027"/>
                    <a:pt x="85" y="1027"/>
                    <a:pt x="107" y="1027"/>
                  </a:cubicBezTo>
                  <a:cubicBezTo>
                    <a:pt x="107" y="1017"/>
                    <a:pt x="107" y="1007"/>
                    <a:pt x="107" y="997"/>
                  </a:cubicBezTo>
                  <a:cubicBezTo>
                    <a:pt x="107" y="968"/>
                    <a:pt x="107" y="938"/>
                    <a:pt x="107" y="909"/>
                  </a:cubicBezTo>
                  <a:cubicBezTo>
                    <a:pt x="108" y="894"/>
                    <a:pt x="117" y="886"/>
                    <a:pt x="130" y="886"/>
                  </a:cubicBezTo>
                  <a:cubicBezTo>
                    <a:pt x="142" y="886"/>
                    <a:pt x="150" y="895"/>
                    <a:pt x="151" y="909"/>
                  </a:cubicBezTo>
                  <a:cubicBezTo>
                    <a:pt x="151" y="914"/>
                    <a:pt x="151" y="920"/>
                    <a:pt x="151" y="925"/>
                  </a:cubicBezTo>
                  <a:cubicBezTo>
                    <a:pt x="151" y="959"/>
                    <a:pt x="151" y="993"/>
                    <a:pt x="151" y="1027"/>
                  </a:cubicBezTo>
                  <a:cubicBezTo>
                    <a:pt x="222" y="1027"/>
                    <a:pt x="291" y="1027"/>
                    <a:pt x="360" y="1027"/>
                  </a:cubicBezTo>
                  <a:cubicBezTo>
                    <a:pt x="371" y="941"/>
                    <a:pt x="372" y="852"/>
                    <a:pt x="450" y="783"/>
                  </a:cubicBezTo>
                  <a:close/>
                  <a:moveTo>
                    <a:pt x="821" y="549"/>
                  </a:moveTo>
                  <a:cubicBezTo>
                    <a:pt x="820" y="549"/>
                    <a:pt x="819" y="549"/>
                    <a:pt x="818" y="549"/>
                  </a:cubicBezTo>
                  <a:cubicBezTo>
                    <a:pt x="818" y="539"/>
                    <a:pt x="818" y="529"/>
                    <a:pt x="818" y="519"/>
                  </a:cubicBezTo>
                  <a:cubicBezTo>
                    <a:pt x="818" y="501"/>
                    <a:pt x="803" y="491"/>
                    <a:pt x="786" y="497"/>
                  </a:cubicBezTo>
                  <a:cubicBezTo>
                    <a:pt x="735" y="515"/>
                    <a:pt x="683" y="521"/>
                    <a:pt x="632" y="501"/>
                  </a:cubicBezTo>
                  <a:cubicBezTo>
                    <a:pt x="611" y="493"/>
                    <a:pt x="595" y="494"/>
                    <a:pt x="579" y="508"/>
                  </a:cubicBezTo>
                  <a:cubicBezTo>
                    <a:pt x="576" y="510"/>
                    <a:pt x="571" y="514"/>
                    <a:pt x="572" y="518"/>
                  </a:cubicBezTo>
                  <a:cubicBezTo>
                    <a:pt x="573" y="547"/>
                    <a:pt x="571" y="578"/>
                    <a:pt x="578" y="607"/>
                  </a:cubicBezTo>
                  <a:cubicBezTo>
                    <a:pt x="591" y="664"/>
                    <a:pt x="641" y="703"/>
                    <a:pt x="693" y="704"/>
                  </a:cubicBezTo>
                  <a:cubicBezTo>
                    <a:pt x="746" y="704"/>
                    <a:pt x="794" y="667"/>
                    <a:pt x="811" y="611"/>
                  </a:cubicBezTo>
                  <a:cubicBezTo>
                    <a:pt x="816" y="591"/>
                    <a:pt x="817" y="570"/>
                    <a:pt x="821" y="549"/>
                  </a:cubicBezTo>
                  <a:close/>
                  <a:moveTo>
                    <a:pt x="833" y="463"/>
                  </a:moveTo>
                  <a:cubicBezTo>
                    <a:pt x="855" y="429"/>
                    <a:pt x="851" y="405"/>
                    <a:pt x="821" y="380"/>
                  </a:cubicBezTo>
                  <a:cubicBezTo>
                    <a:pt x="819" y="378"/>
                    <a:pt x="817" y="377"/>
                    <a:pt x="816" y="375"/>
                  </a:cubicBezTo>
                  <a:cubicBezTo>
                    <a:pt x="807" y="363"/>
                    <a:pt x="797" y="353"/>
                    <a:pt x="790" y="340"/>
                  </a:cubicBezTo>
                  <a:cubicBezTo>
                    <a:pt x="785" y="329"/>
                    <a:pt x="778" y="321"/>
                    <a:pt x="765" y="320"/>
                  </a:cubicBezTo>
                  <a:cubicBezTo>
                    <a:pt x="741" y="320"/>
                    <a:pt x="717" y="317"/>
                    <a:pt x="694" y="321"/>
                  </a:cubicBezTo>
                  <a:cubicBezTo>
                    <a:pt x="655" y="326"/>
                    <a:pt x="620" y="341"/>
                    <a:pt x="591" y="369"/>
                  </a:cubicBezTo>
                  <a:cubicBezTo>
                    <a:pt x="562" y="396"/>
                    <a:pt x="554" y="432"/>
                    <a:pt x="567" y="465"/>
                  </a:cubicBezTo>
                  <a:cubicBezTo>
                    <a:pt x="574" y="460"/>
                    <a:pt x="580" y="455"/>
                    <a:pt x="586" y="450"/>
                  </a:cubicBezTo>
                  <a:cubicBezTo>
                    <a:pt x="596" y="440"/>
                    <a:pt x="605" y="440"/>
                    <a:pt x="617" y="446"/>
                  </a:cubicBezTo>
                  <a:cubicBezTo>
                    <a:pt x="630" y="453"/>
                    <a:pt x="644" y="460"/>
                    <a:pt x="658" y="464"/>
                  </a:cubicBezTo>
                  <a:cubicBezTo>
                    <a:pt x="703" y="476"/>
                    <a:pt x="745" y="468"/>
                    <a:pt x="787" y="450"/>
                  </a:cubicBezTo>
                  <a:cubicBezTo>
                    <a:pt x="802" y="443"/>
                    <a:pt x="814" y="443"/>
                    <a:pt x="825" y="456"/>
                  </a:cubicBezTo>
                  <a:cubicBezTo>
                    <a:pt x="828" y="459"/>
                    <a:pt x="831" y="461"/>
                    <a:pt x="833" y="463"/>
                  </a:cubicBezTo>
                  <a:close/>
                  <a:moveTo>
                    <a:pt x="374" y="568"/>
                  </a:moveTo>
                  <a:cubicBezTo>
                    <a:pt x="374" y="567"/>
                    <a:pt x="373" y="567"/>
                    <a:pt x="373" y="567"/>
                  </a:cubicBezTo>
                  <a:cubicBezTo>
                    <a:pt x="373" y="561"/>
                    <a:pt x="373" y="554"/>
                    <a:pt x="373" y="548"/>
                  </a:cubicBezTo>
                  <a:cubicBezTo>
                    <a:pt x="372" y="531"/>
                    <a:pt x="364" y="526"/>
                    <a:pt x="349" y="531"/>
                  </a:cubicBezTo>
                  <a:cubicBezTo>
                    <a:pt x="303" y="547"/>
                    <a:pt x="257" y="548"/>
                    <a:pt x="212" y="529"/>
                  </a:cubicBezTo>
                  <a:cubicBezTo>
                    <a:pt x="202" y="525"/>
                    <a:pt x="181" y="537"/>
                    <a:pt x="182" y="547"/>
                  </a:cubicBezTo>
                  <a:cubicBezTo>
                    <a:pt x="182" y="566"/>
                    <a:pt x="181" y="586"/>
                    <a:pt x="184" y="605"/>
                  </a:cubicBezTo>
                  <a:cubicBezTo>
                    <a:pt x="192" y="651"/>
                    <a:pt x="231" y="687"/>
                    <a:pt x="273" y="689"/>
                  </a:cubicBezTo>
                  <a:cubicBezTo>
                    <a:pt x="315" y="691"/>
                    <a:pt x="354" y="660"/>
                    <a:pt x="367" y="615"/>
                  </a:cubicBezTo>
                  <a:cubicBezTo>
                    <a:pt x="371" y="599"/>
                    <a:pt x="372" y="583"/>
                    <a:pt x="374" y="568"/>
                  </a:cubicBezTo>
                  <a:close/>
                  <a:moveTo>
                    <a:pt x="1209" y="569"/>
                  </a:moveTo>
                  <a:cubicBezTo>
                    <a:pt x="1209" y="569"/>
                    <a:pt x="1208" y="569"/>
                    <a:pt x="1208" y="569"/>
                  </a:cubicBezTo>
                  <a:cubicBezTo>
                    <a:pt x="1208" y="561"/>
                    <a:pt x="1208" y="552"/>
                    <a:pt x="1208" y="544"/>
                  </a:cubicBezTo>
                  <a:cubicBezTo>
                    <a:pt x="1207" y="532"/>
                    <a:pt x="1199" y="526"/>
                    <a:pt x="1187" y="530"/>
                  </a:cubicBezTo>
                  <a:cubicBezTo>
                    <a:pt x="1140" y="547"/>
                    <a:pt x="1094" y="549"/>
                    <a:pt x="1047" y="529"/>
                  </a:cubicBezTo>
                  <a:cubicBezTo>
                    <a:pt x="1038" y="525"/>
                    <a:pt x="1017" y="537"/>
                    <a:pt x="1018" y="546"/>
                  </a:cubicBezTo>
                  <a:cubicBezTo>
                    <a:pt x="1018" y="568"/>
                    <a:pt x="1017" y="591"/>
                    <a:pt x="1022" y="612"/>
                  </a:cubicBezTo>
                  <a:cubicBezTo>
                    <a:pt x="1032" y="657"/>
                    <a:pt x="1072" y="689"/>
                    <a:pt x="1113" y="689"/>
                  </a:cubicBezTo>
                  <a:cubicBezTo>
                    <a:pt x="1154" y="688"/>
                    <a:pt x="1192" y="657"/>
                    <a:pt x="1203" y="612"/>
                  </a:cubicBezTo>
                  <a:cubicBezTo>
                    <a:pt x="1207" y="598"/>
                    <a:pt x="1207" y="584"/>
                    <a:pt x="1209" y="569"/>
                  </a:cubicBezTo>
                  <a:close/>
                  <a:moveTo>
                    <a:pt x="1012" y="493"/>
                  </a:moveTo>
                  <a:cubicBezTo>
                    <a:pt x="1017" y="489"/>
                    <a:pt x="1020" y="486"/>
                    <a:pt x="1024" y="483"/>
                  </a:cubicBezTo>
                  <a:cubicBezTo>
                    <a:pt x="1032" y="477"/>
                    <a:pt x="1041" y="475"/>
                    <a:pt x="1050" y="481"/>
                  </a:cubicBezTo>
                  <a:cubicBezTo>
                    <a:pt x="1090" y="506"/>
                    <a:pt x="1132" y="504"/>
                    <a:pt x="1175" y="488"/>
                  </a:cubicBezTo>
                  <a:cubicBezTo>
                    <a:pt x="1192" y="482"/>
                    <a:pt x="1208" y="472"/>
                    <a:pt x="1222" y="493"/>
                  </a:cubicBezTo>
                  <a:cubicBezTo>
                    <a:pt x="1236" y="469"/>
                    <a:pt x="1231" y="453"/>
                    <a:pt x="1212" y="435"/>
                  </a:cubicBezTo>
                  <a:cubicBezTo>
                    <a:pt x="1202" y="425"/>
                    <a:pt x="1194" y="412"/>
                    <a:pt x="1184" y="401"/>
                  </a:cubicBezTo>
                  <a:cubicBezTo>
                    <a:pt x="1181" y="396"/>
                    <a:pt x="1175" y="390"/>
                    <a:pt x="1170" y="389"/>
                  </a:cubicBezTo>
                  <a:cubicBezTo>
                    <a:pt x="1149" y="388"/>
                    <a:pt x="1127" y="386"/>
                    <a:pt x="1107" y="390"/>
                  </a:cubicBezTo>
                  <a:cubicBezTo>
                    <a:pt x="1072" y="396"/>
                    <a:pt x="1041" y="410"/>
                    <a:pt x="1020" y="440"/>
                  </a:cubicBezTo>
                  <a:cubicBezTo>
                    <a:pt x="1008" y="456"/>
                    <a:pt x="1007" y="473"/>
                    <a:pt x="1012" y="493"/>
                  </a:cubicBezTo>
                  <a:close/>
                  <a:moveTo>
                    <a:pt x="177" y="493"/>
                  </a:moveTo>
                  <a:cubicBezTo>
                    <a:pt x="189" y="483"/>
                    <a:pt x="199" y="471"/>
                    <a:pt x="214" y="481"/>
                  </a:cubicBezTo>
                  <a:cubicBezTo>
                    <a:pt x="257" y="507"/>
                    <a:pt x="301" y="504"/>
                    <a:pt x="345" y="486"/>
                  </a:cubicBezTo>
                  <a:cubicBezTo>
                    <a:pt x="361" y="479"/>
                    <a:pt x="374" y="476"/>
                    <a:pt x="386" y="492"/>
                  </a:cubicBezTo>
                  <a:cubicBezTo>
                    <a:pt x="400" y="473"/>
                    <a:pt x="396" y="455"/>
                    <a:pt x="378" y="436"/>
                  </a:cubicBezTo>
                  <a:cubicBezTo>
                    <a:pt x="366" y="425"/>
                    <a:pt x="358" y="411"/>
                    <a:pt x="348" y="399"/>
                  </a:cubicBezTo>
                  <a:cubicBezTo>
                    <a:pt x="344" y="395"/>
                    <a:pt x="339" y="390"/>
                    <a:pt x="333" y="389"/>
                  </a:cubicBezTo>
                  <a:cubicBezTo>
                    <a:pt x="283" y="379"/>
                    <a:pt x="237" y="392"/>
                    <a:pt x="198" y="424"/>
                  </a:cubicBezTo>
                  <a:cubicBezTo>
                    <a:pt x="177" y="442"/>
                    <a:pt x="169" y="464"/>
                    <a:pt x="177" y="493"/>
                  </a:cubicBezTo>
                  <a:close/>
                  <a:moveTo>
                    <a:pt x="743" y="739"/>
                  </a:moveTo>
                  <a:cubicBezTo>
                    <a:pt x="709" y="750"/>
                    <a:pt x="676" y="748"/>
                    <a:pt x="643" y="739"/>
                  </a:cubicBezTo>
                  <a:cubicBezTo>
                    <a:pt x="633" y="771"/>
                    <a:pt x="633" y="771"/>
                    <a:pt x="658" y="789"/>
                  </a:cubicBezTo>
                  <a:cubicBezTo>
                    <a:pt x="667" y="795"/>
                    <a:pt x="675" y="802"/>
                    <a:pt x="684" y="808"/>
                  </a:cubicBezTo>
                  <a:cubicBezTo>
                    <a:pt x="688" y="810"/>
                    <a:pt x="693" y="811"/>
                    <a:pt x="696" y="809"/>
                  </a:cubicBezTo>
                  <a:cubicBezTo>
                    <a:pt x="715" y="797"/>
                    <a:pt x="733" y="784"/>
                    <a:pt x="751" y="771"/>
                  </a:cubicBezTo>
                  <a:cubicBezTo>
                    <a:pt x="750" y="765"/>
                    <a:pt x="748" y="761"/>
                    <a:pt x="747" y="756"/>
                  </a:cubicBezTo>
                  <a:cubicBezTo>
                    <a:pt x="746" y="751"/>
                    <a:pt x="744" y="746"/>
                    <a:pt x="743" y="739"/>
                  </a:cubicBezTo>
                  <a:close/>
                  <a:moveTo>
                    <a:pt x="694" y="43"/>
                  </a:moveTo>
                  <a:cubicBezTo>
                    <a:pt x="676" y="44"/>
                    <a:pt x="662" y="58"/>
                    <a:pt x="662" y="76"/>
                  </a:cubicBezTo>
                  <a:cubicBezTo>
                    <a:pt x="662" y="94"/>
                    <a:pt x="677" y="107"/>
                    <a:pt x="695" y="107"/>
                  </a:cubicBezTo>
                  <a:cubicBezTo>
                    <a:pt x="713" y="107"/>
                    <a:pt x="726" y="93"/>
                    <a:pt x="726" y="75"/>
                  </a:cubicBezTo>
                  <a:cubicBezTo>
                    <a:pt x="726" y="57"/>
                    <a:pt x="712" y="43"/>
                    <a:pt x="694" y="43"/>
                  </a:cubicBezTo>
                  <a:close/>
                  <a:moveTo>
                    <a:pt x="235" y="729"/>
                  </a:moveTo>
                  <a:cubicBezTo>
                    <a:pt x="236" y="736"/>
                    <a:pt x="235" y="745"/>
                    <a:pt x="239" y="749"/>
                  </a:cubicBezTo>
                  <a:cubicBezTo>
                    <a:pt x="249" y="759"/>
                    <a:pt x="262" y="767"/>
                    <a:pt x="274" y="776"/>
                  </a:cubicBezTo>
                  <a:cubicBezTo>
                    <a:pt x="285" y="768"/>
                    <a:pt x="294" y="761"/>
                    <a:pt x="305" y="755"/>
                  </a:cubicBezTo>
                  <a:cubicBezTo>
                    <a:pt x="318" y="748"/>
                    <a:pt x="319" y="739"/>
                    <a:pt x="312" y="729"/>
                  </a:cubicBezTo>
                  <a:cubicBezTo>
                    <a:pt x="287" y="729"/>
                    <a:pt x="263" y="729"/>
                    <a:pt x="235" y="729"/>
                  </a:cubicBezTo>
                  <a:close/>
                  <a:moveTo>
                    <a:pt x="1110" y="776"/>
                  </a:moveTo>
                  <a:cubicBezTo>
                    <a:pt x="1121" y="768"/>
                    <a:pt x="1130" y="761"/>
                    <a:pt x="1140" y="755"/>
                  </a:cubicBezTo>
                  <a:cubicBezTo>
                    <a:pt x="1153" y="748"/>
                    <a:pt x="1155" y="740"/>
                    <a:pt x="1148" y="729"/>
                  </a:cubicBezTo>
                  <a:cubicBezTo>
                    <a:pt x="1123" y="729"/>
                    <a:pt x="1098" y="729"/>
                    <a:pt x="1073" y="729"/>
                  </a:cubicBezTo>
                  <a:cubicBezTo>
                    <a:pt x="1066" y="740"/>
                    <a:pt x="1070" y="749"/>
                    <a:pt x="1082" y="756"/>
                  </a:cubicBezTo>
                  <a:cubicBezTo>
                    <a:pt x="1092" y="761"/>
                    <a:pt x="1100" y="769"/>
                    <a:pt x="1110" y="776"/>
                  </a:cubicBez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latin typeface="微軟正黑體" panose="020B0604030504040204" pitchFamily="34" charset="-120"/>
                <a:ea typeface="微軟正黑體" panose="020B0604030504040204" pitchFamily="34" charset="-120"/>
              </a:endParaRPr>
            </a:p>
          </p:txBody>
        </p:sp>
        <p:sp>
          <p:nvSpPr>
            <p:cNvPr id="4" name="Rectangle 165">
              <a:extLst>
                <a:ext uri="{FF2B5EF4-FFF2-40B4-BE49-F238E27FC236}">
                  <a16:creationId xmlns:a16="http://schemas.microsoft.com/office/drawing/2014/main" id="{D95A2D91-EBDC-B6CF-8310-623C39FDB939}"/>
                </a:ext>
              </a:extLst>
            </p:cNvPr>
            <p:cNvSpPr/>
            <p:nvPr/>
          </p:nvSpPr>
          <p:spPr>
            <a:xfrm>
              <a:off x="1993828" y="4123010"/>
              <a:ext cx="1808131" cy="492443"/>
            </a:xfrm>
            <a:prstGeom prst="rect">
              <a:avLst/>
            </a:prstGeom>
            <a:ln>
              <a:noFill/>
            </a:ln>
          </p:spPr>
          <p:txBody>
            <a:bodyPr wrap="square" lIns="0" tIns="0" rIns="0" bIns="0" anchor="t">
              <a:spAutoFit/>
            </a:bodyPr>
            <a:lstStyle/>
            <a:p>
              <a:pPr algn="ctr"/>
              <a:r>
                <a:rPr lang="en-US" altLang="zh-TW" sz="1600" b="1" spc="300" dirty="0">
                  <a:ln w="0"/>
                  <a:solidFill>
                    <a:srgbClr val="9B2D1F"/>
                  </a:solidFill>
                  <a:latin typeface="微軟正黑體" panose="020B0604030504040204" pitchFamily="34" charset="-120"/>
                  <a:ea typeface="微軟正黑體" panose="020B0604030504040204" pitchFamily="34" charset="-120"/>
                </a:rPr>
                <a:t>Project Management</a:t>
              </a:r>
            </a:p>
          </p:txBody>
        </p:sp>
        <p:sp>
          <p:nvSpPr>
            <p:cNvPr id="9" name="Rectangle 46">
              <a:extLst>
                <a:ext uri="{FF2B5EF4-FFF2-40B4-BE49-F238E27FC236}">
                  <a16:creationId xmlns:a16="http://schemas.microsoft.com/office/drawing/2014/main" id="{B85E5A5E-656B-C740-A696-772115DF3EAB}"/>
                </a:ext>
              </a:extLst>
            </p:cNvPr>
            <p:cNvSpPr/>
            <p:nvPr/>
          </p:nvSpPr>
          <p:spPr>
            <a:xfrm>
              <a:off x="2997898" y="5340600"/>
              <a:ext cx="2402823" cy="246221"/>
            </a:xfrm>
            <a:prstGeom prst="rect">
              <a:avLst/>
            </a:prstGeom>
          </p:spPr>
          <p:txBody>
            <a:bodyPr wrap="square" lIns="0" tIns="0" rIns="0" bIns="0" numCol="1">
              <a:spAutoFit/>
            </a:bodyPr>
            <a:lstStyle/>
            <a:p>
              <a:pPr algn="ctr"/>
              <a:r>
                <a:rPr lang="en-US" altLang="zh-TW" sz="1600" b="1" spc="300" dirty="0">
                  <a:ln w="0"/>
                  <a:solidFill>
                    <a:srgbClr val="A28E6A"/>
                  </a:solidFill>
                  <a:latin typeface="微軟正黑體" panose="020B0604030504040204" pitchFamily="34" charset="-120"/>
                  <a:ea typeface="微軟正黑體" panose="020B0604030504040204" pitchFamily="34" charset="-120"/>
                </a:rPr>
                <a:t>Product Planning</a:t>
              </a:r>
            </a:p>
          </p:txBody>
        </p:sp>
        <p:sp>
          <p:nvSpPr>
            <p:cNvPr id="10" name="Rectangle 46">
              <a:extLst>
                <a:ext uri="{FF2B5EF4-FFF2-40B4-BE49-F238E27FC236}">
                  <a16:creationId xmlns:a16="http://schemas.microsoft.com/office/drawing/2014/main" id="{981DE88A-F630-24DB-D7E7-D290477ABAE3}"/>
                </a:ext>
              </a:extLst>
            </p:cNvPr>
            <p:cNvSpPr/>
            <p:nvPr/>
          </p:nvSpPr>
          <p:spPr>
            <a:xfrm>
              <a:off x="4291352" y="4044191"/>
              <a:ext cx="2402823" cy="492443"/>
            </a:xfrm>
            <a:prstGeom prst="rect">
              <a:avLst/>
            </a:prstGeom>
          </p:spPr>
          <p:txBody>
            <a:bodyPr wrap="square" lIns="0" tIns="0" rIns="0" bIns="0" numCol="1">
              <a:spAutoFit/>
            </a:bodyPr>
            <a:lstStyle/>
            <a:p>
              <a:pPr algn="ctr"/>
              <a:r>
                <a:rPr lang="en-US" altLang="zh-TW" sz="1600" b="1" spc="300" dirty="0">
                  <a:ln w="0"/>
                  <a:solidFill>
                    <a:srgbClr val="956251"/>
                  </a:solidFill>
                  <a:latin typeface="微軟正黑體" panose="020B0604030504040204" pitchFamily="34" charset="-120"/>
                  <a:ea typeface="微軟正黑體" panose="020B0604030504040204" pitchFamily="34" charset="-120"/>
                </a:rPr>
                <a:t>Systems Engineering</a:t>
              </a:r>
            </a:p>
          </p:txBody>
        </p:sp>
        <p:sp>
          <p:nvSpPr>
            <p:cNvPr id="11" name="Rectangle 46">
              <a:extLst>
                <a:ext uri="{FF2B5EF4-FFF2-40B4-BE49-F238E27FC236}">
                  <a16:creationId xmlns:a16="http://schemas.microsoft.com/office/drawing/2014/main" id="{69659AC8-4C09-6C8F-F638-D72DB11E6210}"/>
                </a:ext>
              </a:extLst>
            </p:cNvPr>
            <p:cNvSpPr/>
            <p:nvPr/>
          </p:nvSpPr>
          <p:spPr>
            <a:xfrm>
              <a:off x="5569764" y="5323447"/>
              <a:ext cx="2402823" cy="246221"/>
            </a:xfrm>
            <a:prstGeom prst="rect">
              <a:avLst/>
            </a:prstGeom>
          </p:spPr>
          <p:txBody>
            <a:bodyPr wrap="square" lIns="0" tIns="0" rIns="0" bIns="0" numCol="1">
              <a:spAutoFit/>
            </a:bodyPr>
            <a:lstStyle/>
            <a:p>
              <a:pPr algn="ctr"/>
              <a:r>
                <a:rPr lang="en-US" altLang="zh-TW" sz="1600" b="1" spc="300" dirty="0">
                  <a:ln w="0"/>
                  <a:solidFill>
                    <a:srgbClr val="918485"/>
                  </a:solidFill>
                  <a:latin typeface="微軟正黑體" panose="020B0604030504040204" pitchFamily="34" charset="-120"/>
                  <a:ea typeface="微軟正黑體" panose="020B0604030504040204" pitchFamily="34" charset="-120"/>
                </a:rPr>
                <a:t>On-site Services</a:t>
              </a:r>
            </a:p>
          </p:txBody>
        </p:sp>
        <p:sp>
          <p:nvSpPr>
            <p:cNvPr id="12" name="Rectangle 46">
              <a:extLst>
                <a:ext uri="{FF2B5EF4-FFF2-40B4-BE49-F238E27FC236}">
                  <a16:creationId xmlns:a16="http://schemas.microsoft.com/office/drawing/2014/main" id="{03665549-045E-9F26-2D84-15CA2C6E31A1}"/>
                </a:ext>
              </a:extLst>
            </p:cNvPr>
            <p:cNvSpPr/>
            <p:nvPr/>
          </p:nvSpPr>
          <p:spPr>
            <a:xfrm>
              <a:off x="7150977" y="4112114"/>
              <a:ext cx="2010570" cy="492443"/>
            </a:xfrm>
            <a:prstGeom prst="rect">
              <a:avLst/>
            </a:prstGeom>
          </p:spPr>
          <p:txBody>
            <a:bodyPr wrap="square" lIns="0" tIns="0" rIns="0" bIns="0" numCol="1">
              <a:spAutoFit/>
            </a:bodyPr>
            <a:lstStyle/>
            <a:p>
              <a:pPr algn="ctr"/>
              <a:r>
                <a:rPr lang="en-US" altLang="zh-TW" sz="1600" b="1" spc="300" dirty="0">
                  <a:ln w="0"/>
                  <a:solidFill>
                    <a:srgbClr val="855D5D"/>
                  </a:solidFill>
                  <a:latin typeface="微軟正黑體" panose="020B0604030504040204" pitchFamily="34" charset="-120"/>
                  <a:ea typeface="微軟正黑體" panose="020B0604030504040204" pitchFamily="34" charset="-120"/>
                </a:rPr>
                <a:t>End-Device Maintenance</a:t>
              </a:r>
            </a:p>
          </p:txBody>
        </p:sp>
        <p:sp>
          <p:nvSpPr>
            <p:cNvPr id="13" name="Rectangle 46">
              <a:extLst>
                <a:ext uri="{FF2B5EF4-FFF2-40B4-BE49-F238E27FC236}">
                  <a16:creationId xmlns:a16="http://schemas.microsoft.com/office/drawing/2014/main" id="{C47C7BC9-C934-7038-F079-4CC11EC00F73}"/>
                </a:ext>
              </a:extLst>
            </p:cNvPr>
            <p:cNvSpPr/>
            <p:nvPr/>
          </p:nvSpPr>
          <p:spPr>
            <a:xfrm>
              <a:off x="8194641" y="5299763"/>
              <a:ext cx="2402823" cy="492443"/>
            </a:xfrm>
            <a:prstGeom prst="rect">
              <a:avLst/>
            </a:prstGeom>
          </p:spPr>
          <p:txBody>
            <a:bodyPr wrap="square" lIns="0" tIns="0" rIns="0" bIns="0" numCol="1">
              <a:spAutoFit/>
            </a:bodyPr>
            <a:lstStyle/>
            <a:p>
              <a:pPr algn="ctr"/>
              <a:r>
                <a:rPr lang="en-US" altLang="zh-TW" sz="1600" b="1" spc="300" dirty="0">
                  <a:ln w="0"/>
                  <a:solidFill>
                    <a:srgbClr val="D34817"/>
                  </a:solidFill>
                  <a:latin typeface="微軟正黑體" panose="020B0604030504040204" pitchFamily="34" charset="-120"/>
                  <a:ea typeface="微軟正黑體" panose="020B0604030504040204" pitchFamily="34" charset="-120"/>
                </a:rPr>
                <a:t>Technical Logistics Support</a:t>
              </a:r>
            </a:p>
          </p:txBody>
        </p:sp>
        <p:sp>
          <p:nvSpPr>
            <p:cNvPr id="14" name="Rectangle 46">
              <a:extLst>
                <a:ext uri="{FF2B5EF4-FFF2-40B4-BE49-F238E27FC236}">
                  <a16:creationId xmlns:a16="http://schemas.microsoft.com/office/drawing/2014/main" id="{B372892B-E939-C922-6546-379A86F42D0E}"/>
                </a:ext>
              </a:extLst>
            </p:cNvPr>
            <p:cNvSpPr/>
            <p:nvPr/>
          </p:nvSpPr>
          <p:spPr>
            <a:xfrm>
              <a:off x="9436094" y="4110457"/>
              <a:ext cx="2402823" cy="246221"/>
            </a:xfrm>
            <a:prstGeom prst="rect">
              <a:avLst/>
            </a:prstGeom>
          </p:spPr>
          <p:txBody>
            <a:bodyPr wrap="square" lIns="0" tIns="0" rIns="0" bIns="0" numCol="1">
              <a:spAutoFit/>
            </a:bodyPr>
            <a:lstStyle/>
            <a:p>
              <a:pPr algn="ctr"/>
              <a:r>
                <a:rPr lang="en-US" altLang="zh-TW" sz="1600" b="1" spc="300" dirty="0">
                  <a:ln w="0"/>
                  <a:solidFill>
                    <a:srgbClr val="9B2D1F"/>
                  </a:solidFill>
                  <a:latin typeface="微軟正黑體" panose="020B0604030504040204" pitchFamily="34" charset="-120"/>
                  <a:ea typeface="微軟正黑體" panose="020B0604030504040204" pitchFamily="34" charset="-120"/>
                </a:rPr>
                <a:t>Call Center</a:t>
              </a:r>
            </a:p>
          </p:txBody>
        </p:sp>
        <p:grpSp>
          <p:nvGrpSpPr>
            <p:cNvPr id="20" name="Group 270">
              <a:extLst>
                <a:ext uri="{FF2B5EF4-FFF2-40B4-BE49-F238E27FC236}">
                  <a16:creationId xmlns:a16="http://schemas.microsoft.com/office/drawing/2014/main" id="{064AED89-0E4C-F37E-0C8A-1C8A0AF9ABB7}"/>
                </a:ext>
              </a:extLst>
            </p:cNvPr>
            <p:cNvGrpSpPr/>
            <p:nvPr/>
          </p:nvGrpSpPr>
          <p:grpSpPr>
            <a:xfrm>
              <a:off x="1439947" y="4519879"/>
              <a:ext cx="375259" cy="382421"/>
              <a:chOff x="2643188" y="2614613"/>
              <a:chExt cx="415925" cy="423863"/>
            </a:xfrm>
            <a:solidFill>
              <a:schemeClr val="bg1"/>
            </a:solidFill>
          </p:grpSpPr>
          <p:sp>
            <p:nvSpPr>
              <p:cNvPr id="21" name="Freeform 229">
                <a:extLst>
                  <a:ext uri="{FF2B5EF4-FFF2-40B4-BE49-F238E27FC236}">
                    <a16:creationId xmlns:a16="http://schemas.microsoft.com/office/drawing/2014/main" id="{B4B93B37-72A9-5A19-5D37-AF5358D530C8}"/>
                  </a:ext>
                </a:extLst>
              </p:cNvPr>
              <p:cNvSpPr>
                <a:spLocks noEditPoints="1"/>
              </p:cNvSpPr>
              <p:nvPr/>
            </p:nvSpPr>
            <p:spPr bwMode="auto">
              <a:xfrm>
                <a:off x="2643188" y="2614613"/>
                <a:ext cx="415925" cy="423863"/>
              </a:xfrm>
              <a:custGeom>
                <a:avLst/>
                <a:gdLst>
                  <a:gd name="T0" fmla="*/ 159 w 1541"/>
                  <a:gd name="T1" fmla="*/ 414 h 1568"/>
                  <a:gd name="T2" fmla="*/ 366 w 1541"/>
                  <a:gd name="T3" fmla="*/ 110 h 1568"/>
                  <a:gd name="T4" fmla="*/ 537 w 1541"/>
                  <a:gd name="T5" fmla="*/ 401 h 1568"/>
                  <a:gd name="T6" fmla="*/ 575 w 1541"/>
                  <a:gd name="T7" fmla="*/ 562 h 1568"/>
                  <a:gd name="T8" fmla="*/ 888 w 1541"/>
                  <a:gd name="T9" fmla="*/ 599 h 1568"/>
                  <a:gd name="T10" fmla="*/ 1003 w 1541"/>
                  <a:gd name="T11" fmla="*/ 400 h 1568"/>
                  <a:gd name="T12" fmla="*/ 1066 w 1541"/>
                  <a:gd name="T13" fmla="*/ 31 h 1568"/>
                  <a:gd name="T14" fmla="*/ 1376 w 1541"/>
                  <a:gd name="T15" fmla="*/ 413 h 1568"/>
                  <a:gd name="T16" fmla="*/ 1518 w 1541"/>
                  <a:gd name="T17" fmla="*/ 807 h 1568"/>
                  <a:gd name="T18" fmla="*/ 1457 w 1541"/>
                  <a:gd name="T19" fmla="*/ 980 h 1568"/>
                  <a:gd name="T20" fmla="*/ 1433 w 1541"/>
                  <a:gd name="T21" fmla="*/ 848 h 1568"/>
                  <a:gd name="T22" fmla="*/ 1335 w 1541"/>
                  <a:gd name="T23" fmla="*/ 1413 h 1568"/>
                  <a:gd name="T24" fmla="*/ 1457 w 1541"/>
                  <a:gd name="T25" fmla="*/ 1268 h 1568"/>
                  <a:gd name="T26" fmla="*/ 1517 w 1541"/>
                  <a:gd name="T27" fmla="*/ 1251 h 1568"/>
                  <a:gd name="T28" fmla="*/ 1315 w 1541"/>
                  <a:gd name="T29" fmla="*/ 1518 h 1568"/>
                  <a:gd name="T30" fmla="*/ 1139 w 1541"/>
                  <a:gd name="T31" fmla="*/ 891 h 1568"/>
                  <a:gd name="T32" fmla="*/ 928 w 1541"/>
                  <a:gd name="T33" fmla="*/ 857 h 1568"/>
                  <a:gd name="T34" fmla="*/ 704 w 1541"/>
                  <a:gd name="T35" fmla="*/ 872 h 1568"/>
                  <a:gd name="T36" fmla="*/ 455 w 1541"/>
                  <a:gd name="T37" fmla="*/ 781 h 1568"/>
                  <a:gd name="T38" fmla="*/ 390 w 1541"/>
                  <a:gd name="T39" fmla="*/ 1047 h 1568"/>
                  <a:gd name="T40" fmla="*/ 658 w 1541"/>
                  <a:gd name="T41" fmla="*/ 1089 h 1568"/>
                  <a:gd name="T42" fmla="*/ 765 w 1541"/>
                  <a:gd name="T43" fmla="*/ 1172 h 1568"/>
                  <a:gd name="T44" fmla="*/ 390 w 1541"/>
                  <a:gd name="T45" fmla="*/ 1465 h 1568"/>
                  <a:gd name="T46" fmla="*/ 202 w 1541"/>
                  <a:gd name="T47" fmla="*/ 1520 h 1568"/>
                  <a:gd name="T48" fmla="*/ 19 w 1541"/>
                  <a:gd name="T49" fmla="*/ 838 h 1568"/>
                  <a:gd name="T50" fmla="*/ 1130 w 1541"/>
                  <a:gd name="T51" fmla="*/ 745 h 1568"/>
                  <a:gd name="T52" fmla="*/ 1458 w 1541"/>
                  <a:gd name="T53" fmla="*/ 766 h 1568"/>
                  <a:gd name="T54" fmla="*/ 1128 w 1541"/>
                  <a:gd name="T55" fmla="*/ 371 h 1568"/>
                  <a:gd name="T56" fmla="*/ 904 w 1541"/>
                  <a:gd name="T57" fmla="*/ 659 h 1568"/>
                  <a:gd name="T58" fmla="*/ 1131 w 1541"/>
                  <a:gd name="T59" fmla="*/ 656 h 1568"/>
                  <a:gd name="T60" fmla="*/ 1239 w 1541"/>
                  <a:gd name="T61" fmla="*/ 580 h 1568"/>
                  <a:gd name="T62" fmla="*/ 1130 w 1541"/>
                  <a:gd name="T63" fmla="*/ 745 h 1568"/>
                  <a:gd name="T64" fmla="*/ 297 w 1541"/>
                  <a:gd name="T65" fmla="*/ 627 h 1568"/>
                  <a:gd name="T66" fmla="*/ 390 w 1541"/>
                  <a:gd name="T67" fmla="*/ 639 h 1568"/>
                  <a:gd name="T68" fmla="*/ 630 w 1541"/>
                  <a:gd name="T69" fmla="*/ 663 h 1568"/>
                  <a:gd name="T70" fmla="*/ 501 w 1541"/>
                  <a:gd name="T71" fmla="*/ 550 h 1568"/>
                  <a:gd name="T72" fmla="*/ 65 w 1541"/>
                  <a:gd name="T73" fmla="*/ 725 h 1568"/>
                  <a:gd name="T74" fmla="*/ 341 w 1541"/>
                  <a:gd name="T75" fmla="*/ 868 h 1568"/>
                  <a:gd name="T76" fmla="*/ 79 w 1541"/>
                  <a:gd name="T77" fmla="*/ 844 h 1568"/>
                  <a:gd name="T78" fmla="*/ 201 w 1541"/>
                  <a:gd name="T79" fmla="*/ 1414 h 1568"/>
                  <a:gd name="T80" fmla="*/ 196 w 1541"/>
                  <a:gd name="T81" fmla="*/ 897 h 1568"/>
                  <a:gd name="T82" fmla="*/ 882 w 1541"/>
                  <a:gd name="T83" fmla="*/ 210 h 1568"/>
                  <a:gd name="T84" fmla="*/ 1012 w 1541"/>
                  <a:gd name="T85" fmla="*/ 83 h 1568"/>
                  <a:gd name="T86" fmla="*/ 524 w 1541"/>
                  <a:gd name="T87" fmla="*/ 339 h 1568"/>
                  <a:gd name="T88" fmla="*/ 704 w 1541"/>
                  <a:gd name="T89" fmla="*/ 1180 h 1568"/>
                  <a:gd name="T90" fmla="*/ 483 w 1541"/>
                  <a:gd name="T91" fmla="*/ 1312 h 1568"/>
                  <a:gd name="T92" fmla="*/ 391 w 1541"/>
                  <a:gd name="T93" fmla="*/ 1404 h 1568"/>
                  <a:gd name="T94" fmla="*/ 257 w 1541"/>
                  <a:gd name="T95" fmla="*/ 1466 h 1568"/>
                  <a:gd name="T96" fmla="*/ 330 w 1541"/>
                  <a:gd name="T97" fmla="*/ 957 h 1568"/>
                  <a:gd name="T98" fmla="*/ 261 w 1541"/>
                  <a:gd name="T99" fmla="*/ 952 h 1568"/>
                  <a:gd name="T100" fmla="*/ 1207 w 1541"/>
                  <a:gd name="T101" fmla="*/ 950 h 1568"/>
                  <a:gd name="T102" fmla="*/ 1207 w 1541"/>
                  <a:gd name="T103" fmla="*/ 1410 h 1568"/>
                  <a:gd name="T104" fmla="*/ 1275 w 1541"/>
                  <a:gd name="T105" fmla="*/ 951 h 1568"/>
                  <a:gd name="T106" fmla="*/ 644 w 1541"/>
                  <a:gd name="T107" fmla="*/ 1150 h 1568"/>
                  <a:gd name="T108" fmla="*/ 501 w 1541"/>
                  <a:gd name="T109" fmla="*/ 1249 h 1568"/>
                  <a:gd name="T110" fmla="*/ 685 w 1541"/>
                  <a:gd name="T111" fmla="*/ 687 h 1568"/>
                  <a:gd name="T112" fmla="*/ 737 w 1541"/>
                  <a:gd name="T113" fmla="*/ 748 h 1568"/>
                  <a:gd name="T114" fmla="*/ 798 w 1541"/>
                  <a:gd name="T115" fmla="*/ 750 h 1568"/>
                  <a:gd name="T116" fmla="*/ 850 w 1541"/>
                  <a:gd name="T117" fmla="*/ 687 h 1568"/>
                  <a:gd name="T118" fmla="*/ 472 w 1541"/>
                  <a:gd name="T119" fmla="*/ 1034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41" h="1568">
                    <a:moveTo>
                      <a:pt x="0" y="723"/>
                    </a:moveTo>
                    <a:cubicBezTo>
                      <a:pt x="39" y="646"/>
                      <a:pt x="79" y="568"/>
                      <a:pt x="118" y="491"/>
                    </a:cubicBezTo>
                    <a:cubicBezTo>
                      <a:pt x="132" y="465"/>
                      <a:pt x="145" y="440"/>
                      <a:pt x="159" y="414"/>
                    </a:cubicBezTo>
                    <a:cubicBezTo>
                      <a:pt x="201" y="340"/>
                      <a:pt x="264" y="302"/>
                      <a:pt x="349" y="300"/>
                    </a:cubicBezTo>
                    <a:cubicBezTo>
                      <a:pt x="351" y="300"/>
                      <a:pt x="353" y="299"/>
                      <a:pt x="357" y="299"/>
                    </a:cubicBezTo>
                    <a:cubicBezTo>
                      <a:pt x="327" y="234"/>
                      <a:pt x="328" y="171"/>
                      <a:pt x="366" y="110"/>
                    </a:cubicBezTo>
                    <a:cubicBezTo>
                      <a:pt x="393" y="66"/>
                      <a:pt x="433" y="38"/>
                      <a:pt x="484" y="27"/>
                    </a:cubicBezTo>
                    <a:cubicBezTo>
                      <a:pt x="588" y="4"/>
                      <a:pt x="688" y="70"/>
                      <a:pt x="710" y="173"/>
                    </a:cubicBezTo>
                    <a:cubicBezTo>
                      <a:pt x="731" y="272"/>
                      <a:pt x="666" y="389"/>
                      <a:pt x="537" y="401"/>
                    </a:cubicBezTo>
                    <a:cubicBezTo>
                      <a:pt x="545" y="424"/>
                      <a:pt x="556" y="447"/>
                      <a:pt x="560" y="471"/>
                    </a:cubicBezTo>
                    <a:cubicBezTo>
                      <a:pt x="565" y="494"/>
                      <a:pt x="564" y="518"/>
                      <a:pt x="564" y="542"/>
                    </a:cubicBezTo>
                    <a:cubicBezTo>
                      <a:pt x="564" y="552"/>
                      <a:pt x="566" y="557"/>
                      <a:pt x="575" y="562"/>
                    </a:cubicBezTo>
                    <a:cubicBezTo>
                      <a:pt x="622" y="585"/>
                      <a:pt x="669" y="609"/>
                      <a:pt x="716" y="634"/>
                    </a:cubicBezTo>
                    <a:cubicBezTo>
                      <a:pt x="734" y="644"/>
                      <a:pt x="751" y="656"/>
                      <a:pt x="770" y="667"/>
                    </a:cubicBezTo>
                    <a:cubicBezTo>
                      <a:pt x="803" y="636"/>
                      <a:pt x="847" y="622"/>
                      <a:pt x="888" y="599"/>
                    </a:cubicBezTo>
                    <a:cubicBezTo>
                      <a:pt x="913" y="585"/>
                      <a:pt x="939" y="573"/>
                      <a:pt x="964" y="560"/>
                    </a:cubicBezTo>
                    <a:cubicBezTo>
                      <a:pt x="967" y="558"/>
                      <a:pt x="972" y="552"/>
                      <a:pt x="972" y="548"/>
                    </a:cubicBezTo>
                    <a:cubicBezTo>
                      <a:pt x="965" y="496"/>
                      <a:pt x="975" y="447"/>
                      <a:pt x="1003" y="400"/>
                    </a:cubicBezTo>
                    <a:cubicBezTo>
                      <a:pt x="935" y="394"/>
                      <a:pt x="883" y="365"/>
                      <a:pt x="849" y="308"/>
                    </a:cubicBezTo>
                    <a:cubicBezTo>
                      <a:pt x="821" y="262"/>
                      <a:pt x="815" y="213"/>
                      <a:pt x="829" y="162"/>
                    </a:cubicBezTo>
                    <a:cubicBezTo>
                      <a:pt x="856" y="60"/>
                      <a:pt x="965" y="0"/>
                      <a:pt x="1066" y="31"/>
                    </a:cubicBezTo>
                    <a:cubicBezTo>
                      <a:pt x="1164" y="61"/>
                      <a:pt x="1236" y="175"/>
                      <a:pt x="1180" y="298"/>
                    </a:cubicBezTo>
                    <a:cubicBezTo>
                      <a:pt x="1199" y="300"/>
                      <a:pt x="1219" y="302"/>
                      <a:pt x="1237" y="306"/>
                    </a:cubicBezTo>
                    <a:cubicBezTo>
                      <a:pt x="1299" y="321"/>
                      <a:pt x="1346" y="357"/>
                      <a:pt x="1376" y="413"/>
                    </a:cubicBezTo>
                    <a:cubicBezTo>
                      <a:pt x="1426" y="507"/>
                      <a:pt x="1475" y="601"/>
                      <a:pt x="1525" y="696"/>
                    </a:cubicBezTo>
                    <a:cubicBezTo>
                      <a:pt x="1541" y="726"/>
                      <a:pt x="1540" y="757"/>
                      <a:pt x="1522" y="787"/>
                    </a:cubicBezTo>
                    <a:cubicBezTo>
                      <a:pt x="1519" y="793"/>
                      <a:pt x="1518" y="800"/>
                      <a:pt x="1518" y="807"/>
                    </a:cubicBezTo>
                    <a:cubicBezTo>
                      <a:pt x="1518" y="864"/>
                      <a:pt x="1518" y="922"/>
                      <a:pt x="1518" y="979"/>
                    </a:cubicBezTo>
                    <a:cubicBezTo>
                      <a:pt x="1517" y="1006"/>
                      <a:pt x="1495" y="1022"/>
                      <a:pt x="1473" y="1010"/>
                    </a:cubicBezTo>
                    <a:cubicBezTo>
                      <a:pt x="1462" y="1004"/>
                      <a:pt x="1457" y="993"/>
                      <a:pt x="1457" y="980"/>
                    </a:cubicBezTo>
                    <a:cubicBezTo>
                      <a:pt x="1458" y="938"/>
                      <a:pt x="1457" y="896"/>
                      <a:pt x="1457" y="854"/>
                    </a:cubicBezTo>
                    <a:cubicBezTo>
                      <a:pt x="1457" y="849"/>
                      <a:pt x="1457" y="843"/>
                      <a:pt x="1457" y="835"/>
                    </a:cubicBezTo>
                    <a:cubicBezTo>
                      <a:pt x="1448" y="840"/>
                      <a:pt x="1441" y="844"/>
                      <a:pt x="1433" y="848"/>
                    </a:cubicBezTo>
                    <a:cubicBezTo>
                      <a:pt x="1404" y="863"/>
                      <a:pt x="1375" y="879"/>
                      <a:pt x="1346" y="893"/>
                    </a:cubicBezTo>
                    <a:cubicBezTo>
                      <a:pt x="1337" y="897"/>
                      <a:pt x="1335" y="902"/>
                      <a:pt x="1335" y="912"/>
                    </a:cubicBezTo>
                    <a:cubicBezTo>
                      <a:pt x="1335" y="1079"/>
                      <a:pt x="1335" y="1246"/>
                      <a:pt x="1335" y="1413"/>
                    </a:cubicBezTo>
                    <a:cubicBezTo>
                      <a:pt x="1335" y="1450"/>
                      <a:pt x="1360" y="1477"/>
                      <a:pt x="1395" y="1477"/>
                    </a:cubicBezTo>
                    <a:cubicBezTo>
                      <a:pt x="1430" y="1477"/>
                      <a:pt x="1457" y="1451"/>
                      <a:pt x="1457" y="1414"/>
                    </a:cubicBezTo>
                    <a:cubicBezTo>
                      <a:pt x="1458" y="1365"/>
                      <a:pt x="1457" y="1317"/>
                      <a:pt x="1457" y="1268"/>
                    </a:cubicBezTo>
                    <a:cubicBezTo>
                      <a:pt x="1457" y="1263"/>
                      <a:pt x="1457" y="1258"/>
                      <a:pt x="1458" y="1253"/>
                    </a:cubicBezTo>
                    <a:cubicBezTo>
                      <a:pt x="1459" y="1236"/>
                      <a:pt x="1470" y="1225"/>
                      <a:pt x="1485" y="1224"/>
                    </a:cubicBezTo>
                    <a:cubicBezTo>
                      <a:pt x="1502" y="1223"/>
                      <a:pt x="1517" y="1234"/>
                      <a:pt x="1517" y="1251"/>
                    </a:cubicBezTo>
                    <a:cubicBezTo>
                      <a:pt x="1518" y="1311"/>
                      <a:pt x="1522" y="1372"/>
                      <a:pt x="1515" y="1432"/>
                    </a:cubicBezTo>
                    <a:cubicBezTo>
                      <a:pt x="1505" y="1521"/>
                      <a:pt x="1410" y="1564"/>
                      <a:pt x="1332" y="1520"/>
                    </a:cubicBezTo>
                    <a:cubicBezTo>
                      <a:pt x="1328" y="1517"/>
                      <a:pt x="1320" y="1516"/>
                      <a:pt x="1315" y="1518"/>
                    </a:cubicBezTo>
                    <a:cubicBezTo>
                      <a:pt x="1230" y="1550"/>
                      <a:pt x="1146" y="1493"/>
                      <a:pt x="1146" y="1402"/>
                    </a:cubicBezTo>
                    <a:cubicBezTo>
                      <a:pt x="1146" y="1241"/>
                      <a:pt x="1146" y="1080"/>
                      <a:pt x="1146" y="919"/>
                    </a:cubicBezTo>
                    <a:cubicBezTo>
                      <a:pt x="1146" y="910"/>
                      <a:pt x="1143" y="900"/>
                      <a:pt x="1139" y="891"/>
                    </a:cubicBezTo>
                    <a:cubicBezTo>
                      <a:pt x="1120" y="855"/>
                      <a:pt x="1101" y="819"/>
                      <a:pt x="1081" y="781"/>
                    </a:cubicBezTo>
                    <a:cubicBezTo>
                      <a:pt x="1076" y="784"/>
                      <a:pt x="1071" y="786"/>
                      <a:pt x="1066" y="788"/>
                    </a:cubicBezTo>
                    <a:cubicBezTo>
                      <a:pt x="1020" y="811"/>
                      <a:pt x="974" y="834"/>
                      <a:pt x="928" y="857"/>
                    </a:cubicBezTo>
                    <a:cubicBezTo>
                      <a:pt x="868" y="888"/>
                      <a:pt x="821" y="882"/>
                      <a:pt x="771" y="836"/>
                    </a:cubicBezTo>
                    <a:cubicBezTo>
                      <a:pt x="770" y="835"/>
                      <a:pt x="769" y="835"/>
                      <a:pt x="767" y="834"/>
                    </a:cubicBezTo>
                    <a:cubicBezTo>
                      <a:pt x="750" y="853"/>
                      <a:pt x="729" y="866"/>
                      <a:pt x="704" y="872"/>
                    </a:cubicBezTo>
                    <a:cubicBezTo>
                      <a:pt x="672" y="880"/>
                      <a:pt x="642" y="875"/>
                      <a:pt x="613" y="860"/>
                    </a:cubicBezTo>
                    <a:cubicBezTo>
                      <a:pt x="565" y="836"/>
                      <a:pt x="517" y="812"/>
                      <a:pt x="470" y="788"/>
                    </a:cubicBezTo>
                    <a:cubicBezTo>
                      <a:pt x="465" y="786"/>
                      <a:pt x="461" y="784"/>
                      <a:pt x="455" y="781"/>
                    </a:cubicBezTo>
                    <a:cubicBezTo>
                      <a:pt x="442" y="805"/>
                      <a:pt x="431" y="829"/>
                      <a:pt x="417" y="851"/>
                    </a:cubicBezTo>
                    <a:cubicBezTo>
                      <a:pt x="396" y="886"/>
                      <a:pt x="386" y="922"/>
                      <a:pt x="389" y="963"/>
                    </a:cubicBezTo>
                    <a:cubicBezTo>
                      <a:pt x="392" y="989"/>
                      <a:pt x="390" y="1016"/>
                      <a:pt x="390" y="1047"/>
                    </a:cubicBezTo>
                    <a:cubicBezTo>
                      <a:pt x="421" y="979"/>
                      <a:pt x="471" y="952"/>
                      <a:pt x="540" y="967"/>
                    </a:cubicBezTo>
                    <a:cubicBezTo>
                      <a:pt x="592" y="979"/>
                      <a:pt x="620" y="1018"/>
                      <a:pt x="629" y="1089"/>
                    </a:cubicBezTo>
                    <a:cubicBezTo>
                      <a:pt x="638" y="1089"/>
                      <a:pt x="648" y="1089"/>
                      <a:pt x="658" y="1089"/>
                    </a:cubicBezTo>
                    <a:cubicBezTo>
                      <a:pt x="683" y="1089"/>
                      <a:pt x="708" y="1088"/>
                      <a:pt x="733" y="1089"/>
                    </a:cubicBezTo>
                    <a:cubicBezTo>
                      <a:pt x="754" y="1089"/>
                      <a:pt x="765" y="1100"/>
                      <a:pt x="765" y="1121"/>
                    </a:cubicBezTo>
                    <a:cubicBezTo>
                      <a:pt x="765" y="1138"/>
                      <a:pt x="765" y="1155"/>
                      <a:pt x="765" y="1172"/>
                    </a:cubicBezTo>
                    <a:cubicBezTo>
                      <a:pt x="765" y="1256"/>
                      <a:pt x="765" y="1339"/>
                      <a:pt x="765" y="1423"/>
                    </a:cubicBezTo>
                    <a:cubicBezTo>
                      <a:pt x="765" y="1457"/>
                      <a:pt x="757" y="1466"/>
                      <a:pt x="723" y="1466"/>
                    </a:cubicBezTo>
                    <a:cubicBezTo>
                      <a:pt x="612" y="1466"/>
                      <a:pt x="501" y="1466"/>
                      <a:pt x="390" y="1465"/>
                    </a:cubicBezTo>
                    <a:cubicBezTo>
                      <a:pt x="379" y="1465"/>
                      <a:pt x="372" y="1469"/>
                      <a:pt x="366" y="1478"/>
                    </a:cubicBezTo>
                    <a:cubicBezTo>
                      <a:pt x="333" y="1523"/>
                      <a:pt x="276" y="1539"/>
                      <a:pt x="224" y="1519"/>
                    </a:cubicBezTo>
                    <a:cubicBezTo>
                      <a:pt x="216" y="1516"/>
                      <a:pt x="210" y="1515"/>
                      <a:pt x="202" y="1520"/>
                    </a:cubicBezTo>
                    <a:cubicBezTo>
                      <a:pt x="121" y="1568"/>
                      <a:pt x="20" y="1512"/>
                      <a:pt x="18" y="1417"/>
                    </a:cubicBezTo>
                    <a:cubicBezTo>
                      <a:pt x="17" y="1367"/>
                      <a:pt x="18" y="1317"/>
                      <a:pt x="18" y="1267"/>
                    </a:cubicBezTo>
                    <a:cubicBezTo>
                      <a:pt x="18" y="1124"/>
                      <a:pt x="18" y="981"/>
                      <a:pt x="19" y="838"/>
                    </a:cubicBezTo>
                    <a:cubicBezTo>
                      <a:pt x="19" y="809"/>
                      <a:pt x="14" y="782"/>
                      <a:pt x="0" y="756"/>
                    </a:cubicBezTo>
                    <a:cubicBezTo>
                      <a:pt x="0" y="745"/>
                      <a:pt x="0" y="734"/>
                      <a:pt x="0" y="723"/>
                    </a:cubicBezTo>
                    <a:close/>
                    <a:moveTo>
                      <a:pt x="1130" y="745"/>
                    </a:moveTo>
                    <a:cubicBezTo>
                      <a:pt x="1152" y="787"/>
                      <a:pt x="1173" y="827"/>
                      <a:pt x="1195" y="868"/>
                    </a:cubicBezTo>
                    <a:cubicBezTo>
                      <a:pt x="1204" y="886"/>
                      <a:pt x="1220" y="891"/>
                      <a:pt x="1238" y="882"/>
                    </a:cubicBezTo>
                    <a:cubicBezTo>
                      <a:pt x="1311" y="843"/>
                      <a:pt x="1385" y="805"/>
                      <a:pt x="1458" y="766"/>
                    </a:cubicBezTo>
                    <a:cubicBezTo>
                      <a:pt x="1476" y="757"/>
                      <a:pt x="1480" y="742"/>
                      <a:pt x="1471" y="724"/>
                    </a:cubicBezTo>
                    <a:cubicBezTo>
                      <a:pt x="1421" y="628"/>
                      <a:pt x="1372" y="532"/>
                      <a:pt x="1320" y="437"/>
                    </a:cubicBezTo>
                    <a:cubicBezTo>
                      <a:pt x="1283" y="369"/>
                      <a:pt x="1199" y="342"/>
                      <a:pt x="1128" y="371"/>
                    </a:cubicBezTo>
                    <a:cubicBezTo>
                      <a:pt x="1056" y="401"/>
                      <a:pt x="1017" y="476"/>
                      <a:pt x="1035" y="552"/>
                    </a:cubicBezTo>
                    <a:cubicBezTo>
                      <a:pt x="1042" y="582"/>
                      <a:pt x="1039" y="589"/>
                      <a:pt x="1011" y="603"/>
                    </a:cubicBezTo>
                    <a:cubicBezTo>
                      <a:pt x="976" y="622"/>
                      <a:pt x="941" y="640"/>
                      <a:pt x="904" y="659"/>
                    </a:cubicBezTo>
                    <a:cubicBezTo>
                      <a:pt x="920" y="699"/>
                      <a:pt x="936" y="738"/>
                      <a:pt x="953" y="777"/>
                    </a:cubicBezTo>
                    <a:cubicBezTo>
                      <a:pt x="970" y="769"/>
                      <a:pt x="985" y="760"/>
                      <a:pt x="1001" y="753"/>
                    </a:cubicBezTo>
                    <a:cubicBezTo>
                      <a:pt x="1053" y="732"/>
                      <a:pt x="1096" y="700"/>
                      <a:pt x="1131" y="656"/>
                    </a:cubicBezTo>
                    <a:cubicBezTo>
                      <a:pt x="1146" y="636"/>
                      <a:pt x="1164" y="619"/>
                      <a:pt x="1181" y="600"/>
                    </a:cubicBezTo>
                    <a:cubicBezTo>
                      <a:pt x="1187" y="594"/>
                      <a:pt x="1193" y="587"/>
                      <a:pt x="1200" y="581"/>
                    </a:cubicBezTo>
                    <a:cubicBezTo>
                      <a:pt x="1212" y="570"/>
                      <a:pt x="1228" y="570"/>
                      <a:pt x="1239" y="580"/>
                    </a:cubicBezTo>
                    <a:cubicBezTo>
                      <a:pt x="1251" y="591"/>
                      <a:pt x="1253" y="608"/>
                      <a:pt x="1244" y="621"/>
                    </a:cubicBezTo>
                    <a:cubicBezTo>
                      <a:pt x="1241" y="625"/>
                      <a:pt x="1238" y="628"/>
                      <a:pt x="1235" y="631"/>
                    </a:cubicBezTo>
                    <a:cubicBezTo>
                      <a:pt x="1200" y="669"/>
                      <a:pt x="1166" y="706"/>
                      <a:pt x="1130" y="745"/>
                    </a:cubicBezTo>
                    <a:close/>
                    <a:moveTo>
                      <a:pt x="405" y="745"/>
                    </a:moveTo>
                    <a:cubicBezTo>
                      <a:pt x="387" y="724"/>
                      <a:pt x="369" y="705"/>
                      <a:pt x="351" y="685"/>
                    </a:cubicBezTo>
                    <a:cubicBezTo>
                      <a:pt x="333" y="666"/>
                      <a:pt x="315" y="646"/>
                      <a:pt x="297" y="627"/>
                    </a:cubicBezTo>
                    <a:cubicBezTo>
                      <a:pt x="283" y="611"/>
                      <a:pt x="283" y="593"/>
                      <a:pt x="296" y="581"/>
                    </a:cubicBezTo>
                    <a:cubicBezTo>
                      <a:pt x="310" y="569"/>
                      <a:pt x="327" y="571"/>
                      <a:pt x="341" y="586"/>
                    </a:cubicBezTo>
                    <a:cubicBezTo>
                      <a:pt x="358" y="603"/>
                      <a:pt x="375" y="620"/>
                      <a:pt x="390" y="639"/>
                    </a:cubicBezTo>
                    <a:cubicBezTo>
                      <a:pt x="433" y="694"/>
                      <a:pt x="485" y="736"/>
                      <a:pt x="551" y="761"/>
                    </a:cubicBezTo>
                    <a:cubicBezTo>
                      <a:pt x="562" y="766"/>
                      <a:pt x="572" y="772"/>
                      <a:pt x="583" y="777"/>
                    </a:cubicBezTo>
                    <a:cubicBezTo>
                      <a:pt x="599" y="738"/>
                      <a:pt x="614" y="700"/>
                      <a:pt x="630" y="663"/>
                    </a:cubicBezTo>
                    <a:cubicBezTo>
                      <a:pt x="630" y="662"/>
                      <a:pt x="630" y="660"/>
                      <a:pt x="630" y="658"/>
                    </a:cubicBezTo>
                    <a:cubicBezTo>
                      <a:pt x="596" y="640"/>
                      <a:pt x="561" y="622"/>
                      <a:pt x="527" y="604"/>
                    </a:cubicBezTo>
                    <a:cubicBezTo>
                      <a:pt x="496" y="589"/>
                      <a:pt x="494" y="583"/>
                      <a:pt x="501" y="550"/>
                    </a:cubicBezTo>
                    <a:cubicBezTo>
                      <a:pt x="519" y="475"/>
                      <a:pt x="479" y="400"/>
                      <a:pt x="408" y="371"/>
                    </a:cubicBezTo>
                    <a:cubicBezTo>
                      <a:pt x="337" y="342"/>
                      <a:pt x="253" y="369"/>
                      <a:pt x="217" y="436"/>
                    </a:cubicBezTo>
                    <a:cubicBezTo>
                      <a:pt x="164" y="531"/>
                      <a:pt x="115" y="628"/>
                      <a:pt x="65" y="725"/>
                    </a:cubicBezTo>
                    <a:cubicBezTo>
                      <a:pt x="55" y="742"/>
                      <a:pt x="60" y="757"/>
                      <a:pt x="78" y="766"/>
                    </a:cubicBezTo>
                    <a:cubicBezTo>
                      <a:pt x="151" y="805"/>
                      <a:pt x="225" y="843"/>
                      <a:pt x="298" y="882"/>
                    </a:cubicBezTo>
                    <a:cubicBezTo>
                      <a:pt x="316" y="891"/>
                      <a:pt x="332" y="886"/>
                      <a:pt x="341" y="868"/>
                    </a:cubicBezTo>
                    <a:cubicBezTo>
                      <a:pt x="363" y="827"/>
                      <a:pt x="384" y="787"/>
                      <a:pt x="405" y="745"/>
                    </a:cubicBezTo>
                    <a:close/>
                    <a:moveTo>
                      <a:pt x="79" y="835"/>
                    </a:moveTo>
                    <a:cubicBezTo>
                      <a:pt x="79" y="840"/>
                      <a:pt x="79" y="842"/>
                      <a:pt x="79" y="844"/>
                    </a:cubicBezTo>
                    <a:cubicBezTo>
                      <a:pt x="79" y="1034"/>
                      <a:pt x="78" y="1224"/>
                      <a:pt x="79" y="1414"/>
                    </a:cubicBezTo>
                    <a:cubicBezTo>
                      <a:pt x="79" y="1451"/>
                      <a:pt x="106" y="1477"/>
                      <a:pt x="141" y="1477"/>
                    </a:cubicBezTo>
                    <a:cubicBezTo>
                      <a:pt x="175" y="1476"/>
                      <a:pt x="201" y="1450"/>
                      <a:pt x="201" y="1414"/>
                    </a:cubicBezTo>
                    <a:cubicBezTo>
                      <a:pt x="201" y="1366"/>
                      <a:pt x="201" y="1318"/>
                      <a:pt x="201" y="1270"/>
                    </a:cubicBezTo>
                    <a:cubicBezTo>
                      <a:pt x="201" y="1151"/>
                      <a:pt x="201" y="1032"/>
                      <a:pt x="201" y="913"/>
                    </a:cubicBezTo>
                    <a:cubicBezTo>
                      <a:pt x="201" y="907"/>
                      <a:pt x="200" y="899"/>
                      <a:pt x="196" y="897"/>
                    </a:cubicBezTo>
                    <a:cubicBezTo>
                      <a:pt x="158" y="876"/>
                      <a:pt x="120" y="856"/>
                      <a:pt x="79" y="835"/>
                    </a:cubicBezTo>
                    <a:close/>
                    <a:moveTo>
                      <a:pt x="1012" y="83"/>
                    </a:moveTo>
                    <a:cubicBezTo>
                      <a:pt x="941" y="82"/>
                      <a:pt x="883" y="139"/>
                      <a:pt x="882" y="210"/>
                    </a:cubicBezTo>
                    <a:cubicBezTo>
                      <a:pt x="882" y="281"/>
                      <a:pt x="939" y="339"/>
                      <a:pt x="1010" y="339"/>
                    </a:cubicBezTo>
                    <a:cubicBezTo>
                      <a:pt x="1081" y="340"/>
                      <a:pt x="1139" y="283"/>
                      <a:pt x="1140" y="212"/>
                    </a:cubicBezTo>
                    <a:cubicBezTo>
                      <a:pt x="1140" y="141"/>
                      <a:pt x="1083" y="84"/>
                      <a:pt x="1012" y="83"/>
                    </a:cubicBezTo>
                    <a:close/>
                    <a:moveTo>
                      <a:pt x="526" y="83"/>
                    </a:moveTo>
                    <a:cubicBezTo>
                      <a:pt x="454" y="83"/>
                      <a:pt x="397" y="140"/>
                      <a:pt x="396" y="211"/>
                    </a:cubicBezTo>
                    <a:cubicBezTo>
                      <a:pt x="396" y="281"/>
                      <a:pt x="453" y="339"/>
                      <a:pt x="524" y="339"/>
                    </a:cubicBezTo>
                    <a:cubicBezTo>
                      <a:pt x="596" y="340"/>
                      <a:pt x="654" y="282"/>
                      <a:pt x="653" y="211"/>
                    </a:cubicBezTo>
                    <a:cubicBezTo>
                      <a:pt x="653" y="140"/>
                      <a:pt x="596" y="83"/>
                      <a:pt x="526" y="83"/>
                    </a:cubicBezTo>
                    <a:close/>
                    <a:moveTo>
                      <a:pt x="704" y="1180"/>
                    </a:moveTo>
                    <a:cubicBezTo>
                      <a:pt x="699" y="1184"/>
                      <a:pt x="696" y="1186"/>
                      <a:pt x="693" y="1188"/>
                    </a:cubicBezTo>
                    <a:cubicBezTo>
                      <a:pt x="639" y="1229"/>
                      <a:pt x="585" y="1271"/>
                      <a:pt x="531" y="1312"/>
                    </a:cubicBezTo>
                    <a:cubicBezTo>
                      <a:pt x="513" y="1325"/>
                      <a:pt x="502" y="1325"/>
                      <a:pt x="483" y="1312"/>
                    </a:cubicBezTo>
                    <a:cubicBezTo>
                      <a:pt x="467" y="1300"/>
                      <a:pt x="452" y="1287"/>
                      <a:pt x="436" y="1275"/>
                    </a:cubicBezTo>
                    <a:cubicBezTo>
                      <a:pt x="421" y="1264"/>
                      <a:pt x="407" y="1253"/>
                      <a:pt x="391" y="1242"/>
                    </a:cubicBezTo>
                    <a:cubicBezTo>
                      <a:pt x="391" y="1297"/>
                      <a:pt x="391" y="1350"/>
                      <a:pt x="391" y="1404"/>
                    </a:cubicBezTo>
                    <a:cubicBezTo>
                      <a:pt x="496" y="1404"/>
                      <a:pt x="600" y="1404"/>
                      <a:pt x="704" y="1404"/>
                    </a:cubicBezTo>
                    <a:cubicBezTo>
                      <a:pt x="704" y="1329"/>
                      <a:pt x="704" y="1256"/>
                      <a:pt x="704" y="1180"/>
                    </a:cubicBezTo>
                    <a:close/>
                    <a:moveTo>
                      <a:pt x="257" y="1466"/>
                    </a:moveTo>
                    <a:cubicBezTo>
                      <a:pt x="256" y="1465"/>
                      <a:pt x="259" y="1466"/>
                      <a:pt x="261" y="1467"/>
                    </a:cubicBezTo>
                    <a:cubicBezTo>
                      <a:pt x="299" y="1471"/>
                      <a:pt x="329" y="1442"/>
                      <a:pt x="330" y="1402"/>
                    </a:cubicBezTo>
                    <a:cubicBezTo>
                      <a:pt x="330" y="1254"/>
                      <a:pt x="330" y="1106"/>
                      <a:pt x="330" y="957"/>
                    </a:cubicBezTo>
                    <a:cubicBezTo>
                      <a:pt x="330" y="953"/>
                      <a:pt x="329" y="950"/>
                      <a:pt x="329" y="950"/>
                    </a:cubicBezTo>
                    <a:cubicBezTo>
                      <a:pt x="305" y="944"/>
                      <a:pt x="283" y="940"/>
                      <a:pt x="261" y="935"/>
                    </a:cubicBezTo>
                    <a:cubicBezTo>
                      <a:pt x="261" y="940"/>
                      <a:pt x="261" y="946"/>
                      <a:pt x="261" y="952"/>
                    </a:cubicBezTo>
                    <a:cubicBezTo>
                      <a:pt x="261" y="1094"/>
                      <a:pt x="262" y="1236"/>
                      <a:pt x="261" y="1378"/>
                    </a:cubicBezTo>
                    <a:cubicBezTo>
                      <a:pt x="261" y="1407"/>
                      <a:pt x="258" y="1435"/>
                      <a:pt x="257" y="1466"/>
                    </a:cubicBezTo>
                    <a:close/>
                    <a:moveTo>
                      <a:pt x="1207" y="950"/>
                    </a:moveTo>
                    <a:cubicBezTo>
                      <a:pt x="1207" y="952"/>
                      <a:pt x="1206" y="956"/>
                      <a:pt x="1206" y="960"/>
                    </a:cubicBezTo>
                    <a:cubicBezTo>
                      <a:pt x="1206" y="1107"/>
                      <a:pt x="1206" y="1253"/>
                      <a:pt x="1206" y="1400"/>
                    </a:cubicBezTo>
                    <a:cubicBezTo>
                      <a:pt x="1206" y="1403"/>
                      <a:pt x="1206" y="1407"/>
                      <a:pt x="1207" y="1410"/>
                    </a:cubicBezTo>
                    <a:cubicBezTo>
                      <a:pt x="1210" y="1450"/>
                      <a:pt x="1249" y="1476"/>
                      <a:pt x="1279" y="1465"/>
                    </a:cubicBezTo>
                    <a:cubicBezTo>
                      <a:pt x="1278" y="1438"/>
                      <a:pt x="1275" y="1412"/>
                      <a:pt x="1275" y="1385"/>
                    </a:cubicBezTo>
                    <a:cubicBezTo>
                      <a:pt x="1274" y="1240"/>
                      <a:pt x="1275" y="1096"/>
                      <a:pt x="1275" y="951"/>
                    </a:cubicBezTo>
                    <a:cubicBezTo>
                      <a:pt x="1275" y="945"/>
                      <a:pt x="1275" y="939"/>
                      <a:pt x="1275" y="935"/>
                    </a:cubicBezTo>
                    <a:cubicBezTo>
                      <a:pt x="1252" y="940"/>
                      <a:pt x="1231" y="945"/>
                      <a:pt x="1207" y="950"/>
                    </a:cubicBezTo>
                    <a:close/>
                    <a:moveTo>
                      <a:pt x="644" y="1150"/>
                    </a:moveTo>
                    <a:cubicBezTo>
                      <a:pt x="557" y="1150"/>
                      <a:pt x="474" y="1150"/>
                      <a:pt x="387" y="1150"/>
                    </a:cubicBezTo>
                    <a:cubicBezTo>
                      <a:pt x="390" y="1158"/>
                      <a:pt x="392" y="1165"/>
                      <a:pt x="396" y="1169"/>
                    </a:cubicBezTo>
                    <a:cubicBezTo>
                      <a:pt x="431" y="1196"/>
                      <a:pt x="466" y="1223"/>
                      <a:pt x="501" y="1249"/>
                    </a:cubicBezTo>
                    <a:cubicBezTo>
                      <a:pt x="504" y="1251"/>
                      <a:pt x="510" y="1251"/>
                      <a:pt x="512" y="1249"/>
                    </a:cubicBezTo>
                    <a:cubicBezTo>
                      <a:pt x="556" y="1217"/>
                      <a:pt x="598" y="1184"/>
                      <a:pt x="644" y="1150"/>
                    </a:cubicBezTo>
                    <a:close/>
                    <a:moveTo>
                      <a:pt x="685" y="687"/>
                    </a:moveTo>
                    <a:cubicBezTo>
                      <a:pt x="669" y="727"/>
                      <a:pt x="653" y="765"/>
                      <a:pt x="637" y="804"/>
                    </a:cubicBezTo>
                    <a:cubicBezTo>
                      <a:pt x="661" y="819"/>
                      <a:pt x="684" y="820"/>
                      <a:pt x="706" y="806"/>
                    </a:cubicBezTo>
                    <a:cubicBezTo>
                      <a:pt x="729" y="793"/>
                      <a:pt x="739" y="773"/>
                      <a:pt x="737" y="748"/>
                    </a:cubicBezTo>
                    <a:cubicBezTo>
                      <a:pt x="735" y="716"/>
                      <a:pt x="715" y="698"/>
                      <a:pt x="685" y="687"/>
                    </a:cubicBezTo>
                    <a:close/>
                    <a:moveTo>
                      <a:pt x="850" y="687"/>
                    </a:moveTo>
                    <a:cubicBezTo>
                      <a:pt x="820" y="699"/>
                      <a:pt x="800" y="717"/>
                      <a:pt x="798" y="750"/>
                    </a:cubicBezTo>
                    <a:cubicBezTo>
                      <a:pt x="798" y="777"/>
                      <a:pt x="810" y="797"/>
                      <a:pt x="834" y="809"/>
                    </a:cubicBezTo>
                    <a:cubicBezTo>
                      <a:pt x="856" y="820"/>
                      <a:pt x="877" y="818"/>
                      <a:pt x="898" y="804"/>
                    </a:cubicBezTo>
                    <a:cubicBezTo>
                      <a:pt x="882" y="765"/>
                      <a:pt x="866" y="726"/>
                      <a:pt x="850" y="687"/>
                    </a:cubicBezTo>
                    <a:close/>
                    <a:moveTo>
                      <a:pt x="567" y="1088"/>
                    </a:moveTo>
                    <a:cubicBezTo>
                      <a:pt x="568" y="1063"/>
                      <a:pt x="560" y="1044"/>
                      <a:pt x="539" y="1032"/>
                    </a:cubicBezTo>
                    <a:cubicBezTo>
                      <a:pt x="516" y="1019"/>
                      <a:pt x="493" y="1020"/>
                      <a:pt x="472" y="1034"/>
                    </a:cubicBezTo>
                    <a:cubicBezTo>
                      <a:pt x="453" y="1046"/>
                      <a:pt x="445" y="1065"/>
                      <a:pt x="448" y="1088"/>
                    </a:cubicBezTo>
                    <a:cubicBezTo>
                      <a:pt x="487" y="1088"/>
                      <a:pt x="526" y="1088"/>
                      <a:pt x="567" y="1088"/>
                    </a:cubicBez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a:latin typeface="微軟正黑體" panose="020B0604030504040204" pitchFamily="34" charset="-120"/>
                  <a:ea typeface="微軟正黑體" panose="020B0604030504040204" pitchFamily="34" charset="-120"/>
                </a:endParaRPr>
              </a:p>
            </p:txBody>
          </p:sp>
          <p:sp>
            <p:nvSpPr>
              <p:cNvPr id="22" name="Freeform 230">
                <a:extLst>
                  <a:ext uri="{FF2B5EF4-FFF2-40B4-BE49-F238E27FC236}">
                    <a16:creationId xmlns:a16="http://schemas.microsoft.com/office/drawing/2014/main" id="{50C0C9D2-3826-9A12-A923-9066B5EC2FA1}"/>
                  </a:ext>
                </a:extLst>
              </p:cNvPr>
              <p:cNvSpPr>
                <a:spLocks/>
              </p:cNvSpPr>
              <p:nvPr/>
            </p:nvSpPr>
            <p:spPr bwMode="auto">
              <a:xfrm>
                <a:off x="3035300" y="2908300"/>
                <a:ext cx="17463" cy="15875"/>
              </a:xfrm>
              <a:custGeom>
                <a:avLst/>
                <a:gdLst>
                  <a:gd name="T0" fmla="*/ 1 w 61"/>
                  <a:gd name="T1" fmla="*/ 28 h 60"/>
                  <a:gd name="T2" fmla="*/ 31 w 61"/>
                  <a:gd name="T3" fmla="*/ 0 h 60"/>
                  <a:gd name="T4" fmla="*/ 60 w 61"/>
                  <a:gd name="T5" fmla="*/ 30 h 60"/>
                  <a:gd name="T6" fmla="*/ 29 w 61"/>
                  <a:gd name="T7" fmla="*/ 59 h 60"/>
                  <a:gd name="T8" fmla="*/ 1 w 61"/>
                  <a:gd name="T9" fmla="*/ 28 h 60"/>
                </a:gdLst>
                <a:ahLst/>
                <a:cxnLst>
                  <a:cxn ang="0">
                    <a:pos x="T0" y="T1"/>
                  </a:cxn>
                  <a:cxn ang="0">
                    <a:pos x="T2" y="T3"/>
                  </a:cxn>
                  <a:cxn ang="0">
                    <a:pos x="T4" y="T5"/>
                  </a:cxn>
                  <a:cxn ang="0">
                    <a:pos x="T6" y="T7"/>
                  </a:cxn>
                  <a:cxn ang="0">
                    <a:pos x="T8" y="T9"/>
                  </a:cxn>
                </a:cxnLst>
                <a:rect l="0" t="0" r="r" b="b"/>
                <a:pathLst>
                  <a:path w="61" h="60">
                    <a:moveTo>
                      <a:pt x="1" y="28"/>
                    </a:moveTo>
                    <a:cubicBezTo>
                      <a:pt x="1" y="12"/>
                      <a:pt x="14" y="0"/>
                      <a:pt x="31" y="0"/>
                    </a:cubicBezTo>
                    <a:cubicBezTo>
                      <a:pt x="47" y="0"/>
                      <a:pt x="61" y="14"/>
                      <a:pt x="60" y="30"/>
                    </a:cubicBezTo>
                    <a:cubicBezTo>
                      <a:pt x="60" y="46"/>
                      <a:pt x="45" y="60"/>
                      <a:pt x="29" y="59"/>
                    </a:cubicBezTo>
                    <a:cubicBezTo>
                      <a:pt x="13" y="59"/>
                      <a:pt x="0" y="45"/>
                      <a:pt x="1" y="28"/>
                    </a:cubicBez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a:latin typeface="微軟正黑體" panose="020B0604030504040204" pitchFamily="34" charset="-120"/>
                  <a:ea typeface="微軟正黑體" panose="020B0604030504040204" pitchFamily="34" charset="-120"/>
                </a:endParaRPr>
              </a:p>
            </p:txBody>
          </p:sp>
          <p:sp>
            <p:nvSpPr>
              <p:cNvPr id="25" name="Freeform 231">
                <a:extLst>
                  <a:ext uri="{FF2B5EF4-FFF2-40B4-BE49-F238E27FC236}">
                    <a16:creationId xmlns:a16="http://schemas.microsoft.com/office/drawing/2014/main" id="{64A7AAEA-6D42-920A-7F14-79AC01890D70}"/>
                  </a:ext>
                </a:extLst>
              </p:cNvPr>
              <p:cNvSpPr>
                <a:spLocks/>
              </p:cNvSpPr>
              <p:nvPr/>
            </p:nvSpPr>
            <p:spPr bwMode="auto">
              <a:xfrm>
                <a:off x="2892425" y="2668588"/>
                <a:ext cx="15875" cy="17463"/>
              </a:xfrm>
              <a:custGeom>
                <a:avLst/>
                <a:gdLst>
                  <a:gd name="T0" fmla="*/ 30 w 60"/>
                  <a:gd name="T1" fmla="*/ 0 h 60"/>
                  <a:gd name="T2" fmla="*/ 60 w 60"/>
                  <a:gd name="T3" fmla="*/ 30 h 60"/>
                  <a:gd name="T4" fmla="*/ 30 w 60"/>
                  <a:gd name="T5" fmla="*/ 60 h 60"/>
                  <a:gd name="T6" fmla="*/ 0 w 60"/>
                  <a:gd name="T7" fmla="*/ 29 h 60"/>
                  <a:gd name="T8" fmla="*/ 30 w 60"/>
                  <a:gd name="T9" fmla="*/ 0 h 60"/>
                </a:gdLst>
                <a:ahLst/>
                <a:cxnLst>
                  <a:cxn ang="0">
                    <a:pos x="T0" y="T1"/>
                  </a:cxn>
                  <a:cxn ang="0">
                    <a:pos x="T2" y="T3"/>
                  </a:cxn>
                  <a:cxn ang="0">
                    <a:pos x="T4" y="T5"/>
                  </a:cxn>
                  <a:cxn ang="0">
                    <a:pos x="T6" y="T7"/>
                  </a:cxn>
                  <a:cxn ang="0">
                    <a:pos x="T8" y="T9"/>
                  </a:cxn>
                </a:cxnLst>
                <a:rect l="0" t="0" r="r" b="b"/>
                <a:pathLst>
                  <a:path w="60" h="60">
                    <a:moveTo>
                      <a:pt x="30" y="0"/>
                    </a:moveTo>
                    <a:cubicBezTo>
                      <a:pt x="47" y="0"/>
                      <a:pt x="60" y="13"/>
                      <a:pt x="60" y="30"/>
                    </a:cubicBezTo>
                    <a:cubicBezTo>
                      <a:pt x="59" y="46"/>
                      <a:pt x="46" y="59"/>
                      <a:pt x="30" y="60"/>
                    </a:cubicBezTo>
                    <a:cubicBezTo>
                      <a:pt x="13" y="60"/>
                      <a:pt x="0" y="46"/>
                      <a:pt x="0" y="29"/>
                    </a:cubicBezTo>
                    <a:cubicBezTo>
                      <a:pt x="0" y="12"/>
                      <a:pt x="13" y="0"/>
                      <a:pt x="30" y="0"/>
                    </a:cubicBez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a:latin typeface="微軟正黑體" panose="020B0604030504040204" pitchFamily="34" charset="-120"/>
                  <a:ea typeface="微軟正黑體" panose="020B0604030504040204" pitchFamily="34" charset="-120"/>
                </a:endParaRPr>
              </a:p>
            </p:txBody>
          </p:sp>
          <p:sp>
            <p:nvSpPr>
              <p:cNvPr id="26" name="Freeform 232">
                <a:extLst>
                  <a:ext uri="{FF2B5EF4-FFF2-40B4-BE49-F238E27FC236}">
                    <a16:creationId xmlns:a16="http://schemas.microsoft.com/office/drawing/2014/main" id="{95770F72-486D-0D4C-033B-4E433A3DB24F}"/>
                  </a:ext>
                </a:extLst>
              </p:cNvPr>
              <p:cNvSpPr>
                <a:spLocks/>
              </p:cNvSpPr>
              <p:nvPr/>
            </p:nvSpPr>
            <p:spPr bwMode="auto">
              <a:xfrm>
                <a:off x="2792413" y="2668588"/>
                <a:ext cx="15875" cy="17463"/>
              </a:xfrm>
              <a:custGeom>
                <a:avLst/>
                <a:gdLst>
                  <a:gd name="T0" fmla="*/ 60 w 61"/>
                  <a:gd name="T1" fmla="*/ 31 h 61"/>
                  <a:gd name="T2" fmla="*/ 31 w 61"/>
                  <a:gd name="T3" fmla="*/ 61 h 61"/>
                  <a:gd name="T4" fmla="*/ 0 w 61"/>
                  <a:gd name="T5" fmla="*/ 30 h 61"/>
                  <a:gd name="T6" fmla="*/ 32 w 61"/>
                  <a:gd name="T7" fmla="*/ 1 h 61"/>
                  <a:gd name="T8" fmla="*/ 60 w 61"/>
                  <a:gd name="T9" fmla="*/ 31 h 61"/>
                </a:gdLst>
                <a:ahLst/>
                <a:cxnLst>
                  <a:cxn ang="0">
                    <a:pos x="T0" y="T1"/>
                  </a:cxn>
                  <a:cxn ang="0">
                    <a:pos x="T2" y="T3"/>
                  </a:cxn>
                  <a:cxn ang="0">
                    <a:pos x="T4" y="T5"/>
                  </a:cxn>
                  <a:cxn ang="0">
                    <a:pos x="T6" y="T7"/>
                  </a:cxn>
                  <a:cxn ang="0">
                    <a:pos x="T8" y="T9"/>
                  </a:cxn>
                </a:cxnLst>
                <a:rect l="0" t="0" r="r" b="b"/>
                <a:pathLst>
                  <a:path w="61" h="61">
                    <a:moveTo>
                      <a:pt x="60" y="31"/>
                    </a:moveTo>
                    <a:cubicBezTo>
                      <a:pt x="60" y="47"/>
                      <a:pt x="47" y="60"/>
                      <a:pt x="31" y="61"/>
                    </a:cubicBezTo>
                    <a:cubicBezTo>
                      <a:pt x="14" y="61"/>
                      <a:pt x="0" y="46"/>
                      <a:pt x="0" y="30"/>
                    </a:cubicBezTo>
                    <a:cubicBezTo>
                      <a:pt x="1" y="13"/>
                      <a:pt x="15" y="0"/>
                      <a:pt x="32" y="1"/>
                    </a:cubicBezTo>
                    <a:cubicBezTo>
                      <a:pt x="49" y="1"/>
                      <a:pt x="61" y="14"/>
                      <a:pt x="60" y="31"/>
                    </a:cubicBez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a:latin typeface="微軟正黑體" panose="020B0604030504040204" pitchFamily="34" charset="-120"/>
                  <a:ea typeface="微軟正黑體" panose="020B0604030504040204" pitchFamily="34" charset="-120"/>
                </a:endParaRPr>
              </a:p>
            </p:txBody>
          </p:sp>
        </p:grpSp>
        <p:grpSp>
          <p:nvGrpSpPr>
            <p:cNvPr id="27" name="Group 730">
              <a:extLst>
                <a:ext uri="{FF2B5EF4-FFF2-40B4-BE49-F238E27FC236}">
                  <a16:creationId xmlns:a16="http://schemas.microsoft.com/office/drawing/2014/main" id="{5596AA77-3B2E-667B-7278-2A605DECF371}"/>
                </a:ext>
              </a:extLst>
            </p:cNvPr>
            <p:cNvGrpSpPr/>
            <p:nvPr/>
          </p:nvGrpSpPr>
          <p:grpSpPr>
            <a:xfrm>
              <a:off x="5262748" y="3289257"/>
              <a:ext cx="457200" cy="457200"/>
              <a:chOff x="8394700" y="4400550"/>
              <a:chExt cx="457200" cy="457200"/>
            </a:xfrm>
            <a:solidFill>
              <a:schemeClr val="bg1"/>
            </a:solidFill>
          </p:grpSpPr>
          <p:sp>
            <p:nvSpPr>
              <p:cNvPr id="28" name="Freeform 10">
                <a:extLst>
                  <a:ext uri="{FF2B5EF4-FFF2-40B4-BE49-F238E27FC236}">
                    <a16:creationId xmlns:a16="http://schemas.microsoft.com/office/drawing/2014/main" id="{D6AB1573-EB93-D3E9-3AA2-2751A537C9D7}"/>
                  </a:ext>
                </a:extLst>
              </p:cNvPr>
              <p:cNvSpPr>
                <a:spLocks noEditPoints="1"/>
              </p:cNvSpPr>
              <p:nvPr/>
            </p:nvSpPr>
            <p:spPr bwMode="auto">
              <a:xfrm>
                <a:off x="8394700" y="4400550"/>
                <a:ext cx="457200" cy="457200"/>
              </a:xfrm>
              <a:custGeom>
                <a:avLst/>
                <a:gdLst>
                  <a:gd name="T0" fmla="*/ 1470 w 1536"/>
                  <a:gd name="T1" fmla="*/ 856 h 1538"/>
                  <a:gd name="T2" fmla="*/ 1220 w 1536"/>
                  <a:gd name="T3" fmla="*/ 1282 h 1538"/>
                  <a:gd name="T4" fmla="*/ 1412 w 1536"/>
                  <a:gd name="T5" fmla="*/ 905 h 1538"/>
                  <a:gd name="T6" fmla="*/ 1327 w 1536"/>
                  <a:gd name="T7" fmla="*/ 956 h 1538"/>
                  <a:gd name="T8" fmla="*/ 1240 w 1536"/>
                  <a:gd name="T9" fmla="*/ 1005 h 1538"/>
                  <a:gd name="T10" fmla="*/ 744 w 1536"/>
                  <a:gd name="T11" fmla="*/ 1252 h 1538"/>
                  <a:gd name="T12" fmla="*/ 776 w 1536"/>
                  <a:gd name="T13" fmla="*/ 1429 h 1538"/>
                  <a:gd name="T14" fmla="*/ 1187 w 1536"/>
                  <a:gd name="T15" fmla="*/ 1330 h 1538"/>
                  <a:gd name="T16" fmla="*/ 790 w 1536"/>
                  <a:gd name="T17" fmla="*/ 1477 h 1538"/>
                  <a:gd name="T18" fmla="*/ 749 w 1536"/>
                  <a:gd name="T19" fmla="*/ 1528 h 1538"/>
                  <a:gd name="T20" fmla="*/ 81 w 1536"/>
                  <a:gd name="T21" fmla="*/ 929 h 1538"/>
                  <a:gd name="T22" fmla="*/ 0 w 1536"/>
                  <a:gd name="T23" fmla="*/ 774 h 1538"/>
                  <a:gd name="T24" fmla="*/ 68 w 1536"/>
                  <a:gd name="T25" fmla="*/ 678 h 1538"/>
                  <a:gd name="T26" fmla="*/ 321 w 1536"/>
                  <a:gd name="T27" fmla="*/ 250 h 1538"/>
                  <a:gd name="T28" fmla="*/ 133 w 1536"/>
                  <a:gd name="T29" fmla="*/ 585 h 1538"/>
                  <a:gd name="T30" fmla="*/ 214 w 1536"/>
                  <a:gd name="T31" fmla="*/ 585 h 1538"/>
                  <a:gd name="T32" fmla="*/ 750 w 1536"/>
                  <a:gd name="T33" fmla="*/ 240 h 1538"/>
                  <a:gd name="T34" fmla="*/ 909 w 1536"/>
                  <a:gd name="T35" fmla="*/ 189 h 1538"/>
                  <a:gd name="T36" fmla="*/ 590 w 1536"/>
                  <a:gd name="T37" fmla="*/ 131 h 1538"/>
                  <a:gd name="T38" fmla="*/ 366 w 1536"/>
                  <a:gd name="T39" fmla="*/ 187 h 1538"/>
                  <a:gd name="T40" fmla="*/ 746 w 1536"/>
                  <a:gd name="T41" fmla="*/ 31 h 1538"/>
                  <a:gd name="T42" fmla="*/ 834 w 1536"/>
                  <a:gd name="T43" fmla="*/ 55 h 1538"/>
                  <a:gd name="T44" fmla="*/ 1471 w 1536"/>
                  <a:gd name="T45" fmla="*/ 692 h 1538"/>
                  <a:gd name="T46" fmla="*/ 1536 w 1536"/>
                  <a:gd name="T47" fmla="*/ 762 h 1538"/>
                  <a:gd name="T48" fmla="*/ 802 w 1536"/>
                  <a:gd name="T49" fmla="*/ 1250 h 1538"/>
                  <a:gd name="T50" fmla="*/ 1235 w 1536"/>
                  <a:gd name="T51" fmla="*/ 842 h 1538"/>
                  <a:gd name="T52" fmla="*/ 1208 w 1536"/>
                  <a:gd name="T53" fmla="*/ 746 h 1538"/>
                  <a:gd name="T54" fmla="*/ 868 w 1536"/>
                  <a:gd name="T55" fmla="*/ 295 h 1538"/>
                  <a:gd name="T56" fmla="*/ 760 w 1536"/>
                  <a:gd name="T57" fmla="*/ 351 h 1538"/>
                  <a:gd name="T58" fmla="*/ 695 w 1536"/>
                  <a:gd name="T59" fmla="*/ 291 h 1538"/>
                  <a:gd name="T60" fmla="*/ 345 w 1536"/>
                  <a:gd name="T61" fmla="*/ 748 h 1538"/>
                  <a:gd name="T62" fmla="*/ 285 w 1536"/>
                  <a:gd name="T63" fmla="*/ 790 h 1538"/>
                  <a:gd name="T64" fmla="*/ 693 w 1536"/>
                  <a:gd name="T65" fmla="*/ 1235 h 1538"/>
                  <a:gd name="T66" fmla="*/ 790 w 1536"/>
                  <a:gd name="T67" fmla="*/ 1207 h 1538"/>
                  <a:gd name="T68" fmla="*/ 1430 w 1536"/>
                  <a:gd name="T69" fmla="*/ 760 h 1538"/>
                  <a:gd name="T70" fmla="*/ 912 w 1536"/>
                  <a:gd name="T71" fmla="*/ 123 h 1538"/>
                  <a:gd name="T72" fmla="*/ 899 w 1536"/>
                  <a:gd name="T73" fmla="*/ 255 h 1538"/>
                  <a:gd name="T74" fmla="*/ 1261 w 1536"/>
                  <a:gd name="T75" fmla="*/ 792 h 1538"/>
                  <a:gd name="T76" fmla="*/ 1459 w 1536"/>
                  <a:gd name="T77" fmla="*/ 793 h 1538"/>
                  <a:gd name="T78" fmla="*/ 585 w 1536"/>
                  <a:gd name="T79" fmla="*/ 1323 h 1538"/>
                  <a:gd name="T80" fmla="*/ 241 w 1536"/>
                  <a:gd name="T81" fmla="*/ 795 h 1538"/>
                  <a:gd name="T82" fmla="*/ 77 w 1536"/>
                  <a:gd name="T83" fmla="*/ 743 h 1538"/>
                  <a:gd name="T84" fmla="*/ 486 w 1536"/>
                  <a:gd name="T85" fmla="*/ 1366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36" h="1538">
                    <a:moveTo>
                      <a:pt x="1536" y="777"/>
                    </a:moveTo>
                    <a:cubicBezTo>
                      <a:pt x="1517" y="797"/>
                      <a:pt x="1497" y="817"/>
                      <a:pt x="1479" y="838"/>
                    </a:cubicBezTo>
                    <a:cubicBezTo>
                      <a:pt x="1474" y="843"/>
                      <a:pt x="1471" y="850"/>
                      <a:pt x="1470" y="856"/>
                    </a:cubicBezTo>
                    <a:cubicBezTo>
                      <a:pt x="1448" y="1020"/>
                      <a:pt x="1378" y="1159"/>
                      <a:pt x="1260" y="1275"/>
                    </a:cubicBezTo>
                    <a:cubicBezTo>
                      <a:pt x="1258" y="1278"/>
                      <a:pt x="1255" y="1280"/>
                      <a:pt x="1252" y="1283"/>
                    </a:cubicBezTo>
                    <a:cubicBezTo>
                      <a:pt x="1241" y="1292"/>
                      <a:pt x="1229" y="1291"/>
                      <a:pt x="1220" y="1282"/>
                    </a:cubicBezTo>
                    <a:cubicBezTo>
                      <a:pt x="1212" y="1273"/>
                      <a:pt x="1212" y="1260"/>
                      <a:pt x="1221" y="1251"/>
                    </a:cubicBezTo>
                    <a:cubicBezTo>
                      <a:pt x="1232" y="1239"/>
                      <a:pt x="1243" y="1229"/>
                      <a:pt x="1254" y="1217"/>
                    </a:cubicBezTo>
                    <a:cubicBezTo>
                      <a:pt x="1335" y="1129"/>
                      <a:pt x="1389" y="1025"/>
                      <a:pt x="1412" y="905"/>
                    </a:cubicBezTo>
                    <a:cubicBezTo>
                      <a:pt x="1404" y="915"/>
                      <a:pt x="1395" y="924"/>
                      <a:pt x="1386" y="934"/>
                    </a:cubicBezTo>
                    <a:cubicBezTo>
                      <a:pt x="1378" y="942"/>
                      <a:pt x="1371" y="950"/>
                      <a:pt x="1363" y="957"/>
                    </a:cubicBezTo>
                    <a:cubicBezTo>
                      <a:pt x="1350" y="969"/>
                      <a:pt x="1338" y="969"/>
                      <a:pt x="1327" y="956"/>
                    </a:cubicBezTo>
                    <a:cubicBezTo>
                      <a:pt x="1315" y="942"/>
                      <a:pt x="1303" y="927"/>
                      <a:pt x="1292" y="913"/>
                    </a:cubicBezTo>
                    <a:cubicBezTo>
                      <a:pt x="1289" y="909"/>
                      <a:pt x="1285" y="905"/>
                      <a:pt x="1283" y="902"/>
                    </a:cubicBezTo>
                    <a:cubicBezTo>
                      <a:pt x="1268" y="937"/>
                      <a:pt x="1257" y="973"/>
                      <a:pt x="1240" y="1005"/>
                    </a:cubicBezTo>
                    <a:cubicBezTo>
                      <a:pt x="1142" y="1188"/>
                      <a:pt x="988" y="1286"/>
                      <a:pt x="780" y="1296"/>
                    </a:cubicBezTo>
                    <a:cubicBezTo>
                      <a:pt x="751" y="1297"/>
                      <a:pt x="745" y="1291"/>
                      <a:pt x="744" y="1262"/>
                    </a:cubicBezTo>
                    <a:cubicBezTo>
                      <a:pt x="744" y="1260"/>
                      <a:pt x="744" y="1258"/>
                      <a:pt x="744" y="1252"/>
                    </a:cubicBezTo>
                    <a:cubicBezTo>
                      <a:pt x="704" y="1284"/>
                      <a:pt x="666" y="1315"/>
                      <a:pt x="627" y="1347"/>
                    </a:cubicBezTo>
                    <a:cubicBezTo>
                      <a:pt x="666" y="1385"/>
                      <a:pt x="704" y="1421"/>
                      <a:pt x="743" y="1458"/>
                    </a:cubicBezTo>
                    <a:cubicBezTo>
                      <a:pt x="749" y="1433"/>
                      <a:pt x="753" y="1429"/>
                      <a:pt x="776" y="1429"/>
                    </a:cubicBezTo>
                    <a:cubicBezTo>
                      <a:pt x="913" y="1427"/>
                      <a:pt x="1038" y="1387"/>
                      <a:pt x="1150" y="1308"/>
                    </a:cubicBezTo>
                    <a:cubicBezTo>
                      <a:pt x="1159" y="1302"/>
                      <a:pt x="1171" y="1297"/>
                      <a:pt x="1180" y="1306"/>
                    </a:cubicBezTo>
                    <a:cubicBezTo>
                      <a:pt x="1185" y="1312"/>
                      <a:pt x="1188" y="1322"/>
                      <a:pt x="1187" y="1330"/>
                    </a:cubicBezTo>
                    <a:cubicBezTo>
                      <a:pt x="1187" y="1335"/>
                      <a:pt x="1180" y="1342"/>
                      <a:pt x="1175" y="1345"/>
                    </a:cubicBezTo>
                    <a:cubicBezTo>
                      <a:pt x="1094" y="1403"/>
                      <a:pt x="1004" y="1442"/>
                      <a:pt x="906" y="1461"/>
                    </a:cubicBezTo>
                    <a:cubicBezTo>
                      <a:pt x="868" y="1468"/>
                      <a:pt x="830" y="1471"/>
                      <a:pt x="790" y="1477"/>
                    </a:cubicBezTo>
                    <a:cubicBezTo>
                      <a:pt x="790" y="1487"/>
                      <a:pt x="789" y="1499"/>
                      <a:pt x="790" y="1510"/>
                    </a:cubicBezTo>
                    <a:cubicBezTo>
                      <a:pt x="790" y="1522"/>
                      <a:pt x="786" y="1530"/>
                      <a:pt x="775" y="1534"/>
                    </a:cubicBezTo>
                    <a:cubicBezTo>
                      <a:pt x="765" y="1538"/>
                      <a:pt x="757" y="1535"/>
                      <a:pt x="749" y="1528"/>
                    </a:cubicBezTo>
                    <a:cubicBezTo>
                      <a:pt x="734" y="1512"/>
                      <a:pt x="717" y="1497"/>
                      <a:pt x="702" y="1482"/>
                    </a:cubicBezTo>
                    <a:cubicBezTo>
                      <a:pt x="693" y="1472"/>
                      <a:pt x="684" y="1469"/>
                      <a:pt x="672" y="1467"/>
                    </a:cubicBezTo>
                    <a:cubicBezTo>
                      <a:pt x="387" y="1431"/>
                      <a:pt x="144" y="1211"/>
                      <a:pt x="81" y="929"/>
                    </a:cubicBezTo>
                    <a:cubicBezTo>
                      <a:pt x="71" y="884"/>
                      <a:pt x="67" y="838"/>
                      <a:pt x="59" y="790"/>
                    </a:cubicBezTo>
                    <a:cubicBezTo>
                      <a:pt x="52" y="790"/>
                      <a:pt x="41" y="789"/>
                      <a:pt x="31" y="790"/>
                    </a:cubicBezTo>
                    <a:cubicBezTo>
                      <a:pt x="17" y="791"/>
                      <a:pt x="7" y="786"/>
                      <a:pt x="0" y="774"/>
                    </a:cubicBezTo>
                    <a:cubicBezTo>
                      <a:pt x="0" y="769"/>
                      <a:pt x="0" y="764"/>
                      <a:pt x="0" y="759"/>
                    </a:cubicBezTo>
                    <a:cubicBezTo>
                      <a:pt x="20" y="738"/>
                      <a:pt x="39" y="718"/>
                      <a:pt x="59" y="697"/>
                    </a:cubicBezTo>
                    <a:cubicBezTo>
                      <a:pt x="63" y="692"/>
                      <a:pt x="67" y="684"/>
                      <a:pt x="68" y="678"/>
                    </a:cubicBezTo>
                    <a:cubicBezTo>
                      <a:pt x="85" y="545"/>
                      <a:pt x="136" y="427"/>
                      <a:pt x="220" y="323"/>
                    </a:cubicBezTo>
                    <a:cubicBezTo>
                      <a:pt x="241" y="298"/>
                      <a:pt x="264" y="275"/>
                      <a:pt x="287" y="252"/>
                    </a:cubicBezTo>
                    <a:cubicBezTo>
                      <a:pt x="298" y="240"/>
                      <a:pt x="312" y="240"/>
                      <a:pt x="321" y="250"/>
                    </a:cubicBezTo>
                    <a:cubicBezTo>
                      <a:pt x="330" y="260"/>
                      <a:pt x="329" y="273"/>
                      <a:pt x="318" y="284"/>
                    </a:cubicBezTo>
                    <a:cubicBezTo>
                      <a:pt x="315" y="287"/>
                      <a:pt x="312" y="290"/>
                      <a:pt x="309" y="293"/>
                    </a:cubicBezTo>
                    <a:cubicBezTo>
                      <a:pt x="225" y="375"/>
                      <a:pt x="166" y="472"/>
                      <a:pt x="133" y="585"/>
                    </a:cubicBezTo>
                    <a:cubicBezTo>
                      <a:pt x="129" y="598"/>
                      <a:pt x="126" y="613"/>
                      <a:pt x="123" y="624"/>
                    </a:cubicBezTo>
                    <a:cubicBezTo>
                      <a:pt x="138" y="611"/>
                      <a:pt x="153" y="598"/>
                      <a:pt x="168" y="583"/>
                    </a:cubicBezTo>
                    <a:cubicBezTo>
                      <a:pt x="186" y="565"/>
                      <a:pt x="198" y="566"/>
                      <a:pt x="214" y="585"/>
                    </a:cubicBezTo>
                    <a:cubicBezTo>
                      <a:pt x="227" y="602"/>
                      <a:pt x="241" y="619"/>
                      <a:pt x="256" y="638"/>
                    </a:cubicBezTo>
                    <a:cubicBezTo>
                      <a:pt x="258" y="631"/>
                      <a:pt x="260" y="626"/>
                      <a:pt x="261" y="621"/>
                    </a:cubicBezTo>
                    <a:cubicBezTo>
                      <a:pt x="323" y="404"/>
                      <a:pt x="528" y="244"/>
                      <a:pt x="750" y="240"/>
                    </a:cubicBezTo>
                    <a:cubicBezTo>
                      <a:pt x="787" y="239"/>
                      <a:pt x="790" y="242"/>
                      <a:pt x="792" y="279"/>
                    </a:cubicBezTo>
                    <a:cubicBezTo>
                      <a:pt x="792" y="279"/>
                      <a:pt x="793" y="280"/>
                      <a:pt x="794" y="282"/>
                    </a:cubicBezTo>
                    <a:cubicBezTo>
                      <a:pt x="832" y="251"/>
                      <a:pt x="870" y="221"/>
                      <a:pt x="909" y="189"/>
                    </a:cubicBezTo>
                    <a:cubicBezTo>
                      <a:pt x="870" y="151"/>
                      <a:pt x="832" y="115"/>
                      <a:pt x="793" y="78"/>
                    </a:cubicBezTo>
                    <a:cubicBezTo>
                      <a:pt x="787" y="103"/>
                      <a:pt x="783" y="107"/>
                      <a:pt x="758" y="107"/>
                    </a:cubicBezTo>
                    <a:cubicBezTo>
                      <a:pt x="701" y="108"/>
                      <a:pt x="645" y="116"/>
                      <a:pt x="590" y="131"/>
                    </a:cubicBezTo>
                    <a:cubicBezTo>
                      <a:pt x="519" y="151"/>
                      <a:pt x="453" y="182"/>
                      <a:pt x="393" y="224"/>
                    </a:cubicBezTo>
                    <a:cubicBezTo>
                      <a:pt x="378" y="234"/>
                      <a:pt x="365" y="233"/>
                      <a:pt x="357" y="222"/>
                    </a:cubicBezTo>
                    <a:cubicBezTo>
                      <a:pt x="349" y="210"/>
                      <a:pt x="352" y="197"/>
                      <a:pt x="366" y="187"/>
                    </a:cubicBezTo>
                    <a:cubicBezTo>
                      <a:pt x="452" y="128"/>
                      <a:pt x="547" y="89"/>
                      <a:pt x="650" y="72"/>
                    </a:cubicBezTo>
                    <a:cubicBezTo>
                      <a:pt x="681" y="67"/>
                      <a:pt x="713" y="64"/>
                      <a:pt x="746" y="60"/>
                    </a:cubicBezTo>
                    <a:cubicBezTo>
                      <a:pt x="746" y="51"/>
                      <a:pt x="747" y="41"/>
                      <a:pt x="746" y="31"/>
                    </a:cubicBezTo>
                    <a:cubicBezTo>
                      <a:pt x="745" y="17"/>
                      <a:pt x="750" y="7"/>
                      <a:pt x="762" y="0"/>
                    </a:cubicBezTo>
                    <a:cubicBezTo>
                      <a:pt x="767" y="0"/>
                      <a:pt x="772" y="0"/>
                      <a:pt x="777" y="0"/>
                    </a:cubicBezTo>
                    <a:cubicBezTo>
                      <a:pt x="796" y="18"/>
                      <a:pt x="816" y="36"/>
                      <a:pt x="834" y="55"/>
                    </a:cubicBezTo>
                    <a:cubicBezTo>
                      <a:pt x="843" y="63"/>
                      <a:pt x="852" y="67"/>
                      <a:pt x="863" y="68"/>
                    </a:cubicBezTo>
                    <a:cubicBezTo>
                      <a:pt x="994" y="86"/>
                      <a:pt x="1111" y="136"/>
                      <a:pt x="1213" y="219"/>
                    </a:cubicBezTo>
                    <a:cubicBezTo>
                      <a:pt x="1362" y="342"/>
                      <a:pt x="1448" y="500"/>
                      <a:pt x="1471" y="692"/>
                    </a:cubicBezTo>
                    <a:cubicBezTo>
                      <a:pt x="1473" y="710"/>
                      <a:pt x="1474" y="728"/>
                      <a:pt x="1475" y="746"/>
                    </a:cubicBezTo>
                    <a:cubicBezTo>
                      <a:pt x="1487" y="746"/>
                      <a:pt x="1497" y="747"/>
                      <a:pt x="1506" y="746"/>
                    </a:cubicBezTo>
                    <a:cubicBezTo>
                      <a:pt x="1520" y="745"/>
                      <a:pt x="1530" y="750"/>
                      <a:pt x="1536" y="762"/>
                    </a:cubicBezTo>
                    <a:cubicBezTo>
                      <a:pt x="1536" y="767"/>
                      <a:pt x="1536" y="772"/>
                      <a:pt x="1536" y="777"/>
                    </a:cubicBezTo>
                    <a:close/>
                    <a:moveTo>
                      <a:pt x="790" y="1250"/>
                    </a:moveTo>
                    <a:cubicBezTo>
                      <a:pt x="795" y="1250"/>
                      <a:pt x="799" y="1250"/>
                      <a:pt x="802" y="1250"/>
                    </a:cubicBezTo>
                    <a:cubicBezTo>
                      <a:pt x="870" y="1245"/>
                      <a:pt x="934" y="1228"/>
                      <a:pt x="994" y="1195"/>
                    </a:cubicBezTo>
                    <a:cubicBezTo>
                      <a:pt x="1125" y="1124"/>
                      <a:pt x="1207" y="1015"/>
                      <a:pt x="1241" y="870"/>
                    </a:cubicBezTo>
                    <a:cubicBezTo>
                      <a:pt x="1244" y="859"/>
                      <a:pt x="1243" y="851"/>
                      <a:pt x="1235" y="842"/>
                    </a:cubicBezTo>
                    <a:cubicBezTo>
                      <a:pt x="1219" y="824"/>
                      <a:pt x="1203" y="805"/>
                      <a:pt x="1189" y="785"/>
                    </a:cubicBezTo>
                    <a:cubicBezTo>
                      <a:pt x="1185" y="779"/>
                      <a:pt x="1183" y="767"/>
                      <a:pt x="1185" y="759"/>
                    </a:cubicBezTo>
                    <a:cubicBezTo>
                      <a:pt x="1187" y="749"/>
                      <a:pt x="1197" y="746"/>
                      <a:pt x="1208" y="746"/>
                    </a:cubicBezTo>
                    <a:cubicBezTo>
                      <a:pt x="1222" y="747"/>
                      <a:pt x="1236" y="746"/>
                      <a:pt x="1254" y="746"/>
                    </a:cubicBezTo>
                    <a:cubicBezTo>
                      <a:pt x="1248" y="714"/>
                      <a:pt x="1246" y="684"/>
                      <a:pt x="1238" y="655"/>
                    </a:cubicBezTo>
                    <a:cubicBezTo>
                      <a:pt x="1186" y="463"/>
                      <a:pt x="1062" y="343"/>
                      <a:pt x="868" y="295"/>
                    </a:cubicBezTo>
                    <a:cubicBezTo>
                      <a:pt x="858" y="292"/>
                      <a:pt x="850" y="294"/>
                      <a:pt x="842" y="301"/>
                    </a:cubicBezTo>
                    <a:cubicBezTo>
                      <a:pt x="824" y="317"/>
                      <a:pt x="805" y="332"/>
                      <a:pt x="786" y="346"/>
                    </a:cubicBezTo>
                    <a:cubicBezTo>
                      <a:pt x="779" y="351"/>
                      <a:pt x="768" y="353"/>
                      <a:pt x="760" y="351"/>
                    </a:cubicBezTo>
                    <a:cubicBezTo>
                      <a:pt x="749" y="349"/>
                      <a:pt x="746" y="339"/>
                      <a:pt x="746" y="328"/>
                    </a:cubicBezTo>
                    <a:cubicBezTo>
                      <a:pt x="747" y="314"/>
                      <a:pt x="746" y="300"/>
                      <a:pt x="746" y="285"/>
                    </a:cubicBezTo>
                    <a:cubicBezTo>
                      <a:pt x="728" y="287"/>
                      <a:pt x="711" y="288"/>
                      <a:pt x="695" y="291"/>
                    </a:cubicBezTo>
                    <a:cubicBezTo>
                      <a:pt x="498" y="319"/>
                      <a:pt x="333" y="475"/>
                      <a:pt x="295" y="672"/>
                    </a:cubicBezTo>
                    <a:cubicBezTo>
                      <a:pt x="294" y="678"/>
                      <a:pt x="297" y="687"/>
                      <a:pt x="300" y="692"/>
                    </a:cubicBezTo>
                    <a:cubicBezTo>
                      <a:pt x="315" y="711"/>
                      <a:pt x="330" y="730"/>
                      <a:pt x="345" y="748"/>
                    </a:cubicBezTo>
                    <a:cubicBezTo>
                      <a:pt x="353" y="757"/>
                      <a:pt x="357" y="766"/>
                      <a:pt x="351" y="777"/>
                    </a:cubicBezTo>
                    <a:cubicBezTo>
                      <a:pt x="346" y="788"/>
                      <a:pt x="336" y="790"/>
                      <a:pt x="325" y="790"/>
                    </a:cubicBezTo>
                    <a:cubicBezTo>
                      <a:pt x="312" y="789"/>
                      <a:pt x="300" y="790"/>
                      <a:pt x="285" y="790"/>
                    </a:cubicBezTo>
                    <a:cubicBezTo>
                      <a:pt x="288" y="815"/>
                      <a:pt x="290" y="837"/>
                      <a:pt x="294" y="859"/>
                    </a:cubicBezTo>
                    <a:cubicBezTo>
                      <a:pt x="328" y="1047"/>
                      <a:pt x="484" y="1206"/>
                      <a:pt x="671" y="1241"/>
                    </a:cubicBezTo>
                    <a:cubicBezTo>
                      <a:pt x="678" y="1242"/>
                      <a:pt x="687" y="1239"/>
                      <a:pt x="693" y="1235"/>
                    </a:cubicBezTo>
                    <a:cubicBezTo>
                      <a:pt x="713" y="1220"/>
                      <a:pt x="731" y="1203"/>
                      <a:pt x="751" y="1189"/>
                    </a:cubicBezTo>
                    <a:cubicBezTo>
                      <a:pt x="758" y="1185"/>
                      <a:pt x="768" y="1183"/>
                      <a:pt x="776" y="1185"/>
                    </a:cubicBezTo>
                    <a:cubicBezTo>
                      <a:pt x="786" y="1187"/>
                      <a:pt x="790" y="1196"/>
                      <a:pt x="790" y="1207"/>
                    </a:cubicBezTo>
                    <a:cubicBezTo>
                      <a:pt x="789" y="1221"/>
                      <a:pt x="790" y="1235"/>
                      <a:pt x="790" y="1250"/>
                    </a:cubicBezTo>
                    <a:close/>
                    <a:moveTo>
                      <a:pt x="1459" y="793"/>
                    </a:moveTo>
                    <a:cubicBezTo>
                      <a:pt x="1434" y="787"/>
                      <a:pt x="1432" y="784"/>
                      <a:pt x="1430" y="760"/>
                    </a:cubicBezTo>
                    <a:cubicBezTo>
                      <a:pt x="1427" y="722"/>
                      <a:pt x="1426" y="682"/>
                      <a:pt x="1418" y="644"/>
                    </a:cubicBezTo>
                    <a:cubicBezTo>
                      <a:pt x="1358" y="376"/>
                      <a:pt x="1195" y="204"/>
                      <a:pt x="932" y="127"/>
                    </a:cubicBezTo>
                    <a:cubicBezTo>
                      <a:pt x="924" y="125"/>
                      <a:pt x="916" y="124"/>
                      <a:pt x="912" y="123"/>
                    </a:cubicBezTo>
                    <a:cubicBezTo>
                      <a:pt x="925" y="137"/>
                      <a:pt x="938" y="153"/>
                      <a:pt x="953" y="168"/>
                    </a:cubicBezTo>
                    <a:cubicBezTo>
                      <a:pt x="971" y="187"/>
                      <a:pt x="970" y="198"/>
                      <a:pt x="950" y="214"/>
                    </a:cubicBezTo>
                    <a:cubicBezTo>
                      <a:pt x="934" y="227"/>
                      <a:pt x="917" y="241"/>
                      <a:pt x="899" y="255"/>
                    </a:cubicBezTo>
                    <a:cubicBezTo>
                      <a:pt x="907" y="258"/>
                      <a:pt x="912" y="259"/>
                      <a:pt x="917" y="261"/>
                    </a:cubicBezTo>
                    <a:cubicBezTo>
                      <a:pt x="1137" y="324"/>
                      <a:pt x="1292" y="527"/>
                      <a:pt x="1296" y="755"/>
                    </a:cubicBezTo>
                    <a:cubicBezTo>
                      <a:pt x="1297" y="786"/>
                      <a:pt x="1293" y="791"/>
                      <a:pt x="1261" y="792"/>
                    </a:cubicBezTo>
                    <a:cubicBezTo>
                      <a:pt x="1259" y="792"/>
                      <a:pt x="1257" y="792"/>
                      <a:pt x="1253" y="793"/>
                    </a:cubicBezTo>
                    <a:cubicBezTo>
                      <a:pt x="1285" y="832"/>
                      <a:pt x="1315" y="870"/>
                      <a:pt x="1347" y="909"/>
                    </a:cubicBezTo>
                    <a:cubicBezTo>
                      <a:pt x="1384" y="870"/>
                      <a:pt x="1421" y="832"/>
                      <a:pt x="1459" y="793"/>
                    </a:cubicBezTo>
                    <a:close/>
                    <a:moveTo>
                      <a:pt x="624" y="1413"/>
                    </a:moveTo>
                    <a:cubicBezTo>
                      <a:pt x="611" y="1398"/>
                      <a:pt x="597" y="1382"/>
                      <a:pt x="583" y="1367"/>
                    </a:cubicBezTo>
                    <a:cubicBezTo>
                      <a:pt x="566" y="1350"/>
                      <a:pt x="566" y="1338"/>
                      <a:pt x="585" y="1323"/>
                    </a:cubicBezTo>
                    <a:cubicBezTo>
                      <a:pt x="602" y="1309"/>
                      <a:pt x="619" y="1296"/>
                      <a:pt x="637" y="1280"/>
                    </a:cubicBezTo>
                    <a:cubicBezTo>
                      <a:pt x="632" y="1279"/>
                      <a:pt x="629" y="1278"/>
                      <a:pt x="627" y="1277"/>
                    </a:cubicBezTo>
                    <a:cubicBezTo>
                      <a:pt x="402" y="1209"/>
                      <a:pt x="258" y="1030"/>
                      <a:pt x="241" y="795"/>
                    </a:cubicBezTo>
                    <a:cubicBezTo>
                      <a:pt x="238" y="752"/>
                      <a:pt x="240" y="749"/>
                      <a:pt x="283" y="743"/>
                    </a:cubicBezTo>
                    <a:cubicBezTo>
                      <a:pt x="251" y="704"/>
                      <a:pt x="221" y="666"/>
                      <a:pt x="189" y="627"/>
                    </a:cubicBezTo>
                    <a:cubicBezTo>
                      <a:pt x="151" y="666"/>
                      <a:pt x="115" y="704"/>
                      <a:pt x="77" y="743"/>
                    </a:cubicBezTo>
                    <a:cubicBezTo>
                      <a:pt x="102" y="748"/>
                      <a:pt x="106" y="753"/>
                      <a:pt x="108" y="776"/>
                    </a:cubicBezTo>
                    <a:cubicBezTo>
                      <a:pt x="111" y="813"/>
                      <a:pt x="111" y="851"/>
                      <a:pt x="118" y="887"/>
                    </a:cubicBezTo>
                    <a:cubicBezTo>
                      <a:pt x="162" y="1106"/>
                      <a:pt x="286" y="1266"/>
                      <a:pt x="486" y="1366"/>
                    </a:cubicBezTo>
                    <a:cubicBezTo>
                      <a:pt x="531" y="1388"/>
                      <a:pt x="578" y="1403"/>
                      <a:pt x="624" y="14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sp>
            <p:nvSpPr>
              <p:cNvPr id="29" name="Freeform 11">
                <a:extLst>
                  <a:ext uri="{FF2B5EF4-FFF2-40B4-BE49-F238E27FC236}">
                    <a16:creationId xmlns:a16="http://schemas.microsoft.com/office/drawing/2014/main" id="{E2DCBCB5-7C92-53AB-3A08-EBADEE9FE1B2}"/>
                  </a:ext>
                </a:extLst>
              </p:cNvPr>
              <p:cNvSpPr>
                <a:spLocks noEditPoints="1"/>
              </p:cNvSpPr>
              <p:nvPr/>
            </p:nvSpPr>
            <p:spPr bwMode="auto">
              <a:xfrm>
                <a:off x="8516938" y="4521200"/>
                <a:ext cx="214313" cy="215900"/>
              </a:xfrm>
              <a:custGeom>
                <a:avLst/>
                <a:gdLst>
                  <a:gd name="T0" fmla="*/ 529 w 722"/>
                  <a:gd name="T1" fmla="*/ 623 h 722"/>
                  <a:gd name="T2" fmla="*/ 441 w 722"/>
                  <a:gd name="T3" fmla="*/ 640 h 722"/>
                  <a:gd name="T4" fmla="*/ 423 w 722"/>
                  <a:gd name="T5" fmla="*/ 688 h 722"/>
                  <a:gd name="T6" fmla="*/ 338 w 722"/>
                  <a:gd name="T7" fmla="*/ 721 h 722"/>
                  <a:gd name="T8" fmla="*/ 251 w 722"/>
                  <a:gd name="T9" fmla="*/ 630 h 722"/>
                  <a:gd name="T10" fmla="*/ 193 w 722"/>
                  <a:gd name="T11" fmla="*/ 622 h 722"/>
                  <a:gd name="T12" fmla="*/ 122 w 722"/>
                  <a:gd name="T13" fmla="*/ 632 h 722"/>
                  <a:gd name="T14" fmla="*/ 87 w 722"/>
                  <a:gd name="T15" fmla="*/ 547 h 722"/>
                  <a:gd name="T16" fmla="*/ 84 w 722"/>
                  <a:gd name="T17" fmla="*/ 449 h 722"/>
                  <a:gd name="T18" fmla="*/ 34 w 722"/>
                  <a:gd name="T19" fmla="*/ 424 h 722"/>
                  <a:gd name="T20" fmla="*/ 0 w 722"/>
                  <a:gd name="T21" fmla="*/ 339 h 722"/>
                  <a:gd name="T22" fmla="*/ 91 w 722"/>
                  <a:gd name="T23" fmla="*/ 252 h 722"/>
                  <a:gd name="T24" fmla="*/ 99 w 722"/>
                  <a:gd name="T25" fmla="*/ 193 h 722"/>
                  <a:gd name="T26" fmla="*/ 90 w 722"/>
                  <a:gd name="T27" fmla="*/ 122 h 722"/>
                  <a:gd name="T28" fmla="*/ 175 w 722"/>
                  <a:gd name="T29" fmla="*/ 86 h 722"/>
                  <a:gd name="T30" fmla="*/ 248 w 722"/>
                  <a:gd name="T31" fmla="*/ 93 h 722"/>
                  <a:gd name="T32" fmla="*/ 294 w 722"/>
                  <a:gd name="T33" fmla="*/ 63 h 722"/>
                  <a:gd name="T34" fmla="*/ 384 w 722"/>
                  <a:gd name="T35" fmla="*/ 1 h 722"/>
                  <a:gd name="T36" fmla="*/ 428 w 722"/>
                  <a:gd name="T37" fmla="*/ 65 h 722"/>
                  <a:gd name="T38" fmla="*/ 502 w 722"/>
                  <a:gd name="T39" fmla="*/ 107 h 722"/>
                  <a:gd name="T40" fmla="*/ 544 w 722"/>
                  <a:gd name="T41" fmla="*/ 88 h 722"/>
                  <a:gd name="T42" fmla="*/ 630 w 722"/>
                  <a:gd name="T43" fmla="*/ 121 h 722"/>
                  <a:gd name="T44" fmla="*/ 628 w 722"/>
                  <a:gd name="T45" fmla="*/ 248 h 722"/>
                  <a:gd name="T46" fmla="*/ 665 w 722"/>
                  <a:gd name="T47" fmla="*/ 295 h 722"/>
                  <a:gd name="T48" fmla="*/ 721 w 722"/>
                  <a:gd name="T49" fmla="*/ 335 h 722"/>
                  <a:gd name="T50" fmla="*/ 686 w 722"/>
                  <a:gd name="T51" fmla="*/ 424 h 722"/>
                  <a:gd name="T52" fmla="*/ 639 w 722"/>
                  <a:gd name="T53" fmla="*/ 442 h 722"/>
                  <a:gd name="T54" fmla="*/ 617 w 722"/>
                  <a:gd name="T55" fmla="*/ 521 h 722"/>
                  <a:gd name="T56" fmla="*/ 636 w 722"/>
                  <a:gd name="T57" fmla="*/ 594 h 722"/>
                  <a:gd name="T58" fmla="*/ 567 w 722"/>
                  <a:gd name="T59" fmla="*/ 646 h 722"/>
                  <a:gd name="T60" fmla="*/ 594 w 722"/>
                  <a:gd name="T61" fmla="*/ 566 h 722"/>
                  <a:gd name="T62" fmla="*/ 568 w 722"/>
                  <a:gd name="T63" fmla="*/ 493 h 722"/>
                  <a:gd name="T64" fmla="*/ 651 w 722"/>
                  <a:gd name="T65" fmla="*/ 384 h 722"/>
                  <a:gd name="T66" fmla="*/ 665 w 722"/>
                  <a:gd name="T67" fmla="*/ 340 h 722"/>
                  <a:gd name="T68" fmla="*/ 601 w 722"/>
                  <a:gd name="T69" fmla="*/ 311 h 722"/>
                  <a:gd name="T70" fmla="*/ 567 w 722"/>
                  <a:gd name="T71" fmla="*/ 193 h 722"/>
                  <a:gd name="T72" fmla="*/ 569 w 722"/>
                  <a:gd name="T73" fmla="*/ 125 h 722"/>
                  <a:gd name="T74" fmla="*/ 495 w 722"/>
                  <a:gd name="T75" fmla="*/ 156 h 722"/>
                  <a:gd name="T76" fmla="*/ 387 w 722"/>
                  <a:gd name="T77" fmla="*/ 95 h 722"/>
                  <a:gd name="T78" fmla="*/ 342 w 722"/>
                  <a:gd name="T79" fmla="*/ 46 h 722"/>
                  <a:gd name="T80" fmla="*/ 311 w 722"/>
                  <a:gd name="T81" fmla="*/ 121 h 722"/>
                  <a:gd name="T82" fmla="*/ 190 w 722"/>
                  <a:gd name="T83" fmla="*/ 153 h 722"/>
                  <a:gd name="T84" fmla="*/ 124 w 722"/>
                  <a:gd name="T85" fmla="*/ 152 h 722"/>
                  <a:gd name="T86" fmla="*/ 155 w 722"/>
                  <a:gd name="T87" fmla="*/ 226 h 722"/>
                  <a:gd name="T88" fmla="*/ 96 w 722"/>
                  <a:gd name="T89" fmla="*/ 334 h 722"/>
                  <a:gd name="T90" fmla="*/ 46 w 722"/>
                  <a:gd name="T91" fmla="*/ 380 h 722"/>
                  <a:gd name="T92" fmla="*/ 120 w 722"/>
                  <a:gd name="T93" fmla="*/ 410 h 722"/>
                  <a:gd name="T94" fmla="*/ 153 w 722"/>
                  <a:gd name="T95" fmla="*/ 531 h 722"/>
                  <a:gd name="T96" fmla="*/ 151 w 722"/>
                  <a:gd name="T97" fmla="*/ 598 h 722"/>
                  <a:gd name="T98" fmla="*/ 225 w 722"/>
                  <a:gd name="T99" fmla="*/ 566 h 722"/>
                  <a:gd name="T100" fmla="*/ 334 w 722"/>
                  <a:gd name="T101" fmla="*/ 625 h 722"/>
                  <a:gd name="T102" fmla="*/ 380 w 722"/>
                  <a:gd name="T103" fmla="*/ 676 h 722"/>
                  <a:gd name="T104" fmla="*/ 409 w 722"/>
                  <a:gd name="T105" fmla="*/ 602 h 722"/>
                  <a:gd name="T106" fmla="*/ 529 w 722"/>
                  <a:gd name="T107" fmla="*/ 567 h 722"/>
                  <a:gd name="T108" fmla="*/ 597 w 722"/>
                  <a:gd name="T109" fmla="*/ 57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22" h="722">
                    <a:moveTo>
                      <a:pt x="567" y="646"/>
                    </a:moveTo>
                    <a:cubicBezTo>
                      <a:pt x="555" y="639"/>
                      <a:pt x="541" y="632"/>
                      <a:pt x="529" y="623"/>
                    </a:cubicBezTo>
                    <a:cubicBezTo>
                      <a:pt x="517" y="613"/>
                      <a:pt x="507" y="611"/>
                      <a:pt x="493" y="619"/>
                    </a:cubicBezTo>
                    <a:cubicBezTo>
                      <a:pt x="477" y="629"/>
                      <a:pt x="459" y="634"/>
                      <a:pt x="441" y="640"/>
                    </a:cubicBezTo>
                    <a:cubicBezTo>
                      <a:pt x="433" y="643"/>
                      <a:pt x="429" y="646"/>
                      <a:pt x="429" y="655"/>
                    </a:cubicBezTo>
                    <a:cubicBezTo>
                      <a:pt x="428" y="666"/>
                      <a:pt x="426" y="677"/>
                      <a:pt x="423" y="688"/>
                    </a:cubicBezTo>
                    <a:cubicBezTo>
                      <a:pt x="419" y="708"/>
                      <a:pt x="404" y="721"/>
                      <a:pt x="383" y="721"/>
                    </a:cubicBezTo>
                    <a:cubicBezTo>
                      <a:pt x="368" y="722"/>
                      <a:pt x="353" y="722"/>
                      <a:pt x="338" y="721"/>
                    </a:cubicBezTo>
                    <a:cubicBezTo>
                      <a:pt x="317" y="721"/>
                      <a:pt x="298" y="707"/>
                      <a:pt x="298" y="686"/>
                    </a:cubicBezTo>
                    <a:cubicBezTo>
                      <a:pt x="297" y="653"/>
                      <a:pt x="284" y="635"/>
                      <a:pt x="251" y="630"/>
                    </a:cubicBezTo>
                    <a:cubicBezTo>
                      <a:pt x="243" y="629"/>
                      <a:pt x="235" y="625"/>
                      <a:pt x="228" y="620"/>
                    </a:cubicBezTo>
                    <a:cubicBezTo>
                      <a:pt x="215" y="610"/>
                      <a:pt x="205" y="611"/>
                      <a:pt x="193" y="622"/>
                    </a:cubicBezTo>
                    <a:cubicBezTo>
                      <a:pt x="188" y="627"/>
                      <a:pt x="182" y="632"/>
                      <a:pt x="175" y="636"/>
                    </a:cubicBezTo>
                    <a:cubicBezTo>
                      <a:pt x="157" y="647"/>
                      <a:pt x="138" y="646"/>
                      <a:pt x="122" y="632"/>
                    </a:cubicBezTo>
                    <a:cubicBezTo>
                      <a:pt x="111" y="622"/>
                      <a:pt x="100" y="611"/>
                      <a:pt x="90" y="600"/>
                    </a:cubicBezTo>
                    <a:cubicBezTo>
                      <a:pt x="75" y="584"/>
                      <a:pt x="72" y="562"/>
                      <a:pt x="87" y="547"/>
                    </a:cubicBezTo>
                    <a:cubicBezTo>
                      <a:pt x="110" y="522"/>
                      <a:pt x="111" y="500"/>
                      <a:pt x="93" y="473"/>
                    </a:cubicBezTo>
                    <a:cubicBezTo>
                      <a:pt x="88" y="466"/>
                      <a:pt x="85" y="457"/>
                      <a:pt x="84" y="449"/>
                    </a:cubicBezTo>
                    <a:cubicBezTo>
                      <a:pt x="82" y="433"/>
                      <a:pt x="72" y="428"/>
                      <a:pt x="58" y="427"/>
                    </a:cubicBezTo>
                    <a:cubicBezTo>
                      <a:pt x="50" y="427"/>
                      <a:pt x="42" y="425"/>
                      <a:pt x="34" y="424"/>
                    </a:cubicBezTo>
                    <a:cubicBezTo>
                      <a:pt x="14" y="420"/>
                      <a:pt x="1" y="404"/>
                      <a:pt x="0" y="383"/>
                    </a:cubicBezTo>
                    <a:cubicBezTo>
                      <a:pt x="0" y="369"/>
                      <a:pt x="0" y="353"/>
                      <a:pt x="0" y="339"/>
                    </a:cubicBezTo>
                    <a:cubicBezTo>
                      <a:pt x="1" y="318"/>
                      <a:pt x="15" y="299"/>
                      <a:pt x="36" y="299"/>
                    </a:cubicBezTo>
                    <a:cubicBezTo>
                      <a:pt x="68" y="297"/>
                      <a:pt x="87" y="285"/>
                      <a:pt x="91" y="252"/>
                    </a:cubicBezTo>
                    <a:cubicBezTo>
                      <a:pt x="93" y="244"/>
                      <a:pt x="97" y="235"/>
                      <a:pt x="102" y="229"/>
                    </a:cubicBezTo>
                    <a:cubicBezTo>
                      <a:pt x="113" y="215"/>
                      <a:pt x="110" y="204"/>
                      <a:pt x="99" y="193"/>
                    </a:cubicBezTo>
                    <a:cubicBezTo>
                      <a:pt x="93" y="187"/>
                      <a:pt x="89" y="181"/>
                      <a:pt x="85" y="175"/>
                    </a:cubicBezTo>
                    <a:cubicBezTo>
                      <a:pt x="74" y="157"/>
                      <a:pt x="76" y="138"/>
                      <a:pt x="90" y="122"/>
                    </a:cubicBezTo>
                    <a:cubicBezTo>
                      <a:pt x="100" y="111"/>
                      <a:pt x="111" y="100"/>
                      <a:pt x="122" y="90"/>
                    </a:cubicBezTo>
                    <a:cubicBezTo>
                      <a:pt x="137" y="76"/>
                      <a:pt x="157" y="74"/>
                      <a:pt x="175" y="86"/>
                    </a:cubicBezTo>
                    <a:cubicBezTo>
                      <a:pt x="187" y="94"/>
                      <a:pt x="198" y="108"/>
                      <a:pt x="211" y="109"/>
                    </a:cubicBezTo>
                    <a:cubicBezTo>
                      <a:pt x="223" y="111"/>
                      <a:pt x="236" y="98"/>
                      <a:pt x="248" y="93"/>
                    </a:cubicBezTo>
                    <a:cubicBezTo>
                      <a:pt x="258" y="89"/>
                      <a:pt x="267" y="84"/>
                      <a:pt x="277" y="83"/>
                    </a:cubicBezTo>
                    <a:cubicBezTo>
                      <a:pt x="289" y="81"/>
                      <a:pt x="292" y="74"/>
                      <a:pt x="294" y="63"/>
                    </a:cubicBezTo>
                    <a:cubicBezTo>
                      <a:pt x="302" y="6"/>
                      <a:pt x="308" y="0"/>
                      <a:pt x="365" y="0"/>
                    </a:cubicBezTo>
                    <a:cubicBezTo>
                      <a:pt x="371" y="0"/>
                      <a:pt x="378" y="0"/>
                      <a:pt x="384" y="1"/>
                    </a:cubicBezTo>
                    <a:cubicBezTo>
                      <a:pt x="404" y="2"/>
                      <a:pt x="418" y="14"/>
                      <a:pt x="423" y="33"/>
                    </a:cubicBezTo>
                    <a:cubicBezTo>
                      <a:pt x="425" y="43"/>
                      <a:pt x="428" y="54"/>
                      <a:pt x="428" y="65"/>
                    </a:cubicBezTo>
                    <a:cubicBezTo>
                      <a:pt x="429" y="75"/>
                      <a:pt x="433" y="79"/>
                      <a:pt x="443" y="82"/>
                    </a:cubicBezTo>
                    <a:cubicBezTo>
                      <a:pt x="463" y="90"/>
                      <a:pt x="482" y="99"/>
                      <a:pt x="502" y="107"/>
                    </a:cubicBezTo>
                    <a:cubicBezTo>
                      <a:pt x="507" y="108"/>
                      <a:pt x="514" y="108"/>
                      <a:pt x="519" y="106"/>
                    </a:cubicBezTo>
                    <a:cubicBezTo>
                      <a:pt x="528" y="101"/>
                      <a:pt x="536" y="93"/>
                      <a:pt x="544" y="88"/>
                    </a:cubicBezTo>
                    <a:cubicBezTo>
                      <a:pt x="564" y="74"/>
                      <a:pt x="584" y="75"/>
                      <a:pt x="602" y="92"/>
                    </a:cubicBezTo>
                    <a:cubicBezTo>
                      <a:pt x="612" y="101"/>
                      <a:pt x="621" y="111"/>
                      <a:pt x="630" y="121"/>
                    </a:cubicBezTo>
                    <a:cubicBezTo>
                      <a:pt x="646" y="137"/>
                      <a:pt x="650" y="160"/>
                      <a:pt x="634" y="176"/>
                    </a:cubicBezTo>
                    <a:cubicBezTo>
                      <a:pt x="611" y="200"/>
                      <a:pt x="610" y="222"/>
                      <a:pt x="628" y="248"/>
                    </a:cubicBezTo>
                    <a:cubicBezTo>
                      <a:pt x="633" y="254"/>
                      <a:pt x="636" y="263"/>
                      <a:pt x="637" y="271"/>
                    </a:cubicBezTo>
                    <a:cubicBezTo>
                      <a:pt x="639" y="289"/>
                      <a:pt x="649" y="294"/>
                      <a:pt x="665" y="295"/>
                    </a:cubicBezTo>
                    <a:cubicBezTo>
                      <a:pt x="672" y="295"/>
                      <a:pt x="680" y="297"/>
                      <a:pt x="687" y="298"/>
                    </a:cubicBezTo>
                    <a:cubicBezTo>
                      <a:pt x="706" y="302"/>
                      <a:pt x="719" y="316"/>
                      <a:pt x="721" y="335"/>
                    </a:cubicBezTo>
                    <a:cubicBezTo>
                      <a:pt x="722" y="352"/>
                      <a:pt x="722" y="369"/>
                      <a:pt x="721" y="386"/>
                    </a:cubicBezTo>
                    <a:cubicBezTo>
                      <a:pt x="719" y="406"/>
                      <a:pt x="706" y="420"/>
                      <a:pt x="686" y="424"/>
                    </a:cubicBezTo>
                    <a:cubicBezTo>
                      <a:pt x="676" y="426"/>
                      <a:pt x="665" y="428"/>
                      <a:pt x="655" y="429"/>
                    </a:cubicBezTo>
                    <a:cubicBezTo>
                      <a:pt x="646" y="430"/>
                      <a:pt x="642" y="434"/>
                      <a:pt x="639" y="442"/>
                    </a:cubicBezTo>
                    <a:cubicBezTo>
                      <a:pt x="632" y="462"/>
                      <a:pt x="624" y="482"/>
                      <a:pt x="615" y="501"/>
                    </a:cubicBezTo>
                    <a:cubicBezTo>
                      <a:pt x="611" y="509"/>
                      <a:pt x="611" y="514"/>
                      <a:pt x="617" y="521"/>
                    </a:cubicBezTo>
                    <a:cubicBezTo>
                      <a:pt x="624" y="529"/>
                      <a:pt x="630" y="538"/>
                      <a:pt x="636" y="548"/>
                    </a:cubicBezTo>
                    <a:cubicBezTo>
                      <a:pt x="646" y="563"/>
                      <a:pt x="647" y="580"/>
                      <a:pt x="636" y="594"/>
                    </a:cubicBezTo>
                    <a:cubicBezTo>
                      <a:pt x="623" y="610"/>
                      <a:pt x="608" y="623"/>
                      <a:pt x="593" y="636"/>
                    </a:cubicBezTo>
                    <a:cubicBezTo>
                      <a:pt x="588" y="641"/>
                      <a:pt x="578" y="642"/>
                      <a:pt x="567" y="646"/>
                    </a:cubicBezTo>
                    <a:close/>
                    <a:moveTo>
                      <a:pt x="597" y="570"/>
                    </a:moveTo>
                    <a:cubicBezTo>
                      <a:pt x="595" y="568"/>
                      <a:pt x="595" y="567"/>
                      <a:pt x="594" y="566"/>
                    </a:cubicBezTo>
                    <a:cubicBezTo>
                      <a:pt x="586" y="555"/>
                      <a:pt x="578" y="544"/>
                      <a:pt x="570" y="533"/>
                    </a:cubicBezTo>
                    <a:cubicBezTo>
                      <a:pt x="557" y="516"/>
                      <a:pt x="558" y="511"/>
                      <a:pt x="568" y="493"/>
                    </a:cubicBezTo>
                    <a:cubicBezTo>
                      <a:pt x="578" y="473"/>
                      <a:pt x="590" y="453"/>
                      <a:pt x="595" y="432"/>
                    </a:cubicBezTo>
                    <a:cubicBezTo>
                      <a:pt x="608" y="386"/>
                      <a:pt x="605" y="391"/>
                      <a:pt x="651" y="384"/>
                    </a:cubicBezTo>
                    <a:cubicBezTo>
                      <a:pt x="678" y="380"/>
                      <a:pt x="677" y="380"/>
                      <a:pt x="677" y="353"/>
                    </a:cubicBezTo>
                    <a:cubicBezTo>
                      <a:pt x="676" y="344"/>
                      <a:pt x="673" y="341"/>
                      <a:pt x="665" y="340"/>
                    </a:cubicBezTo>
                    <a:cubicBezTo>
                      <a:pt x="652" y="339"/>
                      <a:pt x="640" y="336"/>
                      <a:pt x="628" y="334"/>
                    </a:cubicBezTo>
                    <a:cubicBezTo>
                      <a:pt x="612" y="333"/>
                      <a:pt x="604" y="326"/>
                      <a:pt x="601" y="311"/>
                    </a:cubicBezTo>
                    <a:cubicBezTo>
                      <a:pt x="595" y="280"/>
                      <a:pt x="583" y="252"/>
                      <a:pt x="566" y="226"/>
                    </a:cubicBezTo>
                    <a:cubicBezTo>
                      <a:pt x="558" y="214"/>
                      <a:pt x="558" y="203"/>
                      <a:pt x="567" y="193"/>
                    </a:cubicBezTo>
                    <a:cubicBezTo>
                      <a:pt x="577" y="179"/>
                      <a:pt x="587" y="165"/>
                      <a:pt x="596" y="153"/>
                    </a:cubicBezTo>
                    <a:cubicBezTo>
                      <a:pt x="586" y="143"/>
                      <a:pt x="578" y="135"/>
                      <a:pt x="569" y="125"/>
                    </a:cubicBezTo>
                    <a:cubicBezTo>
                      <a:pt x="556" y="135"/>
                      <a:pt x="542" y="144"/>
                      <a:pt x="529" y="155"/>
                    </a:cubicBezTo>
                    <a:cubicBezTo>
                      <a:pt x="518" y="164"/>
                      <a:pt x="508" y="162"/>
                      <a:pt x="495" y="156"/>
                    </a:cubicBezTo>
                    <a:cubicBezTo>
                      <a:pt x="468" y="143"/>
                      <a:pt x="440" y="131"/>
                      <a:pt x="411" y="121"/>
                    </a:cubicBezTo>
                    <a:cubicBezTo>
                      <a:pt x="397" y="116"/>
                      <a:pt x="389" y="110"/>
                      <a:pt x="387" y="95"/>
                    </a:cubicBezTo>
                    <a:cubicBezTo>
                      <a:pt x="385" y="78"/>
                      <a:pt x="382" y="62"/>
                      <a:pt x="380" y="46"/>
                    </a:cubicBezTo>
                    <a:cubicBezTo>
                      <a:pt x="366" y="46"/>
                      <a:pt x="354" y="46"/>
                      <a:pt x="342" y="46"/>
                    </a:cubicBezTo>
                    <a:cubicBezTo>
                      <a:pt x="339" y="63"/>
                      <a:pt x="336" y="79"/>
                      <a:pt x="334" y="95"/>
                    </a:cubicBezTo>
                    <a:cubicBezTo>
                      <a:pt x="332" y="110"/>
                      <a:pt x="324" y="116"/>
                      <a:pt x="311" y="121"/>
                    </a:cubicBezTo>
                    <a:cubicBezTo>
                      <a:pt x="282" y="131"/>
                      <a:pt x="254" y="142"/>
                      <a:pt x="227" y="155"/>
                    </a:cubicBezTo>
                    <a:cubicBezTo>
                      <a:pt x="213" y="162"/>
                      <a:pt x="202" y="163"/>
                      <a:pt x="190" y="153"/>
                    </a:cubicBezTo>
                    <a:cubicBezTo>
                      <a:pt x="178" y="143"/>
                      <a:pt x="164" y="134"/>
                      <a:pt x="152" y="125"/>
                    </a:cubicBezTo>
                    <a:cubicBezTo>
                      <a:pt x="143" y="134"/>
                      <a:pt x="134" y="143"/>
                      <a:pt x="124" y="152"/>
                    </a:cubicBezTo>
                    <a:cubicBezTo>
                      <a:pt x="135" y="166"/>
                      <a:pt x="144" y="179"/>
                      <a:pt x="154" y="192"/>
                    </a:cubicBezTo>
                    <a:cubicBezTo>
                      <a:pt x="163" y="204"/>
                      <a:pt x="163" y="214"/>
                      <a:pt x="155" y="226"/>
                    </a:cubicBezTo>
                    <a:cubicBezTo>
                      <a:pt x="138" y="252"/>
                      <a:pt x="126" y="281"/>
                      <a:pt x="120" y="312"/>
                    </a:cubicBezTo>
                    <a:cubicBezTo>
                      <a:pt x="117" y="325"/>
                      <a:pt x="110" y="332"/>
                      <a:pt x="96" y="334"/>
                    </a:cubicBezTo>
                    <a:cubicBezTo>
                      <a:pt x="79" y="336"/>
                      <a:pt x="63" y="339"/>
                      <a:pt x="46" y="342"/>
                    </a:cubicBezTo>
                    <a:cubicBezTo>
                      <a:pt x="46" y="355"/>
                      <a:pt x="46" y="367"/>
                      <a:pt x="46" y="380"/>
                    </a:cubicBezTo>
                    <a:cubicBezTo>
                      <a:pt x="62" y="383"/>
                      <a:pt x="79" y="386"/>
                      <a:pt x="96" y="388"/>
                    </a:cubicBezTo>
                    <a:cubicBezTo>
                      <a:pt x="110" y="389"/>
                      <a:pt x="117" y="397"/>
                      <a:pt x="120" y="410"/>
                    </a:cubicBezTo>
                    <a:cubicBezTo>
                      <a:pt x="126" y="441"/>
                      <a:pt x="138" y="470"/>
                      <a:pt x="155" y="495"/>
                    </a:cubicBezTo>
                    <a:cubicBezTo>
                      <a:pt x="164" y="508"/>
                      <a:pt x="163" y="519"/>
                      <a:pt x="153" y="531"/>
                    </a:cubicBezTo>
                    <a:cubicBezTo>
                      <a:pt x="143" y="544"/>
                      <a:pt x="134" y="557"/>
                      <a:pt x="124" y="571"/>
                    </a:cubicBezTo>
                    <a:cubicBezTo>
                      <a:pt x="134" y="580"/>
                      <a:pt x="142" y="589"/>
                      <a:pt x="151" y="598"/>
                    </a:cubicBezTo>
                    <a:cubicBezTo>
                      <a:pt x="165" y="587"/>
                      <a:pt x="179" y="578"/>
                      <a:pt x="192" y="567"/>
                    </a:cubicBezTo>
                    <a:cubicBezTo>
                      <a:pt x="203" y="559"/>
                      <a:pt x="214" y="558"/>
                      <a:pt x="225" y="566"/>
                    </a:cubicBezTo>
                    <a:cubicBezTo>
                      <a:pt x="252" y="584"/>
                      <a:pt x="281" y="596"/>
                      <a:pt x="312" y="602"/>
                    </a:cubicBezTo>
                    <a:cubicBezTo>
                      <a:pt x="324" y="604"/>
                      <a:pt x="332" y="611"/>
                      <a:pt x="334" y="625"/>
                    </a:cubicBezTo>
                    <a:cubicBezTo>
                      <a:pt x="336" y="642"/>
                      <a:pt x="339" y="659"/>
                      <a:pt x="342" y="676"/>
                    </a:cubicBezTo>
                    <a:cubicBezTo>
                      <a:pt x="355" y="676"/>
                      <a:pt x="367" y="676"/>
                      <a:pt x="380" y="676"/>
                    </a:cubicBezTo>
                    <a:cubicBezTo>
                      <a:pt x="382" y="659"/>
                      <a:pt x="385" y="643"/>
                      <a:pt x="387" y="626"/>
                    </a:cubicBezTo>
                    <a:cubicBezTo>
                      <a:pt x="389" y="613"/>
                      <a:pt x="396" y="604"/>
                      <a:pt x="409" y="602"/>
                    </a:cubicBezTo>
                    <a:cubicBezTo>
                      <a:pt x="441" y="596"/>
                      <a:pt x="470" y="584"/>
                      <a:pt x="496" y="566"/>
                    </a:cubicBezTo>
                    <a:cubicBezTo>
                      <a:pt x="508" y="558"/>
                      <a:pt x="518" y="559"/>
                      <a:pt x="529" y="567"/>
                    </a:cubicBezTo>
                    <a:cubicBezTo>
                      <a:pt x="542" y="578"/>
                      <a:pt x="556" y="587"/>
                      <a:pt x="570" y="598"/>
                    </a:cubicBezTo>
                    <a:cubicBezTo>
                      <a:pt x="579" y="588"/>
                      <a:pt x="588" y="580"/>
                      <a:pt x="597" y="57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sp>
            <p:nvSpPr>
              <p:cNvPr id="30" name="Freeform 12">
                <a:extLst>
                  <a:ext uri="{FF2B5EF4-FFF2-40B4-BE49-F238E27FC236}">
                    <a16:creationId xmlns:a16="http://schemas.microsoft.com/office/drawing/2014/main" id="{92B43A3F-ADE2-AAAC-DD57-C79D28DD8A71}"/>
                  </a:ext>
                </a:extLst>
              </p:cNvPr>
              <p:cNvSpPr>
                <a:spLocks/>
              </p:cNvSpPr>
              <p:nvPr/>
            </p:nvSpPr>
            <p:spPr bwMode="auto">
              <a:xfrm>
                <a:off x="8575675" y="4579938"/>
                <a:ext cx="98425" cy="96838"/>
              </a:xfrm>
              <a:custGeom>
                <a:avLst/>
                <a:gdLst>
                  <a:gd name="T0" fmla="*/ 0 w 327"/>
                  <a:gd name="T1" fmla="*/ 164 h 325"/>
                  <a:gd name="T2" fmla="*/ 154 w 327"/>
                  <a:gd name="T3" fmla="*/ 5 h 325"/>
                  <a:gd name="T4" fmla="*/ 317 w 327"/>
                  <a:gd name="T5" fmla="*/ 147 h 325"/>
                  <a:gd name="T6" fmla="*/ 190 w 327"/>
                  <a:gd name="T7" fmla="*/ 318 h 325"/>
                  <a:gd name="T8" fmla="*/ 85 w 327"/>
                  <a:gd name="T9" fmla="*/ 302 h 325"/>
                  <a:gd name="T10" fmla="*/ 70 w 327"/>
                  <a:gd name="T11" fmla="*/ 268 h 325"/>
                  <a:gd name="T12" fmla="*/ 105 w 327"/>
                  <a:gd name="T13" fmla="*/ 262 h 325"/>
                  <a:gd name="T14" fmla="*/ 272 w 327"/>
                  <a:gd name="T15" fmla="*/ 176 h 325"/>
                  <a:gd name="T16" fmla="*/ 174 w 327"/>
                  <a:gd name="T17" fmla="*/ 51 h 325"/>
                  <a:gd name="T18" fmla="*/ 48 w 327"/>
                  <a:gd name="T19" fmla="*/ 149 h 325"/>
                  <a:gd name="T20" fmla="*/ 53 w 327"/>
                  <a:gd name="T21" fmla="*/ 198 h 325"/>
                  <a:gd name="T22" fmla="*/ 39 w 327"/>
                  <a:gd name="T23" fmla="*/ 231 h 325"/>
                  <a:gd name="T24" fmla="*/ 9 w 327"/>
                  <a:gd name="T25" fmla="*/ 211 h 325"/>
                  <a:gd name="T26" fmla="*/ 0 w 327"/>
                  <a:gd name="T27" fmla="*/ 164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7" h="325">
                    <a:moveTo>
                      <a:pt x="0" y="164"/>
                    </a:moveTo>
                    <a:cubicBezTo>
                      <a:pt x="2" y="79"/>
                      <a:pt x="66" y="11"/>
                      <a:pt x="154" y="5"/>
                    </a:cubicBezTo>
                    <a:cubicBezTo>
                      <a:pt x="234" y="0"/>
                      <a:pt x="306" y="62"/>
                      <a:pt x="317" y="147"/>
                    </a:cubicBezTo>
                    <a:cubicBezTo>
                      <a:pt x="327" y="225"/>
                      <a:pt x="270" y="303"/>
                      <a:pt x="190" y="318"/>
                    </a:cubicBezTo>
                    <a:cubicBezTo>
                      <a:pt x="153" y="325"/>
                      <a:pt x="118" y="320"/>
                      <a:pt x="85" y="302"/>
                    </a:cubicBezTo>
                    <a:cubicBezTo>
                      <a:pt x="69" y="293"/>
                      <a:pt x="63" y="281"/>
                      <a:pt x="70" y="268"/>
                    </a:cubicBezTo>
                    <a:cubicBezTo>
                      <a:pt x="77" y="256"/>
                      <a:pt x="90" y="254"/>
                      <a:pt x="105" y="262"/>
                    </a:cubicBezTo>
                    <a:cubicBezTo>
                      <a:pt x="179" y="299"/>
                      <a:pt x="259" y="257"/>
                      <a:pt x="272" y="176"/>
                    </a:cubicBezTo>
                    <a:cubicBezTo>
                      <a:pt x="281" y="117"/>
                      <a:pt x="235" y="59"/>
                      <a:pt x="174" y="51"/>
                    </a:cubicBezTo>
                    <a:cubicBezTo>
                      <a:pt x="112" y="44"/>
                      <a:pt x="53" y="89"/>
                      <a:pt x="48" y="149"/>
                    </a:cubicBezTo>
                    <a:cubicBezTo>
                      <a:pt x="47" y="165"/>
                      <a:pt x="50" y="182"/>
                      <a:pt x="53" y="198"/>
                    </a:cubicBezTo>
                    <a:cubicBezTo>
                      <a:pt x="56" y="215"/>
                      <a:pt x="52" y="227"/>
                      <a:pt x="39" y="231"/>
                    </a:cubicBezTo>
                    <a:cubicBezTo>
                      <a:pt x="26" y="235"/>
                      <a:pt x="14" y="228"/>
                      <a:pt x="9" y="211"/>
                    </a:cubicBezTo>
                    <a:cubicBezTo>
                      <a:pt x="5" y="196"/>
                      <a:pt x="3" y="180"/>
                      <a:pt x="0" y="1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grpSp>
        <p:pic>
          <p:nvPicPr>
            <p:cNvPr id="16" name="圖形 15" descr="階層圖">
              <a:extLst>
                <a:ext uri="{FF2B5EF4-FFF2-40B4-BE49-F238E27FC236}">
                  <a16:creationId xmlns:a16="http://schemas.microsoft.com/office/drawing/2014/main" id="{B4037030-0C99-EE35-4305-B35BFBB80C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82075" y="3261688"/>
              <a:ext cx="504000" cy="504000"/>
            </a:xfrm>
            <a:prstGeom prst="rect">
              <a:avLst/>
            </a:prstGeom>
          </p:spPr>
        </p:pic>
        <p:pic>
          <p:nvPicPr>
            <p:cNvPr id="18" name="圖形 17" descr="條碼">
              <a:extLst>
                <a:ext uri="{FF2B5EF4-FFF2-40B4-BE49-F238E27FC236}">
                  <a16:creationId xmlns:a16="http://schemas.microsoft.com/office/drawing/2014/main" id="{94A2BF5C-0EF1-BA4D-6ACF-FD8BC2BC32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46196" y="4488983"/>
              <a:ext cx="508077" cy="508077"/>
            </a:xfrm>
            <a:prstGeom prst="rect">
              <a:avLst/>
            </a:prstGeom>
          </p:spPr>
        </p:pic>
        <p:pic>
          <p:nvPicPr>
            <p:cNvPr id="225" name="圖形 224" descr="已連線">
              <a:extLst>
                <a:ext uri="{FF2B5EF4-FFF2-40B4-BE49-F238E27FC236}">
                  <a16:creationId xmlns:a16="http://schemas.microsoft.com/office/drawing/2014/main" id="{EA331875-538D-300E-8497-607EFC6C7E5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501566" y="4461813"/>
              <a:ext cx="600424" cy="600424"/>
            </a:xfrm>
            <a:prstGeom prst="rect">
              <a:avLst/>
            </a:prstGeom>
          </p:spPr>
        </p:pic>
        <p:pic>
          <p:nvPicPr>
            <p:cNvPr id="227" name="圖形 226" descr="膝上型電腦">
              <a:extLst>
                <a:ext uri="{FF2B5EF4-FFF2-40B4-BE49-F238E27FC236}">
                  <a16:creationId xmlns:a16="http://schemas.microsoft.com/office/drawing/2014/main" id="{2DC5EB2A-4CBE-2E73-0590-BAA4B1FA7FA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767928" y="3222226"/>
              <a:ext cx="585400" cy="585400"/>
            </a:xfrm>
            <a:prstGeom prst="rect">
              <a:avLst/>
            </a:prstGeom>
          </p:spPr>
        </p:pic>
        <p:pic>
          <p:nvPicPr>
            <p:cNvPr id="230" name="圖形 229" descr="客服中心">
              <a:extLst>
                <a:ext uri="{FF2B5EF4-FFF2-40B4-BE49-F238E27FC236}">
                  <a16:creationId xmlns:a16="http://schemas.microsoft.com/office/drawing/2014/main" id="{045E0A61-087F-9179-ABA4-1CADEB390DC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436575" y="3314418"/>
              <a:ext cx="419548" cy="419548"/>
            </a:xfrm>
            <a:prstGeom prst="rect">
              <a:avLst/>
            </a:prstGeom>
          </p:spPr>
        </p:pic>
      </p:grpSp>
      <p:sp>
        <p:nvSpPr>
          <p:cNvPr id="8" name="內容版面配置區 2">
            <a:extLst>
              <a:ext uri="{FF2B5EF4-FFF2-40B4-BE49-F238E27FC236}">
                <a16:creationId xmlns:a16="http://schemas.microsoft.com/office/drawing/2014/main" id="{EA2BEDA1-4249-C33A-A7CD-168E3B40FED2}"/>
              </a:ext>
            </a:extLst>
          </p:cNvPr>
          <p:cNvSpPr txBox="1">
            <a:spLocks/>
          </p:cNvSpPr>
          <p:nvPr/>
        </p:nvSpPr>
        <p:spPr>
          <a:xfrm>
            <a:off x="-126099" y="178911"/>
            <a:ext cx="3585275" cy="471431"/>
          </a:xfrm>
          <a:prstGeom prst="rect">
            <a:avLst/>
          </a:prstGeom>
        </p:spPr>
        <p:txBody>
          <a:bodyPr>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solidFill>
                  <a:srgbClr val="3F3F3F"/>
                </a:solidFill>
                <a:latin typeface="微軟正黑體" panose="020B0604030504040204" pitchFamily="34" charset="-120"/>
                <a:ea typeface="微軟正黑體" panose="020B0604030504040204" pitchFamily="34" charset="-120"/>
              </a:rPr>
              <a:t>Company Overview</a:t>
            </a:r>
          </a:p>
        </p:txBody>
      </p:sp>
      <p:cxnSp>
        <p:nvCxnSpPr>
          <p:cNvPr id="15" name="直線接點 14">
            <a:extLst>
              <a:ext uri="{FF2B5EF4-FFF2-40B4-BE49-F238E27FC236}">
                <a16:creationId xmlns:a16="http://schemas.microsoft.com/office/drawing/2014/main" id="{3D4F52D5-7B17-F7E2-621C-EB69148355C2}"/>
              </a:ext>
            </a:extLst>
          </p:cNvPr>
          <p:cNvCxnSpPr/>
          <p:nvPr/>
        </p:nvCxnSpPr>
        <p:spPr>
          <a:xfrm>
            <a:off x="3211528" y="288675"/>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78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a:extLst>
              <a:ext uri="{FF2B5EF4-FFF2-40B4-BE49-F238E27FC236}">
                <a16:creationId xmlns:a16="http://schemas.microsoft.com/office/drawing/2014/main" id="{39C1E65F-483E-A1FA-4B07-A27BFE3DDC67}"/>
              </a:ext>
            </a:extLst>
          </p:cNvPr>
          <p:cNvGrpSpPr/>
          <p:nvPr/>
        </p:nvGrpSpPr>
        <p:grpSpPr>
          <a:xfrm>
            <a:off x="4419769" y="2527988"/>
            <a:ext cx="7722559" cy="795834"/>
            <a:chOff x="4419769" y="2527988"/>
            <a:chExt cx="7468380" cy="795834"/>
          </a:xfrm>
        </p:grpSpPr>
        <p:sp>
          <p:nvSpPr>
            <p:cNvPr id="187" name="Rounded Rectangle 19">
              <a:extLst>
                <a:ext uri="{FF2B5EF4-FFF2-40B4-BE49-F238E27FC236}">
                  <a16:creationId xmlns:a16="http://schemas.microsoft.com/office/drawing/2014/main" id="{78FED2C2-057B-7CA8-5956-A3152A7F3F0B}"/>
                </a:ext>
              </a:extLst>
            </p:cNvPr>
            <p:cNvSpPr/>
            <p:nvPr/>
          </p:nvSpPr>
          <p:spPr>
            <a:xfrm>
              <a:off x="4987737" y="2527988"/>
              <a:ext cx="2806428" cy="632771"/>
            </a:xfrm>
            <a:prstGeom prst="roundRect">
              <a:avLst>
                <a:gd name="adj" fmla="val 50000"/>
              </a:avLst>
            </a:prstGeom>
            <a:solidFill>
              <a:srgbClr val="AE0005"/>
            </a:solidFill>
            <a:ln w="25400" cap="flat" cmpd="sng" algn="ctr">
              <a:noFill/>
              <a:prstDash val="solid"/>
            </a:ln>
            <a:effectLst/>
          </p:spPr>
          <p:txBody>
            <a:bodyPr rtlCol="0" anchor="ctr"/>
            <a:lstStyle/>
            <a:p>
              <a:pPr marL="0" marR="0" lvl="0" indent="0" algn="r" defTabSz="914318"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endParaRPr>
            </a:p>
          </p:txBody>
        </p:sp>
        <p:grpSp>
          <p:nvGrpSpPr>
            <p:cNvPr id="6" name="群組 5">
              <a:extLst>
                <a:ext uri="{FF2B5EF4-FFF2-40B4-BE49-F238E27FC236}">
                  <a16:creationId xmlns:a16="http://schemas.microsoft.com/office/drawing/2014/main" id="{D4DBD99E-A477-E58D-7922-792205EB922D}"/>
                </a:ext>
              </a:extLst>
            </p:cNvPr>
            <p:cNvGrpSpPr/>
            <p:nvPr/>
          </p:nvGrpSpPr>
          <p:grpSpPr>
            <a:xfrm>
              <a:off x="4419769" y="2573916"/>
              <a:ext cx="7468380" cy="749906"/>
              <a:chOff x="4419769" y="2573916"/>
              <a:chExt cx="7468380" cy="749906"/>
            </a:xfrm>
          </p:grpSpPr>
          <p:sp>
            <p:nvSpPr>
              <p:cNvPr id="190" name="Oval 23">
                <a:extLst>
                  <a:ext uri="{FF2B5EF4-FFF2-40B4-BE49-F238E27FC236}">
                    <a16:creationId xmlns:a16="http://schemas.microsoft.com/office/drawing/2014/main" id="{FE50DE0B-474E-05BF-8DE6-3540DDEEDCE4}"/>
                  </a:ext>
                </a:extLst>
              </p:cNvPr>
              <p:cNvSpPr/>
              <p:nvPr/>
            </p:nvSpPr>
            <p:spPr>
              <a:xfrm>
                <a:off x="5048198" y="2573916"/>
                <a:ext cx="540916" cy="540916"/>
              </a:xfrm>
              <a:prstGeom prst="ellipse">
                <a:avLst/>
              </a:prstGeom>
              <a:solidFill>
                <a:srgbClr val="FFFFFF"/>
              </a:solidFill>
              <a:ln w="25400" cap="flat" cmpd="sng" algn="ctr">
                <a:noFill/>
                <a:prstDash val="solid"/>
              </a:ln>
              <a:effectLst/>
            </p:spPr>
            <p:txBody>
              <a:bodyPr rtlCol="0" anchor="ctr"/>
              <a:lstStyle/>
              <a:p>
                <a:pPr marL="0" marR="0" lvl="0" indent="0" algn="ctr"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微軟正黑體" panose="020B0604030504040204" pitchFamily="34" charset="-120"/>
                  <a:ea typeface="微軟正黑體" panose="020B0604030504040204" pitchFamily="34" charset="-120"/>
                </a:endParaRPr>
              </a:p>
            </p:txBody>
          </p:sp>
          <p:sp>
            <p:nvSpPr>
              <p:cNvPr id="195" name="Freeform 28">
                <a:extLst>
                  <a:ext uri="{FF2B5EF4-FFF2-40B4-BE49-F238E27FC236}">
                    <a16:creationId xmlns:a16="http://schemas.microsoft.com/office/drawing/2014/main" id="{6FDAC500-E08D-6A57-8559-0CA2AD0AA55D}"/>
                  </a:ext>
                </a:extLst>
              </p:cNvPr>
              <p:cNvSpPr/>
              <p:nvPr/>
            </p:nvSpPr>
            <p:spPr>
              <a:xfrm>
                <a:off x="4419769" y="2844374"/>
                <a:ext cx="523421" cy="160262"/>
              </a:xfrm>
              <a:custGeom>
                <a:avLst/>
                <a:gdLst>
                  <a:gd name="connsiteX0" fmla="*/ 1171575 w 1171575"/>
                  <a:gd name="connsiteY0" fmla="*/ 0 h 123825"/>
                  <a:gd name="connsiteX1" fmla="*/ 123825 w 1171575"/>
                  <a:gd name="connsiteY1" fmla="*/ 0 h 123825"/>
                  <a:gd name="connsiteX2" fmla="*/ 0 w 1171575"/>
                  <a:gd name="connsiteY2" fmla="*/ 123825 h 123825"/>
                </a:gdLst>
                <a:ahLst/>
                <a:cxnLst>
                  <a:cxn ang="0">
                    <a:pos x="connsiteX0" y="connsiteY0"/>
                  </a:cxn>
                  <a:cxn ang="0">
                    <a:pos x="connsiteX1" y="connsiteY1"/>
                  </a:cxn>
                  <a:cxn ang="0">
                    <a:pos x="connsiteX2" y="connsiteY2"/>
                  </a:cxn>
                </a:cxnLst>
                <a:rect l="l" t="t" r="r" b="b"/>
                <a:pathLst>
                  <a:path w="1171575" h="123825">
                    <a:moveTo>
                      <a:pt x="1171575" y="0"/>
                    </a:moveTo>
                    <a:lnTo>
                      <a:pt x="123825" y="0"/>
                    </a:lnTo>
                    <a:lnTo>
                      <a:pt x="0" y="123825"/>
                    </a:lnTo>
                  </a:path>
                </a:pathLst>
              </a:custGeom>
              <a:noFill/>
              <a:ln w="19050" cap="rnd" cmpd="sng" algn="ctr">
                <a:solidFill>
                  <a:srgbClr val="FFFFFF">
                    <a:lumMod val="65000"/>
                  </a:srgbClr>
                </a:solidFill>
                <a:prstDash val="sysDot"/>
                <a:headEnd type="oval" w="med" len="med"/>
                <a:tailEnd type="none" w="lg" len="lg"/>
              </a:ln>
              <a:effectLst/>
            </p:spPr>
            <p:txBody>
              <a:bodyPr rtlCol="0" anchor="ctr"/>
              <a:lstStyle/>
              <a:p>
                <a:pPr marL="0" marR="0" lvl="0" indent="0" algn="ctr"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微軟正黑體" panose="020B0604030504040204" pitchFamily="34" charset="-120"/>
                  <a:ea typeface="微軟正黑體" panose="020B0604030504040204" pitchFamily="34" charset="-120"/>
                </a:endParaRPr>
              </a:p>
            </p:txBody>
          </p:sp>
          <p:sp>
            <p:nvSpPr>
              <p:cNvPr id="263" name="文字方塊 262">
                <a:extLst>
                  <a:ext uri="{FF2B5EF4-FFF2-40B4-BE49-F238E27FC236}">
                    <a16:creationId xmlns:a16="http://schemas.microsoft.com/office/drawing/2014/main" id="{60AE5091-D792-A1A3-C87D-50E85C48401F}"/>
                  </a:ext>
                </a:extLst>
              </p:cNvPr>
              <p:cNvSpPr txBox="1"/>
              <p:nvPr/>
            </p:nvSpPr>
            <p:spPr>
              <a:xfrm>
                <a:off x="5644314" y="2666281"/>
                <a:ext cx="2111752" cy="338355"/>
              </a:xfrm>
              <a:prstGeom prst="rect">
                <a:avLst/>
              </a:prstGeom>
              <a:noFill/>
            </p:spPr>
            <p:txBody>
              <a:bodyPr wrap="square">
                <a:spAutoFit/>
              </a:bodyPr>
              <a:lstStyle/>
              <a:p>
                <a:r>
                  <a:rPr lang="en-US" altLang="zh-TW" sz="1600" dirty="0">
                    <a:solidFill>
                      <a:schemeClr val="bg1"/>
                    </a:solidFill>
                    <a:latin typeface="微軟正黑體" panose="020B0604030504040204" pitchFamily="34" charset="-120"/>
                    <a:ea typeface="微軟正黑體" panose="020B0604030504040204" pitchFamily="34" charset="-120"/>
                  </a:rPr>
                  <a:t>Storage and Backup</a:t>
                </a:r>
              </a:p>
            </p:txBody>
          </p:sp>
          <p:sp>
            <p:nvSpPr>
              <p:cNvPr id="264" name="文字方塊 263">
                <a:extLst>
                  <a:ext uri="{FF2B5EF4-FFF2-40B4-BE49-F238E27FC236}">
                    <a16:creationId xmlns:a16="http://schemas.microsoft.com/office/drawing/2014/main" id="{CE0FFC24-5DAE-E6DA-7556-2CA3C54FB525}"/>
                  </a:ext>
                </a:extLst>
              </p:cNvPr>
              <p:cNvSpPr txBox="1"/>
              <p:nvPr/>
            </p:nvSpPr>
            <p:spPr>
              <a:xfrm>
                <a:off x="7895085" y="2585158"/>
                <a:ext cx="3993064" cy="738664"/>
              </a:xfrm>
              <a:prstGeom prst="rect">
                <a:avLst/>
              </a:prstGeom>
              <a:noFill/>
            </p:spPr>
            <p:txBody>
              <a:bodyPr wrap="square">
                <a:spAutoFit/>
              </a:bodyPr>
              <a:lstStyle/>
              <a:p>
                <a:r>
                  <a:rPr lang="en-US" altLang="zh-TW" sz="1400" dirty="0">
                    <a:latin typeface="微軟正黑體" panose="020B0604030504040204" pitchFamily="34" charset="-120"/>
                    <a:ea typeface="微軟正黑體" panose="020B0604030504040204" pitchFamily="34" charset="-120"/>
                  </a:rPr>
                  <a:t>SDS(Software-Defined Storage)</a:t>
                </a:r>
                <a:r>
                  <a:rPr lang="zh-TW" altLang="en-US" sz="1400" dirty="0">
                    <a:latin typeface="微軟正黑體" panose="020B0604030504040204" pitchFamily="34" charset="-120"/>
                    <a:ea typeface="微軟正黑體" panose="020B0604030504040204" pitchFamily="34" charset="-120"/>
                  </a:rPr>
                  <a:t>、</a:t>
                </a:r>
                <a:r>
                  <a:rPr lang="en-US" altLang="zh-TW" sz="1400" dirty="0">
                    <a:latin typeface="微軟正黑體" panose="020B0604030504040204" pitchFamily="34" charset="-120"/>
                    <a:ea typeface="微軟正黑體" panose="020B0604030504040204" pitchFamily="34" charset="-120"/>
                  </a:rPr>
                  <a:t>Data Storage</a:t>
                </a:r>
                <a:r>
                  <a:rPr lang="zh-TW" altLang="en-US" sz="1400" dirty="0">
                    <a:latin typeface="微軟正黑體" panose="020B0604030504040204" pitchFamily="34" charset="-120"/>
                    <a:ea typeface="微軟正黑體" panose="020B0604030504040204" pitchFamily="34" charset="-120"/>
                  </a:rPr>
                  <a:t>、</a:t>
                </a:r>
                <a:endParaRPr lang="en-US" altLang="zh-TW" sz="1400" dirty="0">
                  <a:latin typeface="微軟正黑體" panose="020B0604030504040204" pitchFamily="34" charset="-120"/>
                  <a:ea typeface="微軟正黑體" panose="020B0604030504040204" pitchFamily="34" charset="-120"/>
                </a:endParaRPr>
              </a:p>
              <a:p>
                <a:r>
                  <a:rPr lang="en-US" altLang="zh-TW" sz="1400" dirty="0">
                    <a:latin typeface="微軟正黑體" panose="020B0604030504040204" pitchFamily="34" charset="-120"/>
                    <a:ea typeface="微軟正黑體" panose="020B0604030504040204" pitchFamily="34" charset="-120"/>
                  </a:rPr>
                  <a:t>Backup and Disaster Recovery Deployment</a:t>
                </a:r>
                <a:endParaRPr lang="zh-TW" altLang="en-US" sz="1400" dirty="0">
                  <a:latin typeface="微軟正黑體" panose="020B0604030504040204" pitchFamily="34" charset="-120"/>
                  <a:ea typeface="微軟正黑體" panose="020B0604030504040204" pitchFamily="34" charset="-120"/>
                </a:endParaRPr>
              </a:p>
            </p:txBody>
          </p:sp>
          <p:sp>
            <p:nvSpPr>
              <p:cNvPr id="280" name="Freeform 66">
                <a:extLst>
                  <a:ext uri="{FF2B5EF4-FFF2-40B4-BE49-F238E27FC236}">
                    <a16:creationId xmlns:a16="http://schemas.microsoft.com/office/drawing/2014/main" id="{F6D61762-242E-BE8F-D34D-4BC6D944D564}"/>
                  </a:ext>
                </a:extLst>
              </p:cNvPr>
              <p:cNvSpPr>
                <a:spLocks noEditPoints="1"/>
              </p:cNvSpPr>
              <p:nvPr/>
            </p:nvSpPr>
            <p:spPr bwMode="auto">
              <a:xfrm>
                <a:off x="5224200" y="2727745"/>
                <a:ext cx="188913" cy="220663"/>
              </a:xfrm>
              <a:custGeom>
                <a:avLst/>
                <a:gdLst/>
                <a:ahLst/>
                <a:cxnLst>
                  <a:cxn ang="0">
                    <a:pos x="55" y="9"/>
                  </a:cxn>
                  <a:cxn ang="0">
                    <a:pos x="55" y="14"/>
                  </a:cxn>
                  <a:cxn ang="0">
                    <a:pos x="27" y="23"/>
                  </a:cxn>
                  <a:cxn ang="0">
                    <a:pos x="0" y="14"/>
                  </a:cxn>
                  <a:cxn ang="0">
                    <a:pos x="0" y="9"/>
                  </a:cxn>
                  <a:cxn ang="0">
                    <a:pos x="27" y="0"/>
                  </a:cxn>
                  <a:cxn ang="0">
                    <a:pos x="55" y="9"/>
                  </a:cxn>
                  <a:cxn ang="0">
                    <a:pos x="55" y="21"/>
                  </a:cxn>
                  <a:cxn ang="0">
                    <a:pos x="55" y="27"/>
                  </a:cxn>
                  <a:cxn ang="0">
                    <a:pos x="27" y="37"/>
                  </a:cxn>
                  <a:cxn ang="0">
                    <a:pos x="0" y="27"/>
                  </a:cxn>
                  <a:cxn ang="0">
                    <a:pos x="0" y="21"/>
                  </a:cxn>
                  <a:cxn ang="0">
                    <a:pos x="27" y="27"/>
                  </a:cxn>
                  <a:cxn ang="0">
                    <a:pos x="55" y="21"/>
                  </a:cxn>
                  <a:cxn ang="0">
                    <a:pos x="55" y="35"/>
                  </a:cxn>
                  <a:cxn ang="0">
                    <a:pos x="55" y="41"/>
                  </a:cxn>
                  <a:cxn ang="0">
                    <a:pos x="27" y="50"/>
                  </a:cxn>
                  <a:cxn ang="0">
                    <a:pos x="0" y="41"/>
                  </a:cxn>
                  <a:cxn ang="0">
                    <a:pos x="0" y="35"/>
                  </a:cxn>
                  <a:cxn ang="0">
                    <a:pos x="27" y="41"/>
                  </a:cxn>
                  <a:cxn ang="0">
                    <a:pos x="55" y="35"/>
                  </a:cxn>
                  <a:cxn ang="0">
                    <a:pos x="55" y="49"/>
                  </a:cxn>
                  <a:cxn ang="0">
                    <a:pos x="55" y="55"/>
                  </a:cxn>
                  <a:cxn ang="0">
                    <a:pos x="27" y="64"/>
                  </a:cxn>
                  <a:cxn ang="0">
                    <a:pos x="0" y="55"/>
                  </a:cxn>
                  <a:cxn ang="0">
                    <a:pos x="0" y="49"/>
                  </a:cxn>
                  <a:cxn ang="0">
                    <a:pos x="27" y="55"/>
                  </a:cxn>
                  <a:cxn ang="0">
                    <a:pos x="55" y="49"/>
                  </a:cxn>
                </a:cxnLst>
                <a:rect l="0" t="0" r="r" b="b"/>
                <a:pathLst>
                  <a:path w="55" h="64">
                    <a:moveTo>
                      <a:pt x="55" y="9"/>
                    </a:moveTo>
                    <a:cubicBezTo>
                      <a:pt x="55" y="14"/>
                      <a:pt x="55" y="14"/>
                      <a:pt x="55" y="14"/>
                    </a:cubicBezTo>
                    <a:cubicBezTo>
                      <a:pt x="55" y="19"/>
                      <a:pt x="42" y="23"/>
                      <a:pt x="27" y="23"/>
                    </a:cubicBezTo>
                    <a:cubicBezTo>
                      <a:pt x="12" y="23"/>
                      <a:pt x="0" y="19"/>
                      <a:pt x="0" y="14"/>
                    </a:cubicBezTo>
                    <a:cubicBezTo>
                      <a:pt x="0" y="9"/>
                      <a:pt x="0" y="9"/>
                      <a:pt x="0" y="9"/>
                    </a:cubicBezTo>
                    <a:cubicBezTo>
                      <a:pt x="0" y="4"/>
                      <a:pt x="12" y="0"/>
                      <a:pt x="27" y="0"/>
                    </a:cubicBezTo>
                    <a:cubicBezTo>
                      <a:pt x="42" y="0"/>
                      <a:pt x="55" y="4"/>
                      <a:pt x="55" y="9"/>
                    </a:cubicBezTo>
                    <a:close/>
                    <a:moveTo>
                      <a:pt x="55" y="21"/>
                    </a:moveTo>
                    <a:cubicBezTo>
                      <a:pt x="55" y="27"/>
                      <a:pt x="55" y="27"/>
                      <a:pt x="55" y="27"/>
                    </a:cubicBezTo>
                    <a:cubicBezTo>
                      <a:pt x="55" y="32"/>
                      <a:pt x="42" y="37"/>
                      <a:pt x="27" y="37"/>
                    </a:cubicBezTo>
                    <a:cubicBezTo>
                      <a:pt x="12" y="37"/>
                      <a:pt x="0" y="32"/>
                      <a:pt x="0" y="27"/>
                    </a:cubicBezTo>
                    <a:cubicBezTo>
                      <a:pt x="0" y="21"/>
                      <a:pt x="0" y="21"/>
                      <a:pt x="0" y="21"/>
                    </a:cubicBezTo>
                    <a:cubicBezTo>
                      <a:pt x="6" y="25"/>
                      <a:pt x="16" y="27"/>
                      <a:pt x="27" y="27"/>
                    </a:cubicBezTo>
                    <a:cubicBezTo>
                      <a:pt x="38" y="27"/>
                      <a:pt x="49" y="25"/>
                      <a:pt x="55" y="21"/>
                    </a:cubicBezTo>
                    <a:close/>
                    <a:moveTo>
                      <a:pt x="55" y="35"/>
                    </a:moveTo>
                    <a:cubicBezTo>
                      <a:pt x="55" y="41"/>
                      <a:pt x="55" y="41"/>
                      <a:pt x="55" y="41"/>
                    </a:cubicBezTo>
                    <a:cubicBezTo>
                      <a:pt x="55" y="46"/>
                      <a:pt x="42" y="50"/>
                      <a:pt x="27" y="50"/>
                    </a:cubicBezTo>
                    <a:cubicBezTo>
                      <a:pt x="12" y="50"/>
                      <a:pt x="0" y="46"/>
                      <a:pt x="0" y="41"/>
                    </a:cubicBezTo>
                    <a:cubicBezTo>
                      <a:pt x="0" y="35"/>
                      <a:pt x="0" y="35"/>
                      <a:pt x="0" y="35"/>
                    </a:cubicBezTo>
                    <a:cubicBezTo>
                      <a:pt x="6" y="39"/>
                      <a:pt x="16" y="41"/>
                      <a:pt x="27" y="41"/>
                    </a:cubicBezTo>
                    <a:cubicBezTo>
                      <a:pt x="38" y="41"/>
                      <a:pt x="49" y="39"/>
                      <a:pt x="55" y="35"/>
                    </a:cubicBezTo>
                    <a:close/>
                    <a:moveTo>
                      <a:pt x="55" y="49"/>
                    </a:moveTo>
                    <a:cubicBezTo>
                      <a:pt x="55" y="55"/>
                      <a:pt x="55" y="55"/>
                      <a:pt x="55" y="55"/>
                    </a:cubicBezTo>
                    <a:cubicBezTo>
                      <a:pt x="55" y="60"/>
                      <a:pt x="42" y="64"/>
                      <a:pt x="27" y="64"/>
                    </a:cubicBezTo>
                    <a:cubicBezTo>
                      <a:pt x="12" y="64"/>
                      <a:pt x="0" y="60"/>
                      <a:pt x="0" y="55"/>
                    </a:cubicBezTo>
                    <a:cubicBezTo>
                      <a:pt x="0" y="49"/>
                      <a:pt x="0" y="49"/>
                      <a:pt x="0" y="49"/>
                    </a:cubicBezTo>
                    <a:cubicBezTo>
                      <a:pt x="6" y="53"/>
                      <a:pt x="16" y="55"/>
                      <a:pt x="27" y="55"/>
                    </a:cubicBezTo>
                    <a:cubicBezTo>
                      <a:pt x="38" y="55"/>
                      <a:pt x="49" y="53"/>
                      <a:pt x="55" y="49"/>
                    </a:cubicBez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grpSp>
      </p:grpSp>
      <p:grpSp>
        <p:nvGrpSpPr>
          <p:cNvPr id="10" name="群組 9">
            <a:extLst>
              <a:ext uri="{FF2B5EF4-FFF2-40B4-BE49-F238E27FC236}">
                <a16:creationId xmlns:a16="http://schemas.microsoft.com/office/drawing/2014/main" id="{9D7E7EAF-56A7-E4D4-DB77-1BAADE1248FF}"/>
              </a:ext>
            </a:extLst>
          </p:cNvPr>
          <p:cNvGrpSpPr/>
          <p:nvPr/>
        </p:nvGrpSpPr>
        <p:grpSpPr>
          <a:xfrm>
            <a:off x="4419769" y="4332121"/>
            <a:ext cx="7157580" cy="632771"/>
            <a:chOff x="4419769" y="4332121"/>
            <a:chExt cx="7157580" cy="632771"/>
          </a:xfrm>
        </p:grpSpPr>
        <p:sp>
          <p:nvSpPr>
            <p:cNvPr id="171" name="Rounded Rectangle 17">
              <a:extLst>
                <a:ext uri="{FF2B5EF4-FFF2-40B4-BE49-F238E27FC236}">
                  <a16:creationId xmlns:a16="http://schemas.microsoft.com/office/drawing/2014/main" id="{027692CF-5270-4CAB-32E6-A071ED54AD83}"/>
                </a:ext>
              </a:extLst>
            </p:cNvPr>
            <p:cNvSpPr/>
            <p:nvPr/>
          </p:nvSpPr>
          <p:spPr>
            <a:xfrm>
              <a:off x="4987737" y="4332121"/>
              <a:ext cx="2806428" cy="632771"/>
            </a:xfrm>
            <a:prstGeom prst="roundRect">
              <a:avLst>
                <a:gd name="adj" fmla="val 50000"/>
              </a:avLst>
            </a:prstGeom>
            <a:solidFill>
              <a:srgbClr val="FE3C3C"/>
            </a:solidFill>
            <a:ln w="25400" cap="flat" cmpd="sng" algn="ctr">
              <a:noFill/>
              <a:prstDash val="solid"/>
            </a:ln>
            <a:effectLst/>
          </p:spPr>
          <p:txBody>
            <a:bodyPr rtlCol="0" anchor="ctr"/>
            <a:lstStyle/>
            <a:p>
              <a:pPr marL="0" marR="0" lvl="0" indent="0" algn="r" defTabSz="914318"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endParaRPr>
            </a:p>
          </p:txBody>
        </p:sp>
        <p:sp>
          <p:nvSpPr>
            <p:cNvPr id="172" name="Oval 93">
              <a:extLst>
                <a:ext uri="{FF2B5EF4-FFF2-40B4-BE49-F238E27FC236}">
                  <a16:creationId xmlns:a16="http://schemas.microsoft.com/office/drawing/2014/main" id="{7E2A2DAA-0B7F-AAD9-321F-A7F9C91605A3}"/>
                </a:ext>
              </a:extLst>
            </p:cNvPr>
            <p:cNvSpPr/>
            <p:nvPr/>
          </p:nvSpPr>
          <p:spPr>
            <a:xfrm>
              <a:off x="5048198" y="4378048"/>
              <a:ext cx="540916" cy="540916"/>
            </a:xfrm>
            <a:prstGeom prst="ellipse">
              <a:avLst/>
            </a:prstGeom>
            <a:solidFill>
              <a:srgbClr val="FFFFFF"/>
            </a:solidFill>
            <a:ln w="25400" cap="flat" cmpd="sng" algn="ctr">
              <a:noFill/>
              <a:prstDash val="solid"/>
            </a:ln>
            <a:effectLst/>
          </p:spPr>
          <p:txBody>
            <a:bodyPr rtlCol="0" anchor="ctr"/>
            <a:lstStyle/>
            <a:p>
              <a:pPr marL="0" marR="0" lvl="0" indent="0" algn="ctr"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微軟正黑體" panose="020B0604030504040204" pitchFamily="34" charset="-120"/>
                <a:ea typeface="微軟正黑體" panose="020B0604030504040204" pitchFamily="34" charset="-120"/>
              </a:endParaRPr>
            </a:p>
          </p:txBody>
        </p:sp>
        <p:sp>
          <p:nvSpPr>
            <p:cNvPr id="197" name="Freeform 34">
              <a:extLst>
                <a:ext uri="{FF2B5EF4-FFF2-40B4-BE49-F238E27FC236}">
                  <a16:creationId xmlns:a16="http://schemas.microsoft.com/office/drawing/2014/main" id="{68EC552B-A3B0-7C8E-1966-E1321922929D}"/>
                </a:ext>
              </a:extLst>
            </p:cNvPr>
            <p:cNvSpPr/>
            <p:nvPr/>
          </p:nvSpPr>
          <p:spPr>
            <a:xfrm flipV="1">
              <a:off x="4419769" y="4484904"/>
              <a:ext cx="523421" cy="160262"/>
            </a:xfrm>
            <a:custGeom>
              <a:avLst/>
              <a:gdLst>
                <a:gd name="connsiteX0" fmla="*/ 1171575 w 1171575"/>
                <a:gd name="connsiteY0" fmla="*/ 0 h 123825"/>
                <a:gd name="connsiteX1" fmla="*/ 123825 w 1171575"/>
                <a:gd name="connsiteY1" fmla="*/ 0 h 123825"/>
                <a:gd name="connsiteX2" fmla="*/ 0 w 1171575"/>
                <a:gd name="connsiteY2" fmla="*/ 123825 h 123825"/>
              </a:gdLst>
              <a:ahLst/>
              <a:cxnLst>
                <a:cxn ang="0">
                  <a:pos x="connsiteX0" y="connsiteY0"/>
                </a:cxn>
                <a:cxn ang="0">
                  <a:pos x="connsiteX1" y="connsiteY1"/>
                </a:cxn>
                <a:cxn ang="0">
                  <a:pos x="connsiteX2" y="connsiteY2"/>
                </a:cxn>
              </a:cxnLst>
              <a:rect l="l" t="t" r="r" b="b"/>
              <a:pathLst>
                <a:path w="1171575" h="123825">
                  <a:moveTo>
                    <a:pt x="1171575" y="0"/>
                  </a:moveTo>
                  <a:lnTo>
                    <a:pt x="123825" y="0"/>
                  </a:lnTo>
                  <a:lnTo>
                    <a:pt x="0" y="123825"/>
                  </a:lnTo>
                </a:path>
              </a:pathLst>
            </a:custGeom>
            <a:noFill/>
            <a:ln w="19050" cap="rnd" cmpd="sng" algn="ctr">
              <a:solidFill>
                <a:srgbClr val="FFFFFF">
                  <a:lumMod val="65000"/>
                </a:srgbClr>
              </a:solidFill>
              <a:prstDash val="sysDot"/>
              <a:headEnd type="oval" w="med" len="med"/>
              <a:tailEnd type="none" w="lg" len="lg"/>
            </a:ln>
            <a:effectLst/>
          </p:spPr>
          <p:txBody>
            <a:bodyPr rtlCol="0" anchor="ctr"/>
            <a:lstStyle/>
            <a:p>
              <a:pPr marL="0" marR="0" lvl="0" indent="0" algn="ctr"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微軟正黑體" panose="020B0604030504040204" pitchFamily="34" charset="-120"/>
                <a:ea typeface="微軟正黑體" panose="020B0604030504040204" pitchFamily="34" charset="-120"/>
              </a:endParaRPr>
            </a:p>
          </p:txBody>
        </p:sp>
        <p:sp>
          <p:nvSpPr>
            <p:cNvPr id="269" name="文字方塊 268">
              <a:extLst>
                <a:ext uri="{FF2B5EF4-FFF2-40B4-BE49-F238E27FC236}">
                  <a16:creationId xmlns:a16="http://schemas.microsoft.com/office/drawing/2014/main" id="{02610F6D-2C43-710E-D5D1-028C1EC8C6B0}"/>
                </a:ext>
              </a:extLst>
            </p:cNvPr>
            <p:cNvSpPr txBox="1"/>
            <p:nvPr/>
          </p:nvSpPr>
          <p:spPr>
            <a:xfrm>
              <a:off x="5644314" y="4460500"/>
              <a:ext cx="2172212" cy="400110"/>
            </a:xfrm>
            <a:prstGeom prst="rect">
              <a:avLst/>
            </a:prstGeom>
            <a:noFill/>
          </p:spPr>
          <p:txBody>
            <a:bodyPr wrap="square">
              <a:spAutoFit/>
            </a:bodyPr>
            <a:lstStyle/>
            <a:p>
              <a:r>
                <a:rPr lang="en-US" altLang="zh-TW" sz="2000" dirty="0">
                  <a:solidFill>
                    <a:schemeClr val="bg1"/>
                  </a:solidFill>
                  <a:latin typeface="微軟正黑體" panose="020B0604030504040204" pitchFamily="34" charset="-120"/>
                  <a:ea typeface="微軟正黑體" panose="020B0604030504040204" pitchFamily="34" charset="-120"/>
                </a:rPr>
                <a:t>AIOT</a:t>
              </a:r>
              <a:endParaRPr lang="zh-TW" altLang="en-US" sz="2000" dirty="0">
                <a:solidFill>
                  <a:schemeClr val="bg1"/>
                </a:solidFill>
                <a:latin typeface="微軟正黑體" panose="020B0604030504040204" pitchFamily="34" charset="-120"/>
                <a:ea typeface="微軟正黑體" panose="020B0604030504040204" pitchFamily="34" charset="-120"/>
              </a:endParaRPr>
            </a:p>
          </p:txBody>
        </p:sp>
        <p:sp>
          <p:nvSpPr>
            <p:cNvPr id="270" name="文字方塊 269">
              <a:extLst>
                <a:ext uri="{FF2B5EF4-FFF2-40B4-BE49-F238E27FC236}">
                  <a16:creationId xmlns:a16="http://schemas.microsoft.com/office/drawing/2014/main" id="{B069670A-2F2C-0D93-29D9-7BDAD7647AAD}"/>
                </a:ext>
              </a:extLst>
            </p:cNvPr>
            <p:cNvSpPr txBox="1"/>
            <p:nvPr/>
          </p:nvSpPr>
          <p:spPr>
            <a:xfrm>
              <a:off x="7943122" y="4475490"/>
              <a:ext cx="3634227" cy="307777"/>
            </a:xfrm>
            <a:prstGeom prst="rect">
              <a:avLst/>
            </a:prstGeom>
            <a:noFill/>
          </p:spPr>
          <p:txBody>
            <a:bodyPr wrap="square">
              <a:spAutoFit/>
            </a:bodyPr>
            <a:lstStyle/>
            <a:p>
              <a:r>
                <a:rPr lang="en-US" altLang="zh-TW" sz="1400" dirty="0" err="1">
                  <a:latin typeface="微軟正黑體" panose="020B0604030504040204" pitchFamily="34" charset="-120"/>
                  <a:ea typeface="微軟正黑體" panose="020B0604030504040204" pitchFamily="34" charset="-120"/>
                </a:rPr>
                <a:t>i</a:t>
              </a:r>
              <a:r>
                <a:rPr lang="en-US" altLang="zh-TW" sz="1400" dirty="0">
                  <a:latin typeface="微軟正黑體" panose="020B0604030504040204" pitchFamily="34" charset="-120"/>
                  <a:ea typeface="微軟正黑體" panose="020B0604030504040204" pitchFamily="34" charset="-120"/>
                </a:rPr>
                <a:t>-Box, </a:t>
              </a:r>
              <a:r>
                <a:rPr lang="en-US" altLang="zh-TW" sz="1400" dirty="0" err="1">
                  <a:latin typeface="微軟正黑體" panose="020B0604030504040204" pitchFamily="34" charset="-120"/>
                  <a:ea typeface="微軟正黑體" panose="020B0604030504040204" pitchFamily="34" charset="-120"/>
                </a:rPr>
                <a:t>EZpost</a:t>
              </a:r>
              <a:r>
                <a:rPr lang="en-US" altLang="zh-TW" sz="1400" dirty="0">
                  <a:latin typeface="微軟正黑體" panose="020B0604030504040204" pitchFamily="34" charset="-120"/>
                  <a:ea typeface="微軟正黑體" panose="020B0604030504040204" pitchFamily="34" charset="-120"/>
                </a:rPr>
                <a:t>, Value-Added Machines</a:t>
              </a:r>
              <a:endParaRPr lang="zh-TW" altLang="en-US" sz="1400" dirty="0">
                <a:latin typeface="微軟正黑體" panose="020B0604030504040204" pitchFamily="34" charset="-120"/>
                <a:ea typeface="微軟正黑體" panose="020B0604030504040204" pitchFamily="34" charset="-120"/>
              </a:endParaRPr>
            </a:p>
          </p:txBody>
        </p:sp>
        <p:sp>
          <p:nvSpPr>
            <p:cNvPr id="292" name="Freeform 119">
              <a:extLst>
                <a:ext uri="{FF2B5EF4-FFF2-40B4-BE49-F238E27FC236}">
                  <a16:creationId xmlns:a16="http://schemas.microsoft.com/office/drawing/2014/main" id="{8960EEC7-3807-412B-0D8A-6854DFABF130}"/>
                </a:ext>
              </a:extLst>
            </p:cNvPr>
            <p:cNvSpPr>
              <a:spLocks noEditPoints="1"/>
            </p:cNvSpPr>
            <p:nvPr/>
          </p:nvSpPr>
          <p:spPr bwMode="auto">
            <a:xfrm>
              <a:off x="5236926" y="4547834"/>
              <a:ext cx="163460" cy="202028"/>
            </a:xfrm>
            <a:custGeom>
              <a:avLst/>
              <a:gdLst/>
              <a:ahLst/>
              <a:cxnLst>
                <a:cxn ang="0">
                  <a:pos x="41" y="47"/>
                </a:cxn>
                <a:cxn ang="0">
                  <a:pos x="37" y="51"/>
                </a:cxn>
                <a:cxn ang="0">
                  <a:pos x="3" y="51"/>
                </a:cxn>
                <a:cxn ang="0">
                  <a:pos x="0" y="47"/>
                </a:cxn>
                <a:cxn ang="0">
                  <a:pos x="0" y="27"/>
                </a:cxn>
                <a:cxn ang="0">
                  <a:pos x="3" y="23"/>
                </a:cxn>
                <a:cxn ang="0">
                  <a:pos x="4" y="23"/>
                </a:cxn>
                <a:cxn ang="0">
                  <a:pos x="4" y="16"/>
                </a:cxn>
                <a:cxn ang="0">
                  <a:pos x="20" y="0"/>
                </a:cxn>
                <a:cxn ang="0">
                  <a:pos x="36" y="16"/>
                </a:cxn>
                <a:cxn ang="0">
                  <a:pos x="36" y="23"/>
                </a:cxn>
                <a:cxn ang="0">
                  <a:pos x="37" y="23"/>
                </a:cxn>
                <a:cxn ang="0">
                  <a:pos x="41" y="27"/>
                </a:cxn>
                <a:cxn ang="0">
                  <a:pos x="41" y="47"/>
                </a:cxn>
                <a:cxn ang="0">
                  <a:pos x="29" y="23"/>
                </a:cxn>
                <a:cxn ang="0">
                  <a:pos x="29" y="16"/>
                </a:cxn>
                <a:cxn ang="0">
                  <a:pos x="20" y="7"/>
                </a:cxn>
                <a:cxn ang="0">
                  <a:pos x="11" y="16"/>
                </a:cxn>
                <a:cxn ang="0">
                  <a:pos x="11" y="23"/>
                </a:cxn>
                <a:cxn ang="0">
                  <a:pos x="29" y="23"/>
                </a:cxn>
              </a:cxnLst>
              <a:rect l="0" t="0" r="r" b="b"/>
              <a:pathLst>
                <a:path w="41" h="51">
                  <a:moveTo>
                    <a:pt x="41" y="47"/>
                  </a:moveTo>
                  <a:cubicBezTo>
                    <a:pt x="41" y="49"/>
                    <a:pt x="39" y="51"/>
                    <a:pt x="37" y="51"/>
                  </a:cubicBezTo>
                  <a:cubicBezTo>
                    <a:pt x="3" y="51"/>
                    <a:pt x="3" y="51"/>
                    <a:pt x="3" y="51"/>
                  </a:cubicBezTo>
                  <a:cubicBezTo>
                    <a:pt x="1" y="51"/>
                    <a:pt x="0" y="49"/>
                    <a:pt x="0" y="47"/>
                  </a:cubicBezTo>
                  <a:cubicBezTo>
                    <a:pt x="0" y="27"/>
                    <a:pt x="0" y="27"/>
                    <a:pt x="0" y="27"/>
                  </a:cubicBezTo>
                  <a:cubicBezTo>
                    <a:pt x="0" y="25"/>
                    <a:pt x="1" y="23"/>
                    <a:pt x="3" y="23"/>
                  </a:cubicBezTo>
                  <a:cubicBezTo>
                    <a:pt x="4" y="23"/>
                    <a:pt x="4" y="23"/>
                    <a:pt x="4" y="23"/>
                  </a:cubicBezTo>
                  <a:cubicBezTo>
                    <a:pt x="4" y="16"/>
                    <a:pt x="4" y="16"/>
                    <a:pt x="4" y="16"/>
                  </a:cubicBezTo>
                  <a:cubicBezTo>
                    <a:pt x="4" y="8"/>
                    <a:pt x="12" y="0"/>
                    <a:pt x="20" y="0"/>
                  </a:cubicBezTo>
                  <a:cubicBezTo>
                    <a:pt x="29" y="0"/>
                    <a:pt x="36" y="8"/>
                    <a:pt x="36" y="16"/>
                  </a:cubicBezTo>
                  <a:cubicBezTo>
                    <a:pt x="36" y="23"/>
                    <a:pt x="36" y="23"/>
                    <a:pt x="36" y="23"/>
                  </a:cubicBezTo>
                  <a:cubicBezTo>
                    <a:pt x="37" y="23"/>
                    <a:pt x="37" y="23"/>
                    <a:pt x="37" y="23"/>
                  </a:cubicBezTo>
                  <a:cubicBezTo>
                    <a:pt x="39" y="23"/>
                    <a:pt x="41" y="25"/>
                    <a:pt x="41" y="27"/>
                  </a:cubicBezTo>
                  <a:lnTo>
                    <a:pt x="41" y="47"/>
                  </a:lnTo>
                  <a:close/>
                  <a:moveTo>
                    <a:pt x="29" y="23"/>
                  </a:moveTo>
                  <a:cubicBezTo>
                    <a:pt x="29" y="16"/>
                    <a:pt x="29" y="16"/>
                    <a:pt x="29" y="16"/>
                  </a:cubicBezTo>
                  <a:cubicBezTo>
                    <a:pt x="29" y="11"/>
                    <a:pt x="25" y="7"/>
                    <a:pt x="20" y="7"/>
                  </a:cubicBezTo>
                  <a:cubicBezTo>
                    <a:pt x="15" y="7"/>
                    <a:pt x="11" y="11"/>
                    <a:pt x="11" y="16"/>
                  </a:cubicBezTo>
                  <a:cubicBezTo>
                    <a:pt x="11" y="23"/>
                    <a:pt x="11" y="23"/>
                    <a:pt x="11" y="23"/>
                  </a:cubicBezTo>
                  <a:lnTo>
                    <a:pt x="29" y="23"/>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grpSp>
      <p:grpSp>
        <p:nvGrpSpPr>
          <p:cNvPr id="11" name="群組 10">
            <a:extLst>
              <a:ext uri="{FF2B5EF4-FFF2-40B4-BE49-F238E27FC236}">
                <a16:creationId xmlns:a16="http://schemas.microsoft.com/office/drawing/2014/main" id="{F74B1AB5-8128-E0EC-CD58-56C4D3F8DA28}"/>
              </a:ext>
            </a:extLst>
          </p:cNvPr>
          <p:cNvGrpSpPr/>
          <p:nvPr/>
        </p:nvGrpSpPr>
        <p:grpSpPr>
          <a:xfrm>
            <a:off x="3573386" y="5234187"/>
            <a:ext cx="8568942" cy="632771"/>
            <a:chOff x="3573386" y="5234187"/>
            <a:chExt cx="8568942" cy="632771"/>
          </a:xfrm>
        </p:grpSpPr>
        <p:sp>
          <p:nvSpPr>
            <p:cNvPr id="185" name="Rounded Rectangle 16">
              <a:extLst>
                <a:ext uri="{FF2B5EF4-FFF2-40B4-BE49-F238E27FC236}">
                  <a16:creationId xmlns:a16="http://schemas.microsoft.com/office/drawing/2014/main" id="{5C913221-6228-D2CC-3D2F-DC39534014B4}"/>
                </a:ext>
              </a:extLst>
            </p:cNvPr>
            <p:cNvSpPr/>
            <p:nvPr/>
          </p:nvSpPr>
          <p:spPr>
            <a:xfrm>
              <a:off x="4987737" y="5234187"/>
              <a:ext cx="2806428" cy="632771"/>
            </a:xfrm>
            <a:prstGeom prst="roundRect">
              <a:avLst>
                <a:gd name="adj" fmla="val 50000"/>
              </a:avLst>
            </a:prstGeom>
            <a:solidFill>
              <a:schemeClr val="bg1">
                <a:lumMod val="50000"/>
              </a:schemeClr>
            </a:solidFill>
            <a:ln w="25400" cap="flat" cmpd="sng" algn="ctr">
              <a:noFill/>
              <a:prstDash val="solid"/>
            </a:ln>
            <a:effectLst/>
          </p:spPr>
          <p:txBody>
            <a:bodyPr rtlCol="0" anchor="ctr"/>
            <a:lstStyle/>
            <a:p>
              <a:pPr marL="0" marR="0" lvl="0" indent="0" algn="r" defTabSz="914318"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endParaRPr>
            </a:p>
          </p:txBody>
        </p:sp>
        <p:sp>
          <p:nvSpPr>
            <p:cNvPr id="192" name="Oval 26">
              <a:extLst>
                <a:ext uri="{FF2B5EF4-FFF2-40B4-BE49-F238E27FC236}">
                  <a16:creationId xmlns:a16="http://schemas.microsoft.com/office/drawing/2014/main" id="{96410A77-4BF5-F731-2CC1-B233CAA8ED94}"/>
                </a:ext>
              </a:extLst>
            </p:cNvPr>
            <p:cNvSpPr/>
            <p:nvPr/>
          </p:nvSpPr>
          <p:spPr>
            <a:xfrm>
              <a:off x="5048198" y="5280115"/>
              <a:ext cx="540916" cy="540916"/>
            </a:xfrm>
            <a:prstGeom prst="ellipse">
              <a:avLst/>
            </a:prstGeom>
            <a:solidFill>
              <a:srgbClr val="FFFFFF"/>
            </a:solidFill>
            <a:ln w="25400" cap="flat" cmpd="sng" algn="ctr">
              <a:noFill/>
              <a:prstDash val="solid"/>
            </a:ln>
            <a:effectLst/>
          </p:spPr>
          <p:txBody>
            <a:bodyPr rtlCol="0" anchor="ctr"/>
            <a:lstStyle/>
            <a:p>
              <a:pPr marL="0" marR="0" lvl="0" indent="0" algn="ctr"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endParaRPr>
            </a:p>
          </p:txBody>
        </p:sp>
        <p:sp>
          <p:nvSpPr>
            <p:cNvPr id="198" name="Freeform 36">
              <a:extLst>
                <a:ext uri="{FF2B5EF4-FFF2-40B4-BE49-F238E27FC236}">
                  <a16:creationId xmlns:a16="http://schemas.microsoft.com/office/drawing/2014/main" id="{4D8775B8-A6FC-3570-B1D5-834C91AEBD26}"/>
                </a:ext>
              </a:extLst>
            </p:cNvPr>
            <p:cNvSpPr/>
            <p:nvPr/>
          </p:nvSpPr>
          <p:spPr>
            <a:xfrm flipV="1">
              <a:off x="3573386" y="5423720"/>
              <a:ext cx="1369804" cy="126852"/>
            </a:xfrm>
            <a:custGeom>
              <a:avLst/>
              <a:gdLst>
                <a:gd name="connsiteX0" fmla="*/ 1171575 w 1171575"/>
                <a:gd name="connsiteY0" fmla="*/ 0 h 123825"/>
                <a:gd name="connsiteX1" fmla="*/ 123825 w 1171575"/>
                <a:gd name="connsiteY1" fmla="*/ 0 h 123825"/>
                <a:gd name="connsiteX2" fmla="*/ 0 w 1171575"/>
                <a:gd name="connsiteY2" fmla="*/ 123825 h 123825"/>
              </a:gdLst>
              <a:ahLst/>
              <a:cxnLst>
                <a:cxn ang="0">
                  <a:pos x="connsiteX0" y="connsiteY0"/>
                </a:cxn>
                <a:cxn ang="0">
                  <a:pos x="connsiteX1" y="connsiteY1"/>
                </a:cxn>
                <a:cxn ang="0">
                  <a:pos x="connsiteX2" y="connsiteY2"/>
                </a:cxn>
              </a:cxnLst>
              <a:rect l="l" t="t" r="r" b="b"/>
              <a:pathLst>
                <a:path w="1171575" h="123825">
                  <a:moveTo>
                    <a:pt x="1171575" y="0"/>
                  </a:moveTo>
                  <a:lnTo>
                    <a:pt x="123825" y="0"/>
                  </a:lnTo>
                  <a:lnTo>
                    <a:pt x="0" y="123825"/>
                  </a:lnTo>
                </a:path>
              </a:pathLst>
            </a:custGeom>
            <a:noFill/>
            <a:ln w="19050" cap="rnd" cmpd="sng" algn="ctr">
              <a:solidFill>
                <a:srgbClr val="FFFFFF">
                  <a:lumMod val="65000"/>
                </a:srgbClr>
              </a:solidFill>
              <a:prstDash val="sysDot"/>
              <a:headEnd type="oval" w="med" len="med"/>
              <a:tailEnd type="none" w="lg" len="lg"/>
            </a:ln>
            <a:effectLst/>
          </p:spPr>
          <p:txBody>
            <a:bodyPr rtlCol="0" anchor="ctr"/>
            <a:lstStyle/>
            <a:p>
              <a:pPr marL="0" marR="0" lvl="0" indent="0" algn="ctr"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微軟正黑體" panose="020B0604030504040204" pitchFamily="34" charset="-120"/>
                <a:ea typeface="微軟正黑體" panose="020B0604030504040204" pitchFamily="34" charset="-120"/>
              </a:endParaRPr>
            </a:p>
          </p:txBody>
        </p:sp>
        <p:sp>
          <p:nvSpPr>
            <p:cNvPr id="274" name="文字方塊 273">
              <a:extLst>
                <a:ext uri="{FF2B5EF4-FFF2-40B4-BE49-F238E27FC236}">
                  <a16:creationId xmlns:a16="http://schemas.microsoft.com/office/drawing/2014/main" id="{1FADE81F-1A53-5746-25BB-8B8AFC424ED5}"/>
                </a:ext>
              </a:extLst>
            </p:cNvPr>
            <p:cNvSpPr txBox="1"/>
            <p:nvPr/>
          </p:nvSpPr>
          <p:spPr>
            <a:xfrm>
              <a:off x="5644314" y="5388601"/>
              <a:ext cx="2111751" cy="400110"/>
            </a:xfrm>
            <a:prstGeom prst="rect">
              <a:avLst/>
            </a:prstGeom>
            <a:noFill/>
          </p:spPr>
          <p:txBody>
            <a:bodyPr wrap="square">
              <a:spAutoFit/>
            </a:bodyPr>
            <a:lstStyle/>
            <a:p>
              <a:r>
                <a:rPr lang="en-US" altLang="zh-TW" sz="2000" dirty="0">
                  <a:solidFill>
                    <a:schemeClr val="bg1"/>
                  </a:solidFill>
                  <a:latin typeface="微軟正黑體" panose="020B0604030504040204" pitchFamily="34" charset="-120"/>
                  <a:ea typeface="微軟正黑體" panose="020B0604030504040204" pitchFamily="34" charset="-120"/>
                </a:rPr>
                <a:t>AI Solution</a:t>
              </a:r>
              <a:endParaRPr lang="zh-TW" altLang="en-US" sz="2000" dirty="0">
                <a:solidFill>
                  <a:schemeClr val="bg1"/>
                </a:solidFill>
                <a:latin typeface="微軟正黑體" panose="020B0604030504040204" pitchFamily="34" charset="-120"/>
                <a:ea typeface="微軟正黑體" panose="020B0604030504040204" pitchFamily="34" charset="-120"/>
              </a:endParaRPr>
            </a:p>
          </p:txBody>
        </p:sp>
        <p:sp>
          <p:nvSpPr>
            <p:cNvPr id="275" name="文字方塊 274">
              <a:extLst>
                <a:ext uri="{FF2B5EF4-FFF2-40B4-BE49-F238E27FC236}">
                  <a16:creationId xmlns:a16="http://schemas.microsoft.com/office/drawing/2014/main" id="{EE136219-A426-9C91-1E46-D3F724F788C7}"/>
                </a:ext>
              </a:extLst>
            </p:cNvPr>
            <p:cNvSpPr txBox="1"/>
            <p:nvPr/>
          </p:nvSpPr>
          <p:spPr>
            <a:xfrm>
              <a:off x="7943122" y="5419775"/>
              <a:ext cx="4199206" cy="307777"/>
            </a:xfrm>
            <a:prstGeom prst="rect">
              <a:avLst/>
            </a:prstGeom>
            <a:noFill/>
          </p:spPr>
          <p:txBody>
            <a:bodyPr wrap="square">
              <a:spAutoFit/>
            </a:bodyPr>
            <a:lstStyle/>
            <a:p>
              <a:r>
                <a:rPr lang="en-US" altLang="zh-TW" sz="1400" dirty="0">
                  <a:latin typeface="微軟正黑體" panose="020B0604030504040204" pitchFamily="34" charset="-120"/>
                  <a:ea typeface="微軟正黑體" panose="020B0604030504040204" pitchFamily="34" charset="-120"/>
                </a:rPr>
                <a:t>AI Servers, Digital Identity Recognition</a:t>
              </a:r>
            </a:p>
          </p:txBody>
        </p:sp>
        <p:pic>
          <p:nvPicPr>
            <p:cNvPr id="303" name="圖形 302">
              <a:extLst>
                <a:ext uri="{FF2B5EF4-FFF2-40B4-BE49-F238E27FC236}">
                  <a16:creationId xmlns:a16="http://schemas.microsoft.com/office/drawing/2014/main" id="{43B8D4C5-1A14-2844-7790-9920EEE9165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39815" y="5369746"/>
              <a:ext cx="338418" cy="341192"/>
            </a:xfrm>
            <a:prstGeom prst="rect">
              <a:avLst/>
            </a:prstGeom>
          </p:spPr>
        </p:pic>
      </p:grpSp>
      <p:grpSp>
        <p:nvGrpSpPr>
          <p:cNvPr id="2" name="群組 1">
            <a:extLst>
              <a:ext uri="{FF2B5EF4-FFF2-40B4-BE49-F238E27FC236}">
                <a16:creationId xmlns:a16="http://schemas.microsoft.com/office/drawing/2014/main" id="{5AF45126-6D55-7DC4-D522-0AE6632097AA}"/>
              </a:ext>
            </a:extLst>
          </p:cNvPr>
          <p:cNvGrpSpPr/>
          <p:nvPr/>
        </p:nvGrpSpPr>
        <p:grpSpPr>
          <a:xfrm>
            <a:off x="798512" y="1889118"/>
            <a:ext cx="3773458" cy="3773459"/>
            <a:chOff x="798512" y="1889118"/>
            <a:chExt cx="3773458" cy="3773459"/>
          </a:xfrm>
        </p:grpSpPr>
        <p:grpSp>
          <p:nvGrpSpPr>
            <p:cNvPr id="295" name="群組 294">
              <a:extLst>
                <a:ext uri="{FF2B5EF4-FFF2-40B4-BE49-F238E27FC236}">
                  <a16:creationId xmlns:a16="http://schemas.microsoft.com/office/drawing/2014/main" id="{41E2D99E-B130-44CC-B8C7-6C6B78E83EBA}"/>
                </a:ext>
              </a:extLst>
            </p:cNvPr>
            <p:cNvGrpSpPr/>
            <p:nvPr/>
          </p:nvGrpSpPr>
          <p:grpSpPr>
            <a:xfrm>
              <a:off x="798512" y="1889118"/>
              <a:ext cx="3773458" cy="3773459"/>
              <a:chOff x="989012" y="1929030"/>
              <a:chExt cx="3773458" cy="3773459"/>
            </a:xfrm>
          </p:grpSpPr>
          <p:sp>
            <p:nvSpPr>
              <p:cNvPr id="175" name="Freeform 6">
                <a:extLst>
                  <a:ext uri="{FF2B5EF4-FFF2-40B4-BE49-F238E27FC236}">
                    <a16:creationId xmlns:a16="http://schemas.microsoft.com/office/drawing/2014/main" id="{55992777-EBFE-8C92-F52E-627EFDE0038D}"/>
                  </a:ext>
                </a:extLst>
              </p:cNvPr>
              <p:cNvSpPr>
                <a:spLocks/>
              </p:cNvSpPr>
              <p:nvPr/>
            </p:nvSpPr>
            <p:spPr bwMode="auto">
              <a:xfrm>
                <a:off x="3591269" y="2322524"/>
                <a:ext cx="1061691" cy="1089533"/>
              </a:xfrm>
              <a:custGeom>
                <a:avLst/>
                <a:gdLst>
                  <a:gd name="T0" fmla="*/ 0 w 407"/>
                  <a:gd name="T1" fmla="*/ 229 h 418"/>
                  <a:gd name="T2" fmla="*/ 137 w 407"/>
                  <a:gd name="T3" fmla="*/ 418 h 418"/>
                  <a:gd name="T4" fmla="*/ 407 w 407"/>
                  <a:gd name="T5" fmla="*/ 330 h 418"/>
                  <a:gd name="T6" fmla="*/ 167 w 407"/>
                  <a:gd name="T7" fmla="*/ 0 h 418"/>
                  <a:gd name="T8" fmla="*/ 0 w 407"/>
                  <a:gd name="T9" fmla="*/ 229 h 418"/>
                </a:gdLst>
                <a:ahLst/>
                <a:cxnLst>
                  <a:cxn ang="0">
                    <a:pos x="T0" y="T1"/>
                  </a:cxn>
                  <a:cxn ang="0">
                    <a:pos x="T2" y="T3"/>
                  </a:cxn>
                  <a:cxn ang="0">
                    <a:pos x="T4" y="T5"/>
                  </a:cxn>
                  <a:cxn ang="0">
                    <a:pos x="T6" y="T7"/>
                  </a:cxn>
                  <a:cxn ang="0">
                    <a:pos x="T8" y="T9"/>
                  </a:cxn>
                </a:cxnLst>
                <a:rect l="0" t="0" r="r" b="b"/>
                <a:pathLst>
                  <a:path w="407" h="418">
                    <a:moveTo>
                      <a:pt x="0" y="229"/>
                    </a:moveTo>
                    <a:cubicBezTo>
                      <a:pt x="61" y="278"/>
                      <a:pt x="109" y="343"/>
                      <a:pt x="137" y="418"/>
                    </a:cubicBezTo>
                    <a:cubicBezTo>
                      <a:pt x="407" y="330"/>
                      <a:pt x="407" y="330"/>
                      <a:pt x="407" y="330"/>
                    </a:cubicBezTo>
                    <a:cubicBezTo>
                      <a:pt x="360" y="198"/>
                      <a:pt x="276" y="84"/>
                      <a:pt x="167" y="0"/>
                    </a:cubicBezTo>
                    <a:lnTo>
                      <a:pt x="0" y="229"/>
                    </a:lnTo>
                    <a:close/>
                  </a:path>
                </a:pathLst>
              </a:custGeom>
              <a:solidFill>
                <a:srgbClr val="AE0005"/>
              </a:solidFill>
              <a:ln>
                <a:noFill/>
              </a:ln>
              <a:effectLst>
                <a:outerShdw blurRad="50800" dist="50800" dir="5400000" sx="2000" sy="2000" algn="ctr" rotWithShape="0">
                  <a:srgbClr val="000000">
                    <a:alpha val="43137"/>
                  </a:srgbClr>
                </a:outerShdw>
              </a:effectLst>
            </p:spPr>
            <p:txBody>
              <a:bodyPr vert="horz" wrap="square" lIns="91440" tIns="45720" rIns="91440" bIns="45720" numCol="1" anchor="ctr" anchorCtr="0" compatLnSpc="1">
                <a:prstTxWarp prst="textNoShape">
                  <a:avLst/>
                </a:prstTxWarp>
              </a:bodyPr>
              <a:lstStyle/>
              <a:p>
                <a:pPr marL="0" marR="0" lvl="0" indent="0" algn="ctr" defTabSz="914318"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rPr>
                  <a:t>02</a:t>
                </a:r>
              </a:p>
            </p:txBody>
          </p:sp>
          <p:sp>
            <p:nvSpPr>
              <p:cNvPr id="176" name="Freeform 7">
                <a:extLst>
                  <a:ext uri="{FF2B5EF4-FFF2-40B4-BE49-F238E27FC236}">
                    <a16:creationId xmlns:a16="http://schemas.microsoft.com/office/drawing/2014/main" id="{AB0AB798-31E9-D2A5-452E-330E2C02FB8D}"/>
                  </a:ext>
                </a:extLst>
              </p:cNvPr>
              <p:cNvSpPr>
                <a:spLocks/>
              </p:cNvSpPr>
              <p:nvPr/>
            </p:nvSpPr>
            <p:spPr bwMode="auto">
              <a:xfrm>
                <a:off x="2928639" y="1929030"/>
                <a:ext cx="1011577" cy="929908"/>
              </a:xfrm>
              <a:custGeom>
                <a:avLst/>
                <a:gdLst>
                  <a:gd name="T0" fmla="*/ 0 w 388"/>
                  <a:gd name="T1" fmla="*/ 0 h 357"/>
                  <a:gd name="T2" fmla="*/ 0 w 388"/>
                  <a:gd name="T3" fmla="*/ 285 h 357"/>
                  <a:gd name="T4" fmla="*/ 221 w 388"/>
                  <a:gd name="T5" fmla="*/ 357 h 357"/>
                  <a:gd name="T6" fmla="*/ 388 w 388"/>
                  <a:gd name="T7" fmla="*/ 127 h 357"/>
                  <a:gd name="T8" fmla="*/ 0 w 388"/>
                  <a:gd name="T9" fmla="*/ 0 h 357"/>
                </a:gdLst>
                <a:ahLst/>
                <a:cxnLst>
                  <a:cxn ang="0">
                    <a:pos x="T0" y="T1"/>
                  </a:cxn>
                  <a:cxn ang="0">
                    <a:pos x="T2" y="T3"/>
                  </a:cxn>
                  <a:cxn ang="0">
                    <a:pos x="T4" y="T5"/>
                  </a:cxn>
                  <a:cxn ang="0">
                    <a:pos x="T6" y="T7"/>
                  </a:cxn>
                  <a:cxn ang="0">
                    <a:pos x="T8" y="T9"/>
                  </a:cxn>
                </a:cxnLst>
                <a:rect l="0" t="0" r="r" b="b"/>
                <a:pathLst>
                  <a:path w="388" h="357">
                    <a:moveTo>
                      <a:pt x="0" y="0"/>
                    </a:moveTo>
                    <a:cubicBezTo>
                      <a:pt x="0" y="285"/>
                      <a:pt x="0" y="285"/>
                      <a:pt x="0" y="285"/>
                    </a:cubicBezTo>
                    <a:cubicBezTo>
                      <a:pt x="81" y="288"/>
                      <a:pt x="157" y="314"/>
                      <a:pt x="221" y="357"/>
                    </a:cubicBezTo>
                    <a:cubicBezTo>
                      <a:pt x="388" y="127"/>
                      <a:pt x="388" y="127"/>
                      <a:pt x="388" y="127"/>
                    </a:cubicBezTo>
                    <a:cubicBezTo>
                      <a:pt x="277" y="51"/>
                      <a:pt x="144" y="4"/>
                      <a:pt x="0" y="0"/>
                    </a:cubicBezTo>
                    <a:close/>
                  </a:path>
                </a:pathLst>
              </a:custGeom>
              <a:solidFill>
                <a:srgbClr val="870100"/>
              </a:solidFill>
              <a:ln>
                <a:noFill/>
              </a:ln>
            </p:spPr>
            <p:txBody>
              <a:bodyPr vert="horz" wrap="square" lIns="91440" tIns="45720" rIns="91440" bIns="45720" numCol="1" anchor="ctr" anchorCtr="0" compatLnSpc="1">
                <a:prstTxWarp prst="textNoShape">
                  <a:avLst/>
                </a:prstTxWarp>
              </a:bodyPr>
              <a:lstStyle/>
              <a:p>
                <a:pPr marL="0" marR="0" lvl="0" indent="0" defTabSz="914318" eaLnBrk="1" fontAlgn="auto" latinLnBrk="0" hangingPunct="1">
                  <a:lnSpc>
                    <a:spcPct val="100000"/>
                  </a:lnSpc>
                  <a:spcBef>
                    <a:spcPts val="0"/>
                  </a:spcBef>
                  <a:spcAft>
                    <a:spcPts val="0"/>
                  </a:spcAft>
                  <a:buClrTx/>
                  <a:buSzTx/>
                  <a:buFontTx/>
                  <a:buNone/>
                  <a:tabLst/>
                  <a:defRPr/>
                </a:pPr>
                <a:r>
                  <a:rPr kumimoji="0" lang="zh-TW" altLang="en-US" b="1"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rPr>
                  <a:t>   </a:t>
                </a:r>
                <a:r>
                  <a:rPr kumimoji="0" lang="en-US" b="1"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rPr>
                  <a:t>01</a:t>
                </a:r>
              </a:p>
            </p:txBody>
          </p:sp>
          <p:sp>
            <p:nvSpPr>
              <p:cNvPr id="177" name="Freeform 8">
                <a:extLst>
                  <a:ext uri="{FF2B5EF4-FFF2-40B4-BE49-F238E27FC236}">
                    <a16:creationId xmlns:a16="http://schemas.microsoft.com/office/drawing/2014/main" id="{480A7A12-FC2E-8FBB-0799-F855F83590BA}"/>
                  </a:ext>
                </a:extLst>
              </p:cNvPr>
              <p:cNvSpPr>
                <a:spLocks/>
              </p:cNvSpPr>
              <p:nvPr/>
            </p:nvSpPr>
            <p:spPr bwMode="auto">
              <a:xfrm>
                <a:off x="3979194" y="3282129"/>
                <a:ext cx="783276" cy="1067260"/>
              </a:xfrm>
              <a:custGeom>
                <a:avLst/>
                <a:gdLst>
                  <a:gd name="T0" fmla="*/ 16 w 300"/>
                  <a:gd name="T1" fmla="*/ 205 h 409"/>
                  <a:gd name="T2" fmla="*/ 0 w 300"/>
                  <a:gd name="T3" fmla="*/ 321 h 409"/>
                  <a:gd name="T4" fmla="*/ 271 w 300"/>
                  <a:gd name="T5" fmla="*/ 409 h 409"/>
                  <a:gd name="T6" fmla="*/ 300 w 300"/>
                  <a:gd name="T7" fmla="*/ 205 h 409"/>
                  <a:gd name="T8" fmla="*/ 271 w 300"/>
                  <a:gd name="T9" fmla="*/ 0 h 409"/>
                  <a:gd name="T10" fmla="*/ 0 w 300"/>
                  <a:gd name="T11" fmla="*/ 88 h 409"/>
                  <a:gd name="T12" fmla="*/ 16 w 300"/>
                  <a:gd name="T13" fmla="*/ 205 h 409"/>
                </a:gdLst>
                <a:ahLst/>
                <a:cxnLst>
                  <a:cxn ang="0">
                    <a:pos x="T0" y="T1"/>
                  </a:cxn>
                  <a:cxn ang="0">
                    <a:pos x="T2" y="T3"/>
                  </a:cxn>
                  <a:cxn ang="0">
                    <a:pos x="T4" y="T5"/>
                  </a:cxn>
                  <a:cxn ang="0">
                    <a:pos x="T6" y="T7"/>
                  </a:cxn>
                  <a:cxn ang="0">
                    <a:pos x="T8" y="T9"/>
                  </a:cxn>
                  <a:cxn ang="0">
                    <a:pos x="T10" y="T11"/>
                  </a:cxn>
                  <a:cxn ang="0">
                    <a:pos x="T12" y="T13"/>
                  </a:cxn>
                </a:cxnLst>
                <a:rect l="0" t="0" r="r" b="b"/>
                <a:pathLst>
                  <a:path w="300" h="409">
                    <a:moveTo>
                      <a:pt x="16" y="205"/>
                    </a:moveTo>
                    <a:cubicBezTo>
                      <a:pt x="16" y="245"/>
                      <a:pt x="11" y="284"/>
                      <a:pt x="0" y="321"/>
                    </a:cubicBezTo>
                    <a:cubicBezTo>
                      <a:pt x="271" y="409"/>
                      <a:pt x="271" y="409"/>
                      <a:pt x="271" y="409"/>
                    </a:cubicBezTo>
                    <a:cubicBezTo>
                      <a:pt x="290" y="344"/>
                      <a:pt x="300" y="276"/>
                      <a:pt x="300" y="205"/>
                    </a:cubicBezTo>
                    <a:cubicBezTo>
                      <a:pt x="300" y="134"/>
                      <a:pt x="290" y="65"/>
                      <a:pt x="271" y="0"/>
                    </a:cubicBezTo>
                    <a:cubicBezTo>
                      <a:pt x="0" y="88"/>
                      <a:pt x="0" y="88"/>
                      <a:pt x="0" y="88"/>
                    </a:cubicBezTo>
                    <a:cubicBezTo>
                      <a:pt x="11" y="125"/>
                      <a:pt x="16" y="164"/>
                      <a:pt x="16" y="205"/>
                    </a:cubicBezTo>
                    <a:close/>
                  </a:path>
                </a:pathLst>
              </a:custGeom>
              <a:solidFill>
                <a:srgbClr val="E40000"/>
              </a:solidFill>
              <a:ln>
                <a:noFill/>
              </a:ln>
            </p:spPr>
            <p:txBody>
              <a:bodyPr vert="horz" wrap="square" lIns="91440" tIns="45720" rIns="91440" bIns="45720" numCol="1" anchor="ctr" anchorCtr="0" compatLnSpc="1">
                <a:prstTxWarp prst="textNoShape">
                  <a:avLst/>
                </a:prstTxWarp>
              </a:bodyPr>
              <a:lstStyle/>
              <a:p>
                <a:pPr marL="0" marR="0" lvl="0" indent="0" algn="ctr" defTabSz="914318"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rPr>
                  <a:t>03</a:t>
                </a:r>
              </a:p>
            </p:txBody>
          </p:sp>
          <p:sp>
            <p:nvSpPr>
              <p:cNvPr id="178" name="Freeform 9">
                <a:extLst>
                  <a:ext uri="{FF2B5EF4-FFF2-40B4-BE49-F238E27FC236}">
                    <a16:creationId xmlns:a16="http://schemas.microsoft.com/office/drawing/2014/main" id="{E95B2090-10DE-FC8B-A9B5-7B2412BD0939}"/>
                  </a:ext>
                </a:extLst>
              </p:cNvPr>
              <p:cNvSpPr>
                <a:spLocks/>
              </p:cNvSpPr>
              <p:nvPr/>
            </p:nvSpPr>
            <p:spPr bwMode="auto">
              <a:xfrm>
                <a:off x="989012" y="1929030"/>
                <a:ext cx="1835687" cy="3773459"/>
              </a:xfrm>
              <a:custGeom>
                <a:avLst/>
                <a:gdLst>
                  <a:gd name="T0" fmla="*/ 704 w 704"/>
                  <a:gd name="T1" fmla="*/ 1163 h 1447"/>
                  <a:gd name="T2" fmla="*/ 284 w 704"/>
                  <a:gd name="T3" fmla="*/ 724 h 1447"/>
                  <a:gd name="T4" fmla="*/ 704 w 704"/>
                  <a:gd name="T5" fmla="*/ 285 h 1447"/>
                  <a:gd name="T6" fmla="*/ 704 w 704"/>
                  <a:gd name="T7" fmla="*/ 0 h 1447"/>
                  <a:gd name="T8" fmla="*/ 0 w 704"/>
                  <a:gd name="T9" fmla="*/ 724 h 1447"/>
                  <a:gd name="T10" fmla="*/ 704 w 704"/>
                  <a:gd name="T11" fmla="*/ 1447 h 1447"/>
                  <a:gd name="T12" fmla="*/ 704 w 704"/>
                  <a:gd name="T13" fmla="*/ 1163 h 1447"/>
                </a:gdLst>
                <a:ahLst/>
                <a:cxnLst>
                  <a:cxn ang="0">
                    <a:pos x="T0" y="T1"/>
                  </a:cxn>
                  <a:cxn ang="0">
                    <a:pos x="T2" y="T3"/>
                  </a:cxn>
                  <a:cxn ang="0">
                    <a:pos x="T4" y="T5"/>
                  </a:cxn>
                  <a:cxn ang="0">
                    <a:pos x="T6" y="T7"/>
                  </a:cxn>
                  <a:cxn ang="0">
                    <a:pos x="T8" y="T9"/>
                  </a:cxn>
                  <a:cxn ang="0">
                    <a:pos x="T10" y="T11"/>
                  </a:cxn>
                  <a:cxn ang="0">
                    <a:pos x="T12" y="T13"/>
                  </a:cxn>
                </a:cxnLst>
                <a:rect l="0" t="0" r="r" b="b"/>
                <a:pathLst>
                  <a:path w="704" h="1447">
                    <a:moveTo>
                      <a:pt x="704" y="1163"/>
                    </a:moveTo>
                    <a:cubicBezTo>
                      <a:pt x="471" y="1152"/>
                      <a:pt x="284" y="959"/>
                      <a:pt x="284" y="724"/>
                    </a:cubicBezTo>
                    <a:cubicBezTo>
                      <a:pt x="284" y="488"/>
                      <a:pt x="471" y="295"/>
                      <a:pt x="704" y="285"/>
                    </a:cubicBezTo>
                    <a:cubicBezTo>
                      <a:pt x="704" y="0"/>
                      <a:pt x="704" y="0"/>
                      <a:pt x="704" y="0"/>
                    </a:cubicBezTo>
                    <a:cubicBezTo>
                      <a:pt x="314" y="11"/>
                      <a:pt x="0" y="331"/>
                      <a:pt x="0" y="724"/>
                    </a:cubicBezTo>
                    <a:cubicBezTo>
                      <a:pt x="0" y="1116"/>
                      <a:pt x="314" y="1436"/>
                      <a:pt x="704" y="1447"/>
                    </a:cubicBezTo>
                    <a:lnTo>
                      <a:pt x="704" y="1163"/>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pPr marL="0" marR="0" lvl="0" indent="0"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endParaRPr>
              </a:p>
            </p:txBody>
          </p:sp>
          <p:sp>
            <p:nvSpPr>
              <p:cNvPr id="179" name="Freeform 10">
                <a:extLst>
                  <a:ext uri="{FF2B5EF4-FFF2-40B4-BE49-F238E27FC236}">
                    <a16:creationId xmlns:a16="http://schemas.microsoft.com/office/drawing/2014/main" id="{8DF599CB-87B9-4463-8BDF-08D522230C55}"/>
                  </a:ext>
                </a:extLst>
              </p:cNvPr>
              <p:cNvSpPr>
                <a:spLocks/>
              </p:cNvSpPr>
              <p:nvPr/>
            </p:nvSpPr>
            <p:spPr bwMode="auto">
              <a:xfrm>
                <a:off x="3591269" y="4217605"/>
                <a:ext cx="1061691" cy="1093246"/>
              </a:xfrm>
              <a:custGeom>
                <a:avLst/>
                <a:gdLst>
                  <a:gd name="T0" fmla="*/ 137 w 407"/>
                  <a:gd name="T1" fmla="*/ 0 h 419"/>
                  <a:gd name="T2" fmla="*/ 0 w 407"/>
                  <a:gd name="T3" fmla="*/ 189 h 419"/>
                  <a:gd name="T4" fmla="*/ 167 w 407"/>
                  <a:gd name="T5" fmla="*/ 419 h 419"/>
                  <a:gd name="T6" fmla="*/ 407 w 407"/>
                  <a:gd name="T7" fmla="*/ 88 h 419"/>
                  <a:gd name="T8" fmla="*/ 137 w 407"/>
                  <a:gd name="T9" fmla="*/ 0 h 419"/>
                </a:gdLst>
                <a:ahLst/>
                <a:cxnLst>
                  <a:cxn ang="0">
                    <a:pos x="T0" y="T1"/>
                  </a:cxn>
                  <a:cxn ang="0">
                    <a:pos x="T2" y="T3"/>
                  </a:cxn>
                  <a:cxn ang="0">
                    <a:pos x="T4" y="T5"/>
                  </a:cxn>
                  <a:cxn ang="0">
                    <a:pos x="T6" y="T7"/>
                  </a:cxn>
                  <a:cxn ang="0">
                    <a:pos x="T8" y="T9"/>
                  </a:cxn>
                </a:cxnLst>
                <a:rect l="0" t="0" r="r" b="b"/>
                <a:pathLst>
                  <a:path w="407" h="419">
                    <a:moveTo>
                      <a:pt x="137" y="0"/>
                    </a:moveTo>
                    <a:cubicBezTo>
                      <a:pt x="109" y="75"/>
                      <a:pt x="61" y="140"/>
                      <a:pt x="0" y="189"/>
                    </a:cubicBezTo>
                    <a:cubicBezTo>
                      <a:pt x="167" y="419"/>
                      <a:pt x="167" y="419"/>
                      <a:pt x="167" y="419"/>
                    </a:cubicBezTo>
                    <a:cubicBezTo>
                      <a:pt x="276" y="334"/>
                      <a:pt x="360" y="220"/>
                      <a:pt x="407" y="88"/>
                    </a:cubicBezTo>
                    <a:lnTo>
                      <a:pt x="137" y="0"/>
                    </a:lnTo>
                    <a:close/>
                  </a:path>
                </a:pathLst>
              </a:custGeom>
              <a:solidFill>
                <a:srgbClr val="FF3B3A"/>
              </a:solidFill>
              <a:ln>
                <a:noFill/>
              </a:ln>
            </p:spPr>
            <p:txBody>
              <a:bodyPr vert="horz" wrap="square" lIns="91440" tIns="45720" rIns="91440" bIns="45720" numCol="1" anchor="ctr" anchorCtr="0" compatLnSpc="1">
                <a:prstTxWarp prst="textNoShape">
                  <a:avLst/>
                </a:prstTxWarp>
              </a:bodyPr>
              <a:lstStyle/>
              <a:p>
                <a:pPr marL="0" marR="0" lvl="0" indent="0" algn="ctr" defTabSz="914318"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rPr>
                  <a:t>04</a:t>
                </a:r>
              </a:p>
            </p:txBody>
          </p:sp>
          <p:sp>
            <p:nvSpPr>
              <p:cNvPr id="180" name="Freeform 11">
                <a:extLst>
                  <a:ext uri="{FF2B5EF4-FFF2-40B4-BE49-F238E27FC236}">
                    <a16:creationId xmlns:a16="http://schemas.microsoft.com/office/drawing/2014/main" id="{2AB99CC8-31CB-8467-12CC-6848EABC4951}"/>
                  </a:ext>
                </a:extLst>
              </p:cNvPr>
              <p:cNvSpPr>
                <a:spLocks/>
              </p:cNvSpPr>
              <p:nvPr/>
            </p:nvSpPr>
            <p:spPr bwMode="auto">
              <a:xfrm>
                <a:off x="2928639" y="4770724"/>
                <a:ext cx="1011577" cy="931764"/>
              </a:xfrm>
              <a:custGeom>
                <a:avLst/>
                <a:gdLst>
                  <a:gd name="T0" fmla="*/ 221 w 388"/>
                  <a:gd name="T1" fmla="*/ 0 h 357"/>
                  <a:gd name="T2" fmla="*/ 0 w 388"/>
                  <a:gd name="T3" fmla="*/ 73 h 357"/>
                  <a:gd name="T4" fmla="*/ 0 w 388"/>
                  <a:gd name="T5" fmla="*/ 357 h 357"/>
                  <a:gd name="T6" fmla="*/ 388 w 388"/>
                  <a:gd name="T7" fmla="*/ 230 h 357"/>
                  <a:gd name="T8" fmla="*/ 221 w 388"/>
                  <a:gd name="T9" fmla="*/ 0 h 357"/>
                </a:gdLst>
                <a:ahLst/>
                <a:cxnLst>
                  <a:cxn ang="0">
                    <a:pos x="T0" y="T1"/>
                  </a:cxn>
                  <a:cxn ang="0">
                    <a:pos x="T2" y="T3"/>
                  </a:cxn>
                  <a:cxn ang="0">
                    <a:pos x="T4" y="T5"/>
                  </a:cxn>
                  <a:cxn ang="0">
                    <a:pos x="T6" y="T7"/>
                  </a:cxn>
                  <a:cxn ang="0">
                    <a:pos x="T8" y="T9"/>
                  </a:cxn>
                </a:cxnLst>
                <a:rect l="0" t="0" r="r" b="b"/>
                <a:pathLst>
                  <a:path w="388" h="357">
                    <a:moveTo>
                      <a:pt x="221" y="0"/>
                    </a:moveTo>
                    <a:cubicBezTo>
                      <a:pt x="157" y="43"/>
                      <a:pt x="81" y="69"/>
                      <a:pt x="0" y="73"/>
                    </a:cubicBezTo>
                    <a:cubicBezTo>
                      <a:pt x="0" y="357"/>
                      <a:pt x="0" y="357"/>
                      <a:pt x="0" y="357"/>
                    </a:cubicBezTo>
                    <a:cubicBezTo>
                      <a:pt x="143" y="353"/>
                      <a:pt x="277" y="307"/>
                      <a:pt x="388" y="230"/>
                    </a:cubicBezTo>
                    <a:lnTo>
                      <a:pt x="221" y="0"/>
                    </a:lnTo>
                    <a:close/>
                  </a:path>
                </a:pathLst>
              </a:custGeom>
              <a:solidFill>
                <a:schemeClr val="bg1">
                  <a:lumMod val="50000"/>
                </a:schemeClr>
              </a:solidFill>
              <a:ln>
                <a:noFill/>
              </a:ln>
            </p:spPr>
            <p:txBody>
              <a:bodyPr vert="horz" wrap="square" lIns="91440" tIns="45720" rIns="91440" bIns="45720" numCol="1" anchor="ctr" anchorCtr="0" compatLnSpc="1">
                <a:prstTxWarp prst="textNoShape">
                  <a:avLst/>
                </a:prstTxWarp>
              </a:bodyPr>
              <a:lstStyle/>
              <a:p>
                <a:pPr marL="0" marR="0" lvl="0" indent="0" defTabSz="914318" eaLnBrk="1" fontAlgn="auto" latinLnBrk="0" hangingPunct="1">
                  <a:lnSpc>
                    <a:spcPct val="100000"/>
                  </a:lnSpc>
                  <a:spcBef>
                    <a:spcPts val="0"/>
                  </a:spcBef>
                  <a:spcAft>
                    <a:spcPts val="0"/>
                  </a:spcAft>
                  <a:buClrTx/>
                  <a:buSzTx/>
                  <a:buFontTx/>
                  <a:buNone/>
                  <a:tabLst/>
                  <a:defRPr/>
                </a:pPr>
                <a:r>
                  <a:rPr kumimoji="0" lang="zh-TW" altLang="en-US" b="1"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rPr>
                  <a:t>   </a:t>
                </a:r>
                <a:r>
                  <a:rPr kumimoji="0" lang="en-US" b="1"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rPr>
                  <a:t>05</a:t>
                </a:r>
              </a:p>
            </p:txBody>
          </p:sp>
          <p:grpSp>
            <p:nvGrpSpPr>
              <p:cNvPr id="181" name="Group 14">
                <a:extLst>
                  <a:ext uri="{FF2B5EF4-FFF2-40B4-BE49-F238E27FC236}">
                    <a16:creationId xmlns:a16="http://schemas.microsoft.com/office/drawing/2014/main" id="{0F20725C-14F3-D3ED-0592-33E03E457F0D}"/>
                  </a:ext>
                </a:extLst>
              </p:cNvPr>
              <p:cNvGrpSpPr/>
              <p:nvPr/>
            </p:nvGrpSpPr>
            <p:grpSpPr>
              <a:xfrm>
                <a:off x="1891078" y="2831096"/>
                <a:ext cx="1969326" cy="1969327"/>
                <a:chOff x="1608138" y="1979613"/>
                <a:chExt cx="1684338" cy="1684338"/>
              </a:xfrm>
            </p:grpSpPr>
            <p:sp>
              <p:nvSpPr>
                <p:cNvPr id="182" name="Oval 5">
                  <a:extLst>
                    <a:ext uri="{FF2B5EF4-FFF2-40B4-BE49-F238E27FC236}">
                      <a16:creationId xmlns:a16="http://schemas.microsoft.com/office/drawing/2014/main" id="{EDB7D6D7-C63C-7E36-4B59-D5A94DC89153}"/>
                    </a:ext>
                  </a:extLst>
                </p:cNvPr>
                <p:cNvSpPr>
                  <a:spLocks noChangeArrowheads="1"/>
                </p:cNvSpPr>
                <p:nvPr/>
              </p:nvSpPr>
              <p:spPr bwMode="auto">
                <a:xfrm>
                  <a:off x="1608138" y="1979613"/>
                  <a:ext cx="1684338" cy="1684338"/>
                </a:xfrm>
                <a:prstGeom prst="ellipse">
                  <a:avLst/>
                </a:prstGeom>
                <a:solidFill>
                  <a:srgbClr val="FFFFFF">
                    <a:lumMod val="95000"/>
                  </a:srgbClr>
                </a:solidFill>
                <a:ln>
                  <a:noFill/>
                </a:ln>
              </p:spPr>
              <p:txBody>
                <a:bodyPr vert="horz" wrap="square" lIns="91440" tIns="45720" rIns="91440" bIns="45720" numCol="1" anchor="t" anchorCtr="0" compatLnSpc="1">
                  <a:prstTxWarp prst="textNoShape">
                    <a:avLst/>
                  </a:prstTxWarp>
                </a:bodyPr>
                <a:lstStyle/>
                <a:p>
                  <a:pPr marL="0" marR="0" lvl="0" indent="0"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微軟正黑體" panose="020B0604030504040204" pitchFamily="34" charset="-120"/>
                    <a:ea typeface="微軟正黑體" panose="020B0604030504040204" pitchFamily="34" charset="-120"/>
                  </a:endParaRPr>
                </a:p>
              </p:txBody>
            </p:sp>
            <p:sp>
              <p:nvSpPr>
                <p:cNvPr id="183" name="Oval 5">
                  <a:extLst>
                    <a:ext uri="{FF2B5EF4-FFF2-40B4-BE49-F238E27FC236}">
                      <a16:creationId xmlns:a16="http://schemas.microsoft.com/office/drawing/2014/main" id="{AAB20B25-5403-991C-A4E3-E0DD86E79024}"/>
                    </a:ext>
                  </a:extLst>
                </p:cNvPr>
                <p:cNvSpPr>
                  <a:spLocks noChangeArrowheads="1"/>
                </p:cNvSpPr>
                <p:nvPr/>
              </p:nvSpPr>
              <p:spPr bwMode="auto">
                <a:xfrm>
                  <a:off x="1800226" y="2171700"/>
                  <a:ext cx="1300164" cy="1300164"/>
                </a:xfrm>
                <a:prstGeom prst="ellipse">
                  <a:avLst/>
                </a:prstGeom>
                <a:solidFill>
                  <a:srgbClr val="FFFFFF"/>
                </a:solidFill>
                <a:ln w="25400" cap="flat" cmpd="sng" algn="ctr">
                  <a:noFill/>
                  <a:prstDash val="solid"/>
                </a:ln>
                <a:effectLst>
                  <a:outerShdw blurRad="190500" sx="102000" sy="102000" algn="ctr" rotWithShape="0">
                    <a:prstClr val="black">
                      <a:alpha val="40000"/>
                    </a:prstClr>
                  </a:outerShdw>
                </a:effectLst>
              </p:spPr>
              <p:txBody>
                <a:bodyPr rtlCol="0" anchor="ctr"/>
                <a:lstStyle/>
                <a:p>
                  <a:pPr marL="0" marR="0" lvl="0" indent="0" algn="ctr" defTabSz="914318"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endParaRPr>
                </a:p>
              </p:txBody>
            </p:sp>
          </p:grpSp>
        </p:grpSp>
        <p:sp>
          <p:nvSpPr>
            <p:cNvPr id="253" name="文字方塊 252">
              <a:extLst>
                <a:ext uri="{FF2B5EF4-FFF2-40B4-BE49-F238E27FC236}">
                  <a16:creationId xmlns:a16="http://schemas.microsoft.com/office/drawing/2014/main" id="{AFE48FD9-F9AF-ECC6-2454-1640E98272BA}"/>
                </a:ext>
              </a:extLst>
            </p:cNvPr>
            <p:cNvSpPr txBox="1"/>
            <p:nvPr/>
          </p:nvSpPr>
          <p:spPr>
            <a:xfrm>
              <a:off x="1408408" y="2421852"/>
              <a:ext cx="805598" cy="261610"/>
            </a:xfrm>
            <a:prstGeom prst="rect">
              <a:avLst/>
            </a:prstGeom>
            <a:noFill/>
          </p:spPr>
          <p:txBody>
            <a:bodyPr wrap="square" rtlCol="0">
              <a:spAutoFit/>
            </a:bodyPr>
            <a:lstStyle/>
            <a:p>
              <a:r>
                <a:rPr lang="en-US" altLang="zh-TW" sz="1100" dirty="0">
                  <a:solidFill>
                    <a:schemeClr val="bg1"/>
                  </a:solidFill>
                  <a:latin typeface="微軟正黑體" panose="020B0604030504040204" pitchFamily="34" charset="-120"/>
                  <a:ea typeface="微軟正黑體" panose="020B0604030504040204" pitchFamily="34" charset="-120"/>
                </a:rPr>
                <a:t>Software</a:t>
              </a:r>
              <a:endParaRPr lang="zh-TW" altLang="en-US" sz="1100" dirty="0">
                <a:solidFill>
                  <a:schemeClr val="bg1"/>
                </a:solidFill>
                <a:latin typeface="微軟正黑體" panose="020B0604030504040204" pitchFamily="34" charset="-120"/>
                <a:ea typeface="微軟正黑體" panose="020B0604030504040204" pitchFamily="34" charset="-120"/>
              </a:endParaRPr>
            </a:p>
          </p:txBody>
        </p:sp>
        <p:sp>
          <p:nvSpPr>
            <p:cNvPr id="254" name="文字方塊 253">
              <a:extLst>
                <a:ext uri="{FF2B5EF4-FFF2-40B4-BE49-F238E27FC236}">
                  <a16:creationId xmlns:a16="http://schemas.microsoft.com/office/drawing/2014/main" id="{0C598548-40BA-E57E-4747-EBE98FF6710B}"/>
                </a:ext>
              </a:extLst>
            </p:cNvPr>
            <p:cNvSpPr txBox="1"/>
            <p:nvPr/>
          </p:nvSpPr>
          <p:spPr>
            <a:xfrm>
              <a:off x="838499" y="3203626"/>
              <a:ext cx="921650" cy="261610"/>
            </a:xfrm>
            <a:prstGeom prst="rect">
              <a:avLst/>
            </a:prstGeom>
            <a:noFill/>
          </p:spPr>
          <p:txBody>
            <a:bodyPr wrap="square" rtlCol="0">
              <a:spAutoFit/>
            </a:bodyPr>
            <a:lstStyle/>
            <a:p>
              <a:r>
                <a:rPr lang="en-US" altLang="zh-TW" sz="1100" dirty="0">
                  <a:solidFill>
                    <a:schemeClr val="bg1"/>
                  </a:solidFill>
                  <a:latin typeface="微軟正黑體" panose="020B0604030504040204" pitchFamily="34" charset="-120"/>
                  <a:ea typeface="微軟正黑體" panose="020B0604030504040204" pitchFamily="34" charset="-120"/>
                </a:rPr>
                <a:t>Hardware</a:t>
              </a:r>
              <a:endParaRPr lang="zh-TW" altLang="en-US" sz="1100" dirty="0">
                <a:solidFill>
                  <a:schemeClr val="bg1"/>
                </a:solidFill>
                <a:latin typeface="微軟正黑體" panose="020B0604030504040204" pitchFamily="34" charset="-120"/>
                <a:ea typeface="微軟正黑體" panose="020B0604030504040204" pitchFamily="34" charset="-120"/>
              </a:endParaRPr>
            </a:p>
          </p:txBody>
        </p:sp>
        <p:sp>
          <p:nvSpPr>
            <p:cNvPr id="255" name="文字方塊 254">
              <a:extLst>
                <a:ext uri="{FF2B5EF4-FFF2-40B4-BE49-F238E27FC236}">
                  <a16:creationId xmlns:a16="http://schemas.microsoft.com/office/drawing/2014/main" id="{461B08F9-5C1C-C7EC-7806-56D89FAB1ACD}"/>
                </a:ext>
              </a:extLst>
            </p:cNvPr>
            <p:cNvSpPr txBox="1"/>
            <p:nvPr/>
          </p:nvSpPr>
          <p:spPr>
            <a:xfrm>
              <a:off x="1434636" y="4933516"/>
              <a:ext cx="1150328" cy="261610"/>
            </a:xfrm>
            <a:prstGeom prst="rect">
              <a:avLst/>
            </a:prstGeom>
            <a:noFill/>
          </p:spPr>
          <p:txBody>
            <a:bodyPr wrap="square" rtlCol="0">
              <a:spAutoFit/>
            </a:bodyPr>
            <a:lstStyle/>
            <a:p>
              <a:r>
                <a:rPr lang="en-US" altLang="zh-TW" sz="1100" dirty="0">
                  <a:solidFill>
                    <a:schemeClr val="bg1"/>
                  </a:solidFill>
                  <a:latin typeface="微軟正黑體" panose="020B0604030504040204" pitchFamily="34" charset="-120"/>
                  <a:ea typeface="微軟正黑體" panose="020B0604030504040204" pitchFamily="34" charset="-120"/>
                </a:rPr>
                <a:t>Maintenance</a:t>
              </a:r>
              <a:endParaRPr lang="zh-TW" altLang="en-US" sz="1100" dirty="0">
                <a:solidFill>
                  <a:schemeClr val="bg1"/>
                </a:solidFill>
                <a:latin typeface="微軟正黑體" panose="020B0604030504040204" pitchFamily="34" charset="-120"/>
                <a:ea typeface="微軟正黑體" panose="020B0604030504040204" pitchFamily="34" charset="-120"/>
              </a:endParaRPr>
            </a:p>
          </p:txBody>
        </p:sp>
        <p:sp>
          <p:nvSpPr>
            <p:cNvPr id="256" name="文字方塊 255">
              <a:extLst>
                <a:ext uri="{FF2B5EF4-FFF2-40B4-BE49-F238E27FC236}">
                  <a16:creationId xmlns:a16="http://schemas.microsoft.com/office/drawing/2014/main" id="{534FC469-2929-6816-DCC9-75E2BEC02978}"/>
                </a:ext>
              </a:extLst>
            </p:cNvPr>
            <p:cNvSpPr txBox="1"/>
            <p:nvPr/>
          </p:nvSpPr>
          <p:spPr>
            <a:xfrm>
              <a:off x="963488" y="4098867"/>
              <a:ext cx="805598" cy="261610"/>
            </a:xfrm>
            <a:prstGeom prst="rect">
              <a:avLst/>
            </a:prstGeom>
            <a:noFill/>
          </p:spPr>
          <p:txBody>
            <a:bodyPr wrap="square" rtlCol="0">
              <a:spAutoFit/>
            </a:bodyPr>
            <a:lstStyle/>
            <a:p>
              <a:r>
                <a:rPr lang="en-US" altLang="zh-TW" sz="1100" dirty="0">
                  <a:solidFill>
                    <a:schemeClr val="bg1"/>
                  </a:solidFill>
                  <a:latin typeface="微軟正黑體" panose="020B0604030504040204" pitchFamily="34" charset="-120"/>
                  <a:ea typeface="微軟正黑體" panose="020B0604030504040204" pitchFamily="34" charset="-120"/>
                </a:rPr>
                <a:t>Service</a:t>
              </a:r>
              <a:endParaRPr lang="zh-TW" altLang="en-US" sz="1100" dirty="0">
                <a:solidFill>
                  <a:schemeClr val="bg1"/>
                </a:solidFill>
                <a:latin typeface="微軟正黑體" panose="020B0604030504040204" pitchFamily="34" charset="-120"/>
                <a:ea typeface="微軟正黑體" panose="020B0604030504040204" pitchFamily="34" charset="-120"/>
              </a:endParaRPr>
            </a:p>
          </p:txBody>
        </p:sp>
        <p:sp>
          <p:nvSpPr>
            <p:cNvPr id="304" name="Rectangle 30">
              <a:extLst>
                <a:ext uri="{FF2B5EF4-FFF2-40B4-BE49-F238E27FC236}">
                  <a16:creationId xmlns:a16="http://schemas.microsoft.com/office/drawing/2014/main" id="{204952F9-B805-AD91-287B-B92FF884CEA4}"/>
                </a:ext>
              </a:extLst>
            </p:cNvPr>
            <p:cNvSpPr/>
            <p:nvPr/>
          </p:nvSpPr>
          <p:spPr>
            <a:xfrm>
              <a:off x="2022104" y="3760398"/>
              <a:ext cx="1345112" cy="584775"/>
            </a:xfrm>
            <a:prstGeom prst="rect">
              <a:avLst/>
            </a:prstGeom>
          </p:spPr>
          <p:txBody>
            <a:bodyPr wrap="none">
              <a:spAutoFit/>
            </a:bodyPr>
            <a:lstStyle/>
            <a:p>
              <a:pPr algn="ctr"/>
              <a:r>
                <a:rPr lang="en-US" altLang="zh-TW" sz="1600" b="1" dirty="0">
                  <a:solidFill>
                    <a:schemeClr val="tx1">
                      <a:lumMod val="65000"/>
                      <a:lumOff val="35000"/>
                    </a:schemeClr>
                  </a:solidFill>
                  <a:latin typeface="微軟正黑體" panose="020B0604030504040204" pitchFamily="34" charset="-120"/>
                  <a:ea typeface="微軟正黑體" panose="020B0604030504040204" pitchFamily="34" charset="-120"/>
                </a:rPr>
                <a:t>System</a:t>
              </a:r>
            </a:p>
            <a:p>
              <a:pPr algn="ctr"/>
              <a:r>
                <a:rPr lang="en-US" altLang="zh-TW" sz="1600" b="1" dirty="0">
                  <a:solidFill>
                    <a:schemeClr val="tx1">
                      <a:lumMod val="65000"/>
                      <a:lumOff val="35000"/>
                    </a:schemeClr>
                  </a:solidFill>
                  <a:latin typeface="微軟正黑體" panose="020B0604030504040204" pitchFamily="34" charset="-120"/>
                  <a:ea typeface="微軟正黑體" panose="020B0604030504040204" pitchFamily="34" charset="-120"/>
                </a:rPr>
                <a:t>Integration</a:t>
              </a:r>
              <a:endParaRPr lang="en-US" sz="16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pSp>
          <p:nvGrpSpPr>
            <p:cNvPr id="324" name="Group 93">
              <a:extLst>
                <a:ext uri="{FF2B5EF4-FFF2-40B4-BE49-F238E27FC236}">
                  <a16:creationId xmlns:a16="http://schemas.microsoft.com/office/drawing/2014/main" id="{CFD40585-CA1E-782F-631E-4458BDE81A80}"/>
                </a:ext>
              </a:extLst>
            </p:cNvPr>
            <p:cNvGrpSpPr>
              <a:grpSpLocks noChangeAspect="1"/>
            </p:cNvGrpSpPr>
            <p:nvPr/>
          </p:nvGrpSpPr>
          <p:grpSpPr bwMode="auto">
            <a:xfrm>
              <a:off x="2446390" y="3226218"/>
              <a:ext cx="534214" cy="528188"/>
              <a:chOff x="2506" y="1738"/>
              <a:chExt cx="266" cy="263"/>
            </a:xfrm>
            <a:solidFill>
              <a:schemeClr val="tx1">
                <a:lumMod val="65000"/>
                <a:lumOff val="35000"/>
              </a:schemeClr>
            </a:solidFill>
          </p:grpSpPr>
          <p:sp>
            <p:nvSpPr>
              <p:cNvPr id="325" name="Freeform 95">
                <a:extLst>
                  <a:ext uri="{FF2B5EF4-FFF2-40B4-BE49-F238E27FC236}">
                    <a16:creationId xmlns:a16="http://schemas.microsoft.com/office/drawing/2014/main" id="{81865EC5-D5E6-58CD-3EFF-FB9ED526A316}"/>
                  </a:ext>
                </a:extLst>
              </p:cNvPr>
              <p:cNvSpPr>
                <a:spLocks/>
              </p:cNvSpPr>
              <p:nvPr/>
            </p:nvSpPr>
            <p:spPr bwMode="auto">
              <a:xfrm>
                <a:off x="2659" y="1811"/>
                <a:ext cx="28" cy="28"/>
              </a:xfrm>
              <a:custGeom>
                <a:avLst/>
                <a:gdLst>
                  <a:gd name="T0" fmla="*/ 181 w 363"/>
                  <a:gd name="T1" fmla="*/ 0 h 365"/>
                  <a:gd name="T2" fmla="*/ 214 w 363"/>
                  <a:gd name="T3" fmla="*/ 4 h 365"/>
                  <a:gd name="T4" fmla="*/ 245 w 363"/>
                  <a:gd name="T5" fmla="*/ 12 h 365"/>
                  <a:gd name="T6" fmla="*/ 274 w 363"/>
                  <a:gd name="T7" fmla="*/ 25 h 365"/>
                  <a:gd name="T8" fmla="*/ 299 w 363"/>
                  <a:gd name="T9" fmla="*/ 43 h 365"/>
                  <a:gd name="T10" fmla="*/ 321 w 363"/>
                  <a:gd name="T11" fmla="*/ 65 h 365"/>
                  <a:gd name="T12" fmla="*/ 339 w 363"/>
                  <a:gd name="T13" fmla="*/ 90 h 365"/>
                  <a:gd name="T14" fmla="*/ 352 w 363"/>
                  <a:gd name="T15" fmla="*/ 118 h 365"/>
                  <a:gd name="T16" fmla="*/ 361 w 363"/>
                  <a:gd name="T17" fmla="*/ 150 h 365"/>
                  <a:gd name="T18" fmla="*/ 363 w 363"/>
                  <a:gd name="T19" fmla="*/ 183 h 365"/>
                  <a:gd name="T20" fmla="*/ 361 w 363"/>
                  <a:gd name="T21" fmla="*/ 215 h 365"/>
                  <a:gd name="T22" fmla="*/ 352 w 363"/>
                  <a:gd name="T23" fmla="*/ 246 h 365"/>
                  <a:gd name="T24" fmla="*/ 339 w 363"/>
                  <a:gd name="T25" fmla="*/ 274 h 365"/>
                  <a:gd name="T26" fmla="*/ 321 w 363"/>
                  <a:gd name="T27" fmla="*/ 300 h 365"/>
                  <a:gd name="T28" fmla="*/ 299 w 363"/>
                  <a:gd name="T29" fmla="*/ 322 h 365"/>
                  <a:gd name="T30" fmla="*/ 274 w 363"/>
                  <a:gd name="T31" fmla="*/ 340 h 365"/>
                  <a:gd name="T32" fmla="*/ 245 w 363"/>
                  <a:gd name="T33" fmla="*/ 353 h 365"/>
                  <a:gd name="T34" fmla="*/ 214 w 363"/>
                  <a:gd name="T35" fmla="*/ 362 h 365"/>
                  <a:gd name="T36" fmla="*/ 181 w 363"/>
                  <a:gd name="T37" fmla="*/ 365 h 365"/>
                  <a:gd name="T38" fmla="*/ 149 w 363"/>
                  <a:gd name="T39" fmla="*/ 362 h 365"/>
                  <a:gd name="T40" fmla="*/ 119 w 363"/>
                  <a:gd name="T41" fmla="*/ 353 h 365"/>
                  <a:gd name="T42" fmla="*/ 90 w 363"/>
                  <a:gd name="T43" fmla="*/ 340 h 365"/>
                  <a:gd name="T44" fmla="*/ 65 w 363"/>
                  <a:gd name="T45" fmla="*/ 322 h 365"/>
                  <a:gd name="T46" fmla="*/ 43 w 363"/>
                  <a:gd name="T47" fmla="*/ 300 h 365"/>
                  <a:gd name="T48" fmla="*/ 25 w 363"/>
                  <a:gd name="T49" fmla="*/ 274 h 365"/>
                  <a:gd name="T50" fmla="*/ 12 w 363"/>
                  <a:gd name="T51" fmla="*/ 246 h 365"/>
                  <a:gd name="T52" fmla="*/ 3 w 363"/>
                  <a:gd name="T53" fmla="*/ 215 h 365"/>
                  <a:gd name="T54" fmla="*/ 0 w 363"/>
                  <a:gd name="T55" fmla="*/ 183 h 365"/>
                  <a:gd name="T56" fmla="*/ 3 w 363"/>
                  <a:gd name="T57" fmla="*/ 150 h 365"/>
                  <a:gd name="T58" fmla="*/ 12 w 363"/>
                  <a:gd name="T59" fmla="*/ 118 h 365"/>
                  <a:gd name="T60" fmla="*/ 25 w 363"/>
                  <a:gd name="T61" fmla="*/ 90 h 365"/>
                  <a:gd name="T62" fmla="*/ 43 w 363"/>
                  <a:gd name="T63" fmla="*/ 65 h 365"/>
                  <a:gd name="T64" fmla="*/ 65 w 363"/>
                  <a:gd name="T65" fmla="*/ 43 h 365"/>
                  <a:gd name="T66" fmla="*/ 90 w 363"/>
                  <a:gd name="T67" fmla="*/ 25 h 365"/>
                  <a:gd name="T68" fmla="*/ 119 w 363"/>
                  <a:gd name="T69" fmla="*/ 12 h 365"/>
                  <a:gd name="T70" fmla="*/ 149 w 363"/>
                  <a:gd name="T71" fmla="*/ 4 h 365"/>
                  <a:gd name="T72" fmla="*/ 181 w 363"/>
                  <a:gd name="T73"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3" h="365">
                    <a:moveTo>
                      <a:pt x="181" y="0"/>
                    </a:moveTo>
                    <a:lnTo>
                      <a:pt x="214" y="4"/>
                    </a:lnTo>
                    <a:lnTo>
                      <a:pt x="245" y="12"/>
                    </a:lnTo>
                    <a:lnTo>
                      <a:pt x="274" y="25"/>
                    </a:lnTo>
                    <a:lnTo>
                      <a:pt x="299" y="43"/>
                    </a:lnTo>
                    <a:lnTo>
                      <a:pt x="321" y="65"/>
                    </a:lnTo>
                    <a:lnTo>
                      <a:pt x="339" y="90"/>
                    </a:lnTo>
                    <a:lnTo>
                      <a:pt x="352" y="118"/>
                    </a:lnTo>
                    <a:lnTo>
                      <a:pt x="361" y="150"/>
                    </a:lnTo>
                    <a:lnTo>
                      <a:pt x="363" y="183"/>
                    </a:lnTo>
                    <a:lnTo>
                      <a:pt x="361" y="215"/>
                    </a:lnTo>
                    <a:lnTo>
                      <a:pt x="352" y="246"/>
                    </a:lnTo>
                    <a:lnTo>
                      <a:pt x="339" y="274"/>
                    </a:lnTo>
                    <a:lnTo>
                      <a:pt x="321" y="300"/>
                    </a:lnTo>
                    <a:lnTo>
                      <a:pt x="299" y="322"/>
                    </a:lnTo>
                    <a:lnTo>
                      <a:pt x="274" y="340"/>
                    </a:lnTo>
                    <a:lnTo>
                      <a:pt x="245" y="353"/>
                    </a:lnTo>
                    <a:lnTo>
                      <a:pt x="214" y="362"/>
                    </a:lnTo>
                    <a:lnTo>
                      <a:pt x="181" y="365"/>
                    </a:lnTo>
                    <a:lnTo>
                      <a:pt x="149" y="362"/>
                    </a:lnTo>
                    <a:lnTo>
                      <a:pt x="119" y="353"/>
                    </a:lnTo>
                    <a:lnTo>
                      <a:pt x="90" y="340"/>
                    </a:lnTo>
                    <a:lnTo>
                      <a:pt x="65" y="322"/>
                    </a:lnTo>
                    <a:lnTo>
                      <a:pt x="43" y="300"/>
                    </a:lnTo>
                    <a:lnTo>
                      <a:pt x="25" y="274"/>
                    </a:lnTo>
                    <a:lnTo>
                      <a:pt x="12" y="246"/>
                    </a:lnTo>
                    <a:lnTo>
                      <a:pt x="3" y="215"/>
                    </a:lnTo>
                    <a:lnTo>
                      <a:pt x="0" y="183"/>
                    </a:lnTo>
                    <a:lnTo>
                      <a:pt x="3" y="150"/>
                    </a:lnTo>
                    <a:lnTo>
                      <a:pt x="12" y="118"/>
                    </a:lnTo>
                    <a:lnTo>
                      <a:pt x="25" y="90"/>
                    </a:lnTo>
                    <a:lnTo>
                      <a:pt x="43" y="65"/>
                    </a:lnTo>
                    <a:lnTo>
                      <a:pt x="65" y="43"/>
                    </a:lnTo>
                    <a:lnTo>
                      <a:pt x="90" y="25"/>
                    </a:lnTo>
                    <a:lnTo>
                      <a:pt x="119" y="12"/>
                    </a:lnTo>
                    <a:lnTo>
                      <a:pt x="149" y="4"/>
                    </a:lnTo>
                    <a:lnTo>
                      <a:pt x="181"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26" name="Freeform 96">
                <a:extLst>
                  <a:ext uri="{FF2B5EF4-FFF2-40B4-BE49-F238E27FC236}">
                    <a16:creationId xmlns:a16="http://schemas.microsoft.com/office/drawing/2014/main" id="{36197BA3-C07A-D8A8-E63E-B6689489897B}"/>
                  </a:ext>
                </a:extLst>
              </p:cNvPr>
              <p:cNvSpPr>
                <a:spLocks noEditPoints="1"/>
              </p:cNvSpPr>
              <p:nvPr/>
            </p:nvSpPr>
            <p:spPr bwMode="auto">
              <a:xfrm>
                <a:off x="2575" y="1738"/>
                <a:ext cx="197" cy="197"/>
              </a:xfrm>
              <a:custGeom>
                <a:avLst/>
                <a:gdLst>
                  <a:gd name="T0" fmla="*/ 1097 w 2552"/>
                  <a:gd name="T1" fmla="*/ 743 h 2563"/>
                  <a:gd name="T2" fmla="*/ 897 w 2552"/>
                  <a:gd name="T3" fmla="*/ 861 h 2563"/>
                  <a:gd name="T4" fmla="*/ 761 w 2552"/>
                  <a:gd name="T5" fmla="*/ 1047 h 2563"/>
                  <a:gd name="T6" fmla="*/ 710 w 2552"/>
                  <a:gd name="T7" fmla="*/ 1282 h 2563"/>
                  <a:gd name="T8" fmla="*/ 761 w 2552"/>
                  <a:gd name="T9" fmla="*/ 1517 h 2563"/>
                  <a:gd name="T10" fmla="*/ 897 w 2552"/>
                  <a:gd name="T11" fmla="*/ 1704 h 2563"/>
                  <a:gd name="T12" fmla="*/ 1097 w 2552"/>
                  <a:gd name="T13" fmla="*/ 1822 h 2563"/>
                  <a:gd name="T14" fmla="*/ 1337 w 2552"/>
                  <a:gd name="T15" fmla="*/ 1847 h 2563"/>
                  <a:gd name="T16" fmla="*/ 1562 w 2552"/>
                  <a:gd name="T17" fmla="*/ 1772 h 2563"/>
                  <a:gd name="T18" fmla="*/ 1732 w 2552"/>
                  <a:gd name="T19" fmla="*/ 1618 h 2563"/>
                  <a:gd name="T20" fmla="*/ 1829 w 2552"/>
                  <a:gd name="T21" fmla="*/ 1404 h 2563"/>
                  <a:gd name="T22" fmla="*/ 1829 w 2552"/>
                  <a:gd name="T23" fmla="*/ 1161 h 2563"/>
                  <a:gd name="T24" fmla="*/ 1732 w 2552"/>
                  <a:gd name="T25" fmla="*/ 947 h 2563"/>
                  <a:gd name="T26" fmla="*/ 1562 w 2552"/>
                  <a:gd name="T27" fmla="*/ 791 h 2563"/>
                  <a:gd name="T28" fmla="*/ 1337 w 2552"/>
                  <a:gd name="T29" fmla="*/ 716 h 2563"/>
                  <a:gd name="T30" fmla="*/ 1536 w 2552"/>
                  <a:gd name="T31" fmla="*/ 4 h 2563"/>
                  <a:gd name="T32" fmla="*/ 1594 w 2552"/>
                  <a:gd name="T33" fmla="*/ 61 h 2563"/>
                  <a:gd name="T34" fmla="*/ 1698 w 2552"/>
                  <a:gd name="T35" fmla="*/ 330 h 2563"/>
                  <a:gd name="T36" fmla="*/ 1924 w 2552"/>
                  <a:gd name="T37" fmla="*/ 187 h 2563"/>
                  <a:gd name="T38" fmla="*/ 1994 w 2552"/>
                  <a:gd name="T39" fmla="*/ 194 h 2563"/>
                  <a:gd name="T40" fmla="*/ 2366 w 2552"/>
                  <a:gd name="T41" fmla="*/ 577 h 2563"/>
                  <a:gd name="T42" fmla="*/ 2358 w 2552"/>
                  <a:gd name="T43" fmla="*/ 648 h 2563"/>
                  <a:gd name="T44" fmla="*/ 2244 w 2552"/>
                  <a:gd name="T45" fmla="*/ 908 h 2563"/>
                  <a:gd name="T46" fmla="*/ 2510 w 2552"/>
                  <a:gd name="T47" fmla="*/ 971 h 2563"/>
                  <a:gd name="T48" fmla="*/ 2552 w 2552"/>
                  <a:gd name="T49" fmla="*/ 1043 h 2563"/>
                  <a:gd name="T50" fmla="*/ 2527 w 2552"/>
                  <a:gd name="T51" fmla="*/ 1581 h 2563"/>
                  <a:gd name="T52" fmla="*/ 2261 w 2552"/>
                  <a:gd name="T53" fmla="*/ 1605 h 2563"/>
                  <a:gd name="T54" fmla="*/ 2346 w 2552"/>
                  <a:gd name="T55" fmla="*/ 1902 h 2563"/>
                  <a:gd name="T56" fmla="*/ 2370 w 2552"/>
                  <a:gd name="T57" fmla="*/ 1969 h 2563"/>
                  <a:gd name="T58" fmla="*/ 2009 w 2552"/>
                  <a:gd name="T59" fmla="*/ 2358 h 2563"/>
                  <a:gd name="T60" fmla="*/ 1942 w 2552"/>
                  <a:gd name="T61" fmla="*/ 2381 h 2563"/>
                  <a:gd name="T62" fmla="*/ 1746 w 2552"/>
                  <a:gd name="T63" fmla="*/ 2210 h 2563"/>
                  <a:gd name="T64" fmla="*/ 1597 w 2552"/>
                  <a:gd name="T65" fmla="*/ 2481 h 2563"/>
                  <a:gd name="T66" fmla="*/ 1556 w 2552"/>
                  <a:gd name="T67" fmla="*/ 2553 h 2563"/>
                  <a:gd name="T68" fmla="*/ 1016 w 2552"/>
                  <a:gd name="T69" fmla="*/ 2561 h 2563"/>
                  <a:gd name="T70" fmla="*/ 958 w 2552"/>
                  <a:gd name="T71" fmla="*/ 2503 h 2563"/>
                  <a:gd name="T72" fmla="*/ 806 w 2552"/>
                  <a:gd name="T73" fmla="*/ 2210 h 2563"/>
                  <a:gd name="T74" fmla="*/ 610 w 2552"/>
                  <a:gd name="T75" fmla="*/ 2381 h 2563"/>
                  <a:gd name="T76" fmla="*/ 543 w 2552"/>
                  <a:gd name="T77" fmla="*/ 2358 h 2563"/>
                  <a:gd name="T78" fmla="*/ 181 w 2552"/>
                  <a:gd name="T79" fmla="*/ 1960 h 2563"/>
                  <a:gd name="T80" fmla="*/ 351 w 2552"/>
                  <a:gd name="T81" fmla="*/ 1754 h 2563"/>
                  <a:gd name="T82" fmla="*/ 61 w 2552"/>
                  <a:gd name="T83" fmla="*/ 1602 h 2563"/>
                  <a:gd name="T84" fmla="*/ 3 w 2552"/>
                  <a:gd name="T85" fmla="*/ 1544 h 2563"/>
                  <a:gd name="T86" fmla="*/ 12 w 2552"/>
                  <a:gd name="T87" fmla="*/ 1001 h 2563"/>
                  <a:gd name="T88" fmla="*/ 83 w 2552"/>
                  <a:gd name="T89" fmla="*/ 960 h 2563"/>
                  <a:gd name="T90" fmla="*/ 351 w 2552"/>
                  <a:gd name="T91" fmla="*/ 810 h 2563"/>
                  <a:gd name="T92" fmla="*/ 181 w 2552"/>
                  <a:gd name="T93" fmla="*/ 613 h 2563"/>
                  <a:gd name="T94" fmla="*/ 206 w 2552"/>
                  <a:gd name="T95" fmla="*/ 546 h 2563"/>
                  <a:gd name="T96" fmla="*/ 601 w 2552"/>
                  <a:gd name="T97" fmla="*/ 183 h 2563"/>
                  <a:gd name="T98" fmla="*/ 806 w 2552"/>
                  <a:gd name="T99" fmla="*/ 353 h 2563"/>
                  <a:gd name="T100" fmla="*/ 955 w 2552"/>
                  <a:gd name="T101" fmla="*/ 84 h 2563"/>
                  <a:gd name="T102" fmla="*/ 996 w 2552"/>
                  <a:gd name="T103" fmla="*/ 12 h 2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52" h="2563">
                    <a:moveTo>
                      <a:pt x="1275" y="713"/>
                    </a:moveTo>
                    <a:lnTo>
                      <a:pt x="1215" y="716"/>
                    </a:lnTo>
                    <a:lnTo>
                      <a:pt x="1155" y="727"/>
                    </a:lnTo>
                    <a:lnTo>
                      <a:pt x="1097" y="743"/>
                    </a:lnTo>
                    <a:lnTo>
                      <a:pt x="1043" y="764"/>
                    </a:lnTo>
                    <a:lnTo>
                      <a:pt x="990" y="791"/>
                    </a:lnTo>
                    <a:lnTo>
                      <a:pt x="942" y="824"/>
                    </a:lnTo>
                    <a:lnTo>
                      <a:pt x="897" y="861"/>
                    </a:lnTo>
                    <a:lnTo>
                      <a:pt x="856" y="902"/>
                    </a:lnTo>
                    <a:lnTo>
                      <a:pt x="820" y="947"/>
                    </a:lnTo>
                    <a:lnTo>
                      <a:pt x="787" y="995"/>
                    </a:lnTo>
                    <a:lnTo>
                      <a:pt x="761" y="1047"/>
                    </a:lnTo>
                    <a:lnTo>
                      <a:pt x="739" y="1103"/>
                    </a:lnTo>
                    <a:lnTo>
                      <a:pt x="723" y="1161"/>
                    </a:lnTo>
                    <a:lnTo>
                      <a:pt x="714" y="1220"/>
                    </a:lnTo>
                    <a:lnTo>
                      <a:pt x="710" y="1282"/>
                    </a:lnTo>
                    <a:lnTo>
                      <a:pt x="714" y="1344"/>
                    </a:lnTo>
                    <a:lnTo>
                      <a:pt x="723" y="1404"/>
                    </a:lnTo>
                    <a:lnTo>
                      <a:pt x="739" y="1462"/>
                    </a:lnTo>
                    <a:lnTo>
                      <a:pt x="761" y="1517"/>
                    </a:lnTo>
                    <a:lnTo>
                      <a:pt x="787" y="1569"/>
                    </a:lnTo>
                    <a:lnTo>
                      <a:pt x="820" y="1618"/>
                    </a:lnTo>
                    <a:lnTo>
                      <a:pt x="856" y="1663"/>
                    </a:lnTo>
                    <a:lnTo>
                      <a:pt x="897" y="1704"/>
                    </a:lnTo>
                    <a:lnTo>
                      <a:pt x="942" y="1741"/>
                    </a:lnTo>
                    <a:lnTo>
                      <a:pt x="990" y="1772"/>
                    </a:lnTo>
                    <a:lnTo>
                      <a:pt x="1043" y="1800"/>
                    </a:lnTo>
                    <a:lnTo>
                      <a:pt x="1097" y="1822"/>
                    </a:lnTo>
                    <a:lnTo>
                      <a:pt x="1155" y="1838"/>
                    </a:lnTo>
                    <a:lnTo>
                      <a:pt x="1215" y="1847"/>
                    </a:lnTo>
                    <a:lnTo>
                      <a:pt x="1275" y="1850"/>
                    </a:lnTo>
                    <a:lnTo>
                      <a:pt x="1337" y="1847"/>
                    </a:lnTo>
                    <a:lnTo>
                      <a:pt x="1397" y="1838"/>
                    </a:lnTo>
                    <a:lnTo>
                      <a:pt x="1455" y="1822"/>
                    </a:lnTo>
                    <a:lnTo>
                      <a:pt x="1509" y="1800"/>
                    </a:lnTo>
                    <a:lnTo>
                      <a:pt x="1562" y="1772"/>
                    </a:lnTo>
                    <a:lnTo>
                      <a:pt x="1610" y="1741"/>
                    </a:lnTo>
                    <a:lnTo>
                      <a:pt x="1655" y="1704"/>
                    </a:lnTo>
                    <a:lnTo>
                      <a:pt x="1696" y="1663"/>
                    </a:lnTo>
                    <a:lnTo>
                      <a:pt x="1732" y="1618"/>
                    </a:lnTo>
                    <a:lnTo>
                      <a:pt x="1764" y="1569"/>
                    </a:lnTo>
                    <a:lnTo>
                      <a:pt x="1791" y="1517"/>
                    </a:lnTo>
                    <a:lnTo>
                      <a:pt x="1813" y="1462"/>
                    </a:lnTo>
                    <a:lnTo>
                      <a:pt x="1829" y="1404"/>
                    </a:lnTo>
                    <a:lnTo>
                      <a:pt x="1838" y="1344"/>
                    </a:lnTo>
                    <a:lnTo>
                      <a:pt x="1841" y="1282"/>
                    </a:lnTo>
                    <a:lnTo>
                      <a:pt x="1838" y="1220"/>
                    </a:lnTo>
                    <a:lnTo>
                      <a:pt x="1829" y="1161"/>
                    </a:lnTo>
                    <a:lnTo>
                      <a:pt x="1813" y="1103"/>
                    </a:lnTo>
                    <a:lnTo>
                      <a:pt x="1791" y="1047"/>
                    </a:lnTo>
                    <a:lnTo>
                      <a:pt x="1764" y="995"/>
                    </a:lnTo>
                    <a:lnTo>
                      <a:pt x="1732" y="947"/>
                    </a:lnTo>
                    <a:lnTo>
                      <a:pt x="1696" y="902"/>
                    </a:lnTo>
                    <a:lnTo>
                      <a:pt x="1655" y="861"/>
                    </a:lnTo>
                    <a:lnTo>
                      <a:pt x="1610" y="824"/>
                    </a:lnTo>
                    <a:lnTo>
                      <a:pt x="1562" y="791"/>
                    </a:lnTo>
                    <a:lnTo>
                      <a:pt x="1509" y="764"/>
                    </a:lnTo>
                    <a:lnTo>
                      <a:pt x="1455" y="743"/>
                    </a:lnTo>
                    <a:lnTo>
                      <a:pt x="1397" y="727"/>
                    </a:lnTo>
                    <a:lnTo>
                      <a:pt x="1337" y="716"/>
                    </a:lnTo>
                    <a:lnTo>
                      <a:pt x="1275" y="713"/>
                    </a:lnTo>
                    <a:close/>
                    <a:moveTo>
                      <a:pt x="1038" y="0"/>
                    </a:moveTo>
                    <a:lnTo>
                      <a:pt x="1514" y="0"/>
                    </a:lnTo>
                    <a:lnTo>
                      <a:pt x="1536" y="4"/>
                    </a:lnTo>
                    <a:lnTo>
                      <a:pt x="1556" y="12"/>
                    </a:lnTo>
                    <a:lnTo>
                      <a:pt x="1573" y="25"/>
                    </a:lnTo>
                    <a:lnTo>
                      <a:pt x="1586" y="41"/>
                    </a:lnTo>
                    <a:lnTo>
                      <a:pt x="1594" y="61"/>
                    </a:lnTo>
                    <a:lnTo>
                      <a:pt x="1597" y="84"/>
                    </a:lnTo>
                    <a:lnTo>
                      <a:pt x="1597" y="291"/>
                    </a:lnTo>
                    <a:lnTo>
                      <a:pt x="1647" y="309"/>
                    </a:lnTo>
                    <a:lnTo>
                      <a:pt x="1698" y="330"/>
                    </a:lnTo>
                    <a:lnTo>
                      <a:pt x="1746" y="353"/>
                    </a:lnTo>
                    <a:lnTo>
                      <a:pt x="1893" y="207"/>
                    </a:lnTo>
                    <a:lnTo>
                      <a:pt x="1907" y="194"/>
                    </a:lnTo>
                    <a:lnTo>
                      <a:pt x="1924" y="187"/>
                    </a:lnTo>
                    <a:lnTo>
                      <a:pt x="1942" y="183"/>
                    </a:lnTo>
                    <a:lnTo>
                      <a:pt x="1960" y="183"/>
                    </a:lnTo>
                    <a:lnTo>
                      <a:pt x="1978" y="187"/>
                    </a:lnTo>
                    <a:lnTo>
                      <a:pt x="1994" y="194"/>
                    </a:lnTo>
                    <a:lnTo>
                      <a:pt x="2009" y="207"/>
                    </a:lnTo>
                    <a:lnTo>
                      <a:pt x="2346" y="546"/>
                    </a:lnTo>
                    <a:lnTo>
                      <a:pt x="2358" y="560"/>
                    </a:lnTo>
                    <a:lnTo>
                      <a:pt x="2366" y="577"/>
                    </a:lnTo>
                    <a:lnTo>
                      <a:pt x="2370" y="595"/>
                    </a:lnTo>
                    <a:lnTo>
                      <a:pt x="2370" y="613"/>
                    </a:lnTo>
                    <a:lnTo>
                      <a:pt x="2366" y="631"/>
                    </a:lnTo>
                    <a:lnTo>
                      <a:pt x="2358" y="648"/>
                    </a:lnTo>
                    <a:lnTo>
                      <a:pt x="2346" y="663"/>
                    </a:lnTo>
                    <a:lnTo>
                      <a:pt x="2200" y="810"/>
                    </a:lnTo>
                    <a:lnTo>
                      <a:pt x="2223" y="858"/>
                    </a:lnTo>
                    <a:lnTo>
                      <a:pt x="2244" y="908"/>
                    </a:lnTo>
                    <a:lnTo>
                      <a:pt x="2261" y="960"/>
                    </a:lnTo>
                    <a:lnTo>
                      <a:pt x="2469" y="960"/>
                    </a:lnTo>
                    <a:lnTo>
                      <a:pt x="2491" y="963"/>
                    </a:lnTo>
                    <a:lnTo>
                      <a:pt x="2510" y="971"/>
                    </a:lnTo>
                    <a:lnTo>
                      <a:pt x="2527" y="984"/>
                    </a:lnTo>
                    <a:lnTo>
                      <a:pt x="2540" y="1001"/>
                    </a:lnTo>
                    <a:lnTo>
                      <a:pt x="2549" y="1021"/>
                    </a:lnTo>
                    <a:lnTo>
                      <a:pt x="2552" y="1043"/>
                    </a:lnTo>
                    <a:lnTo>
                      <a:pt x="2552" y="1522"/>
                    </a:lnTo>
                    <a:lnTo>
                      <a:pt x="2549" y="1544"/>
                    </a:lnTo>
                    <a:lnTo>
                      <a:pt x="2540" y="1564"/>
                    </a:lnTo>
                    <a:lnTo>
                      <a:pt x="2527" y="1581"/>
                    </a:lnTo>
                    <a:lnTo>
                      <a:pt x="2511" y="1593"/>
                    </a:lnTo>
                    <a:lnTo>
                      <a:pt x="2491" y="1602"/>
                    </a:lnTo>
                    <a:lnTo>
                      <a:pt x="2469" y="1605"/>
                    </a:lnTo>
                    <a:lnTo>
                      <a:pt x="2261" y="1605"/>
                    </a:lnTo>
                    <a:lnTo>
                      <a:pt x="2244" y="1655"/>
                    </a:lnTo>
                    <a:lnTo>
                      <a:pt x="2224" y="1706"/>
                    </a:lnTo>
                    <a:lnTo>
                      <a:pt x="2200" y="1754"/>
                    </a:lnTo>
                    <a:lnTo>
                      <a:pt x="2346" y="1902"/>
                    </a:lnTo>
                    <a:lnTo>
                      <a:pt x="2358" y="1917"/>
                    </a:lnTo>
                    <a:lnTo>
                      <a:pt x="2366" y="1933"/>
                    </a:lnTo>
                    <a:lnTo>
                      <a:pt x="2370" y="1951"/>
                    </a:lnTo>
                    <a:lnTo>
                      <a:pt x="2370" y="1969"/>
                    </a:lnTo>
                    <a:lnTo>
                      <a:pt x="2366" y="1987"/>
                    </a:lnTo>
                    <a:lnTo>
                      <a:pt x="2358" y="2004"/>
                    </a:lnTo>
                    <a:lnTo>
                      <a:pt x="2346" y="2019"/>
                    </a:lnTo>
                    <a:lnTo>
                      <a:pt x="2009" y="2358"/>
                    </a:lnTo>
                    <a:lnTo>
                      <a:pt x="1994" y="2369"/>
                    </a:lnTo>
                    <a:lnTo>
                      <a:pt x="1978" y="2378"/>
                    </a:lnTo>
                    <a:lnTo>
                      <a:pt x="1960" y="2381"/>
                    </a:lnTo>
                    <a:lnTo>
                      <a:pt x="1942" y="2381"/>
                    </a:lnTo>
                    <a:lnTo>
                      <a:pt x="1924" y="2378"/>
                    </a:lnTo>
                    <a:lnTo>
                      <a:pt x="1907" y="2369"/>
                    </a:lnTo>
                    <a:lnTo>
                      <a:pt x="1893" y="2358"/>
                    </a:lnTo>
                    <a:lnTo>
                      <a:pt x="1746" y="2210"/>
                    </a:lnTo>
                    <a:lnTo>
                      <a:pt x="1698" y="2234"/>
                    </a:lnTo>
                    <a:lnTo>
                      <a:pt x="1647" y="2255"/>
                    </a:lnTo>
                    <a:lnTo>
                      <a:pt x="1597" y="2272"/>
                    </a:lnTo>
                    <a:lnTo>
                      <a:pt x="1597" y="2481"/>
                    </a:lnTo>
                    <a:lnTo>
                      <a:pt x="1594" y="2503"/>
                    </a:lnTo>
                    <a:lnTo>
                      <a:pt x="1586" y="2522"/>
                    </a:lnTo>
                    <a:lnTo>
                      <a:pt x="1573" y="2539"/>
                    </a:lnTo>
                    <a:lnTo>
                      <a:pt x="1556" y="2553"/>
                    </a:lnTo>
                    <a:lnTo>
                      <a:pt x="1536" y="2561"/>
                    </a:lnTo>
                    <a:lnTo>
                      <a:pt x="1514" y="2563"/>
                    </a:lnTo>
                    <a:lnTo>
                      <a:pt x="1038" y="2563"/>
                    </a:lnTo>
                    <a:lnTo>
                      <a:pt x="1016" y="2561"/>
                    </a:lnTo>
                    <a:lnTo>
                      <a:pt x="996" y="2553"/>
                    </a:lnTo>
                    <a:lnTo>
                      <a:pt x="979" y="2539"/>
                    </a:lnTo>
                    <a:lnTo>
                      <a:pt x="966" y="2522"/>
                    </a:lnTo>
                    <a:lnTo>
                      <a:pt x="958" y="2503"/>
                    </a:lnTo>
                    <a:lnTo>
                      <a:pt x="955" y="2481"/>
                    </a:lnTo>
                    <a:lnTo>
                      <a:pt x="955" y="2272"/>
                    </a:lnTo>
                    <a:lnTo>
                      <a:pt x="879" y="2245"/>
                    </a:lnTo>
                    <a:lnTo>
                      <a:pt x="806" y="2210"/>
                    </a:lnTo>
                    <a:lnTo>
                      <a:pt x="659" y="2358"/>
                    </a:lnTo>
                    <a:lnTo>
                      <a:pt x="645" y="2369"/>
                    </a:lnTo>
                    <a:lnTo>
                      <a:pt x="628" y="2378"/>
                    </a:lnTo>
                    <a:lnTo>
                      <a:pt x="610" y="2381"/>
                    </a:lnTo>
                    <a:lnTo>
                      <a:pt x="592" y="2381"/>
                    </a:lnTo>
                    <a:lnTo>
                      <a:pt x="574" y="2378"/>
                    </a:lnTo>
                    <a:lnTo>
                      <a:pt x="558" y="2369"/>
                    </a:lnTo>
                    <a:lnTo>
                      <a:pt x="543" y="2358"/>
                    </a:lnTo>
                    <a:lnTo>
                      <a:pt x="206" y="2019"/>
                    </a:lnTo>
                    <a:lnTo>
                      <a:pt x="192" y="2002"/>
                    </a:lnTo>
                    <a:lnTo>
                      <a:pt x="184" y="1982"/>
                    </a:lnTo>
                    <a:lnTo>
                      <a:pt x="181" y="1960"/>
                    </a:lnTo>
                    <a:lnTo>
                      <a:pt x="184" y="1939"/>
                    </a:lnTo>
                    <a:lnTo>
                      <a:pt x="192" y="1919"/>
                    </a:lnTo>
                    <a:lnTo>
                      <a:pt x="206" y="1902"/>
                    </a:lnTo>
                    <a:lnTo>
                      <a:pt x="351" y="1754"/>
                    </a:lnTo>
                    <a:lnTo>
                      <a:pt x="318" y="1681"/>
                    </a:lnTo>
                    <a:lnTo>
                      <a:pt x="289" y="1605"/>
                    </a:lnTo>
                    <a:lnTo>
                      <a:pt x="83" y="1605"/>
                    </a:lnTo>
                    <a:lnTo>
                      <a:pt x="61" y="1602"/>
                    </a:lnTo>
                    <a:lnTo>
                      <a:pt x="41" y="1593"/>
                    </a:lnTo>
                    <a:lnTo>
                      <a:pt x="24" y="1581"/>
                    </a:lnTo>
                    <a:lnTo>
                      <a:pt x="12" y="1564"/>
                    </a:lnTo>
                    <a:lnTo>
                      <a:pt x="3" y="1544"/>
                    </a:lnTo>
                    <a:lnTo>
                      <a:pt x="0" y="1522"/>
                    </a:lnTo>
                    <a:lnTo>
                      <a:pt x="0" y="1043"/>
                    </a:lnTo>
                    <a:lnTo>
                      <a:pt x="3" y="1021"/>
                    </a:lnTo>
                    <a:lnTo>
                      <a:pt x="12" y="1001"/>
                    </a:lnTo>
                    <a:lnTo>
                      <a:pt x="24" y="984"/>
                    </a:lnTo>
                    <a:lnTo>
                      <a:pt x="41" y="971"/>
                    </a:lnTo>
                    <a:lnTo>
                      <a:pt x="61" y="963"/>
                    </a:lnTo>
                    <a:lnTo>
                      <a:pt x="83" y="960"/>
                    </a:lnTo>
                    <a:lnTo>
                      <a:pt x="289" y="960"/>
                    </a:lnTo>
                    <a:lnTo>
                      <a:pt x="307" y="908"/>
                    </a:lnTo>
                    <a:lnTo>
                      <a:pt x="328" y="858"/>
                    </a:lnTo>
                    <a:lnTo>
                      <a:pt x="351" y="810"/>
                    </a:lnTo>
                    <a:lnTo>
                      <a:pt x="206" y="663"/>
                    </a:lnTo>
                    <a:lnTo>
                      <a:pt x="193" y="648"/>
                    </a:lnTo>
                    <a:lnTo>
                      <a:pt x="186" y="631"/>
                    </a:lnTo>
                    <a:lnTo>
                      <a:pt x="181" y="613"/>
                    </a:lnTo>
                    <a:lnTo>
                      <a:pt x="181" y="595"/>
                    </a:lnTo>
                    <a:lnTo>
                      <a:pt x="186" y="577"/>
                    </a:lnTo>
                    <a:lnTo>
                      <a:pt x="193" y="560"/>
                    </a:lnTo>
                    <a:lnTo>
                      <a:pt x="206" y="546"/>
                    </a:lnTo>
                    <a:lnTo>
                      <a:pt x="543" y="207"/>
                    </a:lnTo>
                    <a:lnTo>
                      <a:pt x="560" y="193"/>
                    </a:lnTo>
                    <a:lnTo>
                      <a:pt x="580" y="185"/>
                    </a:lnTo>
                    <a:lnTo>
                      <a:pt x="601" y="183"/>
                    </a:lnTo>
                    <a:lnTo>
                      <a:pt x="623" y="185"/>
                    </a:lnTo>
                    <a:lnTo>
                      <a:pt x="643" y="193"/>
                    </a:lnTo>
                    <a:lnTo>
                      <a:pt x="659" y="207"/>
                    </a:lnTo>
                    <a:lnTo>
                      <a:pt x="806" y="353"/>
                    </a:lnTo>
                    <a:lnTo>
                      <a:pt x="854" y="330"/>
                    </a:lnTo>
                    <a:lnTo>
                      <a:pt x="903" y="309"/>
                    </a:lnTo>
                    <a:lnTo>
                      <a:pt x="955" y="291"/>
                    </a:lnTo>
                    <a:lnTo>
                      <a:pt x="955" y="84"/>
                    </a:lnTo>
                    <a:lnTo>
                      <a:pt x="958" y="61"/>
                    </a:lnTo>
                    <a:lnTo>
                      <a:pt x="966" y="41"/>
                    </a:lnTo>
                    <a:lnTo>
                      <a:pt x="979" y="25"/>
                    </a:lnTo>
                    <a:lnTo>
                      <a:pt x="996" y="12"/>
                    </a:lnTo>
                    <a:lnTo>
                      <a:pt x="1016" y="4"/>
                    </a:lnTo>
                    <a:lnTo>
                      <a:pt x="1038"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27" name="Freeform 97">
                <a:extLst>
                  <a:ext uri="{FF2B5EF4-FFF2-40B4-BE49-F238E27FC236}">
                    <a16:creationId xmlns:a16="http://schemas.microsoft.com/office/drawing/2014/main" id="{3B045E69-6F77-B2B4-8B3A-480D39875F06}"/>
                  </a:ext>
                </a:extLst>
              </p:cNvPr>
              <p:cNvSpPr>
                <a:spLocks noEditPoints="1"/>
              </p:cNvSpPr>
              <p:nvPr/>
            </p:nvSpPr>
            <p:spPr bwMode="auto">
              <a:xfrm>
                <a:off x="2506" y="1894"/>
                <a:ext cx="106" cy="107"/>
              </a:xfrm>
              <a:custGeom>
                <a:avLst/>
                <a:gdLst>
                  <a:gd name="T0" fmla="*/ 611 w 1384"/>
                  <a:gd name="T1" fmla="*/ 424 h 1391"/>
                  <a:gd name="T2" fmla="*/ 507 w 1384"/>
                  <a:gd name="T3" fmla="*/ 482 h 1391"/>
                  <a:gd name="T4" fmla="*/ 436 w 1384"/>
                  <a:gd name="T5" fmla="*/ 576 h 1391"/>
                  <a:gd name="T6" fmla="*/ 410 w 1384"/>
                  <a:gd name="T7" fmla="*/ 696 h 1391"/>
                  <a:gd name="T8" fmla="*/ 436 w 1384"/>
                  <a:gd name="T9" fmla="*/ 815 h 1391"/>
                  <a:gd name="T10" fmla="*/ 507 w 1384"/>
                  <a:gd name="T11" fmla="*/ 910 h 1391"/>
                  <a:gd name="T12" fmla="*/ 611 w 1384"/>
                  <a:gd name="T13" fmla="*/ 968 h 1391"/>
                  <a:gd name="T14" fmla="*/ 734 w 1384"/>
                  <a:gd name="T15" fmla="*/ 977 h 1391"/>
                  <a:gd name="T16" fmla="*/ 846 w 1384"/>
                  <a:gd name="T17" fmla="*/ 934 h 1391"/>
                  <a:gd name="T18" fmla="*/ 929 w 1384"/>
                  <a:gd name="T19" fmla="*/ 850 h 1391"/>
                  <a:gd name="T20" fmla="*/ 972 w 1384"/>
                  <a:gd name="T21" fmla="*/ 737 h 1391"/>
                  <a:gd name="T22" fmla="*/ 963 w 1384"/>
                  <a:gd name="T23" fmla="*/ 614 h 1391"/>
                  <a:gd name="T24" fmla="*/ 905 w 1384"/>
                  <a:gd name="T25" fmla="*/ 510 h 1391"/>
                  <a:gd name="T26" fmla="*/ 811 w 1384"/>
                  <a:gd name="T27" fmla="*/ 438 h 1391"/>
                  <a:gd name="T28" fmla="*/ 693 w 1384"/>
                  <a:gd name="T29" fmla="*/ 412 h 1391"/>
                  <a:gd name="T30" fmla="*/ 836 w 1384"/>
                  <a:gd name="T31" fmla="*/ 4 h 1391"/>
                  <a:gd name="T32" fmla="*/ 885 w 1384"/>
                  <a:gd name="T33" fmla="*/ 41 h 1391"/>
                  <a:gd name="T34" fmla="*/ 897 w 1384"/>
                  <a:gd name="T35" fmla="*/ 162 h 1391"/>
                  <a:gd name="T36" fmla="*/ 993 w 1384"/>
                  <a:gd name="T37" fmla="*/ 106 h 1391"/>
                  <a:gd name="T38" fmla="*/ 1046 w 1384"/>
                  <a:gd name="T39" fmla="*/ 94 h 1391"/>
                  <a:gd name="T40" fmla="*/ 1095 w 1384"/>
                  <a:gd name="T41" fmla="*/ 117 h 1391"/>
                  <a:gd name="T42" fmla="*/ 1288 w 1384"/>
                  <a:gd name="T43" fmla="*/ 323 h 1391"/>
                  <a:gd name="T44" fmla="*/ 1288 w 1384"/>
                  <a:gd name="T45" fmla="*/ 376 h 1391"/>
                  <a:gd name="T46" fmla="*/ 1213 w 1384"/>
                  <a:gd name="T47" fmla="*/ 463 h 1391"/>
                  <a:gd name="T48" fmla="*/ 1323 w 1384"/>
                  <a:gd name="T49" fmla="*/ 493 h 1391"/>
                  <a:gd name="T50" fmla="*/ 1373 w 1384"/>
                  <a:gd name="T51" fmla="*/ 532 h 1391"/>
                  <a:gd name="T52" fmla="*/ 1384 w 1384"/>
                  <a:gd name="T53" fmla="*/ 818 h 1391"/>
                  <a:gd name="T54" fmla="*/ 1360 w 1384"/>
                  <a:gd name="T55" fmla="*/ 877 h 1391"/>
                  <a:gd name="T56" fmla="*/ 1301 w 1384"/>
                  <a:gd name="T57" fmla="*/ 902 h 1391"/>
                  <a:gd name="T58" fmla="*/ 1268 w 1384"/>
                  <a:gd name="T59" fmla="*/ 984 h 1391"/>
                  <a:gd name="T60" fmla="*/ 1292 w 1384"/>
                  <a:gd name="T61" fmla="*/ 1033 h 1391"/>
                  <a:gd name="T62" fmla="*/ 1279 w 1384"/>
                  <a:gd name="T63" fmla="*/ 1086 h 1391"/>
                  <a:gd name="T64" fmla="*/ 1080 w 1384"/>
                  <a:gd name="T65" fmla="*/ 1286 h 1391"/>
                  <a:gd name="T66" fmla="*/ 1028 w 1384"/>
                  <a:gd name="T67" fmla="*/ 1299 h 1391"/>
                  <a:gd name="T68" fmla="*/ 979 w 1384"/>
                  <a:gd name="T69" fmla="*/ 1274 h 1391"/>
                  <a:gd name="T70" fmla="*/ 897 w 1384"/>
                  <a:gd name="T71" fmla="*/ 1309 h 1391"/>
                  <a:gd name="T72" fmla="*/ 873 w 1384"/>
                  <a:gd name="T73" fmla="*/ 1367 h 1391"/>
                  <a:gd name="T74" fmla="*/ 814 w 1384"/>
                  <a:gd name="T75" fmla="*/ 1391 h 1391"/>
                  <a:gd name="T76" fmla="*/ 528 w 1384"/>
                  <a:gd name="T77" fmla="*/ 1381 h 1391"/>
                  <a:gd name="T78" fmla="*/ 490 w 1384"/>
                  <a:gd name="T79" fmla="*/ 1330 h 1391"/>
                  <a:gd name="T80" fmla="*/ 460 w 1384"/>
                  <a:gd name="T81" fmla="*/ 1220 h 1391"/>
                  <a:gd name="T82" fmla="*/ 374 w 1384"/>
                  <a:gd name="T83" fmla="*/ 1294 h 1391"/>
                  <a:gd name="T84" fmla="*/ 321 w 1384"/>
                  <a:gd name="T85" fmla="*/ 1294 h 1391"/>
                  <a:gd name="T86" fmla="*/ 116 w 1384"/>
                  <a:gd name="T87" fmla="*/ 1101 h 1391"/>
                  <a:gd name="T88" fmla="*/ 93 w 1384"/>
                  <a:gd name="T89" fmla="*/ 1051 h 1391"/>
                  <a:gd name="T90" fmla="*/ 105 w 1384"/>
                  <a:gd name="T91" fmla="*/ 999 h 1391"/>
                  <a:gd name="T92" fmla="*/ 159 w 1384"/>
                  <a:gd name="T93" fmla="*/ 902 h 1391"/>
                  <a:gd name="T94" fmla="*/ 41 w 1384"/>
                  <a:gd name="T95" fmla="*/ 890 h 1391"/>
                  <a:gd name="T96" fmla="*/ 3 w 1384"/>
                  <a:gd name="T97" fmla="*/ 841 h 1391"/>
                  <a:gd name="T98" fmla="*/ 3 w 1384"/>
                  <a:gd name="T99" fmla="*/ 551 h 1391"/>
                  <a:gd name="T100" fmla="*/ 41 w 1384"/>
                  <a:gd name="T101" fmla="*/ 502 h 1391"/>
                  <a:gd name="T102" fmla="*/ 159 w 1384"/>
                  <a:gd name="T103" fmla="*/ 491 h 1391"/>
                  <a:gd name="T104" fmla="*/ 105 w 1384"/>
                  <a:gd name="T105" fmla="*/ 393 h 1391"/>
                  <a:gd name="T106" fmla="*/ 93 w 1384"/>
                  <a:gd name="T107" fmla="*/ 340 h 1391"/>
                  <a:gd name="T108" fmla="*/ 116 w 1384"/>
                  <a:gd name="T109" fmla="*/ 291 h 1391"/>
                  <a:gd name="T110" fmla="*/ 321 w 1384"/>
                  <a:gd name="T111" fmla="*/ 97 h 1391"/>
                  <a:gd name="T112" fmla="*/ 374 w 1384"/>
                  <a:gd name="T113" fmla="*/ 97 h 1391"/>
                  <a:gd name="T114" fmla="*/ 460 w 1384"/>
                  <a:gd name="T115" fmla="*/ 172 h 1391"/>
                  <a:gd name="T116" fmla="*/ 490 w 1384"/>
                  <a:gd name="T117" fmla="*/ 61 h 1391"/>
                  <a:gd name="T118" fmla="*/ 528 w 1384"/>
                  <a:gd name="T119" fmla="*/ 12 h 1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84" h="1391">
                    <a:moveTo>
                      <a:pt x="693" y="412"/>
                    </a:moveTo>
                    <a:lnTo>
                      <a:pt x="651" y="415"/>
                    </a:lnTo>
                    <a:lnTo>
                      <a:pt x="611" y="424"/>
                    </a:lnTo>
                    <a:lnTo>
                      <a:pt x="573" y="438"/>
                    </a:lnTo>
                    <a:lnTo>
                      <a:pt x="539" y="457"/>
                    </a:lnTo>
                    <a:lnTo>
                      <a:pt x="507" y="482"/>
                    </a:lnTo>
                    <a:lnTo>
                      <a:pt x="479" y="510"/>
                    </a:lnTo>
                    <a:lnTo>
                      <a:pt x="455" y="542"/>
                    </a:lnTo>
                    <a:lnTo>
                      <a:pt x="436" y="576"/>
                    </a:lnTo>
                    <a:lnTo>
                      <a:pt x="421" y="614"/>
                    </a:lnTo>
                    <a:lnTo>
                      <a:pt x="413" y="654"/>
                    </a:lnTo>
                    <a:lnTo>
                      <a:pt x="410" y="696"/>
                    </a:lnTo>
                    <a:lnTo>
                      <a:pt x="413" y="737"/>
                    </a:lnTo>
                    <a:lnTo>
                      <a:pt x="421" y="778"/>
                    </a:lnTo>
                    <a:lnTo>
                      <a:pt x="436" y="815"/>
                    </a:lnTo>
                    <a:lnTo>
                      <a:pt x="455" y="850"/>
                    </a:lnTo>
                    <a:lnTo>
                      <a:pt x="479" y="883"/>
                    </a:lnTo>
                    <a:lnTo>
                      <a:pt x="507" y="910"/>
                    </a:lnTo>
                    <a:lnTo>
                      <a:pt x="539" y="934"/>
                    </a:lnTo>
                    <a:lnTo>
                      <a:pt x="573" y="953"/>
                    </a:lnTo>
                    <a:lnTo>
                      <a:pt x="611" y="968"/>
                    </a:lnTo>
                    <a:lnTo>
                      <a:pt x="651" y="977"/>
                    </a:lnTo>
                    <a:lnTo>
                      <a:pt x="693" y="980"/>
                    </a:lnTo>
                    <a:lnTo>
                      <a:pt x="734" y="977"/>
                    </a:lnTo>
                    <a:lnTo>
                      <a:pt x="773" y="968"/>
                    </a:lnTo>
                    <a:lnTo>
                      <a:pt x="811" y="953"/>
                    </a:lnTo>
                    <a:lnTo>
                      <a:pt x="846" y="934"/>
                    </a:lnTo>
                    <a:lnTo>
                      <a:pt x="878" y="910"/>
                    </a:lnTo>
                    <a:lnTo>
                      <a:pt x="905" y="883"/>
                    </a:lnTo>
                    <a:lnTo>
                      <a:pt x="929" y="850"/>
                    </a:lnTo>
                    <a:lnTo>
                      <a:pt x="948" y="815"/>
                    </a:lnTo>
                    <a:lnTo>
                      <a:pt x="963" y="778"/>
                    </a:lnTo>
                    <a:lnTo>
                      <a:pt x="972" y="737"/>
                    </a:lnTo>
                    <a:lnTo>
                      <a:pt x="975" y="696"/>
                    </a:lnTo>
                    <a:lnTo>
                      <a:pt x="972" y="654"/>
                    </a:lnTo>
                    <a:lnTo>
                      <a:pt x="963" y="614"/>
                    </a:lnTo>
                    <a:lnTo>
                      <a:pt x="948" y="576"/>
                    </a:lnTo>
                    <a:lnTo>
                      <a:pt x="929" y="542"/>
                    </a:lnTo>
                    <a:lnTo>
                      <a:pt x="905" y="510"/>
                    </a:lnTo>
                    <a:lnTo>
                      <a:pt x="878" y="482"/>
                    </a:lnTo>
                    <a:lnTo>
                      <a:pt x="846" y="457"/>
                    </a:lnTo>
                    <a:lnTo>
                      <a:pt x="811" y="438"/>
                    </a:lnTo>
                    <a:lnTo>
                      <a:pt x="773" y="424"/>
                    </a:lnTo>
                    <a:lnTo>
                      <a:pt x="734" y="415"/>
                    </a:lnTo>
                    <a:lnTo>
                      <a:pt x="693" y="412"/>
                    </a:lnTo>
                    <a:close/>
                    <a:moveTo>
                      <a:pt x="570" y="0"/>
                    </a:moveTo>
                    <a:lnTo>
                      <a:pt x="814" y="0"/>
                    </a:lnTo>
                    <a:lnTo>
                      <a:pt x="836" y="4"/>
                    </a:lnTo>
                    <a:lnTo>
                      <a:pt x="856" y="12"/>
                    </a:lnTo>
                    <a:lnTo>
                      <a:pt x="873" y="25"/>
                    </a:lnTo>
                    <a:lnTo>
                      <a:pt x="885" y="41"/>
                    </a:lnTo>
                    <a:lnTo>
                      <a:pt x="894" y="61"/>
                    </a:lnTo>
                    <a:lnTo>
                      <a:pt x="897" y="84"/>
                    </a:lnTo>
                    <a:lnTo>
                      <a:pt x="897" y="162"/>
                    </a:lnTo>
                    <a:lnTo>
                      <a:pt x="924" y="172"/>
                    </a:lnTo>
                    <a:lnTo>
                      <a:pt x="979" y="117"/>
                    </a:lnTo>
                    <a:lnTo>
                      <a:pt x="993" y="106"/>
                    </a:lnTo>
                    <a:lnTo>
                      <a:pt x="1010" y="97"/>
                    </a:lnTo>
                    <a:lnTo>
                      <a:pt x="1028" y="94"/>
                    </a:lnTo>
                    <a:lnTo>
                      <a:pt x="1046" y="94"/>
                    </a:lnTo>
                    <a:lnTo>
                      <a:pt x="1064" y="97"/>
                    </a:lnTo>
                    <a:lnTo>
                      <a:pt x="1080" y="106"/>
                    </a:lnTo>
                    <a:lnTo>
                      <a:pt x="1095" y="117"/>
                    </a:lnTo>
                    <a:lnTo>
                      <a:pt x="1268" y="291"/>
                    </a:lnTo>
                    <a:lnTo>
                      <a:pt x="1279" y="306"/>
                    </a:lnTo>
                    <a:lnTo>
                      <a:pt x="1288" y="323"/>
                    </a:lnTo>
                    <a:lnTo>
                      <a:pt x="1292" y="340"/>
                    </a:lnTo>
                    <a:lnTo>
                      <a:pt x="1292" y="358"/>
                    </a:lnTo>
                    <a:lnTo>
                      <a:pt x="1288" y="376"/>
                    </a:lnTo>
                    <a:lnTo>
                      <a:pt x="1279" y="393"/>
                    </a:lnTo>
                    <a:lnTo>
                      <a:pt x="1268" y="408"/>
                    </a:lnTo>
                    <a:lnTo>
                      <a:pt x="1213" y="463"/>
                    </a:lnTo>
                    <a:lnTo>
                      <a:pt x="1225" y="491"/>
                    </a:lnTo>
                    <a:lnTo>
                      <a:pt x="1301" y="491"/>
                    </a:lnTo>
                    <a:lnTo>
                      <a:pt x="1323" y="493"/>
                    </a:lnTo>
                    <a:lnTo>
                      <a:pt x="1343" y="502"/>
                    </a:lnTo>
                    <a:lnTo>
                      <a:pt x="1360" y="515"/>
                    </a:lnTo>
                    <a:lnTo>
                      <a:pt x="1373" y="532"/>
                    </a:lnTo>
                    <a:lnTo>
                      <a:pt x="1381" y="551"/>
                    </a:lnTo>
                    <a:lnTo>
                      <a:pt x="1384" y="573"/>
                    </a:lnTo>
                    <a:lnTo>
                      <a:pt x="1384" y="818"/>
                    </a:lnTo>
                    <a:lnTo>
                      <a:pt x="1381" y="841"/>
                    </a:lnTo>
                    <a:lnTo>
                      <a:pt x="1373" y="861"/>
                    </a:lnTo>
                    <a:lnTo>
                      <a:pt x="1360" y="877"/>
                    </a:lnTo>
                    <a:lnTo>
                      <a:pt x="1343" y="890"/>
                    </a:lnTo>
                    <a:lnTo>
                      <a:pt x="1323" y="899"/>
                    </a:lnTo>
                    <a:lnTo>
                      <a:pt x="1301" y="902"/>
                    </a:lnTo>
                    <a:lnTo>
                      <a:pt x="1225" y="902"/>
                    </a:lnTo>
                    <a:lnTo>
                      <a:pt x="1213" y="929"/>
                    </a:lnTo>
                    <a:lnTo>
                      <a:pt x="1268" y="984"/>
                    </a:lnTo>
                    <a:lnTo>
                      <a:pt x="1279" y="999"/>
                    </a:lnTo>
                    <a:lnTo>
                      <a:pt x="1288" y="1015"/>
                    </a:lnTo>
                    <a:lnTo>
                      <a:pt x="1292" y="1033"/>
                    </a:lnTo>
                    <a:lnTo>
                      <a:pt x="1292" y="1051"/>
                    </a:lnTo>
                    <a:lnTo>
                      <a:pt x="1288" y="1069"/>
                    </a:lnTo>
                    <a:lnTo>
                      <a:pt x="1279" y="1086"/>
                    </a:lnTo>
                    <a:lnTo>
                      <a:pt x="1268" y="1101"/>
                    </a:lnTo>
                    <a:lnTo>
                      <a:pt x="1095" y="1274"/>
                    </a:lnTo>
                    <a:lnTo>
                      <a:pt x="1080" y="1286"/>
                    </a:lnTo>
                    <a:lnTo>
                      <a:pt x="1064" y="1294"/>
                    </a:lnTo>
                    <a:lnTo>
                      <a:pt x="1046" y="1299"/>
                    </a:lnTo>
                    <a:lnTo>
                      <a:pt x="1028" y="1299"/>
                    </a:lnTo>
                    <a:lnTo>
                      <a:pt x="1010" y="1294"/>
                    </a:lnTo>
                    <a:lnTo>
                      <a:pt x="993" y="1286"/>
                    </a:lnTo>
                    <a:lnTo>
                      <a:pt x="979" y="1274"/>
                    </a:lnTo>
                    <a:lnTo>
                      <a:pt x="924" y="1220"/>
                    </a:lnTo>
                    <a:lnTo>
                      <a:pt x="897" y="1231"/>
                    </a:lnTo>
                    <a:lnTo>
                      <a:pt x="897" y="1309"/>
                    </a:lnTo>
                    <a:lnTo>
                      <a:pt x="894" y="1330"/>
                    </a:lnTo>
                    <a:lnTo>
                      <a:pt x="885" y="1350"/>
                    </a:lnTo>
                    <a:lnTo>
                      <a:pt x="873" y="1367"/>
                    </a:lnTo>
                    <a:lnTo>
                      <a:pt x="856" y="1381"/>
                    </a:lnTo>
                    <a:lnTo>
                      <a:pt x="836" y="1388"/>
                    </a:lnTo>
                    <a:lnTo>
                      <a:pt x="814" y="1391"/>
                    </a:lnTo>
                    <a:lnTo>
                      <a:pt x="570" y="1391"/>
                    </a:lnTo>
                    <a:lnTo>
                      <a:pt x="548" y="1388"/>
                    </a:lnTo>
                    <a:lnTo>
                      <a:pt x="528" y="1381"/>
                    </a:lnTo>
                    <a:lnTo>
                      <a:pt x="512" y="1367"/>
                    </a:lnTo>
                    <a:lnTo>
                      <a:pt x="499" y="1350"/>
                    </a:lnTo>
                    <a:lnTo>
                      <a:pt x="490" y="1330"/>
                    </a:lnTo>
                    <a:lnTo>
                      <a:pt x="488" y="1309"/>
                    </a:lnTo>
                    <a:lnTo>
                      <a:pt x="488" y="1231"/>
                    </a:lnTo>
                    <a:lnTo>
                      <a:pt x="460" y="1220"/>
                    </a:lnTo>
                    <a:lnTo>
                      <a:pt x="406" y="1274"/>
                    </a:lnTo>
                    <a:lnTo>
                      <a:pt x="391" y="1286"/>
                    </a:lnTo>
                    <a:lnTo>
                      <a:pt x="374" y="1294"/>
                    </a:lnTo>
                    <a:lnTo>
                      <a:pt x="356" y="1299"/>
                    </a:lnTo>
                    <a:lnTo>
                      <a:pt x="338" y="1299"/>
                    </a:lnTo>
                    <a:lnTo>
                      <a:pt x="321" y="1294"/>
                    </a:lnTo>
                    <a:lnTo>
                      <a:pt x="304" y="1286"/>
                    </a:lnTo>
                    <a:lnTo>
                      <a:pt x="289" y="1274"/>
                    </a:lnTo>
                    <a:lnTo>
                      <a:pt x="116" y="1101"/>
                    </a:lnTo>
                    <a:lnTo>
                      <a:pt x="105" y="1086"/>
                    </a:lnTo>
                    <a:lnTo>
                      <a:pt x="96" y="1069"/>
                    </a:lnTo>
                    <a:lnTo>
                      <a:pt x="93" y="1051"/>
                    </a:lnTo>
                    <a:lnTo>
                      <a:pt x="93" y="1033"/>
                    </a:lnTo>
                    <a:lnTo>
                      <a:pt x="96" y="1015"/>
                    </a:lnTo>
                    <a:lnTo>
                      <a:pt x="105" y="999"/>
                    </a:lnTo>
                    <a:lnTo>
                      <a:pt x="116" y="984"/>
                    </a:lnTo>
                    <a:lnTo>
                      <a:pt x="171" y="929"/>
                    </a:lnTo>
                    <a:lnTo>
                      <a:pt x="159" y="902"/>
                    </a:lnTo>
                    <a:lnTo>
                      <a:pt x="83" y="902"/>
                    </a:lnTo>
                    <a:lnTo>
                      <a:pt x="61" y="899"/>
                    </a:lnTo>
                    <a:lnTo>
                      <a:pt x="41" y="890"/>
                    </a:lnTo>
                    <a:lnTo>
                      <a:pt x="24" y="877"/>
                    </a:lnTo>
                    <a:lnTo>
                      <a:pt x="12" y="861"/>
                    </a:lnTo>
                    <a:lnTo>
                      <a:pt x="3" y="841"/>
                    </a:lnTo>
                    <a:lnTo>
                      <a:pt x="0" y="818"/>
                    </a:lnTo>
                    <a:lnTo>
                      <a:pt x="0" y="573"/>
                    </a:lnTo>
                    <a:lnTo>
                      <a:pt x="3" y="551"/>
                    </a:lnTo>
                    <a:lnTo>
                      <a:pt x="12" y="532"/>
                    </a:lnTo>
                    <a:lnTo>
                      <a:pt x="24" y="515"/>
                    </a:lnTo>
                    <a:lnTo>
                      <a:pt x="41" y="502"/>
                    </a:lnTo>
                    <a:lnTo>
                      <a:pt x="61" y="493"/>
                    </a:lnTo>
                    <a:lnTo>
                      <a:pt x="83" y="491"/>
                    </a:lnTo>
                    <a:lnTo>
                      <a:pt x="159" y="491"/>
                    </a:lnTo>
                    <a:lnTo>
                      <a:pt x="171" y="463"/>
                    </a:lnTo>
                    <a:lnTo>
                      <a:pt x="116" y="408"/>
                    </a:lnTo>
                    <a:lnTo>
                      <a:pt x="105" y="393"/>
                    </a:lnTo>
                    <a:lnTo>
                      <a:pt x="96" y="376"/>
                    </a:lnTo>
                    <a:lnTo>
                      <a:pt x="93" y="358"/>
                    </a:lnTo>
                    <a:lnTo>
                      <a:pt x="93" y="340"/>
                    </a:lnTo>
                    <a:lnTo>
                      <a:pt x="96" y="323"/>
                    </a:lnTo>
                    <a:lnTo>
                      <a:pt x="105" y="306"/>
                    </a:lnTo>
                    <a:lnTo>
                      <a:pt x="116" y="291"/>
                    </a:lnTo>
                    <a:lnTo>
                      <a:pt x="289" y="117"/>
                    </a:lnTo>
                    <a:lnTo>
                      <a:pt x="304" y="106"/>
                    </a:lnTo>
                    <a:lnTo>
                      <a:pt x="321" y="97"/>
                    </a:lnTo>
                    <a:lnTo>
                      <a:pt x="338" y="94"/>
                    </a:lnTo>
                    <a:lnTo>
                      <a:pt x="356" y="94"/>
                    </a:lnTo>
                    <a:lnTo>
                      <a:pt x="374" y="97"/>
                    </a:lnTo>
                    <a:lnTo>
                      <a:pt x="391" y="106"/>
                    </a:lnTo>
                    <a:lnTo>
                      <a:pt x="406" y="117"/>
                    </a:lnTo>
                    <a:lnTo>
                      <a:pt x="460" y="172"/>
                    </a:lnTo>
                    <a:lnTo>
                      <a:pt x="487" y="162"/>
                    </a:lnTo>
                    <a:lnTo>
                      <a:pt x="487" y="84"/>
                    </a:lnTo>
                    <a:lnTo>
                      <a:pt x="490" y="61"/>
                    </a:lnTo>
                    <a:lnTo>
                      <a:pt x="499" y="41"/>
                    </a:lnTo>
                    <a:lnTo>
                      <a:pt x="512" y="25"/>
                    </a:lnTo>
                    <a:lnTo>
                      <a:pt x="528" y="12"/>
                    </a:lnTo>
                    <a:lnTo>
                      <a:pt x="548" y="4"/>
                    </a:lnTo>
                    <a:lnTo>
                      <a:pt x="57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328" name="Freeform 98">
                <a:extLst>
                  <a:ext uri="{FF2B5EF4-FFF2-40B4-BE49-F238E27FC236}">
                    <a16:creationId xmlns:a16="http://schemas.microsoft.com/office/drawing/2014/main" id="{9B3CE967-E67F-8D8E-53BE-1DCF368E0EBA}"/>
                  </a:ext>
                </a:extLst>
              </p:cNvPr>
              <p:cNvSpPr>
                <a:spLocks/>
              </p:cNvSpPr>
              <p:nvPr/>
            </p:nvSpPr>
            <p:spPr bwMode="auto">
              <a:xfrm>
                <a:off x="2650" y="1846"/>
                <a:ext cx="47" cy="22"/>
              </a:xfrm>
              <a:custGeom>
                <a:avLst/>
                <a:gdLst>
                  <a:gd name="T0" fmla="*/ 158 w 613"/>
                  <a:gd name="T1" fmla="*/ 0 h 284"/>
                  <a:gd name="T2" fmla="*/ 306 w 613"/>
                  <a:gd name="T3" fmla="*/ 72 h 284"/>
                  <a:gd name="T4" fmla="*/ 456 w 613"/>
                  <a:gd name="T5" fmla="*/ 0 h 284"/>
                  <a:gd name="T6" fmla="*/ 510 w 613"/>
                  <a:gd name="T7" fmla="*/ 17 h 284"/>
                  <a:gd name="T8" fmla="*/ 537 w 613"/>
                  <a:gd name="T9" fmla="*/ 29 h 284"/>
                  <a:gd name="T10" fmla="*/ 561 w 613"/>
                  <a:gd name="T11" fmla="*/ 46 h 284"/>
                  <a:gd name="T12" fmla="*/ 581 w 613"/>
                  <a:gd name="T13" fmla="*/ 67 h 284"/>
                  <a:gd name="T14" fmla="*/ 597 w 613"/>
                  <a:gd name="T15" fmla="*/ 92 h 284"/>
                  <a:gd name="T16" fmla="*/ 607 w 613"/>
                  <a:gd name="T17" fmla="*/ 119 h 284"/>
                  <a:gd name="T18" fmla="*/ 613 w 613"/>
                  <a:gd name="T19" fmla="*/ 147 h 284"/>
                  <a:gd name="T20" fmla="*/ 579 w 613"/>
                  <a:gd name="T21" fmla="*/ 182 h 284"/>
                  <a:gd name="T22" fmla="*/ 540 w 613"/>
                  <a:gd name="T23" fmla="*/ 212 h 284"/>
                  <a:gd name="T24" fmla="*/ 499 w 613"/>
                  <a:gd name="T25" fmla="*/ 237 h 284"/>
                  <a:gd name="T26" fmla="*/ 454 w 613"/>
                  <a:gd name="T27" fmla="*/ 257 h 284"/>
                  <a:gd name="T28" fmla="*/ 407 w 613"/>
                  <a:gd name="T29" fmla="*/ 273 h 284"/>
                  <a:gd name="T30" fmla="*/ 358 w 613"/>
                  <a:gd name="T31" fmla="*/ 281 h 284"/>
                  <a:gd name="T32" fmla="*/ 306 w 613"/>
                  <a:gd name="T33" fmla="*/ 284 h 284"/>
                  <a:gd name="T34" fmla="*/ 255 w 613"/>
                  <a:gd name="T35" fmla="*/ 281 h 284"/>
                  <a:gd name="T36" fmla="*/ 206 w 613"/>
                  <a:gd name="T37" fmla="*/ 273 h 284"/>
                  <a:gd name="T38" fmla="*/ 159 w 613"/>
                  <a:gd name="T39" fmla="*/ 257 h 284"/>
                  <a:gd name="T40" fmla="*/ 115 w 613"/>
                  <a:gd name="T41" fmla="*/ 237 h 284"/>
                  <a:gd name="T42" fmla="*/ 73 w 613"/>
                  <a:gd name="T43" fmla="*/ 212 h 284"/>
                  <a:gd name="T44" fmla="*/ 35 w 613"/>
                  <a:gd name="T45" fmla="*/ 182 h 284"/>
                  <a:gd name="T46" fmla="*/ 0 w 613"/>
                  <a:gd name="T47" fmla="*/ 147 h 284"/>
                  <a:gd name="T48" fmla="*/ 6 w 613"/>
                  <a:gd name="T49" fmla="*/ 119 h 284"/>
                  <a:gd name="T50" fmla="*/ 17 w 613"/>
                  <a:gd name="T51" fmla="*/ 92 h 284"/>
                  <a:gd name="T52" fmla="*/ 32 w 613"/>
                  <a:gd name="T53" fmla="*/ 67 h 284"/>
                  <a:gd name="T54" fmla="*/ 53 w 613"/>
                  <a:gd name="T55" fmla="*/ 46 h 284"/>
                  <a:gd name="T56" fmla="*/ 76 w 613"/>
                  <a:gd name="T57" fmla="*/ 29 h 284"/>
                  <a:gd name="T58" fmla="*/ 103 w 613"/>
                  <a:gd name="T59" fmla="*/ 17 h 284"/>
                  <a:gd name="T60" fmla="*/ 158 w 613"/>
                  <a:gd name="T61"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13" h="284">
                    <a:moveTo>
                      <a:pt x="158" y="0"/>
                    </a:moveTo>
                    <a:lnTo>
                      <a:pt x="306" y="72"/>
                    </a:lnTo>
                    <a:lnTo>
                      <a:pt x="456" y="0"/>
                    </a:lnTo>
                    <a:lnTo>
                      <a:pt x="510" y="17"/>
                    </a:lnTo>
                    <a:lnTo>
                      <a:pt x="537" y="29"/>
                    </a:lnTo>
                    <a:lnTo>
                      <a:pt x="561" y="46"/>
                    </a:lnTo>
                    <a:lnTo>
                      <a:pt x="581" y="67"/>
                    </a:lnTo>
                    <a:lnTo>
                      <a:pt x="597" y="92"/>
                    </a:lnTo>
                    <a:lnTo>
                      <a:pt x="607" y="119"/>
                    </a:lnTo>
                    <a:lnTo>
                      <a:pt x="613" y="147"/>
                    </a:lnTo>
                    <a:lnTo>
                      <a:pt x="579" y="182"/>
                    </a:lnTo>
                    <a:lnTo>
                      <a:pt x="540" y="212"/>
                    </a:lnTo>
                    <a:lnTo>
                      <a:pt x="499" y="237"/>
                    </a:lnTo>
                    <a:lnTo>
                      <a:pt x="454" y="257"/>
                    </a:lnTo>
                    <a:lnTo>
                      <a:pt x="407" y="273"/>
                    </a:lnTo>
                    <a:lnTo>
                      <a:pt x="358" y="281"/>
                    </a:lnTo>
                    <a:lnTo>
                      <a:pt x="306" y="284"/>
                    </a:lnTo>
                    <a:lnTo>
                      <a:pt x="255" y="281"/>
                    </a:lnTo>
                    <a:lnTo>
                      <a:pt x="206" y="273"/>
                    </a:lnTo>
                    <a:lnTo>
                      <a:pt x="159" y="257"/>
                    </a:lnTo>
                    <a:lnTo>
                      <a:pt x="115" y="237"/>
                    </a:lnTo>
                    <a:lnTo>
                      <a:pt x="73" y="212"/>
                    </a:lnTo>
                    <a:lnTo>
                      <a:pt x="35" y="182"/>
                    </a:lnTo>
                    <a:lnTo>
                      <a:pt x="0" y="147"/>
                    </a:lnTo>
                    <a:lnTo>
                      <a:pt x="6" y="119"/>
                    </a:lnTo>
                    <a:lnTo>
                      <a:pt x="17" y="92"/>
                    </a:lnTo>
                    <a:lnTo>
                      <a:pt x="32" y="67"/>
                    </a:lnTo>
                    <a:lnTo>
                      <a:pt x="53" y="46"/>
                    </a:lnTo>
                    <a:lnTo>
                      <a:pt x="76" y="29"/>
                    </a:lnTo>
                    <a:lnTo>
                      <a:pt x="103" y="17"/>
                    </a:lnTo>
                    <a:lnTo>
                      <a:pt x="158"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grpSp>
      </p:grpSp>
      <p:grpSp>
        <p:nvGrpSpPr>
          <p:cNvPr id="8" name="群組 7">
            <a:extLst>
              <a:ext uri="{FF2B5EF4-FFF2-40B4-BE49-F238E27FC236}">
                <a16:creationId xmlns:a16="http://schemas.microsoft.com/office/drawing/2014/main" id="{A629BFEE-E010-0750-14AB-8DE028C20952}"/>
              </a:ext>
            </a:extLst>
          </p:cNvPr>
          <p:cNvGrpSpPr/>
          <p:nvPr/>
        </p:nvGrpSpPr>
        <p:grpSpPr>
          <a:xfrm>
            <a:off x="4586819" y="3314182"/>
            <a:ext cx="7605181" cy="954107"/>
            <a:chOff x="4586819" y="3314182"/>
            <a:chExt cx="7605181" cy="954107"/>
          </a:xfrm>
        </p:grpSpPr>
        <p:sp>
          <p:nvSpPr>
            <p:cNvPr id="186" name="Rounded Rectangle 18">
              <a:extLst>
                <a:ext uri="{FF2B5EF4-FFF2-40B4-BE49-F238E27FC236}">
                  <a16:creationId xmlns:a16="http://schemas.microsoft.com/office/drawing/2014/main" id="{249700B4-55B9-9037-B17F-48E16C6DCAE5}"/>
                </a:ext>
              </a:extLst>
            </p:cNvPr>
            <p:cNvSpPr/>
            <p:nvPr/>
          </p:nvSpPr>
          <p:spPr>
            <a:xfrm>
              <a:off x="4987737" y="3430055"/>
              <a:ext cx="2806428" cy="632771"/>
            </a:xfrm>
            <a:prstGeom prst="roundRect">
              <a:avLst>
                <a:gd name="adj" fmla="val 50000"/>
              </a:avLst>
            </a:prstGeom>
            <a:solidFill>
              <a:srgbClr val="E40000"/>
            </a:solidFill>
            <a:ln w="25400" cap="flat" cmpd="sng" algn="ctr">
              <a:noFill/>
              <a:prstDash val="solid"/>
            </a:ln>
            <a:effectLst/>
          </p:spPr>
          <p:txBody>
            <a:bodyPr rtlCol="0" anchor="ctr"/>
            <a:lstStyle/>
            <a:p>
              <a:pPr marL="0" marR="0" lvl="0" indent="0" algn="r" defTabSz="914318"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endParaRPr>
            </a:p>
          </p:txBody>
        </p:sp>
        <p:sp>
          <p:nvSpPr>
            <p:cNvPr id="191" name="Oval 24">
              <a:extLst>
                <a:ext uri="{FF2B5EF4-FFF2-40B4-BE49-F238E27FC236}">
                  <a16:creationId xmlns:a16="http://schemas.microsoft.com/office/drawing/2014/main" id="{BF684D06-167B-414C-19A2-B324428D2F62}"/>
                </a:ext>
              </a:extLst>
            </p:cNvPr>
            <p:cNvSpPr/>
            <p:nvPr/>
          </p:nvSpPr>
          <p:spPr>
            <a:xfrm>
              <a:off x="5048198" y="3475982"/>
              <a:ext cx="540916" cy="540916"/>
            </a:xfrm>
            <a:prstGeom prst="ellipse">
              <a:avLst/>
            </a:prstGeom>
            <a:solidFill>
              <a:srgbClr val="FFFFFF"/>
            </a:solidFill>
            <a:ln w="25400" cap="flat" cmpd="sng" algn="ctr">
              <a:noFill/>
              <a:prstDash val="solid"/>
            </a:ln>
            <a:effectLst/>
          </p:spPr>
          <p:txBody>
            <a:bodyPr rtlCol="0" anchor="ctr"/>
            <a:lstStyle/>
            <a:p>
              <a:pPr marL="0" marR="0" lvl="0" indent="0" algn="ctr"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endParaRPr>
            </a:p>
          </p:txBody>
        </p:sp>
        <p:cxnSp>
          <p:nvCxnSpPr>
            <p:cNvPr id="196" name="Straight Connector 30">
              <a:extLst>
                <a:ext uri="{FF2B5EF4-FFF2-40B4-BE49-F238E27FC236}">
                  <a16:creationId xmlns:a16="http://schemas.microsoft.com/office/drawing/2014/main" id="{1D763A60-9176-F4E5-2809-42ADD0038B76}"/>
                </a:ext>
              </a:extLst>
            </p:cNvPr>
            <p:cNvCxnSpPr/>
            <p:nvPr/>
          </p:nvCxnSpPr>
          <p:spPr>
            <a:xfrm flipH="1">
              <a:off x="4586819" y="3750789"/>
              <a:ext cx="356371" cy="0"/>
            </a:xfrm>
            <a:prstGeom prst="line">
              <a:avLst/>
            </a:prstGeom>
            <a:noFill/>
            <a:ln w="19050" cap="rnd" cmpd="sng" algn="ctr">
              <a:solidFill>
                <a:srgbClr val="FFFFFF">
                  <a:lumMod val="65000"/>
                </a:srgbClr>
              </a:solidFill>
              <a:prstDash val="sysDot"/>
              <a:headEnd type="oval" w="med" len="med"/>
              <a:tailEnd type="none" w="lg" len="lg"/>
            </a:ln>
            <a:effectLst/>
          </p:spPr>
        </p:cxnSp>
        <p:sp>
          <p:nvSpPr>
            <p:cNvPr id="266" name="文字方塊 265">
              <a:extLst>
                <a:ext uri="{FF2B5EF4-FFF2-40B4-BE49-F238E27FC236}">
                  <a16:creationId xmlns:a16="http://schemas.microsoft.com/office/drawing/2014/main" id="{5524962F-BCAE-9813-A033-6542F20311F6}"/>
                </a:ext>
              </a:extLst>
            </p:cNvPr>
            <p:cNvSpPr txBox="1"/>
            <p:nvPr/>
          </p:nvSpPr>
          <p:spPr>
            <a:xfrm>
              <a:off x="7943122" y="3314182"/>
              <a:ext cx="4248878" cy="954107"/>
            </a:xfrm>
            <a:prstGeom prst="rect">
              <a:avLst/>
            </a:prstGeom>
            <a:noFill/>
          </p:spPr>
          <p:txBody>
            <a:bodyPr wrap="square">
              <a:spAutoFit/>
            </a:bodyPr>
            <a:lstStyle/>
            <a:p>
              <a:r>
                <a:rPr lang="en-US" altLang="zh-TW" sz="1400" dirty="0">
                  <a:latin typeface="微軟正黑體" panose="020B0604030504040204" pitchFamily="34" charset="-120"/>
                  <a:ea typeface="微軟正黑體" panose="020B0604030504040204" pitchFamily="34" charset="-120"/>
                </a:rPr>
                <a:t>Network Equipment, </a:t>
              </a:r>
            </a:p>
            <a:p>
              <a:r>
                <a:rPr lang="en-US" altLang="zh-TW" sz="1400" dirty="0">
                  <a:latin typeface="微軟正黑體" panose="020B0604030504040204" pitchFamily="34" charset="-120"/>
                  <a:ea typeface="微軟正黑體" panose="020B0604030504040204" pitchFamily="34" charset="-120"/>
                </a:rPr>
                <a:t>SDN (Software-Defined Networking)</a:t>
              </a:r>
            </a:p>
            <a:p>
              <a:r>
                <a:rPr lang="en-US" altLang="zh-TW" sz="1400" dirty="0">
                  <a:latin typeface="微軟正黑體" panose="020B0604030504040204" pitchFamily="34" charset="-120"/>
                  <a:ea typeface="微軟正黑體" panose="020B0604030504040204" pitchFamily="34" charset="-120"/>
                </a:rPr>
                <a:t>DLP (Data Loss Prevention), ELK Log Analysis and Monitoring, Privileged Account Management</a:t>
              </a:r>
              <a:endParaRPr lang="zh-TW" altLang="en-US" sz="1400" dirty="0">
                <a:latin typeface="微軟正黑體" panose="020B0604030504040204" pitchFamily="34" charset="-120"/>
                <a:ea typeface="微軟正黑體" panose="020B0604030504040204" pitchFamily="34" charset="-120"/>
              </a:endParaRPr>
            </a:p>
          </p:txBody>
        </p:sp>
        <p:sp>
          <p:nvSpPr>
            <p:cNvPr id="268" name="文字方塊 267">
              <a:extLst>
                <a:ext uri="{FF2B5EF4-FFF2-40B4-BE49-F238E27FC236}">
                  <a16:creationId xmlns:a16="http://schemas.microsoft.com/office/drawing/2014/main" id="{6B7FA540-E2B3-1920-D28F-286158E62DA5}"/>
                </a:ext>
              </a:extLst>
            </p:cNvPr>
            <p:cNvSpPr txBox="1"/>
            <p:nvPr/>
          </p:nvSpPr>
          <p:spPr>
            <a:xfrm>
              <a:off x="5644314" y="3548086"/>
              <a:ext cx="2172212" cy="338554"/>
            </a:xfrm>
            <a:prstGeom prst="rect">
              <a:avLst/>
            </a:prstGeom>
            <a:noFill/>
          </p:spPr>
          <p:txBody>
            <a:bodyPr wrap="square">
              <a:spAutoFit/>
            </a:bodyPr>
            <a:lstStyle/>
            <a:p>
              <a:r>
                <a:rPr lang="en-US" altLang="zh-TW" sz="1600" dirty="0" err="1">
                  <a:solidFill>
                    <a:schemeClr val="bg1"/>
                  </a:solidFill>
                  <a:latin typeface="微軟正黑體" panose="020B0604030504040204" pitchFamily="34" charset="-120"/>
                  <a:ea typeface="微軟正黑體" panose="020B0604030504040204" pitchFamily="34" charset="-120"/>
                </a:rPr>
                <a:t>Network&amp;Security</a:t>
              </a:r>
              <a:endParaRPr lang="zh-TW" altLang="en-US" sz="1600" dirty="0">
                <a:solidFill>
                  <a:schemeClr val="bg1"/>
                </a:solidFill>
                <a:latin typeface="微軟正黑體" panose="020B0604030504040204" pitchFamily="34" charset="-120"/>
                <a:ea typeface="微軟正黑體" panose="020B0604030504040204" pitchFamily="34" charset="-120"/>
              </a:endParaRPr>
            </a:p>
          </p:txBody>
        </p:sp>
        <p:sp>
          <p:nvSpPr>
            <p:cNvPr id="279" name="Freeform 53">
              <a:extLst>
                <a:ext uri="{FF2B5EF4-FFF2-40B4-BE49-F238E27FC236}">
                  <a16:creationId xmlns:a16="http://schemas.microsoft.com/office/drawing/2014/main" id="{371E4CE0-7241-3A09-F8F0-C993BB3FC244}"/>
                </a:ext>
              </a:extLst>
            </p:cNvPr>
            <p:cNvSpPr>
              <a:spLocks/>
            </p:cNvSpPr>
            <p:nvPr/>
          </p:nvSpPr>
          <p:spPr bwMode="auto">
            <a:xfrm>
              <a:off x="5197155" y="3654885"/>
              <a:ext cx="233363" cy="173038"/>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Lst>
              <a:rect l="0" t="0" r="r" b="b"/>
              <a:pathLst>
                <a:path w="68" h="50">
                  <a:moveTo>
                    <a:pt x="55" y="50"/>
                  </a:moveTo>
                  <a:cubicBezTo>
                    <a:pt x="16" y="50"/>
                    <a:pt x="16" y="50"/>
                    <a:pt x="16" y="50"/>
                  </a:cubicBezTo>
                  <a:cubicBezTo>
                    <a:pt x="7" y="50"/>
                    <a:pt x="0" y="43"/>
                    <a:pt x="0" y="34"/>
                  </a:cubicBezTo>
                  <a:cubicBezTo>
                    <a:pt x="0" y="28"/>
                    <a:pt x="4" y="22"/>
                    <a:pt x="9" y="20"/>
                  </a:cubicBezTo>
                  <a:cubicBezTo>
                    <a:pt x="9" y="19"/>
                    <a:pt x="9" y="19"/>
                    <a:pt x="9" y="18"/>
                  </a:cubicBezTo>
                  <a:cubicBezTo>
                    <a:pt x="9" y="8"/>
                    <a:pt x="17" y="0"/>
                    <a:pt x="27" y="0"/>
                  </a:cubicBezTo>
                  <a:cubicBezTo>
                    <a:pt x="35" y="0"/>
                    <a:pt x="41" y="5"/>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grpSp>
      <p:grpSp>
        <p:nvGrpSpPr>
          <p:cNvPr id="13" name="群組 12">
            <a:extLst>
              <a:ext uri="{FF2B5EF4-FFF2-40B4-BE49-F238E27FC236}">
                <a16:creationId xmlns:a16="http://schemas.microsoft.com/office/drawing/2014/main" id="{265B6F32-31AD-C6EE-3C89-C46912B25328}"/>
              </a:ext>
            </a:extLst>
          </p:cNvPr>
          <p:cNvGrpSpPr/>
          <p:nvPr/>
        </p:nvGrpSpPr>
        <p:grpSpPr>
          <a:xfrm>
            <a:off x="3573386" y="1625922"/>
            <a:ext cx="8618614" cy="632771"/>
            <a:chOff x="3573386" y="1625922"/>
            <a:chExt cx="8618614" cy="632771"/>
          </a:xfrm>
        </p:grpSpPr>
        <p:grpSp>
          <p:nvGrpSpPr>
            <p:cNvPr id="5" name="群組 4">
              <a:extLst>
                <a:ext uri="{FF2B5EF4-FFF2-40B4-BE49-F238E27FC236}">
                  <a16:creationId xmlns:a16="http://schemas.microsoft.com/office/drawing/2014/main" id="{2301167A-72E9-39E2-E955-147EF06799D9}"/>
                </a:ext>
              </a:extLst>
            </p:cNvPr>
            <p:cNvGrpSpPr/>
            <p:nvPr/>
          </p:nvGrpSpPr>
          <p:grpSpPr>
            <a:xfrm>
              <a:off x="3573386" y="1625922"/>
              <a:ext cx="8618614" cy="632771"/>
              <a:chOff x="3573386" y="1625922"/>
              <a:chExt cx="8618614" cy="632771"/>
            </a:xfrm>
          </p:grpSpPr>
          <p:sp>
            <p:nvSpPr>
              <p:cNvPr id="184" name="Rounded Rectangle 15">
                <a:extLst>
                  <a:ext uri="{FF2B5EF4-FFF2-40B4-BE49-F238E27FC236}">
                    <a16:creationId xmlns:a16="http://schemas.microsoft.com/office/drawing/2014/main" id="{8AB83EA1-E801-2EE5-8747-53ABF1CFBE54}"/>
                  </a:ext>
                </a:extLst>
              </p:cNvPr>
              <p:cNvSpPr/>
              <p:nvPr/>
            </p:nvSpPr>
            <p:spPr>
              <a:xfrm>
                <a:off x="4987737" y="1625922"/>
                <a:ext cx="2806428" cy="632771"/>
              </a:xfrm>
              <a:prstGeom prst="roundRect">
                <a:avLst>
                  <a:gd name="adj" fmla="val 50000"/>
                </a:avLst>
              </a:prstGeom>
              <a:solidFill>
                <a:srgbClr val="870100"/>
              </a:solidFill>
              <a:ln w="25400" cap="flat" cmpd="sng" algn="ctr">
                <a:noFill/>
                <a:prstDash val="solid"/>
              </a:ln>
              <a:effectLst/>
            </p:spPr>
            <p:txBody>
              <a:bodyPr rtlCol="0" anchor="ctr"/>
              <a:lstStyle/>
              <a:p>
                <a:pPr marL="0" marR="0" lvl="0" indent="0" algn="r" defTabSz="914318"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endParaRPr>
              </a:p>
            </p:txBody>
          </p:sp>
          <p:sp>
            <p:nvSpPr>
              <p:cNvPr id="188" name="Rectangle 21">
                <a:extLst>
                  <a:ext uri="{FF2B5EF4-FFF2-40B4-BE49-F238E27FC236}">
                    <a16:creationId xmlns:a16="http://schemas.microsoft.com/office/drawing/2014/main" id="{A7299D96-A056-7480-1FDE-02C061529517}"/>
                  </a:ext>
                </a:extLst>
              </p:cNvPr>
              <p:cNvSpPr/>
              <p:nvPr/>
            </p:nvSpPr>
            <p:spPr>
              <a:xfrm>
                <a:off x="8047188" y="1731809"/>
                <a:ext cx="4144812" cy="430887"/>
              </a:xfrm>
              <a:prstGeom prst="rect">
                <a:avLst/>
              </a:prstGeom>
            </p:spPr>
            <p:txBody>
              <a:bodyPr wrap="square" lIns="0" tIns="0" rIns="0" bIns="0" anchor="t">
                <a:spAutoFit/>
              </a:bodyPr>
              <a:lstStyle/>
              <a:p>
                <a:r>
                  <a:rPr lang="fr-FR" altLang="zh-TW" sz="1400" dirty="0">
                    <a:solidFill>
                      <a:schemeClr val="tx1">
                        <a:lumMod val="95000"/>
                        <a:lumOff val="5000"/>
                      </a:schemeClr>
                    </a:solidFill>
                    <a:latin typeface="微軟正黑體" panose="020B0604030504040204" pitchFamily="34" charset="-120"/>
                    <a:ea typeface="微軟正黑體" panose="020B0604030504040204" pitchFamily="34" charset="-120"/>
                  </a:rPr>
                  <a:t>Multi-Cloud Management Platform, Container, Microservices</a:t>
                </a:r>
                <a:endParaRPr lang="zh-TW" altLang="en-US" sz="1400" dirty="0">
                  <a:solidFill>
                    <a:schemeClr val="tx1">
                      <a:lumMod val="95000"/>
                      <a:lumOff val="5000"/>
                    </a:schemeClr>
                  </a:solidFill>
                  <a:latin typeface="微軟正黑體" panose="020B0604030504040204" pitchFamily="34" charset="-120"/>
                  <a:ea typeface="微軟正黑體" panose="020B0604030504040204" pitchFamily="34" charset="-120"/>
                </a:endParaRPr>
              </a:p>
            </p:txBody>
          </p:sp>
          <p:sp>
            <p:nvSpPr>
              <p:cNvPr id="189" name="Oval 22">
                <a:extLst>
                  <a:ext uri="{FF2B5EF4-FFF2-40B4-BE49-F238E27FC236}">
                    <a16:creationId xmlns:a16="http://schemas.microsoft.com/office/drawing/2014/main" id="{4FADE32D-D12A-E3E1-34A6-6B45A750FB17}"/>
                  </a:ext>
                </a:extLst>
              </p:cNvPr>
              <p:cNvSpPr/>
              <p:nvPr/>
            </p:nvSpPr>
            <p:spPr>
              <a:xfrm>
                <a:off x="5048198" y="1671849"/>
                <a:ext cx="540916" cy="540916"/>
              </a:xfrm>
              <a:prstGeom prst="ellipse">
                <a:avLst/>
              </a:prstGeom>
              <a:solidFill>
                <a:srgbClr val="FFFFFF"/>
              </a:solidFill>
              <a:ln w="25400" cap="flat" cmpd="sng" algn="ctr">
                <a:noFill/>
                <a:prstDash val="solid"/>
              </a:ln>
              <a:effectLst/>
            </p:spPr>
            <p:txBody>
              <a:bodyPr rtlCol="0" anchor="ctr"/>
              <a:lstStyle/>
              <a:p>
                <a:pPr marL="0" marR="0" lvl="0" indent="0" algn="ctr"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endParaRPr>
              </a:p>
            </p:txBody>
          </p:sp>
          <p:sp>
            <p:nvSpPr>
              <p:cNvPr id="194" name="Freeform 27">
                <a:extLst>
                  <a:ext uri="{FF2B5EF4-FFF2-40B4-BE49-F238E27FC236}">
                    <a16:creationId xmlns:a16="http://schemas.microsoft.com/office/drawing/2014/main" id="{9FB9CF3C-8DBF-F519-E18B-35D4E4053F43}"/>
                  </a:ext>
                </a:extLst>
              </p:cNvPr>
              <p:cNvSpPr/>
              <p:nvPr/>
            </p:nvSpPr>
            <p:spPr>
              <a:xfrm>
                <a:off x="3573386" y="1942307"/>
                <a:ext cx="1369804" cy="126852"/>
              </a:xfrm>
              <a:custGeom>
                <a:avLst/>
                <a:gdLst>
                  <a:gd name="connsiteX0" fmla="*/ 1171575 w 1171575"/>
                  <a:gd name="connsiteY0" fmla="*/ 0 h 123825"/>
                  <a:gd name="connsiteX1" fmla="*/ 123825 w 1171575"/>
                  <a:gd name="connsiteY1" fmla="*/ 0 h 123825"/>
                  <a:gd name="connsiteX2" fmla="*/ 0 w 1171575"/>
                  <a:gd name="connsiteY2" fmla="*/ 123825 h 123825"/>
                </a:gdLst>
                <a:ahLst/>
                <a:cxnLst>
                  <a:cxn ang="0">
                    <a:pos x="connsiteX0" y="connsiteY0"/>
                  </a:cxn>
                  <a:cxn ang="0">
                    <a:pos x="connsiteX1" y="connsiteY1"/>
                  </a:cxn>
                  <a:cxn ang="0">
                    <a:pos x="connsiteX2" y="connsiteY2"/>
                  </a:cxn>
                </a:cxnLst>
                <a:rect l="l" t="t" r="r" b="b"/>
                <a:pathLst>
                  <a:path w="1171575" h="123825">
                    <a:moveTo>
                      <a:pt x="1171575" y="0"/>
                    </a:moveTo>
                    <a:lnTo>
                      <a:pt x="123825" y="0"/>
                    </a:lnTo>
                    <a:lnTo>
                      <a:pt x="0" y="123825"/>
                    </a:lnTo>
                  </a:path>
                </a:pathLst>
              </a:custGeom>
              <a:noFill/>
              <a:ln w="19050" cap="rnd" cmpd="sng" algn="ctr">
                <a:solidFill>
                  <a:srgbClr val="FFFFFF">
                    <a:lumMod val="65000"/>
                  </a:srgbClr>
                </a:solidFill>
                <a:prstDash val="sysDot"/>
                <a:headEnd type="oval" w="med" len="med"/>
                <a:tailEnd type="none" w="lg" len="lg"/>
              </a:ln>
              <a:effectLst/>
            </p:spPr>
            <p:txBody>
              <a:bodyPr rtlCol="0" anchor="ctr"/>
              <a:lstStyle/>
              <a:p>
                <a:pPr marL="0" marR="0" lvl="0" indent="0" algn="ctr" defTabSz="91431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微軟正黑體" panose="020B0604030504040204" pitchFamily="34" charset="-120"/>
                  <a:ea typeface="微軟正黑體" panose="020B0604030504040204" pitchFamily="34" charset="-120"/>
                </a:endParaRPr>
              </a:p>
            </p:txBody>
          </p:sp>
          <p:sp>
            <p:nvSpPr>
              <p:cNvPr id="258" name="文字方塊 257">
                <a:extLst>
                  <a:ext uri="{FF2B5EF4-FFF2-40B4-BE49-F238E27FC236}">
                    <a16:creationId xmlns:a16="http://schemas.microsoft.com/office/drawing/2014/main" id="{949BC86F-C999-E743-A97B-2607C9EF4493}"/>
                  </a:ext>
                </a:extLst>
              </p:cNvPr>
              <p:cNvSpPr txBox="1"/>
              <p:nvPr/>
            </p:nvSpPr>
            <p:spPr>
              <a:xfrm>
                <a:off x="5644314" y="1761602"/>
                <a:ext cx="2276475" cy="369332"/>
              </a:xfrm>
              <a:prstGeom prst="rect">
                <a:avLst/>
              </a:prstGeom>
              <a:noFill/>
            </p:spPr>
            <p:txBody>
              <a:bodyPr wrap="square">
                <a:spAutoFit/>
              </a:bodyPr>
              <a:lstStyle/>
              <a:p>
                <a:r>
                  <a:rPr lang="en-US" altLang="zh-TW" dirty="0">
                    <a:solidFill>
                      <a:schemeClr val="bg1"/>
                    </a:solidFill>
                    <a:latin typeface="微軟正黑體" panose="020B0604030504040204" pitchFamily="34" charset="-120"/>
                    <a:ea typeface="微軟正黑體" panose="020B0604030504040204" pitchFamily="34" charset="-120"/>
                  </a:rPr>
                  <a:t>Cloud Service</a:t>
                </a:r>
                <a:endParaRPr lang="zh-TW" altLang="en-US" dirty="0">
                  <a:solidFill>
                    <a:schemeClr val="bg1"/>
                  </a:solidFill>
                  <a:latin typeface="微軟正黑體" panose="020B0604030504040204" pitchFamily="34" charset="-120"/>
                  <a:ea typeface="微軟正黑體" panose="020B0604030504040204" pitchFamily="34" charset="-120"/>
                </a:endParaRPr>
              </a:p>
            </p:txBody>
          </p:sp>
        </p:grpSp>
        <p:pic>
          <p:nvPicPr>
            <p:cNvPr id="7" name="圖片 6">
              <a:extLst>
                <a:ext uri="{FF2B5EF4-FFF2-40B4-BE49-F238E27FC236}">
                  <a16:creationId xmlns:a16="http://schemas.microsoft.com/office/drawing/2014/main" id="{F639764F-2235-8259-03AB-DFEC9C3C83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2846" y="1768144"/>
              <a:ext cx="325387" cy="325387"/>
            </a:xfrm>
            <a:prstGeom prst="rect">
              <a:avLst/>
            </a:prstGeom>
          </p:spPr>
        </p:pic>
      </p:grpSp>
      <p:sp>
        <p:nvSpPr>
          <p:cNvPr id="14" name="標題 1">
            <a:extLst>
              <a:ext uri="{FF2B5EF4-FFF2-40B4-BE49-F238E27FC236}">
                <a16:creationId xmlns:a16="http://schemas.microsoft.com/office/drawing/2014/main" id="{D4E0351E-52C7-B7C1-D819-6F44A5B4C940}"/>
              </a:ext>
            </a:extLst>
          </p:cNvPr>
          <p:cNvSpPr txBox="1">
            <a:spLocks/>
          </p:cNvSpPr>
          <p:nvPr/>
        </p:nvSpPr>
        <p:spPr>
          <a:xfrm>
            <a:off x="3650496" y="380109"/>
            <a:ext cx="4708529" cy="4714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r>
              <a:rPr lang="en-US" altLang="zh-TW" sz="2400" dirty="0">
                <a:solidFill>
                  <a:srgbClr val="C00000"/>
                </a:solidFill>
                <a:ea typeface="微軟正黑體" panose="020B0604030504040204" pitchFamily="34" charset="-120"/>
              </a:rPr>
              <a:t>Core Business</a:t>
            </a:r>
          </a:p>
        </p:txBody>
      </p:sp>
      <p:sp>
        <p:nvSpPr>
          <p:cNvPr id="15" name="內容版面配置區 2">
            <a:extLst>
              <a:ext uri="{FF2B5EF4-FFF2-40B4-BE49-F238E27FC236}">
                <a16:creationId xmlns:a16="http://schemas.microsoft.com/office/drawing/2014/main" id="{0C4F79AC-29A8-6785-EE50-C005DA19DCD8}"/>
              </a:ext>
            </a:extLst>
          </p:cNvPr>
          <p:cNvSpPr txBox="1">
            <a:spLocks/>
          </p:cNvSpPr>
          <p:nvPr/>
        </p:nvSpPr>
        <p:spPr>
          <a:xfrm>
            <a:off x="0" y="279510"/>
            <a:ext cx="3604840" cy="471431"/>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solidFill>
                  <a:srgbClr val="3F3F3F"/>
                </a:solidFill>
                <a:latin typeface="微軟正黑體" panose="020B0604030504040204" pitchFamily="34" charset="-120"/>
                <a:ea typeface="微軟正黑體" panose="020B0604030504040204" pitchFamily="34" charset="-120"/>
              </a:rPr>
              <a:t>Operational Overview</a:t>
            </a:r>
          </a:p>
        </p:txBody>
      </p:sp>
      <p:cxnSp>
        <p:nvCxnSpPr>
          <p:cNvPr id="16" name="直線接點 15">
            <a:extLst>
              <a:ext uri="{FF2B5EF4-FFF2-40B4-BE49-F238E27FC236}">
                <a16:creationId xmlns:a16="http://schemas.microsoft.com/office/drawing/2014/main" id="{03B33B74-0318-33A3-5A4A-8315336C8DE6}"/>
              </a:ext>
            </a:extLst>
          </p:cNvPr>
          <p:cNvCxnSpPr/>
          <p:nvPr/>
        </p:nvCxnSpPr>
        <p:spPr>
          <a:xfrm>
            <a:off x="3533253" y="313902"/>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413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C6135B9D-51B3-2F50-872E-A05248062302}"/>
              </a:ext>
            </a:extLst>
          </p:cNvPr>
          <p:cNvGrpSpPr/>
          <p:nvPr/>
        </p:nvGrpSpPr>
        <p:grpSpPr>
          <a:xfrm>
            <a:off x="748134" y="1772437"/>
            <a:ext cx="5291390" cy="3733013"/>
            <a:chOff x="748134" y="1772437"/>
            <a:chExt cx="5291390" cy="3733013"/>
          </a:xfrm>
        </p:grpSpPr>
        <p:sp>
          <p:nvSpPr>
            <p:cNvPr id="5" name="Freeform 3">
              <a:extLst>
                <a:ext uri="{FF2B5EF4-FFF2-40B4-BE49-F238E27FC236}">
                  <a16:creationId xmlns:a16="http://schemas.microsoft.com/office/drawing/2014/main" id="{3D4CABF1-6EE6-45DF-C614-B185580A5FA9}"/>
                </a:ext>
              </a:extLst>
            </p:cNvPr>
            <p:cNvSpPr/>
            <p:nvPr/>
          </p:nvSpPr>
          <p:spPr>
            <a:xfrm>
              <a:off x="878742" y="1772437"/>
              <a:ext cx="4623996" cy="1315264"/>
            </a:xfrm>
            <a:custGeom>
              <a:avLst/>
              <a:gdLst>
                <a:gd name="connsiteX0" fmla="*/ 2875967 w 3977743"/>
                <a:gd name="connsiteY0" fmla="*/ 0 h 1131442"/>
                <a:gd name="connsiteX1" fmla="*/ 3977743 w 3977743"/>
                <a:gd name="connsiteY1" fmla="*/ 1131442 h 1131442"/>
                <a:gd name="connsiteX2" fmla="*/ 0 w 3977743"/>
                <a:gd name="connsiteY2" fmla="*/ 1131442 h 1131442"/>
                <a:gd name="connsiteX3" fmla="*/ 16273 w 3977743"/>
                <a:gd name="connsiteY3" fmla="*/ 1097661 h 1131442"/>
                <a:gd name="connsiteX4" fmla="*/ 953359 w 3977743"/>
                <a:gd name="connsiteY4" fmla="*/ 539930 h 1131442"/>
                <a:gd name="connsiteX5" fmla="*/ 974331 w 3977743"/>
                <a:gd name="connsiteY5" fmla="*/ 540989 h 1131442"/>
                <a:gd name="connsiteX6" fmla="*/ 2875967 w 3977743"/>
                <a:gd name="connsiteY6" fmla="*/ 540989 h 1131442"/>
                <a:gd name="connsiteX7" fmla="*/ 2875967 w 3977743"/>
                <a:gd name="connsiteY7" fmla="*/ 0 h 11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77743" h="1131442">
                  <a:moveTo>
                    <a:pt x="2875967" y="0"/>
                  </a:moveTo>
                  <a:lnTo>
                    <a:pt x="3977743" y="1131442"/>
                  </a:lnTo>
                  <a:lnTo>
                    <a:pt x="0" y="1131442"/>
                  </a:lnTo>
                  <a:lnTo>
                    <a:pt x="16273" y="1097661"/>
                  </a:lnTo>
                  <a:cubicBezTo>
                    <a:pt x="196740" y="765451"/>
                    <a:pt x="548713" y="539930"/>
                    <a:pt x="953359" y="539930"/>
                  </a:cubicBezTo>
                  <a:lnTo>
                    <a:pt x="974331" y="540989"/>
                  </a:lnTo>
                  <a:lnTo>
                    <a:pt x="2875967" y="540989"/>
                  </a:lnTo>
                  <a:lnTo>
                    <a:pt x="2875967" y="0"/>
                  </a:lnTo>
                  <a:close/>
                </a:path>
              </a:pathLst>
            </a:custGeom>
            <a:solidFill>
              <a:srgbClr val="8A01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Freeform 4">
              <a:extLst>
                <a:ext uri="{FF2B5EF4-FFF2-40B4-BE49-F238E27FC236}">
                  <a16:creationId xmlns:a16="http://schemas.microsoft.com/office/drawing/2014/main" id="{329DD0DF-C683-385A-CA25-0BA7B553B55B}"/>
                </a:ext>
              </a:extLst>
            </p:cNvPr>
            <p:cNvSpPr/>
            <p:nvPr/>
          </p:nvSpPr>
          <p:spPr>
            <a:xfrm>
              <a:off x="748134" y="3176283"/>
              <a:ext cx="5291390" cy="925325"/>
            </a:xfrm>
            <a:custGeom>
              <a:avLst/>
              <a:gdLst>
                <a:gd name="connsiteX0" fmla="*/ 77592 w 4551862"/>
                <a:gd name="connsiteY0" fmla="*/ 0 h 796001"/>
                <a:gd name="connsiteX1" fmla="*/ 4164298 w 4551862"/>
                <a:gd name="connsiteY1" fmla="*/ 0 h 796001"/>
                <a:gd name="connsiteX2" fmla="*/ 4551862 w 4551862"/>
                <a:gd name="connsiteY2" fmla="*/ 398000 h 796001"/>
                <a:gd name="connsiteX3" fmla="*/ 4164297 w 4551862"/>
                <a:gd name="connsiteY3" fmla="*/ 796001 h 796001"/>
                <a:gd name="connsiteX4" fmla="*/ 77592 w 4551862"/>
                <a:gd name="connsiteY4" fmla="*/ 796001 h 796001"/>
                <a:gd name="connsiteX5" fmla="*/ 47912 w 4551862"/>
                <a:gd name="connsiteY5" fmla="*/ 714910 h 796001"/>
                <a:gd name="connsiteX6" fmla="*/ 0 w 4551862"/>
                <a:gd name="connsiteY6" fmla="*/ 398000 h 796001"/>
                <a:gd name="connsiteX7" fmla="*/ 47912 w 4551862"/>
                <a:gd name="connsiteY7" fmla="*/ 81090 h 796001"/>
                <a:gd name="connsiteX8" fmla="*/ 77592 w 4551862"/>
                <a:gd name="connsiteY8" fmla="*/ 0 h 7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51862" h="796001">
                  <a:moveTo>
                    <a:pt x="77592" y="0"/>
                  </a:moveTo>
                  <a:lnTo>
                    <a:pt x="4164298" y="0"/>
                  </a:lnTo>
                  <a:lnTo>
                    <a:pt x="4551862" y="398000"/>
                  </a:lnTo>
                  <a:lnTo>
                    <a:pt x="4164297" y="796001"/>
                  </a:lnTo>
                  <a:lnTo>
                    <a:pt x="77592" y="796001"/>
                  </a:lnTo>
                  <a:lnTo>
                    <a:pt x="47912" y="714910"/>
                  </a:lnTo>
                  <a:cubicBezTo>
                    <a:pt x="16774" y="614798"/>
                    <a:pt x="0" y="508358"/>
                    <a:pt x="0" y="398000"/>
                  </a:cubicBezTo>
                  <a:cubicBezTo>
                    <a:pt x="0" y="287642"/>
                    <a:pt x="16774" y="181202"/>
                    <a:pt x="47912" y="81090"/>
                  </a:cubicBezTo>
                  <a:lnTo>
                    <a:pt x="77592" y="0"/>
                  </a:lnTo>
                  <a:close/>
                </a:path>
              </a:pathLst>
            </a:custGeom>
            <a:solidFill>
              <a:srgbClr val="B000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 name="Freeform 5">
              <a:extLst>
                <a:ext uri="{FF2B5EF4-FFF2-40B4-BE49-F238E27FC236}">
                  <a16:creationId xmlns:a16="http://schemas.microsoft.com/office/drawing/2014/main" id="{BCBA8FEB-C338-9DEF-BFC7-6D42DDFAB375}"/>
                </a:ext>
              </a:extLst>
            </p:cNvPr>
            <p:cNvSpPr/>
            <p:nvPr/>
          </p:nvSpPr>
          <p:spPr>
            <a:xfrm>
              <a:off x="878740" y="4190187"/>
              <a:ext cx="4623994" cy="1315263"/>
            </a:xfrm>
            <a:custGeom>
              <a:avLst/>
              <a:gdLst>
                <a:gd name="connsiteX0" fmla="*/ 0 w 3977742"/>
                <a:gd name="connsiteY0" fmla="*/ 0 h 1131441"/>
                <a:gd name="connsiteX1" fmla="*/ 3977742 w 3977742"/>
                <a:gd name="connsiteY1" fmla="*/ 0 h 1131441"/>
                <a:gd name="connsiteX2" fmla="*/ 2875967 w 3977742"/>
                <a:gd name="connsiteY2" fmla="*/ 1131441 h 1131441"/>
                <a:gd name="connsiteX3" fmla="*/ 2875967 w 3977742"/>
                <a:gd name="connsiteY3" fmla="*/ 590452 h 1131441"/>
                <a:gd name="connsiteX4" fmla="*/ 974331 w 3977742"/>
                <a:gd name="connsiteY4" fmla="*/ 590452 h 1131441"/>
                <a:gd name="connsiteX5" fmla="*/ 953359 w 3977742"/>
                <a:gd name="connsiteY5" fmla="*/ 591511 h 1131441"/>
                <a:gd name="connsiteX6" fmla="*/ 16273 w 3977742"/>
                <a:gd name="connsiteY6" fmla="*/ 33780 h 1131441"/>
                <a:gd name="connsiteX7" fmla="*/ 0 w 3977742"/>
                <a:gd name="connsiteY7" fmla="*/ 0 h 1131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77742" h="1131441">
                  <a:moveTo>
                    <a:pt x="0" y="0"/>
                  </a:moveTo>
                  <a:lnTo>
                    <a:pt x="3977742" y="0"/>
                  </a:lnTo>
                  <a:lnTo>
                    <a:pt x="2875967" y="1131441"/>
                  </a:lnTo>
                  <a:lnTo>
                    <a:pt x="2875967" y="590452"/>
                  </a:lnTo>
                  <a:lnTo>
                    <a:pt x="974331" y="590452"/>
                  </a:lnTo>
                  <a:lnTo>
                    <a:pt x="953359" y="591511"/>
                  </a:lnTo>
                  <a:cubicBezTo>
                    <a:pt x="548713" y="591511"/>
                    <a:pt x="196740" y="365990"/>
                    <a:pt x="16273" y="33780"/>
                  </a:cubicBez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0" name="Oval 6">
              <a:extLst>
                <a:ext uri="{FF2B5EF4-FFF2-40B4-BE49-F238E27FC236}">
                  <a16:creationId xmlns:a16="http://schemas.microsoft.com/office/drawing/2014/main" id="{62E5DC2D-8F9C-32AC-6FA7-0D7DF67F27B9}"/>
                </a:ext>
              </a:extLst>
            </p:cNvPr>
            <p:cNvSpPr/>
            <p:nvPr/>
          </p:nvSpPr>
          <p:spPr>
            <a:xfrm>
              <a:off x="898720" y="2550674"/>
              <a:ext cx="2176538" cy="2176538"/>
            </a:xfrm>
            <a:prstGeom prst="ellipse">
              <a:avLst/>
            </a:prstGeom>
            <a:solidFill>
              <a:schemeClr val="bg1"/>
            </a:solidFill>
            <a:ln>
              <a:noFill/>
            </a:ln>
            <a:effectLst>
              <a:outerShdw blurRad="190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Rectangle 26">
              <a:extLst>
                <a:ext uri="{FF2B5EF4-FFF2-40B4-BE49-F238E27FC236}">
                  <a16:creationId xmlns:a16="http://schemas.microsoft.com/office/drawing/2014/main" id="{0BC2E083-F3F4-F238-D0E5-78D9ACA05987}"/>
                </a:ext>
              </a:extLst>
            </p:cNvPr>
            <p:cNvSpPr/>
            <p:nvPr/>
          </p:nvSpPr>
          <p:spPr>
            <a:xfrm>
              <a:off x="3219317" y="3500644"/>
              <a:ext cx="2640466" cy="276999"/>
            </a:xfrm>
            <a:prstGeom prst="rect">
              <a:avLst/>
            </a:prstGeom>
            <a:ln>
              <a:noFill/>
            </a:ln>
          </p:spPr>
          <p:txBody>
            <a:bodyPr wrap="none" anchor="ctr">
              <a:spAutoFit/>
            </a:bodyPr>
            <a:lstStyle/>
            <a:p>
              <a:r>
                <a:rPr lang="en-US" altLang="zh-TW" sz="1200" b="1" dirty="0">
                  <a:solidFill>
                    <a:schemeClr val="bg1"/>
                  </a:solidFill>
                  <a:latin typeface="微軟正黑體" panose="020B0604030504040204" pitchFamily="34" charset="-120"/>
                  <a:ea typeface="微軟正黑體" panose="020B0604030504040204" pitchFamily="34" charset="-120"/>
                </a:rPr>
                <a:t>Document Digitization Solutions </a:t>
              </a:r>
            </a:p>
          </p:txBody>
        </p:sp>
        <p:sp>
          <p:nvSpPr>
            <p:cNvPr id="14" name="Rectangle 30">
              <a:extLst>
                <a:ext uri="{FF2B5EF4-FFF2-40B4-BE49-F238E27FC236}">
                  <a16:creationId xmlns:a16="http://schemas.microsoft.com/office/drawing/2014/main" id="{A1F95BB9-2E5B-2194-6A53-7EA6D8118CD1}"/>
                </a:ext>
              </a:extLst>
            </p:cNvPr>
            <p:cNvSpPr/>
            <p:nvPr/>
          </p:nvSpPr>
          <p:spPr>
            <a:xfrm>
              <a:off x="984960" y="3855398"/>
              <a:ext cx="2004075" cy="276999"/>
            </a:xfrm>
            <a:prstGeom prst="rect">
              <a:avLst/>
            </a:prstGeom>
          </p:spPr>
          <p:txBody>
            <a:bodyPr wrap="none">
              <a:spAutoFit/>
            </a:bodyPr>
            <a:lstStyle/>
            <a:p>
              <a:pPr algn="ctr"/>
              <a:r>
                <a:rPr lang="en-US" altLang="zh-TW" sz="1200" b="1" dirty="0">
                  <a:solidFill>
                    <a:schemeClr val="tx1">
                      <a:lumMod val="65000"/>
                      <a:lumOff val="35000"/>
                    </a:schemeClr>
                  </a:solidFill>
                  <a:latin typeface="微軟正黑體" panose="020B0604030504040204" pitchFamily="34" charset="-120"/>
                  <a:ea typeface="微軟正黑體" panose="020B0604030504040204" pitchFamily="34" charset="-120"/>
                </a:rPr>
                <a:t>Document Management</a:t>
              </a:r>
              <a:endParaRPr lang="en-US" sz="12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282" name="Oval 44">
              <a:extLst>
                <a:ext uri="{FF2B5EF4-FFF2-40B4-BE49-F238E27FC236}">
                  <a16:creationId xmlns:a16="http://schemas.microsoft.com/office/drawing/2014/main" id="{A2BB0FB1-502A-A160-8F00-F6FEA7E1AFB4}"/>
                </a:ext>
              </a:extLst>
            </p:cNvPr>
            <p:cNvSpPr>
              <a:spLocks noChangeAspect="1"/>
            </p:cNvSpPr>
            <p:nvPr/>
          </p:nvSpPr>
          <p:spPr>
            <a:xfrm>
              <a:off x="1800269" y="3211829"/>
              <a:ext cx="440212" cy="52415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283" name="文字方塊 282">
              <a:extLst>
                <a:ext uri="{FF2B5EF4-FFF2-40B4-BE49-F238E27FC236}">
                  <a16:creationId xmlns:a16="http://schemas.microsoft.com/office/drawing/2014/main" id="{9C1E1B7A-9F81-1DE0-52D3-EFF06D49762E}"/>
                </a:ext>
              </a:extLst>
            </p:cNvPr>
            <p:cNvSpPr txBox="1"/>
            <p:nvPr/>
          </p:nvSpPr>
          <p:spPr>
            <a:xfrm>
              <a:off x="2821269" y="2468846"/>
              <a:ext cx="2408617" cy="646331"/>
            </a:xfrm>
            <a:prstGeom prst="rect">
              <a:avLst/>
            </a:prstGeom>
            <a:noFill/>
          </p:spPr>
          <p:txBody>
            <a:bodyPr wrap="square">
              <a:spAutoFit/>
            </a:bodyPr>
            <a:lstStyle/>
            <a:p>
              <a:r>
                <a:rPr lang="en-US" altLang="zh-TW" sz="1200" b="1" dirty="0">
                  <a:solidFill>
                    <a:schemeClr val="bg1"/>
                  </a:solidFill>
                  <a:latin typeface="微軟正黑體" panose="020B0604030504040204" pitchFamily="34" charset="-120"/>
                  <a:ea typeface="微軟正黑體" panose="020B0604030504040204" pitchFamily="34" charset="-120"/>
                </a:rPr>
                <a:t>Insurance Industry Information Outsourcing Services </a:t>
              </a:r>
            </a:p>
          </p:txBody>
        </p:sp>
        <p:sp>
          <p:nvSpPr>
            <p:cNvPr id="285" name="文字方塊 284">
              <a:extLst>
                <a:ext uri="{FF2B5EF4-FFF2-40B4-BE49-F238E27FC236}">
                  <a16:creationId xmlns:a16="http://schemas.microsoft.com/office/drawing/2014/main" id="{5F8BD8E5-1DAE-3986-5BBF-EE69EA3DE04D}"/>
                </a:ext>
              </a:extLst>
            </p:cNvPr>
            <p:cNvSpPr txBox="1"/>
            <p:nvPr/>
          </p:nvSpPr>
          <p:spPr>
            <a:xfrm>
              <a:off x="2835759" y="4302544"/>
              <a:ext cx="2176538" cy="461665"/>
            </a:xfrm>
            <a:prstGeom prst="rect">
              <a:avLst/>
            </a:prstGeom>
            <a:noFill/>
          </p:spPr>
          <p:txBody>
            <a:bodyPr wrap="square">
              <a:spAutoFit/>
            </a:bodyPr>
            <a:lstStyle/>
            <a:p>
              <a:r>
                <a:rPr lang="en-US" altLang="zh-TW" sz="1200" b="1" dirty="0">
                  <a:solidFill>
                    <a:schemeClr val="bg1"/>
                  </a:solidFill>
                  <a:latin typeface="微軟正黑體" panose="020B0604030504040204" pitchFamily="34" charset="-120"/>
                  <a:ea typeface="微軟正黑體" panose="020B0604030504040204" pitchFamily="34" charset="-120"/>
                </a:rPr>
                <a:t>Professional image production service</a:t>
              </a:r>
              <a:endParaRPr lang="zh-TW" altLang="en-US" sz="1200" b="1" dirty="0">
                <a:solidFill>
                  <a:schemeClr val="bg1"/>
                </a:solidFill>
                <a:latin typeface="微軟正黑體" panose="020B0604030504040204" pitchFamily="34" charset="-120"/>
                <a:ea typeface="微軟正黑體" panose="020B0604030504040204" pitchFamily="34" charset="-120"/>
              </a:endParaRPr>
            </a:p>
          </p:txBody>
        </p:sp>
      </p:grpSp>
      <p:grpSp>
        <p:nvGrpSpPr>
          <p:cNvPr id="7" name="群組 6">
            <a:extLst>
              <a:ext uri="{FF2B5EF4-FFF2-40B4-BE49-F238E27FC236}">
                <a16:creationId xmlns:a16="http://schemas.microsoft.com/office/drawing/2014/main" id="{9A35E989-2B00-CD43-AA63-373C975E28A7}"/>
              </a:ext>
            </a:extLst>
          </p:cNvPr>
          <p:cNvGrpSpPr/>
          <p:nvPr/>
        </p:nvGrpSpPr>
        <p:grpSpPr>
          <a:xfrm>
            <a:off x="6412374" y="1772437"/>
            <a:ext cx="5060234" cy="954107"/>
            <a:chOff x="6412374" y="1755284"/>
            <a:chExt cx="5060234" cy="954107"/>
          </a:xfrm>
        </p:grpSpPr>
        <p:sp>
          <p:nvSpPr>
            <p:cNvPr id="16" name="Chevron 32">
              <a:extLst>
                <a:ext uri="{FF2B5EF4-FFF2-40B4-BE49-F238E27FC236}">
                  <a16:creationId xmlns:a16="http://schemas.microsoft.com/office/drawing/2014/main" id="{DD43209E-32FB-9D6C-A129-B4E2EDA6047B}"/>
                </a:ext>
              </a:extLst>
            </p:cNvPr>
            <p:cNvSpPr/>
            <p:nvPr/>
          </p:nvSpPr>
          <p:spPr>
            <a:xfrm>
              <a:off x="6412374" y="1947050"/>
              <a:ext cx="192597" cy="260900"/>
            </a:xfrm>
            <a:prstGeom prst="chevron">
              <a:avLst>
                <a:gd name="adj" fmla="val 61869"/>
              </a:avLst>
            </a:prstGeom>
            <a:solidFill>
              <a:srgbClr val="8A01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288" name="矩形 287">
              <a:extLst>
                <a:ext uri="{FF2B5EF4-FFF2-40B4-BE49-F238E27FC236}">
                  <a16:creationId xmlns:a16="http://schemas.microsoft.com/office/drawing/2014/main" id="{2D7F543D-52E3-26E4-8C22-64A47DEC6E0D}"/>
                </a:ext>
              </a:extLst>
            </p:cNvPr>
            <p:cNvSpPr/>
            <p:nvPr/>
          </p:nvSpPr>
          <p:spPr>
            <a:xfrm>
              <a:off x="6648608" y="1755284"/>
              <a:ext cx="4824000" cy="954107"/>
            </a:xfrm>
            <a:prstGeom prst="rect">
              <a:avLst/>
            </a:prstGeom>
          </p:spPr>
          <p:txBody>
            <a:bodyPr wrap="square">
              <a:spAutoFit/>
            </a:bodyPr>
            <a:lstStyle/>
            <a:p>
              <a:pPr defTabSz="342900">
                <a:spcAft>
                  <a:spcPts val="225"/>
                </a:spcAft>
                <a:defRPr/>
              </a:pPr>
              <a:r>
                <a:rPr lang="en-US" altLang="zh-TW" sz="1400" b="0" i="0" dirty="0">
                  <a:solidFill>
                    <a:srgbClr val="374151"/>
                  </a:solidFill>
                  <a:effectLst/>
                  <a:latin typeface="微軟正黑體" panose="020B0604030504040204" pitchFamily="34" charset="-120"/>
                  <a:ea typeface="微軟正黑體" panose="020B0604030504040204" pitchFamily="34" charset="-120"/>
                </a:rPr>
                <a:t>We offer a comprehensive Information Management System tailored for the insurance industry, along with peripheral systems, sales education and training, and consulting services. </a:t>
              </a:r>
              <a:endParaRPr lang="en-US" altLang="zh-CN" sz="1400" dirty="0">
                <a:latin typeface="微軟正黑體" panose="020B0604030504040204" pitchFamily="34" charset="-120"/>
                <a:ea typeface="微軟正黑體" panose="020B0604030504040204" pitchFamily="34" charset="-120"/>
                <a:cs typeface="Arial" panose="020B0604020202020204" pitchFamily="34" charset="0"/>
              </a:endParaRPr>
            </a:p>
          </p:txBody>
        </p:sp>
      </p:grpSp>
      <p:grpSp>
        <p:nvGrpSpPr>
          <p:cNvPr id="8" name="群組 7">
            <a:extLst>
              <a:ext uri="{FF2B5EF4-FFF2-40B4-BE49-F238E27FC236}">
                <a16:creationId xmlns:a16="http://schemas.microsoft.com/office/drawing/2014/main" id="{344DC0E2-72D0-A1A9-EC02-69328302DF44}"/>
              </a:ext>
            </a:extLst>
          </p:cNvPr>
          <p:cNvGrpSpPr/>
          <p:nvPr/>
        </p:nvGrpSpPr>
        <p:grpSpPr>
          <a:xfrm>
            <a:off x="6412374" y="3012015"/>
            <a:ext cx="5060234" cy="1547408"/>
            <a:chOff x="6412374" y="3012015"/>
            <a:chExt cx="5060234" cy="1547408"/>
          </a:xfrm>
        </p:grpSpPr>
        <p:sp>
          <p:nvSpPr>
            <p:cNvPr id="20" name="Chevron 36">
              <a:extLst>
                <a:ext uri="{FF2B5EF4-FFF2-40B4-BE49-F238E27FC236}">
                  <a16:creationId xmlns:a16="http://schemas.microsoft.com/office/drawing/2014/main" id="{7BF191EB-A832-F034-D758-ED70E29B4ED9}"/>
                </a:ext>
              </a:extLst>
            </p:cNvPr>
            <p:cNvSpPr/>
            <p:nvPr/>
          </p:nvSpPr>
          <p:spPr>
            <a:xfrm>
              <a:off x="6412374" y="3470000"/>
              <a:ext cx="192597" cy="260900"/>
            </a:xfrm>
            <a:prstGeom prst="chevron">
              <a:avLst>
                <a:gd name="adj" fmla="val 61869"/>
              </a:avLst>
            </a:prstGeom>
            <a:solidFill>
              <a:srgbClr val="FE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287" name="圖片 286" descr="DOC.M_logo.png">
              <a:extLst>
                <a:ext uri="{FF2B5EF4-FFF2-40B4-BE49-F238E27FC236}">
                  <a16:creationId xmlns:a16="http://schemas.microsoft.com/office/drawing/2014/main" id="{FD35AC38-CE83-F7E2-BAA4-A9C40135CEB9}"/>
                </a:ext>
              </a:extLst>
            </p:cNvPr>
            <p:cNvPicPr>
              <a:picLocks noChangeAspect="1"/>
            </p:cNvPicPr>
            <p:nvPr/>
          </p:nvPicPr>
          <p:blipFill>
            <a:blip r:embed="rId3" cstate="print"/>
            <a:stretch>
              <a:fillRect/>
            </a:stretch>
          </p:blipFill>
          <p:spPr>
            <a:xfrm>
              <a:off x="6762910" y="3012015"/>
              <a:ext cx="1260000" cy="287429"/>
            </a:xfrm>
            <a:prstGeom prst="rect">
              <a:avLst/>
            </a:prstGeom>
            <a:effectLst>
              <a:outerShdw blurRad="50800" dist="38100" dir="2700000" algn="tl" rotWithShape="0">
                <a:prstClr val="black">
                  <a:alpha val="40000"/>
                </a:prstClr>
              </a:outerShdw>
              <a:reflection blurRad="6350" stA="52000" endA="300" endPos="35000" dir="5400000" sy="-100000" algn="bl" rotWithShape="0"/>
            </a:effectLst>
          </p:spPr>
        </p:pic>
        <p:sp>
          <p:nvSpPr>
            <p:cNvPr id="289" name="矩形 288">
              <a:extLst>
                <a:ext uri="{FF2B5EF4-FFF2-40B4-BE49-F238E27FC236}">
                  <a16:creationId xmlns:a16="http://schemas.microsoft.com/office/drawing/2014/main" id="{83DD669A-E8C9-F9CA-C6F6-6042F2602D38}"/>
                </a:ext>
              </a:extLst>
            </p:cNvPr>
            <p:cNvSpPr/>
            <p:nvPr/>
          </p:nvSpPr>
          <p:spPr>
            <a:xfrm>
              <a:off x="6648608" y="3389872"/>
              <a:ext cx="4824000" cy="1169551"/>
            </a:xfrm>
            <a:prstGeom prst="rect">
              <a:avLst/>
            </a:prstGeom>
          </p:spPr>
          <p:txBody>
            <a:bodyPr wrap="square">
              <a:spAutoFit/>
            </a:bodyPr>
            <a:lstStyle/>
            <a:p>
              <a:pPr defTabSz="342900">
                <a:spcAft>
                  <a:spcPts val="225"/>
                </a:spcAft>
                <a:defRPr/>
              </a:pPr>
              <a:r>
                <a:rPr lang="en-US" altLang="zh-TW" sz="1400" dirty="0">
                  <a:latin typeface="微軟正黑體" panose="020B0604030504040204" pitchFamily="34" charset="-120"/>
                  <a:ea typeface="微軟正黑體" panose="020B0604030504040204" pitchFamily="34" charset="-120"/>
                  <a:cs typeface="Arial" panose="020B0604020202020204" pitchFamily="34" charset="0"/>
                </a:rPr>
                <a:t>DOC.M represents over two decades of Fortune's expertise in document digitization and hardware-software integration. It is a comprehensive document management solution developed by integrating the practical applications.</a:t>
              </a:r>
            </a:p>
          </p:txBody>
        </p:sp>
      </p:grpSp>
      <p:grpSp>
        <p:nvGrpSpPr>
          <p:cNvPr id="13" name="群組 12">
            <a:extLst>
              <a:ext uri="{FF2B5EF4-FFF2-40B4-BE49-F238E27FC236}">
                <a16:creationId xmlns:a16="http://schemas.microsoft.com/office/drawing/2014/main" id="{E2C1C7C2-AD23-945F-CBCD-15E991C83EF9}"/>
              </a:ext>
            </a:extLst>
          </p:cNvPr>
          <p:cNvGrpSpPr/>
          <p:nvPr/>
        </p:nvGrpSpPr>
        <p:grpSpPr>
          <a:xfrm>
            <a:off x="6412374" y="4806255"/>
            <a:ext cx="5060234" cy="954107"/>
            <a:chOff x="6412374" y="4806255"/>
            <a:chExt cx="5060234" cy="954107"/>
          </a:xfrm>
        </p:grpSpPr>
        <p:sp>
          <p:nvSpPr>
            <p:cNvPr id="18" name="Chevron 34">
              <a:extLst>
                <a:ext uri="{FF2B5EF4-FFF2-40B4-BE49-F238E27FC236}">
                  <a16:creationId xmlns:a16="http://schemas.microsoft.com/office/drawing/2014/main" id="{057E7D40-5338-30E3-9AEB-DF349828E96E}"/>
                </a:ext>
              </a:extLst>
            </p:cNvPr>
            <p:cNvSpPr/>
            <p:nvPr/>
          </p:nvSpPr>
          <p:spPr>
            <a:xfrm>
              <a:off x="6412374" y="4821498"/>
              <a:ext cx="192597" cy="260900"/>
            </a:xfrm>
            <a:prstGeom prst="chevron">
              <a:avLst>
                <a:gd name="adj" fmla="val 6186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290" name="矩形 289">
              <a:extLst>
                <a:ext uri="{FF2B5EF4-FFF2-40B4-BE49-F238E27FC236}">
                  <a16:creationId xmlns:a16="http://schemas.microsoft.com/office/drawing/2014/main" id="{775CF4D3-EA15-284C-4FB3-D94909CFED27}"/>
                </a:ext>
              </a:extLst>
            </p:cNvPr>
            <p:cNvSpPr/>
            <p:nvPr/>
          </p:nvSpPr>
          <p:spPr>
            <a:xfrm>
              <a:off x="6648608" y="4806255"/>
              <a:ext cx="4824000" cy="954107"/>
            </a:xfrm>
            <a:prstGeom prst="rect">
              <a:avLst/>
            </a:prstGeom>
          </p:spPr>
          <p:txBody>
            <a:bodyPr wrap="square">
              <a:spAutoFit/>
            </a:bodyPr>
            <a:lstStyle/>
            <a:p>
              <a:pPr defTabSz="342900">
                <a:spcAft>
                  <a:spcPts val="225"/>
                </a:spcAft>
                <a:defRPr/>
              </a:pPr>
              <a:r>
                <a:rPr lang="en-US" altLang="zh-TW" sz="1400" dirty="0">
                  <a:latin typeface="微軟正黑體" panose="020B0604030504040204" pitchFamily="34" charset="-120"/>
                  <a:ea typeface="微軟正黑體" panose="020B0604030504040204" pitchFamily="34" charset="-120"/>
                  <a:cs typeface="Arial" panose="020B0604020202020204" pitchFamily="34" charset="0"/>
                </a:rPr>
                <a:t>With a history of participation in numerous government agency document management projects, we have built a strong reputation over the past two decades and earned the trust of many clients. </a:t>
              </a:r>
            </a:p>
          </p:txBody>
        </p:sp>
      </p:grpSp>
      <p:sp>
        <p:nvSpPr>
          <p:cNvPr id="3" name="內容版面配置區 2">
            <a:extLst>
              <a:ext uri="{FF2B5EF4-FFF2-40B4-BE49-F238E27FC236}">
                <a16:creationId xmlns:a16="http://schemas.microsoft.com/office/drawing/2014/main" id="{DC3B3189-C528-2A50-C24C-0AF9B02257DF}"/>
              </a:ext>
            </a:extLst>
          </p:cNvPr>
          <p:cNvSpPr txBox="1">
            <a:spLocks/>
          </p:cNvSpPr>
          <p:nvPr/>
        </p:nvSpPr>
        <p:spPr>
          <a:xfrm>
            <a:off x="0" y="279510"/>
            <a:ext cx="3604840" cy="471431"/>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solidFill>
                  <a:srgbClr val="3F3F3F"/>
                </a:solidFill>
                <a:latin typeface="微軟正黑體" panose="020B0604030504040204" pitchFamily="34" charset="-120"/>
                <a:ea typeface="微軟正黑體" panose="020B0604030504040204" pitchFamily="34" charset="-120"/>
              </a:rPr>
              <a:t>Operational Overview</a:t>
            </a:r>
          </a:p>
        </p:txBody>
      </p:sp>
    </p:spTree>
    <p:extLst>
      <p:ext uri="{BB962C8B-B14F-4D97-AF65-F5344CB8AC3E}">
        <p14:creationId xmlns:p14="http://schemas.microsoft.com/office/powerpoint/2010/main" val="316595830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8" fill="hold" nodeType="afterEffect" p14:presetBounceEnd="40000">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14:bounceEnd="40000">
                                          <p:cBhvr additive="base">
                                            <p:cTn id="11" dur="500" fill="hold"/>
                                            <p:tgtEl>
                                              <p:spTgt spid="7"/>
                                            </p:tgtEl>
                                            <p:attrNameLst>
                                              <p:attrName>ppt_x</p:attrName>
                                            </p:attrNameLst>
                                          </p:cBhvr>
                                          <p:tavLst>
                                            <p:tav tm="0">
                                              <p:val>
                                                <p:strVal val="0-#ppt_w/2"/>
                                              </p:val>
                                            </p:tav>
                                            <p:tav tm="100000">
                                              <p:val>
                                                <p:strVal val="#ppt_x"/>
                                              </p:val>
                                            </p:tav>
                                          </p:tavLst>
                                        </p:anim>
                                        <p:anim calcmode="lin" valueType="num" p14:bounceEnd="40000">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nodeType="afterEffect" p14:presetBounceEnd="40000">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14:bounceEnd="40000">
                                          <p:cBhvr additive="base">
                                            <p:cTn id="16" dur="500" fill="hold"/>
                                            <p:tgtEl>
                                              <p:spTgt spid="8"/>
                                            </p:tgtEl>
                                            <p:attrNameLst>
                                              <p:attrName>ppt_x</p:attrName>
                                            </p:attrNameLst>
                                          </p:cBhvr>
                                          <p:tavLst>
                                            <p:tav tm="0">
                                              <p:val>
                                                <p:strVal val="0-#ppt_w/2"/>
                                              </p:val>
                                            </p:tav>
                                            <p:tav tm="100000">
                                              <p:val>
                                                <p:strVal val="#ppt_x"/>
                                              </p:val>
                                            </p:tav>
                                          </p:tavLst>
                                        </p:anim>
                                        <p:anim calcmode="lin" valueType="num" p14:bounceEnd="40000">
                                          <p:cBhvr additive="base">
                                            <p:cTn id="17" dur="500" fill="hold"/>
                                            <p:tgtEl>
                                              <p:spTgt spid="8"/>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fill="hold" nodeType="afterEffect" p14:presetBounceEnd="40000">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14:bounceEnd="40000">
                                          <p:cBhvr additive="base">
                                            <p:cTn id="21" dur="500" fill="hold"/>
                                            <p:tgtEl>
                                              <p:spTgt spid="13"/>
                                            </p:tgtEl>
                                            <p:attrNameLst>
                                              <p:attrName>ppt_x</p:attrName>
                                            </p:attrNameLst>
                                          </p:cBhvr>
                                          <p:tavLst>
                                            <p:tav tm="0">
                                              <p:val>
                                                <p:strVal val="0-#ppt_w/2"/>
                                              </p:val>
                                            </p:tav>
                                            <p:tav tm="100000">
                                              <p:val>
                                                <p:strVal val="#ppt_x"/>
                                              </p:val>
                                            </p:tav>
                                          </p:tavLst>
                                        </p:anim>
                                        <p:anim calcmode="lin" valueType="num" p14:bounceEnd="40000">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0-#ppt_w/2"/>
                                              </p:val>
                                            </p:tav>
                                            <p:tav tm="100000">
                                              <p:val>
                                                <p:strVal val="#ppt_x"/>
                                              </p:val>
                                            </p:tav>
                                          </p:tavLst>
                                        </p:anim>
                                        <p:anim calcmode="lin" valueType="num">
                                          <p:cBhvr additive="base">
                                            <p:cTn id="17" dur="500" fill="hold"/>
                                            <p:tgtEl>
                                              <p:spTgt spid="8"/>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8"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0-#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 name="群組 275">
            <a:extLst>
              <a:ext uri="{FF2B5EF4-FFF2-40B4-BE49-F238E27FC236}">
                <a16:creationId xmlns:a16="http://schemas.microsoft.com/office/drawing/2014/main" id="{5FD60052-E1F8-95C3-D4FA-03747A5C602F}"/>
              </a:ext>
            </a:extLst>
          </p:cNvPr>
          <p:cNvGrpSpPr/>
          <p:nvPr/>
        </p:nvGrpSpPr>
        <p:grpSpPr>
          <a:xfrm>
            <a:off x="5800446" y="1121688"/>
            <a:ext cx="2860295" cy="5270077"/>
            <a:chOff x="5800446" y="1121688"/>
            <a:chExt cx="2860295" cy="5270077"/>
          </a:xfrm>
        </p:grpSpPr>
        <p:sp>
          <p:nvSpPr>
            <p:cNvPr id="247" name="文字方塊 246">
              <a:extLst>
                <a:ext uri="{FF2B5EF4-FFF2-40B4-BE49-F238E27FC236}">
                  <a16:creationId xmlns:a16="http://schemas.microsoft.com/office/drawing/2014/main" id="{AF6DF216-E12D-0584-DC7C-E7D2B2052052}"/>
                </a:ext>
              </a:extLst>
            </p:cNvPr>
            <p:cNvSpPr txBox="1"/>
            <p:nvPr/>
          </p:nvSpPr>
          <p:spPr>
            <a:xfrm>
              <a:off x="5800446" y="1121688"/>
              <a:ext cx="96212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0" noProof="0" dirty="0">
                  <a:ln>
                    <a:noFill/>
                  </a:ln>
                  <a:effectLst/>
                  <a:uLnTx/>
                  <a:uFillTx/>
                  <a:latin typeface="微軟正黑體" panose="020B0604030504040204" pitchFamily="34" charset="-120"/>
                  <a:ea typeface="微軟正黑體" panose="020B0604030504040204" pitchFamily="34" charset="-120"/>
                  <a:cs typeface="+mn-cs"/>
                </a:rPr>
                <a:t>TMS</a:t>
              </a:r>
              <a:endParaRPr kumimoji="0" lang="zh-TW" altLang="en-US" sz="2800" b="1" i="0" u="none" strike="noStrike" kern="1200" cap="none" spc="0" normalizeH="0" baseline="0" noProof="0" dirty="0">
                <a:ln>
                  <a:noFill/>
                </a:ln>
                <a:effectLst/>
                <a:uLnTx/>
                <a:uFillTx/>
                <a:latin typeface="微軟正黑體" panose="020B0604030504040204" pitchFamily="34" charset="-120"/>
                <a:ea typeface="微軟正黑體" panose="020B0604030504040204" pitchFamily="34" charset="-120"/>
                <a:cs typeface="+mn-cs"/>
              </a:endParaRPr>
            </a:p>
          </p:txBody>
        </p:sp>
        <p:cxnSp>
          <p:nvCxnSpPr>
            <p:cNvPr id="28" name="Straight Connector 33">
              <a:extLst>
                <a:ext uri="{FF2B5EF4-FFF2-40B4-BE49-F238E27FC236}">
                  <a16:creationId xmlns:a16="http://schemas.microsoft.com/office/drawing/2014/main" id="{726125F3-DEEF-DC01-6F14-1B953551A259}"/>
                </a:ext>
              </a:extLst>
            </p:cNvPr>
            <p:cNvCxnSpPr/>
            <p:nvPr/>
          </p:nvCxnSpPr>
          <p:spPr>
            <a:xfrm>
              <a:off x="6351463" y="4641645"/>
              <a:ext cx="648000" cy="0"/>
            </a:xfrm>
            <a:prstGeom prst="line">
              <a:avLst/>
            </a:prstGeom>
            <a:ln w="12700">
              <a:solidFill>
                <a:srgbClr val="AE0005"/>
              </a:solidFill>
            </a:ln>
          </p:spPr>
          <p:style>
            <a:lnRef idx="1">
              <a:schemeClr val="accent1"/>
            </a:lnRef>
            <a:fillRef idx="0">
              <a:schemeClr val="accent1"/>
            </a:fillRef>
            <a:effectRef idx="0">
              <a:schemeClr val="accent1"/>
            </a:effectRef>
            <a:fontRef idx="minor">
              <a:schemeClr val="tx1"/>
            </a:fontRef>
          </p:style>
        </p:cxnSp>
        <p:grpSp>
          <p:nvGrpSpPr>
            <p:cNvPr id="232" name="Group 44">
              <a:extLst>
                <a:ext uri="{FF2B5EF4-FFF2-40B4-BE49-F238E27FC236}">
                  <a16:creationId xmlns:a16="http://schemas.microsoft.com/office/drawing/2014/main" id="{66EDB26A-5D0B-37CD-5FA1-95DCC977CE87}"/>
                </a:ext>
              </a:extLst>
            </p:cNvPr>
            <p:cNvGrpSpPr/>
            <p:nvPr/>
          </p:nvGrpSpPr>
          <p:grpSpPr>
            <a:xfrm>
              <a:off x="5989087" y="1646964"/>
              <a:ext cx="2510301" cy="1124937"/>
              <a:chOff x="396836" y="1604011"/>
              <a:chExt cx="1770065" cy="793216"/>
            </a:xfrm>
            <a:solidFill>
              <a:srgbClr val="AE0005"/>
            </a:solidFill>
          </p:grpSpPr>
          <p:sp>
            <p:nvSpPr>
              <p:cNvPr id="233" name="Rounded Rectangle 45">
                <a:extLst>
                  <a:ext uri="{FF2B5EF4-FFF2-40B4-BE49-F238E27FC236}">
                    <a16:creationId xmlns:a16="http://schemas.microsoft.com/office/drawing/2014/main" id="{8032CE58-BE4D-37C2-7A94-54AE60D71A08}"/>
                  </a:ext>
                </a:extLst>
              </p:cNvPr>
              <p:cNvSpPr/>
              <p:nvPr/>
            </p:nvSpPr>
            <p:spPr>
              <a:xfrm rot="2700000">
                <a:off x="1474456" y="1835934"/>
                <a:ext cx="692445" cy="2286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AE0005"/>
                  </a:solidFill>
                </a:endParaRPr>
              </a:p>
            </p:txBody>
          </p:sp>
          <p:sp>
            <p:nvSpPr>
              <p:cNvPr id="234" name="Rounded Rectangle 46">
                <a:extLst>
                  <a:ext uri="{FF2B5EF4-FFF2-40B4-BE49-F238E27FC236}">
                    <a16:creationId xmlns:a16="http://schemas.microsoft.com/office/drawing/2014/main" id="{DD93EEDC-F0A2-6D1C-15BA-F9A609F05C6E}"/>
                  </a:ext>
                </a:extLst>
              </p:cNvPr>
              <p:cNvSpPr/>
              <p:nvPr/>
            </p:nvSpPr>
            <p:spPr>
              <a:xfrm rot="18900000" flipV="1">
                <a:off x="1474456" y="2168627"/>
                <a:ext cx="692445" cy="2286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E0005"/>
                  </a:solidFill>
                </a:endParaRPr>
              </a:p>
            </p:txBody>
          </p:sp>
          <p:sp>
            <p:nvSpPr>
              <p:cNvPr id="235" name="Rounded Rectangle 39">
                <a:extLst>
                  <a:ext uri="{FF2B5EF4-FFF2-40B4-BE49-F238E27FC236}">
                    <a16:creationId xmlns:a16="http://schemas.microsoft.com/office/drawing/2014/main" id="{1C0D0D76-6D6A-D184-0B70-EE37747A32AC}"/>
                  </a:ext>
                </a:extLst>
              </p:cNvPr>
              <p:cNvSpPr/>
              <p:nvPr/>
            </p:nvSpPr>
            <p:spPr>
              <a:xfrm>
                <a:off x="396836" y="2000667"/>
                <a:ext cx="1692545" cy="20252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algn="r">
                  <a:lnSpc>
                    <a:spcPct val="120000"/>
                  </a:lnSpc>
                </a:pPr>
                <a:endParaRPr lang="en-US" sz="1200" dirty="0">
                  <a:solidFill>
                    <a:srgbClr val="AE0005"/>
                  </a:solidFill>
                </a:endParaRPr>
              </a:p>
            </p:txBody>
          </p:sp>
        </p:grpSp>
        <p:grpSp>
          <p:nvGrpSpPr>
            <p:cNvPr id="236" name="Group 63">
              <a:extLst>
                <a:ext uri="{FF2B5EF4-FFF2-40B4-BE49-F238E27FC236}">
                  <a16:creationId xmlns:a16="http://schemas.microsoft.com/office/drawing/2014/main" id="{6ED50819-F10E-971B-54EC-B52DF270A867}"/>
                </a:ext>
              </a:extLst>
            </p:cNvPr>
            <p:cNvGrpSpPr/>
            <p:nvPr/>
          </p:nvGrpSpPr>
          <p:grpSpPr>
            <a:xfrm>
              <a:off x="5908039" y="2125465"/>
              <a:ext cx="486300" cy="486300"/>
              <a:chOff x="7154144" y="1560412"/>
              <a:chExt cx="342900" cy="342900"/>
            </a:xfrm>
          </p:grpSpPr>
          <p:sp>
            <p:nvSpPr>
              <p:cNvPr id="237" name="Oval 48">
                <a:extLst>
                  <a:ext uri="{FF2B5EF4-FFF2-40B4-BE49-F238E27FC236}">
                    <a16:creationId xmlns:a16="http://schemas.microsoft.com/office/drawing/2014/main" id="{DDC00790-40D0-D2D8-B0AC-AA5EDBC33C0E}"/>
                  </a:ext>
                </a:extLst>
              </p:cNvPr>
              <p:cNvSpPr/>
              <p:nvPr/>
            </p:nvSpPr>
            <p:spPr>
              <a:xfrm>
                <a:off x="7154144" y="1560412"/>
                <a:ext cx="342900" cy="342900"/>
              </a:xfrm>
              <a:prstGeom prst="ellipse">
                <a:avLst/>
              </a:prstGeom>
              <a:solidFill>
                <a:schemeClr val="bg2">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41">
                <a:extLst>
                  <a:ext uri="{FF2B5EF4-FFF2-40B4-BE49-F238E27FC236}">
                    <a16:creationId xmlns:a16="http://schemas.microsoft.com/office/drawing/2014/main" id="{CBFE3217-D8DB-EE14-1CDF-384C49704069}"/>
                  </a:ext>
                </a:extLst>
              </p:cNvPr>
              <p:cNvSpPr/>
              <p:nvPr/>
            </p:nvSpPr>
            <p:spPr>
              <a:xfrm>
                <a:off x="7211294" y="1617562"/>
                <a:ext cx="228600" cy="228600"/>
              </a:xfrm>
              <a:prstGeom prst="ellipse">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40" name="Straight Connector 50">
              <a:extLst>
                <a:ext uri="{FF2B5EF4-FFF2-40B4-BE49-F238E27FC236}">
                  <a16:creationId xmlns:a16="http://schemas.microsoft.com/office/drawing/2014/main" id="{8B8EA9F3-CA32-5452-0182-EECDA8CFE77F}"/>
                </a:ext>
              </a:extLst>
            </p:cNvPr>
            <p:cNvCxnSpPr>
              <a:cxnSpLocks/>
            </p:cNvCxnSpPr>
            <p:nvPr/>
          </p:nvCxnSpPr>
          <p:spPr>
            <a:xfrm flipV="1">
              <a:off x="6151189" y="2611765"/>
              <a:ext cx="0" cy="3780000"/>
            </a:xfrm>
            <a:prstGeom prst="line">
              <a:avLst/>
            </a:prstGeom>
            <a:ln w="25400" cap="rnd">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242" name="Rectangle 52">
              <a:extLst>
                <a:ext uri="{FF2B5EF4-FFF2-40B4-BE49-F238E27FC236}">
                  <a16:creationId xmlns:a16="http://schemas.microsoft.com/office/drawing/2014/main" id="{6DEEACDF-0034-88F7-12A2-A7EF00A4F816}"/>
                </a:ext>
              </a:extLst>
            </p:cNvPr>
            <p:cNvSpPr/>
            <p:nvPr/>
          </p:nvSpPr>
          <p:spPr>
            <a:xfrm>
              <a:off x="6351464" y="5852843"/>
              <a:ext cx="2309277" cy="492443"/>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rPr>
                <a:t>AGV/AGF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rPr>
                <a:t>Management interface</a:t>
              </a:r>
              <a:endParaRPr kumimoji="0" lang="zh-TW" altLang="en-US" sz="1600"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endParaRPr>
            </a:p>
          </p:txBody>
        </p:sp>
        <p:sp>
          <p:nvSpPr>
            <p:cNvPr id="248" name="文字方塊 247">
              <a:extLst>
                <a:ext uri="{FF2B5EF4-FFF2-40B4-BE49-F238E27FC236}">
                  <a16:creationId xmlns:a16="http://schemas.microsoft.com/office/drawing/2014/main" id="{99A66248-F9E6-DD9C-A3CF-EC640A1B3B04}"/>
                </a:ext>
              </a:extLst>
            </p:cNvPr>
            <p:cNvSpPr txBox="1"/>
            <p:nvPr/>
          </p:nvSpPr>
          <p:spPr>
            <a:xfrm>
              <a:off x="6253564" y="4770113"/>
              <a:ext cx="676660" cy="646331"/>
            </a:xfrm>
            <a:prstGeom prst="rect">
              <a:avLst/>
            </a:prstGeom>
            <a:noFill/>
          </p:spPr>
          <p:txBody>
            <a:bodyPr wrap="none" rtlCol="0">
              <a:spAutoFit/>
            </a:bodyPr>
            <a:lstStyle/>
            <a:p>
              <a:r>
                <a:rPr kumimoji="0" lang="en-US" altLang="zh-TW" b="1"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rPr>
                <a:t>AGV</a:t>
              </a:r>
            </a:p>
            <a:p>
              <a:r>
                <a:rPr kumimoji="0" lang="en-US" altLang="zh-TW" b="1"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rPr>
                <a:t>AGF</a:t>
              </a:r>
              <a:endParaRPr kumimoji="0" lang="zh-TW" altLang="en-US" b="1"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endParaRPr>
            </a:p>
          </p:txBody>
        </p:sp>
        <p:sp>
          <p:nvSpPr>
            <p:cNvPr id="263" name="文字方塊 262">
              <a:extLst>
                <a:ext uri="{FF2B5EF4-FFF2-40B4-BE49-F238E27FC236}">
                  <a16:creationId xmlns:a16="http://schemas.microsoft.com/office/drawing/2014/main" id="{2B47C447-C6EF-7DEF-EE58-2D7F5B45C4EA}"/>
                </a:ext>
              </a:extLst>
            </p:cNvPr>
            <p:cNvSpPr txBox="1"/>
            <p:nvPr/>
          </p:nvSpPr>
          <p:spPr>
            <a:xfrm>
              <a:off x="6263183" y="3355028"/>
              <a:ext cx="2004716" cy="523220"/>
            </a:xfrm>
            <a:prstGeom prst="rect">
              <a:avLst/>
            </a:prstGeom>
            <a:noFill/>
          </p:spPr>
          <p:txBody>
            <a:bodyPr wrap="none" rtlCol="0">
              <a:spAutoFit/>
            </a:bodyPr>
            <a:lstStyle/>
            <a:p>
              <a:pPr marL="285750" marR="0" lvl="0" indent="-285750" fontAlgn="auto">
                <a:lnSpc>
                  <a:spcPct val="100000"/>
                </a:lnSpc>
                <a:spcBef>
                  <a:spcPts val="0"/>
                </a:spcBef>
                <a:spcAft>
                  <a:spcPts val="0"/>
                </a:spcAft>
                <a:buClrTx/>
                <a:buSzTx/>
                <a:buFont typeface="Arial" panose="020B0604020202020204" pitchFamily="34" charset="0"/>
                <a:buChar char="•"/>
                <a:tabLst/>
                <a:defRPr/>
              </a:pPr>
              <a:r>
                <a:rPr lang="en-US" altLang="zh-TW" sz="1400" dirty="0">
                  <a:solidFill>
                    <a:schemeClr val="tx1">
                      <a:lumMod val="95000"/>
                      <a:lumOff val="5000"/>
                    </a:schemeClr>
                  </a:solidFill>
                  <a:latin typeface="微軟正黑體" panose="020B0604030504040204" pitchFamily="34" charset="-120"/>
                  <a:ea typeface="微軟正黑體" panose="020B0604030504040204" pitchFamily="34" charset="-120"/>
                </a:rPr>
                <a:t>Load optimization</a:t>
              </a:r>
            </a:p>
            <a:p>
              <a:pPr marL="285750" marR="0" lvl="0" indent="-285750" fontAlgn="auto">
                <a:lnSpc>
                  <a:spcPct val="100000"/>
                </a:lnSpc>
                <a:spcBef>
                  <a:spcPts val="0"/>
                </a:spcBef>
                <a:spcAft>
                  <a:spcPts val="0"/>
                </a:spcAft>
                <a:buClrTx/>
                <a:buSzTx/>
                <a:buFont typeface="Arial" panose="020B0604020202020204" pitchFamily="34" charset="0"/>
                <a:buChar char="•"/>
                <a:tabLst/>
                <a:defRPr/>
              </a:pPr>
              <a:r>
                <a:rPr lang="en-US" altLang="zh-TW" sz="1400" dirty="0">
                  <a:solidFill>
                    <a:schemeClr val="tx1">
                      <a:lumMod val="95000"/>
                      <a:lumOff val="5000"/>
                    </a:schemeClr>
                  </a:solidFill>
                  <a:latin typeface="微軟正黑體" panose="020B0604030504040204" pitchFamily="34" charset="-120"/>
                  <a:ea typeface="微軟正黑體" panose="020B0604030504040204" pitchFamily="34" charset="-120"/>
                </a:rPr>
                <a:t>Track and Trace</a:t>
              </a:r>
            </a:p>
          </p:txBody>
        </p:sp>
        <p:sp>
          <p:nvSpPr>
            <p:cNvPr id="265" name="文字方塊 264">
              <a:extLst>
                <a:ext uri="{FF2B5EF4-FFF2-40B4-BE49-F238E27FC236}">
                  <a16:creationId xmlns:a16="http://schemas.microsoft.com/office/drawing/2014/main" id="{B76EA813-AC53-0262-9DBC-89454B8B8A80}"/>
                </a:ext>
              </a:extLst>
            </p:cNvPr>
            <p:cNvSpPr txBox="1"/>
            <p:nvPr/>
          </p:nvSpPr>
          <p:spPr>
            <a:xfrm>
              <a:off x="6235390" y="5456495"/>
              <a:ext cx="2234805"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dirty="0">
                  <a:ln>
                    <a:noFill/>
                  </a:ln>
                  <a:solidFill>
                    <a:schemeClr val="accent2">
                      <a:lumMod val="60000"/>
                      <a:lumOff val="40000"/>
                    </a:schemeClr>
                  </a:solidFill>
                  <a:uLnTx/>
                  <a:uFillTx/>
                  <a:latin typeface="微軟正黑體" panose="020B0604030504040204" pitchFamily="34" charset="-120"/>
                  <a:ea typeface="微軟正黑體" panose="020B0604030504040204" pitchFamily="34" charset="-120"/>
                </a:rPr>
                <a:t>Subsidiary System</a:t>
              </a:r>
            </a:p>
          </p:txBody>
        </p:sp>
      </p:grpSp>
      <p:grpSp>
        <p:nvGrpSpPr>
          <p:cNvPr id="274" name="群組 273">
            <a:extLst>
              <a:ext uri="{FF2B5EF4-FFF2-40B4-BE49-F238E27FC236}">
                <a16:creationId xmlns:a16="http://schemas.microsoft.com/office/drawing/2014/main" id="{70A11185-B86F-F505-734B-9505797FF475}"/>
              </a:ext>
            </a:extLst>
          </p:cNvPr>
          <p:cNvGrpSpPr/>
          <p:nvPr/>
        </p:nvGrpSpPr>
        <p:grpSpPr>
          <a:xfrm>
            <a:off x="492521" y="1121688"/>
            <a:ext cx="3038739" cy="5270076"/>
            <a:chOff x="492521" y="1121688"/>
            <a:chExt cx="3038739" cy="5270076"/>
          </a:xfrm>
        </p:grpSpPr>
        <p:grpSp>
          <p:nvGrpSpPr>
            <p:cNvPr id="17" name="Group 24">
              <a:extLst>
                <a:ext uri="{FF2B5EF4-FFF2-40B4-BE49-F238E27FC236}">
                  <a16:creationId xmlns:a16="http://schemas.microsoft.com/office/drawing/2014/main" id="{A0E72572-CB94-383B-8F1B-2D5192FCBEA4}"/>
                </a:ext>
              </a:extLst>
            </p:cNvPr>
            <p:cNvGrpSpPr/>
            <p:nvPr/>
          </p:nvGrpSpPr>
          <p:grpSpPr>
            <a:xfrm>
              <a:off x="709254" y="1646964"/>
              <a:ext cx="2617003" cy="1124937"/>
              <a:chOff x="396836" y="1604011"/>
              <a:chExt cx="1845303" cy="793216"/>
            </a:xfrm>
            <a:solidFill>
              <a:schemeClr val="accent3"/>
            </a:solidFill>
          </p:grpSpPr>
          <p:sp>
            <p:nvSpPr>
              <p:cNvPr id="19" name="Rounded Rectangle 25">
                <a:extLst>
                  <a:ext uri="{FF2B5EF4-FFF2-40B4-BE49-F238E27FC236}">
                    <a16:creationId xmlns:a16="http://schemas.microsoft.com/office/drawing/2014/main" id="{6F2A1336-4010-19E0-CDCF-EC5FA77CE680}"/>
                  </a:ext>
                </a:extLst>
              </p:cNvPr>
              <p:cNvSpPr/>
              <p:nvPr/>
            </p:nvSpPr>
            <p:spPr>
              <a:xfrm rot="2700000">
                <a:off x="1549694" y="1835934"/>
                <a:ext cx="692445" cy="228600"/>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6">
                <a:extLst>
                  <a:ext uri="{FF2B5EF4-FFF2-40B4-BE49-F238E27FC236}">
                    <a16:creationId xmlns:a16="http://schemas.microsoft.com/office/drawing/2014/main" id="{FEA0D761-653C-ED2D-6554-4C6AF6FD7D4E}"/>
                  </a:ext>
                </a:extLst>
              </p:cNvPr>
              <p:cNvSpPr/>
              <p:nvPr/>
            </p:nvSpPr>
            <p:spPr>
              <a:xfrm rot="18900000" flipV="1">
                <a:off x="1549694" y="2168627"/>
                <a:ext cx="692445" cy="228600"/>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39">
                <a:extLst>
                  <a:ext uri="{FF2B5EF4-FFF2-40B4-BE49-F238E27FC236}">
                    <a16:creationId xmlns:a16="http://schemas.microsoft.com/office/drawing/2014/main" id="{C20ED95E-6906-66CA-E863-8C45A61E4D74}"/>
                  </a:ext>
                </a:extLst>
              </p:cNvPr>
              <p:cNvSpPr/>
              <p:nvPr/>
            </p:nvSpPr>
            <p:spPr>
              <a:xfrm>
                <a:off x="396836" y="2000667"/>
                <a:ext cx="1574296" cy="20252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algn="r">
                  <a:lnSpc>
                    <a:spcPct val="120000"/>
                  </a:lnSpc>
                </a:pPr>
                <a:endParaRPr lang="en-US" sz="1200" dirty="0">
                  <a:solidFill>
                    <a:schemeClr val="bg1"/>
                  </a:solidFill>
                </a:endParaRPr>
              </a:p>
            </p:txBody>
          </p:sp>
        </p:grpSp>
        <p:sp>
          <p:nvSpPr>
            <p:cNvPr id="24" name="Oval 28">
              <a:extLst>
                <a:ext uri="{FF2B5EF4-FFF2-40B4-BE49-F238E27FC236}">
                  <a16:creationId xmlns:a16="http://schemas.microsoft.com/office/drawing/2014/main" id="{F42034AB-2895-E1F7-FE33-9B2BA46A3513}"/>
                </a:ext>
              </a:extLst>
            </p:cNvPr>
            <p:cNvSpPr/>
            <p:nvPr/>
          </p:nvSpPr>
          <p:spPr>
            <a:xfrm>
              <a:off x="628205" y="2125465"/>
              <a:ext cx="486300" cy="486300"/>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41">
              <a:extLst>
                <a:ext uri="{FF2B5EF4-FFF2-40B4-BE49-F238E27FC236}">
                  <a16:creationId xmlns:a16="http://schemas.microsoft.com/office/drawing/2014/main" id="{63F8092D-CDA0-C71A-C434-974EAC105FA1}"/>
                </a:ext>
              </a:extLst>
            </p:cNvPr>
            <p:cNvSpPr/>
            <p:nvPr/>
          </p:nvSpPr>
          <p:spPr>
            <a:xfrm>
              <a:off x="709255" y="2206515"/>
              <a:ext cx="324200" cy="324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9" name="Straight Connector 30">
              <a:extLst>
                <a:ext uri="{FF2B5EF4-FFF2-40B4-BE49-F238E27FC236}">
                  <a16:creationId xmlns:a16="http://schemas.microsoft.com/office/drawing/2014/main" id="{10C54AA6-EBB1-03AA-F055-4BD8B8B67251}"/>
                </a:ext>
              </a:extLst>
            </p:cNvPr>
            <p:cNvCxnSpPr>
              <a:cxnSpLocks/>
            </p:cNvCxnSpPr>
            <p:nvPr/>
          </p:nvCxnSpPr>
          <p:spPr>
            <a:xfrm flipV="1">
              <a:off x="852305" y="2611764"/>
              <a:ext cx="0" cy="3780000"/>
            </a:xfrm>
            <a:prstGeom prst="line">
              <a:avLst/>
            </a:prstGeom>
            <a:ln w="25400" cap="rnd">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45" name="文字方塊 244">
              <a:extLst>
                <a:ext uri="{FF2B5EF4-FFF2-40B4-BE49-F238E27FC236}">
                  <a16:creationId xmlns:a16="http://schemas.microsoft.com/office/drawing/2014/main" id="{CF31E2CA-C794-5E2A-AACB-3CE8DBED198A}"/>
                </a:ext>
              </a:extLst>
            </p:cNvPr>
            <p:cNvSpPr txBox="1"/>
            <p:nvPr/>
          </p:nvSpPr>
          <p:spPr>
            <a:xfrm>
              <a:off x="492521" y="1121688"/>
              <a:ext cx="84830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0" noProof="0" dirty="0">
                  <a:ln>
                    <a:noFill/>
                  </a:ln>
                  <a:effectLst/>
                  <a:uLnTx/>
                  <a:uFillTx/>
                  <a:latin typeface="微軟正黑體" panose="020B0604030504040204" pitchFamily="34" charset="-120"/>
                  <a:ea typeface="微軟正黑體" panose="020B0604030504040204" pitchFamily="34" charset="-120"/>
                  <a:cs typeface="+mn-cs"/>
                </a:rPr>
                <a:t>ERP</a:t>
              </a:r>
              <a:endParaRPr kumimoji="0" lang="zh-TW" altLang="en-US" sz="2800" b="1" i="0" u="none" strike="noStrike" kern="1200" cap="none" spc="0" normalizeH="0" baseline="0" noProof="0" dirty="0">
                <a:ln>
                  <a:noFill/>
                </a:ln>
                <a:effectLst/>
                <a:uLnTx/>
                <a:uFillTx/>
                <a:latin typeface="微軟正黑體" panose="020B0604030504040204" pitchFamily="34" charset="-120"/>
                <a:ea typeface="微軟正黑體" panose="020B0604030504040204" pitchFamily="34" charset="-120"/>
                <a:cs typeface="+mn-cs"/>
              </a:endParaRPr>
            </a:p>
          </p:txBody>
        </p:sp>
        <p:sp>
          <p:nvSpPr>
            <p:cNvPr id="249" name="文字方塊 248">
              <a:extLst>
                <a:ext uri="{FF2B5EF4-FFF2-40B4-BE49-F238E27FC236}">
                  <a16:creationId xmlns:a16="http://schemas.microsoft.com/office/drawing/2014/main" id="{31263818-93EA-EEFC-8740-FE2C39DBB521}"/>
                </a:ext>
              </a:extLst>
            </p:cNvPr>
            <p:cNvSpPr txBox="1"/>
            <p:nvPr/>
          </p:nvSpPr>
          <p:spPr>
            <a:xfrm>
              <a:off x="897739" y="3385052"/>
              <a:ext cx="2307491" cy="646331"/>
            </a:xfrm>
            <a:prstGeom prst="rect">
              <a:avLst/>
            </a:prstGeom>
            <a:noFill/>
          </p:spPr>
          <p:txBody>
            <a:bodyPr wrap="none" rtlCol="0">
              <a:spAutoFit/>
            </a:bodyPr>
            <a:lstStyle/>
            <a:p>
              <a:pPr marL="171450" marR="0" lvl="0" indent="-171450" fontAlgn="auto">
                <a:lnSpc>
                  <a:spcPct val="100000"/>
                </a:lnSpc>
                <a:spcBef>
                  <a:spcPts val="0"/>
                </a:spcBef>
                <a:spcAft>
                  <a:spcPts val="0"/>
                </a:spcAft>
                <a:buClrTx/>
                <a:buSzTx/>
                <a:buFont typeface="Arial" panose="020B0604020202020204" pitchFamily="34" charset="0"/>
                <a:buChar char="•"/>
                <a:tabLst/>
                <a:defRPr/>
              </a:pPr>
              <a:r>
                <a:rPr lang="en-US" altLang="zh-TW" sz="1200" dirty="0">
                  <a:solidFill>
                    <a:schemeClr val="bg1">
                      <a:lumMod val="50000"/>
                    </a:schemeClr>
                  </a:solidFill>
                  <a:latin typeface="微軟正黑體" panose="020B0604030504040204" pitchFamily="34" charset="-120"/>
                  <a:ea typeface="微軟正黑體" panose="020B0604030504040204" pitchFamily="34" charset="-120"/>
                </a:rPr>
                <a:t>Order Management </a:t>
              </a:r>
            </a:p>
            <a:p>
              <a:pPr marL="171450" marR="0" lvl="0" indent="-171450" fontAlgn="auto">
                <a:lnSpc>
                  <a:spcPct val="100000"/>
                </a:lnSpc>
                <a:spcBef>
                  <a:spcPts val="0"/>
                </a:spcBef>
                <a:spcAft>
                  <a:spcPts val="0"/>
                </a:spcAft>
                <a:buClrTx/>
                <a:buSzTx/>
                <a:buFont typeface="Arial" panose="020B0604020202020204" pitchFamily="34" charset="0"/>
                <a:buChar char="•"/>
                <a:tabLst/>
                <a:defRPr/>
              </a:pPr>
              <a:r>
                <a:rPr lang="en-US" altLang="zh-TW" sz="1200" dirty="0">
                  <a:solidFill>
                    <a:schemeClr val="bg1">
                      <a:lumMod val="50000"/>
                    </a:schemeClr>
                  </a:solidFill>
                  <a:latin typeface="微軟正黑體" panose="020B0604030504040204" pitchFamily="34" charset="-120"/>
                  <a:ea typeface="微軟正黑體" panose="020B0604030504040204" pitchFamily="34" charset="-120"/>
                </a:rPr>
                <a:t>Production Scheduling</a:t>
              </a:r>
            </a:p>
            <a:p>
              <a:pPr marL="171450" marR="0" lvl="0" indent="-171450" fontAlgn="auto">
                <a:lnSpc>
                  <a:spcPct val="100000"/>
                </a:lnSpc>
                <a:spcBef>
                  <a:spcPts val="0"/>
                </a:spcBef>
                <a:spcAft>
                  <a:spcPts val="0"/>
                </a:spcAft>
                <a:buClrTx/>
                <a:buSzTx/>
                <a:buFont typeface="Arial" panose="020B0604020202020204" pitchFamily="34" charset="0"/>
                <a:buChar char="•"/>
                <a:tabLst/>
                <a:defRPr/>
              </a:pPr>
              <a:r>
                <a:rPr lang="en-US" altLang="zh-TW" sz="1200" dirty="0">
                  <a:solidFill>
                    <a:schemeClr val="bg1">
                      <a:lumMod val="50000"/>
                    </a:schemeClr>
                  </a:solidFill>
                  <a:latin typeface="微軟正黑體" panose="020B0604030504040204" pitchFamily="34" charset="-120"/>
                  <a:ea typeface="微軟正黑體" panose="020B0604030504040204" pitchFamily="34" charset="-120"/>
                </a:rPr>
                <a:t>Procurement Management</a:t>
              </a:r>
            </a:p>
          </p:txBody>
        </p:sp>
        <p:sp>
          <p:nvSpPr>
            <p:cNvPr id="251" name="文字方塊 250">
              <a:extLst>
                <a:ext uri="{FF2B5EF4-FFF2-40B4-BE49-F238E27FC236}">
                  <a16:creationId xmlns:a16="http://schemas.microsoft.com/office/drawing/2014/main" id="{CAB6D82E-3366-3A7F-1449-784A518EFC0A}"/>
                </a:ext>
              </a:extLst>
            </p:cNvPr>
            <p:cNvSpPr txBox="1"/>
            <p:nvPr/>
          </p:nvSpPr>
          <p:spPr>
            <a:xfrm>
              <a:off x="1037274" y="4945994"/>
              <a:ext cx="1107996" cy="132343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dirty="0">
                  <a:ln>
                    <a:noFill/>
                  </a:ln>
                  <a:solidFill>
                    <a:schemeClr val="accent1">
                      <a:lumMod val="60000"/>
                      <a:lumOff val="40000"/>
                    </a:schemeClr>
                  </a:solidFill>
                  <a:effectLst/>
                  <a:uLnTx/>
                  <a:uFillTx/>
                  <a:latin typeface="微軟正黑體" panose="020B0604030504040204" pitchFamily="34" charset="-120"/>
                  <a:ea typeface="微軟正黑體" panose="020B0604030504040204" pitchFamily="34" charset="-120"/>
                </a:rPr>
                <a:t>Upper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dirty="0">
                  <a:ln>
                    <a:noFill/>
                  </a:ln>
                  <a:solidFill>
                    <a:schemeClr val="accent1">
                      <a:lumMod val="60000"/>
                      <a:lumOff val="40000"/>
                    </a:schemeClr>
                  </a:solidFill>
                  <a:effectLst/>
                  <a:uLnTx/>
                  <a:uFillTx/>
                  <a:latin typeface="微軟正黑體" panose="020B0604030504040204" pitchFamily="34" charset="-120"/>
                  <a:ea typeface="微軟正黑體" panose="020B0604030504040204" pitchFamily="34" charset="-120"/>
                </a:rPr>
                <a:t>system</a:t>
              </a:r>
            </a:p>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zh-TW" sz="1600" b="0" i="0" u="none" strike="noStrike" kern="1200" cap="none" spc="0" normalizeH="0" baseline="0" noProof="0" dirty="0">
                  <a:ln>
                    <a:noFill/>
                  </a:ln>
                  <a:solidFill>
                    <a:schemeClr val="bg1">
                      <a:lumMod val="50000"/>
                    </a:schemeClr>
                  </a:solidFill>
                  <a:effectLst/>
                  <a:uLnTx/>
                  <a:uFillTx/>
                  <a:latin typeface="微軟正黑體" panose="020B0604030504040204" pitchFamily="34" charset="-120"/>
                  <a:ea typeface="微軟正黑體" panose="020B0604030504040204" pitchFamily="34" charset="-120"/>
                  <a:cs typeface="Microsoft JhengHei" charset="-120"/>
                </a:rPr>
                <a:t>Oracle</a:t>
              </a:r>
            </a:p>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zh-TW" sz="1600" b="0" i="0" u="none" strike="noStrike" kern="1200" cap="none" spc="0" normalizeH="0" baseline="0" noProof="0" dirty="0">
                  <a:ln>
                    <a:noFill/>
                  </a:ln>
                  <a:solidFill>
                    <a:schemeClr val="bg1">
                      <a:lumMod val="50000"/>
                    </a:schemeClr>
                  </a:solidFill>
                  <a:effectLst/>
                  <a:uLnTx/>
                  <a:uFillTx/>
                  <a:latin typeface="微軟正黑體" panose="020B0604030504040204" pitchFamily="34" charset="-120"/>
                  <a:ea typeface="微軟正黑體" panose="020B0604030504040204" pitchFamily="34" charset="-120"/>
                  <a:cs typeface="Microsoft JhengHei" charset="-120"/>
                </a:rPr>
                <a:t>SAP</a:t>
              </a:r>
              <a:br>
                <a:rPr kumimoji="1" lang="en-US" altLang="zh-TW" sz="1600" b="0" i="0" u="none" strike="noStrike" kern="1200" cap="none" spc="0" normalizeH="0" baseline="0" noProof="0" dirty="0">
                  <a:ln>
                    <a:noFill/>
                  </a:ln>
                  <a:solidFill>
                    <a:schemeClr val="bg1">
                      <a:lumMod val="50000"/>
                    </a:schemeClr>
                  </a:solidFill>
                  <a:effectLst/>
                  <a:uLnTx/>
                  <a:uFillTx/>
                  <a:latin typeface="微軟正黑體" panose="020B0604030504040204" pitchFamily="34" charset="-120"/>
                  <a:ea typeface="微軟正黑體" panose="020B0604030504040204" pitchFamily="34" charset="-120"/>
                  <a:cs typeface="Microsoft JhengHei" charset="-120"/>
                </a:rPr>
              </a:br>
              <a:r>
                <a:rPr kumimoji="1" lang="en-US" altLang="zh-TW" sz="1600" b="0" i="0" u="none" strike="noStrike" kern="1200" cap="none" spc="0" normalizeH="0" baseline="0" noProof="0" dirty="0">
                  <a:ln>
                    <a:noFill/>
                  </a:ln>
                  <a:solidFill>
                    <a:schemeClr val="bg1">
                      <a:lumMod val="50000"/>
                    </a:schemeClr>
                  </a:solidFill>
                  <a:effectLst/>
                  <a:uLnTx/>
                  <a:uFillTx/>
                  <a:latin typeface="微軟正黑體" panose="020B0604030504040204" pitchFamily="34" charset="-120"/>
                  <a:ea typeface="微軟正黑體" panose="020B0604030504040204" pitchFamily="34" charset="-120"/>
                  <a:cs typeface="Microsoft JhengHei" charset="-120"/>
                </a:rPr>
                <a:t>EC </a:t>
              </a:r>
              <a:endParaRPr kumimoji="1" lang="zh-TW" altLang="en-US" sz="1600" b="0" i="0" u="none" strike="noStrike" kern="1200" cap="none" spc="0" normalizeH="0" baseline="0" noProof="0" dirty="0">
                <a:ln>
                  <a:noFill/>
                </a:ln>
                <a:solidFill>
                  <a:schemeClr val="bg1">
                    <a:lumMod val="50000"/>
                  </a:schemeClr>
                </a:solidFill>
                <a:effectLst/>
                <a:uLnTx/>
                <a:uFillTx/>
                <a:latin typeface="微軟正黑體" panose="020B0604030504040204" pitchFamily="34" charset="-120"/>
                <a:ea typeface="微軟正黑體" panose="020B0604030504040204" pitchFamily="34" charset="-120"/>
                <a:cs typeface="Microsoft JhengHei" charset="-120"/>
              </a:endParaRPr>
            </a:p>
          </p:txBody>
        </p:sp>
        <p:cxnSp>
          <p:nvCxnSpPr>
            <p:cNvPr id="252" name="Straight Connector 43">
              <a:extLst>
                <a:ext uri="{FF2B5EF4-FFF2-40B4-BE49-F238E27FC236}">
                  <a16:creationId xmlns:a16="http://schemas.microsoft.com/office/drawing/2014/main" id="{293D2825-3E0E-4477-AE2B-E57F1424B94F}"/>
                </a:ext>
              </a:extLst>
            </p:cNvPr>
            <p:cNvCxnSpPr/>
            <p:nvPr/>
          </p:nvCxnSpPr>
          <p:spPr>
            <a:xfrm>
              <a:off x="1121288" y="4830947"/>
              <a:ext cx="64800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8" name="Straight Connector 40">
              <a:extLst>
                <a:ext uri="{FF2B5EF4-FFF2-40B4-BE49-F238E27FC236}">
                  <a16:creationId xmlns:a16="http://schemas.microsoft.com/office/drawing/2014/main" id="{3DAE1667-B6B2-04E8-690F-F299C6BB404D}"/>
                </a:ext>
              </a:extLst>
            </p:cNvPr>
            <p:cNvCxnSpPr>
              <a:cxnSpLocks/>
            </p:cNvCxnSpPr>
            <p:nvPr/>
          </p:nvCxnSpPr>
          <p:spPr>
            <a:xfrm flipV="1">
              <a:off x="3531260" y="2611764"/>
              <a:ext cx="0" cy="3780000"/>
            </a:xfrm>
            <a:prstGeom prst="line">
              <a:avLst/>
            </a:prstGeom>
            <a:ln w="25400" cap="rnd">
              <a:solidFill>
                <a:srgbClr val="C00000"/>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群組 274">
            <a:extLst>
              <a:ext uri="{FF2B5EF4-FFF2-40B4-BE49-F238E27FC236}">
                <a16:creationId xmlns:a16="http://schemas.microsoft.com/office/drawing/2014/main" id="{20CE57F4-76E2-6175-518B-E9D2F421394B}"/>
              </a:ext>
            </a:extLst>
          </p:cNvPr>
          <p:cNvGrpSpPr/>
          <p:nvPr/>
        </p:nvGrpSpPr>
        <p:grpSpPr>
          <a:xfrm>
            <a:off x="3301006" y="1022783"/>
            <a:ext cx="2808259" cy="4388250"/>
            <a:chOff x="3301006" y="1022783"/>
            <a:chExt cx="2808259" cy="4388250"/>
          </a:xfrm>
        </p:grpSpPr>
        <p:grpSp>
          <p:nvGrpSpPr>
            <p:cNvPr id="29" name="Group 34">
              <a:extLst>
                <a:ext uri="{FF2B5EF4-FFF2-40B4-BE49-F238E27FC236}">
                  <a16:creationId xmlns:a16="http://schemas.microsoft.com/office/drawing/2014/main" id="{A74C2169-AEDF-0962-6828-9D1A711DDE7F}"/>
                </a:ext>
              </a:extLst>
            </p:cNvPr>
            <p:cNvGrpSpPr/>
            <p:nvPr/>
          </p:nvGrpSpPr>
          <p:grpSpPr>
            <a:xfrm>
              <a:off x="3382055" y="1646964"/>
              <a:ext cx="2585538" cy="1124937"/>
              <a:chOff x="396836" y="1604011"/>
              <a:chExt cx="1823116" cy="793216"/>
            </a:xfrm>
            <a:solidFill>
              <a:srgbClr val="8A0103"/>
            </a:solidFill>
          </p:grpSpPr>
          <p:sp>
            <p:nvSpPr>
              <p:cNvPr id="30" name="Rounded Rectangle 35">
                <a:extLst>
                  <a:ext uri="{FF2B5EF4-FFF2-40B4-BE49-F238E27FC236}">
                    <a16:creationId xmlns:a16="http://schemas.microsoft.com/office/drawing/2014/main" id="{DCFD0E21-75D2-6131-0C50-EDF6599A6676}"/>
                  </a:ext>
                </a:extLst>
              </p:cNvPr>
              <p:cNvSpPr/>
              <p:nvPr/>
            </p:nvSpPr>
            <p:spPr>
              <a:xfrm rot="2700000">
                <a:off x="1527507" y="1835934"/>
                <a:ext cx="692445" cy="228600"/>
              </a:xfrm>
              <a:prstGeom prst="roundRect">
                <a:avLst>
                  <a:gd name="adj" fmla="val 50000"/>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1" name="Rounded Rectangle 36">
                <a:extLst>
                  <a:ext uri="{FF2B5EF4-FFF2-40B4-BE49-F238E27FC236}">
                    <a16:creationId xmlns:a16="http://schemas.microsoft.com/office/drawing/2014/main" id="{A8B0490D-3E6F-6EB6-A154-295499A1D429}"/>
                  </a:ext>
                </a:extLst>
              </p:cNvPr>
              <p:cNvSpPr/>
              <p:nvPr/>
            </p:nvSpPr>
            <p:spPr>
              <a:xfrm rot="18900000" flipV="1">
                <a:off x="1527507" y="2168627"/>
                <a:ext cx="692445" cy="228600"/>
              </a:xfrm>
              <a:prstGeom prst="roundRect">
                <a:avLst>
                  <a:gd name="adj" fmla="val 50000"/>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24" name="Rounded Rectangle 39">
                <a:extLst>
                  <a:ext uri="{FF2B5EF4-FFF2-40B4-BE49-F238E27FC236}">
                    <a16:creationId xmlns:a16="http://schemas.microsoft.com/office/drawing/2014/main" id="{8010BD64-BCE1-B3F6-AA47-6215FC98CD28}"/>
                  </a:ext>
                </a:extLst>
              </p:cNvPr>
              <p:cNvSpPr/>
              <p:nvPr/>
            </p:nvSpPr>
            <p:spPr>
              <a:xfrm>
                <a:off x="396836" y="2000668"/>
                <a:ext cx="1649632" cy="226495"/>
              </a:xfrm>
              <a:prstGeom prst="roundRect">
                <a:avLst>
                  <a:gd name="adj" fmla="val 50000"/>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algn="r">
                  <a:lnSpc>
                    <a:spcPct val="120000"/>
                  </a:lnSpc>
                </a:pPr>
                <a:endParaRPr lang="en-US" sz="1200" dirty="0">
                  <a:solidFill>
                    <a:srgbClr val="FF0000"/>
                  </a:solidFill>
                </a:endParaRPr>
              </a:p>
            </p:txBody>
          </p:sp>
        </p:grpSp>
        <p:grpSp>
          <p:nvGrpSpPr>
            <p:cNvPr id="225" name="Group 62">
              <a:extLst>
                <a:ext uri="{FF2B5EF4-FFF2-40B4-BE49-F238E27FC236}">
                  <a16:creationId xmlns:a16="http://schemas.microsoft.com/office/drawing/2014/main" id="{5B796C74-0565-BECB-CE03-6E53D0AD4FBE}"/>
                </a:ext>
              </a:extLst>
            </p:cNvPr>
            <p:cNvGrpSpPr/>
            <p:nvPr/>
          </p:nvGrpSpPr>
          <p:grpSpPr>
            <a:xfrm>
              <a:off x="3301006" y="2125465"/>
              <a:ext cx="486300" cy="486300"/>
              <a:chOff x="5450529" y="1560412"/>
              <a:chExt cx="342900" cy="342900"/>
            </a:xfrm>
          </p:grpSpPr>
          <p:sp>
            <p:nvSpPr>
              <p:cNvPr id="226" name="Oval 38">
                <a:extLst>
                  <a:ext uri="{FF2B5EF4-FFF2-40B4-BE49-F238E27FC236}">
                    <a16:creationId xmlns:a16="http://schemas.microsoft.com/office/drawing/2014/main" id="{57EA4786-6E1E-6840-79DE-7214ED827FBD}"/>
                  </a:ext>
                </a:extLst>
              </p:cNvPr>
              <p:cNvSpPr/>
              <p:nvPr/>
            </p:nvSpPr>
            <p:spPr>
              <a:xfrm>
                <a:off x="5450529" y="1560412"/>
                <a:ext cx="342900" cy="342900"/>
              </a:xfrm>
              <a:prstGeom prst="ellipse">
                <a:avLst/>
              </a:prstGeom>
              <a:solidFill>
                <a:schemeClr val="bg2">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41">
                <a:extLst>
                  <a:ext uri="{FF2B5EF4-FFF2-40B4-BE49-F238E27FC236}">
                    <a16:creationId xmlns:a16="http://schemas.microsoft.com/office/drawing/2014/main" id="{EA17C828-0110-79C0-BD83-AC8802EA73A7}"/>
                  </a:ext>
                </a:extLst>
              </p:cNvPr>
              <p:cNvSpPr/>
              <p:nvPr/>
            </p:nvSpPr>
            <p:spPr>
              <a:xfrm>
                <a:off x="5507679" y="1617562"/>
                <a:ext cx="228600" cy="228600"/>
              </a:xfrm>
              <a:prstGeom prst="ellipse">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31" name="Straight Connector 43">
              <a:extLst>
                <a:ext uri="{FF2B5EF4-FFF2-40B4-BE49-F238E27FC236}">
                  <a16:creationId xmlns:a16="http://schemas.microsoft.com/office/drawing/2014/main" id="{C4F3C755-92C5-1DEF-EAE0-ADCF6746E785}"/>
                </a:ext>
              </a:extLst>
            </p:cNvPr>
            <p:cNvCxnSpPr/>
            <p:nvPr/>
          </p:nvCxnSpPr>
          <p:spPr>
            <a:xfrm>
              <a:off x="3704323" y="4707681"/>
              <a:ext cx="648000" cy="0"/>
            </a:xfrm>
            <a:prstGeom prst="line">
              <a:avLst/>
            </a:prstGeom>
            <a:ln w="12700">
              <a:solidFill>
                <a:srgbClr val="AE0005"/>
              </a:solidFill>
            </a:ln>
          </p:spPr>
          <p:style>
            <a:lnRef idx="1">
              <a:schemeClr val="accent1"/>
            </a:lnRef>
            <a:fillRef idx="0">
              <a:schemeClr val="accent1"/>
            </a:fillRef>
            <a:effectRef idx="0">
              <a:schemeClr val="accent1"/>
            </a:effectRef>
            <a:fontRef idx="minor">
              <a:schemeClr val="tx1"/>
            </a:fontRef>
          </p:style>
        </p:cxnSp>
        <p:sp>
          <p:nvSpPr>
            <p:cNvPr id="246" name="文字方塊 245">
              <a:extLst>
                <a:ext uri="{FF2B5EF4-FFF2-40B4-BE49-F238E27FC236}">
                  <a16:creationId xmlns:a16="http://schemas.microsoft.com/office/drawing/2014/main" id="{9D0E3811-A5F2-72E9-88C1-45EFFC9BB5B3}"/>
                </a:ext>
              </a:extLst>
            </p:cNvPr>
            <p:cNvSpPr txBox="1"/>
            <p:nvPr/>
          </p:nvSpPr>
          <p:spPr>
            <a:xfrm>
              <a:off x="3429383" y="1022783"/>
              <a:ext cx="112242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0" noProof="0" dirty="0">
                  <a:ln>
                    <a:noFill/>
                  </a:ln>
                  <a:effectLst/>
                  <a:uLnTx/>
                  <a:uFillTx/>
                  <a:latin typeface="微軟正黑體" panose="020B0604030504040204" pitchFamily="34" charset="-120"/>
                  <a:ea typeface="微軟正黑體" panose="020B0604030504040204" pitchFamily="34" charset="-120"/>
                  <a:cs typeface="+mn-cs"/>
                </a:rPr>
                <a:t>WMS</a:t>
              </a:r>
              <a:endParaRPr kumimoji="0" lang="zh-TW" altLang="en-US" sz="2800" b="1" i="0" u="none" strike="noStrike" kern="1200" cap="none" spc="0" normalizeH="0" baseline="0" noProof="0" dirty="0">
                <a:ln>
                  <a:noFill/>
                </a:ln>
                <a:effectLst/>
                <a:uLnTx/>
                <a:uFillTx/>
                <a:latin typeface="微軟正黑體" panose="020B0604030504040204" pitchFamily="34" charset="-120"/>
                <a:ea typeface="微軟正黑體" panose="020B0604030504040204" pitchFamily="34" charset="-120"/>
                <a:cs typeface="+mn-cs"/>
              </a:endParaRPr>
            </a:p>
          </p:txBody>
        </p:sp>
        <p:sp>
          <p:nvSpPr>
            <p:cNvPr id="254" name="文字方塊 253">
              <a:extLst>
                <a:ext uri="{FF2B5EF4-FFF2-40B4-BE49-F238E27FC236}">
                  <a16:creationId xmlns:a16="http://schemas.microsoft.com/office/drawing/2014/main" id="{1FABBC28-50B0-1493-D26C-026646E75953}"/>
                </a:ext>
              </a:extLst>
            </p:cNvPr>
            <p:cNvSpPr txBox="1"/>
            <p:nvPr/>
          </p:nvSpPr>
          <p:spPr>
            <a:xfrm>
              <a:off x="3604669" y="3355028"/>
              <a:ext cx="2504596" cy="1169551"/>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rPr>
                <a:t>Basic Information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rPr>
                <a:t>Shipping Module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rPr>
                <a:t>Purchasing Module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rPr>
                <a:t>Inventory Management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i="0" u="none" strike="noStrike" kern="1200" cap="none" spc="0" normalizeH="0" baseline="0" noProof="0" dirty="0">
                  <a:ln>
                    <a:noFill/>
                  </a:ln>
                  <a:solidFill>
                    <a:schemeClr val="tx1">
                      <a:lumMod val="95000"/>
                      <a:lumOff val="5000"/>
                    </a:schemeClr>
                  </a:solidFill>
                  <a:uLnTx/>
                  <a:uFillTx/>
                  <a:latin typeface="微軟正黑體" panose="020B0604030504040204" pitchFamily="34" charset="-120"/>
                  <a:ea typeface="微軟正黑體" panose="020B0604030504040204" pitchFamily="34" charset="-120"/>
                  <a:cs typeface="+mn-cs"/>
                </a:rPr>
                <a:t>Reporting Module</a:t>
              </a:r>
            </a:p>
          </p:txBody>
        </p:sp>
        <p:sp>
          <p:nvSpPr>
            <p:cNvPr id="259" name="文字方塊 258">
              <a:extLst>
                <a:ext uri="{FF2B5EF4-FFF2-40B4-BE49-F238E27FC236}">
                  <a16:creationId xmlns:a16="http://schemas.microsoft.com/office/drawing/2014/main" id="{02C019B8-4DAC-1B09-2D6D-280B954D46A6}"/>
                </a:ext>
              </a:extLst>
            </p:cNvPr>
            <p:cNvSpPr txBox="1"/>
            <p:nvPr/>
          </p:nvSpPr>
          <p:spPr>
            <a:xfrm>
              <a:off x="3604669" y="4826258"/>
              <a:ext cx="1921873" cy="584775"/>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dirty="0">
                  <a:ln>
                    <a:noFill/>
                  </a:ln>
                  <a:solidFill>
                    <a:srgbClr val="E40000"/>
                  </a:solidFill>
                  <a:uLnTx/>
                  <a:uFillTx/>
                  <a:latin typeface="微軟正黑體" panose="020B0604030504040204" pitchFamily="34" charset="-120"/>
                  <a:ea typeface="微軟正黑體" panose="020B0604030504040204" pitchFamily="34" charset="-120"/>
                  <a:cs typeface="+mn-cs"/>
                </a:rPr>
                <a:t>Handheld System</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dirty="0">
                  <a:ln>
                    <a:noFill/>
                  </a:ln>
                  <a:solidFill>
                    <a:srgbClr val="E40000"/>
                  </a:solidFill>
                  <a:uLnTx/>
                  <a:uFillTx/>
                  <a:latin typeface="微軟正黑體" panose="020B0604030504040204" pitchFamily="34" charset="-120"/>
                  <a:ea typeface="微軟正黑體" panose="020B0604030504040204" pitchFamily="34" charset="-120"/>
                  <a:cs typeface="+mn-cs"/>
                </a:rPr>
                <a:t>PDA</a:t>
              </a:r>
              <a:endParaRPr kumimoji="0" lang="zh-TW" altLang="en-US" sz="1600" b="1" i="0" u="none" strike="noStrike" kern="1200" cap="none" spc="0" normalizeH="0" baseline="0" noProof="0" dirty="0">
                <a:ln>
                  <a:noFill/>
                </a:ln>
                <a:solidFill>
                  <a:srgbClr val="E40000"/>
                </a:solidFill>
                <a:uLnTx/>
                <a:uFillTx/>
                <a:latin typeface="微軟正黑體" panose="020B0604030504040204" pitchFamily="34" charset="-120"/>
                <a:ea typeface="微軟正黑體" panose="020B0604030504040204" pitchFamily="34" charset="-120"/>
                <a:cs typeface="+mn-cs"/>
              </a:endParaRPr>
            </a:p>
          </p:txBody>
        </p:sp>
        <p:sp>
          <p:nvSpPr>
            <p:cNvPr id="253" name="文字方塊 252">
              <a:extLst>
                <a:ext uri="{FF2B5EF4-FFF2-40B4-BE49-F238E27FC236}">
                  <a16:creationId xmlns:a16="http://schemas.microsoft.com/office/drawing/2014/main" id="{AFE48FD9-F9AF-ECC6-2454-1640E98272BA}"/>
                </a:ext>
              </a:extLst>
            </p:cNvPr>
            <p:cNvSpPr txBox="1"/>
            <p:nvPr/>
          </p:nvSpPr>
          <p:spPr>
            <a:xfrm>
              <a:off x="3483547" y="1563687"/>
              <a:ext cx="1940405" cy="646331"/>
            </a:xfrm>
            <a:prstGeom prst="rect">
              <a:avLst/>
            </a:prstGeom>
            <a:noFill/>
          </p:spPr>
          <p:txBody>
            <a:bodyPr wrap="square" rtlCol="0">
              <a:spAutoFit/>
            </a:bodyPr>
            <a:lstStyle/>
            <a:p>
              <a:r>
                <a:rPr lang="en-US" altLang="zh-TW" b="1" dirty="0">
                  <a:latin typeface="微軟正黑體" panose="020B0604030504040204" pitchFamily="34" charset="-120"/>
                  <a:ea typeface="微軟正黑體" panose="020B0604030504040204" pitchFamily="34" charset="-120"/>
                </a:rPr>
                <a:t>Warehouse Logistics</a:t>
              </a:r>
              <a:endParaRPr lang="zh-TW" altLang="en-US" b="1" dirty="0">
                <a:latin typeface="微軟正黑體" panose="020B0604030504040204" pitchFamily="34" charset="-120"/>
                <a:ea typeface="微軟正黑體" panose="020B0604030504040204" pitchFamily="34" charset="-120"/>
              </a:endParaRPr>
            </a:p>
          </p:txBody>
        </p:sp>
      </p:grpSp>
      <p:grpSp>
        <p:nvGrpSpPr>
          <p:cNvPr id="279" name="群組 278">
            <a:extLst>
              <a:ext uri="{FF2B5EF4-FFF2-40B4-BE49-F238E27FC236}">
                <a16:creationId xmlns:a16="http://schemas.microsoft.com/office/drawing/2014/main" id="{978D2B2F-6961-FB79-C0AB-BDB80358749C}"/>
              </a:ext>
            </a:extLst>
          </p:cNvPr>
          <p:cNvGrpSpPr/>
          <p:nvPr/>
        </p:nvGrpSpPr>
        <p:grpSpPr>
          <a:xfrm>
            <a:off x="1978573" y="4258204"/>
            <a:ext cx="1544451" cy="1096726"/>
            <a:chOff x="1978573" y="3680151"/>
            <a:chExt cx="1544451" cy="1096726"/>
          </a:xfrm>
        </p:grpSpPr>
        <p:grpSp>
          <p:nvGrpSpPr>
            <p:cNvPr id="229" name="群組 228">
              <a:extLst>
                <a:ext uri="{FF2B5EF4-FFF2-40B4-BE49-F238E27FC236}">
                  <a16:creationId xmlns:a16="http://schemas.microsoft.com/office/drawing/2014/main" id="{D9556B8A-4CE4-BDBC-66EB-18FED5DEFC3D}"/>
                </a:ext>
              </a:extLst>
            </p:cNvPr>
            <p:cNvGrpSpPr/>
            <p:nvPr/>
          </p:nvGrpSpPr>
          <p:grpSpPr>
            <a:xfrm>
              <a:off x="2288614" y="3680151"/>
              <a:ext cx="904147" cy="471432"/>
              <a:chOff x="-4526653" y="4703330"/>
              <a:chExt cx="2807064" cy="1463633"/>
            </a:xfrm>
          </p:grpSpPr>
          <p:grpSp>
            <p:nvGrpSpPr>
              <p:cNvPr id="27" name="群組 26">
                <a:extLst>
                  <a:ext uri="{FF2B5EF4-FFF2-40B4-BE49-F238E27FC236}">
                    <a16:creationId xmlns:a16="http://schemas.microsoft.com/office/drawing/2014/main" id="{68AD5FA1-2E9A-579E-53C7-5CEB855A77FD}"/>
                  </a:ext>
                </a:extLst>
              </p:cNvPr>
              <p:cNvGrpSpPr/>
              <p:nvPr/>
            </p:nvGrpSpPr>
            <p:grpSpPr>
              <a:xfrm>
                <a:off x="-4016379" y="4703330"/>
                <a:ext cx="2296790" cy="1124936"/>
                <a:chOff x="-4016379" y="4703330"/>
                <a:chExt cx="2296790" cy="1124936"/>
              </a:xfrm>
            </p:grpSpPr>
            <p:sp>
              <p:nvSpPr>
                <p:cNvPr id="14" name="Rounded Rectangle 45">
                  <a:extLst>
                    <a:ext uri="{FF2B5EF4-FFF2-40B4-BE49-F238E27FC236}">
                      <a16:creationId xmlns:a16="http://schemas.microsoft.com/office/drawing/2014/main" id="{344D43C0-1F06-B091-B051-1F95A68714FC}"/>
                    </a:ext>
                  </a:extLst>
                </p:cNvPr>
                <p:cNvSpPr/>
                <p:nvPr/>
              </p:nvSpPr>
              <p:spPr>
                <a:xfrm rot="2700000">
                  <a:off x="-2701613" y="5032242"/>
                  <a:ext cx="982024" cy="324200"/>
                </a:xfrm>
                <a:prstGeom prst="roundRect">
                  <a:avLst>
                    <a:gd name="adj" fmla="val 50000"/>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AE0005"/>
                    </a:solidFill>
                  </a:endParaRPr>
                </a:p>
              </p:txBody>
            </p:sp>
            <p:sp>
              <p:nvSpPr>
                <p:cNvPr id="15" name="Rounded Rectangle 46">
                  <a:extLst>
                    <a:ext uri="{FF2B5EF4-FFF2-40B4-BE49-F238E27FC236}">
                      <a16:creationId xmlns:a16="http://schemas.microsoft.com/office/drawing/2014/main" id="{D387CA9A-68EE-038D-FD41-096AC346D40F}"/>
                    </a:ext>
                  </a:extLst>
                </p:cNvPr>
                <p:cNvSpPr/>
                <p:nvPr/>
              </p:nvSpPr>
              <p:spPr>
                <a:xfrm rot="18900000" flipV="1">
                  <a:off x="-2701613" y="5504066"/>
                  <a:ext cx="982024" cy="324200"/>
                </a:xfrm>
                <a:prstGeom prst="roundRect">
                  <a:avLst>
                    <a:gd name="adj" fmla="val 50000"/>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E0005"/>
                    </a:solidFill>
                  </a:endParaRPr>
                </a:p>
              </p:txBody>
            </p:sp>
            <p:sp>
              <p:nvSpPr>
                <p:cNvPr id="16" name="Rounded Rectangle 39">
                  <a:extLst>
                    <a:ext uri="{FF2B5EF4-FFF2-40B4-BE49-F238E27FC236}">
                      <a16:creationId xmlns:a16="http://schemas.microsoft.com/office/drawing/2014/main" id="{5EE43CCA-4C20-E007-B448-47B85ABEF0AD}"/>
                    </a:ext>
                  </a:extLst>
                </p:cNvPr>
                <p:cNvSpPr/>
                <p:nvPr/>
              </p:nvSpPr>
              <p:spPr>
                <a:xfrm>
                  <a:off x="-4016379" y="5265866"/>
                  <a:ext cx="1879512" cy="324200"/>
                </a:xfrm>
                <a:prstGeom prst="roundRect">
                  <a:avLst>
                    <a:gd name="adj" fmla="val 50000"/>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algn="r">
                    <a:lnSpc>
                      <a:spcPct val="120000"/>
                    </a:lnSpc>
                  </a:pPr>
                  <a:endParaRPr lang="en-US" sz="1200" dirty="0">
                    <a:solidFill>
                      <a:srgbClr val="AE0005"/>
                    </a:solidFill>
                  </a:endParaRPr>
                </a:p>
              </p:txBody>
            </p:sp>
          </p:grpSp>
          <p:grpSp>
            <p:nvGrpSpPr>
              <p:cNvPr id="26" name="群組 25">
                <a:extLst>
                  <a:ext uri="{FF2B5EF4-FFF2-40B4-BE49-F238E27FC236}">
                    <a16:creationId xmlns:a16="http://schemas.microsoft.com/office/drawing/2014/main" id="{4F18DA99-0EFA-8936-E4AF-3581AA6D3BC0}"/>
                  </a:ext>
                </a:extLst>
              </p:cNvPr>
              <p:cNvGrpSpPr/>
              <p:nvPr/>
            </p:nvGrpSpPr>
            <p:grpSpPr>
              <a:xfrm rot="10800000">
                <a:off x="-4526653" y="5042027"/>
                <a:ext cx="2296790" cy="1124936"/>
                <a:chOff x="-3863979" y="4855730"/>
                <a:chExt cx="2296790" cy="1124936"/>
              </a:xfrm>
            </p:grpSpPr>
            <p:sp>
              <p:nvSpPr>
                <p:cNvPr id="18" name="Rounded Rectangle 45">
                  <a:extLst>
                    <a:ext uri="{FF2B5EF4-FFF2-40B4-BE49-F238E27FC236}">
                      <a16:creationId xmlns:a16="http://schemas.microsoft.com/office/drawing/2014/main" id="{68673586-AADF-B01C-B8E5-6E8314F2D527}"/>
                    </a:ext>
                  </a:extLst>
                </p:cNvPr>
                <p:cNvSpPr/>
                <p:nvPr/>
              </p:nvSpPr>
              <p:spPr>
                <a:xfrm rot="2700000">
                  <a:off x="-2549213" y="5184642"/>
                  <a:ext cx="982024" cy="324200"/>
                </a:xfrm>
                <a:prstGeom prst="roundRect">
                  <a:avLst>
                    <a:gd name="adj" fmla="val 50000"/>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AE0005"/>
                    </a:solidFill>
                  </a:endParaRPr>
                </a:p>
              </p:txBody>
            </p:sp>
            <p:sp>
              <p:nvSpPr>
                <p:cNvPr id="20" name="Rounded Rectangle 46">
                  <a:extLst>
                    <a:ext uri="{FF2B5EF4-FFF2-40B4-BE49-F238E27FC236}">
                      <a16:creationId xmlns:a16="http://schemas.microsoft.com/office/drawing/2014/main" id="{484C5E03-1387-0608-E4CE-B9AD301295D9}"/>
                    </a:ext>
                  </a:extLst>
                </p:cNvPr>
                <p:cNvSpPr/>
                <p:nvPr/>
              </p:nvSpPr>
              <p:spPr>
                <a:xfrm rot="18900000" flipV="1">
                  <a:off x="-2549213" y="5656466"/>
                  <a:ext cx="982024" cy="324200"/>
                </a:xfrm>
                <a:prstGeom prst="roundRect">
                  <a:avLst>
                    <a:gd name="adj" fmla="val 50000"/>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E0005"/>
                    </a:solidFill>
                  </a:endParaRPr>
                </a:p>
              </p:txBody>
            </p:sp>
            <p:sp>
              <p:nvSpPr>
                <p:cNvPr id="23" name="Rounded Rectangle 39">
                  <a:extLst>
                    <a:ext uri="{FF2B5EF4-FFF2-40B4-BE49-F238E27FC236}">
                      <a16:creationId xmlns:a16="http://schemas.microsoft.com/office/drawing/2014/main" id="{C1210B4B-18D3-25B1-B621-633635276650}"/>
                    </a:ext>
                  </a:extLst>
                </p:cNvPr>
                <p:cNvSpPr/>
                <p:nvPr/>
              </p:nvSpPr>
              <p:spPr>
                <a:xfrm>
                  <a:off x="-3863979" y="5418266"/>
                  <a:ext cx="1879512" cy="324200"/>
                </a:xfrm>
                <a:prstGeom prst="roundRect">
                  <a:avLst>
                    <a:gd name="adj" fmla="val 50000"/>
                  </a:avLst>
                </a:prstGeom>
                <a:solidFill>
                  <a:srgbClr val="AE000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algn="r">
                    <a:lnSpc>
                      <a:spcPct val="120000"/>
                    </a:lnSpc>
                  </a:pPr>
                  <a:endParaRPr lang="en-US" sz="1200" dirty="0">
                    <a:solidFill>
                      <a:srgbClr val="AE0005"/>
                    </a:solidFill>
                  </a:endParaRPr>
                </a:p>
              </p:txBody>
            </p:sp>
          </p:grpSp>
        </p:grpSp>
        <p:sp>
          <p:nvSpPr>
            <p:cNvPr id="230" name="文字方塊 229">
              <a:extLst>
                <a:ext uri="{FF2B5EF4-FFF2-40B4-BE49-F238E27FC236}">
                  <a16:creationId xmlns:a16="http://schemas.microsoft.com/office/drawing/2014/main" id="{2522E919-D90B-9974-4D26-0E3AFDF70801}"/>
                </a:ext>
              </a:extLst>
            </p:cNvPr>
            <p:cNvSpPr txBox="1"/>
            <p:nvPr/>
          </p:nvSpPr>
          <p:spPr>
            <a:xfrm>
              <a:off x="1978573" y="4192102"/>
              <a:ext cx="1544451" cy="584775"/>
            </a:xfrm>
            <a:prstGeom prst="rect">
              <a:avLst/>
            </a:prstGeom>
            <a:noFill/>
          </p:spPr>
          <p:txBody>
            <a:bodyPr wrap="square" rtlCol="0">
              <a:spAutoFit/>
            </a:bodyPr>
            <a:lstStyle/>
            <a:p>
              <a:pPr algn="ctr">
                <a:defRPr/>
              </a:pPr>
              <a:r>
                <a:rPr lang="en-US" altLang="zh-TW" sz="1600" b="1" dirty="0">
                  <a:solidFill>
                    <a:srgbClr val="E4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EDIP</a:t>
              </a:r>
              <a:r>
                <a:rPr lang="zh-TW" altLang="en-US" sz="1600" b="1" dirty="0">
                  <a:solidFill>
                    <a:srgbClr val="E4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endParaRPr lang="en-US" altLang="zh-TW" sz="1600" b="1" dirty="0">
                <a:solidFill>
                  <a:srgbClr val="E4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b="1" dirty="0">
                  <a:solidFill>
                    <a:srgbClr val="E40000"/>
                  </a:solidFill>
                  <a:latin typeface="微軟正黑體" panose="020B0604030504040204" pitchFamily="34" charset="-120"/>
                  <a:ea typeface="微軟正黑體" panose="020B0604030504040204" pitchFamily="34" charset="-120"/>
                </a:rPr>
                <a:t>(ERP system)</a:t>
              </a:r>
              <a:endParaRPr kumimoji="0" lang="zh-TW" altLang="en-US" sz="1600" b="1" i="0" u="none" strike="noStrike" kern="1200" cap="none" spc="0" normalizeH="0" baseline="0" noProof="0" dirty="0">
                <a:ln>
                  <a:noFill/>
                </a:ln>
                <a:solidFill>
                  <a:srgbClr val="E40000"/>
                </a:solidFill>
                <a:uLnTx/>
                <a:uFillTx/>
                <a:latin typeface="微軟正黑體" panose="020B0604030504040204" pitchFamily="34" charset="-120"/>
                <a:ea typeface="微軟正黑體" panose="020B0604030504040204" pitchFamily="34" charset="-120"/>
              </a:endParaRPr>
            </a:p>
          </p:txBody>
        </p:sp>
      </p:grpSp>
      <p:grpSp>
        <p:nvGrpSpPr>
          <p:cNvPr id="278" name="群組 277">
            <a:extLst>
              <a:ext uri="{FF2B5EF4-FFF2-40B4-BE49-F238E27FC236}">
                <a16:creationId xmlns:a16="http://schemas.microsoft.com/office/drawing/2014/main" id="{6A32ACB0-752D-AC18-6DC1-F20E1FF52870}"/>
              </a:ext>
            </a:extLst>
          </p:cNvPr>
          <p:cNvGrpSpPr/>
          <p:nvPr/>
        </p:nvGrpSpPr>
        <p:grpSpPr>
          <a:xfrm>
            <a:off x="8951671" y="0"/>
            <a:ext cx="3002655" cy="6858000"/>
            <a:chOff x="8696824" y="0"/>
            <a:chExt cx="3002655" cy="6858000"/>
          </a:xfrm>
        </p:grpSpPr>
        <p:sp>
          <p:nvSpPr>
            <p:cNvPr id="269" name="Rectangle 1">
              <a:extLst>
                <a:ext uri="{FF2B5EF4-FFF2-40B4-BE49-F238E27FC236}">
                  <a16:creationId xmlns:a16="http://schemas.microsoft.com/office/drawing/2014/main" id="{68187A16-9ABA-4CDF-4CFA-7533640E55FA}"/>
                </a:ext>
              </a:extLst>
            </p:cNvPr>
            <p:cNvSpPr/>
            <p:nvPr/>
          </p:nvSpPr>
          <p:spPr>
            <a:xfrm>
              <a:off x="8696824" y="0"/>
              <a:ext cx="3002655" cy="6858000"/>
            </a:xfrm>
            <a:prstGeom prst="rect">
              <a:avLst/>
            </a:prstGeom>
            <a:solidFill>
              <a:srgbClr val="C00000">
                <a:alpha val="90000"/>
              </a:srgbClr>
            </a:solidFill>
            <a:ln w="12700" cap="flat" cmpd="sng" algn="ctr">
              <a:noFill/>
              <a:prstDash val="solid"/>
              <a:miter lim="800000"/>
            </a:ln>
            <a:effectLst/>
          </p:spPr>
          <p:txBody>
            <a:bodyPr lIns="180000" rIns="252000"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rPr>
                <a:t>          </a:t>
              </a:r>
              <a:endParaRPr kumimoji="0" lang="en-US" altLang="zh-TW" sz="2800" b="1"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endParaRPr>
            </a:p>
            <a:p>
              <a:pPr marR="0" lvl="0" algn="just" defTabSz="914400" rtl="0" eaLnBrk="1" fontAlgn="auto" latinLnBrk="0" hangingPunct="1">
                <a:lnSpc>
                  <a:spcPct val="100000"/>
                </a:lnSpc>
                <a:spcBef>
                  <a:spcPts val="0"/>
                </a:spcBef>
                <a:spcAft>
                  <a:spcPts val="0"/>
                </a:spcAft>
                <a:buClrTx/>
                <a:buSzTx/>
                <a:tabLst/>
                <a:defRPr/>
              </a:pPr>
              <a:endParaRPr kumimoji="0" lang="en-US" altLang="zh-TW" sz="2000" b="0" i="0" u="none" strike="noStrike" kern="1200" cap="none" spc="0" normalizeH="0" baseline="0" noProof="0" dirty="0">
                <a:ln>
                  <a:noFill/>
                </a:ln>
                <a:solidFill>
                  <a:schemeClr val="bg1"/>
                </a:solidFill>
                <a:effectLst/>
                <a:uLnTx/>
                <a:uFillTx/>
                <a:latin typeface="Century Gothic" panose="020B0502020202020204" pitchFamily="34" charset="0"/>
                <a:ea typeface="微軟正黑體" panose="020B0604030504040204" pitchFamily="34" charset="-120"/>
                <a:cs typeface="+mn-cs"/>
              </a:endParaRPr>
            </a:p>
          </p:txBody>
        </p:sp>
        <p:sp>
          <p:nvSpPr>
            <p:cNvPr id="272" name="文字方塊 271">
              <a:extLst>
                <a:ext uri="{FF2B5EF4-FFF2-40B4-BE49-F238E27FC236}">
                  <a16:creationId xmlns:a16="http://schemas.microsoft.com/office/drawing/2014/main" id="{5BF219E5-CC56-8FE6-9D61-2E99DF2839FD}"/>
                </a:ext>
              </a:extLst>
            </p:cNvPr>
            <p:cNvSpPr txBox="1"/>
            <p:nvPr/>
          </p:nvSpPr>
          <p:spPr>
            <a:xfrm>
              <a:off x="9057379" y="1237343"/>
              <a:ext cx="2418183" cy="400110"/>
            </a:xfrm>
            <a:prstGeom prst="rect">
              <a:avLst/>
            </a:prstGeom>
            <a:noFill/>
          </p:spPr>
          <p:txBody>
            <a:bodyPr wrap="square">
              <a:spAutoFit/>
            </a:bodyPr>
            <a:lstStyle/>
            <a:p>
              <a:r>
                <a:rPr kumimoji="0" lang="en-US" altLang="zh-TW" sz="2000" b="1"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rPr>
                <a:t>Smart Logistics</a:t>
              </a:r>
              <a:endParaRPr lang="zh-TW" altLang="en-US" sz="2000" dirty="0"/>
            </a:p>
          </p:txBody>
        </p:sp>
        <p:grpSp>
          <p:nvGrpSpPr>
            <p:cNvPr id="277" name="群組 276">
              <a:extLst>
                <a:ext uri="{FF2B5EF4-FFF2-40B4-BE49-F238E27FC236}">
                  <a16:creationId xmlns:a16="http://schemas.microsoft.com/office/drawing/2014/main" id="{33D90AE6-2B6C-15C8-1681-7C2DD0214AC4}"/>
                </a:ext>
              </a:extLst>
            </p:cNvPr>
            <p:cNvGrpSpPr/>
            <p:nvPr/>
          </p:nvGrpSpPr>
          <p:grpSpPr>
            <a:xfrm>
              <a:off x="8984291" y="467823"/>
              <a:ext cx="672069" cy="672069"/>
              <a:chOff x="8985973" y="467823"/>
              <a:chExt cx="672069" cy="672069"/>
            </a:xfrm>
          </p:grpSpPr>
          <p:pic>
            <p:nvPicPr>
              <p:cNvPr id="270" name="圖形 269" descr="貨車">
                <a:extLst>
                  <a:ext uri="{FF2B5EF4-FFF2-40B4-BE49-F238E27FC236}">
                    <a16:creationId xmlns:a16="http://schemas.microsoft.com/office/drawing/2014/main" id="{5ABA0194-B5F9-F501-8F92-B8553F2D9CD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14351" y="579022"/>
                <a:ext cx="486809" cy="486809"/>
              </a:xfrm>
              <a:prstGeom prst="rect">
                <a:avLst/>
              </a:prstGeom>
            </p:spPr>
          </p:pic>
          <p:sp>
            <p:nvSpPr>
              <p:cNvPr id="273" name="橢圓 272">
                <a:extLst>
                  <a:ext uri="{FF2B5EF4-FFF2-40B4-BE49-F238E27FC236}">
                    <a16:creationId xmlns:a16="http://schemas.microsoft.com/office/drawing/2014/main" id="{D4B33AE6-4A7F-21A3-57AD-D5B99C3B0F8B}"/>
                  </a:ext>
                </a:extLst>
              </p:cNvPr>
              <p:cNvSpPr/>
              <p:nvPr/>
            </p:nvSpPr>
            <p:spPr>
              <a:xfrm>
                <a:off x="8985973" y="467823"/>
                <a:ext cx="672069" cy="672069"/>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57" name="文字方塊 256">
              <a:extLst>
                <a:ext uri="{FF2B5EF4-FFF2-40B4-BE49-F238E27FC236}">
                  <a16:creationId xmlns:a16="http://schemas.microsoft.com/office/drawing/2014/main" id="{68A83F86-4822-FE98-616D-1BF371CC54C7}"/>
                </a:ext>
              </a:extLst>
            </p:cNvPr>
            <p:cNvSpPr txBox="1"/>
            <p:nvPr/>
          </p:nvSpPr>
          <p:spPr>
            <a:xfrm>
              <a:off x="8989571" y="4309135"/>
              <a:ext cx="2652636" cy="646331"/>
            </a:xfrm>
            <a:prstGeom prst="rect">
              <a:avLst/>
            </a:prstGeom>
            <a:noFill/>
          </p:spPr>
          <p:txBody>
            <a:bodyPr wrap="square">
              <a:spAutoFit/>
            </a:bodyPr>
            <a:lstStyle/>
            <a:p>
              <a:r>
                <a:rPr kumimoji="0" lang="en-US" altLang="zh-TW" b="1"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rPr>
                <a:t>Integrating End-User Devices</a:t>
              </a:r>
              <a:endParaRPr kumimoji="0" lang="zh-TW" altLang="en-US" b="1"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endParaRPr>
            </a:p>
          </p:txBody>
        </p:sp>
        <p:sp>
          <p:nvSpPr>
            <p:cNvPr id="262" name="手繪多邊形: 圖案 261">
              <a:extLst>
                <a:ext uri="{FF2B5EF4-FFF2-40B4-BE49-F238E27FC236}">
                  <a16:creationId xmlns:a16="http://schemas.microsoft.com/office/drawing/2014/main" id="{AD1002CB-6A29-6F31-EAAA-256D5503F903}"/>
                </a:ext>
              </a:extLst>
            </p:cNvPr>
            <p:cNvSpPr/>
            <p:nvPr/>
          </p:nvSpPr>
          <p:spPr>
            <a:xfrm>
              <a:off x="9072421" y="3637438"/>
              <a:ext cx="492442" cy="492442"/>
            </a:xfrm>
            <a:custGeom>
              <a:avLst/>
              <a:gdLst>
                <a:gd name="connsiteX0" fmla="*/ 0 w 492442"/>
                <a:gd name="connsiteY0" fmla="*/ 0 h 492442"/>
                <a:gd name="connsiteX1" fmla="*/ 492442 w 492442"/>
                <a:gd name="connsiteY1" fmla="*/ 0 h 492442"/>
                <a:gd name="connsiteX2" fmla="*/ 492442 w 492442"/>
                <a:gd name="connsiteY2" fmla="*/ 492442 h 492442"/>
                <a:gd name="connsiteX3" fmla="*/ 0 w 492442"/>
                <a:gd name="connsiteY3" fmla="*/ 492442 h 492442"/>
              </a:gdLst>
              <a:ahLst/>
              <a:cxnLst>
                <a:cxn ang="0">
                  <a:pos x="connsiteX0" y="connsiteY0"/>
                </a:cxn>
                <a:cxn ang="0">
                  <a:pos x="connsiteX1" y="connsiteY1"/>
                </a:cxn>
                <a:cxn ang="0">
                  <a:pos x="connsiteX2" y="connsiteY2"/>
                </a:cxn>
                <a:cxn ang="0">
                  <a:pos x="connsiteX3" y="connsiteY3"/>
                </a:cxn>
              </a:cxnLst>
              <a:rect l="l" t="t" r="r" b="b"/>
              <a:pathLst>
                <a:path w="492442" h="492442">
                  <a:moveTo>
                    <a:pt x="0" y="0"/>
                  </a:moveTo>
                  <a:lnTo>
                    <a:pt x="492442" y="0"/>
                  </a:lnTo>
                  <a:lnTo>
                    <a:pt x="492442" y="492442"/>
                  </a:lnTo>
                  <a:lnTo>
                    <a:pt x="0" y="492442"/>
                  </a:lnTo>
                  <a:close/>
                </a:path>
              </a:pathLst>
            </a:custGeom>
            <a:noFill/>
            <a:ln w="15180" cap="flat">
              <a:noFill/>
              <a:prstDash val="solid"/>
              <a:miter/>
            </a:ln>
          </p:spPr>
          <p:txBody>
            <a:bodyPr rtlCol="0" anchor="ctr"/>
            <a:lstStyle/>
            <a:p>
              <a:endParaRPr lang="zh-TW" altLang="en-US"/>
            </a:p>
          </p:txBody>
        </p:sp>
        <p:grpSp>
          <p:nvGrpSpPr>
            <p:cNvPr id="267" name="群組 266">
              <a:extLst>
                <a:ext uri="{FF2B5EF4-FFF2-40B4-BE49-F238E27FC236}">
                  <a16:creationId xmlns:a16="http://schemas.microsoft.com/office/drawing/2014/main" id="{BAB1444E-C76F-F848-CA35-DCDEF550FF70}"/>
                </a:ext>
              </a:extLst>
            </p:cNvPr>
            <p:cNvGrpSpPr/>
            <p:nvPr/>
          </p:nvGrpSpPr>
          <p:grpSpPr>
            <a:xfrm>
              <a:off x="8984291" y="3419113"/>
              <a:ext cx="672069" cy="672069"/>
              <a:chOff x="8982608" y="2838633"/>
              <a:chExt cx="672069" cy="672069"/>
            </a:xfrm>
          </p:grpSpPr>
          <p:sp>
            <p:nvSpPr>
              <p:cNvPr id="264" name="手繪多邊形: 圖案 263">
                <a:extLst>
                  <a:ext uri="{FF2B5EF4-FFF2-40B4-BE49-F238E27FC236}">
                    <a16:creationId xmlns:a16="http://schemas.microsoft.com/office/drawing/2014/main" id="{EF2594FB-732F-F2AE-2B2F-6D0790133866}"/>
                  </a:ext>
                </a:extLst>
              </p:cNvPr>
              <p:cNvSpPr>
                <a:spLocks noChangeAspect="1"/>
              </p:cNvSpPr>
              <p:nvPr/>
            </p:nvSpPr>
            <p:spPr>
              <a:xfrm>
                <a:off x="9174642" y="2959507"/>
                <a:ext cx="288000" cy="460800"/>
              </a:xfrm>
              <a:custGeom>
                <a:avLst/>
                <a:gdLst>
                  <a:gd name="connsiteX0" fmla="*/ 0 w 307776"/>
                  <a:gd name="connsiteY0" fmla="*/ 0 h 492442"/>
                  <a:gd name="connsiteX1" fmla="*/ 0 w 307776"/>
                  <a:gd name="connsiteY1" fmla="*/ 492442 h 492442"/>
                  <a:gd name="connsiteX2" fmla="*/ 307776 w 307776"/>
                  <a:gd name="connsiteY2" fmla="*/ 492442 h 492442"/>
                  <a:gd name="connsiteX3" fmla="*/ 307776 w 307776"/>
                  <a:gd name="connsiteY3" fmla="*/ 0 h 492442"/>
                  <a:gd name="connsiteX4" fmla="*/ 0 w 307776"/>
                  <a:gd name="connsiteY4" fmla="*/ 0 h 492442"/>
                  <a:gd name="connsiteX5" fmla="*/ 92333 w 307776"/>
                  <a:gd name="connsiteY5" fmla="*/ 430887 h 492442"/>
                  <a:gd name="connsiteX6" fmla="*/ 30778 w 307776"/>
                  <a:gd name="connsiteY6" fmla="*/ 430887 h 492442"/>
                  <a:gd name="connsiteX7" fmla="*/ 30778 w 307776"/>
                  <a:gd name="connsiteY7" fmla="*/ 400109 h 492442"/>
                  <a:gd name="connsiteX8" fmla="*/ 92333 w 307776"/>
                  <a:gd name="connsiteY8" fmla="*/ 400109 h 492442"/>
                  <a:gd name="connsiteX9" fmla="*/ 92333 w 307776"/>
                  <a:gd name="connsiteY9" fmla="*/ 430887 h 492442"/>
                  <a:gd name="connsiteX10" fmla="*/ 153888 w 307776"/>
                  <a:gd name="connsiteY10" fmla="*/ 446276 h 492442"/>
                  <a:gd name="connsiteX11" fmla="*/ 123111 w 307776"/>
                  <a:gd name="connsiteY11" fmla="*/ 415498 h 492442"/>
                  <a:gd name="connsiteX12" fmla="*/ 153888 w 307776"/>
                  <a:gd name="connsiteY12" fmla="*/ 384720 h 492442"/>
                  <a:gd name="connsiteX13" fmla="*/ 184666 w 307776"/>
                  <a:gd name="connsiteY13" fmla="*/ 415498 h 492442"/>
                  <a:gd name="connsiteX14" fmla="*/ 153888 w 307776"/>
                  <a:gd name="connsiteY14" fmla="*/ 446276 h 492442"/>
                  <a:gd name="connsiteX15" fmla="*/ 276999 w 307776"/>
                  <a:gd name="connsiteY15" fmla="*/ 430887 h 492442"/>
                  <a:gd name="connsiteX16" fmla="*/ 215443 w 307776"/>
                  <a:gd name="connsiteY16" fmla="*/ 430887 h 492442"/>
                  <a:gd name="connsiteX17" fmla="*/ 215443 w 307776"/>
                  <a:gd name="connsiteY17" fmla="*/ 400109 h 492442"/>
                  <a:gd name="connsiteX18" fmla="*/ 276999 w 307776"/>
                  <a:gd name="connsiteY18" fmla="*/ 400109 h 492442"/>
                  <a:gd name="connsiteX19" fmla="*/ 276999 w 307776"/>
                  <a:gd name="connsiteY19" fmla="*/ 430887 h 492442"/>
                  <a:gd name="connsiteX20" fmla="*/ 276999 w 307776"/>
                  <a:gd name="connsiteY20" fmla="*/ 338554 h 492442"/>
                  <a:gd name="connsiteX21" fmla="*/ 30778 w 307776"/>
                  <a:gd name="connsiteY21" fmla="*/ 338554 h 492442"/>
                  <a:gd name="connsiteX22" fmla="*/ 30778 w 307776"/>
                  <a:gd name="connsiteY22" fmla="*/ 30778 h 492442"/>
                  <a:gd name="connsiteX23" fmla="*/ 276999 w 307776"/>
                  <a:gd name="connsiteY23" fmla="*/ 30778 h 492442"/>
                  <a:gd name="connsiteX24" fmla="*/ 276999 w 307776"/>
                  <a:gd name="connsiteY24" fmla="*/ 338554 h 492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7776" h="492442">
                    <a:moveTo>
                      <a:pt x="0" y="0"/>
                    </a:moveTo>
                    <a:lnTo>
                      <a:pt x="0" y="492442"/>
                    </a:lnTo>
                    <a:lnTo>
                      <a:pt x="307776" y="492442"/>
                    </a:lnTo>
                    <a:lnTo>
                      <a:pt x="307776" y="0"/>
                    </a:lnTo>
                    <a:lnTo>
                      <a:pt x="0" y="0"/>
                    </a:lnTo>
                    <a:close/>
                    <a:moveTo>
                      <a:pt x="92333" y="430887"/>
                    </a:moveTo>
                    <a:lnTo>
                      <a:pt x="30778" y="430887"/>
                    </a:lnTo>
                    <a:lnTo>
                      <a:pt x="30778" y="400109"/>
                    </a:lnTo>
                    <a:lnTo>
                      <a:pt x="92333" y="400109"/>
                    </a:lnTo>
                    <a:lnTo>
                      <a:pt x="92333" y="430887"/>
                    </a:lnTo>
                    <a:close/>
                    <a:moveTo>
                      <a:pt x="153888" y="446276"/>
                    </a:moveTo>
                    <a:cubicBezTo>
                      <a:pt x="136899" y="446276"/>
                      <a:pt x="123111" y="432487"/>
                      <a:pt x="123111" y="415498"/>
                    </a:cubicBezTo>
                    <a:cubicBezTo>
                      <a:pt x="123111" y="398509"/>
                      <a:pt x="136899" y="384720"/>
                      <a:pt x="153888" y="384720"/>
                    </a:cubicBezTo>
                    <a:cubicBezTo>
                      <a:pt x="170877" y="384720"/>
                      <a:pt x="184666" y="398509"/>
                      <a:pt x="184666" y="415498"/>
                    </a:cubicBezTo>
                    <a:cubicBezTo>
                      <a:pt x="184666" y="432487"/>
                      <a:pt x="170877" y="446276"/>
                      <a:pt x="153888" y="446276"/>
                    </a:cubicBezTo>
                    <a:close/>
                    <a:moveTo>
                      <a:pt x="276999" y="430887"/>
                    </a:moveTo>
                    <a:lnTo>
                      <a:pt x="215443" y="430887"/>
                    </a:lnTo>
                    <a:lnTo>
                      <a:pt x="215443" y="400109"/>
                    </a:lnTo>
                    <a:lnTo>
                      <a:pt x="276999" y="400109"/>
                    </a:lnTo>
                    <a:lnTo>
                      <a:pt x="276999" y="430887"/>
                    </a:lnTo>
                    <a:close/>
                    <a:moveTo>
                      <a:pt x="276999" y="338554"/>
                    </a:moveTo>
                    <a:lnTo>
                      <a:pt x="30778" y="338554"/>
                    </a:lnTo>
                    <a:lnTo>
                      <a:pt x="30778" y="30778"/>
                    </a:lnTo>
                    <a:lnTo>
                      <a:pt x="276999" y="30778"/>
                    </a:lnTo>
                    <a:lnTo>
                      <a:pt x="276999" y="338554"/>
                    </a:lnTo>
                    <a:close/>
                  </a:path>
                </a:pathLst>
              </a:custGeom>
              <a:solidFill>
                <a:schemeClr val="bg1"/>
              </a:solidFill>
              <a:ln w="15180" cap="flat">
                <a:noFill/>
                <a:prstDash val="solid"/>
                <a:miter/>
              </a:ln>
            </p:spPr>
            <p:txBody>
              <a:bodyPr rtlCol="0" anchor="ctr"/>
              <a:lstStyle/>
              <a:p>
                <a:endParaRPr lang="zh-TW" altLang="en-US"/>
              </a:p>
            </p:txBody>
          </p:sp>
          <p:sp>
            <p:nvSpPr>
              <p:cNvPr id="266" name="橢圓 265">
                <a:extLst>
                  <a:ext uri="{FF2B5EF4-FFF2-40B4-BE49-F238E27FC236}">
                    <a16:creationId xmlns:a16="http://schemas.microsoft.com/office/drawing/2014/main" id="{1C3D4063-45E0-9BA7-D583-8197824C3512}"/>
                  </a:ext>
                </a:extLst>
              </p:cNvPr>
              <p:cNvSpPr/>
              <p:nvPr/>
            </p:nvSpPr>
            <p:spPr>
              <a:xfrm>
                <a:off x="8982608" y="2838633"/>
                <a:ext cx="672069" cy="672069"/>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68" name="文字方塊 267">
              <a:extLst>
                <a:ext uri="{FF2B5EF4-FFF2-40B4-BE49-F238E27FC236}">
                  <a16:creationId xmlns:a16="http://schemas.microsoft.com/office/drawing/2014/main" id="{24DE45E5-E9DD-1E22-3BC1-7C7CAD3273DD}"/>
                </a:ext>
              </a:extLst>
            </p:cNvPr>
            <p:cNvSpPr txBox="1"/>
            <p:nvPr/>
          </p:nvSpPr>
          <p:spPr>
            <a:xfrm>
              <a:off x="8777457" y="1635030"/>
              <a:ext cx="2901183" cy="1454950"/>
            </a:xfrm>
            <a:prstGeom prst="rect">
              <a:avLst/>
            </a:prstGeom>
            <a:noFill/>
          </p:spPr>
          <p:txBody>
            <a:bodyPr wrap="square" rtlCol="0">
              <a:spAutoFit/>
            </a:bodyPr>
            <a:lstStyle/>
            <a:p>
              <a:pPr marL="285750" marR="0" lvl="0" indent="-285750" defTabSz="914400" rtl="0" eaLnBrk="1" fontAlgn="auto" latinLnBrk="0" hangingPunct="1">
                <a:lnSpc>
                  <a:spcPts val="1800"/>
                </a:lnSpc>
                <a:spcBef>
                  <a:spcPts val="0"/>
                </a:spcBef>
                <a:spcAft>
                  <a:spcPts val="0"/>
                </a:spcAft>
                <a:buClrTx/>
                <a:buSzPct val="105000"/>
                <a:buFont typeface="Arial" panose="020B0604020202020204" pitchFamily="34" charset="0"/>
                <a:buChar char="•"/>
                <a:tabLst/>
                <a:defRPr/>
              </a:pPr>
              <a:r>
                <a:rPr kumimoji="0" lang="en-US" altLang="zh-TW" sz="12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rPr>
                <a:t>Research and Development of Smart Pathways </a:t>
              </a:r>
            </a:p>
            <a:p>
              <a:pPr marL="285750" marR="0" lvl="0" indent="-285750" defTabSz="914400" rtl="0" eaLnBrk="1" fontAlgn="auto" latinLnBrk="0" hangingPunct="1">
                <a:lnSpc>
                  <a:spcPts val="1800"/>
                </a:lnSpc>
                <a:spcBef>
                  <a:spcPts val="0"/>
                </a:spcBef>
                <a:spcAft>
                  <a:spcPts val="0"/>
                </a:spcAft>
                <a:buClrTx/>
                <a:buSzPct val="105000"/>
                <a:buFont typeface="Arial" panose="020B0604020202020204" pitchFamily="34" charset="0"/>
                <a:buChar char="•"/>
                <a:tabLst/>
                <a:defRPr/>
              </a:pPr>
              <a:r>
                <a:rPr kumimoji="0" lang="en-US" altLang="zh-TW" sz="12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rPr>
                <a:t>Enhancing Dynamic Warehouse Management </a:t>
              </a:r>
            </a:p>
            <a:p>
              <a:pPr marL="285750" marR="0" lvl="0" indent="-285750" defTabSz="914400" rtl="0" eaLnBrk="1" fontAlgn="auto" latinLnBrk="0" hangingPunct="1">
                <a:lnSpc>
                  <a:spcPts val="1800"/>
                </a:lnSpc>
                <a:spcBef>
                  <a:spcPts val="0"/>
                </a:spcBef>
                <a:spcAft>
                  <a:spcPts val="0"/>
                </a:spcAft>
                <a:buClrTx/>
                <a:buSzPct val="105000"/>
                <a:buFont typeface="Arial" panose="020B0604020202020204" pitchFamily="34" charset="0"/>
                <a:buChar char="•"/>
                <a:tabLst/>
                <a:defRPr/>
              </a:pPr>
              <a:r>
                <a:rPr kumimoji="0" lang="en-US" altLang="zh-TW" sz="1200" b="0" i="0" u="none" strike="noStrike" kern="1200" cap="none" spc="0" normalizeH="0" baseline="0" noProof="0" dirty="0">
                  <a:ln>
                    <a:noFill/>
                  </a:ln>
                  <a:solidFill>
                    <a:schemeClr val="bg1"/>
                  </a:solidFill>
                  <a:effectLst/>
                  <a:uLnTx/>
                  <a:uFillTx/>
                  <a:latin typeface="微軟正黑體" panose="020B0604030504040204" pitchFamily="34" charset="-120"/>
                  <a:ea typeface="微軟正黑體" panose="020B0604030504040204" pitchFamily="34" charset="-120"/>
                </a:rPr>
                <a:t>Optimizing Smart Storage Locations</a:t>
              </a:r>
            </a:p>
          </p:txBody>
        </p:sp>
        <p:sp>
          <p:nvSpPr>
            <p:cNvPr id="271" name="文字方塊 270">
              <a:extLst>
                <a:ext uri="{FF2B5EF4-FFF2-40B4-BE49-F238E27FC236}">
                  <a16:creationId xmlns:a16="http://schemas.microsoft.com/office/drawing/2014/main" id="{472FFEDC-4A77-00BE-F986-AC1952F337F1}"/>
                </a:ext>
              </a:extLst>
            </p:cNvPr>
            <p:cNvSpPr txBox="1"/>
            <p:nvPr/>
          </p:nvSpPr>
          <p:spPr>
            <a:xfrm>
              <a:off x="9038846" y="5034510"/>
              <a:ext cx="2531491" cy="36933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Pct val="105000"/>
                <a:buFont typeface="Arial" panose="020B0604020202020204" pitchFamily="34" charset="0"/>
                <a:buChar char="•"/>
                <a:tabLst/>
                <a:defRPr/>
              </a:pPr>
              <a:endParaRPr kumimoji="0" lang="zh-TW" altLang="en-US" sz="1800" b="0" i="0" u="none" strike="noStrike" kern="1200" cap="none" spc="0" normalizeH="0" baseline="0" noProof="0" dirty="0">
                <a:ln>
                  <a:noFill/>
                </a:ln>
                <a:solidFill>
                  <a:schemeClr val="bg1"/>
                </a:solidFill>
                <a:effectLst/>
                <a:uLnTx/>
                <a:uFillTx/>
                <a:latin typeface="Century Gothic" panose="020B0502020202020204" pitchFamily="34" charset="0"/>
                <a:ea typeface="微軟正黑體" panose="020B0604030504040204" pitchFamily="34" charset="-120"/>
                <a:cs typeface="+mn-cs"/>
              </a:endParaRPr>
            </a:p>
          </p:txBody>
        </p:sp>
      </p:grpSp>
      <p:sp>
        <p:nvSpPr>
          <p:cNvPr id="3" name="文字方塊 2">
            <a:extLst>
              <a:ext uri="{FF2B5EF4-FFF2-40B4-BE49-F238E27FC236}">
                <a16:creationId xmlns:a16="http://schemas.microsoft.com/office/drawing/2014/main" id="{C676BF7A-A4C0-9DF6-3E79-876F4D13E052}"/>
              </a:ext>
            </a:extLst>
          </p:cNvPr>
          <p:cNvSpPr txBox="1"/>
          <p:nvPr/>
        </p:nvSpPr>
        <p:spPr>
          <a:xfrm>
            <a:off x="9000226" y="5058585"/>
            <a:ext cx="2901183" cy="788036"/>
          </a:xfrm>
          <a:prstGeom prst="rect">
            <a:avLst/>
          </a:prstGeom>
          <a:noFill/>
        </p:spPr>
        <p:txBody>
          <a:bodyPr wrap="square">
            <a:spAutoFit/>
          </a:bodyPr>
          <a:lstStyle/>
          <a:p>
            <a:pPr marL="285750" indent="-285750">
              <a:lnSpc>
                <a:spcPts val="1800"/>
              </a:lnSpc>
              <a:buSzPct val="105000"/>
              <a:buFont typeface="Arial" panose="020B0604020202020204" pitchFamily="34" charset="0"/>
              <a:buChar char="•"/>
              <a:defRPr/>
            </a:pPr>
            <a:r>
              <a:rPr lang="en-US" altLang="zh-TW" sz="1200" dirty="0">
                <a:solidFill>
                  <a:schemeClr val="bg1"/>
                </a:solidFill>
                <a:latin typeface="微軟正黑體" panose="020B0604030504040204" pitchFamily="34" charset="-120"/>
                <a:ea typeface="微軟正黑體" panose="020B0604030504040204" pitchFamily="34" charset="-120"/>
              </a:rPr>
              <a:t>Forklifts and Stackers</a:t>
            </a:r>
          </a:p>
          <a:p>
            <a:pPr marL="285750" indent="-285750">
              <a:lnSpc>
                <a:spcPts val="1800"/>
              </a:lnSpc>
              <a:buSzPct val="105000"/>
              <a:buFont typeface="Arial" panose="020B0604020202020204" pitchFamily="34" charset="0"/>
              <a:buChar char="•"/>
              <a:defRPr/>
            </a:pPr>
            <a:r>
              <a:rPr lang="en-US" altLang="zh-TW" sz="1200" dirty="0">
                <a:solidFill>
                  <a:schemeClr val="bg1"/>
                </a:solidFill>
                <a:latin typeface="微軟正黑體" panose="020B0604030504040204" pitchFamily="34" charset="-120"/>
                <a:ea typeface="微軟正黑體" panose="020B0604030504040204" pitchFamily="34" charset="-120"/>
              </a:rPr>
              <a:t>PDA (Personal Digital Assistant)</a:t>
            </a:r>
          </a:p>
          <a:p>
            <a:pPr marL="285750" indent="-285750">
              <a:lnSpc>
                <a:spcPts val="1800"/>
              </a:lnSpc>
              <a:buSzPct val="105000"/>
              <a:buFont typeface="Arial" panose="020B0604020202020204" pitchFamily="34" charset="0"/>
              <a:buChar char="•"/>
              <a:defRPr/>
            </a:pPr>
            <a:r>
              <a:rPr lang="en-US" altLang="zh-TW" sz="1200" dirty="0">
                <a:solidFill>
                  <a:schemeClr val="bg1"/>
                </a:solidFill>
                <a:latin typeface="微軟正黑體" panose="020B0604030504040204" pitchFamily="34" charset="-120"/>
                <a:ea typeface="微軟正黑體" panose="020B0604030504040204" pitchFamily="34" charset="-120"/>
              </a:rPr>
              <a:t>Automated Storage Machines</a:t>
            </a:r>
            <a:endParaRPr lang="zh-TW" altLang="en-US" sz="1200" dirty="0">
              <a:solidFill>
                <a:schemeClr val="bg1"/>
              </a:solidFill>
              <a:latin typeface="微軟正黑體" panose="020B0604030504040204" pitchFamily="34" charset="-120"/>
              <a:ea typeface="微軟正黑體" panose="020B0604030504040204" pitchFamily="34" charset="-120"/>
            </a:endParaRPr>
          </a:p>
        </p:txBody>
      </p:sp>
      <p:sp>
        <p:nvSpPr>
          <p:cNvPr id="2" name="內容版面配置區 2">
            <a:extLst>
              <a:ext uri="{FF2B5EF4-FFF2-40B4-BE49-F238E27FC236}">
                <a16:creationId xmlns:a16="http://schemas.microsoft.com/office/drawing/2014/main" id="{23835550-6DAB-1788-1FFC-2970BDFC3EA2}"/>
              </a:ext>
            </a:extLst>
          </p:cNvPr>
          <p:cNvSpPr txBox="1">
            <a:spLocks/>
          </p:cNvSpPr>
          <p:nvPr/>
        </p:nvSpPr>
        <p:spPr>
          <a:xfrm>
            <a:off x="0" y="319266"/>
            <a:ext cx="3604840" cy="471431"/>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solidFill>
                  <a:srgbClr val="3F3F3F"/>
                </a:solidFill>
                <a:latin typeface="微軟正黑體" panose="020B0604030504040204" pitchFamily="34" charset="-120"/>
                <a:ea typeface="微軟正黑體" panose="020B0604030504040204" pitchFamily="34" charset="-120"/>
              </a:rPr>
              <a:t>Operational Overview</a:t>
            </a:r>
          </a:p>
        </p:txBody>
      </p:sp>
    </p:spTree>
    <p:extLst>
      <p:ext uri="{BB962C8B-B14F-4D97-AF65-F5344CB8AC3E}">
        <p14:creationId xmlns:p14="http://schemas.microsoft.com/office/powerpoint/2010/main" val="387167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74"/>
                                        </p:tgtEl>
                                        <p:attrNameLst>
                                          <p:attrName>style.visibility</p:attrName>
                                        </p:attrNameLst>
                                      </p:cBhvr>
                                      <p:to>
                                        <p:strVal val="visible"/>
                                      </p:to>
                                    </p:set>
                                    <p:animEffect transition="in" filter="wipe(left)">
                                      <p:cBhvr>
                                        <p:cTn id="7" dur="500"/>
                                        <p:tgtEl>
                                          <p:spTgt spid="27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5"/>
                                        </p:tgtEl>
                                        <p:attrNameLst>
                                          <p:attrName>style.visibility</p:attrName>
                                        </p:attrNameLst>
                                      </p:cBhvr>
                                      <p:to>
                                        <p:strVal val="visible"/>
                                      </p:to>
                                    </p:set>
                                    <p:animEffect transition="in" filter="wipe(left)">
                                      <p:cBhvr>
                                        <p:cTn id="11" dur="500"/>
                                        <p:tgtEl>
                                          <p:spTgt spid="27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76"/>
                                        </p:tgtEl>
                                        <p:attrNameLst>
                                          <p:attrName>style.visibility</p:attrName>
                                        </p:attrNameLst>
                                      </p:cBhvr>
                                      <p:to>
                                        <p:strVal val="visible"/>
                                      </p:to>
                                    </p:set>
                                    <p:animEffect transition="in" filter="wipe(left)">
                                      <p:cBhvr>
                                        <p:cTn id="15" dur="500"/>
                                        <p:tgtEl>
                                          <p:spTgt spid="276"/>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279"/>
                                        </p:tgtEl>
                                        <p:attrNameLst>
                                          <p:attrName>style.visibility</p:attrName>
                                        </p:attrNameLst>
                                      </p:cBhvr>
                                      <p:to>
                                        <p:strVal val="visible"/>
                                      </p:to>
                                    </p:set>
                                    <p:animEffect transition="in" filter="fade">
                                      <p:cBhvr>
                                        <p:cTn id="19" dur="500"/>
                                        <p:tgtEl>
                                          <p:spTgt spid="279"/>
                                        </p:tgtEl>
                                      </p:cBhvr>
                                    </p:animEffect>
                                    <p:anim calcmode="lin" valueType="num">
                                      <p:cBhvr>
                                        <p:cTn id="20" dur="500" fill="hold"/>
                                        <p:tgtEl>
                                          <p:spTgt spid="279"/>
                                        </p:tgtEl>
                                        <p:attrNameLst>
                                          <p:attrName>ppt_x</p:attrName>
                                        </p:attrNameLst>
                                      </p:cBhvr>
                                      <p:tavLst>
                                        <p:tav tm="0">
                                          <p:val>
                                            <p:strVal val="#ppt_x"/>
                                          </p:val>
                                        </p:tav>
                                        <p:tav tm="100000">
                                          <p:val>
                                            <p:strVal val="#ppt_x"/>
                                          </p:val>
                                        </p:tav>
                                      </p:tavLst>
                                    </p:anim>
                                    <p:anim calcmode="lin" valueType="num">
                                      <p:cBhvr>
                                        <p:cTn id="21" dur="500" fill="hold"/>
                                        <p:tgtEl>
                                          <p:spTgt spid="279"/>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10" presetClass="entr" presetSubtype="0" fill="hold" nodeType="afterEffect">
                                  <p:stCondLst>
                                    <p:cond delay="250"/>
                                  </p:stCondLst>
                                  <p:childTnLst>
                                    <p:set>
                                      <p:cBhvr>
                                        <p:cTn id="24" dur="1" fill="hold">
                                          <p:stCondLst>
                                            <p:cond delay="0"/>
                                          </p:stCondLst>
                                        </p:cTn>
                                        <p:tgtEl>
                                          <p:spTgt spid="278"/>
                                        </p:tgtEl>
                                        <p:attrNameLst>
                                          <p:attrName>style.visibility</p:attrName>
                                        </p:attrNameLst>
                                      </p:cBhvr>
                                      <p:to>
                                        <p:strVal val="visible"/>
                                      </p:to>
                                    </p:set>
                                    <p:animEffect transition="in" filter="fade">
                                      <p:cBhvr>
                                        <p:cTn id="25" dur="500"/>
                                        <p:tgtEl>
                                          <p:spTgt spid="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內容版面配置區 2">
            <a:extLst>
              <a:ext uri="{FF2B5EF4-FFF2-40B4-BE49-F238E27FC236}">
                <a16:creationId xmlns:a16="http://schemas.microsoft.com/office/drawing/2014/main" id="{CC9C5AB2-4E0E-D199-1D47-AA3896354A34}"/>
              </a:ext>
            </a:extLst>
          </p:cNvPr>
          <p:cNvSpPr txBox="1">
            <a:spLocks/>
          </p:cNvSpPr>
          <p:nvPr/>
        </p:nvSpPr>
        <p:spPr>
          <a:xfrm>
            <a:off x="13128" y="292648"/>
            <a:ext cx="2675976" cy="604108"/>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latin typeface="微軟正黑體" panose="020B0604030504040204" pitchFamily="34" charset="-120"/>
                <a:ea typeface="微軟正黑體" panose="020B0604030504040204" pitchFamily="34" charset="-120"/>
              </a:rPr>
              <a:t>Business Scope</a:t>
            </a:r>
          </a:p>
        </p:txBody>
      </p:sp>
      <p:cxnSp>
        <p:nvCxnSpPr>
          <p:cNvPr id="18" name="直線接點 17">
            <a:extLst>
              <a:ext uri="{FF2B5EF4-FFF2-40B4-BE49-F238E27FC236}">
                <a16:creationId xmlns:a16="http://schemas.microsoft.com/office/drawing/2014/main" id="{806D62C6-3E3F-B24B-1895-678512169F4E}"/>
              </a:ext>
            </a:extLst>
          </p:cNvPr>
          <p:cNvCxnSpPr/>
          <p:nvPr/>
        </p:nvCxnSpPr>
        <p:spPr>
          <a:xfrm>
            <a:off x="2575654" y="441867"/>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grpSp>
        <p:nvGrpSpPr>
          <p:cNvPr id="3" name="群組 2">
            <a:extLst>
              <a:ext uri="{FF2B5EF4-FFF2-40B4-BE49-F238E27FC236}">
                <a16:creationId xmlns:a16="http://schemas.microsoft.com/office/drawing/2014/main" id="{4CDBCB92-F26A-330A-302D-BFD2D6CA82A5}"/>
              </a:ext>
            </a:extLst>
          </p:cNvPr>
          <p:cNvGrpSpPr/>
          <p:nvPr/>
        </p:nvGrpSpPr>
        <p:grpSpPr>
          <a:xfrm>
            <a:off x="618767" y="2280767"/>
            <a:ext cx="3198321" cy="333828"/>
            <a:chOff x="618767" y="2033117"/>
            <a:chExt cx="3198321" cy="333828"/>
          </a:xfrm>
        </p:grpSpPr>
        <p:sp>
          <p:nvSpPr>
            <p:cNvPr id="2" name="矩形: 圓角 1">
              <a:extLst>
                <a:ext uri="{FF2B5EF4-FFF2-40B4-BE49-F238E27FC236}">
                  <a16:creationId xmlns:a16="http://schemas.microsoft.com/office/drawing/2014/main" id="{CB0433ED-F59C-D4D6-DD2E-6195720818BD}"/>
                </a:ext>
              </a:extLst>
            </p:cNvPr>
            <p:cNvSpPr/>
            <p:nvPr/>
          </p:nvSpPr>
          <p:spPr>
            <a:xfrm>
              <a:off x="618767" y="2033117"/>
              <a:ext cx="2400204" cy="333828"/>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spc="261" dirty="0">
                  <a:latin typeface="微軟正黑體" panose="020B0604030504040204" pitchFamily="34" charset="-120"/>
                  <a:ea typeface="微軟正黑體" panose="020B0604030504040204" pitchFamily="34" charset="-120"/>
                </a:rPr>
                <a:t>Hardware</a:t>
              </a:r>
              <a:r>
                <a:rPr lang="zh-TW" altLang="en-US" sz="1200" spc="261" dirty="0">
                  <a:latin typeface="微軟正黑體" panose="020B0604030504040204" pitchFamily="34" charset="-120"/>
                  <a:ea typeface="微軟正黑體" panose="020B0604030504040204" pitchFamily="34" charset="-120"/>
                </a:rPr>
                <a:t> </a:t>
              </a:r>
              <a:r>
                <a:rPr lang="en-US" altLang="zh-TW" sz="1200" spc="261" dirty="0">
                  <a:latin typeface="微軟正黑體" panose="020B0604030504040204" pitchFamily="34" charset="-120"/>
                  <a:ea typeface="微軟正黑體" panose="020B0604030504040204" pitchFamily="34" charset="-120"/>
                </a:rPr>
                <a:t>Sales</a:t>
              </a:r>
            </a:p>
          </p:txBody>
        </p:sp>
        <p:cxnSp>
          <p:nvCxnSpPr>
            <p:cNvPr id="6" name="直線接點 5">
              <a:extLst>
                <a:ext uri="{FF2B5EF4-FFF2-40B4-BE49-F238E27FC236}">
                  <a16:creationId xmlns:a16="http://schemas.microsoft.com/office/drawing/2014/main" id="{F3566045-F373-E759-4200-010D2875F039}"/>
                </a:ext>
              </a:extLst>
            </p:cNvPr>
            <p:cNvCxnSpPr>
              <a:cxnSpLocks/>
              <a:stCxn id="2" idx="3"/>
            </p:cNvCxnSpPr>
            <p:nvPr/>
          </p:nvCxnSpPr>
          <p:spPr>
            <a:xfrm>
              <a:off x="3018971" y="2200031"/>
              <a:ext cx="798117" cy="0"/>
            </a:xfrm>
            <a:prstGeom prst="line">
              <a:avLst/>
            </a:prstGeom>
            <a:ln>
              <a:solidFill>
                <a:schemeClr val="tx1"/>
              </a:solidFill>
              <a:tailEnd type="oval"/>
            </a:ln>
          </p:spPr>
          <p:style>
            <a:lnRef idx="1">
              <a:schemeClr val="accent1"/>
            </a:lnRef>
            <a:fillRef idx="0">
              <a:schemeClr val="accent1"/>
            </a:fillRef>
            <a:effectRef idx="0">
              <a:schemeClr val="accent1"/>
            </a:effectRef>
            <a:fontRef idx="minor">
              <a:schemeClr val="tx1"/>
            </a:fontRef>
          </p:style>
        </p:cxnSp>
      </p:grpSp>
      <p:grpSp>
        <p:nvGrpSpPr>
          <p:cNvPr id="8" name="群組 7">
            <a:extLst>
              <a:ext uri="{FF2B5EF4-FFF2-40B4-BE49-F238E27FC236}">
                <a16:creationId xmlns:a16="http://schemas.microsoft.com/office/drawing/2014/main" id="{166F1EB0-7D3C-3E35-2E02-4E9E68675747}"/>
              </a:ext>
            </a:extLst>
          </p:cNvPr>
          <p:cNvGrpSpPr/>
          <p:nvPr/>
        </p:nvGrpSpPr>
        <p:grpSpPr>
          <a:xfrm>
            <a:off x="4412000" y="3924301"/>
            <a:ext cx="6348429" cy="2098080"/>
            <a:chOff x="4412000" y="4211859"/>
            <a:chExt cx="6348429" cy="2006719"/>
          </a:xfrm>
        </p:grpSpPr>
        <p:pic>
          <p:nvPicPr>
            <p:cNvPr id="9" name="圖片 8">
              <a:extLst>
                <a:ext uri="{FF2B5EF4-FFF2-40B4-BE49-F238E27FC236}">
                  <a16:creationId xmlns:a16="http://schemas.microsoft.com/office/drawing/2014/main" id="{6FBBC7B0-6CE2-2917-230D-A7AB1714B06A}"/>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474" b="89474" l="1887" r="98302">
                          <a14:foregroundMark x1="3962" y1="38947" x2="6415" y2="80000"/>
                          <a14:foregroundMark x1="6415" y1="80000" x2="6415" y2="80000"/>
                          <a14:foregroundMark x1="1887" y1="14737" x2="3774" y2="31579"/>
                          <a14:foregroundMark x1="21321" y1="30526" x2="20755" y2="61053"/>
                          <a14:foregroundMark x1="20755" y1="61053" x2="20755" y2="61053"/>
                          <a14:foregroundMark x1="26604" y1="51579" x2="34717" y2="47368"/>
                          <a14:foregroundMark x1="40189" y1="47368" x2="51887" y2="49474"/>
                          <a14:foregroundMark x1="64717" y1="13684" x2="56226" y2="84211"/>
                          <a14:foregroundMark x1="80189" y1="11579" x2="85849" y2="78947"/>
                          <a14:foregroundMark x1="97358" y1="10526" x2="98302" y2="46316"/>
                          <a14:foregroundMark x1="98302" y1="46316" x2="98113" y2="51579"/>
                        </a14:backgroundRemoval>
                      </a14:imgEffect>
                    </a14:imgLayer>
                  </a14:imgProps>
                </a:ext>
                <a:ext uri="{28A0092B-C50C-407E-A947-70E740481C1C}">
                  <a14:useLocalDpi xmlns:a14="http://schemas.microsoft.com/office/drawing/2010/main" val="0"/>
                </a:ext>
              </a:extLst>
            </a:blip>
            <a:stretch>
              <a:fillRect/>
            </a:stretch>
          </p:blipFill>
          <p:spPr>
            <a:xfrm>
              <a:off x="7378747" y="4359074"/>
              <a:ext cx="1568711" cy="281184"/>
            </a:xfrm>
            <a:prstGeom prst="rect">
              <a:avLst/>
            </a:prstGeom>
          </p:spPr>
        </p:pic>
        <p:pic>
          <p:nvPicPr>
            <p:cNvPr id="10" name="圖片 9">
              <a:extLst>
                <a:ext uri="{FF2B5EF4-FFF2-40B4-BE49-F238E27FC236}">
                  <a16:creationId xmlns:a16="http://schemas.microsoft.com/office/drawing/2014/main" id="{0EF0D388-0FC6-82D8-F77C-E79A99098EE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5138" b="37926"/>
            <a:stretch/>
          </p:blipFill>
          <p:spPr>
            <a:xfrm>
              <a:off x="4415389" y="4211859"/>
              <a:ext cx="2711092" cy="437682"/>
            </a:xfrm>
            <a:prstGeom prst="rect">
              <a:avLst/>
            </a:prstGeom>
          </p:spPr>
        </p:pic>
        <p:pic>
          <p:nvPicPr>
            <p:cNvPr id="11" name="Picture 2" descr="NetApp | CTG">
              <a:extLst>
                <a:ext uri="{FF2B5EF4-FFF2-40B4-BE49-F238E27FC236}">
                  <a16:creationId xmlns:a16="http://schemas.microsoft.com/office/drawing/2014/main" id="{83595D2B-E83C-DA44-AA5E-0656C80348E0}"/>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8487" b="89668" l="1300" r="98800">
                          <a14:foregroundMark x1="4900" y1="21033" x2="5600" y2="80074"/>
                          <a14:foregroundMark x1="1300" y1="10332" x2="1500" y2="70111"/>
                          <a14:foregroundMark x1="37400" y1="53875" x2="44100" y2="79336"/>
                          <a14:foregroundMark x1="48500" y1="66790" x2="49000" y2="78598"/>
                          <a14:foregroundMark x1="58400" y1="60148" x2="59000" y2="78229"/>
                          <a14:foregroundMark x1="68100" y1="53506" x2="67600" y2="60517"/>
                          <a14:foregroundMark x1="77900" y1="59779" x2="77900" y2="66790"/>
                          <a14:foregroundMark x1="88400" y1="59779" x2="88400" y2="66421"/>
                          <a14:foregroundMark x1="94000" y1="63469" x2="94400" y2="70480"/>
                          <a14:foregroundMark x1="69700" y1="53137" x2="74400" y2="83026"/>
                          <a14:foregroundMark x1="98300" y1="61255" x2="98300" y2="61255"/>
                          <a14:foregroundMark x1="98800" y1="59410" x2="98800" y2="60148"/>
                          <a14:foregroundMark x1="98000" y1="56089" x2="98400" y2="64945"/>
                        </a14:backgroundRemoval>
                      </a14:imgEffect>
                    </a14:imgLayer>
                  </a14:imgProps>
                </a:ext>
                <a:ext uri="{28A0092B-C50C-407E-A947-70E740481C1C}">
                  <a14:useLocalDpi xmlns:a14="http://schemas.microsoft.com/office/drawing/2010/main" val="0"/>
                </a:ext>
              </a:extLst>
            </a:blip>
            <a:srcRect/>
            <a:stretch>
              <a:fillRect/>
            </a:stretch>
          </p:blipFill>
          <p:spPr bwMode="auto">
            <a:xfrm>
              <a:off x="4412000" y="5706922"/>
              <a:ext cx="1888033" cy="511656"/>
            </a:xfrm>
            <a:prstGeom prst="rect">
              <a:avLst/>
            </a:prstGeom>
            <a:noFill/>
            <a:extLst>
              <a:ext uri="{909E8E84-426E-40DD-AFC4-6F175D3DCCD1}">
                <a14:hiddenFill xmlns:a14="http://schemas.microsoft.com/office/drawing/2010/main">
                  <a:solidFill>
                    <a:srgbClr val="FFFFFF"/>
                  </a:solidFill>
                </a14:hiddenFill>
              </a:ext>
            </a:extLst>
          </p:spPr>
        </p:pic>
        <p:pic>
          <p:nvPicPr>
            <p:cNvPr id="12" name="圖片 11">
              <a:extLst>
                <a:ext uri="{FF2B5EF4-FFF2-40B4-BE49-F238E27FC236}">
                  <a16:creationId xmlns:a16="http://schemas.microsoft.com/office/drawing/2014/main" id="{39030B60-98A5-686A-9D59-8AA21DBDAB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8221" y="4928768"/>
              <a:ext cx="2486666" cy="483740"/>
            </a:xfrm>
            <a:prstGeom prst="rect">
              <a:avLst/>
            </a:prstGeom>
          </p:spPr>
        </p:pic>
        <p:pic>
          <p:nvPicPr>
            <p:cNvPr id="29" name="圖形 28">
              <a:extLst>
                <a:ext uri="{FF2B5EF4-FFF2-40B4-BE49-F238E27FC236}">
                  <a16:creationId xmlns:a16="http://schemas.microsoft.com/office/drawing/2014/main" id="{D2237D68-1C0B-43EA-C1CE-AB294D4DD43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258586" y="4308381"/>
              <a:ext cx="886841" cy="355624"/>
            </a:xfrm>
            <a:prstGeom prst="rect">
              <a:avLst/>
            </a:prstGeom>
          </p:spPr>
        </p:pic>
        <p:pic>
          <p:nvPicPr>
            <p:cNvPr id="30" name="圖片 29">
              <a:extLst>
                <a:ext uri="{FF2B5EF4-FFF2-40B4-BE49-F238E27FC236}">
                  <a16:creationId xmlns:a16="http://schemas.microsoft.com/office/drawing/2014/main" id="{81D2758E-D73D-137A-F4DA-E13FC870E36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78747" y="5031914"/>
              <a:ext cx="1368093" cy="573459"/>
            </a:xfrm>
            <a:prstGeom prst="rect">
              <a:avLst/>
            </a:prstGeom>
          </p:spPr>
        </p:pic>
        <p:pic>
          <p:nvPicPr>
            <p:cNvPr id="31" name="圖片 30">
              <a:extLst>
                <a:ext uri="{FF2B5EF4-FFF2-40B4-BE49-F238E27FC236}">
                  <a16:creationId xmlns:a16="http://schemas.microsoft.com/office/drawing/2014/main" id="{04721437-7A07-9BE5-65E6-EF82FFC2711D}"/>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foregroundMark x1="21667" y1="43500" x2="26444" y2="48000"/>
                          <a14:foregroundMark x1="53333" y1="37500" x2="53667" y2="57000"/>
                          <a14:foregroundMark x1="56333" y1="47750" x2="56444" y2="54000"/>
                          <a14:foregroundMark x1="72222" y1="45000" x2="73556" y2="52750"/>
                        </a14:backgroundRemoval>
                      </a14:imgEffect>
                    </a14:imgLayer>
                  </a14:imgProps>
                </a:ext>
                <a:ext uri="{28A0092B-C50C-407E-A947-70E740481C1C}">
                  <a14:useLocalDpi xmlns:a14="http://schemas.microsoft.com/office/drawing/2010/main" val="0"/>
                </a:ext>
              </a:extLst>
            </a:blip>
            <a:srcRect l="14972" t="20675" r="14372" b="25438"/>
            <a:stretch/>
          </p:blipFill>
          <p:spPr>
            <a:xfrm>
              <a:off x="9149378" y="4975993"/>
              <a:ext cx="1611051" cy="546093"/>
            </a:xfrm>
            <a:prstGeom prst="rect">
              <a:avLst/>
            </a:prstGeom>
          </p:spPr>
        </p:pic>
      </p:grpSp>
      <p:grpSp>
        <p:nvGrpSpPr>
          <p:cNvPr id="4" name="群組 3">
            <a:extLst>
              <a:ext uri="{FF2B5EF4-FFF2-40B4-BE49-F238E27FC236}">
                <a16:creationId xmlns:a16="http://schemas.microsoft.com/office/drawing/2014/main" id="{CE317A27-12FB-4541-89EF-8790F9E68C6C}"/>
              </a:ext>
            </a:extLst>
          </p:cNvPr>
          <p:cNvGrpSpPr/>
          <p:nvPr/>
        </p:nvGrpSpPr>
        <p:grpSpPr>
          <a:xfrm>
            <a:off x="618767" y="4492305"/>
            <a:ext cx="3198321" cy="333828"/>
            <a:chOff x="618767" y="4244655"/>
            <a:chExt cx="3198321" cy="333828"/>
          </a:xfrm>
        </p:grpSpPr>
        <p:sp>
          <p:nvSpPr>
            <p:cNvPr id="46" name="矩形: 圓角 45">
              <a:extLst>
                <a:ext uri="{FF2B5EF4-FFF2-40B4-BE49-F238E27FC236}">
                  <a16:creationId xmlns:a16="http://schemas.microsoft.com/office/drawing/2014/main" id="{B50AA0CC-C80E-FC8D-426C-FC2908E19BB3}"/>
                </a:ext>
              </a:extLst>
            </p:cNvPr>
            <p:cNvSpPr/>
            <p:nvPr/>
          </p:nvSpPr>
          <p:spPr>
            <a:xfrm>
              <a:off x="618767" y="4244655"/>
              <a:ext cx="2675976" cy="333828"/>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spc="261" dirty="0">
                  <a:latin typeface="微軟正黑體" panose="020B0604030504040204" pitchFamily="34" charset="-120"/>
                  <a:ea typeface="微軟正黑體" panose="020B0604030504040204" pitchFamily="34" charset="-120"/>
                </a:rPr>
                <a:t>Storage Backup System</a:t>
              </a:r>
              <a:endParaRPr lang="zh-TW" altLang="en-US" sz="1200" spc="261" dirty="0">
                <a:latin typeface="微軟正黑體" panose="020B0604030504040204" pitchFamily="34" charset="-120"/>
                <a:ea typeface="微軟正黑體" panose="020B0604030504040204" pitchFamily="34" charset="-120"/>
              </a:endParaRPr>
            </a:p>
          </p:txBody>
        </p:sp>
        <p:cxnSp>
          <p:nvCxnSpPr>
            <p:cNvPr id="47" name="直線接點 46">
              <a:extLst>
                <a:ext uri="{FF2B5EF4-FFF2-40B4-BE49-F238E27FC236}">
                  <a16:creationId xmlns:a16="http://schemas.microsoft.com/office/drawing/2014/main" id="{3DEA7B2B-1FF8-1C40-0262-C6D9E36B61EB}"/>
                </a:ext>
              </a:extLst>
            </p:cNvPr>
            <p:cNvCxnSpPr>
              <a:cxnSpLocks/>
              <a:stCxn id="46" idx="3"/>
            </p:cNvCxnSpPr>
            <p:nvPr/>
          </p:nvCxnSpPr>
          <p:spPr>
            <a:xfrm>
              <a:off x="3294743" y="4411569"/>
              <a:ext cx="522345" cy="0"/>
            </a:xfrm>
            <a:prstGeom prst="line">
              <a:avLst/>
            </a:prstGeom>
            <a:ln>
              <a:solidFill>
                <a:schemeClr val="tx1"/>
              </a:solidFill>
              <a:tailEnd type="oval"/>
            </a:ln>
          </p:spPr>
          <p:style>
            <a:lnRef idx="1">
              <a:schemeClr val="accent1"/>
            </a:lnRef>
            <a:fillRef idx="0">
              <a:schemeClr val="accent1"/>
            </a:fillRef>
            <a:effectRef idx="0">
              <a:schemeClr val="accent1"/>
            </a:effectRef>
            <a:fontRef idx="minor">
              <a:schemeClr val="tx1"/>
            </a:fontRef>
          </p:style>
        </p:cxnSp>
      </p:grpSp>
      <p:sp>
        <p:nvSpPr>
          <p:cNvPr id="50" name="標題 1">
            <a:extLst>
              <a:ext uri="{FF2B5EF4-FFF2-40B4-BE49-F238E27FC236}">
                <a16:creationId xmlns:a16="http://schemas.microsoft.com/office/drawing/2014/main" id="{A51FE462-ED6D-52ED-FF84-D30FF61A7D45}"/>
              </a:ext>
            </a:extLst>
          </p:cNvPr>
          <p:cNvSpPr txBox="1">
            <a:spLocks/>
          </p:cNvSpPr>
          <p:nvPr/>
        </p:nvSpPr>
        <p:spPr>
          <a:xfrm>
            <a:off x="2768616" y="402571"/>
            <a:ext cx="4092151" cy="5116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微軟正黑體" panose="020B0604030504040204" pitchFamily="34" charset="-120"/>
                <a:ea typeface="+mj-ea"/>
                <a:cs typeface="+mj-cs"/>
              </a:defRPr>
            </a:lvl1pPr>
          </a:lstStyle>
          <a:p>
            <a:pPr algn="l"/>
            <a:r>
              <a:rPr lang="en-US" altLang="zh-TW" sz="2400" dirty="0">
                <a:solidFill>
                  <a:srgbClr val="C00000"/>
                </a:solidFill>
                <a:ea typeface="微軟正黑體" panose="020B0604030504040204" pitchFamily="34" charset="-120"/>
              </a:rPr>
              <a:t>Brand Sales and Service</a:t>
            </a:r>
            <a:endParaRPr lang="zh-TW" altLang="en-US" sz="2400" dirty="0">
              <a:solidFill>
                <a:srgbClr val="C00000"/>
              </a:solidFill>
              <a:ea typeface="微軟正黑體" panose="020B0604030504040204" pitchFamily="34" charset="-120"/>
            </a:endParaRPr>
          </a:p>
        </p:txBody>
      </p:sp>
      <p:grpSp>
        <p:nvGrpSpPr>
          <p:cNvPr id="27" name="群組 26">
            <a:extLst>
              <a:ext uri="{FF2B5EF4-FFF2-40B4-BE49-F238E27FC236}">
                <a16:creationId xmlns:a16="http://schemas.microsoft.com/office/drawing/2014/main" id="{9434299E-5CCC-72D9-5C1D-555739FA7C85}"/>
              </a:ext>
            </a:extLst>
          </p:cNvPr>
          <p:cNvGrpSpPr/>
          <p:nvPr/>
        </p:nvGrpSpPr>
        <p:grpSpPr>
          <a:xfrm>
            <a:off x="4513352" y="1431933"/>
            <a:ext cx="7356260" cy="1742569"/>
            <a:chOff x="4513352" y="1184283"/>
            <a:chExt cx="7356260" cy="1742569"/>
          </a:xfrm>
        </p:grpSpPr>
        <p:pic>
          <p:nvPicPr>
            <p:cNvPr id="7" name="圖片 6">
              <a:extLst>
                <a:ext uri="{FF2B5EF4-FFF2-40B4-BE49-F238E27FC236}">
                  <a16:creationId xmlns:a16="http://schemas.microsoft.com/office/drawing/2014/main" id="{283A001B-BE70-5768-7A0F-6644D425880F}"/>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29262" b="29723"/>
            <a:stretch/>
          </p:blipFill>
          <p:spPr>
            <a:xfrm>
              <a:off x="6204783" y="2444656"/>
              <a:ext cx="2605070" cy="467018"/>
            </a:xfrm>
            <a:prstGeom prst="rect">
              <a:avLst/>
            </a:prstGeom>
          </p:spPr>
        </p:pic>
        <p:pic>
          <p:nvPicPr>
            <p:cNvPr id="14" name="圖形 13">
              <a:extLst>
                <a:ext uri="{FF2B5EF4-FFF2-40B4-BE49-F238E27FC236}">
                  <a16:creationId xmlns:a16="http://schemas.microsoft.com/office/drawing/2014/main" id="{01C7EEF5-57A5-BE4F-4B9E-2C7B6FDDB78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13352" y="1459309"/>
              <a:ext cx="886841" cy="355624"/>
            </a:xfrm>
            <a:prstGeom prst="rect">
              <a:avLst/>
            </a:prstGeom>
          </p:spPr>
        </p:pic>
        <p:pic>
          <p:nvPicPr>
            <p:cNvPr id="15" name="圖片 14">
              <a:extLst>
                <a:ext uri="{FF2B5EF4-FFF2-40B4-BE49-F238E27FC236}">
                  <a16:creationId xmlns:a16="http://schemas.microsoft.com/office/drawing/2014/main" id="{3B00FA90-2AC5-D8D1-D392-3ECE551797D5}"/>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527248" y="2440481"/>
              <a:ext cx="1350162" cy="283745"/>
            </a:xfrm>
            <a:prstGeom prst="rect">
              <a:avLst/>
            </a:prstGeom>
          </p:spPr>
        </p:pic>
        <p:pic>
          <p:nvPicPr>
            <p:cNvPr id="19" name="圖片 18">
              <a:extLst>
                <a:ext uri="{FF2B5EF4-FFF2-40B4-BE49-F238E27FC236}">
                  <a16:creationId xmlns:a16="http://schemas.microsoft.com/office/drawing/2014/main" id="{60D3D4E5-7BA7-2CA4-3A0A-E616E7D854F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63514" y="1346574"/>
              <a:ext cx="1765540" cy="740056"/>
            </a:xfrm>
            <a:prstGeom prst="rect">
              <a:avLst/>
            </a:prstGeom>
          </p:spPr>
        </p:pic>
        <p:pic>
          <p:nvPicPr>
            <p:cNvPr id="23" name="圖片 22">
              <a:extLst>
                <a:ext uri="{FF2B5EF4-FFF2-40B4-BE49-F238E27FC236}">
                  <a16:creationId xmlns:a16="http://schemas.microsoft.com/office/drawing/2014/main" id="{41265627-1197-D9E2-66AD-C317EF4CD5B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825137" y="2274055"/>
              <a:ext cx="1044475" cy="652797"/>
            </a:xfrm>
            <a:prstGeom prst="rect">
              <a:avLst/>
            </a:prstGeom>
          </p:spPr>
        </p:pic>
        <p:pic>
          <p:nvPicPr>
            <p:cNvPr id="13" name="Picture 2" descr="NetApp | CTG">
              <a:extLst>
                <a:ext uri="{FF2B5EF4-FFF2-40B4-BE49-F238E27FC236}">
                  <a16:creationId xmlns:a16="http://schemas.microsoft.com/office/drawing/2014/main" id="{DFBD0014-8F1B-BB62-65CF-C348881DDA3D}"/>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8487" b="89668" l="1300" r="98800">
                          <a14:foregroundMark x1="4900" y1="21033" x2="5600" y2="80074"/>
                          <a14:foregroundMark x1="1300" y1="10332" x2="1500" y2="70111"/>
                          <a14:foregroundMark x1="37400" y1="53875" x2="44100" y2="79336"/>
                          <a14:foregroundMark x1="48500" y1="66790" x2="49000" y2="78598"/>
                          <a14:foregroundMark x1="58400" y1="60148" x2="59000" y2="78229"/>
                          <a14:foregroundMark x1="68100" y1="53506" x2="67600" y2="60517"/>
                          <a14:foregroundMark x1="77900" y1="59779" x2="77900" y2="66790"/>
                          <a14:foregroundMark x1="88400" y1="59779" x2="88400" y2="66421"/>
                          <a14:foregroundMark x1="94000" y1="63469" x2="94400" y2="70480"/>
                          <a14:foregroundMark x1="69700" y1="53137" x2="74400" y2="83026"/>
                          <a14:foregroundMark x1="98300" y1="61255" x2="98300" y2="61255"/>
                          <a14:foregroundMark x1="98800" y1="59410" x2="98800" y2="60148"/>
                          <a14:foregroundMark x1="98000" y1="56089" x2="98400" y2="64945"/>
                        </a14:backgroundRemoval>
                      </a14:imgEffect>
                    </a14:imgLayer>
                  </a14:imgProps>
                </a:ext>
                <a:ext uri="{28A0092B-C50C-407E-A947-70E740481C1C}">
                  <a14:useLocalDpi xmlns:a14="http://schemas.microsoft.com/office/drawing/2010/main" val="0"/>
                </a:ext>
              </a:extLst>
            </a:blip>
            <a:srcRect/>
            <a:stretch>
              <a:fillRect/>
            </a:stretch>
          </p:blipFill>
          <p:spPr bwMode="auto">
            <a:xfrm>
              <a:off x="9010886" y="1394143"/>
              <a:ext cx="1888033" cy="511656"/>
            </a:xfrm>
            <a:prstGeom prst="rect">
              <a:avLst/>
            </a:prstGeom>
            <a:noFill/>
            <a:extLst>
              <a:ext uri="{909E8E84-426E-40DD-AFC4-6F175D3DCCD1}">
                <a14:hiddenFill xmlns:a14="http://schemas.microsoft.com/office/drawing/2010/main">
                  <a:solidFill>
                    <a:srgbClr val="FFFFFF"/>
                  </a:solidFill>
                </a14:hiddenFill>
              </a:ext>
            </a:extLst>
          </p:spPr>
        </p:pic>
        <p:pic>
          <p:nvPicPr>
            <p:cNvPr id="22" name="圖片 21">
              <a:extLst>
                <a:ext uri="{FF2B5EF4-FFF2-40B4-BE49-F238E27FC236}">
                  <a16:creationId xmlns:a16="http://schemas.microsoft.com/office/drawing/2014/main" id="{34EB22FB-0B33-6944-71AA-80C1CE1FBC92}"/>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947458" y="2366945"/>
              <a:ext cx="1644264" cy="467018"/>
            </a:xfrm>
            <a:prstGeom prst="rect">
              <a:avLst/>
            </a:prstGeom>
          </p:spPr>
        </p:pic>
        <p:pic>
          <p:nvPicPr>
            <p:cNvPr id="26" name="圖片 25">
              <a:extLst>
                <a:ext uri="{FF2B5EF4-FFF2-40B4-BE49-F238E27FC236}">
                  <a16:creationId xmlns:a16="http://schemas.microsoft.com/office/drawing/2014/main" id="{15EE28AF-7F96-F489-7C29-255B4FCAB59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819061" y="1184283"/>
              <a:ext cx="990792" cy="990792"/>
            </a:xfrm>
            <a:prstGeom prst="rect">
              <a:avLst/>
            </a:prstGeom>
          </p:spPr>
        </p:pic>
      </p:grpSp>
    </p:spTree>
    <p:extLst>
      <p:ext uri="{BB962C8B-B14F-4D97-AF65-F5344CB8AC3E}">
        <p14:creationId xmlns:p14="http://schemas.microsoft.com/office/powerpoint/2010/main" val="247532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250"/>
                                        <p:tgtEl>
                                          <p:spTgt spid="27"/>
                                        </p:tgtEl>
                                      </p:cBhvr>
                                    </p:animEffect>
                                    <p:anim calcmode="lin" valueType="num">
                                      <p:cBhvr>
                                        <p:cTn id="12" dur="250" fill="hold"/>
                                        <p:tgtEl>
                                          <p:spTgt spid="27"/>
                                        </p:tgtEl>
                                        <p:attrNameLst>
                                          <p:attrName>ppt_x</p:attrName>
                                        </p:attrNameLst>
                                      </p:cBhvr>
                                      <p:tavLst>
                                        <p:tav tm="0">
                                          <p:val>
                                            <p:strVal val="#ppt_x"/>
                                          </p:val>
                                        </p:tav>
                                        <p:tav tm="100000">
                                          <p:val>
                                            <p:strVal val="#ppt_x"/>
                                          </p:val>
                                        </p:tav>
                                      </p:tavLst>
                                    </p:anim>
                                    <p:anim calcmode="lin" valueType="num">
                                      <p:cBhvr>
                                        <p:cTn id="13" dur="250" fill="hold"/>
                                        <p:tgtEl>
                                          <p:spTgt spid="27"/>
                                        </p:tgtEl>
                                        <p:attrNameLst>
                                          <p:attrName>ppt_y</p:attrName>
                                        </p:attrNameLst>
                                      </p:cBhvr>
                                      <p:tavLst>
                                        <p:tav tm="0">
                                          <p:val>
                                            <p:strVal val="#ppt_y+.1"/>
                                          </p:val>
                                        </p:tav>
                                        <p:tav tm="100000">
                                          <p:val>
                                            <p:strVal val="#ppt_y"/>
                                          </p:val>
                                        </p:tav>
                                      </p:tavLst>
                                    </p:anim>
                                  </p:childTnLst>
                                </p:cTn>
                              </p:par>
                            </p:childTnLst>
                          </p:cTn>
                        </p:par>
                        <p:par>
                          <p:cTn id="14" fill="hold">
                            <p:stCondLst>
                              <p:cond delay="750"/>
                            </p:stCondLst>
                            <p:childTnLst>
                              <p:par>
                                <p:cTn id="15" presetID="2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1250"/>
                            </p:stCondLst>
                            <p:childTnLst>
                              <p:par>
                                <p:cTn id="19" presetID="42"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250"/>
                                        <p:tgtEl>
                                          <p:spTgt spid="8"/>
                                        </p:tgtEl>
                                      </p:cBhvr>
                                    </p:animEffect>
                                    <p:anim calcmode="lin" valueType="num">
                                      <p:cBhvr>
                                        <p:cTn id="22" dur="250" fill="hold"/>
                                        <p:tgtEl>
                                          <p:spTgt spid="8"/>
                                        </p:tgtEl>
                                        <p:attrNameLst>
                                          <p:attrName>ppt_x</p:attrName>
                                        </p:attrNameLst>
                                      </p:cBhvr>
                                      <p:tavLst>
                                        <p:tav tm="0">
                                          <p:val>
                                            <p:strVal val="#ppt_x"/>
                                          </p:val>
                                        </p:tav>
                                        <p:tav tm="100000">
                                          <p:val>
                                            <p:strVal val="#ppt_x"/>
                                          </p:val>
                                        </p:tav>
                                      </p:tavLst>
                                    </p:anim>
                                    <p:anim calcmode="lin" valueType="num">
                                      <p:cBhvr>
                                        <p:cTn id="23" dur="2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EE9BE75C-8CF6-1644-017A-423150DC5FB4}"/>
              </a:ext>
            </a:extLst>
          </p:cNvPr>
          <p:cNvGrpSpPr/>
          <p:nvPr/>
        </p:nvGrpSpPr>
        <p:grpSpPr>
          <a:xfrm>
            <a:off x="609482" y="2033117"/>
            <a:ext cx="3120441" cy="333828"/>
            <a:chOff x="609482" y="2033117"/>
            <a:chExt cx="3120441" cy="333828"/>
          </a:xfrm>
        </p:grpSpPr>
        <p:sp>
          <p:nvSpPr>
            <p:cNvPr id="2" name="矩形: 圓角 1">
              <a:extLst>
                <a:ext uri="{FF2B5EF4-FFF2-40B4-BE49-F238E27FC236}">
                  <a16:creationId xmlns:a16="http://schemas.microsoft.com/office/drawing/2014/main" id="{CB0433ED-F59C-D4D6-DD2E-6195720818BD}"/>
                </a:ext>
              </a:extLst>
            </p:cNvPr>
            <p:cNvSpPr/>
            <p:nvPr/>
          </p:nvSpPr>
          <p:spPr>
            <a:xfrm>
              <a:off x="609482" y="2033117"/>
              <a:ext cx="2990059" cy="333828"/>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000" spc="261" dirty="0">
                  <a:latin typeface="微軟正黑體" panose="020B0604030504040204" pitchFamily="34" charset="-120"/>
                  <a:ea typeface="微軟正黑體" panose="020B0604030504040204" pitchFamily="34" charset="-120"/>
                </a:rPr>
                <a:t>Internet Information Security</a:t>
              </a:r>
            </a:p>
          </p:txBody>
        </p:sp>
        <p:cxnSp>
          <p:nvCxnSpPr>
            <p:cNvPr id="6" name="直線接點 5">
              <a:extLst>
                <a:ext uri="{FF2B5EF4-FFF2-40B4-BE49-F238E27FC236}">
                  <a16:creationId xmlns:a16="http://schemas.microsoft.com/office/drawing/2014/main" id="{F3566045-F373-E759-4200-010D2875F039}"/>
                </a:ext>
              </a:extLst>
            </p:cNvPr>
            <p:cNvCxnSpPr>
              <a:cxnSpLocks/>
              <a:stCxn id="2" idx="3"/>
            </p:cNvCxnSpPr>
            <p:nvPr/>
          </p:nvCxnSpPr>
          <p:spPr>
            <a:xfrm flipV="1">
              <a:off x="3599541" y="2200030"/>
              <a:ext cx="130382" cy="1"/>
            </a:xfrm>
            <a:prstGeom prst="line">
              <a:avLst/>
            </a:prstGeom>
            <a:ln>
              <a:solidFill>
                <a:schemeClr val="tx1"/>
              </a:solidFill>
              <a:tailEnd type="oval"/>
            </a:ln>
          </p:spPr>
          <p:style>
            <a:lnRef idx="1">
              <a:schemeClr val="accent1"/>
            </a:lnRef>
            <a:fillRef idx="0">
              <a:schemeClr val="accent1"/>
            </a:fillRef>
            <a:effectRef idx="0">
              <a:schemeClr val="accent1"/>
            </a:effectRef>
            <a:fontRef idx="minor">
              <a:schemeClr val="tx1"/>
            </a:fontRef>
          </p:style>
        </p:cxnSp>
      </p:grpSp>
      <p:grpSp>
        <p:nvGrpSpPr>
          <p:cNvPr id="7" name="群組 6">
            <a:extLst>
              <a:ext uri="{FF2B5EF4-FFF2-40B4-BE49-F238E27FC236}">
                <a16:creationId xmlns:a16="http://schemas.microsoft.com/office/drawing/2014/main" id="{3970E394-4F12-4F0C-F08C-7C60622883B5}"/>
              </a:ext>
            </a:extLst>
          </p:cNvPr>
          <p:cNvGrpSpPr/>
          <p:nvPr/>
        </p:nvGrpSpPr>
        <p:grpSpPr>
          <a:xfrm>
            <a:off x="609482" y="4259169"/>
            <a:ext cx="3120441" cy="333821"/>
            <a:chOff x="609482" y="4259169"/>
            <a:chExt cx="3120441" cy="333821"/>
          </a:xfrm>
        </p:grpSpPr>
        <p:sp>
          <p:nvSpPr>
            <p:cNvPr id="46" name="矩形: 圓角 45">
              <a:extLst>
                <a:ext uri="{FF2B5EF4-FFF2-40B4-BE49-F238E27FC236}">
                  <a16:creationId xmlns:a16="http://schemas.microsoft.com/office/drawing/2014/main" id="{B50AA0CC-C80E-FC8D-426C-FC2908E19BB3}"/>
                </a:ext>
              </a:extLst>
            </p:cNvPr>
            <p:cNvSpPr/>
            <p:nvPr/>
          </p:nvSpPr>
          <p:spPr>
            <a:xfrm>
              <a:off x="609482" y="4259169"/>
              <a:ext cx="2990058" cy="333821"/>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000" b="1" spc="261" dirty="0">
                  <a:latin typeface="微軟正黑體" panose="020B0604030504040204" pitchFamily="34" charset="-120"/>
                  <a:ea typeface="微軟正黑體" panose="020B0604030504040204" pitchFamily="34" charset="-120"/>
                </a:rPr>
                <a:t>Cloud management platform</a:t>
              </a:r>
            </a:p>
          </p:txBody>
        </p:sp>
        <p:cxnSp>
          <p:nvCxnSpPr>
            <p:cNvPr id="47" name="直線接點 46">
              <a:extLst>
                <a:ext uri="{FF2B5EF4-FFF2-40B4-BE49-F238E27FC236}">
                  <a16:creationId xmlns:a16="http://schemas.microsoft.com/office/drawing/2014/main" id="{3DEA7B2B-1FF8-1C40-0262-C6D9E36B61EB}"/>
                </a:ext>
              </a:extLst>
            </p:cNvPr>
            <p:cNvCxnSpPr>
              <a:cxnSpLocks/>
              <a:stCxn id="46" idx="3"/>
            </p:cNvCxnSpPr>
            <p:nvPr/>
          </p:nvCxnSpPr>
          <p:spPr>
            <a:xfrm>
              <a:off x="3599540" y="4426080"/>
              <a:ext cx="130383" cy="3"/>
            </a:xfrm>
            <a:prstGeom prst="line">
              <a:avLst/>
            </a:prstGeom>
            <a:ln>
              <a:solidFill>
                <a:schemeClr val="tx1"/>
              </a:solidFill>
              <a:tailEnd type="oval"/>
            </a:ln>
          </p:spPr>
          <p:style>
            <a:lnRef idx="1">
              <a:schemeClr val="accent1"/>
            </a:lnRef>
            <a:fillRef idx="0">
              <a:schemeClr val="accent1"/>
            </a:fillRef>
            <a:effectRef idx="0">
              <a:schemeClr val="accent1"/>
            </a:effectRef>
            <a:fontRef idx="minor">
              <a:schemeClr val="tx1"/>
            </a:fontRef>
          </p:style>
        </p:cxnSp>
      </p:grpSp>
      <p:grpSp>
        <p:nvGrpSpPr>
          <p:cNvPr id="8" name="群組 7">
            <a:extLst>
              <a:ext uri="{FF2B5EF4-FFF2-40B4-BE49-F238E27FC236}">
                <a16:creationId xmlns:a16="http://schemas.microsoft.com/office/drawing/2014/main" id="{1EEF4F07-46BF-6AA1-5D82-BE0986F22E10}"/>
              </a:ext>
            </a:extLst>
          </p:cNvPr>
          <p:cNvGrpSpPr/>
          <p:nvPr/>
        </p:nvGrpSpPr>
        <p:grpSpPr>
          <a:xfrm>
            <a:off x="609482" y="5494762"/>
            <a:ext cx="3120441" cy="333828"/>
            <a:chOff x="609482" y="5494762"/>
            <a:chExt cx="3120441" cy="333828"/>
          </a:xfrm>
        </p:grpSpPr>
        <p:sp>
          <p:nvSpPr>
            <p:cNvPr id="43" name="矩形: 圓角 42">
              <a:extLst>
                <a:ext uri="{FF2B5EF4-FFF2-40B4-BE49-F238E27FC236}">
                  <a16:creationId xmlns:a16="http://schemas.microsoft.com/office/drawing/2014/main" id="{4F672535-1486-367F-4699-C9687E6DB61C}"/>
                </a:ext>
              </a:extLst>
            </p:cNvPr>
            <p:cNvSpPr/>
            <p:nvPr/>
          </p:nvSpPr>
          <p:spPr>
            <a:xfrm>
              <a:off x="609482" y="5494762"/>
              <a:ext cx="2675976" cy="333828"/>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spc="261" dirty="0">
                  <a:latin typeface="微軟正黑體" panose="020B0604030504040204" pitchFamily="34" charset="-120"/>
                  <a:ea typeface="微軟正黑體" panose="020B0604030504040204" pitchFamily="34" charset="-120"/>
                </a:rPr>
                <a:t>Software Application</a:t>
              </a:r>
            </a:p>
          </p:txBody>
        </p:sp>
        <p:cxnSp>
          <p:nvCxnSpPr>
            <p:cNvPr id="44" name="直線接點 43">
              <a:extLst>
                <a:ext uri="{FF2B5EF4-FFF2-40B4-BE49-F238E27FC236}">
                  <a16:creationId xmlns:a16="http://schemas.microsoft.com/office/drawing/2014/main" id="{71BE221E-55BC-7AFE-FD36-8E313146133F}"/>
                </a:ext>
              </a:extLst>
            </p:cNvPr>
            <p:cNvCxnSpPr>
              <a:cxnSpLocks/>
              <a:stCxn id="43" idx="3"/>
            </p:cNvCxnSpPr>
            <p:nvPr/>
          </p:nvCxnSpPr>
          <p:spPr>
            <a:xfrm>
              <a:off x="3285458" y="5661676"/>
              <a:ext cx="444465" cy="0"/>
            </a:xfrm>
            <a:prstGeom prst="line">
              <a:avLst/>
            </a:prstGeom>
            <a:ln>
              <a:solidFill>
                <a:schemeClr val="tx1"/>
              </a:solidFill>
              <a:tailEnd type="oval"/>
            </a:ln>
          </p:spPr>
          <p:style>
            <a:lnRef idx="1">
              <a:schemeClr val="accent1"/>
            </a:lnRef>
            <a:fillRef idx="0">
              <a:schemeClr val="accent1"/>
            </a:fillRef>
            <a:effectRef idx="0">
              <a:schemeClr val="accent1"/>
            </a:effectRef>
            <a:fontRef idx="minor">
              <a:schemeClr val="tx1"/>
            </a:fontRef>
          </p:style>
        </p:cxnSp>
      </p:grpSp>
      <p:grpSp>
        <p:nvGrpSpPr>
          <p:cNvPr id="27" name="群組 26">
            <a:extLst>
              <a:ext uri="{FF2B5EF4-FFF2-40B4-BE49-F238E27FC236}">
                <a16:creationId xmlns:a16="http://schemas.microsoft.com/office/drawing/2014/main" id="{657BBE07-8DFE-F6D3-FB65-02C1240B5D02}"/>
              </a:ext>
            </a:extLst>
          </p:cNvPr>
          <p:cNvGrpSpPr/>
          <p:nvPr/>
        </p:nvGrpSpPr>
        <p:grpSpPr>
          <a:xfrm>
            <a:off x="4403348" y="3947887"/>
            <a:ext cx="4616815" cy="912459"/>
            <a:chOff x="4403348" y="3947887"/>
            <a:chExt cx="4616815" cy="912459"/>
          </a:xfrm>
        </p:grpSpPr>
        <p:pic>
          <p:nvPicPr>
            <p:cNvPr id="41" name="圖片 40">
              <a:extLst>
                <a:ext uri="{FF2B5EF4-FFF2-40B4-BE49-F238E27FC236}">
                  <a16:creationId xmlns:a16="http://schemas.microsoft.com/office/drawing/2014/main" id="{DEE710AF-3FDB-9907-BF4A-ACB76FBD125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4889" y1="42093" x2="45222" y2="45814"/>
                          <a14:foregroundMark x1="57556" y1="40465" x2="58333" y2="43953"/>
                          <a14:foregroundMark x1="63889" y1="40465" x2="65222" y2="44419"/>
                          <a14:foregroundMark x1="69222" y1="40233" x2="70000" y2="43488"/>
                          <a14:foregroundMark x1="72444" y1="37209" x2="72444" y2="46744"/>
                          <a14:foregroundMark x1="77667" y1="40233" x2="77667" y2="38837"/>
                          <a14:foregroundMark x1="74667" y1="43721" x2="75111" y2="47674"/>
                          <a14:foregroundMark x1="75889" y1="42558" x2="75889" y2="42558"/>
                          <a14:foregroundMark x1="65778" y1="52558" x2="66333" y2="55116"/>
                          <a14:foregroundMark x1="66111" y1="42326" x2="67444" y2="45814"/>
                          <a14:foregroundMark x1="48333" y1="59302" x2="48333" y2="60000"/>
                          <a14:foregroundMark x1="47222" y1="58372" x2="47000" y2="58372"/>
                          <a14:foregroundMark x1="45111" y1="59302" x2="45426" y2="60930"/>
                          <a14:foregroundMark x1="50556" y1="61395" x2="51889" y2="61163"/>
                          <a14:foregroundMark x1="52222" y1="64186" x2="51000" y2="67442"/>
                          <a14:foregroundMark x1="54908" y1="60907" x2="55333" y2="60698"/>
                          <a14:foregroundMark x1="53444" y1="61628" x2="54185" y2="61263"/>
                          <a14:foregroundMark x1="58889" y1="62093" x2="57667" y2="61395"/>
                          <a14:foregroundMark x1="64333" y1="62326" x2="63000" y2="63256"/>
                          <a14:foregroundMark x1="62164" y1="64500" x2="62333" y2="66977"/>
                          <a14:foregroundMark x1="65780" y1="60547" x2="65889" y2="64419"/>
                          <a14:foregroundMark x1="68778" y1="61860" x2="69000" y2="65581"/>
                          <a14:foregroundMark x1="67333" y1="61628" x2="68132" y2="61442"/>
                          <a14:foregroundMark x1="70222" y1="60698" x2="70333" y2="61395"/>
                          <a14:foregroundMark x1="72889" y1="60233" x2="72889" y2="62093"/>
                          <a14:foregroundMark x1="72556" y1="66047" x2="72556" y2="67209"/>
                          <a14:foregroundMark x1="72556" y1="63023" x2="72667" y2="65814"/>
                          <a14:foregroundMark x1="74222" y1="62791" x2="74222" y2="65116"/>
                          <a14:foregroundMark x1="76556" y1="63256" x2="76683" y2="65116"/>
                          <a14:foregroundMark x1="78000" y1="61395" x2="78000" y2="62326"/>
                          <a14:foregroundMark x1="78444" y1="60930" x2="78889" y2="61163"/>
                          <a14:foregroundMark x1="80259" y1="62326" x2="80316" y2="63771"/>
                          <a14:foregroundMark x1="80222" y1="61395" x2="80259" y2="62326"/>
                          <a14:foregroundMark x1="81333" y1="61860" x2="81707" y2="61972"/>
                          <a14:foregroundMark x1="63867" y1="59489" x2="63111" y2="57907"/>
                          <a14:foregroundMark x1="73333" y1="57674" x2="73000" y2="58605"/>
                          <a14:foregroundMark x1="66889" y1="65349" x2="67378" y2="66279"/>
                          <a14:foregroundMark x1="55000" y1="67209" x2="53778" y2="67674"/>
                          <a14:foregroundMark x1="84056" y1="65642" x2="84444" y2="66977"/>
                          <a14:foregroundMark x1="82889" y1="61628" x2="83179" y2="62626"/>
                          <a14:foregroundMark x1="45791" y1="66302" x2="46556" y2="67674"/>
                          <a14:foregroundMark x1="44222" y1="63488" x2="45290" y2="65404"/>
                          <a14:foregroundMark x1="67333" y1="67674" x2="67333" y2="67674"/>
                          <a14:foregroundMark x1="64556" y1="60930" x2="64556" y2="60930"/>
                          <a14:foregroundMark x1="75556" y1="61163" x2="75556" y2="61163"/>
                          <a14:foregroundMark x1="77778" y1="64651" x2="77778" y2="64651"/>
                          <a14:foregroundMark x1="78000" y1="66512" x2="78000" y2="66512"/>
                          <a14:foregroundMark x1="83889" y1="61163" x2="83889" y2="61163"/>
                          <a14:foregroundMark x1="84333" y1="61395" x2="84333" y2="61395"/>
                          <a14:backgroundMark x1="51000" y1="62791" x2="51333" y2="64884"/>
                          <a14:backgroundMark x1="55111" y1="61628" x2="54222" y2="61395"/>
                          <a14:backgroundMark x1="57889" y1="63023" x2="58111" y2="66047"/>
                          <a14:backgroundMark x1="63278" y1="60930" x2="63778" y2="62326"/>
                          <a14:backgroundMark x1="63111" y1="60465" x2="63278" y2="60930"/>
                          <a14:backgroundMark x1="67778" y1="62791" x2="68222" y2="62558"/>
                          <a14:backgroundMark x1="77556" y1="66512" x2="77556" y2="68372"/>
                          <a14:backgroundMark x1="77556" y1="65116" x2="77556" y2="66512"/>
                          <a14:backgroundMark x1="81365" y1="63985" x2="81556" y2="66977"/>
                          <a14:backgroundMark x1="81444" y1="62326" x2="81444" y2="62326"/>
                          <a14:backgroundMark x1="83556" y1="63023" x2="82889" y2="66047"/>
                          <a14:backgroundMark x1="83333" y1="62558" x2="83667" y2="65814"/>
                          <a14:backgroundMark x1="84000" y1="66047" x2="84000" y2="67209"/>
                          <a14:backgroundMark x1="63556" y1="60000" x2="63778" y2="60465"/>
                          <a14:backgroundMark x1="63889" y1="59767" x2="64000" y2="61163"/>
                          <a14:backgroundMark x1="67444" y1="66047" x2="68556" y2="65814"/>
                          <a14:backgroundMark x1="46111" y1="61395" x2="46778" y2="64419"/>
                          <a14:backgroundMark x1="45222" y1="65581" x2="45889" y2="66047"/>
                        </a14:backgroundRemoval>
                      </a14:imgEffect>
                    </a14:imgLayer>
                  </a14:imgProps>
                </a:ext>
                <a:ext uri="{28A0092B-C50C-407E-A947-70E740481C1C}">
                  <a14:useLocalDpi xmlns:a14="http://schemas.microsoft.com/office/drawing/2010/main" val="0"/>
                </a:ext>
              </a:extLst>
            </a:blip>
            <a:srcRect l="13090" t="25270" r="14111" b="27752"/>
            <a:stretch/>
          </p:blipFill>
          <p:spPr>
            <a:xfrm>
              <a:off x="4403348" y="4172231"/>
              <a:ext cx="1640759" cy="505873"/>
            </a:xfrm>
            <a:prstGeom prst="rect">
              <a:avLst/>
            </a:prstGeom>
          </p:spPr>
        </p:pic>
        <p:pic>
          <p:nvPicPr>
            <p:cNvPr id="42" name="圖片 41">
              <a:extLst>
                <a:ext uri="{FF2B5EF4-FFF2-40B4-BE49-F238E27FC236}">
                  <a16:creationId xmlns:a16="http://schemas.microsoft.com/office/drawing/2014/main" id="{6B36EF85-56DF-1DEC-52B7-1CCB97ECA5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7923" y="3947887"/>
              <a:ext cx="1520765" cy="912459"/>
            </a:xfrm>
            <a:prstGeom prst="rect">
              <a:avLst/>
            </a:prstGeom>
          </p:spPr>
        </p:pic>
        <p:pic>
          <p:nvPicPr>
            <p:cNvPr id="20" name="圖片 19">
              <a:extLst>
                <a:ext uri="{FF2B5EF4-FFF2-40B4-BE49-F238E27FC236}">
                  <a16:creationId xmlns:a16="http://schemas.microsoft.com/office/drawing/2014/main" id="{F1B2BAEF-4DEF-3BDA-2FB6-5BA31BB04F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46068" y="4067398"/>
              <a:ext cx="774095" cy="774095"/>
            </a:xfrm>
            <a:prstGeom prst="rect">
              <a:avLst/>
            </a:prstGeom>
          </p:spPr>
        </p:pic>
      </p:grpSp>
      <p:grpSp>
        <p:nvGrpSpPr>
          <p:cNvPr id="26" name="群組 25">
            <a:extLst>
              <a:ext uri="{FF2B5EF4-FFF2-40B4-BE49-F238E27FC236}">
                <a16:creationId xmlns:a16="http://schemas.microsoft.com/office/drawing/2014/main" id="{21A2F78D-563B-90AD-82C9-2C4B25BF6C54}"/>
              </a:ext>
            </a:extLst>
          </p:cNvPr>
          <p:cNvGrpSpPr/>
          <p:nvPr/>
        </p:nvGrpSpPr>
        <p:grpSpPr>
          <a:xfrm>
            <a:off x="4403348" y="1296455"/>
            <a:ext cx="6783126" cy="2222051"/>
            <a:chOff x="4403348" y="1296455"/>
            <a:chExt cx="6783126" cy="2222051"/>
          </a:xfrm>
        </p:grpSpPr>
        <p:pic>
          <p:nvPicPr>
            <p:cNvPr id="3" name="圖片 2">
              <a:extLst>
                <a:ext uri="{FF2B5EF4-FFF2-40B4-BE49-F238E27FC236}">
                  <a16:creationId xmlns:a16="http://schemas.microsoft.com/office/drawing/2014/main" id="{95B752DB-7C1B-E085-99E3-8ED2E011D8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03348" y="2014293"/>
              <a:ext cx="2264642" cy="668070"/>
            </a:xfrm>
            <a:prstGeom prst="rect">
              <a:avLst/>
            </a:prstGeom>
          </p:spPr>
        </p:pic>
        <p:pic>
          <p:nvPicPr>
            <p:cNvPr id="5" name="圖片 4">
              <a:extLst>
                <a:ext uri="{FF2B5EF4-FFF2-40B4-BE49-F238E27FC236}">
                  <a16:creationId xmlns:a16="http://schemas.microsoft.com/office/drawing/2014/main" id="{4D4FC272-D583-F5EC-2F97-E3C667EEE7CD}"/>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8772" b="89474" l="3612" r="98871">
                          <a14:foregroundMark x1="10835" y1="29825" x2="19187" y2="44737"/>
                          <a14:foregroundMark x1="24831" y1="36842" x2="25282" y2="51754"/>
                          <a14:foregroundMark x1="4740" y1="40351" x2="3837" y2="47368"/>
                          <a14:foregroundMark x1="39729" y1="64912" x2="41761" y2="78947"/>
                          <a14:foregroundMark x1="60497" y1="50877" x2="61174" y2="63158"/>
                          <a14:foregroundMark x1="88713" y1="31579" x2="92325" y2="35965"/>
                          <a14:foregroundMark x1="97743" y1="78070" x2="98871" y2="59649"/>
                          <a14:foregroundMark x1="65237" y1="81579" x2="66366" y2="83333"/>
                          <a14:foregroundMark x1="59819" y1="9649" x2="59819" y2="9649"/>
                        </a14:backgroundRemoval>
                      </a14:imgEffect>
                    </a14:imgLayer>
                  </a14:imgProps>
                </a:ext>
                <a:ext uri="{28A0092B-C50C-407E-A947-70E740481C1C}">
                  <a14:useLocalDpi xmlns:a14="http://schemas.microsoft.com/office/drawing/2010/main" val="0"/>
                </a:ext>
              </a:extLst>
            </a:blip>
            <a:stretch>
              <a:fillRect/>
            </a:stretch>
          </p:blipFill>
          <p:spPr>
            <a:xfrm>
              <a:off x="5935999" y="1470343"/>
              <a:ext cx="1185480" cy="305067"/>
            </a:xfrm>
            <a:prstGeom prst="rect">
              <a:avLst/>
            </a:prstGeom>
          </p:spPr>
        </p:pic>
        <p:pic>
          <p:nvPicPr>
            <p:cNvPr id="13" name="圖片 12">
              <a:extLst>
                <a:ext uri="{FF2B5EF4-FFF2-40B4-BE49-F238E27FC236}">
                  <a16:creationId xmlns:a16="http://schemas.microsoft.com/office/drawing/2014/main" id="{2453A73F-63A8-91D3-B92B-96EFBD22EA9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03348" y="1296455"/>
              <a:ext cx="1018550" cy="537795"/>
            </a:xfrm>
            <a:prstGeom prst="rect">
              <a:avLst/>
            </a:prstGeom>
          </p:spPr>
        </p:pic>
        <p:pic>
          <p:nvPicPr>
            <p:cNvPr id="32" name="圖片 31">
              <a:extLst>
                <a:ext uri="{FF2B5EF4-FFF2-40B4-BE49-F238E27FC236}">
                  <a16:creationId xmlns:a16="http://schemas.microsoft.com/office/drawing/2014/main" id="{0EB4CC13-4093-A89C-7BC2-BF26E3B90A2C}"/>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752" b="87597" l="3599" r="98201">
                          <a14:foregroundMark x1="9254" y1="26357" x2="7455" y2="43411"/>
                          <a14:foregroundMark x1="7455" y1="43411" x2="8740" y2="61240"/>
                          <a14:foregroundMark x1="8740" y1="61240" x2="9512" y2="63566"/>
                          <a14:foregroundMark x1="31620" y1="58140" x2="27506" y2="70543"/>
                          <a14:foregroundMark x1="27506" y1="70543" x2="27506" y2="70543"/>
                          <a14:foregroundMark x1="3599" y1="42636" x2="3856" y2="50388"/>
                          <a14:foregroundMark x1="15167" y1="86047" x2="17224" y2="88372"/>
                          <a14:foregroundMark x1="12596" y1="55039" x2="12596" y2="55039"/>
                          <a14:foregroundMark x1="19537" y1="83721" x2="19537" y2="83721"/>
                          <a14:foregroundMark x1="40268" y1="49612" x2="40103" y2="51938"/>
                          <a14:foregroundMark x1="40433" y1="47287" x2="40268" y2="49612"/>
                          <a14:foregroundMark x1="40488" y1="46512" x2="40433" y2="47287"/>
                          <a14:foregroundMark x1="40598" y1="44961" x2="40488" y2="46512"/>
                          <a14:foregroundMark x1="40874" y1="41085" x2="40598" y2="44961"/>
                          <a14:foregroundMark x1="49614" y1="48837" x2="50129" y2="54264"/>
                          <a14:foregroundMark x1="49614" y1="37209" x2="49614" y2="37209"/>
                          <a14:foregroundMark x1="58098" y1="49612" x2="58098" y2="49612"/>
                          <a14:foregroundMark x1="65296" y1="48062" x2="65296" y2="48062"/>
                          <a14:foregroundMark x1="68638" y1="49612" x2="68638" y2="49612"/>
                          <a14:foregroundMark x1="85604" y1="49612" x2="85604" y2="49612"/>
                          <a14:foregroundMark x1="88689" y1="48837" x2="88689" y2="48837"/>
                          <a14:foregroundMark x1="12339" y1="58140" x2="12339" y2="58140"/>
                          <a14:foregroundMark x1="19794" y1="82946" x2="19794" y2="82946"/>
                          <a14:foregroundMark x1="19537" y1="82946" x2="19537" y2="82946"/>
                          <a14:backgroundMark x1="63496" y1="53488" x2="63496" y2="53488"/>
                          <a14:backgroundMark x1="40874" y1="47287" x2="40874" y2="47287"/>
                          <a14:backgroundMark x1="40874" y1="44961" x2="40874" y2="44961"/>
                          <a14:backgroundMark x1="40874" y1="46512" x2="40874" y2="46512"/>
                          <a14:backgroundMark x1="40617" y1="49612" x2="40617" y2="49612"/>
                          <a14:backgroundMark x1="19537" y1="84496" x2="19537" y2="84496"/>
                          <a14:backgroundMark x1="94859" y1="34884" x2="97172" y2="45736"/>
                        </a14:backgroundRemoval>
                      </a14:imgEffect>
                    </a14:imgLayer>
                  </a14:imgProps>
                </a:ext>
                <a:ext uri="{28A0092B-C50C-407E-A947-70E740481C1C}">
                  <a14:useLocalDpi xmlns:a14="http://schemas.microsoft.com/office/drawing/2010/main" val="0"/>
                </a:ext>
              </a:extLst>
            </a:blip>
            <a:stretch>
              <a:fillRect/>
            </a:stretch>
          </p:blipFill>
          <p:spPr>
            <a:xfrm>
              <a:off x="4403348" y="2892252"/>
              <a:ext cx="1888471" cy="626254"/>
            </a:xfrm>
            <a:prstGeom prst="rect">
              <a:avLst/>
            </a:prstGeom>
          </p:spPr>
        </p:pic>
        <p:pic>
          <p:nvPicPr>
            <p:cNvPr id="33" name="圖片 32">
              <a:extLst>
                <a:ext uri="{FF2B5EF4-FFF2-40B4-BE49-F238E27FC236}">
                  <a16:creationId xmlns:a16="http://schemas.microsoft.com/office/drawing/2014/main" id="{FB611EB6-E16F-F2E2-5407-F6D6BDD3E7E2}"/>
                </a:ext>
              </a:extLst>
            </p:cNvPr>
            <p:cNvPicPr>
              <a:picLocks noChangeAspect="1"/>
            </p:cNvPicPr>
            <p:nvPr/>
          </p:nvPicPr>
          <p:blipFill rotWithShape="1">
            <a:blip r:embed="rId13">
              <a:extLst>
                <a:ext uri="{28A0092B-C50C-407E-A947-70E740481C1C}">
                  <a14:useLocalDpi xmlns:a14="http://schemas.microsoft.com/office/drawing/2010/main" val="0"/>
                </a:ext>
              </a:extLst>
            </a:blip>
            <a:srcRect t="33825" b="36226"/>
            <a:stretch/>
          </p:blipFill>
          <p:spPr>
            <a:xfrm>
              <a:off x="6739793" y="2047257"/>
              <a:ext cx="2399278" cy="615906"/>
            </a:xfrm>
            <a:prstGeom prst="rect">
              <a:avLst/>
            </a:prstGeom>
          </p:spPr>
        </p:pic>
        <p:pic>
          <p:nvPicPr>
            <p:cNvPr id="34" name="圖片 33">
              <a:extLst>
                <a:ext uri="{FF2B5EF4-FFF2-40B4-BE49-F238E27FC236}">
                  <a16:creationId xmlns:a16="http://schemas.microsoft.com/office/drawing/2014/main" id="{6D0FC62A-8DA9-5FF1-4682-763BC4D59F63}"/>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57273" b="95000" l="21667" r="79000">
                          <a14:foregroundMark x1="22889" y1="61364" x2="24111" y2="60455"/>
                          <a14:foregroundMark x1="21667" y1="60909" x2="27111" y2="61818"/>
                          <a14:foregroundMark x1="40643" y1="67273" x2="40222" y2="80000"/>
                          <a14:foregroundMark x1="40778" y1="63182" x2="40643" y2="67273"/>
                          <a14:foregroundMark x1="50444" y1="61364" x2="52000" y2="60909"/>
                          <a14:foregroundMark x1="55778" y1="60455" x2="56111" y2="75455"/>
                          <a14:foregroundMark x1="58556" y1="60909" x2="58667" y2="69091"/>
                          <a14:foregroundMark x1="67333" y1="60909" x2="68778" y2="60909"/>
                          <a14:foregroundMark x1="75111" y1="59545" x2="76667" y2="59545"/>
                          <a14:foregroundMark x1="79000" y1="60000" x2="79000" y2="60000"/>
                          <a14:foregroundMark x1="30333" y1="72273" x2="30333" y2="72273"/>
                          <a14:foregroundMark x1="30000" y1="61364" x2="30000" y2="61364"/>
                          <a14:foregroundMark x1="33667" y1="61364" x2="33667" y2="61364"/>
                          <a14:foregroundMark x1="36889" y1="62273" x2="36889" y2="62273"/>
                          <a14:foregroundMark x1="37556" y1="71818" x2="37556" y2="71818"/>
                          <a14:foregroundMark x1="37444" y1="82727" x2="37444" y2="82727"/>
                          <a14:foregroundMark x1="33889" y1="81818" x2="33889" y2="81818"/>
                          <a14:foregroundMark x1="30222" y1="84091" x2="30222" y2="84091"/>
                          <a14:backgroundMark x1="39000" y1="67273" x2="39000" y2="67273"/>
                        </a14:backgroundRemoval>
                      </a14:imgEffect>
                    </a14:imgLayer>
                  </a14:imgProps>
                </a:ext>
                <a:ext uri="{28A0092B-C50C-407E-A947-70E740481C1C}">
                  <a14:useLocalDpi xmlns:a14="http://schemas.microsoft.com/office/drawing/2010/main" val="0"/>
                </a:ext>
              </a:extLst>
            </a:blip>
            <a:srcRect l="19495" t="52572" r="17473"/>
            <a:stretch/>
          </p:blipFill>
          <p:spPr>
            <a:xfrm>
              <a:off x="7424271" y="1499271"/>
              <a:ext cx="1793363" cy="329858"/>
            </a:xfrm>
            <a:prstGeom prst="rect">
              <a:avLst/>
            </a:prstGeom>
          </p:spPr>
        </p:pic>
        <p:pic>
          <p:nvPicPr>
            <p:cNvPr id="35" name="圖片 34">
              <a:extLst>
                <a:ext uri="{FF2B5EF4-FFF2-40B4-BE49-F238E27FC236}">
                  <a16:creationId xmlns:a16="http://schemas.microsoft.com/office/drawing/2014/main" id="{96533A60-8BD5-6B11-53F2-AED206619DD5}"/>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t="25720" b="18903"/>
            <a:stretch/>
          </p:blipFill>
          <p:spPr>
            <a:xfrm>
              <a:off x="6592776" y="2914486"/>
              <a:ext cx="1820793" cy="504449"/>
            </a:xfrm>
            <a:prstGeom prst="rect">
              <a:avLst/>
            </a:prstGeom>
          </p:spPr>
        </p:pic>
        <p:pic>
          <p:nvPicPr>
            <p:cNvPr id="39" name="圖片 38">
              <a:extLst>
                <a:ext uri="{FF2B5EF4-FFF2-40B4-BE49-F238E27FC236}">
                  <a16:creationId xmlns:a16="http://schemas.microsoft.com/office/drawing/2014/main" id="{29883F5B-AC65-EB79-6483-793E802D5042}"/>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812842" y="2900491"/>
              <a:ext cx="1393371" cy="406853"/>
            </a:xfrm>
            <a:prstGeom prst="rect">
              <a:avLst/>
            </a:prstGeom>
          </p:spPr>
        </p:pic>
        <p:pic>
          <p:nvPicPr>
            <p:cNvPr id="22" name="圖片 21">
              <a:extLst>
                <a:ext uri="{FF2B5EF4-FFF2-40B4-BE49-F238E27FC236}">
                  <a16:creationId xmlns:a16="http://schemas.microsoft.com/office/drawing/2014/main" id="{C4406023-92B7-755D-3AB2-680D4B3E09A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020163" y="2051644"/>
              <a:ext cx="2166311" cy="774095"/>
            </a:xfrm>
            <a:prstGeom prst="rect">
              <a:avLst/>
            </a:prstGeom>
          </p:spPr>
        </p:pic>
      </p:grpSp>
      <p:grpSp>
        <p:nvGrpSpPr>
          <p:cNvPr id="12" name="群組 11">
            <a:extLst>
              <a:ext uri="{FF2B5EF4-FFF2-40B4-BE49-F238E27FC236}">
                <a16:creationId xmlns:a16="http://schemas.microsoft.com/office/drawing/2014/main" id="{65493CD9-1036-39DA-0D16-08010BD9E0F3}"/>
              </a:ext>
            </a:extLst>
          </p:cNvPr>
          <p:cNvGrpSpPr/>
          <p:nvPr/>
        </p:nvGrpSpPr>
        <p:grpSpPr>
          <a:xfrm>
            <a:off x="4403348" y="5234895"/>
            <a:ext cx="7171994" cy="1494711"/>
            <a:chOff x="4403348" y="5234895"/>
            <a:chExt cx="7171994" cy="1494711"/>
          </a:xfrm>
        </p:grpSpPr>
        <p:pic>
          <p:nvPicPr>
            <p:cNvPr id="45" name="圖片 44">
              <a:extLst>
                <a:ext uri="{FF2B5EF4-FFF2-40B4-BE49-F238E27FC236}">
                  <a16:creationId xmlns:a16="http://schemas.microsoft.com/office/drawing/2014/main" id="{5614EAE8-79AC-357A-6E29-377E650D1CCA}"/>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096258" y="5264758"/>
              <a:ext cx="2021117" cy="744103"/>
            </a:xfrm>
            <a:prstGeom prst="rect">
              <a:avLst/>
            </a:prstGeom>
          </p:spPr>
        </p:pic>
        <p:pic>
          <p:nvPicPr>
            <p:cNvPr id="48" name="圖片 47">
              <a:extLst>
                <a:ext uri="{FF2B5EF4-FFF2-40B4-BE49-F238E27FC236}">
                  <a16:creationId xmlns:a16="http://schemas.microsoft.com/office/drawing/2014/main" id="{932E652B-9E93-777E-E463-874016A12C0B}"/>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284168" y="5326580"/>
              <a:ext cx="1368093" cy="573459"/>
            </a:xfrm>
            <a:prstGeom prst="rect">
              <a:avLst/>
            </a:prstGeom>
          </p:spPr>
        </p:pic>
        <p:pic>
          <p:nvPicPr>
            <p:cNvPr id="49" name="圖片 48">
              <a:extLst>
                <a:ext uri="{FF2B5EF4-FFF2-40B4-BE49-F238E27FC236}">
                  <a16:creationId xmlns:a16="http://schemas.microsoft.com/office/drawing/2014/main" id="{C286735E-4D06-A306-5BF9-7D7D35A5FF9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4621" b="26776"/>
            <a:stretch/>
          </p:blipFill>
          <p:spPr>
            <a:xfrm>
              <a:off x="4403348" y="5458172"/>
              <a:ext cx="1554290" cy="360000"/>
            </a:xfrm>
            <a:prstGeom prst="rect">
              <a:avLst/>
            </a:prstGeom>
          </p:spPr>
        </p:pic>
        <p:pic>
          <p:nvPicPr>
            <p:cNvPr id="50" name="圖片 49">
              <a:extLst>
                <a:ext uri="{FF2B5EF4-FFF2-40B4-BE49-F238E27FC236}">
                  <a16:creationId xmlns:a16="http://schemas.microsoft.com/office/drawing/2014/main" id="{21BB4212-7A0A-CAB4-FB31-7DD2200D4DEB}"/>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709449" y="6105700"/>
              <a:ext cx="1774651" cy="252000"/>
            </a:xfrm>
            <a:prstGeom prst="rect">
              <a:avLst/>
            </a:prstGeom>
          </p:spPr>
        </p:pic>
        <p:pic>
          <p:nvPicPr>
            <p:cNvPr id="52" name="圖片 51">
              <a:extLst>
                <a:ext uri="{FF2B5EF4-FFF2-40B4-BE49-F238E27FC236}">
                  <a16:creationId xmlns:a16="http://schemas.microsoft.com/office/drawing/2014/main" id="{573C6C11-91C5-A450-8AAA-9DBE754EF78A}"/>
                </a:ext>
              </a:extLst>
            </p:cNvPr>
            <p:cNvPicPr>
              <a:picLocks noChangeAspect="1"/>
            </p:cNvPicPr>
            <p:nvPr/>
          </p:nvPicPr>
          <p:blipFill>
            <a:blip r:embed="rId22" cstate="print">
              <a:extLst>
                <a:ext uri="{BEBA8EAE-BF5A-486C-A8C5-ECC9F3942E4B}">
                  <a14:imgProps xmlns:a14="http://schemas.microsoft.com/office/drawing/2010/main">
                    <a14:imgLayer r:embed="rId23">
                      <a14:imgEffect>
                        <a14:backgroundRemoval t="9740" b="89935" l="5714" r="90000">
                          <a14:foregroundMark x1="5714" y1="15260" x2="50238" y2="78896"/>
                          <a14:foregroundMark x1="50238" y1="78896" x2="51905" y2="80195"/>
                          <a14:foregroundMark x1="57619" y1="41558" x2="20714" y2="37987"/>
                          <a14:foregroundMark x1="12500" y1="18831" x2="12500" y2="32468"/>
                          <a14:foregroundMark x1="6548" y1="13636" x2="64286" y2="25974"/>
                          <a14:foregroundMark x1="64286" y1="25974" x2="70833" y2="24675"/>
                          <a14:foregroundMark x1="8095" y1="86688" x2="55833" y2="78247"/>
                          <a14:foregroundMark x1="14048" y1="54545" x2="36429" y2="67532"/>
                          <a14:foregroundMark x1="7857" y1="21753" x2="23571" y2="59740"/>
                          <a14:foregroundMark x1="58214" y1="56818" x2="69762" y2="45130"/>
                          <a14:foregroundMark x1="15476" y1="9416" x2="15476" y2="9416"/>
                          <a14:foregroundMark x1="16429" y1="10714" x2="16429" y2="10714"/>
                        </a14:backgroundRemoval>
                      </a14:imgEffect>
                    </a14:imgLayer>
                  </a14:imgProps>
                </a:ext>
                <a:ext uri="{28A0092B-C50C-407E-A947-70E740481C1C}">
                  <a14:useLocalDpi xmlns:a14="http://schemas.microsoft.com/office/drawing/2010/main" val="0"/>
                </a:ext>
              </a:extLst>
            </a:blip>
            <a:stretch>
              <a:fillRect/>
            </a:stretch>
          </p:blipFill>
          <p:spPr>
            <a:xfrm>
              <a:off x="4403348" y="6000585"/>
              <a:ext cx="1074115" cy="393842"/>
            </a:xfrm>
            <a:prstGeom prst="rect">
              <a:avLst/>
            </a:prstGeom>
          </p:spPr>
        </p:pic>
        <p:pic>
          <p:nvPicPr>
            <p:cNvPr id="19" name="圖片 18">
              <a:extLst>
                <a:ext uri="{FF2B5EF4-FFF2-40B4-BE49-F238E27FC236}">
                  <a16:creationId xmlns:a16="http://schemas.microsoft.com/office/drawing/2014/main" id="{7EF87705-C475-9D59-77C2-2288F5F01BD6}"/>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9780954" y="5234895"/>
              <a:ext cx="1794388" cy="769139"/>
            </a:xfrm>
            <a:prstGeom prst="rect">
              <a:avLst/>
            </a:prstGeom>
          </p:spPr>
        </p:pic>
        <p:pic>
          <p:nvPicPr>
            <p:cNvPr id="24" name="圖片 23">
              <a:extLst>
                <a:ext uri="{FF2B5EF4-FFF2-40B4-BE49-F238E27FC236}">
                  <a16:creationId xmlns:a16="http://schemas.microsoft.com/office/drawing/2014/main" id="{245CC97B-C5C6-BCF6-01B7-AE045083517E}"/>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7814877" y="6081668"/>
              <a:ext cx="1774651" cy="351811"/>
            </a:xfrm>
            <a:prstGeom prst="rect">
              <a:avLst/>
            </a:prstGeom>
          </p:spPr>
        </p:pic>
        <p:pic>
          <p:nvPicPr>
            <p:cNvPr id="10" name="圖片 9">
              <a:extLst>
                <a:ext uri="{FF2B5EF4-FFF2-40B4-BE49-F238E27FC236}">
                  <a16:creationId xmlns:a16="http://schemas.microsoft.com/office/drawing/2014/main" id="{EEE850A9-F29B-083D-0965-408AE610F3B1}"/>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919490" y="5798190"/>
              <a:ext cx="1655852" cy="931416"/>
            </a:xfrm>
            <a:prstGeom prst="rect">
              <a:avLst/>
            </a:prstGeom>
          </p:spPr>
        </p:pic>
      </p:grpSp>
      <p:sp>
        <p:nvSpPr>
          <p:cNvPr id="9" name="內容版面配置區 2">
            <a:extLst>
              <a:ext uri="{FF2B5EF4-FFF2-40B4-BE49-F238E27FC236}">
                <a16:creationId xmlns:a16="http://schemas.microsoft.com/office/drawing/2014/main" id="{DA381035-C721-E809-5330-C5AFA4EFA1AC}"/>
              </a:ext>
            </a:extLst>
          </p:cNvPr>
          <p:cNvSpPr txBox="1">
            <a:spLocks/>
          </p:cNvSpPr>
          <p:nvPr/>
        </p:nvSpPr>
        <p:spPr>
          <a:xfrm>
            <a:off x="13128" y="292648"/>
            <a:ext cx="2675976" cy="604108"/>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latin typeface="微軟正黑體" panose="020B0604030504040204" pitchFamily="34" charset="-120"/>
                <a:ea typeface="微軟正黑體" panose="020B0604030504040204" pitchFamily="34" charset="-120"/>
              </a:rPr>
              <a:t>Business Scope</a:t>
            </a:r>
          </a:p>
        </p:txBody>
      </p:sp>
      <p:cxnSp>
        <p:nvCxnSpPr>
          <p:cNvPr id="11" name="直線接點 10">
            <a:extLst>
              <a:ext uri="{FF2B5EF4-FFF2-40B4-BE49-F238E27FC236}">
                <a16:creationId xmlns:a16="http://schemas.microsoft.com/office/drawing/2014/main" id="{0B351CE0-F1F2-0EC7-8BE6-727C274CBDEC}"/>
              </a:ext>
            </a:extLst>
          </p:cNvPr>
          <p:cNvCxnSpPr/>
          <p:nvPr/>
        </p:nvCxnSpPr>
        <p:spPr>
          <a:xfrm>
            <a:off x="2575654" y="441867"/>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
        <p:nvSpPr>
          <p:cNvPr id="16" name="標題 1">
            <a:extLst>
              <a:ext uri="{FF2B5EF4-FFF2-40B4-BE49-F238E27FC236}">
                <a16:creationId xmlns:a16="http://schemas.microsoft.com/office/drawing/2014/main" id="{E9521E3B-93B6-14CC-6440-E36E49C7ED54}"/>
              </a:ext>
            </a:extLst>
          </p:cNvPr>
          <p:cNvSpPr txBox="1">
            <a:spLocks/>
          </p:cNvSpPr>
          <p:nvPr/>
        </p:nvSpPr>
        <p:spPr>
          <a:xfrm>
            <a:off x="2768616" y="402571"/>
            <a:ext cx="4092151" cy="5116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微軟正黑體" panose="020B0604030504040204" pitchFamily="34" charset="-120"/>
                <a:ea typeface="+mj-ea"/>
                <a:cs typeface="+mj-cs"/>
              </a:defRPr>
            </a:lvl1pPr>
          </a:lstStyle>
          <a:p>
            <a:pPr algn="l"/>
            <a:r>
              <a:rPr lang="en-US" altLang="zh-TW" sz="2400" dirty="0">
                <a:solidFill>
                  <a:srgbClr val="C00000"/>
                </a:solidFill>
                <a:ea typeface="微軟正黑體" panose="020B0604030504040204" pitchFamily="34" charset="-120"/>
              </a:rPr>
              <a:t>Brand Sales and Service</a:t>
            </a:r>
            <a:endParaRPr lang="zh-TW" altLang="en-US" sz="2400" dirty="0">
              <a:solidFill>
                <a:srgbClr val="C00000"/>
              </a:solidFill>
              <a:ea typeface="微軟正黑體" panose="020B0604030504040204" pitchFamily="34" charset="-120"/>
            </a:endParaRPr>
          </a:p>
        </p:txBody>
      </p:sp>
    </p:spTree>
    <p:extLst>
      <p:ext uri="{BB962C8B-B14F-4D97-AF65-F5344CB8AC3E}">
        <p14:creationId xmlns:p14="http://schemas.microsoft.com/office/powerpoint/2010/main" val="250723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250"/>
                                        <p:tgtEl>
                                          <p:spTgt spid="26"/>
                                        </p:tgtEl>
                                      </p:cBhvr>
                                    </p:animEffect>
                                    <p:anim calcmode="lin" valueType="num">
                                      <p:cBhvr>
                                        <p:cTn id="12" dur="250" fill="hold"/>
                                        <p:tgtEl>
                                          <p:spTgt spid="26"/>
                                        </p:tgtEl>
                                        <p:attrNameLst>
                                          <p:attrName>ppt_x</p:attrName>
                                        </p:attrNameLst>
                                      </p:cBhvr>
                                      <p:tavLst>
                                        <p:tav tm="0">
                                          <p:val>
                                            <p:strVal val="#ppt_x"/>
                                          </p:val>
                                        </p:tav>
                                        <p:tav tm="100000">
                                          <p:val>
                                            <p:strVal val="#ppt_x"/>
                                          </p:val>
                                        </p:tav>
                                      </p:tavLst>
                                    </p:anim>
                                    <p:anim calcmode="lin" valueType="num">
                                      <p:cBhvr>
                                        <p:cTn id="13" dur="250" fill="hold"/>
                                        <p:tgtEl>
                                          <p:spTgt spid="26"/>
                                        </p:tgtEl>
                                        <p:attrNameLst>
                                          <p:attrName>ppt_y</p:attrName>
                                        </p:attrNameLst>
                                      </p:cBhvr>
                                      <p:tavLst>
                                        <p:tav tm="0">
                                          <p:val>
                                            <p:strVal val="#ppt_y+.1"/>
                                          </p:val>
                                        </p:tav>
                                        <p:tav tm="100000">
                                          <p:val>
                                            <p:strVal val="#ppt_y"/>
                                          </p:val>
                                        </p:tav>
                                      </p:tavLst>
                                    </p:anim>
                                  </p:childTnLst>
                                </p:cTn>
                              </p:par>
                            </p:childTnLst>
                          </p:cTn>
                        </p:par>
                        <p:par>
                          <p:cTn id="14" fill="hold">
                            <p:stCondLst>
                              <p:cond delay="750"/>
                            </p:stCondLst>
                            <p:childTnLst>
                              <p:par>
                                <p:cTn id="15" presetID="22" presetClass="entr" presetSubtype="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par>
                          <p:cTn id="18" fill="hold">
                            <p:stCondLst>
                              <p:cond delay="1250"/>
                            </p:stCondLst>
                            <p:childTnLst>
                              <p:par>
                                <p:cTn id="19" presetID="42" presetClass="entr" presetSubtype="0"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250"/>
                                        <p:tgtEl>
                                          <p:spTgt spid="27"/>
                                        </p:tgtEl>
                                      </p:cBhvr>
                                    </p:animEffect>
                                    <p:anim calcmode="lin" valueType="num">
                                      <p:cBhvr>
                                        <p:cTn id="22" dur="250" fill="hold"/>
                                        <p:tgtEl>
                                          <p:spTgt spid="27"/>
                                        </p:tgtEl>
                                        <p:attrNameLst>
                                          <p:attrName>ppt_x</p:attrName>
                                        </p:attrNameLst>
                                      </p:cBhvr>
                                      <p:tavLst>
                                        <p:tav tm="0">
                                          <p:val>
                                            <p:strVal val="#ppt_x"/>
                                          </p:val>
                                        </p:tav>
                                        <p:tav tm="100000">
                                          <p:val>
                                            <p:strVal val="#ppt_x"/>
                                          </p:val>
                                        </p:tav>
                                      </p:tavLst>
                                    </p:anim>
                                    <p:anim calcmode="lin" valueType="num">
                                      <p:cBhvr>
                                        <p:cTn id="23" dur="250" fill="hold"/>
                                        <p:tgtEl>
                                          <p:spTgt spid="27"/>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250"/>
                                        <p:tgtEl>
                                          <p:spTgt spid="12"/>
                                        </p:tgtEl>
                                      </p:cBhvr>
                                    </p:animEffect>
                                    <p:anim calcmode="lin" valueType="num">
                                      <p:cBhvr>
                                        <p:cTn id="32" dur="250" fill="hold"/>
                                        <p:tgtEl>
                                          <p:spTgt spid="12"/>
                                        </p:tgtEl>
                                        <p:attrNameLst>
                                          <p:attrName>ppt_x</p:attrName>
                                        </p:attrNameLst>
                                      </p:cBhvr>
                                      <p:tavLst>
                                        <p:tav tm="0">
                                          <p:val>
                                            <p:strVal val="#ppt_x"/>
                                          </p:val>
                                        </p:tav>
                                        <p:tav tm="100000">
                                          <p:val>
                                            <p:strVal val="#ppt_x"/>
                                          </p:val>
                                        </p:tav>
                                      </p:tavLst>
                                    </p:anim>
                                    <p:anim calcmode="lin" valueType="num">
                                      <p:cBhvr>
                                        <p:cTn id="33" dur="25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a:extLst>
              <a:ext uri="{FF2B5EF4-FFF2-40B4-BE49-F238E27FC236}">
                <a16:creationId xmlns:a16="http://schemas.microsoft.com/office/drawing/2014/main" id="{8B281CCB-E9BE-5347-AC33-AE667FA21CF3}"/>
              </a:ext>
            </a:extLst>
          </p:cNvPr>
          <p:cNvSpPr/>
          <p:nvPr/>
        </p:nvSpPr>
        <p:spPr>
          <a:xfrm>
            <a:off x="0" y="5211962"/>
            <a:ext cx="12192000" cy="1046380"/>
          </a:xfrm>
          <a:prstGeom prst="rect">
            <a:avLst/>
          </a:prstGeom>
          <a:solidFill>
            <a:srgbClr val="890000"/>
          </a:solidFill>
          <a:ln w="12700" cap="flat" cmpd="sng" algn="ctr">
            <a:noFill/>
            <a:prstDash val="solid"/>
            <a:miter lim="800000"/>
          </a:ln>
          <a:effectLst/>
        </p:spPr>
        <p:txBody>
          <a:bodyPr lIns="180000" rIns="252000"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zh-TW" altLang="en-US" sz="2000" b="0" i="0" u="none" strike="noStrike" kern="1200" cap="none" spc="0" normalizeH="0" baseline="0" noProof="0" dirty="0">
              <a:ln>
                <a:noFill/>
              </a:ln>
              <a:solidFill>
                <a:schemeClr val="bg1"/>
              </a:solidFill>
              <a:effectLst/>
              <a:uLnTx/>
              <a:uFillTx/>
              <a:latin typeface="Century Gothic" panose="020B0502020202020204" pitchFamily="34" charset="0"/>
              <a:ea typeface="微軟正黑體" panose="020B0604030504040204" pitchFamily="34" charset="-120"/>
              <a:cs typeface="+mn-cs"/>
            </a:endParaRPr>
          </a:p>
        </p:txBody>
      </p:sp>
      <p:grpSp>
        <p:nvGrpSpPr>
          <p:cNvPr id="3" name="群組 2">
            <a:extLst>
              <a:ext uri="{FF2B5EF4-FFF2-40B4-BE49-F238E27FC236}">
                <a16:creationId xmlns:a16="http://schemas.microsoft.com/office/drawing/2014/main" id="{ED94596F-9370-9B1A-A819-7F73D9DCBA86}"/>
              </a:ext>
            </a:extLst>
          </p:cNvPr>
          <p:cNvGrpSpPr/>
          <p:nvPr/>
        </p:nvGrpSpPr>
        <p:grpSpPr>
          <a:xfrm>
            <a:off x="5341414" y="5256044"/>
            <a:ext cx="6904373" cy="964367"/>
            <a:chOff x="5287627" y="5256044"/>
            <a:chExt cx="6904373" cy="964367"/>
          </a:xfrm>
        </p:grpSpPr>
        <p:sp>
          <p:nvSpPr>
            <p:cNvPr id="2051" name="文字方塊 2050">
              <a:extLst>
                <a:ext uri="{FF2B5EF4-FFF2-40B4-BE49-F238E27FC236}">
                  <a16:creationId xmlns:a16="http://schemas.microsoft.com/office/drawing/2014/main" id="{B585815C-016B-FBF8-5AC5-D7CE23C56019}"/>
                </a:ext>
              </a:extLst>
            </p:cNvPr>
            <p:cNvSpPr txBox="1"/>
            <p:nvPr/>
          </p:nvSpPr>
          <p:spPr>
            <a:xfrm>
              <a:off x="6055592" y="5256044"/>
              <a:ext cx="6136408" cy="964367"/>
            </a:xfrm>
            <a:prstGeom prst="rect">
              <a:avLst/>
            </a:prstGeom>
            <a:noFill/>
          </p:spPr>
          <p:txBody>
            <a:bodyPr wrap="square" rtlCol="0">
              <a:spAutoFit/>
            </a:bodyPr>
            <a:lstStyle/>
            <a:p>
              <a:pPr>
                <a:lnSpc>
                  <a:spcPts val="1700"/>
                </a:lnSpc>
              </a:pPr>
              <a:r>
                <a:rPr lang="en-US" altLang="zh-TW" sz="1600" dirty="0">
                  <a:solidFill>
                    <a:schemeClr val="bg1"/>
                  </a:solidFill>
                  <a:latin typeface="微軟正黑體" panose="020B0604030504040204" pitchFamily="34" charset="-120"/>
                  <a:ea typeface="微軟正黑體" panose="020B0604030504040204" pitchFamily="34" charset="-120"/>
                </a:rPr>
                <a:t>Fortune collaborates closely with multiple international leaders, benefiting from their outstanding technological and marketing support. This enables us to provide customers with top-notch professional services.</a:t>
              </a:r>
            </a:p>
          </p:txBody>
        </p:sp>
        <p:grpSp>
          <p:nvGrpSpPr>
            <p:cNvPr id="2053" name="Group 145">
              <a:extLst>
                <a:ext uri="{FF2B5EF4-FFF2-40B4-BE49-F238E27FC236}">
                  <a16:creationId xmlns:a16="http://schemas.microsoft.com/office/drawing/2014/main" id="{72147A48-7CC6-8C6C-7357-B0B5867F1C0C}"/>
                </a:ext>
              </a:extLst>
            </p:cNvPr>
            <p:cNvGrpSpPr/>
            <p:nvPr/>
          </p:nvGrpSpPr>
          <p:grpSpPr>
            <a:xfrm>
              <a:off x="5287627" y="5410685"/>
              <a:ext cx="643946" cy="646332"/>
              <a:chOff x="2949575" y="909638"/>
              <a:chExt cx="428625" cy="430213"/>
            </a:xfrm>
            <a:solidFill>
              <a:schemeClr val="bg1"/>
            </a:solidFill>
          </p:grpSpPr>
          <p:sp>
            <p:nvSpPr>
              <p:cNvPr id="2054" name="Freeform 102">
                <a:extLst>
                  <a:ext uri="{FF2B5EF4-FFF2-40B4-BE49-F238E27FC236}">
                    <a16:creationId xmlns:a16="http://schemas.microsoft.com/office/drawing/2014/main" id="{52EADDDF-0FE7-7EC1-4BF2-F1A6277EB728}"/>
                  </a:ext>
                </a:extLst>
              </p:cNvPr>
              <p:cNvSpPr>
                <a:spLocks noEditPoints="1"/>
              </p:cNvSpPr>
              <p:nvPr/>
            </p:nvSpPr>
            <p:spPr bwMode="auto">
              <a:xfrm>
                <a:off x="2949575" y="909638"/>
                <a:ext cx="428625" cy="430213"/>
              </a:xfrm>
              <a:custGeom>
                <a:avLst/>
                <a:gdLst>
                  <a:gd name="T0" fmla="*/ 896 w 1542"/>
                  <a:gd name="T1" fmla="*/ 46 h 1542"/>
                  <a:gd name="T2" fmla="*/ 1036 w 1542"/>
                  <a:gd name="T3" fmla="*/ 51 h 1542"/>
                  <a:gd name="T4" fmla="*/ 1169 w 1542"/>
                  <a:gd name="T5" fmla="*/ 156 h 1542"/>
                  <a:gd name="T6" fmla="*/ 1246 w 1542"/>
                  <a:gd name="T7" fmla="*/ 186 h 1542"/>
                  <a:gd name="T8" fmla="*/ 1372 w 1542"/>
                  <a:gd name="T9" fmla="*/ 357 h 1542"/>
                  <a:gd name="T10" fmla="*/ 1434 w 1542"/>
                  <a:gd name="T11" fmla="*/ 415 h 1542"/>
                  <a:gd name="T12" fmla="*/ 1484 w 1542"/>
                  <a:gd name="T13" fmla="*/ 623 h 1542"/>
                  <a:gd name="T14" fmla="*/ 1519 w 1542"/>
                  <a:gd name="T15" fmla="*/ 698 h 1542"/>
                  <a:gd name="T16" fmla="*/ 1490 w 1542"/>
                  <a:gd name="T17" fmla="*/ 895 h 1542"/>
                  <a:gd name="T18" fmla="*/ 1485 w 1542"/>
                  <a:gd name="T19" fmla="*/ 1035 h 1542"/>
                  <a:gd name="T20" fmla="*/ 1402 w 1542"/>
                  <a:gd name="T21" fmla="*/ 1148 h 1542"/>
                  <a:gd name="T22" fmla="*/ 1347 w 1542"/>
                  <a:gd name="T23" fmla="*/ 1254 h 1542"/>
                  <a:gd name="T24" fmla="*/ 1220 w 1542"/>
                  <a:gd name="T25" fmla="*/ 1358 h 1542"/>
                  <a:gd name="T26" fmla="*/ 972 w 1542"/>
                  <a:gd name="T27" fmla="*/ 1488 h 1542"/>
                  <a:gd name="T28" fmla="*/ 896 w 1542"/>
                  <a:gd name="T29" fmla="*/ 1488 h 1542"/>
                  <a:gd name="T30" fmla="*/ 699 w 1542"/>
                  <a:gd name="T31" fmla="*/ 1519 h 1542"/>
                  <a:gd name="T32" fmla="*/ 600 w 1542"/>
                  <a:gd name="T33" fmla="*/ 1483 h 1542"/>
                  <a:gd name="T34" fmla="*/ 420 w 1542"/>
                  <a:gd name="T35" fmla="*/ 1439 h 1542"/>
                  <a:gd name="T36" fmla="*/ 350 w 1542"/>
                  <a:gd name="T37" fmla="*/ 1368 h 1542"/>
                  <a:gd name="T38" fmla="*/ 185 w 1542"/>
                  <a:gd name="T39" fmla="*/ 1244 h 1542"/>
                  <a:gd name="T40" fmla="*/ 153 w 1542"/>
                  <a:gd name="T41" fmla="*/ 1163 h 1542"/>
                  <a:gd name="T42" fmla="*/ 47 w 1542"/>
                  <a:gd name="T43" fmla="*/ 991 h 1542"/>
                  <a:gd name="T44" fmla="*/ 50 w 1542"/>
                  <a:gd name="T45" fmla="*/ 900 h 1542"/>
                  <a:gd name="T46" fmla="*/ 0 w 1542"/>
                  <a:gd name="T47" fmla="*/ 789 h 1542"/>
                  <a:gd name="T48" fmla="*/ 38 w 1542"/>
                  <a:gd name="T49" fmla="*/ 657 h 1542"/>
                  <a:gd name="T50" fmla="*/ 48 w 1542"/>
                  <a:gd name="T51" fmla="*/ 550 h 1542"/>
                  <a:gd name="T52" fmla="*/ 187 w 1542"/>
                  <a:gd name="T53" fmla="*/ 288 h 1542"/>
                  <a:gd name="T54" fmla="*/ 323 w 1542"/>
                  <a:gd name="T55" fmla="*/ 176 h 1542"/>
                  <a:gd name="T56" fmla="*/ 418 w 1542"/>
                  <a:gd name="T57" fmla="*/ 98 h 1542"/>
                  <a:gd name="T58" fmla="*/ 616 w 1542"/>
                  <a:gd name="T59" fmla="*/ 52 h 1542"/>
                  <a:gd name="T60" fmla="*/ 747 w 1542"/>
                  <a:gd name="T61" fmla="*/ 0 h 1542"/>
                  <a:gd name="T62" fmla="*/ 995 w 1542"/>
                  <a:gd name="T63" fmla="*/ 1429 h 1542"/>
                  <a:gd name="T64" fmla="*/ 1126 w 1542"/>
                  <a:gd name="T65" fmla="*/ 1335 h 1542"/>
                  <a:gd name="T66" fmla="*/ 1227 w 1542"/>
                  <a:gd name="T67" fmla="*/ 1293 h 1542"/>
                  <a:gd name="T68" fmla="*/ 1315 w 1542"/>
                  <a:gd name="T69" fmla="*/ 1157 h 1542"/>
                  <a:gd name="T70" fmla="*/ 1396 w 1542"/>
                  <a:gd name="T71" fmla="*/ 1074 h 1542"/>
                  <a:gd name="T72" fmla="*/ 1422 w 1542"/>
                  <a:gd name="T73" fmla="*/ 916 h 1542"/>
                  <a:gd name="T74" fmla="*/ 1465 w 1542"/>
                  <a:gd name="T75" fmla="*/ 813 h 1542"/>
                  <a:gd name="T76" fmla="*/ 1430 w 1542"/>
                  <a:gd name="T77" fmla="*/ 657 h 1542"/>
                  <a:gd name="T78" fmla="*/ 1429 w 1542"/>
                  <a:gd name="T79" fmla="*/ 545 h 1542"/>
                  <a:gd name="T80" fmla="*/ 1335 w 1542"/>
                  <a:gd name="T81" fmla="*/ 410 h 1542"/>
                  <a:gd name="T82" fmla="*/ 1293 w 1542"/>
                  <a:gd name="T83" fmla="*/ 310 h 1542"/>
                  <a:gd name="T84" fmla="*/ 1159 w 1542"/>
                  <a:gd name="T85" fmla="*/ 222 h 1542"/>
                  <a:gd name="T86" fmla="*/ 1074 w 1542"/>
                  <a:gd name="T87" fmla="*/ 140 h 1542"/>
                  <a:gd name="T88" fmla="*/ 916 w 1542"/>
                  <a:gd name="T89" fmla="*/ 114 h 1542"/>
                  <a:gd name="T90" fmla="*/ 814 w 1542"/>
                  <a:gd name="T91" fmla="*/ 72 h 1542"/>
                  <a:gd name="T92" fmla="*/ 659 w 1542"/>
                  <a:gd name="T93" fmla="*/ 106 h 1542"/>
                  <a:gd name="T94" fmla="*/ 551 w 1542"/>
                  <a:gd name="T95" fmla="*/ 108 h 1542"/>
                  <a:gd name="T96" fmla="*/ 330 w 1542"/>
                  <a:gd name="T97" fmla="*/ 236 h 1542"/>
                  <a:gd name="T98" fmla="*/ 243 w 1542"/>
                  <a:gd name="T99" fmla="*/ 309 h 1542"/>
                  <a:gd name="T100" fmla="*/ 204 w 1542"/>
                  <a:gd name="T101" fmla="*/ 406 h 1542"/>
                  <a:gd name="T102" fmla="*/ 107 w 1542"/>
                  <a:gd name="T103" fmla="*/ 541 h 1542"/>
                  <a:gd name="T104" fmla="*/ 108 w 1542"/>
                  <a:gd name="T105" fmla="*/ 650 h 1542"/>
                  <a:gd name="T106" fmla="*/ 73 w 1542"/>
                  <a:gd name="T107" fmla="*/ 815 h 1542"/>
                  <a:gd name="T108" fmla="*/ 113 w 1542"/>
                  <a:gd name="T109" fmla="*/ 909 h 1542"/>
                  <a:gd name="T110" fmla="*/ 146 w 1542"/>
                  <a:gd name="T111" fmla="*/ 1080 h 1542"/>
                  <a:gd name="T112" fmla="*/ 217 w 1542"/>
                  <a:gd name="T113" fmla="*/ 1149 h 1542"/>
                  <a:gd name="T114" fmla="*/ 310 w 1542"/>
                  <a:gd name="T115" fmla="*/ 1293 h 1542"/>
                  <a:gd name="T116" fmla="*/ 405 w 1542"/>
                  <a:gd name="T117" fmla="*/ 1332 h 1542"/>
                  <a:gd name="T118" fmla="*/ 541 w 1542"/>
                  <a:gd name="T119" fmla="*/ 1429 h 1542"/>
                  <a:gd name="T120" fmla="*/ 647 w 1542"/>
                  <a:gd name="T121" fmla="*/ 1427 h 1542"/>
                  <a:gd name="T122" fmla="*/ 818 w 1542"/>
                  <a:gd name="T123" fmla="*/ 1462 h 1542"/>
                  <a:gd name="T124" fmla="*/ 912 w 1542"/>
                  <a:gd name="T125" fmla="*/ 1423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42" h="1542">
                    <a:moveTo>
                      <a:pt x="789" y="0"/>
                    </a:moveTo>
                    <a:cubicBezTo>
                      <a:pt x="825" y="15"/>
                      <a:pt x="861" y="30"/>
                      <a:pt x="896" y="46"/>
                    </a:cubicBezTo>
                    <a:cubicBezTo>
                      <a:pt x="909" y="53"/>
                      <a:pt x="921" y="54"/>
                      <a:pt x="936" y="53"/>
                    </a:cubicBezTo>
                    <a:cubicBezTo>
                      <a:pt x="969" y="51"/>
                      <a:pt x="1003" y="48"/>
                      <a:pt x="1036" y="51"/>
                    </a:cubicBezTo>
                    <a:cubicBezTo>
                      <a:pt x="1068" y="54"/>
                      <a:pt x="1095" y="73"/>
                      <a:pt x="1117" y="98"/>
                    </a:cubicBezTo>
                    <a:cubicBezTo>
                      <a:pt x="1135" y="117"/>
                      <a:pt x="1151" y="137"/>
                      <a:pt x="1169" y="156"/>
                    </a:cubicBezTo>
                    <a:cubicBezTo>
                      <a:pt x="1173" y="161"/>
                      <a:pt x="1179" y="165"/>
                      <a:pt x="1186" y="167"/>
                    </a:cubicBezTo>
                    <a:cubicBezTo>
                      <a:pt x="1205" y="174"/>
                      <a:pt x="1226" y="180"/>
                      <a:pt x="1246" y="186"/>
                    </a:cubicBezTo>
                    <a:cubicBezTo>
                      <a:pt x="1299" y="203"/>
                      <a:pt x="1334" y="238"/>
                      <a:pt x="1351" y="292"/>
                    </a:cubicBezTo>
                    <a:cubicBezTo>
                      <a:pt x="1357" y="314"/>
                      <a:pt x="1364" y="336"/>
                      <a:pt x="1372" y="357"/>
                    </a:cubicBezTo>
                    <a:cubicBezTo>
                      <a:pt x="1374" y="363"/>
                      <a:pt x="1379" y="369"/>
                      <a:pt x="1383" y="373"/>
                    </a:cubicBezTo>
                    <a:cubicBezTo>
                      <a:pt x="1400" y="387"/>
                      <a:pt x="1417" y="400"/>
                      <a:pt x="1434" y="415"/>
                    </a:cubicBezTo>
                    <a:cubicBezTo>
                      <a:pt x="1474" y="449"/>
                      <a:pt x="1492" y="492"/>
                      <a:pt x="1489" y="545"/>
                    </a:cubicBezTo>
                    <a:cubicBezTo>
                      <a:pt x="1487" y="571"/>
                      <a:pt x="1485" y="597"/>
                      <a:pt x="1484" y="623"/>
                    </a:cubicBezTo>
                    <a:cubicBezTo>
                      <a:pt x="1483" y="628"/>
                      <a:pt x="1485" y="634"/>
                      <a:pt x="1488" y="639"/>
                    </a:cubicBezTo>
                    <a:cubicBezTo>
                      <a:pt x="1498" y="659"/>
                      <a:pt x="1509" y="678"/>
                      <a:pt x="1519" y="698"/>
                    </a:cubicBezTo>
                    <a:cubicBezTo>
                      <a:pt x="1542" y="744"/>
                      <a:pt x="1542" y="790"/>
                      <a:pt x="1520" y="836"/>
                    </a:cubicBezTo>
                    <a:cubicBezTo>
                      <a:pt x="1510" y="856"/>
                      <a:pt x="1501" y="876"/>
                      <a:pt x="1490" y="895"/>
                    </a:cubicBezTo>
                    <a:cubicBezTo>
                      <a:pt x="1482" y="909"/>
                      <a:pt x="1482" y="922"/>
                      <a:pt x="1483" y="937"/>
                    </a:cubicBezTo>
                    <a:cubicBezTo>
                      <a:pt x="1485" y="969"/>
                      <a:pt x="1488" y="1002"/>
                      <a:pt x="1485" y="1035"/>
                    </a:cubicBezTo>
                    <a:cubicBezTo>
                      <a:pt x="1482" y="1068"/>
                      <a:pt x="1463" y="1095"/>
                      <a:pt x="1439" y="1117"/>
                    </a:cubicBezTo>
                    <a:cubicBezTo>
                      <a:pt x="1427" y="1128"/>
                      <a:pt x="1416" y="1139"/>
                      <a:pt x="1402" y="1148"/>
                    </a:cubicBezTo>
                    <a:cubicBezTo>
                      <a:pt x="1378" y="1165"/>
                      <a:pt x="1365" y="1188"/>
                      <a:pt x="1359" y="1216"/>
                    </a:cubicBezTo>
                    <a:cubicBezTo>
                      <a:pt x="1356" y="1229"/>
                      <a:pt x="1352" y="1241"/>
                      <a:pt x="1347" y="1254"/>
                    </a:cubicBezTo>
                    <a:cubicBezTo>
                      <a:pt x="1330" y="1301"/>
                      <a:pt x="1297" y="1332"/>
                      <a:pt x="1250" y="1349"/>
                    </a:cubicBezTo>
                    <a:cubicBezTo>
                      <a:pt x="1240" y="1352"/>
                      <a:pt x="1231" y="1356"/>
                      <a:pt x="1220" y="1358"/>
                    </a:cubicBezTo>
                    <a:cubicBezTo>
                      <a:pt x="1184" y="1365"/>
                      <a:pt x="1157" y="1384"/>
                      <a:pt x="1137" y="1415"/>
                    </a:cubicBezTo>
                    <a:cubicBezTo>
                      <a:pt x="1097" y="1473"/>
                      <a:pt x="1042" y="1497"/>
                      <a:pt x="972" y="1488"/>
                    </a:cubicBezTo>
                    <a:cubicBezTo>
                      <a:pt x="954" y="1486"/>
                      <a:pt x="935" y="1485"/>
                      <a:pt x="917" y="1484"/>
                    </a:cubicBezTo>
                    <a:cubicBezTo>
                      <a:pt x="910" y="1484"/>
                      <a:pt x="902" y="1485"/>
                      <a:pt x="896" y="1488"/>
                    </a:cubicBezTo>
                    <a:cubicBezTo>
                      <a:pt x="877" y="1498"/>
                      <a:pt x="859" y="1508"/>
                      <a:pt x="840" y="1518"/>
                    </a:cubicBezTo>
                    <a:cubicBezTo>
                      <a:pt x="793" y="1542"/>
                      <a:pt x="746" y="1542"/>
                      <a:pt x="699" y="1519"/>
                    </a:cubicBezTo>
                    <a:cubicBezTo>
                      <a:pt x="679" y="1510"/>
                      <a:pt x="659" y="1501"/>
                      <a:pt x="640" y="1490"/>
                    </a:cubicBezTo>
                    <a:cubicBezTo>
                      <a:pt x="627" y="1482"/>
                      <a:pt x="614" y="1482"/>
                      <a:pt x="600" y="1483"/>
                    </a:cubicBezTo>
                    <a:cubicBezTo>
                      <a:pt x="567" y="1485"/>
                      <a:pt x="533" y="1488"/>
                      <a:pt x="500" y="1485"/>
                    </a:cubicBezTo>
                    <a:cubicBezTo>
                      <a:pt x="468" y="1482"/>
                      <a:pt x="441" y="1463"/>
                      <a:pt x="420" y="1439"/>
                    </a:cubicBezTo>
                    <a:cubicBezTo>
                      <a:pt x="402" y="1419"/>
                      <a:pt x="385" y="1399"/>
                      <a:pt x="367" y="1379"/>
                    </a:cubicBezTo>
                    <a:cubicBezTo>
                      <a:pt x="363" y="1375"/>
                      <a:pt x="356" y="1371"/>
                      <a:pt x="350" y="1368"/>
                    </a:cubicBezTo>
                    <a:cubicBezTo>
                      <a:pt x="330" y="1362"/>
                      <a:pt x="310" y="1356"/>
                      <a:pt x="290" y="1350"/>
                    </a:cubicBezTo>
                    <a:cubicBezTo>
                      <a:pt x="237" y="1333"/>
                      <a:pt x="202" y="1298"/>
                      <a:pt x="185" y="1244"/>
                    </a:cubicBezTo>
                    <a:cubicBezTo>
                      <a:pt x="179" y="1222"/>
                      <a:pt x="171" y="1200"/>
                      <a:pt x="164" y="1178"/>
                    </a:cubicBezTo>
                    <a:cubicBezTo>
                      <a:pt x="162" y="1173"/>
                      <a:pt x="157" y="1167"/>
                      <a:pt x="153" y="1163"/>
                    </a:cubicBezTo>
                    <a:cubicBezTo>
                      <a:pt x="136" y="1148"/>
                      <a:pt x="118" y="1135"/>
                      <a:pt x="101" y="1120"/>
                    </a:cubicBezTo>
                    <a:cubicBezTo>
                      <a:pt x="62" y="1086"/>
                      <a:pt x="44" y="1043"/>
                      <a:pt x="47" y="991"/>
                    </a:cubicBezTo>
                    <a:cubicBezTo>
                      <a:pt x="49" y="965"/>
                      <a:pt x="51" y="939"/>
                      <a:pt x="53" y="913"/>
                    </a:cubicBezTo>
                    <a:cubicBezTo>
                      <a:pt x="53" y="909"/>
                      <a:pt x="51" y="904"/>
                      <a:pt x="50" y="900"/>
                    </a:cubicBezTo>
                    <a:cubicBezTo>
                      <a:pt x="49" y="897"/>
                      <a:pt x="47" y="895"/>
                      <a:pt x="46" y="892"/>
                    </a:cubicBezTo>
                    <a:cubicBezTo>
                      <a:pt x="29" y="859"/>
                      <a:pt x="8" y="827"/>
                      <a:pt x="0" y="789"/>
                    </a:cubicBezTo>
                    <a:cubicBezTo>
                      <a:pt x="0" y="775"/>
                      <a:pt x="0" y="761"/>
                      <a:pt x="0" y="747"/>
                    </a:cubicBezTo>
                    <a:cubicBezTo>
                      <a:pt x="13" y="717"/>
                      <a:pt x="24" y="686"/>
                      <a:pt x="38" y="657"/>
                    </a:cubicBezTo>
                    <a:cubicBezTo>
                      <a:pt x="50" y="634"/>
                      <a:pt x="58" y="613"/>
                      <a:pt x="52" y="587"/>
                    </a:cubicBezTo>
                    <a:cubicBezTo>
                      <a:pt x="49" y="575"/>
                      <a:pt x="49" y="562"/>
                      <a:pt x="48" y="550"/>
                    </a:cubicBezTo>
                    <a:cubicBezTo>
                      <a:pt x="43" y="494"/>
                      <a:pt x="61" y="446"/>
                      <a:pt x="106" y="413"/>
                    </a:cubicBezTo>
                    <a:cubicBezTo>
                      <a:pt x="149" y="380"/>
                      <a:pt x="175" y="341"/>
                      <a:pt x="187" y="288"/>
                    </a:cubicBezTo>
                    <a:cubicBezTo>
                      <a:pt x="200" y="235"/>
                      <a:pt x="239" y="202"/>
                      <a:pt x="291" y="186"/>
                    </a:cubicBezTo>
                    <a:cubicBezTo>
                      <a:pt x="302" y="182"/>
                      <a:pt x="312" y="178"/>
                      <a:pt x="323" y="176"/>
                    </a:cubicBezTo>
                    <a:cubicBezTo>
                      <a:pt x="353" y="169"/>
                      <a:pt x="377" y="154"/>
                      <a:pt x="394" y="127"/>
                    </a:cubicBezTo>
                    <a:cubicBezTo>
                      <a:pt x="401" y="117"/>
                      <a:pt x="410" y="107"/>
                      <a:pt x="418" y="98"/>
                    </a:cubicBezTo>
                    <a:cubicBezTo>
                      <a:pt x="445" y="68"/>
                      <a:pt x="478" y="49"/>
                      <a:pt x="518" y="48"/>
                    </a:cubicBezTo>
                    <a:cubicBezTo>
                      <a:pt x="551" y="47"/>
                      <a:pt x="583" y="51"/>
                      <a:pt x="616" y="52"/>
                    </a:cubicBezTo>
                    <a:cubicBezTo>
                      <a:pt x="625" y="52"/>
                      <a:pt x="635" y="50"/>
                      <a:pt x="644" y="46"/>
                    </a:cubicBezTo>
                    <a:cubicBezTo>
                      <a:pt x="678" y="29"/>
                      <a:pt x="709" y="8"/>
                      <a:pt x="747" y="0"/>
                    </a:cubicBezTo>
                    <a:cubicBezTo>
                      <a:pt x="761" y="0"/>
                      <a:pt x="775" y="0"/>
                      <a:pt x="789" y="0"/>
                    </a:cubicBezTo>
                    <a:close/>
                    <a:moveTo>
                      <a:pt x="995" y="1429"/>
                    </a:moveTo>
                    <a:cubicBezTo>
                      <a:pt x="1028" y="1434"/>
                      <a:pt x="1059" y="1418"/>
                      <a:pt x="1084" y="1385"/>
                    </a:cubicBezTo>
                    <a:cubicBezTo>
                      <a:pt x="1097" y="1368"/>
                      <a:pt x="1111" y="1351"/>
                      <a:pt x="1126" y="1335"/>
                    </a:cubicBezTo>
                    <a:cubicBezTo>
                      <a:pt x="1132" y="1328"/>
                      <a:pt x="1139" y="1323"/>
                      <a:pt x="1147" y="1320"/>
                    </a:cubicBezTo>
                    <a:cubicBezTo>
                      <a:pt x="1174" y="1310"/>
                      <a:pt x="1200" y="1301"/>
                      <a:pt x="1227" y="1293"/>
                    </a:cubicBezTo>
                    <a:cubicBezTo>
                      <a:pt x="1260" y="1283"/>
                      <a:pt x="1282" y="1262"/>
                      <a:pt x="1293" y="1229"/>
                    </a:cubicBezTo>
                    <a:cubicBezTo>
                      <a:pt x="1300" y="1205"/>
                      <a:pt x="1306" y="1181"/>
                      <a:pt x="1315" y="1157"/>
                    </a:cubicBezTo>
                    <a:cubicBezTo>
                      <a:pt x="1318" y="1147"/>
                      <a:pt x="1325" y="1138"/>
                      <a:pt x="1332" y="1130"/>
                    </a:cubicBezTo>
                    <a:cubicBezTo>
                      <a:pt x="1353" y="1111"/>
                      <a:pt x="1375" y="1093"/>
                      <a:pt x="1396" y="1074"/>
                    </a:cubicBezTo>
                    <a:cubicBezTo>
                      <a:pt x="1420" y="1053"/>
                      <a:pt x="1431" y="1027"/>
                      <a:pt x="1429" y="995"/>
                    </a:cubicBezTo>
                    <a:cubicBezTo>
                      <a:pt x="1426" y="969"/>
                      <a:pt x="1423" y="943"/>
                      <a:pt x="1422" y="916"/>
                    </a:cubicBezTo>
                    <a:cubicBezTo>
                      <a:pt x="1421" y="907"/>
                      <a:pt x="1423" y="897"/>
                      <a:pt x="1427" y="889"/>
                    </a:cubicBezTo>
                    <a:cubicBezTo>
                      <a:pt x="1439" y="863"/>
                      <a:pt x="1452" y="838"/>
                      <a:pt x="1465" y="813"/>
                    </a:cubicBezTo>
                    <a:cubicBezTo>
                      <a:pt x="1480" y="782"/>
                      <a:pt x="1480" y="751"/>
                      <a:pt x="1463" y="721"/>
                    </a:cubicBezTo>
                    <a:cubicBezTo>
                      <a:pt x="1452" y="700"/>
                      <a:pt x="1440" y="679"/>
                      <a:pt x="1430" y="657"/>
                    </a:cubicBezTo>
                    <a:cubicBezTo>
                      <a:pt x="1425" y="648"/>
                      <a:pt x="1423" y="636"/>
                      <a:pt x="1423" y="626"/>
                    </a:cubicBezTo>
                    <a:cubicBezTo>
                      <a:pt x="1424" y="599"/>
                      <a:pt x="1426" y="572"/>
                      <a:pt x="1429" y="545"/>
                    </a:cubicBezTo>
                    <a:cubicBezTo>
                      <a:pt x="1432" y="508"/>
                      <a:pt x="1419" y="479"/>
                      <a:pt x="1390" y="456"/>
                    </a:cubicBezTo>
                    <a:cubicBezTo>
                      <a:pt x="1371" y="441"/>
                      <a:pt x="1352" y="426"/>
                      <a:pt x="1335" y="410"/>
                    </a:cubicBezTo>
                    <a:cubicBezTo>
                      <a:pt x="1328" y="404"/>
                      <a:pt x="1323" y="396"/>
                      <a:pt x="1320" y="388"/>
                    </a:cubicBezTo>
                    <a:cubicBezTo>
                      <a:pt x="1310" y="363"/>
                      <a:pt x="1301" y="337"/>
                      <a:pt x="1293" y="310"/>
                    </a:cubicBezTo>
                    <a:cubicBezTo>
                      <a:pt x="1283" y="275"/>
                      <a:pt x="1261" y="253"/>
                      <a:pt x="1226" y="243"/>
                    </a:cubicBezTo>
                    <a:cubicBezTo>
                      <a:pt x="1203" y="236"/>
                      <a:pt x="1181" y="230"/>
                      <a:pt x="1159" y="222"/>
                    </a:cubicBezTo>
                    <a:cubicBezTo>
                      <a:pt x="1148" y="218"/>
                      <a:pt x="1137" y="211"/>
                      <a:pt x="1129" y="203"/>
                    </a:cubicBezTo>
                    <a:cubicBezTo>
                      <a:pt x="1110" y="182"/>
                      <a:pt x="1093" y="161"/>
                      <a:pt x="1074" y="140"/>
                    </a:cubicBezTo>
                    <a:cubicBezTo>
                      <a:pt x="1053" y="116"/>
                      <a:pt x="1027" y="105"/>
                      <a:pt x="995" y="107"/>
                    </a:cubicBezTo>
                    <a:cubicBezTo>
                      <a:pt x="969" y="110"/>
                      <a:pt x="943" y="113"/>
                      <a:pt x="916" y="114"/>
                    </a:cubicBezTo>
                    <a:cubicBezTo>
                      <a:pt x="907" y="115"/>
                      <a:pt x="897" y="113"/>
                      <a:pt x="889" y="109"/>
                    </a:cubicBezTo>
                    <a:cubicBezTo>
                      <a:pt x="864" y="98"/>
                      <a:pt x="839" y="85"/>
                      <a:pt x="814" y="72"/>
                    </a:cubicBezTo>
                    <a:cubicBezTo>
                      <a:pt x="782" y="56"/>
                      <a:pt x="751" y="56"/>
                      <a:pt x="719" y="74"/>
                    </a:cubicBezTo>
                    <a:cubicBezTo>
                      <a:pt x="699" y="85"/>
                      <a:pt x="679" y="96"/>
                      <a:pt x="659" y="106"/>
                    </a:cubicBezTo>
                    <a:cubicBezTo>
                      <a:pt x="648" y="110"/>
                      <a:pt x="636" y="113"/>
                      <a:pt x="624" y="113"/>
                    </a:cubicBezTo>
                    <a:cubicBezTo>
                      <a:pt x="600" y="112"/>
                      <a:pt x="575" y="111"/>
                      <a:pt x="551" y="108"/>
                    </a:cubicBezTo>
                    <a:cubicBezTo>
                      <a:pt x="508" y="102"/>
                      <a:pt x="474" y="118"/>
                      <a:pt x="451" y="153"/>
                    </a:cubicBezTo>
                    <a:cubicBezTo>
                      <a:pt x="421" y="197"/>
                      <a:pt x="383" y="227"/>
                      <a:pt x="330" y="236"/>
                    </a:cubicBezTo>
                    <a:cubicBezTo>
                      <a:pt x="324" y="238"/>
                      <a:pt x="317" y="241"/>
                      <a:pt x="310" y="243"/>
                    </a:cubicBezTo>
                    <a:cubicBezTo>
                      <a:pt x="276" y="252"/>
                      <a:pt x="254" y="275"/>
                      <a:pt x="243" y="309"/>
                    </a:cubicBezTo>
                    <a:cubicBezTo>
                      <a:pt x="236" y="332"/>
                      <a:pt x="230" y="356"/>
                      <a:pt x="221" y="379"/>
                    </a:cubicBezTo>
                    <a:cubicBezTo>
                      <a:pt x="218" y="389"/>
                      <a:pt x="211" y="398"/>
                      <a:pt x="204" y="406"/>
                    </a:cubicBezTo>
                    <a:cubicBezTo>
                      <a:pt x="183" y="425"/>
                      <a:pt x="161" y="443"/>
                      <a:pt x="140" y="462"/>
                    </a:cubicBezTo>
                    <a:cubicBezTo>
                      <a:pt x="116" y="483"/>
                      <a:pt x="105" y="509"/>
                      <a:pt x="107" y="541"/>
                    </a:cubicBezTo>
                    <a:cubicBezTo>
                      <a:pt x="110" y="566"/>
                      <a:pt x="113" y="592"/>
                      <a:pt x="114" y="618"/>
                    </a:cubicBezTo>
                    <a:cubicBezTo>
                      <a:pt x="115" y="629"/>
                      <a:pt x="112" y="640"/>
                      <a:pt x="108" y="650"/>
                    </a:cubicBezTo>
                    <a:cubicBezTo>
                      <a:pt x="97" y="675"/>
                      <a:pt x="84" y="699"/>
                      <a:pt x="71" y="723"/>
                    </a:cubicBezTo>
                    <a:cubicBezTo>
                      <a:pt x="56" y="754"/>
                      <a:pt x="56" y="785"/>
                      <a:pt x="73" y="815"/>
                    </a:cubicBezTo>
                    <a:cubicBezTo>
                      <a:pt x="84" y="837"/>
                      <a:pt x="97" y="858"/>
                      <a:pt x="107" y="880"/>
                    </a:cubicBezTo>
                    <a:cubicBezTo>
                      <a:pt x="111" y="889"/>
                      <a:pt x="113" y="899"/>
                      <a:pt x="113" y="909"/>
                    </a:cubicBezTo>
                    <a:cubicBezTo>
                      <a:pt x="112" y="936"/>
                      <a:pt x="110" y="963"/>
                      <a:pt x="107" y="991"/>
                    </a:cubicBezTo>
                    <a:cubicBezTo>
                      <a:pt x="104" y="1028"/>
                      <a:pt x="117" y="1057"/>
                      <a:pt x="146" y="1080"/>
                    </a:cubicBezTo>
                    <a:cubicBezTo>
                      <a:pt x="164" y="1095"/>
                      <a:pt x="183" y="1109"/>
                      <a:pt x="200" y="1125"/>
                    </a:cubicBezTo>
                    <a:cubicBezTo>
                      <a:pt x="207" y="1131"/>
                      <a:pt x="213" y="1140"/>
                      <a:pt x="217" y="1149"/>
                    </a:cubicBezTo>
                    <a:cubicBezTo>
                      <a:pt x="226" y="1174"/>
                      <a:pt x="235" y="1200"/>
                      <a:pt x="242" y="1226"/>
                    </a:cubicBezTo>
                    <a:cubicBezTo>
                      <a:pt x="253" y="1260"/>
                      <a:pt x="275" y="1283"/>
                      <a:pt x="310" y="1293"/>
                    </a:cubicBezTo>
                    <a:cubicBezTo>
                      <a:pt x="333" y="1300"/>
                      <a:pt x="356" y="1306"/>
                      <a:pt x="379" y="1315"/>
                    </a:cubicBezTo>
                    <a:cubicBezTo>
                      <a:pt x="388" y="1318"/>
                      <a:pt x="398" y="1324"/>
                      <a:pt x="405" y="1332"/>
                    </a:cubicBezTo>
                    <a:cubicBezTo>
                      <a:pt x="425" y="1353"/>
                      <a:pt x="443" y="1375"/>
                      <a:pt x="462" y="1396"/>
                    </a:cubicBezTo>
                    <a:cubicBezTo>
                      <a:pt x="483" y="1420"/>
                      <a:pt x="509" y="1431"/>
                      <a:pt x="541" y="1429"/>
                    </a:cubicBezTo>
                    <a:cubicBezTo>
                      <a:pt x="567" y="1426"/>
                      <a:pt x="593" y="1423"/>
                      <a:pt x="620" y="1422"/>
                    </a:cubicBezTo>
                    <a:cubicBezTo>
                      <a:pt x="629" y="1421"/>
                      <a:pt x="639" y="1423"/>
                      <a:pt x="647" y="1427"/>
                    </a:cubicBezTo>
                    <a:cubicBezTo>
                      <a:pt x="672" y="1438"/>
                      <a:pt x="696" y="1451"/>
                      <a:pt x="721" y="1463"/>
                    </a:cubicBezTo>
                    <a:cubicBezTo>
                      <a:pt x="753" y="1480"/>
                      <a:pt x="786" y="1480"/>
                      <a:pt x="818" y="1462"/>
                    </a:cubicBezTo>
                    <a:cubicBezTo>
                      <a:pt x="837" y="1451"/>
                      <a:pt x="857" y="1440"/>
                      <a:pt x="877" y="1430"/>
                    </a:cubicBezTo>
                    <a:cubicBezTo>
                      <a:pt x="888" y="1426"/>
                      <a:pt x="900" y="1423"/>
                      <a:pt x="912" y="1423"/>
                    </a:cubicBezTo>
                    <a:cubicBezTo>
                      <a:pt x="937" y="1424"/>
                      <a:pt x="961" y="1427"/>
                      <a:pt x="995" y="142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055" name="Freeform 103">
                <a:extLst>
                  <a:ext uri="{FF2B5EF4-FFF2-40B4-BE49-F238E27FC236}">
                    <a16:creationId xmlns:a16="http://schemas.microsoft.com/office/drawing/2014/main" id="{D255AE3C-95BB-9BF1-A5C0-91E3B7B822EC}"/>
                  </a:ext>
                </a:extLst>
              </p:cNvPr>
              <p:cNvSpPr>
                <a:spLocks/>
              </p:cNvSpPr>
              <p:nvPr/>
            </p:nvSpPr>
            <p:spPr bwMode="auto">
              <a:xfrm>
                <a:off x="2984500" y="960438"/>
                <a:ext cx="346075" cy="344488"/>
              </a:xfrm>
              <a:custGeom>
                <a:avLst/>
                <a:gdLst>
                  <a:gd name="T0" fmla="*/ 1244 w 1244"/>
                  <a:gd name="T1" fmla="*/ 586 h 1233"/>
                  <a:gd name="T2" fmla="*/ 742 w 1244"/>
                  <a:gd name="T3" fmla="*/ 1178 h 1233"/>
                  <a:gd name="T4" fmla="*/ 52 w 1244"/>
                  <a:gd name="T5" fmla="*/ 688 h 1233"/>
                  <a:gd name="T6" fmla="*/ 493 w 1244"/>
                  <a:gd name="T7" fmla="*/ 6 h 1233"/>
                  <a:gd name="T8" fmla="*/ 512 w 1244"/>
                  <a:gd name="T9" fmla="*/ 3 h 1233"/>
                  <a:gd name="T10" fmla="*/ 538 w 1244"/>
                  <a:gd name="T11" fmla="*/ 29 h 1233"/>
                  <a:gd name="T12" fmla="*/ 514 w 1244"/>
                  <a:gd name="T13" fmla="*/ 62 h 1233"/>
                  <a:gd name="T14" fmla="*/ 374 w 1244"/>
                  <a:gd name="T15" fmla="*/ 118 h 1233"/>
                  <a:gd name="T16" fmla="*/ 109 w 1244"/>
                  <a:gd name="T17" fmla="*/ 510 h 1233"/>
                  <a:gd name="T18" fmla="*/ 476 w 1244"/>
                  <a:gd name="T19" fmla="*/ 1100 h 1233"/>
                  <a:gd name="T20" fmla="*/ 1174 w 1244"/>
                  <a:gd name="T21" fmla="*/ 682 h 1233"/>
                  <a:gd name="T22" fmla="*/ 779 w 1244"/>
                  <a:gd name="T23" fmla="*/ 64 h 1233"/>
                  <a:gd name="T24" fmla="*/ 769 w 1244"/>
                  <a:gd name="T25" fmla="*/ 62 h 1233"/>
                  <a:gd name="T26" fmla="*/ 748 w 1244"/>
                  <a:gd name="T27" fmla="*/ 25 h 1233"/>
                  <a:gd name="T28" fmla="*/ 784 w 1244"/>
                  <a:gd name="T29" fmla="*/ 4 h 1233"/>
                  <a:gd name="T30" fmla="*/ 953 w 1244"/>
                  <a:gd name="T31" fmla="*/ 73 h 1233"/>
                  <a:gd name="T32" fmla="*/ 1239 w 1244"/>
                  <a:gd name="T33" fmla="*/ 517 h 1233"/>
                  <a:gd name="T34" fmla="*/ 1244 w 1244"/>
                  <a:gd name="T35" fmla="*/ 586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44" h="1233">
                    <a:moveTo>
                      <a:pt x="1244" y="586"/>
                    </a:moveTo>
                    <a:cubicBezTo>
                      <a:pt x="1243" y="879"/>
                      <a:pt x="1031" y="1130"/>
                      <a:pt x="742" y="1178"/>
                    </a:cubicBezTo>
                    <a:cubicBezTo>
                      <a:pt x="416" y="1233"/>
                      <a:pt x="106" y="1013"/>
                      <a:pt x="52" y="688"/>
                    </a:cubicBezTo>
                    <a:cubicBezTo>
                      <a:pt x="0" y="379"/>
                      <a:pt x="190" y="85"/>
                      <a:pt x="493" y="6"/>
                    </a:cubicBezTo>
                    <a:cubicBezTo>
                      <a:pt x="499" y="5"/>
                      <a:pt x="505" y="3"/>
                      <a:pt x="512" y="3"/>
                    </a:cubicBezTo>
                    <a:cubicBezTo>
                      <a:pt x="526" y="4"/>
                      <a:pt x="537" y="16"/>
                      <a:pt x="538" y="29"/>
                    </a:cubicBezTo>
                    <a:cubicBezTo>
                      <a:pt x="540" y="46"/>
                      <a:pt x="532" y="58"/>
                      <a:pt x="514" y="62"/>
                    </a:cubicBezTo>
                    <a:cubicBezTo>
                      <a:pt x="465" y="75"/>
                      <a:pt x="418" y="93"/>
                      <a:pt x="374" y="118"/>
                    </a:cubicBezTo>
                    <a:cubicBezTo>
                      <a:pt x="225" y="207"/>
                      <a:pt x="134" y="337"/>
                      <a:pt x="109" y="510"/>
                    </a:cubicBezTo>
                    <a:cubicBezTo>
                      <a:pt x="72" y="774"/>
                      <a:pt x="224" y="1016"/>
                      <a:pt x="476" y="1100"/>
                    </a:cubicBezTo>
                    <a:cubicBezTo>
                      <a:pt x="784" y="1203"/>
                      <a:pt x="1120" y="1002"/>
                      <a:pt x="1174" y="682"/>
                    </a:cubicBezTo>
                    <a:cubicBezTo>
                      <a:pt x="1222" y="400"/>
                      <a:pt x="1055" y="138"/>
                      <a:pt x="779" y="64"/>
                    </a:cubicBezTo>
                    <a:cubicBezTo>
                      <a:pt x="776" y="64"/>
                      <a:pt x="772" y="63"/>
                      <a:pt x="769" y="62"/>
                    </a:cubicBezTo>
                    <a:cubicBezTo>
                      <a:pt x="753" y="56"/>
                      <a:pt x="744" y="41"/>
                      <a:pt x="748" y="25"/>
                    </a:cubicBezTo>
                    <a:cubicBezTo>
                      <a:pt x="752" y="10"/>
                      <a:pt x="767" y="0"/>
                      <a:pt x="784" y="4"/>
                    </a:cubicBezTo>
                    <a:cubicBezTo>
                      <a:pt x="844" y="18"/>
                      <a:pt x="901" y="41"/>
                      <a:pt x="953" y="73"/>
                    </a:cubicBezTo>
                    <a:cubicBezTo>
                      <a:pt x="1117" y="177"/>
                      <a:pt x="1213" y="324"/>
                      <a:pt x="1239" y="517"/>
                    </a:cubicBezTo>
                    <a:cubicBezTo>
                      <a:pt x="1242" y="540"/>
                      <a:pt x="1242" y="563"/>
                      <a:pt x="1244" y="58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056" name="Freeform 104">
                <a:extLst>
                  <a:ext uri="{FF2B5EF4-FFF2-40B4-BE49-F238E27FC236}">
                    <a16:creationId xmlns:a16="http://schemas.microsoft.com/office/drawing/2014/main" id="{E4A762BF-46A8-2CB7-3239-0F6002B8BD2C}"/>
                  </a:ext>
                </a:extLst>
              </p:cNvPr>
              <p:cNvSpPr>
                <a:spLocks noEditPoints="1"/>
              </p:cNvSpPr>
              <p:nvPr/>
            </p:nvSpPr>
            <p:spPr bwMode="auto">
              <a:xfrm>
                <a:off x="3067050" y="990600"/>
                <a:ext cx="225425" cy="233363"/>
              </a:xfrm>
              <a:custGeom>
                <a:avLst/>
                <a:gdLst>
                  <a:gd name="T0" fmla="*/ 237 w 808"/>
                  <a:gd name="T1" fmla="*/ 285 h 837"/>
                  <a:gd name="T2" fmla="*/ 267 w 808"/>
                  <a:gd name="T3" fmla="*/ 177 h 837"/>
                  <a:gd name="T4" fmla="*/ 290 w 808"/>
                  <a:gd name="T5" fmla="*/ 67 h 837"/>
                  <a:gd name="T6" fmla="*/ 465 w 808"/>
                  <a:gd name="T7" fmla="*/ 182 h 837"/>
                  <a:gd name="T8" fmla="*/ 460 w 808"/>
                  <a:gd name="T9" fmla="*/ 287 h 837"/>
                  <a:gd name="T10" fmla="*/ 712 w 808"/>
                  <a:gd name="T11" fmla="*/ 297 h 837"/>
                  <a:gd name="T12" fmla="*/ 768 w 808"/>
                  <a:gd name="T13" fmla="*/ 460 h 837"/>
                  <a:gd name="T14" fmla="*/ 739 w 808"/>
                  <a:gd name="T15" fmla="*/ 561 h 837"/>
                  <a:gd name="T16" fmla="*/ 704 w 808"/>
                  <a:gd name="T17" fmla="*/ 679 h 837"/>
                  <a:gd name="T18" fmla="*/ 599 w 808"/>
                  <a:gd name="T19" fmla="*/ 826 h 837"/>
                  <a:gd name="T20" fmla="*/ 227 w 808"/>
                  <a:gd name="T21" fmla="*/ 795 h 837"/>
                  <a:gd name="T22" fmla="*/ 186 w 808"/>
                  <a:gd name="T23" fmla="*/ 810 h 837"/>
                  <a:gd name="T24" fmla="*/ 1 w 808"/>
                  <a:gd name="T25" fmla="*/ 777 h 837"/>
                  <a:gd name="T26" fmla="*/ 33 w 808"/>
                  <a:gd name="T27" fmla="*/ 297 h 837"/>
                  <a:gd name="T28" fmla="*/ 218 w 808"/>
                  <a:gd name="T29" fmla="*/ 309 h 837"/>
                  <a:gd name="T30" fmla="*/ 219 w 808"/>
                  <a:gd name="T31" fmla="*/ 731 h 837"/>
                  <a:gd name="T32" fmla="*/ 543 w 808"/>
                  <a:gd name="T33" fmla="*/ 769 h 837"/>
                  <a:gd name="T34" fmla="*/ 588 w 808"/>
                  <a:gd name="T35" fmla="*/ 768 h 837"/>
                  <a:gd name="T36" fmla="*/ 635 w 808"/>
                  <a:gd name="T37" fmla="*/ 711 h 837"/>
                  <a:gd name="T38" fmla="*/ 633 w 808"/>
                  <a:gd name="T39" fmla="*/ 651 h 837"/>
                  <a:gd name="T40" fmla="*/ 666 w 808"/>
                  <a:gd name="T41" fmla="*/ 599 h 837"/>
                  <a:gd name="T42" fmla="*/ 663 w 808"/>
                  <a:gd name="T43" fmla="*/ 540 h 837"/>
                  <a:gd name="T44" fmla="*/ 689 w 808"/>
                  <a:gd name="T45" fmla="*/ 480 h 837"/>
                  <a:gd name="T46" fmla="*/ 606 w 808"/>
                  <a:gd name="T47" fmla="*/ 453 h 837"/>
                  <a:gd name="T48" fmla="*/ 657 w 808"/>
                  <a:gd name="T49" fmla="*/ 420 h 837"/>
                  <a:gd name="T50" fmla="*/ 745 w 808"/>
                  <a:gd name="T51" fmla="*/ 388 h 837"/>
                  <a:gd name="T52" fmla="*/ 700 w 808"/>
                  <a:gd name="T53" fmla="*/ 357 h 837"/>
                  <a:gd name="T54" fmla="*/ 400 w 808"/>
                  <a:gd name="T55" fmla="*/ 357 h 837"/>
                  <a:gd name="T56" fmla="*/ 387 w 808"/>
                  <a:gd name="T57" fmla="*/ 302 h 837"/>
                  <a:gd name="T58" fmla="*/ 402 w 808"/>
                  <a:gd name="T59" fmla="*/ 184 h 837"/>
                  <a:gd name="T60" fmla="*/ 350 w 808"/>
                  <a:gd name="T61" fmla="*/ 69 h 837"/>
                  <a:gd name="T62" fmla="*/ 327 w 808"/>
                  <a:gd name="T63" fmla="*/ 190 h 837"/>
                  <a:gd name="T64" fmla="*/ 289 w 808"/>
                  <a:gd name="T65" fmla="*/ 320 h 837"/>
                  <a:gd name="T66" fmla="*/ 219 w 808"/>
                  <a:gd name="T67" fmla="*/ 390 h 837"/>
                  <a:gd name="T68" fmla="*/ 219 w 808"/>
                  <a:gd name="T69" fmla="*/ 731 h 837"/>
                  <a:gd name="T70" fmla="*/ 158 w 808"/>
                  <a:gd name="T71" fmla="*/ 358 h 837"/>
                  <a:gd name="T72" fmla="*/ 61 w 808"/>
                  <a:gd name="T73" fmla="*/ 750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8" h="837">
                    <a:moveTo>
                      <a:pt x="222" y="314"/>
                    </a:moveTo>
                    <a:cubicBezTo>
                      <a:pt x="227" y="304"/>
                      <a:pt x="234" y="295"/>
                      <a:pt x="237" y="285"/>
                    </a:cubicBezTo>
                    <a:cubicBezTo>
                      <a:pt x="242" y="270"/>
                      <a:pt x="243" y="253"/>
                      <a:pt x="247" y="237"/>
                    </a:cubicBezTo>
                    <a:cubicBezTo>
                      <a:pt x="253" y="217"/>
                      <a:pt x="258" y="196"/>
                      <a:pt x="267" y="177"/>
                    </a:cubicBezTo>
                    <a:cubicBezTo>
                      <a:pt x="280" y="148"/>
                      <a:pt x="288" y="117"/>
                      <a:pt x="289" y="85"/>
                    </a:cubicBezTo>
                    <a:cubicBezTo>
                      <a:pt x="289" y="79"/>
                      <a:pt x="290" y="73"/>
                      <a:pt x="290" y="67"/>
                    </a:cubicBezTo>
                    <a:cubicBezTo>
                      <a:pt x="297" y="20"/>
                      <a:pt x="331" y="0"/>
                      <a:pt x="376" y="14"/>
                    </a:cubicBezTo>
                    <a:cubicBezTo>
                      <a:pt x="442" y="35"/>
                      <a:pt x="482" y="109"/>
                      <a:pt x="465" y="182"/>
                    </a:cubicBezTo>
                    <a:cubicBezTo>
                      <a:pt x="462" y="194"/>
                      <a:pt x="458" y="206"/>
                      <a:pt x="453" y="217"/>
                    </a:cubicBezTo>
                    <a:cubicBezTo>
                      <a:pt x="444" y="242"/>
                      <a:pt x="448" y="264"/>
                      <a:pt x="460" y="287"/>
                    </a:cubicBezTo>
                    <a:cubicBezTo>
                      <a:pt x="464" y="295"/>
                      <a:pt x="470" y="297"/>
                      <a:pt x="479" y="297"/>
                    </a:cubicBezTo>
                    <a:cubicBezTo>
                      <a:pt x="557" y="297"/>
                      <a:pt x="634" y="297"/>
                      <a:pt x="712" y="297"/>
                    </a:cubicBezTo>
                    <a:cubicBezTo>
                      <a:pt x="760" y="297"/>
                      <a:pt x="797" y="330"/>
                      <a:pt x="803" y="377"/>
                    </a:cubicBezTo>
                    <a:cubicBezTo>
                      <a:pt x="808" y="411"/>
                      <a:pt x="795" y="439"/>
                      <a:pt x="768" y="460"/>
                    </a:cubicBezTo>
                    <a:cubicBezTo>
                      <a:pt x="762" y="465"/>
                      <a:pt x="759" y="469"/>
                      <a:pt x="761" y="477"/>
                    </a:cubicBezTo>
                    <a:cubicBezTo>
                      <a:pt x="766" y="508"/>
                      <a:pt x="758" y="536"/>
                      <a:pt x="739" y="561"/>
                    </a:cubicBezTo>
                    <a:cubicBezTo>
                      <a:pt x="733" y="569"/>
                      <a:pt x="731" y="575"/>
                      <a:pt x="732" y="585"/>
                    </a:cubicBezTo>
                    <a:cubicBezTo>
                      <a:pt x="737" y="620"/>
                      <a:pt x="727" y="651"/>
                      <a:pt x="704" y="679"/>
                    </a:cubicBezTo>
                    <a:cubicBezTo>
                      <a:pt x="701" y="683"/>
                      <a:pt x="698" y="689"/>
                      <a:pt x="699" y="694"/>
                    </a:cubicBezTo>
                    <a:cubicBezTo>
                      <a:pt x="706" y="758"/>
                      <a:pt x="664" y="822"/>
                      <a:pt x="599" y="826"/>
                    </a:cubicBezTo>
                    <a:cubicBezTo>
                      <a:pt x="513" y="832"/>
                      <a:pt x="425" y="837"/>
                      <a:pt x="339" y="821"/>
                    </a:cubicBezTo>
                    <a:cubicBezTo>
                      <a:pt x="301" y="815"/>
                      <a:pt x="265" y="803"/>
                      <a:pt x="227" y="795"/>
                    </a:cubicBezTo>
                    <a:cubicBezTo>
                      <a:pt x="223" y="794"/>
                      <a:pt x="217" y="797"/>
                      <a:pt x="212" y="799"/>
                    </a:cubicBezTo>
                    <a:cubicBezTo>
                      <a:pt x="203" y="803"/>
                      <a:pt x="195" y="810"/>
                      <a:pt x="186" y="810"/>
                    </a:cubicBezTo>
                    <a:cubicBezTo>
                      <a:pt x="135" y="811"/>
                      <a:pt x="84" y="810"/>
                      <a:pt x="33" y="810"/>
                    </a:cubicBezTo>
                    <a:cubicBezTo>
                      <a:pt x="12" y="810"/>
                      <a:pt x="1" y="799"/>
                      <a:pt x="1" y="777"/>
                    </a:cubicBezTo>
                    <a:cubicBezTo>
                      <a:pt x="0" y="628"/>
                      <a:pt x="0" y="479"/>
                      <a:pt x="1" y="329"/>
                    </a:cubicBezTo>
                    <a:cubicBezTo>
                      <a:pt x="1" y="308"/>
                      <a:pt x="12" y="297"/>
                      <a:pt x="33" y="297"/>
                    </a:cubicBezTo>
                    <a:cubicBezTo>
                      <a:pt x="84" y="296"/>
                      <a:pt x="135" y="296"/>
                      <a:pt x="186" y="297"/>
                    </a:cubicBezTo>
                    <a:cubicBezTo>
                      <a:pt x="197" y="297"/>
                      <a:pt x="207" y="305"/>
                      <a:pt x="218" y="309"/>
                    </a:cubicBezTo>
                    <a:cubicBezTo>
                      <a:pt x="219" y="311"/>
                      <a:pt x="220" y="312"/>
                      <a:pt x="222" y="314"/>
                    </a:cubicBezTo>
                    <a:close/>
                    <a:moveTo>
                      <a:pt x="219" y="731"/>
                    </a:moveTo>
                    <a:cubicBezTo>
                      <a:pt x="230" y="733"/>
                      <a:pt x="239" y="734"/>
                      <a:pt x="247" y="737"/>
                    </a:cubicBezTo>
                    <a:cubicBezTo>
                      <a:pt x="343" y="770"/>
                      <a:pt x="443" y="773"/>
                      <a:pt x="543" y="769"/>
                    </a:cubicBezTo>
                    <a:cubicBezTo>
                      <a:pt x="545" y="769"/>
                      <a:pt x="546" y="769"/>
                      <a:pt x="548" y="769"/>
                    </a:cubicBezTo>
                    <a:cubicBezTo>
                      <a:pt x="561" y="769"/>
                      <a:pt x="575" y="770"/>
                      <a:pt x="588" y="768"/>
                    </a:cubicBezTo>
                    <a:cubicBezTo>
                      <a:pt x="617" y="765"/>
                      <a:pt x="637" y="742"/>
                      <a:pt x="639" y="712"/>
                    </a:cubicBezTo>
                    <a:cubicBezTo>
                      <a:pt x="638" y="712"/>
                      <a:pt x="636" y="711"/>
                      <a:pt x="635" y="711"/>
                    </a:cubicBezTo>
                    <a:cubicBezTo>
                      <a:pt x="612" y="709"/>
                      <a:pt x="601" y="699"/>
                      <a:pt x="601" y="681"/>
                    </a:cubicBezTo>
                    <a:cubicBezTo>
                      <a:pt x="601" y="664"/>
                      <a:pt x="612" y="653"/>
                      <a:pt x="633" y="651"/>
                    </a:cubicBezTo>
                    <a:cubicBezTo>
                      <a:pt x="658" y="648"/>
                      <a:pt x="674" y="627"/>
                      <a:pt x="672" y="600"/>
                    </a:cubicBezTo>
                    <a:cubicBezTo>
                      <a:pt x="670" y="600"/>
                      <a:pt x="668" y="600"/>
                      <a:pt x="666" y="599"/>
                    </a:cubicBezTo>
                    <a:cubicBezTo>
                      <a:pt x="644" y="599"/>
                      <a:pt x="632" y="589"/>
                      <a:pt x="631" y="571"/>
                    </a:cubicBezTo>
                    <a:cubicBezTo>
                      <a:pt x="630" y="553"/>
                      <a:pt x="640" y="542"/>
                      <a:pt x="663" y="540"/>
                    </a:cubicBezTo>
                    <a:cubicBezTo>
                      <a:pt x="686" y="537"/>
                      <a:pt x="701" y="520"/>
                      <a:pt x="703" y="495"/>
                    </a:cubicBezTo>
                    <a:cubicBezTo>
                      <a:pt x="703" y="484"/>
                      <a:pt x="701" y="479"/>
                      <a:pt x="689" y="480"/>
                    </a:cubicBezTo>
                    <a:cubicBezTo>
                      <a:pt x="671" y="481"/>
                      <a:pt x="653" y="481"/>
                      <a:pt x="635" y="480"/>
                    </a:cubicBezTo>
                    <a:cubicBezTo>
                      <a:pt x="618" y="480"/>
                      <a:pt x="607" y="469"/>
                      <a:pt x="606" y="453"/>
                    </a:cubicBezTo>
                    <a:cubicBezTo>
                      <a:pt x="605" y="438"/>
                      <a:pt x="614" y="425"/>
                      <a:pt x="630" y="422"/>
                    </a:cubicBezTo>
                    <a:cubicBezTo>
                      <a:pt x="639" y="421"/>
                      <a:pt x="648" y="421"/>
                      <a:pt x="657" y="420"/>
                    </a:cubicBezTo>
                    <a:cubicBezTo>
                      <a:pt x="677" y="420"/>
                      <a:pt x="696" y="421"/>
                      <a:pt x="715" y="419"/>
                    </a:cubicBezTo>
                    <a:cubicBezTo>
                      <a:pt x="733" y="417"/>
                      <a:pt x="745" y="403"/>
                      <a:pt x="745" y="388"/>
                    </a:cubicBezTo>
                    <a:cubicBezTo>
                      <a:pt x="744" y="372"/>
                      <a:pt x="731" y="359"/>
                      <a:pt x="714" y="357"/>
                    </a:cubicBezTo>
                    <a:cubicBezTo>
                      <a:pt x="709" y="357"/>
                      <a:pt x="705" y="357"/>
                      <a:pt x="700" y="357"/>
                    </a:cubicBezTo>
                    <a:cubicBezTo>
                      <a:pt x="605" y="357"/>
                      <a:pt x="510" y="357"/>
                      <a:pt x="415" y="357"/>
                    </a:cubicBezTo>
                    <a:cubicBezTo>
                      <a:pt x="410" y="357"/>
                      <a:pt x="405" y="357"/>
                      <a:pt x="400" y="357"/>
                    </a:cubicBezTo>
                    <a:cubicBezTo>
                      <a:pt x="386" y="355"/>
                      <a:pt x="377" y="347"/>
                      <a:pt x="374" y="334"/>
                    </a:cubicBezTo>
                    <a:cubicBezTo>
                      <a:pt x="371" y="321"/>
                      <a:pt x="376" y="310"/>
                      <a:pt x="387" y="302"/>
                    </a:cubicBezTo>
                    <a:cubicBezTo>
                      <a:pt x="390" y="300"/>
                      <a:pt x="394" y="298"/>
                      <a:pt x="398" y="295"/>
                    </a:cubicBezTo>
                    <a:cubicBezTo>
                      <a:pt x="384" y="257"/>
                      <a:pt x="386" y="220"/>
                      <a:pt x="402" y="184"/>
                    </a:cubicBezTo>
                    <a:cubicBezTo>
                      <a:pt x="413" y="156"/>
                      <a:pt x="411" y="129"/>
                      <a:pt x="396" y="103"/>
                    </a:cubicBezTo>
                    <a:cubicBezTo>
                      <a:pt x="387" y="85"/>
                      <a:pt x="371" y="75"/>
                      <a:pt x="350" y="69"/>
                    </a:cubicBezTo>
                    <a:cubicBezTo>
                      <a:pt x="350" y="79"/>
                      <a:pt x="349" y="86"/>
                      <a:pt x="349" y="92"/>
                    </a:cubicBezTo>
                    <a:cubicBezTo>
                      <a:pt x="347" y="126"/>
                      <a:pt x="339" y="158"/>
                      <a:pt x="327" y="190"/>
                    </a:cubicBezTo>
                    <a:cubicBezTo>
                      <a:pt x="317" y="218"/>
                      <a:pt x="309" y="247"/>
                      <a:pt x="301" y="275"/>
                    </a:cubicBezTo>
                    <a:cubicBezTo>
                      <a:pt x="297" y="290"/>
                      <a:pt x="294" y="306"/>
                      <a:pt x="289" y="320"/>
                    </a:cubicBezTo>
                    <a:cubicBezTo>
                      <a:pt x="279" y="346"/>
                      <a:pt x="260" y="363"/>
                      <a:pt x="233" y="370"/>
                    </a:cubicBezTo>
                    <a:cubicBezTo>
                      <a:pt x="221" y="373"/>
                      <a:pt x="219" y="378"/>
                      <a:pt x="219" y="390"/>
                    </a:cubicBezTo>
                    <a:cubicBezTo>
                      <a:pt x="219" y="499"/>
                      <a:pt x="219" y="608"/>
                      <a:pt x="219" y="717"/>
                    </a:cubicBezTo>
                    <a:cubicBezTo>
                      <a:pt x="219" y="721"/>
                      <a:pt x="219" y="726"/>
                      <a:pt x="219" y="731"/>
                    </a:cubicBezTo>
                    <a:close/>
                    <a:moveTo>
                      <a:pt x="158" y="750"/>
                    </a:moveTo>
                    <a:cubicBezTo>
                      <a:pt x="158" y="618"/>
                      <a:pt x="158" y="488"/>
                      <a:pt x="158" y="358"/>
                    </a:cubicBezTo>
                    <a:cubicBezTo>
                      <a:pt x="125" y="358"/>
                      <a:pt x="93" y="358"/>
                      <a:pt x="61" y="358"/>
                    </a:cubicBezTo>
                    <a:cubicBezTo>
                      <a:pt x="61" y="489"/>
                      <a:pt x="61" y="619"/>
                      <a:pt x="61" y="750"/>
                    </a:cubicBezTo>
                    <a:cubicBezTo>
                      <a:pt x="94" y="750"/>
                      <a:pt x="125" y="750"/>
                      <a:pt x="158" y="7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057" name="Freeform 105">
                <a:extLst>
                  <a:ext uri="{FF2B5EF4-FFF2-40B4-BE49-F238E27FC236}">
                    <a16:creationId xmlns:a16="http://schemas.microsoft.com/office/drawing/2014/main" id="{64F8048A-0863-75F6-4C38-376A0DF0FC13}"/>
                  </a:ext>
                </a:extLst>
              </p:cNvPr>
              <p:cNvSpPr>
                <a:spLocks/>
              </p:cNvSpPr>
              <p:nvPr/>
            </p:nvSpPr>
            <p:spPr bwMode="auto">
              <a:xfrm>
                <a:off x="3154363" y="955675"/>
                <a:ext cx="17463" cy="17463"/>
              </a:xfrm>
              <a:custGeom>
                <a:avLst/>
                <a:gdLst>
                  <a:gd name="T0" fmla="*/ 60 w 60"/>
                  <a:gd name="T1" fmla="*/ 32 h 62"/>
                  <a:gd name="T2" fmla="*/ 29 w 60"/>
                  <a:gd name="T3" fmla="*/ 61 h 62"/>
                  <a:gd name="T4" fmla="*/ 0 w 60"/>
                  <a:gd name="T5" fmla="*/ 30 h 62"/>
                  <a:gd name="T6" fmla="*/ 31 w 60"/>
                  <a:gd name="T7" fmla="*/ 1 h 62"/>
                  <a:gd name="T8" fmla="*/ 60 w 60"/>
                  <a:gd name="T9" fmla="*/ 32 h 62"/>
                </a:gdLst>
                <a:ahLst/>
                <a:cxnLst>
                  <a:cxn ang="0">
                    <a:pos x="T0" y="T1"/>
                  </a:cxn>
                  <a:cxn ang="0">
                    <a:pos x="T2" y="T3"/>
                  </a:cxn>
                  <a:cxn ang="0">
                    <a:pos x="T4" y="T5"/>
                  </a:cxn>
                  <a:cxn ang="0">
                    <a:pos x="T6" y="T7"/>
                  </a:cxn>
                  <a:cxn ang="0">
                    <a:pos x="T8" y="T9"/>
                  </a:cxn>
                </a:cxnLst>
                <a:rect l="0" t="0" r="r" b="b"/>
                <a:pathLst>
                  <a:path w="60" h="62">
                    <a:moveTo>
                      <a:pt x="60" y="32"/>
                    </a:moveTo>
                    <a:cubicBezTo>
                      <a:pt x="60" y="48"/>
                      <a:pt x="45" y="62"/>
                      <a:pt x="29" y="61"/>
                    </a:cubicBezTo>
                    <a:cubicBezTo>
                      <a:pt x="13" y="60"/>
                      <a:pt x="0" y="46"/>
                      <a:pt x="0" y="30"/>
                    </a:cubicBezTo>
                    <a:cubicBezTo>
                      <a:pt x="0" y="14"/>
                      <a:pt x="15" y="0"/>
                      <a:pt x="31" y="1"/>
                    </a:cubicBezTo>
                    <a:cubicBezTo>
                      <a:pt x="47" y="2"/>
                      <a:pt x="60" y="16"/>
                      <a:pt x="60" y="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grpSp>
        <p:nvGrpSpPr>
          <p:cNvPr id="16" name="群組 15">
            <a:extLst>
              <a:ext uri="{FF2B5EF4-FFF2-40B4-BE49-F238E27FC236}">
                <a16:creationId xmlns:a16="http://schemas.microsoft.com/office/drawing/2014/main" id="{A381D424-1843-049B-62C4-B0BD089F884B}"/>
              </a:ext>
            </a:extLst>
          </p:cNvPr>
          <p:cNvGrpSpPr/>
          <p:nvPr/>
        </p:nvGrpSpPr>
        <p:grpSpPr>
          <a:xfrm>
            <a:off x="5802784" y="1841574"/>
            <a:ext cx="6061541" cy="3239321"/>
            <a:chOff x="5802784" y="1841574"/>
            <a:chExt cx="6061541" cy="3239321"/>
          </a:xfrm>
        </p:grpSpPr>
        <p:sp>
          <p:nvSpPr>
            <p:cNvPr id="49" name="object 15">
              <a:extLst>
                <a:ext uri="{FF2B5EF4-FFF2-40B4-BE49-F238E27FC236}">
                  <a16:creationId xmlns:a16="http://schemas.microsoft.com/office/drawing/2014/main" id="{3B710996-C3A8-3A45-E829-486E63DDCBD5}"/>
                </a:ext>
              </a:extLst>
            </p:cNvPr>
            <p:cNvSpPr/>
            <p:nvPr/>
          </p:nvSpPr>
          <p:spPr>
            <a:xfrm>
              <a:off x="9547360" y="4271513"/>
              <a:ext cx="831988" cy="467318"/>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5" name="object 24">
              <a:extLst>
                <a:ext uri="{FF2B5EF4-FFF2-40B4-BE49-F238E27FC236}">
                  <a16:creationId xmlns:a16="http://schemas.microsoft.com/office/drawing/2014/main" id="{988CE904-FA22-4D20-C434-F8A8DDC42CD3}"/>
                </a:ext>
              </a:extLst>
            </p:cNvPr>
            <p:cNvSpPr/>
            <p:nvPr/>
          </p:nvSpPr>
          <p:spPr>
            <a:xfrm>
              <a:off x="8354870" y="2832858"/>
              <a:ext cx="652353" cy="319581"/>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0" name="圖片 59">
              <a:extLst>
                <a:ext uri="{FF2B5EF4-FFF2-40B4-BE49-F238E27FC236}">
                  <a16:creationId xmlns:a16="http://schemas.microsoft.com/office/drawing/2014/main" id="{A128259B-023C-CC26-89AA-FA8975871B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669" y="1976016"/>
              <a:ext cx="1941248" cy="323794"/>
            </a:xfrm>
            <a:prstGeom prst="rect">
              <a:avLst/>
            </a:prstGeom>
          </p:spPr>
        </p:pic>
        <p:pic>
          <p:nvPicPr>
            <p:cNvPr id="62" name="圖片 61">
              <a:extLst>
                <a:ext uri="{FF2B5EF4-FFF2-40B4-BE49-F238E27FC236}">
                  <a16:creationId xmlns:a16="http://schemas.microsoft.com/office/drawing/2014/main" id="{D46A4B37-0F15-0013-1074-BC118F88BD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13397" y="1902161"/>
              <a:ext cx="1120483" cy="469202"/>
            </a:xfrm>
            <a:prstGeom prst="rect">
              <a:avLst/>
            </a:prstGeom>
          </p:spPr>
        </p:pic>
        <p:pic>
          <p:nvPicPr>
            <p:cNvPr id="4" name="圖片 3">
              <a:extLst>
                <a:ext uri="{FF2B5EF4-FFF2-40B4-BE49-F238E27FC236}">
                  <a16:creationId xmlns:a16="http://schemas.microsoft.com/office/drawing/2014/main" id="{458B04B3-FF4E-889E-6CBD-5931BA1C670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2275" y="2797156"/>
              <a:ext cx="1628607" cy="480439"/>
            </a:xfrm>
            <a:prstGeom prst="rect">
              <a:avLst/>
            </a:prstGeom>
          </p:spPr>
        </p:pic>
        <p:pic>
          <p:nvPicPr>
            <p:cNvPr id="8" name="圖片 7">
              <a:extLst>
                <a:ext uri="{FF2B5EF4-FFF2-40B4-BE49-F238E27FC236}">
                  <a16:creationId xmlns:a16="http://schemas.microsoft.com/office/drawing/2014/main" id="{B33B438B-50A5-AA21-B8C9-8D4C516F878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26322" y="4340301"/>
              <a:ext cx="1301471" cy="440263"/>
            </a:xfrm>
            <a:prstGeom prst="rect">
              <a:avLst/>
            </a:prstGeom>
          </p:spPr>
        </p:pic>
        <p:pic>
          <p:nvPicPr>
            <p:cNvPr id="10" name="圖片 9">
              <a:extLst>
                <a:ext uri="{FF2B5EF4-FFF2-40B4-BE49-F238E27FC236}">
                  <a16:creationId xmlns:a16="http://schemas.microsoft.com/office/drawing/2014/main" id="{647CD53E-15BF-82E8-AF7C-E3433C6D21A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211972" y="1841574"/>
              <a:ext cx="652353" cy="652353"/>
            </a:xfrm>
            <a:prstGeom prst="rect">
              <a:avLst/>
            </a:prstGeom>
          </p:spPr>
        </p:pic>
        <p:sp>
          <p:nvSpPr>
            <p:cNvPr id="11" name="object 23">
              <a:extLst>
                <a:ext uri="{FF2B5EF4-FFF2-40B4-BE49-F238E27FC236}">
                  <a16:creationId xmlns:a16="http://schemas.microsoft.com/office/drawing/2014/main" id="{CE03762C-6389-5604-82F9-45EADA8E78FC}"/>
                </a:ext>
              </a:extLst>
            </p:cNvPr>
            <p:cNvSpPr/>
            <p:nvPr/>
          </p:nvSpPr>
          <p:spPr>
            <a:xfrm>
              <a:off x="7786775" y="3320678"/>
              <a:ext cx="1084560" cy="874764"/>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17">
              <a:extLst>
                <a:ext uri="{FF2B5EF4-FFF2-40B4-BE49-F238E27FC236}">
                  <a16:creationId xmlns:a16="http://schemas.microsoft.com/office/drawing/2014/main" id="{CB5EE884-09F5-4A34-9323-86CEA7C2CF77}"/>
                </a:ext>
              </a:extLst>
            </p:cNvPr>
            <p:cNvSpPr/>
            <p:nvPr/>
          </p:nvSpPr>
          <p:spPr>
            <a:xfrm>
              <a:off x="9117476" y="3575657"/>
              <a:ext cx="1691756" cy="298569"/>
            </a:xfrm>
            <a:prstGeom prst="rect">
              <a:avLst/>
            </a:prstGeom>
            <a:blipFill>
              <a:blip r:embed="rId11"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19">
              <a:extLst>
                <a:ext uri="{FF2B5EF4-FFF2-40B4-BE49-F238E27FC236}">
                  <a16:creationId xmlns:a16="http://schemas.microsoft.com/office/drawing/2014/main" id="{00CD9957-1915-9553-572F-3C85357FD176}"/>
                </a:ext>
              </a:extLst>
            </p:cNvPr>
            <p:cNvSpPr/>
            <p:nvPr/>
          </p:nvSpPr>
          <p:spPr>
            <a:xfrm>
              <a:off x="5802784" y="3615613"/>
              <a:ext cx="1759775" cy="413066"/>
            </a:xfrm>
            <a:prstGeom prst="rect">
              <a:avLst/>
            </a:prstGeom>
            <a:blipFill>
              <a:blip r:embed="rId12" cstate="print"/>
              <a:stretch>
                <a:fillRect l="-5995" t="-46845" r="-6762" b="-39602"/>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20">
              <a:extLst>
                <a:ext uri="{FF2B5EF4-FFF2-40B4-BE49-F238E27FC236}">
                  <a16:creationId xmlns:a16="http://schemas.microsoft.com/office/drawing/2014/main" id="{F2997FDF-4DAA-9345-9381-48DF237BF224}"/>
                </a:ext>
              </a:extLst>
            </p:cNvPr>
            <p:cNvSpPr/>
            <p:nvPr/>
          </p:nvSpPr>
          <p:spPr>
            <a:xfrm>
              <a:off x="5869582" y="2721829"/>
              <a:ext cx="498750" cy="610432"/>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21">
              <a:extLst>
                <a:ext uri="{FF2B5EF4-FFF2-40B4-BE49-F238E27FC236}">
                  <a16:creationId xmlns:a16="http://schemas.microsoft.com/office/drawing/2014/main" id="{3DBF490E-211A-2854-7E17-285357F19548}"/>
                </a:ext>
              </a:extLst>
            </p:cNvPr>
            <p:cNvSpPr/>
            <p:nvPr/>
          </p:nvSpPr>
          <p:spPr>
            <a:xfrm>
              <a:off x="7953009" y="2018411"/>
              <a:ext cx="1782296" cy="317377"/>
            </a:xfrm>
            <a:prstGeom prst="rect">
              <a:avLst/>
            </a:prstGeom>
            <a:blipFill>
              <a:blip r:embed="rId1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圖片 13">
              <a:extLst>
                <a:ext uri="{FF2B5EF4-FFF2-40B4-BE49-F238E27FC236}">
                  <a16:creationId xmlns:a16="http://schemas.microsoft.com/office/drawing/2014/main" id="{B8336F34-47A8-C8EF-D66F-F4B37FCCBAE1}"/>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874049" y="4068047"/>
              <a:ext cx="1800618" cy="1012848"/>
            </a:xfrm>
            <a:prstGeom prst="rect">
              <a:avLst/>
            </a:prstGeom>
          </p:spPr>
        </p:pic>
        <p:pic>
          <p:nvPicPr>
            <p:cNvPr id="15" name="圖片 14">
              <a:extLst>
                <a:ext uri="{FF2B5EF4-FFF2-40B4-BE49-F238E27FC236}">
                  <a16:creationId xmlns:a16="http://schemas.microsoft.com/office/drawing/2014/main" id="{70D87407-A1D2-5FDE-9F49-320021A85A2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671863" y="2848800"/>
              <a:ext cx="1402068" cy="250835"/>
            </a:xfrm>
            <a:prstGeom prst="rect">
              <a:avLst/>
            </a:prstGeom>
          </p:spPr>
        </p:pic>
      </p:grpSp>
      <p:sp>
        <p:nvSpPr>
          <p:cNvPr id="21" name="內容版面配置區 2">
            <a:extLst>
              <a:ext uri="{FF2B5EF4-FFF2-40B4-BE49-F238E27FC236}">
                <a16:creationId xmlns:a16="http://schemas.microsoft.com/office/drawing/2014/main" id="{D91A77BC-C8CD-413D-5DE9-2990E922DC3E}"/>
              </a:ext>
            </a:extLst>
          </p:cNvPr>
          <p:cNvSpPr txBox="1">
            <a:spLocks/>
          </p:cNvSpPr>
          <p:nvPr/>
        </p:nvSpPr>
        <p:spPr>
          <a:xfrm>
            <a:off x="8132" y="229050"/>
            <a:ext cx="3537994" cy="604108"/>
          </a:xfrm>
          <a:prstGeom prst="rect">
            <a:avLst/>
          </a:prstGeom>
        </p:spPr>
        <p:txBody>
          <a:bodyPr>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latin typeface="微軟正黑體" panose="020B0604030504040204" pitchFamily="34" charset="-120"/>
                <a:ea typeface="微軟正黑體" panose="020B0604030504040204" pitchFamily="34" charset="-120"/>
              </a:rPr>
              <a:t>Operational Overview</a:t>
            </a:r>
          </a:p>
        </p:txBody>
      </p:sp>
      <p:cxnSp>
        <p:nvCxnSpPr>
          <p:cNvPr id="22" name="直線接點 21">
            <a:extLst>
              <a:ext uri="{FF2B5EF4-FFF2-40B4-BE49-F238E27FC236}">
                <a16:creationId xmlns:a16="http://schemas.microsoft.com/office/drawing/2014/main" id="{E563D306-08AF-D975-1933-E0973EDA02D2}"/>
              </a:ext>
            </a:extLst>
          </p:cNvPr>
          <p:cNvCxnSpPr/>
          <p:nvPr/>
        </p:nvCxnSpPr>
        <p:spPr>
          <a:xfrm>
            <a:off x="3523543" y="318635"/>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
        <p:nvSpPr>
          <p:cNvPr id="23" name="標題 1">
            <a:extLst>
              <a:ext uri="{FF2B5EF4-FFF2-40B4-BE49-F238E27FC236}">
                <a16:creationId xmlns:a16="http://schemas.microsoft.com/office/drawing/2014/main" id="{F4EDA844-F7FA-F497-763C-EFF414261BA8}"/>
              </a:ext>
            </a:extLst>
          </p:cNvPr>
          <p:cNvSpPr txBox="1">
            <a:spLocks/>
          </p:cNvSpPr>
          <p:nvPr/>
        </p:nvSpPr>
        <p:spPr>
          <a:xfrm>
            <a:off x="3649867" y="320200"/>
            <a:ext cx="4200893" cy="5116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微軟正黑體" panose="020B0604030504040204" pitchFamily="34" charset="-120"/>
                <a:ea typeface="+mj-ea"/>
                <a:cs typeface="+mj-cs"/>
              </a:defRPr>
            </a:lvl1pPr>
          </a:lstStyle>
          <a:p>
            <a:pPr algn="l"/>
            <a:r>
              <a:rPr lang="en-US" altLang="zh-TW" sz="2400" dirty="0">
                <a:solidFill>
                  <a:srgbClr val="C00000"/>
                </a:solidFill>
                <a:ea typeface="微軟正黑體" panose="020B0604030504040204" pitchFamily="34" charset="-120"/>
              </a:rPr>
              <a:t>Professional competence</a:t>
            </a:r>
            <a:endParaRPr lang="zh-TW" altLang="en-US" sz="2400" dirty="0">
              <a:solidFill>
                <a:srgbClr val="C00000"/>
              </a:solidFill>
              <a:ea typeface="微軟正黑體" panose="020B0604030504040204" pitchFamily="34" charset="-120"/>
            </a:endParaRPr>
          </a:p>
        </p:txBody>
      </p:sp>
      <p:sp>
        <p:nvSpPr>
          <p:cNvPr id="2" name="矩形: 圓角 1">
            <a:extLst>
              <a:ext uri="{FF2B5EF4-FFF2-40B4-BE49-F238E27FC236}">
                <a16:creationId xmlns:a16="http://schemas.microsoft.com/office/drawing/2014/main" id="{C9FA77DF-4250-011B-5BE9-8C308EB83822}"/>
              </a:ext>
            </a:extLst>
          </p:cNvPr>
          <p:cNvSpPr>
            <a:spLocks/>
          </p:cNvSpPr>
          <p:nvPr/>
        </p:nvSpPr>
        <p:spPr>
          <a:xfrm>
            <a:off x="166315" y="1057275"/>
            <a:ext cx="4989264" cy="5385751"/>
          </a:xfrm>
          <a:prstGeom prst="roundRect">
            <a:avLst>
              <a:gd name="adj" fmla="val 5041"/>
            </a:avLst>
          </a:prstGeom>
          <a:solidFill>
            <a:schemeClr val="bg1"/>
          </a:solidFill>
          <a:ln>
            <a:solidFill>
              <a:srgbClr val="AE010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aphicFrame>
        <p:nvGraphicFramePr>
          <p:cNvPr id="6" name="表格 5">
            <a:extLst>
              <a:ext uri="{FF2B5EF4-FFF2-40B4-BE49-F238E27FC236}">
                <a16:creationId xmlns:a16="http://schemas.microsoft.com/office/drawing/2014/main" id="{EAC0022D-2C77-BFFC-8234-531C1DDB0CC8}"/>
              </a:ext>
            </a:extLst>
          </p:cNvPr>
          <p:cNvGraphicFramePr>
            <a:graphicFrameLocks noGrp="1"/>
          </p:cNvGraphicFramePr>
          <p:nvPr>
            <p:extLst>
              <p:ext uri="{D42A27DB-BD31-4B8C-83A1-F6EECF244321}">
                <p14:modId xmlns:p14="http://schemas.microsoft.com/office/powerpoint/2010/main" val="226096486"/>
              </p:ext>
            </p:extLst>
          </p:nvPr>
        </p:nvGraphicFramePr>
        <p:xfrm>
          <a:off x="294727" y="1241274"/>
          <a:ext cx="4732441" cy="4924961"/>
        </p:xfrm>
        <a:graphic>
          <a:graphicData uri="http://schemas.openxmlformats.org/drawingml/2006/table">
            <a:tbl>
              <a:tblPr firstRow="1" bandRow="1">
                <a:tableStyleId>{21E4AEA4-8DFA-4A89-87EB-49C32662AFE0}</a:tableStyleId>
              </a:tblPr>
              <a:tblGrid>
                <a:gridCol w="1933446">
                  <a:extLst>
                    <a:ext uri="{9D8B030D-6E8A-4147-A177-3AD203B41FA5}">
                      <a16:colId xmlns:a16="http://schemas.microsoft.com/office/drawing/2014/main" val="2192418625"/>
                    </a:ext>
                  </a:extLst>
                </a:gridCol>
                <a:gridCol w="2798995">
                  <a:extLst>
                    <a:ext uri="{9D8B030D-6E8A-4147-A177-3AD203B41FA5}">
                      <a16:colId xmlns:a16="http://schemas.microsoft.com/office/drawing/2014/main" val="3083124976"/>
                    </a:ext>
                  </a:extLst>
                </a:gridCol>
              </a:tblGrid>
              <a:tr h="370177">
                <a:tc>
                  <a:txBody>
                    <a:bodyPr/>
                    <a:lstStyle/>
                    <a:p>
                      <a:pPr algn="ctr" rtl="0" fontAlgn="ctr"/>
                      <a:r>
                        <a:rPr lang="zh-TW" altLang="en-US" sz="1800" b="1" u="none" strike="noStrike" dirty="0">
                          <a:solidFill>
                            <a:srgbClr val="FFFFFF"/>
                          </a:solidFill>
                          <a:effectLst/>
                          <a:latin typeface="微軟正黑體" panose="020B0604030504040204" pitchFamily="34" charset="-120"/>
                          <a:ea typeface="微軟正黑體" panose="020B0604030504040204" pitchFamily="34" charset="-120"/>
                        </a:rPr>
                        <a:t>原廠</a:t>
                      </a:r>
                      <a:endParaRPr lang="zh-TW" altLang="en-US" sz="1800" b="1"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8880" marR="8880" marT="8880" marB="0" anchor="ctr"/>
                </a:tc>
                <a:tc>
                  <a:txBody>
                    <a:bodyPr/>
                    <a:lstStyle/>
                    <a:p>
                      <a:pPr algn="ctr" rtl="0" fontAlgn="ctr"/>
                      <a:r>
                        <a:rPr lang="zh-TW" altLang="en-US" sz="1800" b="1" u="none" strike="noStrike" dirty="0">
                          <a:solidFill>
                            <a:srgbClr val="FFFFFF"/>
                          </a:solidFill>
                          <a:effectLst/>
                          <a:latin typeface="微軟正黑體" panose="020B0604030504040204" pitchFamily="34" charset="-120"/>
                          <a:ea typeface="微軟正黑體" panose="020B0604030504040204" pitchFamily="34" charset="-120"/>
                        </a:rPr>
                        <a:t>合作夥伴資格</a:t>
                      </a:r>
                      <a:endParaRPr lang="zh-TW" altLang="en-US" sz="1800" b="1"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8880" marR="8880" marT="8880" marB="0" anchor="ctr"/>
                </a:tc>
                <a:extLst>
                  <a:ext uri="{0D108BD9-81ED-4DB2-BD59-A6C34878D82A}">
                    <a16:rowId xmlns:a16="http://schemas.microsoft.com/office/drawing/2014/main" val="3187169168"/>
                  </a:ext>
                </a:extLst>
              </a:tr>
              <a:tr h="336983">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Dell Technologies </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Titanium Partner</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1288831384"/>
                  </a:ext>
                </a:extLst>
              </a:tr>
              <a:tr h="416931">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VMware</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Principal Level</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895690434"/>
                  </a:ext>
                </a:extLst>
              </a:tr>
              <a:tr h="271491">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HPE</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Gold Partner</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4168239995"/>
                  </a:ext>
                </a:extLst>
              </a:tr>
              <a:tr h="271491">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HPI</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Gold Partner</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3451956208"/>
                  </a:ext>
                </a:extLst>
              </a:tr>
              <a:tr h="271491">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NetApp</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Gold Partner</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1464653640"/>
                  </a:ext>
                </a:extLst>
              </a:tr>
              <a:tr h="271491">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Veeam</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Gold Partner</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2722986095"/>
                  </a:ext>
                </a:extLst>
              </a:tr>
              <a:tr h="271491">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IBM</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Gold Partner</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2937033952"/>
                  </a:ext>
                </a:extLst>
              </a:tr>
              <a:tr h="271491">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Forcepoint</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Titanium Partner</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907595522"/>
                  </a:ext>
                </a:extLst>
              </a:tr>
              <a:tr h="271491">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Microsoft</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Gold Partner</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547847787"/>
                  </a:ext>
                </a:extLst>
              </a:tr>
              <a:tr h="271491">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Acer</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Gold Partner</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1008313409"/>
                  </a:ext>
                </a:extLst>
              </a:tr>
              <a:tr h="542980">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Lenovo</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ASP </a:t>
                      </a:r>
                    </a:p>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(Authorized Service Provider)</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3812133079"/>
                  </a:ext>
                </a:extLst>
              </a:tr>
              <a:tr h="542980">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Oracle</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OPN Partner </a:t>
                      </a:r>
                    </a:p>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(Oracle Partner Network)</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3020223285"/>
                  </a:ext>
                </a:extLst>
              </a:tr>
              <a:tr h="271491">
                <a:tc>
                  <a:txBody>
                    <a:bodyPr/>
                    <a:lstStyle/>
                    <a:p>
                      <a:pPr algn="l" rtl="0" fontAlgn="ctr"/>
                      <a:r>
                        <a:rPr lang="en-US" sz="1500" b="0" u="none" strike="noStrike">
                          <a:solidFill>
                            <a:srgbClr val="000000"/>
                          </a:solidFill>
                          <a:effectLst/>
                          <a:latin typeface="微軟正黑體" panose="020B0604030504040204" pitchFamily="34" charset="-120"/>
                          <a:ea typeface="微軟正黑體" panose="020B0604030504040204" pitchFamily="34" charset="-120"/>
                        </a:rPr>
                        <a:t>Google</a:t>
                      </a:r>
                      <a:endParaRPr lang="en-US" sz="1500" b="0" i="0" u="none" strike="noStrike">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Partner Level</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1971762768"/>
                  </a:ext>
                </a:extLst>
              </a:tr>
              <a:tr h="271491">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Cisco</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tc>
                  <a:txBody>
                    <a:bodyPr/>
                    <a:lstStyle/>
                    <a:p>
                      <a:pPr algn="l" rtl="0" fontAlgn="ctr"/>
                      <a:r>
                        <a:rPr lang="en-US" sz="1500" b="0" u="none" strike="noStrike" dirty="0">
                          <a:solidFill>
                            <a:srgbClr val="000000"/>
                          </a:solidFill>
                          <a:effectLst/>
                          <a:latin typeface="微軟正黑體" panose="020B0604030504040204" pitchFamily="34" charset="-120"/>
                          <a:ea typeface="微軟正黑體" panose="020B0604030504040204" pitchFamily="34" charset="-120"/>
                        </a:rPr>
                        <a:t>Registered Partner</a:t>
                      </a:r>
                      <a:endParaRPr lang="en-US" sz="15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08000" marR="8880" marT="8880" marB="0" anchor="ctr"/>
                </a:tc>
                <a:extLst>
                  <a:ext uri="{0D108BD9-81ED-4DB2-BD59-A6C34878D82A}">
                    <a16:rowId xmlns:a16="http://schemas.microsoft.com/office/drawing/2014/main" val="293737787"/>
                  </a:ext>
                </a:extLst>
              </a:tr>
            </a:tbl>
          </a:graphicData>
        </a:graphic>
      </p:graphicFrame>
    </p:spTree>
    <p:extLst>
      <p:ext uri="{BB962C8B-B14F-4D97-AF65-F5344CB8AC3E}">
        <p14:creationId xmlns:p14="http://schemas.microsoft.com/office/powerpoint/2010/main" val="1816506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anim calcmode="lin" valueType="num">
                                      <p:cBhvr>
                                        <p:cTn id="12" dur="500" fill="hold"/>
                                        <p:tgtEl>
                                          <p:spTgt spid="16"/>
                                        </p:tgtEl>
                                        <p:attrNameLst>
                                          <p:attrName>ppt_x</p:attrName>
                                        </p:attrNameLst>
                                      </p:cBhvr>
                                      <p:tavLst>
                                        <p:tav tm="0">
                                          <p:val>
                                            <p:strVal val="#ppt_x"/>
                                          </p:val>
                                        </p:tav>
                                        <p:tav tm="100000">
                                          <p:val>
                                            <p:strVal val="#ppt_x"/>
                                          </p:val>
                                        </p:tav>
                                      </p:tavLst>
                                    </p:anim>
                                    <p:anim calcmode="lin" valueType="num">
                                      <p:cBhvr>
                                        <p:cTn id="13" dur="500" fill="hold"/>
                                        <p:tgtEl>
                                          <p:spTgt spid="16"/>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1">
            <a:extLst>
              <a:ext uri="{FF2B5EF4-FFF2-40B4-BE49-F238E27FC236}">
                <a16:creationId xmlns:a16="http://schemas.microsoft.com/office/drawing/2014/main" id="{D280D3B1-3F5E-7459-7955-8CE77E589D4F}"/>
              </a:ext>
            </a:extLst>
          </p:cNvPr>
          <p:cNvSpPr/>
          <p:nvPr/>
        </p:nvSpPr>
        <p:spPr>
          <a:xfrm>
            <a:off x="0" y="5211962"/>
            <a:ext cx="12192000" cy="1046380"/>
          </a:xfrm>
          <a:prstGeom prst="rect">
            <a:avLst/>
          </a:prstGeom>
          <a:solidFill>
            <a:srgbClr val="890000"/>
          </a:solidFill>
          <a:ln w="12700" cap="flat" cmpd="sng" algn="ctr">
            <a:noFill/>
            <a:prstDash val="solid"/>
            <a:miter lim="800000"/>
          </a:ln>
          <a:effectLst/>
        </p:spPr>
        <p:txBody>
          <a:bodyPr lIns="180000" rIns="252000"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zh-TW" altLang="en-US" sz="2000" b="0" i="0" u="none" strike="noStrike" kern="1200" cap="none" spc="0" normalizeH="0" baseline="0" noProof="0" dirty="0">
              <a:ln>
                <a:noFill/>
              </a:ln>
              <a:solidFill>
                <a:schemeClr val="bg1"/>
              </a:solidFill>
              <a:effectLst/>
              <a:uLnTx/>
              <a:uFillTx/>
              <a:latin typeface="Century Gothic" panose="020B0502020202020204" pitchFamily="34" charset="0"/>
              <a:ea typeface="微軟正黑體" panose="020B0604030504040204" pitchFamily="34" charset="-120"/>
              <a:cs typeface="+mn-cs"/>
            </a:endParaRPr>
          </a:p>
        </p:txBody>
      </p:sp>
      <p:sp>
        <p:nvSpPr>
          <p:cNvPr id="46" name="矩形: 圓角 45">
            <a:extLst>
              <a:ext uri="{FF2B5EF4-FFF2-40B4-BE49-F238E27FC236}">
                <a16:creationId xmlns:a16="http://schemas.microsoft.com/office/drawing/2014/main" id="{30B8A647-003A-907A-C925-5CEA8E414019}"/>
              </a:ext>
            </a:extLst>
          </p:cNvPr>
          <p:cNvSpPr/>
          <p:nvPr/>
        </p:nvSpPr>
        <p:spPr>
          <a:xfrm>
            <a:off x="576660" y="1413795"/>
            <a:ext cx="4170342" cy="5065747"/>
          </a:xfrm>
          <a:prstGeom prst="roundRect">
            <a:avLst>
              <a:gd name="adj" fmla="val 5041"/>
            </a:avLst>
          </a:prstGeom>
          <a:solidFill>
            <a:schemeClr val="bg1"/>
          </a:solidFill>
          <a:ln>
            <a:solidFill>
              <a:srgbClr val="AE010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2" name="群組 1">
            <a:extLst>
              <a:ext uri="{FF2B5EF4-FFF2-40B4-BE49-F238E27FC236}">
                <a16:creationId xmlns:a16="http://schemas.microsoft.com/office/drawing/2014/main" id="{0C83AF29-4CA5-FC38-D2CD-826EB677824C}"/>
              </a:ext>
            </a:extLst>
          </p:cNvPr>
          <p:cNvGrpSpPr/>
          <p:nvPr/>
        </p:nvGrpSpPr>
        <p:grpSpPr>
          <a:xfrm>
            <a:off x="929892" y="1819256"/>
            <a:ext cx="3482296" cy="4267197"/>
            <a:chOff x="910842" y="1757908"/>
            <a:chExt cx="3610090" cy="4423796"/>
          </a:xfrm>
        </p:grpSpPr>
        <p:pic>
          <p:nvPicPr>
            <p:cNvPr id="22" name="圖片 21">
              <a:extLst>
                <a:ext uri="{FF2B5EF4-FFF2-40B4-BE49-F238E27FC236}">
                  <a16:creationId xmlns:a16="http://schemas.microsoft.com/office/drawing/2014/main" id="{60CDE2BD-E278-E873-A9D3-99E7F5F11C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256" y="1757910"/>
              <a:ext cx="1032857" cy="1032857"/>
            </a:xfrm>
            <a:prstGeom prst="rect">
              <a:avLst/>
            </a:prstGeom>
          </p:spPr>
        </p:pic>
        <p:pic>
          <p:nvPicPr>
            <p:cNvPr id="23" name="圖片 22">
              <a:extLst>
                <a:ext uri="{FF2B5EF4-FFF2-40B4-BE49-F238E27FC236}">
                  <a16:creationId xmlns:a16="http://schemas.microsoft.com/office/drawing/2014/main" id="{CDF88990-9410-D980-4ED8-5310EDD392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8777" y="1774094"/>
              <a:ext cx="1012155" cy="1016673"/>
            </a:xfrm>
            <a:prstGeom prst="rect">
              <a:avLst/>
            </a:prstGeom>
          </p:spPr>
        </p:pic>
        <p:pic>
          <p:nvPicPr>
            <p:cNvPr id="26" name="圖片 25" descr="一張含有 標誌 的圖片&#10;&#10;自動產生的描述">
              <a:extLst>
                <a:ext uri="{FF2B5EF4-FFF2-40B4-BE49-F238E27FC236}">
                  <a16:creationId xmlns:a16="http://schemas.microsoft.com/office/drawing/2014/main" id="{BF0688DF-DAE3-8D0A-C0A0-C4E88DDD63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8371" y="2941580"/>
              <a:ext cx="952561" cy="952561"/>
            </a:xfrm>
            <a:prstGeom prst="rect">
              <a:avLst/>
            </a:prstGeom>
          </p:spPr>
        </p:pic>
        <p:pic>
          <p:nvPicPr>
            <p:cNvPr id="27" name="圖片 26">
              <a:extLst>
                <a:ext uri="{FF2B5EF4-FFF2-40B4-BE49-F238E27FC236}">
                  <a16:creationId xmlns:a16="http://schemas.microsoft.com/office/drawing/2014/main" id="{D88D7F72-B504-733A-48E7-069C7AE5FC3F}"/>
                </a:ext>
              </a:extLst>
            </p:cNvPr>
            <p:cNvPicPr>
              <a:picLocks noChangeAspect="1"/>
            </p:cNvPicPr>
            <p:nvPr/>
          </p:nvPicPr>
          <p:blipFill rotWithShape="1">
            <a:blip r:embed="rId6">
              <a:extLst>
                <a:ext uri="{28A0092B-C50C-407E-A947-70E740481C1C}">
                  <a14:useLocalDpi xmlns:a14="http://schemas.microsoft.com/office/drawing/2010/main" val="0"/>
                </a:ext>
              </a:extLst>
            </a:blip>
            <a:srcRect l="10462" t="10082" r="10991" b="10095"/>
            <a:stretch/>
          </p:blipFill>
          <p:spPr>
            <a:xfrm>
              <a:off x="2276216" y="5406068"/>
              <a:ext cx="1060598" cy="725102"/>
            </a:xfrm>
            <a:prstGeom prst="rect">
              <a:avLst/>
            </a:prstGeom>
          </p:spPr>
        </p:pic>
        <p:pic>
          <p:nvPicPr>
            <p:cNvPr id="30" name="Picture 2" descr="Pass CCNP @ HarlemHsu :: 痞客邦::">
              <a:extLst>
                <a:ext uri="{FF2B5EF4-FFF2-40B4-BE49-F238E27FC236}">
                  <a16:creationId xmlns:a16="http://schemas.microsoft.com/office/drawing/2014/main" id="{8A67BA7B-361A-DDB7-7CEF-C9C3CEF6F99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5605" b="15812"/>
            <a:stretch/>
          </p:blipFill>
          <p:spPr bwMode="auto">
            <a:xfrm>
              <a:off x="920583" y="5406068"/>
              <a:ext cx="1130950" cy="775636"/>
            </a:xfrm>
            <a:prstGeom prst="rect">
              <a:avLst/>
            </a:prstGeom>
            <a:noFill/>
            <a:extLst>
              <a:ext uri="{909E8E84-426E-40DD-AFC4-6F175D3DCCD1}">
                <a14:hiddenFill xmlns:a14="http://schemas.microsoft.com/office/drawing/2010/main">
                  <a:solidFill>
                    <a:srgbClr val="FFFFFF"/>
                  </a:solidFill>
                </a14:hiddenFill>
              </a:ext>
            </a:extLst>
          </p:spPr>
        </p:pic>
        <p:pic>
          <p:nvPicPr>
            <p:cNvPr id="33" name="圖片 32" descr="一張含有 標誌, 裝置 的圖片&#10;&#10;自動產生的描述">
              <a:extLst>
                <a:ext uri="{FF2B5EF4-FFF2-40B4-BE49-F238E27FC236}">
                  <a16:creationId xmlns:a16="http://schemas.microsoft.com/office/drawing/2014/main" id="{303DD888-E706-5C09-2E2E-459291C99FA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50793" y="4093268"/>
              <a:ext cx="1083686" cy="1083686"/>
            </a:xfrm>
            <a:prstGeom prst="rect">
              <a:avLst/>
            </a:prstGeom>
          </p:spPr>
        </p:pic>
        <p:pic>
          <p:nvPicPr>
            <p:cNvPr id="34" name="圖片 33" descr="一張含有 標誌, 室外, 藍色, 裝置 的圖片&#10;&#10;自動產生的描述">
              <a:extLst>
                <a:ext uri="{FF2B5EF4-FFF2-40B4-BE49-F238E27FC236}">
                  <a16:creationId xmlns:a16="http://schemas.microsoft.com/office/drawing/2014/main" id="{1C65731F-2D14-FA7D-FEB7-6205B53A98A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0842" y="4096286"/>
              <a:ext cx="1083685" cy="1083685"/>
            </a:xfrm>
            <a:prstGeom prst="rect">
              <a:avLst/>
            </a:prstGeom>
          </p:spPr>
        </p:pic>
        <p:pic>
          <p:nvPicPr>
            <p:cNvPr id="35" name="圖片 34" descr="一張含有 標誌 的圖片&#10;&#10;自動產生的描述">
              <a:extLst>
                <a:ext uri="{FF2B5EF4-FFF2-40B4-BE49-F238E27FC236}">
                  <a16:creationId xmlns:a16="http://schemas.microsoft.com/office/drawing/2014/main" id="{30D5AA77-065D-A882-72C1-AA9E1D8579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76215" y="1757908"/>
              <a:ext cx="1032843" cy="1032858"/>
            </a:xfrm>
            <a:prstGeom prst="rect">
              <a:avLst/>
            </a:prstGeom>
          </p:spPr>
        </p:pic>
        <p:pic>
          <p:nvPicPr>
            <p:cNvPr id="36" name="圖片 35" descr="一張含有 文字, 畫畫, 標誌 的圖片&#10;&#10;自動產生的描述">
              <a:extLst>
                <a:ext uri="{FF2B5EF4-FFF2-40B4-BE49-F238E27FC236}">
                  <a16:creationId xmlns:a16="http://schemas.microsoft.com/office/drawing/2014/main" id="{FA6C7FD3-C2B7-CDE7-6ED0-04861EBB95F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3738" y="2992911"/>
              <a:ext cx="997892" cy="901230"/>
            </a:xfrm>
            <a:prstGeom prst="rect">
              <a:avLst/>
            </a:prstGeom>
          </p:spPr>
        </p:pic>
        <p:pic>
          <p:nvPicPr>
            <p:cNvPr id="37" name="圖片 36">
              <a:extLst>
                <a:ext uri="{FF2B5EF4-FFF2-40B4-BE49-F238E27FC236}">
                  <a16:creationId xmlns:a16="http://schemas.microsoft.com/office/drawing/2014/main" id="{6BDC1A8F-A1D9-22B1-06B7-71C9B6385B4B}"/>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4704" t="4237" r="4329" b="4866"/>
            <a:stretch/>
          </p:blipFill>
          <p:spPr>
            <a:xfrm>
              <a:off x="2316355" y="2969347"/>
              <a:ext cx="952561" cy="945338"/>
            </a:xfrm>
            <a:prstGeom prst="rect">
              <a:avLst/>
            </a:prstGeom>
          </p:spPr>
        </p:pic>
      </p:grpSp>
      <p:grpSp>
        <p:nvGrpSpPr>
          <p:cNvPr id="3" name="群組 2">
            <a:extLst>
              <a:ext uri="{FF2B5EF4-FFF2-40B4-BE49-F238E27FC236}">
                <a16:creationId xmlns:a16="http://schemas.microsoft.com/office/drawing/2014/main" id="{5829D693-A85D-3AE3-43E0-4AD1CC3B48E8}"/>
              </a:ext>
            </a:extLst>
          </p:cNvPr>
          <p:cNvGrpSpPr/>
          <p:nvPr/>
        </p:nvGrpSpPr>
        <p:grpSpPr>
          <a:xfrm>
            <a:off x="5287627" y="5410685"/>
            <a:ext cx="6425544" cy="646332"/>
            <a:chOff x="5287627" y="5410685"/>
            <a:chExt cx="6425544" cy="646332"/>
          </a:xfrm>
        </p:grpSpPr>
        <p:sp>
          <p:nvSpPr>
            <p:cNvPr id="20" name="文字方塊 19">
              <a:extLst>
                <a:ext uri="{FF2B5EF4-FFF2-40B4-BE49-F238E27FC236}">
                  <a16:creationId xmlns:a16="http://schemas.microsoft.com/office/drawing/2014/main" id="{CC757F38-7498-DB2A-0BF4-E3884978FBE1}"/>
                </a:ext>
              </a:extLst>
            </p:cNvPr>
            <p:cNvSpPr txBox="1"/>
            <p:nvPr/>
          </p:nvSpPr>
          <p:spPr>
            <a:xfrm>
              <a:off x="6055592" y="5410686"/>
              <a:ext cx="5657579" cy="646331"/>
            </a:xfrm>
            <a:prstGeom prst="rect">
              <a:avLst/>
            </a:prstGeom>
            <a:noFill/>
          </p:spPr>
          <p:txBody>
            <a:bodyPr wrap="square" rtlCol="0">
              <a:spAutoFit/>
            </a:bodyPr>
            <a:lstStyle/>
            <a:p>
              <a:r>
                <a:rPr lang="en-US" altLang="zh-TW" sz="1200" dirty="0">
                  <a:solidFill>
                    <a:schemeClr val="bg1"/>
                  </a:solidFill>
                  <a:latin typeface="微軟正黑體" panose="020B0604030504040204" pitchFamily="34" charset="-120"/>
                  <a:ea typeface="微軟正黑體" panose="020B0604030504040204" pitchFamily="34" charset="-120"/>
                </a:rPr>
                <a:t>Technical service team possesses core technical capabilities in various OEM systems, enabling full support in the setup, development of software and hardware services, and maintenance.</a:t>
              </a:r>
            </a:p>
          </p:txBody>
        </p:sp>
        <p:grpSp>
          <p:nvGrpSpPr>
            <p:cNvPr id="41" name="Group 145">
              <a:extLst>
                <a:ext uri="{FF2B5EF4-FFF2-40B4-BE49-F238E27FC236}">
                  <a16:creationId xmlns:a16="http://schemas.microsoft.com/office/drawing/2014/main" id="{2E842649-3B17-63BD-C6E4-4166AFA55C4A}"/>
                </a:ext>
              </a:extLst>
            </p:cNvPr>
            <p:cNvGrpSpPr/>
            <p:nvPr/>
          </p:nvGrpSpPr>
          <p:grpSpPr>
            <a:xfrm>
              <a:off x="5287627" y="5410685"/>
              <a:ext cx="643946" cy="646332"/>
              <a:chOff x="2949575" y="909638"/>
              <a:chExt cx="428625" cy="430213"/>
            </a:xfrm>
            <a:solidFill>
              <a:schemeClr val="bg1"/>
            </a:solidFill>
          </p:grpSpPr>
          <p:sp>
            <p:nvSpPr>
              <p:cNvPr id="42" name="Freeform 102">
                <a:extLst>
                  <a:ext uri="{FF2B5EF4-FFF2-40B4-BE49-F238E27FC236}">
                    <a16:creationId xmlns:a16="http://schemas.microsoft.com/office/drawing/2014/main" id="{5A84E4C5-764E-5967-3B3A-6035EE240DB0}"/>
                  </a:ext>
                </a:extLst>
              </p:cNvPr>
              <p:cNvSpPr>
                <a:spLocks noEditPoints="1"/>
              </p:cNvSpPr>
              <p:nvPr/>
            </p:nvSpPr>
            <p:spPr bwMode="auto">
              <a:xfrm>
                <a:off x="2949575" y="909638"/>
                <a:ext cx="428625" cy="430213"/>
              </a:xfrm>
              <a:custGeom>
                <a:avLst/>
                <a:gdLst>
                  <a:gd name="T0" fmla="*/ 896 w 1542"/>
                  <a:gd name="T1" fmla="*/ 46 h 1542"/>
                  <a:gd name="T2" fmla="*/ 1036 w 1542"/>
                  <a:gd name="T3" fmla="*/ 51 h 1542"/>
                  <a:gd name="T4" fmla="*/ 1169 w 1542"/>
                  <a:gd name="T5" fmla="*/ 156 h 1542"/>
                  <a:gd name="T6" fmla="*/ 1246 w 1542"/>
                  <a:gd name="T7" fmla="*/ 186 h 1542"/>
                  <a:gd name="T8" fmla="*/ 1372 w 1542"/>
                  <a:gd name="T9" fmla="*/ 357 h 1542"/>
                  <a:gd name="T10" fmla="*/ 1434 w 1542"/>
                  <a:gd name="T11" fmla="*/ 415 h 1542"/>
                  <a:gd name="T12" fmla="*/ 1484 w 1542"/>
                  <a:gd name="T13" fmla="*/ 623 h 1542"/>
                  <a:gd name="T14" fmla="*/ 1519 w 1542"/>
                  <a:gd name="T15" fmla="*/ 698 h 1542"/>
                  <a:gd name="T16" fmla="*/ 1490 w 1542"/>
                  <a:gd name="T17" fmla="*/ 895 h 1542"/>
                  <a:gd name="T18" fmla="*/ 1485 w 1542"/>
                  <a:gd name="T19" fmla="*/ 1035 h 1542"/>
                  <a:gd name="T20" fmla="*/ 1402 w 1542"/>
                  <a:gd name="T21" fmla="*/ 1148 h 1542"/>
                  <a:gd name="T22" fmla="*/ 1347 w 1542"/>
                  <a:gd name="T23" fmla="*/ 1254 h 1542"/>
                  <a:gd name="T24" fmla="*/ 1220 w 1542"/>
                  <a:gd name="T25" fmla="*/ 1358 h 1542"/>
                  <a:gd name="T26" fmla="*/ 972 w 1542"/>
                  <a:gd name="T27" fmla="*/ 1488 h 1542"/>
                  <a:gd name="T28" fmla="*/ 896 w 1542"/>
                  <a:gd name="T29" fmla="*/ 1488 h 1542"/>
                  <a:gd name="T30" fmla="*/ 699 w 1542"/>
                  <a:gd name="T31" fmla="*/ 1519 h 1542"/>
                  <a:gd name="T32" fmla="*/ 600 w 1542"/>
                  <a:gd name="T33" fmla="*/ 1483 h 1542"/>
                  <a:gd name="T34" fmla="*/ 420 w 1542"/>
                  <a:gd name="T35" fmla="*/ 1439 h 1542"/>
                  <a:gd name="T36" fmla="*/ 350 w 1542"/>
                  <a:gd name="T37" fmla="*/ 1368 h 1542"/>
                  <a:gd name="T38" fmla="*/ 185 w 1542"/>
                  <a:gd name="T39" fmla="*/ 1244 h 1542"/>
                  <a:gd name="T40" fmla="*/ 153 w 1542"/>
                  <a:gd name="T41" fmla="*/ 1163 h 1542"/>
                  <a:gd name="T42" fmla="*/ 47 w 1542"/>
                  <a:gd name="T43" fmla="*/ 991 h 1542"/>
                  <a:gd name="T44" fmla="*/ 50 w 1542"/>
                  <a:gd name="T45" fmla="*/ 900 h 1542"/>
                  <a:gd name="T46" fmla="*/ 0 w 1542"/>
                  <a:gd name="T47" fmla="*/ 789 h 1542"/>
                  <a:gd name="T48" fmla="*/ 38 w 1542"/>
                  <a:gd name="T49" fmla="*/ 657 h 1542"/>
                  <a:gd name="T50" fmla="*/ 48 w 1542"/>
                  <a:gd name="T51" fmla="*/ 550 h 1542"/>
                  <a:gd name="T52" fmla="*/ 187 w 1542"/>
                  <a:gd name="T53" fmla="*/ 288 h 1542"/>
                  <a:gd name="T54" fmla="*/ 323 w 1542"/>
                  <a:gd name="T55" fmla="*/ 176 h 1542"/>
                  <a:gd name="T56" fmla="*/ 418 w 1542"/>
                  <a:gd name="T57" fmla="*/ 98 h 1542"/>
                  <a:gd name="T58" fmla="*/ 616 w 1542"/>
                  <a:gd name="T59" fmla="*/ 52 h 1542"/>
                  <a:gd name="T60" fmla="*/ 747 w 1542"/>
                  <a:gd name="T61" fmla="*/ 0 h 1542"/>
                  <a:gd name="T62" fmla="*/ 995 w 1542"/>
                  <a:gd name="T63" fmla="*/ 1429 h 1542"/>
                  <a:gd name="T64" fmla="*/ 1126 w 1542"/>
                  <a:gd name="T65" fmla="*/ 1335 h 1542"/>
                  <a:gd name="T66" fmla="*/ 1227 w 1542"/>
                  <a:gd name="T67" fmla="*/ 1293 h 1542"/>
                  <a:gd name="T68" fmla="*/ 1315 w 1542"/>
                  <a:gd name="T69" fmla="*/ 1157 h 1542"/>
                  <a:gd name="T70" fmla="*/ 1396 w 1542"/>
                  <a:gd name="T71" fmla="*/ 1074 h 1542"/>
                  <a:gd name="T72" fmla="*/ 1422 w 1542"/>
                  <a:gd name="T73" fmla="*/ 916 h 1542"/>
                  <a:gd name="T74" fmla="*/ 1465 w 1542"/>
                  <a:gd name="T75" fmla="*/ 813 h 1542"/>
                  <a:gd name="T76" fmla="*/ 1430 w 1542"/>
                  <a:gd name="T77" fmla="*/ 657 h 1542"/>
                  <a:gd name="T78" fmla="*/ 1429 w 1542"/>
                  <a:gd name="T79" fmla="*/ 545 h 1542"/>
                  <a:gd name="T80" fmla="*/ 1335 w 1542"/>
                  <a:gd name="T81" fmla="*/ 410 h 1542"/>
                  <a:gd name="T82" fmla="*/ 1293 w 1542"/>
                  <a:gd name="T83" fmla="*/ 310 h 1542"/>
                  <a:gd name="T84" fmla="*/ 1159 w 1542"/>
                  <a:gd name="T85" fmla="*/ 222 h 1542"/>
                  <a:gd name="T86" fmla="*/ 1074 w 1542"/>
                  <a:gd name="T87" fmla="*/ 140 h 1542"/>
                  <a:gd name="T88" fmla="*/ 916 w 1542"/>
                  <a:gd name="T89" fmla="*/ 114 h 1542"/>
                  <a:gd name="T90" fmla="*/ 814 w 1542"/>
                  <a:gd name="T91" fmla="*/ 72 h 1542"/>
                  <a:gd name="T92" fmla="*/ 659 w 1542"/>
                  <a:gd name="T93" fmla="*/ 106 h 1542"/>
                  <a:gd name="T94" fmla="*/ 551 w 1542"/>
                  <a:gd name="T95" fmla="*/ 108 h 1542"/>
                  <a:gd name="T96" fmla="*/ 330 w 1542"/>
                  <a:gd name="T97" fmla="*/ 236 h 1542"/>
                  <a:gd name="T98" fmla="*/ 243 w 1542"/>
                  <a:gd name="T99" fmla="*/ 309 h 1542"/>
                  <a:gd name="T100" fmla="*/ 204 w 1542"/>
                  <a:gd name="T101" fmla="*/ 406 h 1542"/>
                  <a:gd name="T102" fmla="*/ 107 w 1542"/>
                  <a:gd name="T103" fmla="*/ 541 h 1542"/>
                  <a:gd name="T104" fmla="*/ 108 w 1542"/>
                  <a:gd name="T105" fmla="*/ 650 h 1542"/>
                  <a:gd name="T106" fmla="*/ 73 w 1542"/>
                  <a:gd name="T107" fmla="*/ 815 h 1542"/>
                  <a:gd name="T108" fmla="*/ 113 w 1542"/>
                  <a:gd name="T109" fmla="*/ 909 h 1542"/>
                  <a:gd name="T110" fmla="*/ 146 w 1542"/>
                  <a:gd name="T111" fmla="*/ 1080 h 1542"/>
                  <a:gd name="T112" fmla="*/ 217 w 1542"/>
                  <a:gd name="T113" fmla="*/ 1149 h 1542"/>
                  <a:gd name="T114" fmla="*/ 310 w 1542"/>
                  <a:gd name="T115" fmla="*/ 1293 h 1542"/>
                  <a:gd name="T116" fmla="*/ 405 w 1542"/>
                  <a:gd name="T117" fmla="*/ 1332 h 1542"/>
                  <a:gd name="T118" fmla="*/ 541 w 1542"/>
                  <a:gd name="T119" fmla="*/ 1429 h 1542"/>
                  <a:gd name="T120" fmla="*/ 647 w 1542"/>
                  <a:gd name="T121" fmla="*/ 1427 h 1542"/>
                  <a:gd name="T122" fmla="*/ 818 w 1542"/>
                  <a:gd name="T123" fmla="*/ 1462 h 1542"/>
                  <a:gd name="T124" fmla="*/ 912 w 1542"/>
                  <a:gd name="T125" fmla="*/ 1423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42" h="1542">
                    <a:moveTo>
                      <a:pt x="789" y="0"/>
                    </a:moveTo>
                    <a:cubicBezTo>
                      <a:pt x="825" y="15"/>
                      <a:pt x="861" y="30"/>
                      <a:pt x="896" y="46"/>
                    </a:cubicBezTo>
                    <a:cubicBezTo>
                      <a:pt x="909" y="53"/>
                      <a:pt x="921" y="54"/>
                      <a:pt x="936" y="53"/>
                    </a:cubicBezTo>
                    <a:cubicBezTo>
                      <a:pt x="969" y="51"/>
                      <a:pt x="1003" y="48"/>
                      <a:pt x="1036" y="51"/>
                    </a:cubicBezTo>
                    <a:cubicBezTo>
                      <a:pt x="1068" y="54"/>
                      <a:pt x="1095" y="73"/>
                      <a:pt x="1117" y="98"/>
                    </a:cubicBezTo>
                    <a:cubicBezTo>
                      <a:pt x="1135" y="117"/>
                      <a:pt x="1151" y="137"/>
                      <a:pt x="1169" y="156"/>
                    </a:cubicBezTo>
                    <a:cubicBezTo>
                      <a:pt x="1173" y="161"/>
                      <a:pt x="1179" y="165"/>
                      <a:pt x="1186" y="167"/>
                    </a:cubicBezTo>
                    <a:cubicBezTo>
                      <a:pt x="1205" y="174"/>
                      <a:pt x="1226" y="180"/>
                      <a:pt x="1246" y="186"/>
                    </a:cubicBezTo>
                    <a:cubicBezTo>
                      <a:pt x="1299" y="203"/>
                      <a:pt x="1334" y="238"/>
                      <a:pt x="1351" y="292"/>
                    </a:cubicBezTo>
                    <a:cubicBezTo>
                      <a:pt x="1357" y="314"/>
                      <a:pt x="1364" y="336"/>
                      <a:pt x="1372" y="357"/>
                    </a:cubicBezTo>
                    <a:cubicBezTo>
                      <a:pt x="1374" y="363"/>
                      <a:pt x="1379" y="369"/>
                      <a:pt x="1383" y="373"/>
                    </a:cubicBezTo>
                    <a:cubicBezTo>
                      <a:pt x="1400" y="387"/>
                      <a:pt x="1417" y="400"/>
                      <a:pt x="1434" y="415"/>
                    </a:cubicBezTo>
                    <a:cubicBezTo>
                      <a:pt x="1474" y="449"/>
                      <a:pt x="1492" y="492"/>
                      <a:pt x="1489" y="545"/>
                    </a:cubicBezTo>
                    <a:cubicBezTo>
                      <a:pt x="1487" y="571"/>
                      <a:pt x="1485" y="597"/>
                      <a:pt x="1484" y="623"/>
                    </a:cubicBezTo>
                    <a:cubicBezTo>
                      <a:pt x="1483" y="628"/>
                      <a:pt x="1485" y="634"/>
                      <a:pt x="1488" y="639"/>
                    </a:cubicBezTo>
                    <a:cubicBezTo>
                      <a:pt x="1498" y="659"/>
                      <a:pt x="1509" y="678"/>
                      <a:pt x="1519" y="698"/>
                    </a:cubicBezTo>
                    <a:cubicBezTo>
                      <a:pt x="1542" y="744"/>
                      <a:pt x="1542" y="790"/>
                      <a:pt x="1520" y="836"/>
                    </a:cubicBezTo>
                    <a:cubicBezTo>
                      <a:pt x="1510" y="856"/>
                      <a:pt x="1501" y="876"/>
                      <a:pt x="1490" y="895"/>
                    </a:cubicBezTo>
                    <a:cubicBezTo>
                      <a:pt x="1482" y="909"/>
                      <a:pt x="1482" y="922"/>
                      <a:pt x="1483" y="937"/>
                    </a:cubicBezTo>
                    <a:cubicBezTo>
                      <a:pt x="1485" y="969"/>
                      <a:pt x="1488" y="1002"/>
                      <a:pt x="1485" y="1035"/>
                    </a:cubicBezTo>
                    <a:cubicBezTo>
                      <a:pt x="1482" y="1068"/>
                      <a:pt x="1463" y="1095"/>
                      <a:pt x="1439" y="1117"/>
                    </a:cubicBezTo>
                    <a:cubicBezTo>
                      <a:pt x="1427" y="1128"/>
                      <a:pt x="1416" y="1139"/>
                      <a:pt x="1402" y="1148"/>
                    </a:cubicBezTo>
                    <a:cubicBezTo>
                      <a:pt x="1378" y="1165"/>
                      <a:pt x="1365" y="1188"/>
                      <a:pt x="1359" y="1216"/>
                    </a:cubicBezTo>
                    <a:cubicBezTo>
                      <a:pt x="1356" y="1229"/>
                      <a:pt x="1352" y="1241"/>
                      <a:pt x="1347" y="1254"/>
                    </a:cubicBezTo>
                    <a:cubicBezTo>
                      <a:pt x="1330" y="1301"/>
                      <a:pt x="1297" y="1332"/>
                      <a:pt x="1250" y="1349"/>
                    </a:cubicBezTo>
                    <a:cubicBezTo>
                      <a:pt x="1240" y="1352"/>
                      <a:pt x="1231" y="1356"/>
                      <a:pt x="1220" y="1358"/>
                    </a:cubicBezTo>
                    <a:cubicBezTo>
                      <a:pt x="1184" y="1365"/>
                      <a:pt x="1157" y="1384"/>
                      <a:pt x="1137" y="1415"/>
                    </a:cubicBezTo>
                    <a:cubicBezTo>
                      <a:pt x="1097" y="1473"/>
                      <a:pt x="1042" y="1497"/>
                      <a:pt x="972" y="1488"/>
                    </a:cubicBezTo>
                    <a:cubicBezTo>
                      <a:pt x="954" y="1486"/>
                      <a:pt x="935" y="1485"/>
                      <a:pt x="917" y="1484"/>
                    </a:cubicBezTo>
                    <a:cubicBezTo>
                      <a:pt x="910" y="1484"/>
                      <a:pt x="902" y="1485"/>
                      <a:pt x="896" y="1488"/>
                    </a:cubicBezTo>
                    <a:cubicBezTo>
                      <a:pt x="877" y="1498"/>
                      <a:pt x="859" y="1508"/>
                      <a:pt x="840" y="1518"/>
                    </a:cubicBezTo>
                    <a:cubicBezTo>
                      <a:pt x="793" y="1542"/>
                      <a:pt x="746" y="1542"/>
                      <a:pt x="699" y="1519"/>
                    </a:cubicBezTo>
                    <a:cubicBezTo>
                      <a:pt x="679" y="1510"/>
                      <a:pt x="659" y="1501"/>
                      <a:pt x="640" y="1490"/>
                    </a:cubicBezTo>
                    <a:cubicBezTo>
                      <a:pt x="627" y="1482"/>
                      <a:pt x="614" y="1482"/>
                      <a:pt x="600" y="1483"/>
                    </a:cubicBezTo>
                    <a:cubicBezTo>
                      <a:pt x="567" y="1485"/>
                      <a:pt x="533" y="1488"/>
                      <a:pt x="500" y="1485"/>
                    </a:cubicBezTo>
                    <a:cubicBezTo>
                      <a:pt x="468" y="1482"/>
                      <a:pt x="441" y="1463"/>
                      <a:pt x="420" y="1439"/>
                    </a:cubicBezTo>
                    <a:cubicBezTo>
                      <a:pt x="402" y="1419"/>
                      <a:pt x="385" y="1399"/>
                      <a:pt x="367" y="1379"/>
                    </a:cubicBezTo>
                    <a:cubicBezTo>
                      <a:pt x="363" y="1375"/>
                      <a:pt x="356" y="1371"/>
                      <a:pt x="350" y="1368"/>
                    </a:cubicBezTo>
                    <a:cubicBezTo>
                      <a:pt x="330" y="1362"/>
                      <a:pt x="310" y="1356"/>
                      <a:pt x="290" y="1350"/>
                    </a:cubicBezTo>
                    <a:cubicBezTo>
                      <a:pt x="237" y="1333"/>
                      <a:pt x="202" y="1298"/>
                      <a:pt x="185" y="1244"/>
                    </a:cubicBezTo>
                    <a:cubicBezTo>
                      <a:pt x="179" y="1222"/>
                      <a:pt x="171" y="1200"/>
                      <a:pt x="164" y="1178"/>
                    </a:cubicBezTo>
                    <a:cubicBezTo>
                      <a:pt x="162" y="1173"/>
                      <a:pt x="157" y="1167"/>
                      <a:pt x="153" y="1163"/>
                    </a:cubicBezTo>
                    <a:cubicBezTo>
                      <a:pt x="136" y="1148"/>
                      <a:pt x="118" y="1135"/>
                      <a:pt x="101" y="1120"/>
                    </a:cubicBezTo>
                    <a:cubicBezTo>
                      <a:pt x="62" y="1086"/>
                      <a:pt x="44" y="1043"/>
                      <a:pt x="47" y="991"/>
                    </a:cubicBezTo>
                    <a:cubicBezTo>
                      <a:pt x="49" y="965"/>
                      <a:pt x="51" y="939"/>
                      <a:pt x="53" y="913"/>
                    </a:cubicBezTo>
                    <a:cubicBezTo>
                      <a:pt x="53" y="909"/>
                      <a:pt x="51" y="904"/>
                      <a:pt x="50" y="900"/>
                    </a:cubicBezTo>
                    <a:cubicBezTo>
                      <a:pt x="49" y="897"/>
                      <a:pt x="47" y="895"/>
                      <a:pt x="46" y="892"/>
                    </a:cubicBezTo>
                    <a:cubicBezTo>
                      <a:pt x="29" y="859"/>
                      <a:pt x="8" y="827"/>
                      <a:pt x="0" y="789"/>
                    </a:cubicBezTo>
                    <a:cubicBezTo>
                      <a:pt x="0" y="775"/>
                      <a:pt x="0" y="761"/>
                      <a:pt x="0" y="747"/>
                    </a:cubicBezTo>
                    <a:cubicBezTo>
                      <a:pt x="13" y="717"/>
                      <a:pt x="24" y="686"/>
                      <a:pt x="38" y="657"/>
                    </a:cubicBezTo>
                    <a:cubicBezTo>
                      <a:pt x="50" y="634"/>
                      <a:pt x="58" y="613"/>
                      <a:pt x="52" y="587"/>
                    </a:cubicBezTo>
                    <a:cubicBezTo>
                      <a:pt x="49" y="575"/>
                      <a:pt x="49" y="562"/>
                      <a:pt x="48" y="550"/>
                    </a:cubicBezTo>
                    <a:cubicBezTo>
                      <a:pt x="43" y="494"/>
                      <a:pt x="61" y="446"/>
                      <a:pt x="106" y="413"/>
                    </a:cubicBezTo>
                    <a:cubicBezTo>
                      <a:pt x="149" y="380"/>
                      <a:pt x="175" y="341"/>
                      <a:pt x="187" y="288"/>
                    </a:cubicBezTo>
                    <a:cubicBezTo>
                      <a:pt x="200" y="235"/>
                      <a:pt x="239" y="202"/>
                      <a:pt x="291" y="186"/>
                    </a:cubicBezTo>
                    <a:cubicBezTo>
                      <a:pt x="302" y="182"/>
                      <a:pt x="312" y="178"/>
                      <a:pt x="323" y="176"/>
                    </a:cubicBezTo>
                    <a:cubicBezTo>
                      <a:pt x="353" y="169"/>
                      <a:pt x="377" y="154"/>
                      <a:pt x="394" y="127"/>
                    </a:cubicBezTo>
                    <a:cubicBezTo>
                      <a:pt x="401" y="117"/>
                      <a:pt x="410" y="107"/>
                      <a:pt x="418" y="98"/>
                    </a:cubicBezTo>
                    <a:cubicBezTo>
                      <a:pt x="445" y="68"/>
                      <a:pt x="478" y="49"/>
                      <a:pt x="518" y="48"/>
                    </a:cubicBezTo>
                    <a:cubicBezTo>
                      <a:pt x="551" y="47"/>
                      <a:pt x="583" y="51"/>
                      <a:pt x="616" y="52"/>
                    </a:cubicBezTo>
                    <a:cubicBezTo>
                      <a:pt x="625" y="52"/>
                      <a:pt x="635" y="50"/>
                      <a:pt x="644" y="46"/>
                    </a:cubicBezTo>
                    <a:cubicBezTo>
                      <a:pt x="678" y="29"/>
                      <a:pt x="709" y="8"/>
                      <a:pt x="747" y="0"/>
                    </a:cubicBezTo>
                    <a:cubicBezTo>
                      <a:pt x="761" y="0"/>
                      <a:pt x="775" y="0"/>
                      <a:pt x="789" y="0"/>
                    </a:cubicBezTo>
                    <a:close/>
                    <a:moveTo>
                      <a:pt x="995" y="1429"/>
                    </a:moveTo>
                    <a:cubicBezTo>
                      <a:pt x="1028" y="1434"/>
                      <a:pt x="1059" y="1418"/>
                      <a:pt x="1084" y="1385"/>
                    </a:cubicBezTo>
                    <a:cubicBezTo>
                      <a:pt x="1097" y="1368"/>
                      <a:pt x="1111" y="1351"/>
                      <a:pt x="1126" y="1335"/>
                    </a:cubicBezTo>
                    <a:cubicBezTo>
                      <a:pt x="1132" y="1328"/>
                      <a:pt x="1139" y="1323"/>
                      <a:pt x="1147" y="1320"/>
                    </a:cubicBezTo>
                    <a:cubicBezTo>
                      <a:pt x="1174" y="1310"/>
                      <a:pt x="1200" y="1301"/>
                      <a:pt x="1227" y="1293"/>
                    </a:cubicBezTo>
                    <a:cubicBezTo>
                      <a:pt x="1260" y="1283"/>
                      <a:pt x="1282" y="1262"/>
                      <a:pt x="1293" y="1229"/>
                    </a:cubicBezTo>
                    <a:cubicBezTo>
                      <a:pt x="1300" y="1205"/>
                      <a:pt x="1306" y="1181"/>
                      <a:pt x="1315" y="1157"/>
                    </a:cubicBezTo>
                    <a:cubicBezTo>
                      <a:pt x="1318" y="1147"/>
                      <a:pt x="1325" y="1138"/>
                      <a:pt x="1332" y="1130"/>
                    </a:cubicBezTo>
                    <a:cubicBezTo>
                      <a:pt x="1353" y="1111"/>
                      <a:pt x="1375" y="1093"/>
                      <a:pt x="1396" y="1074"/>
                    </a:cubicBezTo>
                    <a:cubicBezTo>
                      <a:pt x="1420" y="1053"/>
                      <a:pt x="1431" y="1027"/>
                      <a:pt x="1429" y="995"/>
                    </a:cubicBezTo>
                    <a:cubicBezTo>
                      <a:pt x="1426" y="969"/>
                      <a:pt x="1423" y="943"/>
                      <a:pt x="1422" y="916"/>
                    </a:cubicBezTo>
                    <a:cubicBezTo>
                      <a:pt x="1421" y="907"/>
                      <a:pt x="1423" y="897"/>
                      <a:pt x="1427" y="889"/>
                    </a:cubicBezTo>
                    <a:cubicBezTo>
                      <a:pt x="1439" y="863"/>
                      <a:pt x="1452" y="838"/>
                      <a:pt x="1465" y="813"/>
                    </a:cubicBezTo>
                    <a:cubicBezTo>
                      <a:pt x="1480" y="782"/>
                      <a:pt x="1480" y="751"/>
                      <a:pt x="1463" y="721"/>
                    </a:cubicBezTo>
                    <a:cubicBezTo>
                      <a:pt x="1452" y="700"/>
                      <a:pt x="1440" y="679"/>
                      <a:pt x="1430" y="657"/>
                    </a:cubicBezTo>
                    <a:cubicBezTo>
                      <a:pt x="1425" y="648"/>
                      <a:pt x="1423" y="636"/>
                      <a:pt x="1423" y="626"/>
                    </a:cubicBezTo>
                    <a:cubicBezTo>
                      <a:pt x="1424" y="599"/>
                      <a:pt x="1426" y="572"/>
                      <a:pt x="1429" y="545"/>
                    </a:cubicBezTo>
                    <a:cubicBezTo>
                      <a:pt x="1432" y="508"/>
                      <a:pt x="1419" y="479"/>
                      <a:pt x="1390" y="456"/>
                    </a:cubicBezTo>
                    <a:cubicBezTo>
                      <a:pt x="1371" y="441"/>
                      <a:pt x="1352" y="426"/>
                      <a:pt x="1335" y="410"/>
                    </a:cubicBezTo>
                    <a:cubicBezTo>
                      <a:pt x="1328" y="404"/>
                      <a:pt x="1323" y="396"/>
                      <a:pt x="1320" y="388"/>
                    </a:cubicBezTo>
                    <a:cubicBezTo>
                      <a:pt x="1310" y="363"/>
                      <a:pt x="1301" y="337"/>
                      <a:pt x="1293" y="310"/>
                    </a:cubicBezTo>
                    <a:cubicBezTo>
                      <a:pt x="1283" y="275"/>
                      <a:pt x="1261" y="253"/>
                      <a:pt x="1226" y="243"/>
                    </a:cubicBezTo>
                    <a:cubicBezTo>
                      <a:pt x="1203" y="236"/>
                      <a:pt x="1181" y="230"/>
                      <a:pt x="1159" y="222"/>
                    </a:cubicBezTo>
                    <a:cubicBezTo>
                      <a:pt x="1148" y="218"/>
                      <a:pt x="1137" y="211"/>
                      <a:pt x="1129" y="203"/>
                    </a:cubicBezTo>
                    <a:cubicBezTo>
                      <a:pt x="1110" y="182"/>
                      <a:pt x="1093" y="161"/>
                      <a:pt x="1074" y="140"/>
                    </a:cubicBezTo>
                    <a:cubicBezTo>
                      <a:pt x="1053" y="116"/>
                      <a:pt x="1027" y="105"/>
                      <a:pt x="995" y="107"/>
                    </a:cubicBezTo>
                    <a:cubicBezTo>
                      <a:pt x="969" y="110"/>
                      <a:pt x="943" y="113"/>
                      <a:pt x="916" y="114"/>
                    </a:cubicBezTo>
                    <a:cubicBezTo>
                      <a:pt x="907" y="115"/>
                      <a:pt x="897" y="113"/>
                      <a:pt x="889" y="109"/>
                    </a:cubicBezTo>
                    <a:cubicBezTo>
                      <a:pt x="864" y="98"/>
                      <a:pt x="839" y="85"/>
                      <a:pt x="814" y="72"/>
                    </a:cubicBezTo>
                    <a:cubicBezTo>
                      <a:pt x="782" y="56"/>
                      <a:pt x="751" y="56"/>
                      <a:pt x="719" y="74"/>
                    </a:cubicBezTo>
                    <a:cubicBezTo>
                      <a:pt x="699" y="85"/>
                      <a:pt x="679" y="96"/>
                      <a:pt x="659" y="106"/>
                    </a:cubicBezTo>
                    <a:cubicBezTo>
                      <a:pt x="648" y="110"/>
                      <a:pt x="636" y="113"/>
                      <a:pt x="624" y="113"/>
                    </a:cubicBezTo>
                    <a:cubicBezTo>
                      <a:pt x="600" y="112"/>
                      <a:pt x="575" y="111"/>
                      <a:pt x="551" y="108"/>
                    </a:cubicBezTo>
                    <a:cubicBezTo>
                      <a:pt x="508" y="102"/>
                      <a:pt x="474" y="118"/>
                      <a:pt x="451" y="153"/>
                    </a:cubicBezTo>
                    <a:cubicBezTo>
                      <a:pt x="421" y="197"/>
                      <a:pt x="383" y="227"/>
                      <a:pt x="330" y="236"/>
                    </a:cubicBezTo>
                    <a:cubicBezTo>
                      <a:pt x="324" y="238"/>
                      <a:pt x="317" y="241"/>
                      <a:pt x="310" y="243"/>
                    </a:cubicBezTo>
                    <a:cubicBezTo>
                      <a:pt x="276" y="252"/>
                      <a:pt x="254" y="275"/>
                      <a:pt x="243" y="309"/>
                    </a:cubicBezTo>
                    <a:cubicBezTo>
                      <a:pt x="236" y="332"/>
                      <a:pt x="230" y="356"/>
                      <a:pt x="221" y="379"/>
                    </a:cubicBezTo>
                    <a:cubicBezTo>
                      <a:pt x="218" y="389"/>
                      <a:pt x="211" y="398"/>
                      <a:pt x="204" y="406"/>
                    </a:cubicBezTo>
                    <a:cubicBezTo>
                      <a:pt x="183" y="425"/>
                      <a:pt x="161" y="443"/>
                      <a:pt x="140" y="462"/>
                    </a:cubicBezTo>
                    <a:cubicBezTo>
                      <a:pt x="116" y="483"/>
                      <a:pt x="105" y="509"/>
                      <a:pt x="107" y="541"/>
                    </a:cubicBezTo>
                    <a:cubicBezTo>
                      <a:pt x="110" y="566"/>
                      <a:pt x="113" y="592"/>
                      <a:pt x="114" y="618"/>
                    </a:cubicBezTo>
                    <a:cubicBezTo>
                      <a:pt x="115" y="629"/>
                      <a:pt x="112" y="640"/>
                      <a:pt x="108" y="650"/>
                    </a:cubicBezTo>
                    <a:cubicBezTo>
                      <a:pt x="97" y="675"/>
                      <a:pt x="84" y="699"/>
                      <a:pt x="71" y="723"/>
                    </a:cubicBezTo>
                    <a:cubicBezTo>
                      <a:pt x="56" y="754"/>
                      <a:pt x="56" y="785"/>
                      <a:pt x="73" y="815"/>
                    </a:cubicBezTo>
                    <a:cubicBezTo>
                      <a:pt x="84" y="837"/>
                      <a:pt x="97" y="858"/>
                      <a:pt x="107" y="880"/>
                    </a:cubicBezTo>
                    <a:cubicBezTo>
                      <a:pt x="111" y="889"/>
                      <a:pt x="113" y="899"/>
                      <a:pt x="113" y="909"/>
                    </a:cubicBezTo>
                    <a:cubicBezTo>
                      <a:pt x="112" y="936"/>
                      <a:pt x="110" y="963"/>
                      <a:pt x="107" y="991"/>
                    </a:cubicBezTo>
                    <a:cubicBezTo>
                      <a:pt x="104" y="1028"/>
                      <a:pt x="117" y="1057"/>
                      <a:pt x="146" y="1080"/>
                    </a:cubicBezTo>
                    <a:cubicBezTo>
                      <a:pt x="164" y="1095"/>
                      <a:pt x="183" y="1109"/>
                      <a:pt x="200" y="1125"/>
                    </a:cubicBezTo>
                    <a:cubicBezTo>
                      <a:pt x="207" y="1131"/>
                      <a:pt x="213" y="1140"/>
                      <a:pt x="217" y="1149"/>
                    </a:cubicBezTo>
                    <a:cubicBezTo>
                      <a:pt x="226" y="1174"/>
                      <a:pt x="235" y="1200"/>
                      <a:pt x="242" y="1226"/>
                    </a:cubicBezTo>
                    <a:cubicBezTo>
                      <a:pt x="253" y="1260"/>
                      <a:pt x="275" y="1283"/>
                      <a:pt x="310" y="1293"/>
                    </a:cubicBezTo>
                    <a:cubicBezTo>
                      <a:pt x="333" y="1300"/>
                      <a:pt x="356" y="1306"/>
                      <a:pt x="379" y="1315"/>
                    </a:cubicBezTo>
                    <a:cubicBezTo>
                      <a:pt x="388" y="1318"/>
                      <a:pt x="398" y="1324"/>
                      <a:pt x="405" y="1332"/>
                    </a:cubicBezTo>
                    <a:cubicBezTo>
                      <a:pt x="425" y="1353"/>
                      <a:pt x="443" y="1375"/>
                      <a:pt x="462" y="1396"/>
                    </a:cubicBezTo>
                    <a:cubicBezTo>
                      <a:pt x="483" y="1420"/>
                      <a:pt x="509" y="1431"/>
                      <a:pt x="541" y="1429"/>
                    </a:cubicBezTo>
                    <a:cubicBezTo>
                      <a:pt x="567" y="1426"/>
                      <a:pt x="593" y="1423"/>
                      <a:pt x="620" y="1422"/>
                    </a:cubicBezTo>
                    <a:cubicBezTo>
                      <a:pt x="629" y="1421"/>
                      <a:pt x="639" y="1423"/>
                      <a:pt x="647" y="1427"/>
                    </a:cubicBezTo>
                    <a:cubicBezTo>
                      <a:pt x="672" y="1438"/>
                      <a:pt x="696" y="1451"/>
                      <a:pt x="721" y="1463"/>
                    </a:cubicBezTo>
                    <a:cubicBezTo>
                      <a:pt x="753" y="1480"/>
                      <a:pt x="786" y="1480"/>
                      <a:pt x="818" y="1462"/>
                    </a:cubicBezTo>
                    <a:cubicBezTo>
                      <a:pt x="837" y="1451"/>
                      <a:pt x="857" y="1440"/>
                      <a:pt x="877" y="1430"/>
                    </a:cubicBezTo>
                    <a:cubicBezTo>
                      <a:pt x="888" y="1426"/>
                      <a:pt x="900" y="1423"/>
                      <a:pt x="912" y="1423"/>
                    </a:cubicBezTo>
                    <a:cubicBezTo>
                      <a:pt x="937" y="1424"/>
                      <a:pt x="961" y="1427"/>
                      <a:pt x="995" y="142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3" name="Freeform 103">
                <a:extLst>
                  <a:ext uri="{FF2B5EF4-FFF2-40B4-BE49-F238E27FC236}">
                    <a16:creationId xmlns:a16="http://schemas.microsoft.com/office/drawing/2014/main" id="{502F969C-6779-7F3B-BB80-D9E1121373FC}"/>
                  </a:ext>
                </a:extLst>
              </p:cNvPr>
              <p:cNvSpPr>
                <a:spLocks/>
              </p:cNvSpPr>
              <p:nvPr/>
            </p:nvSpPr>
            <p:spPr bwMode="auto">
              <a:xfrm>
                <a:off x="2984500" y="960438"/>
                <a:ext cx="346075" cy="344488"/>
              </a:xfrm>
              <a:custGeom>
                <a:avLst/>
                <a:gdLst>
                  <a:gd name="T0" fmla="*/ 1244 w 1244"/>
                  <a:gd name="T1" fmla="*/ 586 h 1233"/>
                  <a:gd name="T2" fmla="*/ 742 w 1244"/>
                  <a:gd name="T3" fmla="*/ 1178 h 1233"/>
                  <a:gd name="T4" fmla="*/ 52 w 1244"/>
                  <a:gd name="T5" fmla="*/ 688 h 1233"/>
                  <a:gd name="T6" fmla="*/ 493 w 1244"/>
                  <a:gd name="T7" fmla="*/ 6 h 1233"/>
                  <a:gd name="T8" fmla="*/ 512 w 1244"/>
                  <a:gd name="T9" fmla="*/ 3 h 1233"/>
                  <a:gd name="T10" fmla="*/ 538 w 1244"/>
                  <a:gd name="T11" fmla="*/ 29 h 1233"/>
                  <a:gd name="T12" fmla="*/ 514 w 1244"/>
                  <a:gd name="T13" fmla="*/ 62 h 1233"/>
                  <a:gd name="T14" fmla="*/ 374 w 1244"/>
                  <a:gd name="T15" fmla="*/ 118 h 1233"/>
                  <a:gd name="T16" fmla="*/ 109 w 1244"/>
                  <a:gd name="T17" fmla="*/ 510 h 1233"/>
                  <a:gd name="T18" fmla="*/ 476 w 1244"/>
                  <a:gd name="T19" fmla="*/ 1100 h 1233"/>
                  <a:gd name="T20" fmla="*/ 1174 w 1244"/>
                  <a:gd name="T21" fmla="*/ 682 h 1233"/>
                  <a:gd name="T22" fmla="*/ 779 w 1244"/>
                  <a:gd name="T23" fmla="*/ 64 h 1233"/>
                  <a:gd name="T24" fmla="*/ 769 w 1244"/>
                  <a:gd name="T25" fmla="*/ 62 h 1233"/>
                  <a:gd name="T26" fmla="*/ 748 w 1244"/>
                  <a:gd name="T27" fmla="*/ 25 h 1233"/>
                  <a:gd name="T28" fmla="*/ 784 w 1244"/>
                  <a:gd name="T29" fmla="*/ 4 h 1233"/>
                  <a:gd name="T30" fmla="*/ 953 w 1244"/>
                  <a:gd name="T31" fmla="*/ 73 h 1233"/>
                  <a:gd name="T32" fmla="*/ 1239 w 1244"/>
                  <a:gd name="T33" fmla="*/ 517 h 1233"/>
                  <a:gd name="T34" fmla="*/ 1244 w 1244"/>
                  <a:gd name="T35" fmla="*/ 586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44" h="1233">
                    <a:moveTo>
                      <a:pt x="1244" y="586"/>
                    </a:moveTo>
                    <a:cubicBezTo>
                      <a:pt x="1243" y="879"/>
                      <a:pt x="1031" y="1130"/>
                      <a:pt x="742" y="1178"/>
                    </a:cubicBezTo>
                    <a:cubicBezTo>
                      <a:pt x="416" y="1233"/>
                      <a:pt x="106" y="1013"/>
                      <a:pt x="52" y="688"/>
                    </a:cubicBezTo>
                    <a:cubicBezTo>
                      <a:pt x="0" y="379"/>
                      <a:pt x="190" y="85"/>
                      <a:pt x="493" y="6"/>
                    </a:cubicBezTo>
                    <a:cubicBezTo>
                      <a:pt x="499" y="5"/>
                      <a:pt x="505" y="3"/>
                      <a:pt x="512" y="3"/>
                    </a:cubicBezTo>
                    <a:cubicBezTo>
                      <a:pt x="526" y="4"/>
                      <a:pt x="537" y="16"/>
                      <a:pt x="538" y="29"/>
                    </a:cubicBezTo>
                    <a:cubicBezTo>
                      <a:pt x="540" y="46"/>
                      <a:pt x="532" y="58"/>
                      <a:pt x="514" y="62"/>
                    </a:cubicBezTo>
                    <a:cubicBezTo>
                      <a:pt x="465" y="75"/>
                      <a:pt x="418" y="93"/>
                      <a:pt x="374" y="118"/>
                    </a:cubicBezTo>
                    <a:cubicBezTo>
                      <a:pt x="225" y="207"/>
                      <a:pt x="134" y="337"/>
                      <a:pt x="109" y="510"/>
                    </a:cubicBezTo>
                    <a:cubicBezTo>
                      <a:pt x="72" y="774"/>
                      <a:pt x="224" y="1016"/>
                      <a:pt x="476" y="1100"/>
                    </a:cubicBezTo>
                    <a:cubicBezTo>
                      <a:pt x="784" y="1203"/>
                      <a:pt x="1120" y="1002"/>
                      <a:pt x="1174" y="682"/>
                    </a:cubicBezTo>
                    <a:cubicBezTo>
                      <a:pt x="1222" y="400"/>
                      <a:pt x="1055" y="138"/>
                      <a:pt x="779" y="64"/>
                    </a:cubicBezTo>
                    <a:cubicBezTo>
                      <a:pt x="776" y="64"/>
                      <a:pt x="772" y="63"/>
                      <a:pt x="769" y="62"/>
                    </a:cubicBezTo>
                    <a:cubicBezTo>
                      <a:pt x="753" y="56"/>
                      <a:pt x="744" y="41"/>
                      <a:pt x="748" y="25"/>
                    </a:cubicBezTo>
                    <a:cubicBezTo>
                      <a:pt x="752" y="10"/>
                      <a:pt x="767" y="0"/>
                      <a:pt x="784" y="4"/>
                    </a:cubicBezTo>
                    <a:cubicBezTo>
                      <a:pt x="844" y="18"/>
                      <a:pt x="901" y="41"/>
                      <a:pt x="953" y="73"/>
                    </a:cubicBezTo>
                    <a:cubicBezTo>
                      <a:pt x="1117" y="177"/>
                      <a:pt x="1213" y="324"/>
                      <a:pt x="1239" y="517"/>
                    </a:cubicBezTo>
                    <a:cubicBezTo>
                      <a:pt x="1242" y="540"/>
                      <a:pt x="1242" y="563"/>
                      <a:pt x="1244" y="58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4" name="Freeform 104">
                <a:extLst>
                  <a:ext uri="{FF2B5EF4-FFF2-40B4-BE49-F238E27FC236}">
                    <a16:creationId xmlns:a16="http://schemas.microsoft.com/office/drawing/2014/main" id="{0DFB110F-C540-04B7-4946-7056C534ABF2}"/>
                  </a:ext>
                </a:extLst>
              </p:cNvPr>
              <p:cNvSpPr>
                <a:spLocks noEditPoints="1"/>
              </p:cNvSpPr>
              <p:nvPr/>
            </p:nvSpPr>
            <p:spPr bwMode="auto">
              <a:xfrm>
                <a:off x="3067050" y="990600"/>
                <a:ext cx="225425" cy="233363"/>
              </a:xfrm>
              <a:custGeom>
                <a:avLst/>
                <a:gdLst>
                  <a:gd name="T0" fmla="*/ 237 w 808"/>
                  <a:gd name="T1" fmla="*/ 285 h 837"/>
                  <a:gd name="T2" fmla="*/ 267 w 808"/>
                  <a:gd name="T3" fmla="*/ 177 h 837"/>
                  <a:gd name="T4" fmla="*/ 290 w 808"/>
                  <a:gd name="T5" fmla="*/ 67 h 837"/>
                  <a:gd name="T6" fmla="*/ 465 w 808"/>
                  <a:gd name="T7" fmla="*/ 182 h 837"/>
                  <a:gd name="T8" fmla="*/ 460 w 808"/>
                  <a:gd name="T9" fmla="*/ 287 h 837"/>
                  <a:gd name="T10" fmla="*/ 712 w 808"/>
                  <a:gd name="T11" fmla="*/ 297 h 837"/>
                  <a:gd name="T12" fmla="*/ 768 w 808"/>
                  <a:gd name="T13" fmla="*/ 460 h 837"/>
                  <a:gd name="T14" fmla="*/ 739 w 808"/>
                  <a:gd name="T15" fmla="*/ 561 h 837"/>
                  <a:gd name="T16" fmla="*/ 704 w 808"/>
                  <a:gd name="T17" fmla="*/ 679 h 837"/>
                  <a:gd name="T18" fmla="*/ 599 w 808"/>
                  <a:gd name="T19" fmla="*/ 826 h 837"/>
                  <a:gd name="T20" fmla="*/ 227 w 808"/>
                  <a:gd name="T21" fmla="*/ 795 h 837"/>
                  <a:gd name="T22" fmla="*/ 186 w 808"/>
                  <a:gd name="T23" fmla="*/ 810 h 837"/>
                  <a:gd name="T24" fmla="*/ 1 w 808"/>
                  <a:gd name="T25" fmla="*/ 777 h 837"/>
                  <a:gd name="T26" fmla="*/ 33 w 808"/>
                  <a:gd name="T27" fmla="*/ 297 h 837"/>
                  <a:gd name="T28" fmla="*/ 218 w 808"/>
                  <a:gd name="T29" fmla="*/ 309 h 837"/>
                  <a:gd name="T30" fmla="*/ 219 w 808"/>
                  <a:gd name="T31" fmla="*/ 731 h 837"/>
                  <a:gd name="T32" fmla="*/ 543 w 808"/>
                  <a:gd name="T33" fmla="*/ 769 h 837"/>
                  <a:gd name="T34" fmla="*/ 588 w 808"/>
                  <a:gd name="T35" fmla="*/ 768 h 837"/>
                  <a:gd name="T36" fmla="*/ 635 w 808"/>
                  <a:gd name="T37" fmla="*/ 711 h 837"/>
                  <a:gd name="T38" fmla="*/ 633 w 808"/>
                  <a:gd name="T39" fmla="*/ 651 h 837"/>
                  <a:gd name="T40" fmla="*/ 666 w 808"/>
                  <a:gd name="T41" fmla="*/ 599 h 837"/>
                  <a:gd name="T42" fmla="*/ 663 w 808"/>
                  <a:gd name="T43" fmla="*/ 540 h 837"/>
                  <a:gd name="T44" fmla="*/ 689 w 808"/>
                  <a:gd name="T45" fmla="*/ 480 h 837"/>
                  <a:gd name="T46" fmla="*/ 606 w 808"/>
                  <a:gd name="T47" fmla="*/ 453 h 837"/>
                  <a:gd name="T48" fmla="*/ 657 w 808"/>
                  <a:gd name="T49" fmla="*/ 420 h 837"/>
                  <a:gd name="T50" fmla="*/ 745 w 808"/>
                  <a:gd name="T51" fmla="*/ 388 h 837"/>
                  <a:gd name="T52" fmla="*/ 700 w 808"/>
                  <a:gd name="T53" fmla="*/ 357 h 837"/>
                  <a:gd name="T54" fmla="*/ 400 w 808"/>
                  <a:gd name="T55" fmla="*/ 357 h 837"/>
                  <a:gd name="T56" fmla="*/ 387 w 808"/>
                  <a:gd name="T57" fmla="*/ 302 h 837"/>
                  <a:gd name="T58" fmla="*/ 402 w 808"/>
                  <a:gd name="T59" fmla="*/ 184 h 837"/>
                  <a:gd name="T60" fmla="*/ 350 w 808"/>
                  <a:gd name="T61" fmla="*/ 69 h 837"/>
                  <a:gd name="T62" fmla="*/ 327 w 808"/>
                  <a:gd name="T63" fmla="*/ 190 h 837"/>
                  <a:gd name="T64" fmla="*/ 289 w 808"/>
                  <a:gd name="T65" fmla="*/ 320 h 837"/>
                  <a:gd name="T66" fmla="*/ 219 w 808"/>
                  <a:gd name="T67" fmla="*/ 390 h 837"/>
                  <a:gd name="T68" fmla="*/ 219 w 808"/>
                  <a:gd name="T69" fmla="*/ 731 h 837"/>
                  <a:gd name="T70" fmla="*/ 158 w 808"/>
                  <a:gd name="T71" fmla="*/ 358 h 837"/>
                  <a:gd name="T72" fmla="*/ 61 w 808"/>
                  <a:gd name="T73" fmla="*/ 750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8" h="837">
                    <a:moveTo>
                      <a:pt x="222" y="314"/>
                    </a:moveTo>
                    <a:cubicBezTo>
                      <a:pt x="227" y="304"/>
                      <a:pt x="234" y="295"/>
                      <a:pt x="237" y="285"/>
                    </a:cubicBezTo>
                    <a:cubicBezTo>
                      <a:pt x="242" y="270"/>
                      <a:pt x="243" y="253"/>
                      <a:pt x="247" y="237"/>
                    </a:cubicBezTo>
                    <a:cubicBezTo>
                      <a:pt x="253" y="217"/>
                      <a:pt x="258" y="196"/>
                      <a:pt x="267" y="177"/>
                    </a:cubicBezTo>
                    <a:cubicBezTo>
                      <a:pt x="280" y="148"/>
                      <a:pt x="288" y="117"/>
                      <a:pt x="289" y="85"/>
                    </a:cubicBezTo>
                    <a:cubicBezTo>
                      <a:pt x="289" y="79"/>
                      <a:pt x="290" y="73"/>
                      <a:pt x="290" y="67"/>
                    </a:cubicBezTo>
                    <a:cubicBezTo>
                      <a:pt x="297" y="20"/>
                      <a:pt x="331" y="0"/>
                      <a:pt x="376" y="14"/>
                    </a:cubicBezTo>
                    <a:cubicBezTo>
                      <a:pt x="442" y="35"/>
                      <a:pt x="482" y="109"/>
                      <a:pt x="465" y="182"/>
                    </a:cubicBezTo>
                    <a:cubicBezTo>
                      <a:pt x="462" y="194"/>
                      <a:pt x="458" y="206"/>
                      <a:pt x="453" y="217"/>
                    </a:cubicBezTo>
                    <a:cubicBezTo>
                      <a:pt x="444" y="242"/>
                      <a:pt x="448" y="264"/>
                      <a:pt x="460" y="287"/>
                    </a:cubicBezTo>
                    <a:cubicBezTo>
                      <a:pt x="464" y="295"/>
                      <a:pt x="470" y="297"/>
                      <a:pt x="479" y="297"/>
                    </a:cubicBezTo>
                    <a:cubicBezTo>
                      <a:pt x="557" y="297"/>
                      <a:pt x="634" y="297"/>
                      <a:pt x="712" y="297"/>
                    </a:cubicBezTo>
                    <a:cubicBezTo>
                      <a:pt x="760" y="297"/>
                      <a:pt x="797" y="330"/>
                      <a:pt x="803" y="377"/>
                    </a:cubicBezTo>
                    <a:cubicBezTo>
                      <a:pt x="808" y="411"/>
                      <a:pt x="795" y="439"/>
                      <a:pt x="768" y="460"/>
                    </a:cubicBezTo>
                    <a:cubicBezTo>
                      <a:pt x="762" y="465"/>
                      <a:pt x="759" y="469"/>
                      <a:pt x="761" y="477"/>
                    </a:cubicBezTo>
                    <a:cubicBezTo>
                      <a:pt x="766" y="508"/>
                      <a:pt x="758" y="536"/>
                      <a:pt x="739" y="561"/>
                    </a:cubicBezTo>
                    <a:cubicBezTo>
                      <a:pt x="733" y="569"/>
                      <a:pt x="731" y="575"/>
                      <a:pt x="732" y="585"/>
                    </a:cubicBezTo>
                    <a:cubicBezTo>
                      <a:pt x="737" y="620"/>
                      <a:pt x="727" y="651"/>
                      <a:pt x="704" y="679"/>
                    </a:cubicBezTo>
                    <a:cubicBezTo>
                      <a:pt x="701" y="683"/>
                      <a:pt x="698" y="689"/>
                      <a:pt x="699" y="694"/>
                    </a:cubicBezTo>
                    <a:cubicBezTo>
                      <a:pt x="706" y="758"/>
                      <a:pt x="664" y="822"/>
                      <a:pt x="599" y="826"/>
                    </a:cubicBezTo>
                    <a:cubicBezTo>
                      <a:pt x="513" y="832"/>
                      <a:pt x="425" y="837"/>
                      <a:pt x="339" y="821"/>
                    </a:cubicBezTo>
                    <a:cubicBezTo>
                      <a:pt x="301" y="815"/>
                      <a:pt x="265" y="803"/>
                      <a:pt x="227" y="795"/>
                    </a:cubicBezTo>
                    <a:cubicBezTo>
                      <a:pt x="223" y="794"/>
                      <a:pt x="217" y="797"/>
                      <a:pt x="212" y="799"/>
                    </a:cubicBezTo>
                    <a:cubicBezTo>
                      <a:pt x="203" y="803"/>
                      <a:pt x="195" y="810"/>
                      <a:pt x="186" y="810"/>
                    </a:cubicBezTo>
                    <a:cubicBezTo>
                      <a:pt x="135" y="811"/>
                      <a:pt x="84" y="810"/>
                      <a:pt x="33" y="810"/>
                    </a:cubicBezTo>
                    <a:cubicBezTo>
                      <a:pt x="12" y="810"/>
                      <a:pt x="1" y="799"/>
                      <a:pt x="1" y="777"/>
                    </a:cubicBezTo>
                    <a:cubicBezTo>
                      <a:pt x="0" y="628"/>
                      <a:pt x="0" y="479"/>
                      <a:pt x="1" y="329"/>
                    </a:cubicBezTo>
                    <a:cubicBezTo>
                      <a:pt x="1" y="308"/>
                      <a:pt x="12" y="297"/>
                      <a:pt x="33" y="297"/>
                    </a:cubicBezTo>
                    <a:cubicBezTo>
                      <a:pt x="84" y="296"/>
                      <a:pt x="135" y="296"/>
                      <a:pt x="186" y="297"/>
                    </a:cubicBezTo>
                    <a:cubicBezTo>
                      <a:pt x="197" y="297"/>
                      <a:pt x="207" y="305"/>
                      <a:pt x="218" y="309"/>
                    </a:cubicBezTo>
                    <a:cubicBezTo>
                      <a:pt x="219" y="311"/>
                      <a:pt x="220" y="312"/>
                      <a:pt x="222" y="314"/>
                    </a:cubicBezTo>
                    <a:close/>
                    <a:moveTo>
                      <a:pt x="219" y="731"/>
                    </a:moveTo>
                    <a:cubicBezTo>
                      <a:pt x="230" y="733"/>
                      <a:pt x="239" y="734"/>
                      <a:pt x="247" y="737"/>
                    </a:cubicBezTo>
                    <a:cubicBezTo>
                      <a:pt x="343" y="770"/>
                      <a:pt x="443" y="773"/>
                      <a:pt x="543" y="769"/>
                    </a:cubicBezTo>
                    <a:cubicBezTo>
                      <a:pt x="545" y="769"/>
                      <a:pt x="546" y="769"/>
                      <a:pt x="548" y="769"/>
                    </a:cubicBezTo>
                    <a:cubicBezTo>
                      <a:pt x="561" y="769"/>
                      <a:pt x="575" y="770"/>
                      <a:pt x="588" y="768"/>
                    </a:cubicBezTo>
                    <a:cubicBezTo>
                      <a:pt x="617" y="765"/>
                      <a:pt x="637" y="742"/>
                      <a:pt x="639" y="712"/>
                    </a:cubicBezTo>
                    <a:cubicBezTo>
                      <a:pt x="638" y="712"/>
                      <a:pt x="636" y="711"/>
                      <a:pt x="635" y="711"/>
                    </a:cubicBezTo>
                    <a:cubicBezTo>
                      <a:pt x="612" y="709"/>
                      <a:pt x="601" y="699"/>
                      <a:pt x="601" y="681"/>
                    </a:cubicBezTo>
                    <a:cubicBezTo>
                      <a:pt x="601" y="664"/>
                      <a:pt x="612" y="653"/>
                      <a:pt x="633" y="651"/>
                    </a:cubicBezTo>
                    <a:cubicBezTo>
                      <a:pt x="658" y="648"/>
                      <a:pt x="674" y="627"/>
                      <a:pt x="672" y="600"/>
                    </a:cubicBezTo>
                    <a:cubicBezTo>
                      <a:pt x="670" y="600"/>
                      <a:pt x="668" y="600"/>
                      <a:pt x="666" y="599"/>
                    </a:cubicBezTo>
                    <a:cubicBezTo>
                      <a:pt x="644" y="599"/>
                      <a:pt x="632" y="589"/>
                      <a:pt x="631" y="571"/>
                    </a:cubicBezTo>
                    <a:cubicBezTo>
                      <a:pt x="630" y="553"/>
                      <a:pt x="640" y="542"/>
                      <a:pt x="663" y="540"/>
                    </a:cubicBezTo>
                    <a:cubicBezTo>
                      <a:pt x="686" y="537"/>
                      <a:pt x="701" y="520"/>
                      <a:pt x="703" y="495"/>
                    </a:cubicBezTo>
                    <a:cubicBezTo>
                      <a:pt x="703" y="484"/>
                      <a:pt x="701" y="479"/>
                      <a:pt x="689" y="480"/>
                    </a:cubicBezTo>
                    <a:cubicBezTo>
                      <a:pt x="671" y="481"/>
                      <a:pt x="653" y="481"/>
                      <a:pt x="635" y="480"/>
                    </a:cubicBezTo>
                    <a:cubicBezTo>
                      <a:pt x="618" y="480"/>
                      <a:pt x="607" y="469"/>
                      <a:pt x="606" y="453"/>
                    </a:cubicBezTo>
                    <a:cubicBezTo>
                      <a:pt x="605" y="438"/>
                      <a:pt x="614" y="425"/>
                      <a:pt x="630" y="422"/>
                    </a:cubicBezTo>
                    <a:cubicBezTo>
                      <a:pt x="639" y="421"/>
                      <a:pt x="648" y="421"/>
                      <a:pt x="657" y="420"/>
                    </a:cubicBezTo>
                    <a:cubicBezTo>
                      <a:pt x="677" y="420"/>
                      <a:pt x="696" y="421"/>
                      <a:pt x="715" y="419"/>
                    </a:cubicBezTo>
                    <a:cubicBezTo>
                      <a:pt x="733" y="417"/>
                      <a:pt x="745" y="403"/>
                      <a:pt x="745" y="388"/>
                    </a:cubicBezTo>
                    <a:cubicBezTo>
                      <a:pt x="744" y="372"/>
                      <a:pt x="731" y="359"/>
                      <a:pt x="714" y="357"/>
                    </a:cubicBezTo>
                    <a:cubicBezTo>
                      <a:pt x="709" y="357"/>
                      <a:pt x="705" y="357"/>
                      <a:pt x="700" y="357"/>
                    </a:cubicBezTo>
                    <a:cubicBezTo>
                      <a:pt x="605" y="357"/>
                      <a:pt x="510" y="357"/>
                      <a:pt x="415" y="357"/>
                    </a:cubicBezTo>
                    <a:cubicBezTo>
                      <a:pt x="410" y="357"/>
                      <a:pt x="405" y="357"/>
                      <a:pt x="400" y="357"/>
                    </a:cubicBezTo>
                    <a:cubicBezTo>
                      <a:pt x="386" y="355"/>
                      <a:pt x="377" y="347"/>
                      <a:pt x="374" y="334"/>
                    </a:cubicBezTo>
                    <a:cubicBezTo>
                      <a:pt x="371" y="321"/>
                      <a:pt x="376" y="310"/>
                      <a:pt x="387" y="302"/>
                    </a:cubicBezTo>
                    <a:cubicBezTo>
                      <a:pt x="390" y="300"/>
                      <a:pt x="394" y="298"/>
                      <a:pt x="398" y="295"/>
                    </a:cubicBezTo>
                    <a:cubicBezTo>
                      <a:pt x="384" y="257"/>
                      <a:pt x="386" y="220"/>
                      <a:pt x="402" y="184"/>
                    </a:cubicBezTo>
                    <a:cubicBezTo>
                      <a:pt x="413" y="156"/>
                      <a:pt x="411" y="129"/>
                      <a:pt x="396" y="103"/>
                    </a:cubicBezTo>
                    <a:cubicBezTo>
                      <a:pt x="387" y="85"/>
                      <a:pt x="371" y="75"/>
                      <a:pt x="350" y="69"/>
                    </a:cubicBezTo>
                    <a:cubicBezTo>
                      <a:pt x="350" y="79"/>
                      <a:pt x="349" y="86"/>
                      <a:pt x="349" y="92"/>
                    </a:cubicBezTo>
                    <a:cubicBezTo>
                      <a:pt x="347" y="126"/>
                      <a:pt x="339" y="158"/>
                      <a:pt x="327" y="190"/>
                    </a:cubicBezTo>
                    <a:cubicBezTo>
                      <a:pt x="317" y="218"/>
                      <a:pt x="309" y="247"/>
                      <a:pt x="301" y="275"/>
                    </a:cubicBezTo>
                    <a:cubicBezTo>
                      <a:pt x="297" y="290"/>
                      <a:pt x="294" y="306"/>
                      <a:pt x="289" y="320"/>
                    </a:cubicBezTo>
                    <a:cubicBezTo>
                      <a:pt x="279" y="346"/>
                      <a:pt x="260" y="363"/>
                      <a:pt x="233" y="370"/>
                    </a:cubicBezTo>
                    <a:cubicBezTo>
                      <a:pt x="221" y="373"/>
                      <a:pt x="219" y="378"/>
                      <a:pt x="219" y="390"/>
                    </a:cubicBezTo>
                    <a:cubicBezTo>
                      <a:pt x="219" y="499"/>
                      <a:pt x="219" y="608"/>
                      <a:pt x="219" y="717"/>
                    </a:cubicBezTo>
                    <a:cubicBezTo>
                      <a:pt x="219" y="721"/>
                      <a:pt x="219" y="726"/>
                      <a:pt x="219" y="731"/>
                    </a:cubicBezTo>
                    <a:close/>
                    <a:moveTo>
                      <a:pt x="158" y="750"/>
                    </a:moveTo>
                    <a:cubicBezTo>
                      <a:pt x="158" y="618"/>
                      <a:pt x="158" y="488"/>
                      <a:pt x="158" y="358"/>
                    </a:cubicBezTo>
                    <a:cubicBezTo>
                      <a:pt x="125" y="358"/>
                      <a:pt x="93" y="358"/>
                      <a:pt x="61" y="358"/>
                    </a:cubicBezTo>
                    <a:cubicBezTo>
                      <a:pt x="61" y="489"/>
                      <a:pt x="61" y="619"/>
                      <a:pt x="61" y="750"/>
                    </a:cubicBezTo>
                    <a:cubicBezTo>
                      <a:pt x="94" y="750"/>
                      <a:pt x="125" y="750"/>
                      <a:pt x="158" y="7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5" name="Freeform 105">
                <a:extLst>
                  <a:ext uri="{FF2B5EF4-FFF2-40B4-BE49-F238E27FC236}">
                    <a16:creationId xmlns:a16="http://schemas.microsoft.com/office/drawing/2014/main" id="{C824A9C9-8333-B206-4E6F-1094B509F4C8}"/>
                  </a:ext>
                </a:extLst>
              </p:cNvPr>
              <p:cNvSpPr>
                <a:spLocks/>
              </p:cNvSpPr>
              <p:nvPr/>
            </p:nvSpPr>
            <p:spPr bwMode="auto">
              <a:xfrm>
                <a:off x="3154363" y="955675"/>
                <a:ext cx="17463" cy="17463"/>
              </a:xfrm>
              <a:custGeom>
                <a:avLst/>
                <a:gdLst>
                  <a:gd name="T0" fmla="*/ 60 w 60"/>
                  <a:gd name="T1" fmla="*/ 32 h 62"/>
                  <a:gd name="T2" fmla="*/ 29 w 60"/>
                  <a:gd name="T3" fmla="*/ 61 h 62"/>
                  <a:gd name="T4" fmla="*/ 0 w 60"/>
                  <a:gd name="T5" fmla="*/ 30 h 62"/>
                  <a:gd name="T6" fmla="*/ 31 w 60"/>
                  <a:gd name="T7" fmla="*/ 1 h 62"/>
                  <a:gd name="T8" fmla="*/ 60 w 60"/>
                  <a:gd name="T9" fmla="*/ 32 h 62"/>
                </a:gdLst>
                <a:ahLst/>
                <a:cxnLst>
                  <a:cxn ang="0">
                    <a:pos x="T0" y="T1"/>
                  </a:cxn>
                  <a:cxn ang="0">
                    <a:pos x="T2" y="T3"/>
                  </a:cxn>
                  <a:cxn ang="0">
                    <a:pos x="T4" y="T5"/>
                  </a:cxn>
                  <a:cxn ang="0">
                    <a:pos x="T6" y="T7"/>
                  </a:cxn>
                  <a:cxn ang="0">
                    <a:pos x="T8" y="T9"/>
                  </a:cxn>
                </a:cxnLst>
                <a:rect l="0" t="0" r="r" b="b"/>
                <a:pathLst>
                  <a:path w="60" h="62">
                    <a:moveTo>
                      <a:pt x="60" y="32"/>
                    </a:moveTo>
                    <a:cubicBezTo>
                      <a:pt x="60" y="48"/>
                      <a:pt x="45" y="62"/>
                      <a:pt x="29" y="61"/>
                    </a:cubicBezTo>
                    <a:cubicBezTo>
                      <a:pt x="13" y="60"/>
                      <a:pt x="0" y="46"/>
                      <a:pt x="0" y="30"/>
                    </a:cubicBezTo>
                    <a:cubicBezTo>
                      <a:pt x="0" y="14"/>
                      <a:pt x="15" y="0"/>
                      <a:pt x="31" y="1"/>
                    </a:cubicBezTo>
                    <a:cubicBezTo>
                      <a:pt x="47" y="2"/>
                      <a:pt x="60" y="16"/>
                      <a:pt x="60" y="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grpSp>
        <p:nvGrpSpPr>
          <p:cNvPr id="14" name="群組 13">
            <a:extLst>
              <a:ext uri="{FF2B5EF4-FFF2-40B4-BE49-F238E27FC236}">
                <a16:creationId xmlns:a16="http://schemas.microsoft.com/office/drawing/2014/main" id="{D8B4706B-49C8-78C7-5D98-08A610701A73}"/>
              </a:ext>
            </a:extLst>
          </p:cNvPr>
          <p:cNvGrpSpPr/>
          <p:nvPr/>
        </p:nvGrpSpPr>
        <p:grpSpPr>
          <a:xfrm>
            <a:off x="5431927" y="1102479"/>
            <a:ext cx="6497515" cy="3838860"/>
            <a:chOff x="5608659" y="1183145"/>
            <a:chExt cx="6340104" cy="3838860"/>
          </a:xfrm>
        </p:grpSpPr>
        <p:graphicFrame>
          <p:nvGraphicFramePr>
            <p:cNvPr id="6" name="圖表 5">
              <a:extLst>
                <a:ext uri="{FF2B5EF4-FFF2-40B4-BE49-F238E27FC236}">
                  <a16:creationId xmlns:a16="http://schemas.microsoft.com/office/drawing/2014/main" id="{28CE5DE4-4BAB-FFCE-A85D-6D70A1A6D740}"/>
                </a:ext>
              </a:extLst>
            </p:cNvPr>
            <p:cNvGraphicFramePr>
              <a:graphicFrameLocks/>
            </p:cNvGraphicFramePr>
            <p:nvPr>
              <p:extLst>
                <p:ext uri="{D42A27DB-BD31-4B8C-83A1-F6EECF244321}">
                  <p14:modId xmlns:p14="http://schemas.microsoft.com/office/powerpoint/2010/main" val="1518973181"/>
                </p:ext>
              </p:extLst>
            </p:nvPr>
          </p:nvGraphicFramePr>
          <p:xfrm>
            <a:off x="5608659" y="1183145"/>
            <a:ext cx="6340104" cy="3838860"/>
          </p:xfrm>
          <a:graphic>
            <a:graphicData uri="http://schemas.openxmlformats.org/drawingml/2006/chart">
              <c:chart xmlns:c="http://schemas.openxmlformats.org/drawingml/2006/chart" xmlns:r="http://schemas.openxmlformats.org/officeDocument/2006/relationships" r:id="rId13"/>
            </a:graphicData>
          </a:graphic>
        </p:graphicFrame>
        <p:grpSp>
          <p:nvGrpSpPr>
            <p:cNvPr id="13" name="群組 12">
              <a:extLst>
                <a:ext uri="{FF2B5EF4-FFF2-40B4-BE49-F238E27FC236}">
                  <a16:creationId xmlns:a16="http://schemas.microsoft.com/office/drawing/2014/main" id="{1F8016EF-0C49-9D97-E6E2-68A3FBF5E0DC}"/>
                </a:ext>
              </a:extLst>
            </p:cNvPr>
            <p:cNvGrpSpPr/>
            <p:nvPr/>
          </p:nvGrpSpPr>
          <p:grpSpPr>
            <a:xfrm>
              <a:off x="7663689" y="2552602"/>
              <a:ext cx="2230046" cy="1077210"/>
              <a:chOff x="7663689" y="2552602"/>
              <a:chExt cx="2230046" cy="1077210"/>
            </a:xfrm>
          </p:grpSpPr>
          <p:sp>
            <p:nvSpPr>
              <p:cNvPr id="9" name="矩形 50">
                <a:extLst>
                  <a:ext uri="{FF2B5EF4-FFF2-40B4-BE49-F238E27FC236}">
                    <a16:creationId xmlns:a16="http://schemas.microsoft.com/office/drawing/2014/main" id="{68308C87-D657-81D9-8998-825972840C38}"/>
                  </a:ext>
                </a:extLst>
              </p:cNvPr>
              <p:cNvSpPr>
                <a:spLocks noChangeArrowheads="1"/>
              </p:cNvSpPr>
              <p:nvPr/>
            </p:nvSpPr>
            <p:spPr bwMode="auto">
              <a:xfrm>
                <a:off x="7663689" y="2552602"/>
                <a:ext cx="2230046" cy="1077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eaLnBrk="1" fontAlgn="base" hangingPunct="1">
                  <a:lnSpc>
                    <a:spcPct val="100000"/>
                  </a:lnSpc>
                  <a:spcBef>
                    <a:spcPct val="0"/>
                  </a:spcBef>
                  <a:spcAft>
                    <a:spcPct val="0"/>
                  </a:spcAft>
                  <a:buNone/>
                </a:pPr>
                <a:r>
                  <a:rPr lang="en-US" altLang="zh-TW" sz="4400" dirty="0">
                    <a:solidFill>
                      <a:schemeClr val="tx1">
                        <a:lumMod val="85000"/>
                        <a:lumOff val="15000"/>
                      </a:schemeClr>
                    </a:solidFill>
                    <a:latin typeface="Tw Cen MT" panose="020B0602020104020603" pitchFamily="34" charset="0"/>
                    <a:ea typeface="微軟正黑體" panose="020B0604030504040204" pitchFamily="34" charset="-120"/>
                    <a:cs typeface="Arial" panose="020B0604020202020204" pitchFamily="34" charset="0"/>
                    <a:sym typeface="方正兰亭黑_GBK" panose="02000000000000000000" pitchFamily="2" charset="-122"/>
                  </a:rPr>
                  <a:t>800</a:t>
                </a:r>
                <a:endParaRPr lang="en-US" altLang="zh-TW" sz="2000" dirty="0">
                  <a:solidFill>
                    <a:schemeClr val="tx1">
                      <a:lumMod val="85000"/>
                      <a:lumOff val="15000"/>
                    </a:schemeClr>
                  </a:solidFill>
                  <a:latin typeface="Tw Cen MT" panose="020B0602020104020603" pitchFamily="34" charset="0"/>
                  <a:ea typeface="微軟正黑體" panose="020B0604030504040204" pitchFamily="34" charset="-120"/>
                  <a:cs typeface="Arial" panose="020B0604020202020204" pitchFamily="34" charset="0"/>
                  <a:sym typeface="方正兰亭黑_GBK" panose="02000000000000000000" pitchFamily="2" charset="-122"/>
                </a:endParaRPr>
              </a:p>
              <a:p>
                <a:pPr algn="ctr" eaLnBrk="1" fontAlgn="base" hangingPunct="1">
                  <a:lnSpc>
                    <a:spcPct val="100000"/>
                  </a:lnSpc>
                  <a:spcBef>
                    <a:spcPct val="0"/>
                  </a:spcBef>
                  <a:spcAft>
                    <a:spcPct val="0"/>
                  </a:spcAft>
                  <a:buNone/>
                </a:pPr>
                <a:r>
                  <a:rPr lang="zh-TW" altLang="en-US" sz="2000" dirty="0">
                    <a:solidFill>
                      <a:schemeClr val="tx1">
                        <a:lumMod val="85000"/>
                        <a:lumOff val="15000"/>
                      </a:schemeClr>
                    </a:solidFill>
                    <a:latin typeface="微軟正黑體" panose="020B0604030504040204" pitchFamily="34" charset="-120"/>
                    <a:ea typeface="微軟正黑體" panose="020B0604030504040204" pitchFamily="34" charset="-120"/>
                    <a:sym typeface="方正兰亭黑_GBK" panose="02000000000000000000" pitchFamily="2" charset="-122"/>
                  </a:rPr>
                  <a:t>  </a:t>
                </a:r>
                <a:r>
                  <a:rPr lang="en-US" altLang="zh-TW" sz="2000" dirty="0">
                    <a:solidFill>
                      <a:schemeClr val="tx1">
                        <a:lumMod val="85000"/>
                        <a:lumOff val="15000"/>
                      </a:schemeClr>
                    </a:solidFill>
                    <a:latin typeface="微軟正黑體" panose="020B0604030504040204" pitchFamily="34" charset="-120"/>
                    <a:ea typeface="微軟正黑體" panose="020B0604030504040204" pitchFamily="34" charset="-120"/>
                    <a:sym typeface="方正兰亭黑_GBK" panose="02000000000000000000" pitchFamily="2" charset="-122"/>
                  </a:rPr>
                  <a:t>Certifications</a:t>
                </a:r>
              </a:p>
            </p:txBody>
          </p:sp>
          <p:sp>
            <p:nvSpPr>
              <p:cNvPr id="10" name="文字方塊 9">
                <a:extLst>
                  <a:ext uri="{FF2B5EF4-FFF2-40B4-BE49-F238E27FC236}">
                    <a16:creationId xmlns:a16="http://schemas.microsoft.com/office/drawing/2014/main" id="{D4C975CF-515F-CC21-8151-766D29FF3752}"/>
                  </a:ext>
                </a:extLst>
              </p:cNvPr>
              <p:cNvSpPr txBox="1"/>
              <p:nvPr/>
            </p:nvSpPr>
            <p:spPr>
              <a:xfrm>
                <a:off x="9156074" y="2591695"/>
                <a:ext cx="417286" cy="369332"/>
              </a:xfrm>
              <a:prstGeom prst="rect">
                <a:avLst/>
              </a:prstGeom>
              <a:noFill/>
            </p:spPr>
            <p:txBody>
              <a:bodyPr wrap="square">
                <a:spAutoFit/>
              </a:bodyPr>
              <a:lstStyle/>
              <a:p>
                <a:r>
                  <a:rPr lang="en-US" altLang="zh-TW" sz="1800" b="1" dirty="0">
                    <a:solidFill>
                      <a:schemeClr val="tx1">
                        <a:lumMod val="85000"/>
                        <a:lumOff val="15000"/>
                      </a:schemeClr>
                    </a:solidFill>
                    <a:latin typeface="Tw Cen MT" panose="020B0602020104020603" pitchFamily="34" charset="0"/>
                    <a:ea typeface="微軟正黑體" panose="020B0604030504040204" pitchFamily="34" charset="-120"/>
                    <a:cs typeface="Arial" panose="020B0604020202020204" pitchFamily="34" charset="0"/>
                    <a:sym typeface="方正兰亭黑_GBK" panose="02000000000000000000" pitchFamily="2" charset="-122"/>
                  </a:rPr>
                  <a:t>+</a:t>
                </a:r>
                <a:endParaRPr lang="zh-TW" altLang="en-US" b="1" dirty="0"/>
              </a:p>
            </p:txBody>
          </p:sp>
        </p:grpSp>
      </p:grpSp>
      <p:sp>
        <p:nvSpPr>
          <p:cNvPr id="8" name="內容版面配置區 2">
            <a:extLst>
              <a:ext uri="{FF2B5EF4-FFF2-40B4-BE49-F238E27FC236}">
                <a16:creationId xmlns:a16="http://schemas.microsoft.com/office/drawing/2014/main" id="{E4D2A3AD-BE37-2DF3-3EB3-41F932E9CAED}"/>
              </a:ext>
            </a:extLst>
          </p:cNvPr>
          <p:cNvSpPr txBox="1">
            <a:spLocks/>
          </p:cNvSpPr>
          <p:nvPr/>
        </p:nvSpPr>
        <p:spPr>
          <a:xfrm>
            <a:off x="8132" y="229050"/>
            <a:ext cx="3537994" cy="604108"/>
          </a:xfrm>
          <a:prstGeom prst="rect">
            <a:avLst/>
          </a:prstGeom>
        </p:spPr>
        <p:txBody>
          <a:bodyPr>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latin typeface="微軟正黑體" panose="020B0604030504040204" pitchFamily="34" charset="-120"/>
                <a:ea typeface="微軟正黑體" panose="020B0604030504040204" pitchFamily="34" charset="-120"/>
              </a:rPr>
              <a:t>Operational Overview</a:t>
            </a:r>
          </a:p>
        </p:txBody>
      </p:sp>
      <p:cxnSp>
        <p:nvCxnSpPr>
          <p:cNvPr id="11" name="直線接點 10">
            <a:extLst>
              <a:ext uri="{FF2B5EF4-FFF2-40B4-BE49-F238E27FC236}">
                <a16:creationId xmlns:a16="http://schemas.microsoft.com/office/drawing/2014/main" id="{C5789F7F-8F88-558F-235B-AA27E296BA3F}"/>
              </a:ext>
            </a:extLst>
          </p:cNvPr>
          <p:cNvCxnSpPr/>
          <p:nvPr/>
        </p:nvCxnSpPr>
        <p:spPr>
          <a:xfrm>
            <a:off x="3523543" y="318635"/>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819A5594-3EA4-0085-4701-94152914B1F8}"/>
              </a:ext>
            </a:extLst>
          </p:cNvPr>
          <p:cNvSpPr txBox="1">
            <a:spLocks/>
          </p:cNvSpPr>
          <p:nvPr/>
        </p:nvSpPr>
        <p:spPr>
          <a:xfrm>
            <a:off x="3649867" y="320200"/>
            <a:ext cx="4200893" cy="5116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微軟正黑體" panose="020B0604030504040204" pitchFamily="34" charset="-120"/>
                <a:ea typeface="+mj-ea"/>
                <a:cs typeface="+mj-cs"/>
              </a:defRPr>
            </a:lvl1pPr>
          </a:lstStyle>
          <a:p>
            <a:pPr algn="l"/>
            <a:r>
              <a:rPr lang="en-US" altLang="zh-TW" sz="2400" dirty="0">
                <a:solidFill>
                  <a:srgbClr val="C00000"/>
                </a:solidFill>
                <a:ea typeface="微軟正黑體" panose="020B0604030504040204" pitchFamily="34" charset="-120"/>
              </a:rPr>
              <a:t>Professional competence</a:t>
            </a:r>
            <a:endParaRPr lang="zh-TW" altLang="en-US" sz="2400" dirty="0">
              <a:solidFill>
                <a:srgbClr val="C00000"/>
              </a:solidFill>
              <a:ea typeface="微軟正黑體" panose="020B0604030504040204" pitchFamily="34" charset="-120"/>
            </a:endParaRPr>
          </a:p>
        </p:txBody>
      </p:sp>
    </p:spTree>
    <p:extLst>
      <p:ext uri="{BB962C8B-B14F-4D97-AF65-F5344CB8AC3E}">
        <p14:creationId xmlns:p14="http://schemas.microsoft.com/office/powerpoint/2010/main" val="1627398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heel(1)">
                                      <p:cBhvr>
                                        <p:cTn id="11" dur="500"/>
                                        <p:tgtEl>
                                          <p:spTgt spid="14"/>
                                        </p:tgtEl>
                                      </p:cBhvr>
                                    </p:animEffect>
                                  </p:childTnLst>
                                </p:cTn>
                              </p:par>
                            </p:childTnLst>
                          </p:cTn>
                        </p:par>
                        <p:par>
                          <p:cTn id="12" fill="hold">
                            <p:stCondLst>
                              <p:cond delay="1000"/>
                            </p:stCondLst>
                            <p:childTnLst>
                              <p:par>
                                <p:cTn id="13" presetID="1" presetClass="entr" presetSubtype="0" fill="hold" nodeType="afterEffect">
                                  <p:stCondLst>
                                    <p:cond delay="25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E6B302B3-7CA8-0680-F8FB-E28842A88025}"/>
              </a:ext>
            </a:extLst>
          </p:cNvPr>
          <p:cNvSpPr/>
          <p:nvPr/>
        </p:nvSpPr>
        <p:spPr>
          <a:xfrm>
            <a:off x="0" y="5211962"/>
            <a:ext cx="12192000" cy="1046380"/>
          </a:xfrm>
          <a:prstGeom prst="rect">
            <a:avLst/>
          </a:prstGeom>
          <a:solidFill>
            <a:srgbClr val="890000"/>
          </a:solidFill>
          <a:ln w="12700" cap="flat" cmpd="sng" algn="ctr">
            <a:noFill/>
            <a:prstDash val="solid"/>
            <a:miter lim="800000"/>
          </a:ln>
          <a:effectLst/>
        </p:spPr>
        <p:txBody>
          <a:bodyPr lIns="180000" rIns="252000"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zh-TW" altLang="en-US" sz="2000" b="0" i="0" u="none" strike="noStrike" kern="1200" cap="none" spc="0" normalizeH="0" baseline="0" noProof="0" dirty="0">
              <a:ln>
                <a:noFill/>
              </a:ln>
              <a:solidFill>
                <a:schemeClr val="bg1"/>
              </a:solidFill>
              <a:effectLst/>
              <a:uLnTx/>
              <a:uFillTx/>
              <a:latin typeface="Century Gothic" panose="020B0502020202020204" pitchFamily="34" charset="0"/>
              <a:ea typeface="微軟正黑體" panose="020B0604030504040204" pitchFamily="34" charset="-120"/>
              <a:cs typeface="+mn-cs"/>
            </a:endParaRPr>
          </a:p>
        </p:txBody>
      </p:sp>
      <p:grpSp>
        <p:nvGrpSpPr>
          <p:cNvPr id="3" name="群組 2">
            <a:extLst>
              <a:ext uri="{FF2B5EF4-FFF2-40B4-BE49-F238E27FC236}">
                <a16:creationId xmlns:a16="http://schemas.microsoft.com/office/drawing/2014/main" id="{690668E8-CD60-069F-F8E1-BE2143867CFD}"/>
              </a:ext>
            </a:extLst>
          </p:cNvPr>
          <p:cNvGrpSpPr/>
          <p:nvPr/>
        </p:nvGrpSpPr>
        <p:grpSpPr>
          <a:xfrm>
            <a:off x="5092968" y="1476540"/>
            <a:ext cx="6522033" cy="4476750"/>
            <a:chOff x="5092968" y="1476540"/>
            <a:chExt cx="6522033" cy="4476750"/>
          </a:xfrm>
        </p:grpSpPr>
        <p:pic>
          <p:nvPicPr>
            <p:cNvPr id="14" name="圖片 13">
              <a:extLst>
                <a:ext uri="{FF2B5EF4-FFF2-40B4-BE49-F238E27FC236}">
                  <a16:creationId xmlns:a16="http://schemas.microsoft.com/office/drawing/2014/main" id="{0F84AC75-8C9A-46CD-B58C-0273F75FDCB4}"/>
                </a:ext>
              </a:extLst>
            </p:cNvPr>
            <p:cNvPicPr>
              <a:picLocks noChangeAspect="1"/>
            </p:cNvPicPr>
            <p:nvPr/>
          </p:nvPicPr>
          <p:blipFill>
            <a:blip r:embed="rId3"/>
            <a:stretch>
              <a:fillRect/>
            </a:stretch>
          </p:blipFill>
          <p:spPr>
            <a:xfrm>
              <a:off x="5092968" y="1476540"/>
              <a:ext cx="3152303" cy="4476750"/>
            </a:xfrm>
            <a:prstGeom prst="rect">
              <a:avLst/>
            </a:prstGeom>
            <a:effectLst>
              <a:outerShdw blurRad="50800" dist="38100" dir="2700000" sx="101000" sy="101000" algn="tl" rotWithShape="0">
                <a:prstClr val="black">
                  <a:alpha val="40000"/>
                </a:prstClr>
              </a:outerShdw>
            </a:effectLst>
          </p:spPr>
        </p:pic>
        <p:pic>
          <p:nvPicPr>
            <p:cNvPr id="15" name="圖片 14">
              <a:extLst>
                <a:ext uri="{FF2B5EF4-FFF2-40B4-BE49-F238E27FC236}">
                  <a16:creationId xmlns:a16="http://schemas.microsoft.com/office/drawing/2014/main" id="{4E4597FA-EF29-71C7-DFB6-923C8C5304A8}"/>
                </a:ext>
              </a:extLst>
            </p:cNvPr>
            <p:cNvPicPr>
              <a:picLocks noChangeAspect="1"/>
            </p:cNvPicPr>
            <p:nvPr/>
          </p:nvPicPr>
          <p:blipFill>
            <a:blip r:embed="rId4"/>
            <a:stretch>
              <a:fillRect/>
            </a:stretch>
          </p:blipFill>
          <p:spPr>
            <a:xfrm>
              <a:off x="8450712" y="1476540"/>
              <a:ext cx="3164289" cy="4476750"/>
            </a:xfrm>
            <a:prstGeom prst="rect">
              <a:avLst/>
            </a:prstGeom>
            <a:effectLst>
              <a:outerShdw blurRad="50800" dist="38100" dir="2700000" sx="101000" sy="101000" algn="tl" rotWithShape="0">
                <a:prstClr val="black">
                  <a:alpha val="40000"/>
                </a:prstClr>
              </a:outerShdw>
            </a:effectLst>
          </p:spPr>
        </p:pic>
      </p:grpSp>
      <p:sp>
        <p:nvSpPr>
          <p:cNvPr id="12" name="矩形: 圓角 11">
            <a:extLst>
              <a:ext uri="{FF2B5EF4-FFF2-40B4-BE49-F238E27FC236}">
                <a16:creationId xmlns:a16="http://schemas.microsoft.com/office/drawing/2014/main" id="{6F08E434-46A2-106B-97FF-0F8EB1299456}"/>
              </a:ext>
            </a:extLst>
          </p:cNvPr>
          <p:cNvSpPr/>
          <p:nvPr/>
        </p:nvSpPr>
        <p:spPr>
          <a:xfrm>
            <a:off x="576660" y="1413795"/>
            <a:ext cx="4170342" cy="5065747"/>
          </a:xfrm>
          <a:prstGeom prst="roundRect">
            <a:avLst>
              <a:gd name="adj" fmla="val 5041"/>
            </a:avLst>
          </a:prstGeom>
          <a:solidFill>
            <a:schemeClr val="bg1"/>
          </a:solidFill>
          <a:ln>
            <a:solidFill>
              <a:srgbClr val="AE010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dirty="0"/>
              <a:t> </a:t>
            </a:r>
            <a:endParaRPr lang="zh-TW" altLang="en-US" dirty="0"/>
          </a:p>
        </p:txBody>
      </p:sp>
      <p:grpSp>
        <p:nvGrpSpPr>
          <p:cNvPr id="2" name="群組 1">
            <a:extLst>
              <a:ext uri="{FF2B5EF4-FFF2-40B4-BE49-F238E27FC236}">
                <a16:creationId xmlns:a16="http://schemas.microsoft.com/office/drawing/2014/main" id="{2767533A-56A7-AAC0-C170-ADE6D7AE5A82}"/>
              </a:ext>
            </a:extLst>
          </p:cNvPr>
          <p:cNvGrpSpPr/>
          <p:nvPr/>
        </p:nvGrpSpPr>
        <p:grpSpPr>
          <a:xfrm>
            <a:off x="914623" y="1914507"/>
            <a:ext cx="3555626" cy="1926199"/>
            <a:chOff x="914623" y="1914507"/>
            <a:chExt cx="3555626" cy="1926199"/>
          </a:xfrm>
        </p:grpSpPr>
        <p:sp>
          <p:nvSpPr>
            <p:cNvPr id="34" name="Text Box 34">
              <a:extLst>
                <a:ext uri="{FF2B5EF4-FFF2-40B4-BE49-F238E27FC236}">
                  <a16:creationId xmlns:a16="http://schemas.microsoft.com/office/drawing/2014/main" id="{40456718-1F95-4891-E2B2-C37D14AEB071}"/>
                </a:ext>
              </a:extLst>
            </p:cNvPr>
            <p:cNvSpPr txBox="1">
              <a:spLocks noChangeArrowheads="1"/>
            </p:cNvSpPr>
            <p:nvPr/>
          </p:nvSpPr>
          <p:spPr bwMode="auto">
            <a:xfrm>
              <a:off x="914623" y="2643327"/>
              <a:ext cx="3555626" cy="1197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ts val="2200"/>
                </a:lnSpc>
              </a:pPr>
              <a:r>
                <a:rPr lang="en-US" altLang="zh-TW" sz="1600" dirty="0">
                  <a:solidFill>
                    <a:srgbClr val="890000"/>
                  </a:solidFill>
                  <a:latin typeface="微軟正黑體" panose="020B0604030504040204" pitchFamily="34" charset="-120"/>
                  <a:ea typeface="微軟正黑體" panose="020B0604030504040204" pitchFamily="34" charset="-120"/>
                </a:rPr>
                <a:t>Imported Information Security Management System (ISMS) and passed BSI ISO/IEC 27001 third-party verification. </a:t>
              </a:r>
            </a:p>
          </p:txBody>
        </p:sp>
        <p:sp>
          <p:nvSpPr>
            <p:cNvPr id="41" name="文字方塊 40">
              <a:extLst>
                <a:ext uri="{FF2B5EF4-FFF2-40B4-BE49-F238E27FC236}">
                  <a16:creationId xmlns:a16="http://schemas.microsoft.com/office/drawing/2014/main" id="{930ACAF5-9494-D8F4-6277-976CD1938DB1}"/>
                </a:ext>
              </a:extLst>
            </p:cNvPr>
            <p:cNvSpPr txBox="1"/>
            <p:nvPr/>
          </p:nvSpPr>
          <p:spPr>
            <a:xfrm>
              <a:off x="1713737" y="1959972"/>
              <a:ext cx="2269982" cy="369332"/>
            </a:xfrm>
            <a:prstGeom prst="rect">
              <a:avLst/>
            </a:prstGeom>
            <a:noFill/>
          </p:spPr>
          <p:txBody>
            <a:bodyPr wrap="square">
              <a:spAutoFit/>
            </a:bodyPr>
            <a:lstStyle/>
            <a:p>
              <a:r>
                <a:rPr lang="en-US" altLang="zh-TW" sz="1800" b="1" dirty="0">
                  <a:latin typeface="微軟正黑體" panose="020B0604030504040204" pitchFamily="34" charset="-120"/>
                  <a:ea typeface="微軟正黑體" panose="020B0604030504040204" pitchFamily="34" charset="-120"/>
                </a:rPr>
                <a:t>BSI ISO /IEC 27001</a:t>
              </a:r>
              <a:endParaRPr lang="zh-TW" altLang="en-US" dirty="0"/>
            </a:p>
          </p:txBody>
        </p:sp>
        <p:pic>
          <p:nvPicPr>
            <p:cNvPr id="10" name="圖片 9">
              <a:extLst>
                <a:ext uri="{FF2B5EF4-FFF2-40B4-BE49-F238E27FC236}">
                  <a16:creationId xmlns:a16="http://schemas.microsoft.com/office/drawing/2014/main" id="{F7B2FE47-3A6D-AD89-E043-929BF4B330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019" y="1914507"/>
              <a:ext cx="783717" cy="507620"/>
            </a:xfrm>
            <a:prstGeom prst="rect">
              <a:avLst/>
            </a:prstGeom>
          </p:spPr>
        </p:pic>
      </p:grpSp>
      <p:grpSp>
        <p:nvGrpSpPr>
          <p:cNvPr id="4" name="群組 3">
            <a:extLst>
              <a:ext uri="{FF2B5EF4-FFF2-40B4-BE49-F238E27FC236}">
                <a16:creationId xmlns:a16="http://schemas.microsoft.com/office/drawing/2014/main" id="{459B8FF9-8E12-38D4-54E9-126813C04C38}"/>
              </a:ext>
            </a:extLst>
          </p:cNvPr>
          <p:cNvGrpSpPr/>
          <p:nvPr/>
        </p:nvGrpSpPr>
        <p:grpSpPr>
          <a:xfrm>
            <a:off x="914623" y="4079443"/>
            <a:ext cx="3832380" cy="2029115"/>
            <a:chOff x="914623" y="4716358"/>
            <a:chExt cx="3832380" cy="2029115"/>
          </a:xfrm>
        </p:grpSpPr>
        <p:pic>
          <p:nvPicPr>
            <p:cNvPr id="13" name="圖片 12">
              <a:extLst>
                <a:ext uri="{FF2B5EF4-FFF2-40B4-BE49-F238E27FC236}">
                  <a16:creationId xmlns:a16="http://schemas.microsoft.com/office/drawing/2014/main" id="{E51350A2-1A92-7D0E-8C28-1FD13D45D13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4623" y="4718606"/>
              <a:ext cx="1030017" cy="540759"/>
            </a:xfrm>
            <a:prstGeom prst="rect">
              <a:avLst/>
            </a:prstGeom>
          </p:spPr>
        </p:pic>
        <p:sp>
          <p:nvSpPr>
            <p:cNvPr id="20" name="文字方塊 19">
              <a:extLst>
                <a:ext uri="{FF2B5EF4-FFF2-40B4-BE49-F238E27FC236}">
                  <a16:creationId xmlns:a16="http://schemas.microsoft.com/office/drawing/2014/main" id="{FC619947-1082-BEB0-1088-A255382E0D13}"/>
                </a:ext>
              </a:extLst>
            </p:cNvPr>
            <p:cNvSpPr txBox="1"/>
            <p:nvPr/>
          </p:nvSpPr>
          <p:spPr>
            <a:xfrm>
              <a:off x="1990361" y="4716358"/>
              <a:ext cx="2756642" cy="559897"/>
            </a:xfrm>
            <a:prstGeom prst="rect">
              <a:avLst/>
            </a:prstGeom>
            <a:noFill/>
          </p:spPr>
          <p:txBody>
            <a:bodyPr wrap="square">
              <a:spAutoFit/>
            </a:bodyPr>
            <a:lstStyle/>
            <a:p>
              <a:pPr>
                <a:lnSpc>
                  <a:spcPts val="1900"/>
                </a:lnSpc>
              </a:pPr>
              <a:r>
                <a:rPr lang="en-US" altLang="zh-TW" sz="1400" b="1" dirty="0">
                  <a:latin typeface="微軟正黑體" panose="020B0604030504040204" pitchFamily="34" charset="-120"/>
                  <a:ea typeface="微軟正黑體" panose="020B0604030504040204" pitchFamily="34" charset="-120"/>
                </a:rPr>
                <a:t>PMP , Project Management Professional Certification</a:t>
              </a:r>
            </a:p>
          </p:txBody>
        </p:sp>
        <p:sp>
          <p:nvSpPr>
            <p:cNvPr id="21" name="Text Box 34">
              <a:extLst>
                <a:ext uri="{FF2B5EF4-FFF2-40B4-BE49-F238E27FC236}">
                  <a16:creationId xmlns:a16="http://schemas.microsoft.com/office/drawing/2014/main" id="{32B219DF-8AF9-E918-D72F-6A1C32A3EB0B}"/>
                </a:ext>
              </a:extLst>
            </p:cNvPr>
            <p:cNvSpPr txBox="1">
              <a:spLocks noChangeArrowheads="1"/>
            </p:cNvSpPr>
            <p:nvPr/>
          </p:nvSpPr>
          <p:spPr bwMode="auto">
            <a:xfrm>
              <a:off x="930019" y="5265965"/>
              <a:ext cx="3540230" cy="1479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ts val="2200"/>
                </a:lnSpc>
              </a:pPr>
              <a:r>
                <a:rPr lang="en-US" altLang="zh-TW" sz="1600" dirty="0">
                  <a:solidFill>
                    <a:srgbClr val="890000"/>
                  </a:solidFill>
                  <a:latin typeface="微軟正黑體" panose="020B0604030504040204" pitchFamily="34" charset="-120"/>
                  <a:ea typeface="微軟正黑體" panose="020B0604030504040204" pitchFamily="34" charset="-120"/>
                </a:rPr>
                <a:t>We have a team of professionals with expertise in various fields, most of whom possess knowledge aligned with international standards.</a:t>
              </a:r>
            </a:p>
          </p:txBody>
        </p:sp>
      </p:grpSp>
      <p:sp>
        <p:nvSpPr>
          <p:cNvPr id="6" name="內容版面配置區 2">
            <a:extLst>
              <a:ext uri="{FF2B5EF4-FFF2-40B4-BE49-F238E27FC236}">
                <a16:creationId xmlns:a16="http://schemas.microsoft.com/office/drawing/2014/main" id="{2A2644BD-47C2-5882-A7BB-AE5BE6DE4CAD}"/>
              </a:ext>
            </a:extLst>
          </p:cNvPr>
          <p:cNvSpPr txBox="1">
            <a:spLocks/>
          </p:cNvSpPr>
          <p:nvPr/>
        </p:nvSpPr>
        <p:spPr>
          <a:xfrm>
            <a:off x="-19880" y="228709"/>
            <a:ext cx="3240158" cy="604108"/>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200" dirty="0">
                <a:latin typeface="微軟正黑體" panose="020B0604030504040204" pitchFamily="34" charset="-120"/>
                <a:ea typeface="微軟正黑體" panose="020B0604030504040204" pitchFamily="34" charset="-120"/>
              </a:rPr>
              <a:t>Operational Overview</a:t>
            </a:r>
          </a:p>
        </p:txBody>
      </p:sp>
      <p:cxnSp>
        <p:nvCxnSpPr>
          <p:cNvPr id="7" name="直線接點 6">
            <a:extLst>
              <a:ext uri="{FF2B5EF4-FFF2-40B4-BE49-F238E27FC236}">
                <a16:creationId xmlns:a16="http://schemas.microsoft.com/office/drawing/2014/main" id="{002AB34D-4620-DD73-034A-C4F38117C5AB}"/>
              </a:ext>
            </a:extLst>
          </p:cNvPr>
          <p:cNvCxnSpPr>
            <a:cxnSpLocks/>
          </p:cNvCxnSpPr>
          <p:nvPr/>
        </p:nvCxnSpPr>
        <p:spPr>
          <a:xfrm>
            <a:off x="3177818" y="358391"/>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
        <p:nvSpPr>
          <p:cNvPr id="8" name="標題 1">
            <a:extLst>
              <a:ext uri="{FF2B5EF4-FFF2-40B4-BE49-F238E27FC236}">
                <a16:creationId xmlns:a16="http://schemas.microsoft.com/office/drawing/2014/main" id="{DE65C3E4-AEF2-C619-5F03-2AF896D78A9F}"/>
              </a:ext>
            </a:extLst>
          </p:cNvPr>
          <p:cNvSpPr txBox="1">
            <a:spLocks/>
          </p:cNvSpPr>
          <p:nvPr/>
        </p:nvSpPr>
        <p:spPr>
          <a:xfrm>
            <a:off x="3251512" y="318635"/>
            <a:ext cx="6993077" cy="5116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微軟正黑體" panose="020B0604030504040204" pitchFamily="34" charset="-120"/>
                <a:ea typeface="+mj-ea"/>
                <a:cs typeface="+mj-cs"/>
              </a:defRPr>
            </a:lvl1pPr>
          </a:lstStyle>
          <a:p>
            <a:pPr algn="l"/>
            <a:r>
              <a:rPr lang="en-US" altLang="zh-TW" sz="2200" dirty="0">
                <a:solidFill>
                  <a:srgbClr val="C00000"/>
                </a:solidFill>
                <a:ea typeface="微軟正黑體" panose="020B0604030504040204" pitchFamily="34" charset="-120"/>
              </a:rPr>
              <a:t>Customer Trust and Business Competitiveness</a:t>
            </a:r>
            <a:endParaRPr lang="zh-TW" altLang="en-US" sz="2200" dirty="0">
              <a:solidFill>
                <a:srgbClr val="C00000"/>
              </a:solidFill>
              <a:ea typeface="微軟正黑體" panose="020B0604030504040204" pitchFamily="34" charset="-120"/>
            </a:endParaRPr>
          </a:p>
        </p:txBody>
      </p:sp>
    </p:spTree>
    <p:extLst>
      <p:ext uri="{BB962C8B-B14F-4D97-AF65-F5344CB8AC3E}">
        <p14:creationId xmlns:p14="http://schemas.microsoft.com/office/powerpoint/2010/main" val="2909992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ppt_x</p:attrName>
                                        </p:attrNameLst>
                                      </p:cBhvr>
                                      <p:tavLst>
                                        <p:tav tm="0">
                                          <p:val>
                                            <p:strVal val="#ppt_x"/>
                                          </p:val>
                                        </p:tav>
                                        <p:tav tm="100000">
                                          <p:val>
                                            <p:strVal val="#ppt_x"/>
                                          </p:val>
                                        </p:tav>
                                      </p:tavLst>
                                    </p:anim>
                                    <p:anim calcmode="lin" valueType="num">
                                      <p:cBhvr>
                                        <p:cTn id="15" dur="5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 presetClass="entr" presetSubtype="2"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250" fill="hold"/>
                                        <p:tgtEl>
                                          <p:spTgt spid="3"/>
                                        </p:tgtEl>
                                        <p:attrNameLst>
                                          <p:attrName>ppt_x</p:attrName>
                                        </p:attrNameLst>
                                      </p:cBhvr>
                                      <p:tavLst>
                                        <p:tav tm="0">
                                          <p:val>
                                            <p:strVal val="1+#ppt_w/2"/>
                                          </p:val>
                                        </p:tav>
                                        <p:tav tm="100000">
                                          <p:val>
                                            <p:strVal val="#ppt_x"/>
                                          </p:val>
                                        </p:tav>
                                      </p:tavLst>
                                    </p:anim>
                                    <p:anim calcmode="lin" valueType="num">
                                      <p:cBhvr additive="base">
                                        <p:cTn id="20" dur="25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A64466F6-673E-A75A-1539-CA1BD500E882}"/>
              </a:ext>
            </a:extLst>
          </p:cNvPr>
          <p:cNvSpPr txBox="1">
            <a:spLocks/>
          </p:cNvSpPr>
          <p:nvPr/>
        </p:nvSpPr>
        <p:spPr>
          <a:xfrm>
            <a:off x="41030" y="2665236"/>
            <a:ext cx="12150970" cy="7637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gn="ctr"/>
            <a:r>
              <a:rPr lang="en-US" altLang="zh-TW" sz="6600" b="1" dirty="0">
                <a:solidFill>
                  <a:srgbClr val="3F3F3F"/>
                </a:solidFill>
                <a:ea typeface="微軟正黑體" panose="020B0604030504040204" pitchFamily="34" charset="-120"/>
              </a:rPr>
              <a:t>Operational Performance</a:t>
            </a:r>
          </a:p>
        </p:txBody>
      </p:sp>
    </p:spTree>
    <p:extLst>
      <p:ext uri="{BB962C8B-B14F-4D97-AF65-F5344CB8AC3E}">
        <p14:creationId xmlns:p14="http://schemas.microsoft.com/office/powerpoint/2010/main" val="32381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A64466F6-673E-A75A-1539-CA1BD500E882}"/>
              </a:ext>
            </a:extLst>
          </p:cNvPr>
          <p:cNvSpPr txBox="1">
            <a:spLocks/>
          </p:cNvSpPr>
          <p:nvPr/>
        </p:nvSpPr>
        <p:spPr>
          <a:xfrm>
            <a:off x="944967" y="1345683"/>
            <a:ext cx="2667000" cy="7637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gn="ctr"/>
            <a:r>
              <a:rPr lang="en-US" altLang="zh-TW" sz="4000" b="1" dirty="0">
                <a:solidFill>
                  <a:schemeClr val="tx1">
                    <a:lumMod val="95000"/>
                    <a:lumOff val="5000"/>
                  </a:schemeClr>
                </a:solidFill>
                <a:ea typeface="微軟正黑體" panose="020B0604030504040204" pitchFamily="34" charset="-120"/>
              </a:rPr>
              <a:t>AGENDA</a:t>
            </a:r>
            <a:endParaRPr lang="zh-TW" altLang="en-US" sz="4000" b="1" dirty="0">
              <a:solidFill>
                <a:schemeClr val="tx1">
                  <a:lumMod val="95000"/>
                  <a:lumOff val="5000"/>
                </a:schemeClr>
              </a:solidFill>
              <a:ea typeface="微軟正黑體" panose="020B0604030504040204" pitchFamily="34" charset="-120"/>
            </a:endParaRPr>
          </a:p>
        </p:txBody>
      </p:sp>
      <p:sp>
        <p:nvSpPr>
          <p:cNvPr id="5" name="內容版面配置區 2">
            <a:extLst>
              <a:ext uri="{FF2B5EF4-FFF2-40B4-BE49-F238E27FC236}">
                <a16:creationId xmlns:a16="http://schemas.microsoft.com/office/drawing/2014/main" id="{B5176EB0-2F0F-6819-749E-075224FD4760}"/>
              </a:ext>
            </a:extLst>
          </p:cNvPr>
          <p:cNvSpPr txBox="1">
            <a:spLocks/>
          </p:cNvSpPr>
          <p:nvPr/>
        </p:nvSpPr>
        <p:spPr>
          <a:xfrm>
            <a:off x="4803705" y="931454"/>
            <a:ext cx="7388295" cy="4995092"/>
          </a:xfrm>
          <a:prstGeom prst="rect">
            <a:avLst/>
          </a:prstGeom>
        </p:spPr>
        <p:txBody>
          <a:bodyPr>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50000"/>
              </a:lnSpc>
              <a:buClr>
                <a:srgbClr val="C2231F"/>
              </a:buClr>
              <a:buSzPct val="70000"/>
              <a:buFont typeface="+mj-lt"/>
              <a:buAutoNum type="arabicPeriod"/>
            </a:pPr>
            <a:r>
              <a:rPr lang="en-US" altLang="zh-TW" sz="2800" b="1" dirty="0">
                <a:latin typeface="微軟正黑體" panose="020B0604030504040204" pitchFamily="34" charset="-120"/>
                <a:ea typeface="微軟正黑體" panose="020B0604030504040204" pitchFamily="34" charset="-120"/>
              </a:rPr>
              <a:t>Company Overview</a:t>
            </a:r>
          </a:p>
          <a:p>
            <a:pPr marL="514350" indent="-514350">
              <a:lnSpc>
                <a:spcPct val="150000"/>
              </a:lnSpc>
              <a:buClr>
                <a:srgbClr val="C2231F"/>
              </a:buClr>
              <a:buSzPct val="70000"/>
              <a:buFont typeface="+mj-lt"/>
              <a:buAutoNum type="arabicPeriod"/>
            </a:pPr>
            <a:r>
              <a:rPr lang="en-US" altLang="zh-TW" sz="2800" b="1" dirty="0">
                <a:latin typeface="微軟正黑體" panose="020B0604030504040204" pitchFamily="34" charset="-120"/>
                <a:ea typeface="微軟正黑體" panose="020B0604030504040204" pitchFamily="34" charset="-120"/>
              </a:rPr>
              <a:t>Financial Information</a:t>
            </a:r>
          </a:p>
          <a:p>
            <a:pPr marL="514350" indent="-514350">
              <a:lnSpc>
                <a:spcPct val="150000"/>
              </a:lnSpc>
              <a:buClr>
                <a:srgbClr val="C2231F"/>
              </a:buClr>
              <a:buSzPct val="70000"/>
              <a:buFont typeface="+mj-lt"/>
              <a:buAutoNum type="arabicPeriod"/>
            </a:pPr>
            <a:r>
              <a:rPr lang="en-US" altLang="zh-TW" sz="2800" b="1" dirty="0">
                <a:latin typeface="微軟正黑體" panose="020B0604030504040204" pitchFamily="34" charset="-120"/>
                <a:ea typeface="微軟正黑體" panose="020B0604030504040204" pitchFamily="34" charset="-120"/>
              </a:rPr>
              <a:t>Operational Overview</a:t>
            </a:r>
          </a:p>
          <a:p>
            <a:pPr marL="514350" indent="-514350">
              <a:lnSpc>
                <a:spcPct val="150000"/>
              </a:lnSpc>
              <a:buClr>
                <a:srgbClr val="C2231F"/>
              </a:buClr>
              <a:buSzPct val="70000"/>
              <a:buFont typeface="+mj-lt"/>
              <a:buAutoNum type="arabicPeriod"/>
            </a:pPr>
            <a:r>
              <a:rPr lang="en-US" altLang="zh-TW" sz="2800" b="1" dirty="0">
                <a:latin typeface="微軟正黑體" panose="020B0604030504040204" pitchFamily="34" charset="-120"/>
                <a:ea typeface="微軟正黑體" panose="020B0604030504040204" pitchFamily="34" charset="-120"/>
              </a:rPr>
              <a:t>Operational Performance</a:t>
            </a:r>
          </a:p>
          <a:p>
            <a:pPr marL="514350" indent="-514350">
              <a:lnSpc>
                <a:spcPct val="150000"/>
              </a:lnSpc>
              <a:buClr>
                <a:srgbClr val="C2231F"/>
              </a:buClr>
              <a:buSzPct val="70000"/>
              <a:buFont typeface="+mj-lt"/>
              <a:buAutoNum type="arabicPeriod"/>
            </a:pPr>
            <a:r>
              <a:rPr lang="en-US" altLang="zh-TW" sz="2800" b="1" dirty="0">
                <a:latin typeface="微軟正黑體" panose="020B0604030504040204" pitchFamily="34" charset="-120"/>
                <a:ea typeface="微軟正黑體" panose="020B0604030504040204" pitchFamily="34" charset="-120"/>
              </a:rPr>
              <a:t>Industry Trends</a:t>
            </a:r>
          </a:p>
          <a:p>
            <a:pPr marL="514350" indent="-514350">
              <a:lnSpc>
                <a:spcPct val="150000"/>
              </a:lnSpc>
              <a:buClr>
                <a:srgbClr val="C2231F"/>
              </a:buClr>
              <a:buSzPct val="70000"/>
              <a:buFont typeface="+mj-lt"/>
              <a:buAutoNum type="arabicPeriod"/>
            </a:pPr>
            <a:r>
              <a:rPr lang="en-US" altLang="zh-TW" sz="2800" b="1" dirty="0">
                <a:latin typeface="微軟正黑體" panose="020B0604030504040204" pitchFamily="34" charset="-120"/>
                <a:ea typeface="微軟正黑體" panose="020B0604030504040204" pitchFamily="34" charset="-120"/>
              </a:rPr>
              <a:t>Continuation and Growth Strategies</a:t>
            </a:r>
          </a:p>
          <a:p>
            <a:pPr marL="514350" indent="-514350">
              <a:lnSpc>
                <a:spcPct val="150000"/>
              </a:lnSpc>
              <a:buClr>
                <a:srgbClr val="C2231F"/>
              </a:buClr>
              <a:buSzPct val="70000"/>
              <a:buFont typeface="+mj-lt"/>
              <a:buAutoNum type="arabicPeriod"/>
            </a:pPr>
            <a:r>
              <a:rPr lang="en-US" altLang="zh-TW" sz="2800" b="1" dirty="0">
                <a:latin typeface="微軟正黑體" panose="020B0604030504040204" pitchFamily="34" charset="-120"/>
                <a:ea typeface="微軟正黑體" panose="020B0604030504040204" pitchFamily="34" charset="-120"/>
              </a:rPr>
              <a:t>Q&amp;A</a:t>
            </a:r>
          </a:p>
        </p:txBody>
      </p:sp>
      <p:sp>
        <p:nvSpPr>
          <p:cNvPr id="2" name="矩形 1">
            <a:extLst>
              <a:ext uri="{FF2B5EF4-FFF2-40B4-BE49-F238E27FC236}">
                <a16:creationId xmlns:a16="http://schemas.microsoft.com/office/drawing/2014/main" id="{B57F6405-3F59-E7DF-2519-9FED8C75BAA4}"/>
              </a:ext>
            </a:extLst>
          </p:cNvPr>
          <p:cNvSpPr/>
          <p:nvPr/>
        </p:nvSpPr>
        <p:spPr>
          <a:xfrm>
            <a:off x="709876" y="1082088"/>
            <a:ext cx="3094892" cy="1138200"/>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873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250"/>
                                        <p:tgtEl>
                                          <p:spTgt spid="5">
                                            <p:txEl>
                                              <p:pRg st="0" end="0"/>
                                            </p:txEl>
                                          </p:spTgt>
                                        </p:tgtEl>
                                      </p:cBhvr>
                                    </p:animEffect>
                                  </p:childTnLst>
                                </p:cTn>
                              </p:par>
                            </p:childTnLst>
                          </p:cTn>
                        </p:par>
                        <p:par>
                          <p:cTn id="8" fill="hold">
                            <p:stCondLst>
                              <p:cond delay="250"/>
                            </p:stCondLst>
                            <p:childTnLst>
                              <p:par>
                                <p:cTn id="9" presetID="22" presetClass="entr" presetSubtype="1"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up)">
                                      <p:cBhvr>
                                        <p:cTn id="11" dur="250"/>
                                        <p:tgtEl>
                                          <p:spTgt spid="5">
                                            <p:txEl>
                                              <p:pRg st="1" end="1"/>
                                            </p:txEl>
                                          </p:spTgt>
                                        </p:tgtEl>
                                      </p:cBhvr>
                                    </p:animEffect>
                                  </p:childTnLst>
                                </p:cTn>
                              </p:par>
                            </p:childTnLst>
                          </p:cTn>
                        </p:par>
                        <p:par>
                          <p:cTn id="12" fill="hold">
                            <p:stCondLst>
                              <p:cond delay="500"/>
                            </p:stCondLst>
                            <p:childTnLst>
                              <p:par>
                                <p:cTn id="13" presetID="22" presetClass="entr" presetSubtype="1"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up)">
                                      <p:cBhvr>
                                        <p:cTn id="15" dur="250"/>
                                        <p:tgtEl>
                                          <p:spTgt spid="5">
                                            <p:txEl>
                                              <p:pRg st="2" end="2"/>
                                            </p:txEl>
                                          </p:spTgt>
                                        </p:tgtEl>
                                      </p:cBhvr>
                                    </p:animEffect>
                                  </p:childTnLst>
                                </p:cTn>
                              </p:par>
                            </p:childTnLst>
                          </p:cTn>
                        </p:par>
                        <p:par>
                          <p:cTn id="16" fill="hold">
                            <p:stCondLst>
                              <p:cond delay="750"/>
                            </p:stCondLst>
                            <p:childTnLst>
                              <p:par>
                                <p:cTn id="17" presetID="22" presetClass="entr" presetSubtype="1"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wipe(up)">
                                      <p:cBhvr>
                                        <p:cTn id="19" dur="250"/>
                                        <p:tgtEl>
                                          <p:spTgt spid="5">
                                            <p:txEl>
                                              <p:pRg st="3" end="3"/>
                                            </p:txEl>
                                          </p:spTgt>
                                        </p:tgtEl>
                                      </p:cBhvr>
                                    </p:animEffect>
                                  </p:childTnLst>
                                </p:cTn>
                              </p:par>
                            </p:childTnLst>
                          </p:cTn>
                        </p:par>
                        <p:par>
                          <p:cTn id="20" fill="hold">
                            <p:stCondLst>
                              <p:cond delay="1000"/>
                            </p:stCondLst>
                            <p:childTnLst>
                              <p:par>
                                <p:cTn id="21" presetID="22" presetClass="entr" presetSubtype="1" fill="hold" grpId="0"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wipe(up)">
                                      <p:cBhvr>
                                        <p:cTn id="23" dur="250"/>
                                        <p:tgtEl>
                                          <p:spTgt spid="5">
                                            <p:txEl>
                                              <p:pRg st="4" end="4"/>
                                            </p:txEl>
                                          </p:spTgt>
                                        </p:tgtEl>
                                      </p:cBhvr>
                                    </p:animEffect>
                                  </p:childTnLst>
                                </p:cTn>
                              </p:par>
                            </p:childTnLst>
                          </p:cTn>
                        </p:par>
                        <p:par>
                          <p:cTn id="24" fill="hold">
                            <p:stCondLst>
                              <p:cond delay="1250"/>
                            </p:stCondLst>
                            <p:childTnLst>
                              <p:par>
                                <p:cTn id="25" presetID="22" presetClass="entr" presetSubtype="1" fill="hold" grpId="0" nodeType="after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wipe(up)">
                                      <p:cBhvr>
                                        <p:cTn id="27" dur="250"/>
                                        <p:tgtEl>
                                          <p:spTgt spid="5">
                                            <p:txEl>
                                              <p:pRg st="5" end="5"/>
                                            </p:txEl>
                                          </p:spTgt>
                                        </p:tgtEl>
                                      </p:cBhvr>
                                    </p:animEffect>
                                  </p:childTnLst>
                                </p:cTn>
                              </p:par>
                            </p:childTnLst>
                          </p:cTn>
                        </p:par>
                        <p:par>
                          <p:cTn id="28" fill="hold">
                            <p:stCondLst>
                              <p:cond delay="1500"/>
                            </p:stCondLst>
                            <p:childTnLst>
                              <p:par>
                                <p:cTn id="29" presetID="22" presetClass="entr" presetSubtype="1" fill="hold" grpId="0" nodeType="after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wipe(up)">
                                      <p:cBhvr>
                                        <p:cTn id="31" dur="25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B8E0C7D1-7097-424D-9384-9D144A668608}"/>
              </a:ext>
            </a:extLst>
          </p:cNvPr>
          <p:cNvGrpSpPr/>
          <p:nvPr/>
        </p:nvGrpSpPr>
        <p:grpSpPr>
          <a:xfrm>
            <a:off x="6307762" y="1261098"/>
            <a:ext cx="5220335" cy="5106875"/>
            <a:chOff x="6307762" y="1342746"/>
            <a:chExt cx="5220335" cy="5106875"/>
          </a:xfrm>
        </p:grpSpPr>
        <p:sp>
          <p:nvSpPr>
            <p:cNvPr id="114" name="圓角矩形 8">
              <a:extLst>
                <a:ext uri="{FF2B5EF4-FFF2-40B4-BE49-F238E27FC236}">
                  <a16:creationId xmlns:a16="http://schemas.microsoft.com/office/drawing/2014/main" id="{051A7DF7-BD48-FFFD-D1EE-0F065AD8F0EC}"/>
                </a:ext>
              </a:extLst>
            </p:cNvPr>
            <p:cNvSpPr/>
            <p:nvPr/>
          </p:nvSpPr>
          <p:spPr>
            <a:xfrm>
              <a:off x="6307762" y="1949621"/>
              <a:ext cx="5220335" cy="4500000"/>
            </a:xfrm>
            <a:prstGeom prst="roundRect">
              <a:avLst>
                <a:gd name="adj" fmla="val 3417"/>
              </a:avLst>
            </a:prstGeom>
            <a:solidFill>
              <a:schemeClr val="bg1"/>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pic>
          <p:nvPicPr>
            <p:cNvPr id="116" name="圖片 12">
              <a:extLst>
                <a:ext uri="{FF2B5EF4-FFF2-40B4-BE49-F238E27FC236}">
                  <a16:creationId xmlns:a16="http://schemas.microsoft.com/office/drawing/2014/main" id="{43E2D9E9-1DB0-7927-027C-C9A7DB12AD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49752" y="3004629"/>
              <a:ext cx="1850667" cy="395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 name="圖片 21">
              <a:extLst>
                <a:ext uri="{FF2B5EF4-FFF2-40B4-BE49-F238E27FC236}">
                  <a16:creationId xmlns:a16="http://schemas.microsoft.com/office/drawing/2014/main" id="{67F75D20-2E87-C533-62FC-688E930D258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36220" y="4189687"/>
              <a:ext cx="1512943" cy="283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圖片 24">
              <a:extLst>
                <a:ext uri="{FF2B5EF4-FFF2-40B4-BE49-F238E27FC236}">
                  <a16:creationId xmlns:a16="http://schemas.microsoft.com/office/drawing/2014/main" id="{01CEE435-2BA6-8479-0568-E3320AB4237B}"/>
                </a:ext>
              </a:extLst>
            </p:cNvPr>
            <p:cNvPicPr>
              <a:picLocks noChangeAspect="1"/>
            </p:cNvPicPr>
            <p:nvPr/>
          </p:nvPicPr>
          <p:blipFill>
            <a:blip r:embed="rId5">
              <a:extLst>
                <a:ext uri="{28A0092B-C50C-407E-A947-70E740481C1C}">
                  <a14:useLocalDpi xmlns:a14="http://schemas.microsoft.com/office/drawing/2010/main" val="0"/>
                </a:ext>
              </a:extLst>
            </a:blip>
            <a:srcRect t="19037" b="16249"/>
            <a:stretch>
              <a:fillRect/>
            </a:stretch>
          </p:blipFill>
          <p:spPr bwMode="auto">
            <a:xfrm>
              <a:off x="6412689" y="5178778"/>
              <a:ext cx="1558901" cy="478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圖片 26">
              <a:extLst>
                <a:ext uri="{FF2B5EF4-FFF2-40B4-BE49-F238E27FC236}">
                  <a16:creationId xmlns:a16="http://schemas.microsoft.com/office/drawing/2014/main" id="{C0E31CC0-68D7-FF86-AFC8-974174D074F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536220" y="3007041"/>
              <a:ext cx="1936991" cy="51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圖片 27">
              <a:extLst>
                <a:ext uri="{FF2B5EF4-FFF2-40B4-BE49-F238E27FC236}">
                  <a16:creationId xmlns:a16="http://schemas.microsoft.com/office/drawing/2014/main" id="{3F2D3621-2D4C-0194-A4E1-5D3E404B7C2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038927" y="4769150"/>
              <a:ext cx="1449336" cy="262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圖片 28">
              <a:extLst>
                <a:ext uri="{FF2B5EF4-FFF2-40B4-BE49-F238E27FC236}">
                  <a16:creationId xmlns:a16="http://schemas.microsoft.com/office/drawing/2014/main" id="{BB61F95E-EC1F-0A0E-2BA0-FDD3878AFF73}"/>
                </a:ext>
              </a:extLst>
            </p:cNvPr>
            <p:cNvPicPr>
              <a:picLocks noChangeAspect="1"/>
            </p:cNvPicPr>
            <p:nvPr/>
          </p:nvPicPr>
          <p:blipFill>
            <a:blip r:embed="rId8">
              <a:extLst>
                <a:ext uri="{28A0092B-C50C-407E-A947-70E740481C1C}">
                  <a14:useLocalDpi xmlns:a14="http://schemas.microsoft.com/office/drawing/2010/main" val="0"/>
                </a:ext>
              </a:extLst>
            </a:blip>
            <a:srcRect l="1317" t="24445" r="1338" b="27768"/>
            <a:stretch>
              <a:fillRect/>
            </a:stretch>
          </p:blipFill>
          <p:spPr bwMode="auto">
            <a:xfrm>
              <a:off x="9955139" y="3564731"/>
              <a:ext cx="1465995" cy="378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 name="圖片 31">
              <a:extLst>
                <a:ext uri="{FF2B5EF4-FFF2-40B4-BE49-F238E27FC236}">
                  <a16:creationId xmlns:a16="http://schemas.microsoft.com/office/drawing/2014/main" id="{71A3CB84-C702-5C7C-5BCD-EB47F43F29E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09385" y="4187739"/>
              <a:ext cx="1040429" cy="452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 name="圖片 35">
              <a:extLst>
                <a:ext uri="{FF2B5EF4-FFF2-40B4-BE49-F238E27FC236}">
                  <a16:creationId xmlns:a16="http://schemas.microsoft.com/office/drawing/2014/main" id="{6BF6C9BD-4C67-CBE9-0F1C-5B18935FDD6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536220" y="3617276"/>
              <a:ext cx="1697707" cy="3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7" name="圖片 23">
              <a:extLst>
                <a:ext uri="{FF2B5EF4-FFF2-40B4-BE49-F238E27FC236}">
                  <a16:creationId xmlns:a16="http://schemas.microsoft.com/office/drawing/2014/main" id="{ECD256AD-B0CB-2386-8C3D-5112552EAEB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788253" y="5686119"/>
              <a:ext cx="1123024" cy="6788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 name="圖片 110">
              <a:extLst>
                <a:ext uri="{FF2B5EF4-FFF2-40B4-BE49-F238E27FC236}">
                  <a16:creationId xmlns:a16="http://schemas.microsoft.com/office/drawing/2014/main" id="{E1311709-A105-51B7-FFFD-7D264DBCB457}"/>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569314" y="2133568"/>
              <a:ext cx="757966" cy="757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 name="圖片 128">
              <a:extLst>
                <a:ext uri="{FF2B5EF4-FFF2-40B4-BE49-F238E27FC236}">
                  <a16:creationId xmlns:a16="http://schemas.microsoft.com/office/drawing/2014/main" id="{708E3623-405F-FBE9-3366-DDFFBBAE1D4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522721" y="2207818"/>
              <a:ext cx="609466" cy="609466"/>
            </a:xfrm>
            <a:prstGeom prst="rect">
              <a:avLst/>
            </a:prstGeom>
          </p:spPr>
        </p:pic>
        <p:pic>
          <p:nvPicPr>
            <p:cNvPr id="130" name="圖片 64">
              <a:extLst>
                <a:ext uri="{FF2B5EF4-FFF2-40B4-BE49-F238E27FC236}">
                  <a16:creationId xmlns:a16="http://schemas.microsoft.com/office/drawing/2014/main" id="{E53D98AE-39C7-8EB3-1A81-467D93138CBF}"/>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240529" y="2155897"/>
              <a:ext cx="908675" cy="713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 name="Picture 2" descr="工業技術研究院- 布爾喬亞公關顧問| Built for Making Impact">
              <a:extLst>
                <a:ext uri="{FF2B5EF4-FFF2-40B4-BE49-F238E27FC236}">
                  <a16:creationId xmlns:a16="http://schemas.microsoft.com/office/drawing/2014/main" id="{F7903734-523C-2060-EB89-315EAF5A4798}"/>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302628" y="5498615"/>
              <a:ext cx="918969" cy="920034"/>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4" descr="兆豐銀行繳費服務網">
              <a:extLst>
                <a:ext uri="{FF2B5EF4-FFF2-40B4-BE49-F238E27FC236}">
                  <a16:creationId xmlns:a16="http://schemas.microsoft.com/office/drawing/2014/main" id="{9D619D9E-53B8-608D-9A65-6AFF12CB8EA2}"/>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561322" y="3564731"/>
              <a:ext cx="1287811" cy="485368"/>
            </a:xfrm>
            <a:prstGeom prst="rect">
              <a:avLst/>
            </a:prstGeom>
            <a:noFill/>
            <a:extLst>
              <a:ext uri="{909E8E84-426E-40DD-AFC4-6F175D3DCCD1}">
                <a14:hiddenFill xmlns:a14="http://schemas.microsoft.com/office/drawing/2010/main">
                  <a:solidFill>
                    <a:srgbClr val="FFFFFF"/>
                  </a:solidFill>
                </a14:hiddenFill>
              </a:ext>
            </a:extLst>
          </p:spPr>
        </p:pic>
        <p:pic>
          <p:nvPicPr>
            <p:cNvPr id="133" name="圖片 132">
              <a:extLst>
                <a:ext uri="{FF2B5EF4-FFF2-40B4-BE49-F238E27FC236}">
                  <a16:creationId xmlns:a16="http://schemas.microsoft.com/office/drawing/2014/main" id="{57311C41-556A-3600-8859-0CC5E1B4298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076517" y="5196129"/>
              <a:ext cx="1260714" cy="273155"/>
            </a:xfrm>
            <a:prstGeom prst="rect">
              <a:avLst/>
            </a:prstGeom>
          </p:spPr>
        </p:pic>
        <p:pic>
          <p:nvPicPr>
            <p:cNvPr id="134" name="圖片 133">
              <a:extLst>
                <a:ext uri="{FF2B5EF4-FFF2-40B4-BE49-F238E27FC236}">
                  <a16:creationId xmlns:a16="http://schemas.microsoft.com/office/drawing/2014/main" id="{489F1ED0-BCDD-DB6C-4BED-6016600121E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257546" y="2170284"/>
              <a:ext cx="684535" cy="684535"/>
            </a:xfrm>
            <a:prstGeom prst="rect">
              <a:avLst/>
            </a:prstGeom>
          </p:spPr>
        </p:pic>
        <p:pic>
          <p:nvPicPr>
            <p:cNvPr id="135" name="圖片 134">
              <a:extLst>
                <a:ext uri="{FF2B5EF4-FFF2-40B4-BE49-F238E27FC236}">
                  <a16:creationId xmlns:a16="http://schemas.microsoft.com/office/drawing/2014/main" id="{EFFEC081-C91A-10FF-6F31-3A9BB5FE75F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050423" y="2184343"/>
              <a:ext cx="690368" cy="656416"/>
            </a:xfrm>
            <a:prstGeom prst="rect">
              <a:avLst/>
            </a:prstGeom>
          </p:spPr>
        </p:pic>
        <p:pic>
          <p:nvPicPr>
            <p:cNvPr id="136" name="圖片 135">
              <a:extLst>
                <a:ext uri="{FF2B5EF4-FFF2-40B4-BE49-F238E27FC236}">
                  <a16:creationId xmlns:a16="http://schemas.microsoft.com/office/drawing/2014/main" id="{6E419D7C-BFC5-7C4C-2EDB-92046ED64305}"/>
                </a:ext>
              </a:extLst>
            </p:cNvPr>
            <p:cNvPicPr>
              <a:picLocks noChangeAspect="1"/>
            </p:cNvPicPr>
            <p:nvPr/>
          </p:nvPicPr>
          <p:blipFill>
            <a:blip r:embed="rId20"/>
            <a:stretch>
              <a:fillRect/>
            </a:stretch>
          </p:blipFill>
          <p:spPr>
            <a:xfrm>
              <a:off x="8042796" y="5576042"/>
              <a:ext cx="1007628" cy="670530"/>
            </a:xfrm>
            <a:prstGeom prst="rect">
              <a:avLst/>
            </a:prstGeom>
          </p:spPr>
        </p:pic>
        <p:pic>
          <p:nvPicPr>
            <p:cNvPr id="137" name="Picture 6" descr="雲端服務台Bank 3.0 -">
              <a:extLst>
                <a:ext uri="{FF2B5EF4-FFF2-40B4-BE49-F238E27FC236}">
                  <a16:creationId xmlns:a16="http://schemas.microsoft.com/office/drawing/2014/main" id="{4CA4DC03-57A7-2160-9639-941ABFFEFBA1}"/>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9603844" y="4258964"/>
              <a:ext cx="1694136" cy="386244"/>
            </a:xfrm>
            <a:prstGeom prst="rect">
              <a:avLst/>
            </a:prstGeom>
            <a:noFill/>
            <a:extLst>
              <a:ext uri="{909E8E84-426E-40DD-AFC4-6F175D3DCCD1}">
                <a14:hiddenFill xmlns:a14="http://schemas.microsoft.com/office/drawing/2010/main">
                  <a:solidFill>
                    <a:srgbClr val="FFFFFF"/>
                  </a:solidFill>
                </a14:hiddenFill>
              </a:ext>
            </a:extLst>
          </p:spPr>
        </p:pic>
        <p:pic>
          <p:nvPicPr>
            <p:cNvPr id="138" name="圖片 86">
              <a:extLst>
                <a:ext uri="{FF2B5EF4-FFF2-40B4-BE49-F238E27FC236}">
                  <a16:creationId xmlns:a16="http://schemas.microsoft.com/office/drawing/2014/main" id="{2AE5D659-62BC-6BD1-DB35-EFF2FC471309}"/>
                </a:ext>
              </a:extLst>
            </p:cNvPr>
            <p:cNvPicPr>
              <a:picLocks noChangeAspect="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0450912" y="5507096"/>
              <a:ext cx="756000" cy="75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 name="Picture 8" descr="淡江大學卓越為超越創新為永續全人教育培育頂尖人才- - 1111社群討論區- 工作、職場、專業技能分享">
              <a:extLst>
                <a:ext uri="{FF2B5EF4-FFF2-40B4-BE49-F238E27FC236}">
                  <a16:creationId xmlns:a16="http://schemas.microsoft.com/office/drawing/2014/main" id="{E81EEA75-D7DD-5402-F9EE-82E7242A8567}"/>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555274" y="4682478"/>
              <a:ext cx="1167154" cy="279223"/>
            </a:xfrm>
            <a:prstGeom prst="rect">
              <a:avLst/>
            </a:prstGeom>
            <a:noFill/>
            <a:extLst>
              <a:ext uri="{909E8E84-426E-40DD-AFC4-6F175D3DCCD1}">
                <a14:hiddenFill xmlns:a14="http://schemas.microsoft.com/office/drawing/2010/main">
                  <a:solidFill>
                    <a:srgbClr val="FFFFFF"/>
                  </a:solidFill>
                </a14:hiddenFill>
              </a:ext>
            </a:extLst>
          </p:spPr>
        </p:pic>
        <p:sp>
          <p:nvSpPr>
            <p:cNvPr id="150" name="矩形: 圓角 149">
              <a:extLst>
                <a:ext uri="{FF2B5EF4-FFF2-40B4-BE49-F238E27FC236}">
                  <a16:creationId xmlns:a16="http://schemas.microsoft.com/office/drawing/2014/main" id="{15D6F973-AC3F-8A3E-6624-D470E3DC25A4}"/>
                </a:ext>
              </a:extLst>
            </p:cNvPr>
            <p:cNvSpPr/>
            <p:nvPr/>
          </p:nvSpPr>
          <p:spPr>
            <a:xfrm>
              <a:off x="6307762" y="1342746"/>
              <a:ext cx="5174332" cy="380186"/>
            </a:xfrm>
            <a:prstGeom prst="roundRect">
              <a:avLst>
                <a:gd name="adj" fmla="val 50000"/>
              </a:avLst>
            </a:prstGeom>
            <a:solidFill>
              <a:srgbClr val="AE0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1" hangingPunct="1">
                <a:buFontTx/>
                <a:buNone/>
              </a:pPr>
              <a:r>
                <a:rPr kumimoji="1" lang="en-US" altLang="zh-TW" sz="1600" dirty="0">
                  <a:solidFill>
                    <a:schemeClr val="bg1"/>
                  </a:solidFill>
                  <a:latin typeface="微軟正黑體" panose="020B0604030504040204" pitchFamily="34" charset="-120"/>
                  <a:ea typeface="微軟正黑體" panose="020B0604030504040204" pitchFamily="34" charset="-120"/>
                </a:rPr>
                <a:t>Storage Backup System Construction</a:t>
              </a:r>
              <a:endParaRPr kumimoji="1" lang="zh-TW" altLang="en-US" sz="1600" dirty="0">
                <a:solidFill>
                  <a:schemeClr val="bg1"/>
                </a:solidFill>
                <a:latin typeface="微軟正黑體" panose="020B0604030504040204" pitchFamily="34" charset="-120"/>
                <a:ea typeface="微軟正黑體" panose="020B0604030504040204" pitchFamily="34" charset="-120"/>
              </a:endParaRPr>
            </a:p>
          </p:txBody>
        </p:sp>
        <p:pic>
          <p:nvPicPr>
            <p:cNvPr id="7" name="圖片 6">
              <a:extLst>
                <a:ext uri="{FF2B5EF4-FFF2-40B4-BE49-F238E27FC236}">
                  <a16:creationId xmlns:a16="http://schemas.microsoft.com/office/drawing/2014/main" id="{2FABC966-5E0B-BE1C-63A6-1E30EE916DD4}"/>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9849133" y="2206631"/>
              <a:ext cx="611841" cy="611841"/>
            </a:xfrm>
            <a:prstGeom prst="rect">
              <a:avLst/>
            </a:prstGeom>
          </p:spPr>
        </p:pic>
        <p:pic>
          <p:nvPicPr>
            <p:cNvPr id="124" name="圖片 32">
              <a:extLst>
                <a:ext uri="{FF2B5EF4-FFF2-40B4-BE49-F238E27FC236}">
                  <a16:creationId xmlns:a16="http://schemas.microsoft.com/office/drawing/2014/main" id="{5190364D-58CF-BF6F-D753-9B4C49694D41}"/>
                </a:ext>
              </a:extLst>
            </p:cNvPr>
            <p:cNvPicPr>
              <a:picLocks noChangeAspect="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665543" y="4888370"/>
              <a:ext cx="756611" cy="566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0">
              <a:extLst>
                <a:ext uri="{FF2B5EF4-FFF2-40B4-BE49-F238E27FC236}">
                  <a16:creationId xmlns:a16="http://schemas.microsoft.com/office/drawing/2014/main" id="{4DE9A4A6-CD27-932B-39A1-DA56FF3D7156}"/>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0458330" y="4958546"/>
              <a:ext cx="1033590" cy="344395"/>
            </a:xfrm>
            <a:prstGeom prst="rect">
              <a:avLst/>
            </a:prstGeom>
          </p:spPr>
        </p:pic>
      </p:grpSp>
      <p:grpSp>
        <p:nvGrpSpPr>
          <p:cNvPr id="2" name="群組 1">
            <a:extLst>
              <a:ext uri="{FF2B5EF4-FFF2-40B4-BE49-F238E27FC236}">
                <a16:creationId xmlns:a16="http://schemas.microsoft.com/office/drawing/2014/main" id="{FD6F2E33-5A2A-681C-A25F-A9CBCFAEFB1D}"/>
              </a:ext>
            </a:extLst>
          </p:cNvPr>
          <p:cNvGrpSpPr/>
          <p:nvPr/>
        </p:nvGrpSpPr>
        <p:grpSpPr>
          <a:xfrm>
            <a:off x="658222" y="1281181"/>
            <a:ext cx="5271684" cy="5086792"/>
            <a:chOff x="658222" y="1362829"/>
            <a:chExt cx="5271684" cy="5086792"/>
          </a:xfrm>
        </p:grpSpPr>
        <p:sp>
          <p:nvSpPr>
            <p:cNvPr id="78" name="圓角矩形 69">
              <a:extLst>
                <a:ext uri="{FF2B5EF4-FFF2-40B4-BE49-F238E27FC236}">
                  <a16:creationId xmlns:a16="http://schemas.microsoft.com/office/drawing/2014/main" id="{162C45C4-8529-1C72-1A2A-B47EF3676B84}"/>
                </a:ext>
              </a:extLst>
            </p:cNvPr>
            <p:cNvSpPr/>
            <p:nvPr/>
          </p:nvSpPr>
          <p:spPr>
            <a:xfrm>
              <a:off x="709906" y="1949621"/>
              <a:ext cx="5220000" cy="4500000"/>
            </a:xfrm>
            <a:prstGeom prst="roundRect">
              <a:avLst>
                <a:gd name="adj" fmla="val 3119"/>
              </a:avLst>
            </a:prstGeom>
            <a:solidFill>
              <a:schemeClr val="bg1"/>
            </a:solidFill>
            <a:ln w="3175">
              <a:solidFill>
                <a:srgbClr val="AE010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pic>
          <p:nvPicPr>
            <p:cNvPr id="79" name="圖片 71">
              <a:extLst>
                <a:ext uri="{FF2B5EF4-FFF2-40B4-BE49-F238E27FC236}">
                  <a16:creationId xmlns:a16="http://schemas.microsoft.com/office/drawing/2014/main" id="{F319E282-E4A6-7266-3948-1CE438030D25}"/>
                </a:ext>
              </a:extLst>
            </p:cNvPr>
            <p:cNvPicPr>
              <a:picLocks noChangeAspect="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923344" y="3381942"/>
              <a:ext cx="1053480" cy="315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圖片 72">
              <a:extLst>
                <a:ext uri="{FF2B5EF4-FFF2-40B4-BE49-F238E27FC236}">
                  <a16:creationId xmlns:a16="http://schemas.microsoft.com/office/drawing/2014/main" id="{2DE319B7-5749-C31C-6778-384BFCD909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5726" y="3769484"/>
              <a:ext cx="1663792" cy="355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圖片 73">
              <a:extLst>
                <a:ext uri="{FF2B5EF4-FFF2-40B4-BE49-F238E27FC236}">
                  <a16:creationId xmlns:a16="http://schemas.microsoft.com/office/drawing/2014/main" id="{9C346502-F731-CBAC-92ED-D402DA19B992}"/>
                </a:ext>
              </a:extLst>
            </p:cNvPr>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811442" y="6129925"/>
              <a:ext cx="1233198" cy="25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圖片 78">
              <a:extLst>
                <a:ext uri="{FF2B5EF4-FFF2-40B4-BE49-F238E27FC236}">
                  <a16:creationId xmlns:a16="http://schemas.microsoft.com/office/drawing/2014/main" id="{012ABBFC-8CDA-363B-7C0F-DAE8B77C82DA}"/>
                </a:ext>
              </a:extLst>
            </p:cNvPr>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2175154" y="6134180"/>
              <a:ext cx="1518796" cy="25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圖片 81">
              <a:extLst>
                <a:ext uri="{FF2B5EF4-FFF2-40B4-BE49-F238E27FC236}">
                  <a16:creationId xmlns:a16="http://schemas.microsoft.com/office/drawing/2014/main" id="{701FC4B1-A318-6FC5-3140-6941C08770DA}"/>
                </a:ext>
              </a:extLst>
            </p:cNvPr>
            <p:cNvPicPr>
              <a:picLocks noChangeAspect="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658222" y="2737635"/>
              <a:ext cx="1148559" cy="69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圖片 82">
              <a:extLst>
                <a:ext uri="{FF2B5EF4-FFF2-40B4-BE49-F238E27FC236}">
                  <a16:creationId xmlns:a16="http://schemas.microsoft.com/office/drawing/2014/main" id="{DA3FCCA4-0A5B-AC1D-8D26-20BF6148F9A8}"/>
                </a:ext>
              </a:extLst>
            </p:cNvPr>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4298668" y="4655245"/>
              <a:ext cx="1299106" cy="420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圖片 85">
              <a:extLst>
                <a:ext uri="{FF2B5EF4-FFF2-40B4-BE49-F238E27FC236}">
                  <a16:creationId xmlns:a16="http://schemas.microsoft.com/office/drawing/2014/main" id="{40A59DE3-2E27-E15D-AB08-67BFD5F711A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37724" y="3686165"/>
              <a:ext cx="1625712" cy="432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圖片 87">
              <a:extLst>
                <a:ext uri="{FF2B5EF4-FFF2-40B4-BE49-F238E27FC236}">
                  <a16:creationId xmlns:a16="http://schemas.microsoft.com/office/drawing/2014/main" id="{0F8ECC29-13DA-B4A5-5D8A-EEDD4B1289EA}"/>
                </a:ext>
              </a:extLst>
            </p:cNvPr>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3622040" y="4176025"/>
              <a:ext cx="1063304" cy="314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圖片 95">
              <a:extLst>
                <a:ext uri="{FF2B5EF4-FFF2-40B4-BE49-F238E27FC236}">
                  <a16:creationId xmlns:a16="http://schemas.microsoft.com/office/drawing/2014/main" id="{A8098E4F-D05E-96D0-37F3-10EA500F67C3}"/>
                </a:ext>
              </a:extLst>
            </p:cNvPr>
            <p:cNvPicPr>
              <a:picLocks noChangeAspect="1"/>
            </p:cNvPicPr>
            <p:nvPr/>
          </p:nvPicPr>
          <p:blipFill>
            <a:blip r:embed="rId33">
              <a:extLst>
                <a:ext uri="{28A0092B-C50C-407E-A947-70E740481C1C}">
                  <a14:useLocalDpi xmlns:a14="http://schemas.microsoft.com/office/drawing/2010/main" val="0"/>
                </a:ext>
              </a:extLst>
            </a:blip>
            <a:srcRect t="8281"/>
            <a:stretch>
              <a:fillRect/>
            </a:stretch>
          </p:blipFill>
          <p:spPr bwMode="auto">
            <a:xfrm>
              <a:off x="1694691" y="2888135"/>
              <a:ext cx="1324004" cy="344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圖片 97">
              <a:extLst>
                <a:ext uri="{FF2B5EF4-FFF2-40B4-BE49-F238E27FC236}">
                  <a16:creationId xmlns:a16="http://schemas.microsoft.com/office/drawing/2014/main" id="{354C13ED-1F30-C750-2949-01C4845DC7E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23987" y="3303059"/>
              <a:ext cx="1975754" cy="451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圖片 101">
              <a:extLst>
                <a:ext uri="{FF2B5EF4-FFF2-40B4-BE49-F238E27FC236}">
                  <a16:creationId xmlns:a16="http://schemas.microsoft.com/office/drawing/2014/main" id="{78FECC4B-04A2-DE08-9405-AF5D90D3E222}"/>
                </a:ext>
              </a:extLst>
            </p:cNvPr>
            <p:cNvPicPr>
              <a:picLocks noChangeAspect="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4457947" y="3477865"/>
              <a:ext cx="1395770" cy="41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圖片 110">
              <a:extLst>
                <a:ext uri="{FF2B5EF4-FFF2-40B4-BE49-F238E27FC236}">
                  <a16:creationId xmlns:a16="http://schemas.microsoft.com/office/drawing/2014/main" id="{3EC2A6FD-13E5-2422-B1DA-B7E275E765ED}"/>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62912" y="4234481"/>
              <a:ext cx="701546" cy="701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圖片 91">
              <a:extLst>
                <a:ext uri="{FF2B5EF4-FFF2-40B4-BE49-F238E27FC236}">
                  <a16:creationId xmlns:a16="http://schemas.microsoft.com/office/drawing/2014/main" id="{4651A459-630F-2DD4-E419-E1A577674175}"/>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1642519" y="2156189"/>
              <a:ext cx="657983" cy="648070"/>
            </a:xfrm>
            <a:prstGeom prst="rect">
              <a:avLst/>
            </a:prstGeom>
          </p:spPr>
        </p:pic>
        <p:pic>
          <p:nvPicPr>
            <p:cNvPr id="93" name="圖片 92">
              <a:extLst>
                <a:ext uri="{FF2B5EF4-FFF2-40B4-BE49-F238E27FC236}">
                  <a16:creationId xmlns:a16="http://schemas.microsoft.com/office/drawing/2014/main" id="{6D8A5078-5F0E-C7A9-B04D-4D93B2452B8A}"/>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755663" y="2168330"/>
              <a:ext cx="645210" cy="623788"/>
            </a:xfrm>
            <a:prstGeom prst="rect">
              <a:avLst/>
            </a:prstGeom>
          </p:spPr>
        </p:pic>
        <p:pic>
          <p:nvPicPr>
            <p:cNvPr id="94" name="圖片 93">
              <a:extLst>
                <a:ext uri="{FF2B5EF4-FFF2-40B4-BE49-F238E27FC236}">
                  <a16:creationId xmlns:a16="http://schemas.microsoft.com/office/drawing/2014/main" id="{D6AFE8CC-CDE8-D3C3-FE03-E7F968F4553C}"/>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2963336" y="2919471"/>
              <a:ext cx="1461228" cy="316600"/>
            </a:xfrm>
            <a:prstGeom prst="rect">
              <a:avLst/>
            </a:prstGeom>
          </p:spPr>
        </p:pic>
        <p:pic>
          <p:nvPicPr>
            <p:cNvPr id="95" name="圖片 94">
              <a:extLst>
                <a:ext uri="{FF2B5EF4-FFF2-40B4-BE49-F238E27FC236}">
                  <a16:creationId xmlns:a16="http://schemas.microsoft.com/office/drawing/2014/main" id="{2DB9B1AC-25AC-70EA-B2CB-E91C1AF000B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75025" y="2184479"/>
              <a:ext cx="591491" cy="591491"/>
            </a:xfrm>
            <a:prstGeom prst="rect">
              <a:avLst/>
            </a:prstGeom>
          </p:spPr>
        </p:pic>
        <p:pic>
          <p:nvPicPr>
            <p:cNvPr id="96" name="圖片 95">
              <a:extLst>
                <a:ext uri="{FF2B5EF4-FFF2-40B4-BE49-F238E27FC236}">
                  <a16:creationId xmlns:a16="http://schemas.microsoft.com/office/drawing/2014/main" id="{51AA5E8D-0D4E-BDC1-FBA2-8FB4AE88020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025799" y="2158658"/>
              <a:ext cx="685821" cy="643132"/>
            </a:xfrm>
            <a:prstGeom prst="rect">
              <a:avLst/>
            </a:prstGeom>
          </p:spPr>
        </p:pic>
        <p:pic>
          <p:nvPicPr>
            <p:cNvPr id="97" name="Picture 2" descr="交通部民用航空局- 维基百科，自由的百科全书">
              <a:extLst>
                <a:ext uri="{FF2B5EF4-FFF2-40B4-BE49-F238E27FC236}">
                  <a16:creationId xmlns:a16="http://schemas.microsoft.com/office/drawing/2014/main" id="{C9BC971A-D787-F3B9-3492-1210A2D724E3}"/>
                </a:ext>
              </a:extLst>
            </p:cNvPr>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864021" y="2143477"/>
              <a:ext cx="673495" cy="673495"/>
            </a:xfrm>
            <a:prstGeom prst="rect">
              <a:avLst/>
            </a:prstGeom>
            <a:noFill/>
            <a:extLst>
              <a:ext uri="{909E8E84-426E-40DD-AFC4-6F175D3DCCD1}">
                <a14:hiddenFill xmlns:a14="http://schemas.microsoft.com/office/drawing/2010/main">
                  <a:solidFill>
                    <a:srgbClr val="FFFFFF"/>
                  </a:solidFill>
                </a14:hiddenFill>
              </a:ext>
            </a:extLst>
          </p:spPr>
        </p:pic>
        <p:pic>
          <p:nvPicPr>
            <p:cNvPr id="98" name="Picture 4">
              <a:extLst>
                <a:ext uri="{FF2B5EF4-FFF2-40B4-BE49-F238E27FC236}">
                  <a16:creationId xmlns:a16="http://schemas.microsoft.com/office/drawing/2014/main" id="{BD91F0F7-3F59-C6EE-5BB0-3CFC7774D836}"/>
                </a:ext>
              </a:extLst>
            </p:cNvPr>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4385258" y="3065134"/>
              <a:ext cx="921282" cy="383868"/>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6" descr="衛生福利部食品藥物管理署- 维基百科，自由的百科全书">
              <a:extLst>
                <a:ext uri="{FF2B5EF4-FFF2-40B4-BE49-F238E27FC236}">
                  <a16:creationId xmlns:a16="http://schemas.microsoft.com/office/drawing/2014/main" id="{259064AE-681D-BD11-DE33-77ED678A7D59}"/>
                </a:ext>
              </a:extLst>
            </p:cNvPr>
            <p:cNvPicPr>
              <a:picLocks noChangeAspect="1" noChangeArrowheads="1"/>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4948221" y="2832410"/>
              <a:ext cx="645210" cy="417762"/>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8" descr="個案研究| Synology Incorporated">
              <a:extLst>
                <a:ext uri="{FF2B5EF4-FFF2-40B4-BE49-F238E27FC236}">
                  <a16:creationId xmlns:a16="http://schemas.microsoft.com/office/drawing/2014/main" id="{203C2A02-65E9-F420-DB4D-D1AFCA9304D7}"/>
                </a:ext>
              </a:extLst>
            </p:cNvPr>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2670040" y="4269715"/>
              <a:ext cx="1340364" cy="836894"/>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10" descr="外站連結| 臺北醫學大學進修推廣處">
              <a:extLst>
                <a:ext uri="{FF2B5EF4-FFF2-40B4-BE49-F238E27FC236}">
                  <a16:creationId xmlns:a16="http://schemas.microsoft.com/office/drawing/2014/main" id="{3793912C-EDFD-6B60-17E0-28282040DF23}"/>
                </a:ext>
              </a:extLst>
            </p:cNvPr>
            <p:cNvPicPr>
              <a:picLocks noChangeAspect="1" noChangeArrowheads="1"/>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1408461" y="4876756"/>
              <a:ext cx="1182838" cy="297612"/>
            </a:xfrm>
            <a:prstGeom prst="rect">
              <a:avLst/>
            </a:prstGeom>
            <a:noFill/>
            <a:extLst>
              <a:ext uri="{909E8E84-426E-40DD-AFC4-6F175D3DCCD1}">
                <a14:hiddenFill xmlns:a14="http://schemas.microsoft.com/office/drawing/2010/main">
                  <a:solidFill>
                    <a:srgbClr val="FFFFFF"/>
                  </a:solidFill>
                </a14:hiddenFill>
              </a:ext>
            </a:extLst>
          </p:spPr>
        </p:pic>
        <p:pic>
          <p:nvPicPr>
            <p:cNvPr id="102" name="圖片 64">
              <a:extLst>
                <a:ext uri="{FF2B5EF4-FFF2-40B4-BE49-F238E27FC236}">
                  <a16:creationId xmlns:a16="http://schemas.microsoft.com/office/drawing/2014/main" id="{8E5E5637-EC84-6E6E-69F2-77DEFA27F4BB}"/>
                </a:ext>
              </a:extLst>
            </p:cNvPr>
            <p:cNvPicPr>
              <a:picLocks noChangeAspect="1"/>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5024603" y="2133627"/>
              <a:ext cx="883051" cy="69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Picture 12" descr="III 資策會- CYBERSEC 2021 臺灣資安大會">
              <a:extLst>
                <a:ext uri="{FF2B5EF4-FFF2-40B4-BE49-F238E27FC236}">
                  <a16:creationId xmlns:a16="http://schemas.microsoft.com/office/drawing/2014/main" id="{D489E9C8-103B-E977-AC1E-F1B18BE215C7}"/>
                </a:ext>
              </a:extLst>
            </p:cNvPr>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1896660" y="3816431"/>
              <a:ext cx="1652791" cy="991676"/>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14" descr="帳戶儲值- iPASS一卡通">
              <a:extLst>
                <a:ext uri="{FF2B5EF4-FFF2-40B4-BE49-F238E27FC236}">
                  <a16:creationId xmlns:a16="http://schemas.microsoft.com/office/drawing/2014/main" id="{7453D5CE-0422-D24B-13DA-A6A95B7DA032}"/>
                </a:ext>
              </a:extLst>
            </p:cNvPr>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532571" y="4380410"/>
              <a:ext cx="1058727" cy="529363"/>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18" descr="國立臺灣大學醫學院附設醫院- 维基百科，自由的百科全书">
              <a:extLst>
                <a:ext uri="{FF2B5EF4-FFF2-40B4-BE49-F238E27FC236}">
                  <a16:creationId xmlns:a16="http://schemas.microsoft.com/office/drawing/2014/main" id="{80CC5FAB-7462-2676-E8B6-E72BF58E50CA}"/>
                </a:ext>
              </a:extLst>
            </p:cNvPr>
            <p:cNvPicPr>
              <a:picLocks noChangeAspect="1" noChangeArrowheads="1"/>
            </p:cNvPicPr>
            <p:nvPr/>
          </p:nvPicPr>
          <p:blipFill>
            <a:blip r:embed="rId45" cstate="print">
              <a:extLst>
                <a:ext uri="{28A0092B-C50C-407E-A947-70E740481C1C}">
                  <a14:useLocalDpi xmlns:a14="http://schemas.microsoft.com/office/drawing/2010/main" val="0"/>
                </a:ext>
              </a:extLst>
            </a:blip>
            <a:srcRect/>
            <a:stretch>
              <a:fillRect/>
            </a:stretch>
          </p:blipFill>
          <p:spPr bwMode="auto">
            <a:xfrm>
              <a:off x="2618576" y="5268040"/>
              <a:ext cx="877072" cy="445114"/>
            </a:xfrm>
            <a:prstGeom prst="rect">
              <a:avLst/>
            </a:prstGeom>
            <a:noFill/>
            <a:extLst>
              <a:ext uri="{909E8E84-426E-40DD-AFC4-6F175D3DCCD1}">
                <a14:hiddenFill xmlns:a14="http://schemas.microsoft.com/office/drawing/2010/main">
                  <a:solidFill>
                    <a:srgbClr val="FFFFFF"/>
                  </a:solidFill>
                </a14:hiddenFill>
              </a:ext>
            </a:extLst>
          </p:spPr>
        </p:pic>
        <p:pic>
          <p:nvPicPr>
            <p:cNvPr id="106" name="Picture 20" descr="亞東醫院放射教學平台">
              <a:extLst>
                <a:ext uri="{FF2B5EF4-FFF2-40B4-BE49-F238E27FC236}">
                  <a16:creationId xmlns:a16="http://schemas.microsoft.com/office/drawing/2014/main" id="{083B22AE-77EB-3373-F007-5853CEB7DFC3}"/>
                </a:ext>
              </a:extLst>
            </p:cNvPr>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2815699" y="4892095"/>
              <a:ext cx="1186175" cy="230258"/>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22" descr="2019贏在新南向高峰論壇">
              <a:extLst>
                <a:ext uri="{FF2B5EF4-FFF2-40B4-BE49-F238E27FC236}">
                  <a16:creationId xmlns:a16="http://schemas.microsoft.com/office/drawing/2014/main" id="{F2DF1C8F-06BD-FEC3-9BC7-299CBE147EDE}"/>
                </a:ext>
              </a:extLst>
            </p:cNvPr>
            <p:cNvPicPr>
              <a:picLocks noChangeAspect="1" noChangeArrowheads="1"/>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877495" y="5660561"/>
              <a:ext cx="1513852" cy="438799"/>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24" descr="所有合作廠商| Uni-Joys">
              <a:extLst>
                <a:ext uri="{FF2B5EF4-FFF2-40B4-BE49-F238E27FC236}">
                  <a16:creationId xmlns:a16="http://schemas.microsoft.com/office/drawing/2014/main" id="{BAF9F7B2-5057-8719-11D0-326DE86F9E4C}"/>
                </a:ext>
              </a:extLst>
            </p:cNvPr>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3561197" y="5231784"/>
              <a:ext cx="726288" cy="438799"/>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26" descr="高雄銀行學雜費入口網">
              <a:extLst>
                <a:ext uri="{FF2B5EF4-FFF2-40B4-BE49-F238E27FC236}">
                  <a16:creationId xmlns:a16="http://schemas.microsoft.com/office/drawing/2014/main" id="{C51E7E86-327B-9058-A06C-5ABB65AE378F}"/>
                </a:ext>
              </a:extLst>
            </p:cNvPr>
            <p:cNvPicPr>
              <a:picLocks noChangeAspect="1" noChangeArrowheads="1"/>
            </p:cNvPicPr>
            <p:nvPr/>
          </p:nvPicPr>
          <p:blipFill>
            <a:blip r:embed="rId49" cstate="print">
              <a:extLst>
                <a:ext uri="{28A0092B-C50C-407E-A947-70E740481C1C}">
                  <a14:useLocalDpi xmlns:a14="http://schemas.microsoft.com/office/drawing/2010/main" val="0"/>
                </a:ext>
              </a:extLst>
            </a:blip>
            <a:srcRect/>
            <a:stretch>
              <a:fillRect/>
            </a:stretch>
          </p:blipFill>
          <p:spPr bwMode="auto">
            <a:xfrm>
              <a:off x="4362633" y="5262408"/>
              <a:ext cx="1395770" cy="317220"/>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28" descr="院史導覽-國防醫學院-國防醫學院National Defense Medical Center">
              <a:extLst>
                <a:ext uri="{FF2B5EF4-FFF2-40B4-BE49-F238E27FC236}">
                  <a16:creationId xmlns:a16="http://schemas.microsoft.com/office/drawing/2014/main" id="{FC420036-DCE7-47D7-2D89-5263ABF56A23}"/>
                </a:ext>
              </a:extLst>
            </p:cNvPr>
            <p:cNvPicPr>
              <a:picLocks noChangeAspect="1" noChangeArrowheads="1"/>
            </p:cNvPicPr>
            <p:nvPr/>
          </p:nvPicPr>
          <p:blipFill>
            <a:blip r:embed="rId50" cstate="print">
              <a:extLst>
                <a:ext uri="{28A0092B-C50C-407E-A947-70E740481C1C}">
                  <a14:useLocalDpi xmlns:a14="http://schemas.microsoft.com/office/drawing/2010/main" val="0"/>
                </a:ext>
              </a:extLst>
            </a:blip>
            <a:srcRect/>
            <a:stretch>
              <a:fillRect/>
            </a:stretch>
          </p:blipFill>
          <p:spPr bwMode="auto">
            <a:xfrm>
              <a:off x="846031" y="5254598"/>
              <a:ext cx="1402917" cy="362117"/>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30" descr="臺南航空站- 停車指示">
              <a:extLst>
                <a:ext uri="{FF2B5EF4-FFF2-40B4-BE49-F238E27FC236}">
                  <a16:creationId xmlns:a16="http://schemas.microsoft.com/office/drawing/2014/main" id="{AC672A28-D3DF-B7E9-6145-779912D98ECB}"/>
                </a:ext>
              </a:extLst>
            </p:cNvPr>
            <p:cNvPicPr>
              <a:picLocks noChangeAspect="1" noChangeArrowheads="1"/>
            </p:cNvPicPr>
            <p:nvPr/>
          </p:nvPicPr>
          <p:blipFill>
            <a:blip r:embed="rId51" cstate="print">
              <a:extLst>
                <a:ext uri="{28A0092B-C50C-407E-A947-70E740481C1C}">
                  <a14:useLocalDpi xmlns:a14="http://schemas.microsoft.com/office/drawing/2010/main" val="0"/>
                </a:ext>
              </a:extLst>
            </a:blip>
            <a:srcRect/>
            <a:stretch>
              <a:fillRect/>
            </a:stretch>
          </p:blipFill>
          <p:spPr bwMode="auto">
            <a:xfrm>
              <a:off x="2479518" y="5787843"/>
              <a:ext cx="1352705" cy="296664"/>
            </a:xfrm>
            <a:prstGeom prst="rect">
              <a:avLst/>
            </a:prstGeom>
            <a:noFill/>
            <a:extLst>
              <a:ext uri="{909E8E84-426E-40DD-AFC4-6F175D3DCCD1}">
                <a14:hiddenFill xmlns:a14="http://schemas.microsoft.com/office/drawing/2010/main">
                  <a:solidFill>
                    <a:srgbClr val="FFFFFF"/>
                  </a:solidFill>
                </a14:hiddenFill>
              </a:ext>
            </a:extLst>
          </p:spPr>
        </p:pic>
        <p:pic>
          <p:nvPicPr>
            <p:cNvPr id="86" name="圖片 86">
              <a:extLst>
                <a:ext uri="{FF2B5EF4-FFF2-40B4-BE49-F238E27FC236}">
                  <a16:creationId xmlns:a16="http://schemas.microsoft.com/office/drawing/2014/main" id="{027822B8-3A2B-C34D-5A50-A0E969DD7DEA}"/>
                </a:ext>
              </a:extLst>
            </p:cNvPr>
            <p:cNvPicPr>
              <a:picLocks noChangeAspect="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871232" y="3965425"/>
              <a:ext cx="612000" cy="613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 name="矩形: 圓角 145">
              <a:extLst>
                <a:ext uri="{FF2B5EF4-FFF2-40B4-BE49-F238E27FC236}">
                  <a16:creationId xmlns:a16="http://schemas.microsoft.com/office/drawing/2014/main" id="{04D332B5-71C8-4DE8-55F6-10C220A313C7}"/>
                </a:ext>
              </a:extLst>
            </p:cNvPr>
            <p:cNvSpPr/>
            <p:nvPr/>
          </p:nvSpPr>
          <p:spPr>
            <a:xfrm>
              <a:off x="709906" y="1362829"/>
              <a:ext cx="5220000" cy="380186"/>
            </a:xfrm>
            <a:prstGeom prst="roundRect">
              <a:avLst>
                <a:gd name="adj" fmla="val 50000"/>
              </a:avLst>
            </a:prstGeom>
            <a:solidFill>
              <a:srgbClr val="AE0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1" hangingPunct="1">
                <a:buFontTx/>
                <a:buNone/>
              </a:pPr>
              <a:r>
                <a:rPr kumimoji="1" lang="en-US" altLang="zh-TW" sz="1600" b="1" dirty="0">
                  <a:solidFill>
                    <a:schemeClr val="bg1"/>
                  </a:solidFill>
                  <a:latin typeface="微軟正黑體" panose="020B0604030504040204" pitchFamily="34" charset="-120"/>
                  <a:ea typeface="微軟正黑體" panose="020B0604030504040204" pitchFamily="34" charset="-120"/>
                </a:rPr>
                <a:t>Cloud Platform and Virtualization Construction</a:t>
              </a:r>
              <a:endParaRPr kumimoji="1" lang="zh-TW" altLang="en-US" sz="1600" b="1" dirty="0">
                <a:solidFill>
                  <a:schemeClr val="bg1"/>
                </a:solidFill>
                <a:latin typeface="微軟正黑體" panose="020B0604030504040204" pitchFamily="34" charset="-120"/>
                <a:ea typeface="微軟正黑體" panose="020B0604030504040204" pitchFamily="34" charset="-120"/>
              </a:endParaRPr>
            </a:p>
          </p:txBody>
        </p:sp>
        <p:pic>
          <p:nvPicPr>
            <p:cNvPr id="6" name="圖片 5">
              <a:extLst>
                <a:ext uri="{FF2B5EF4-FFF2-40B4-BE49-F238E27FC236}">
                  <a16:creationId xmlns:a16="http://schemas.microsoft.com/office/drawing/2014/main" id="{E9E9B3F8-0F4C-91E5-3CD1-ADBDDC9DC54B}"/>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4460156" y="2174304"/>
              <a:ext cx="611841" cy="611841"/>
            </a:xfrm>
            <a:prstGeom prst="rect">
              <a:avLst/>
            </a:prstGeom>
          </p:spPr>
        </p:pic>
        <p:pic>
          <p:nvPicPr>
            <p:cNvPr id="14" name="圖片 13">
              <a:extLst>
                <a:ext uri="{FF2B5EF4-FFF2-40B4-BE49-F238E27FC236}">
                  <a16:creationId xmlns:a16="http://schemas.microsoft.com/office/drawing/2014/main" id="{8E47A93F-3A2E-5DA7-E3FA-52F4E47A1E55}"/>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3841426" y="5872434"/>
              <a:ext cx="2058260" cy="402593"/>
            </a:xfrm>
            <a:prstGeom prst="rect">
              <a:avLst/>
            </a:prstGeom>
          </p:spPr>
        </p:pic>
      </p:grpSp>
      <p:sp>
        <p:nvSpPr>
          <p:cNvPr id="9" name="內容版面配置區 2">
            <a:extLst>
              <a:ext uri="{FF2B5EF4-FFF2-40B4-BE49-F238E27FC236}">
                <a16:creationId xmlns:a16="http://schemas.microsoft.com/office/drawing/2014/main" id="{6DB9ABEE-C509-358D-AC8E-A3DF35DBD9BB}"/>
              </a:ext>
            </a:extLst>
          </p:cNvPr>
          <p:cNvSpPr txBox="1">
            <a:spLocks/>
          </p:cNvSpPr>
          <p:nvPr/>
        </p:nvSpPr>
        <p:spPr>
          <a:xfrm>
            <a:off x="3939" y="173367"/>
            <a:ext cx="3597014" cy="604108"/>
          </a:xfrm>
          <a:prstGeom prst="rect">
            <a:avLst/>
          </a:prstGeom>
        </p:spPr>
        <p:txBody>
          <a:bodyPr>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latin typeface="微軟正黑體" panose="020B0604030504040204" pitchFamily="34" charset="-120"/>
                <a:ea typeface="微軟正黑體" panose="020B0604030504040204" pitchFamily="34" charset="-120"/>
              </a:rPr>
              <a:t>Operational Overview</a:t>
            </a:r>
          </a:p>
        </p:txBody>
      </p:sp>
      <p:cxnSp>
        <p:nvCxnSpPr>
          <p:cNvPr id="10" name="直線接點 9">
            <a:extLst>
              <a:ext uri="{FF2B5EF4-FFF2-40B4-BE49-F238E27FC236}">
                <a16:creationId xmlns:a16="http://schemas.microsoft.com/office/drawing/2014/main" id="{49594A3D-AE82-CDAC-DEF7-1F1EFAF5900D}"/>
              </a:ext>
            </a:extLst>
          </p:cNvPr>
          <p:cNvCxnSpPr/>
          <p:nvPr/>
        </p:nvCxnSpPr>
        <p:spPr>
          <a:xfrm>
            <a:off x="3547136" y="282830"/>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
        <p:nvSpPr>
          <p:cNvPr id="12" name="標題 1">
            <a:extLst>
              <a:ext uri="{FF2B5EF4-FFF2-40B4-BE49-F238E27FC236}">
                <a16:creationId xmlns:a16="http://schemas.microsoft.com/office/drawing/2014/main" id="{DC70B994-42A8-D50D-BBCA-4AF13C7A1340}"/>
              </a:ext>
            </a:extLst>
          </p:cNvPr>
          <p:cNvSpPr txBox="1">
            <a:spLocks/>
          </p:cNvSpPr>
          <p:nvPr/>
        </p:nvSpPr>
        <p:spPr>
          <a:xfrm>
            <a:off x="3679332" y="262485"/>
            <a:ext cx="1866704" cy="5116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微軟正黑體" panose="020B0604030504040204" pitchFamily="34" charset="-120"/>
                <a:ea typeface="+mj-ea"/>
                <a:cs typeface="+mj-cs"/>
              </a:defRPr>
            </a:lvl1pPr>
          </a:lstStyle>
          <a:p>
            <a:pPr algn="l"/>
            <a:r>
              <a:rPr lang="en-US" altLang="zh-TW" sz="2400" b="1" dirty="0">
                <a:solidFill>
                  <a:srgbClr val="C00000"/>
                </a:solidFill>
                <a:ea typeface="微軟正黑體" panose="020B0604030504040204" pitchFamily="34" charset="-120"/>
              </a:rPr>
              <a:t>The Wins</a:t>
            </a:r>
            <a:endParaRPr lang="zh-TW" altLang="en-US" sz="2400" b="1" dirty="0">
              <a:solidFill>
                <a:srgbClr val="C00000"/>
              </a:solidFill>
              <a:ea typeface="微軟正黑體" panose="020B0604030504040204" pitchFamily="34" charset="-120"/>
            </a:endParaRPr>
          </a:p>
        </p:txBody>
      </p:sp>
    </p:spTree>
    <p:extLst>
      <p:ext uri="{BB962C8B-B14F-4D97-AF65-F5344CB8AC3E}">
        <p14:creationId xmlns:p14="http://schemas.microsoft.com/office/powerpoint/2010/main" val="13600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anim calcmode="lin" valueType="num">
                                      <p:cBhvr>
                                        <p:cTn id="14" dur="500" fill="hold"/>
                                        <p:tgtEl>
                                          <p:spTgt spid="3"/>
                                        </p:tgtEl>
                                        <p:attrNameLst>
                                          <p:attrName>ppt_x</p:attrName>
                                        </p:attrNameLst>
                                      </p:cBhvr>
                                      <p:tavLst>
                                        <p:tav tm="0">
                                          <p:val>
                                            <p:strVal val="#ppt_x"/>
                                          </p:val>
                                        </p:tav>
                                        <p:tav tm="100000">
                                          <p:val>
                                            <p:strVal val="#ppt_x"/>
                                          </p:val>
                                        </p:tav>
                                      </p:tavLst>
                                    </p:anim>
                                    <p:anim calcmode="lin" valueType="num">
                                      <p:cBhvr>
                                        <p:cTn id="15"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BBF40B7A-7998-E49B-2141-A6491064CA34}"/>
              </a:ext>
            </a:extLst>
          </p:cNvPr>
          <p:cNvGrpSpPr/>
          <p:nvPr/>
        </p:nvGrpSpPr>
        <p:grpSpPr>
          <a:xfrm>
            <a:off x="680878" y="1332889"/>
            <a:ext cx="5220000" cy="5126724"/>
            <a:chOff x="680878" y="1362829"/>
            <a:chExt cx="5220000" cy="5126724"/>
          </a:xfrm>
        </p:grpSpPr>
        <p:sp>
          <p:nvSpPr>
            <p:cNvPr id="146" name="矩形: 圓角 145">
              <a:extLst>
                <a:ext uri="{FF2B5EF4-FFF2-40B4-BE49-F238E27FC236}">
                  <a16:creationId xmlns:a16="http://schemas.microsoft.com/office/drawing/2014/main" id="{04D332B5-71C8-4DE8-55F6-10C220A313C7}"/>
                </a:ext>
              </a:extLst>
            </p:cNvPr>
            <p:cNvSpPr/>
            <p:nvPr/>
          </p:nvSpPr>
          <p:spPr>
            <a:xfrm>
              <a:off x="680878" y="1362829"/>
              <a:ext cx="5220000" cy="380186"/>
            </a:xfrm>
            <a:prstGeom prst="roundRect">
              <a:avLst>
                <a:gd name="adj" fmla="val 50000"/>
              </a:avLst>
            </a:prstGeom>
            <a:solidFill>
              <a:srgbClr val="AE0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1" hangingPunct="1">
                <a:buFontTx/>
                <a:buNone/>
              </a:pPr>
              <a:r>
                <a:rPr kumimoji="1" lang="en-US" altLang="zh-TW" sz="1200" dirty="0">
                  <a:solidFill>
                    <a:schemeClr val="bg1"/>
                  </a:solidFill>
                  <a:latin typeface="微軟正黑體" panose="020B0604030504040204" pitchFamily="34" charset="-120"/>
                  <a:ea typeface="微軟正黑體" panose="020B0604030504040204" pitchFamily="34" charset="-120"/>
                </a:rPr>
                <a:t>Application Virtual Platform Construction Backup </a:t>
              </a:r>
            </a:p>
            <a:p>
              <a:pPr algn="ctr" eaLnBrk="1" hangingPunct="1">
                <a:buFontTx/>
                <a:buNone/>
              </a:pPr>
              <a:r>
                <a:rPr kumimoji="1" lang="en-US" altLang="zh-TW" sz="1200" dirty="0">
                  <a:solidFill>
                    <a:schemeClr val="bg1"/>
                  </a:solidFill>
                  <a:latin typeface="微軟正黑體" panose="020B0604030504040204" pitchFamily="34" charset="-120"/>
                  <a:ea typeface="微軟正黑體" panose="020B0604030504040204" pitchFamily="34" charset="-120"/>
                </a:rPr>
                <a:t>and Redundancy Infrastructure</a:t>
              </a:r>
            </a:p>
          </p:txBody>
        </p:sp>
        <p:grpSp>
          <p:nvGrpSpPr>
            <p:cNvPr id="153" name="群組 152">
              <a:extLst>
                <a:ext uri="{FF2B5EF4-FFF2-40B4-BE49-F238E27FC236}">
                  <a16:creationId xmlns:a16="http://schemas.microsoft.com/office/drawing/2014/main" id="{835D2F8B-FDE9-7554-3D96-F13107106979}"/>
                </a:ext>
              </a:extLst>
            </p:cNvPr>
            <p:cNvGrpSpPr/>
            <p:nvPr/>
          </p:nvGrpSpPr>
          <p:grpSpPr>
            <a:xfrm>
              <a:off x="680878" y="1957234"/>
              <a:ext cx="5220000" cy="4532319"/>
              <a:chOff x="767962" y="1957234"/>
              <a:chExt cx="5220000" cy="4532319"/>
            </a:xfrm>
          </p:grpSpPr>
          <p:sp>
            <p:nvSpPr>
              <p:cNvPr id="2" name="圓角矩形 69">
                <a:extLst>
                  <a:ext uri="{FF2B5EF4-FFF2-40B4-BE49-F238E27FC236}">
                    <a16:creationId xmlns:a16="http://schemas.microsoft.com/office/drawing/2014/main" id="{37D87AF7-E411-F928-E2B0-4E5C752214D8}"/>
                  </a:ext>
                </a:extLst>
              </p:cNvPr>
              <p:cNvSpPr/>
              <p:nvPr/>
            </p:nvSpPr>
            <p:spPr>
              <a:xfrm>
                <a:off x="767962" y="1957234"/>
                <a:ext cx="5220000" cy="4500000"/>
              </a:xfrm>
              <a:prstGeom prst="roundRect">
                <a:avLst>
                  <a:gd name="adj" fmla="val 3119"/>
                </a:avLst>
              </a:prstGeom>
              <a:solidFill>
                <a:schemeClr val="bg1"/>
              </a:solidFill>
              <a:ln w="3175">
                <a:solidFill>
                  <a:srgbClr val="AE010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dirty="0"/>
              </a:p>
            </p:txBody>
          </p:sp>
          <p:pic>
            <p:nvPicPr>
              <p:cNvPr id="5" name="圖片 4">
                <a:extLst>
                  <a:ext uri="{FF2B5EF4-FFF2-40B4-BE49-F238E27FC236}">
                    <a16:creationId xmlns:a16="http://schemas.microsoft.com/office/drawing/2014/main" id="{DD06CC46-7102-57EA-2656-D7A9DFCC69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7816" y="2964854"/>
                <a:ext cx="1772090" cy="378046"/>
              </a:xfrm>
              <a:prstGeom prst="rect">
                <a:avLst/>
              </a:prstGeom>
            </p:spPr>
          </p:pic>
          <p:pic>
            <p:nvPicPr>
              <p:cNvPr id="6" name="圖片 5">
                <a:extLst>
                  <a:ext uri="{FF2B5EF4-FFF2-40B4-BE49-F238E27FC236}">
                    <a16:creationId xmlns:a16="http://schemas.microsoft.com/office/drawing/2014/main" id="{9F53EE85-D4A1-87B1-0661-D8CECED9D6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429" y="4946988"/>
                <a:ext cx="1499347" cy="273410"/>
              </a:xfrm>
              <a:prstGeom prst="rect">
                <a:avLst/>
              </a:prstGeom>
            </p:spPr>
          </p:pic>
          <p:pic>
            <p:nvPicPr>
              <p:cNvPr id="7" name="圖片 6">
                <a:extLst>
                  <a:ext uri="{FF2B5EF4-FFF2-40B4-BE49-F238E27FC236}">
                    <a16:creationId xmlns:a16="http://schemas.microsoft.com/office/drawing/2014/main" id="{225DEABD-B1C7-E34E-4192-A30D38DB05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2888" y="5553109"/>
                <a:ext cx="935259" cy="753078"/>
              </a:xfrm>
              <a:prstGeom prst="rect">
                <a:avLst/>
              </a:prstGeom>
            </p:spPr>
          </p:pic>
          <p:pic>
            <p:nvPicPr>
              <p:cNvPr id="8" name="圖片 7">
                <a:extLst>
                  <a:ext uri="{FF2B5EF4-FFF2-40B4-BE49-F238E27FC236}">
                    <a16:creationId xmlns:a16="http://schemas.microsoft.com/office/drawing/2014/main" id="{DC11FC36-11A2-C25A-98F9-174B93D4DB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3310" y="4102674"/>
                <a:ext cx="1134365" cy="524214"/>
              </a:xfrm>
              <a:prstGeom prst="rect">
                <a:avLst/>
              </a:prstGeom>
            </p:spPr>
          </p:pic>
          <p:pic>
            <p:nvPicPr>
              <p:cNvPr id="9" name="圖片 8">
                <a:extLst>
                  <a:ext uri="{FF2B5EF4-FFF2-40B4-BE49-F238E27FC236}">
                    <a16:creationId xmlns:a16="http://schemas.microsoft.com/office/drawing/2014/main" id="{91C60BD2-26CB-C0BC-FD2F-7EF45BD5F5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74740" y="3117520"/>
                <a:ext cx="659968" cy="659968"/>
              </a:xfrm>
              <a:prstGeom prst="rect">
                <a:avLst/>
              </a:prstGeom>
            </p:spPr>
          </p:pic>
          <p:pic>
            <p:nvPicPr>
              <p:cNvPr id="10" name="圖片 9">
                <a:extLst>
                  <a:ext uri="{FF2B5EF4-FFF2-40B4-BE49-F238E27FC236}">
                    <a16:creationId xmlns:a16="http://schemas.microsoft.com/office/drawing/2014/main" id="{D1113D21-DEBA-1577-195C-9BF5790B2F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15407" y="4891114"/>
                <a:ext cx="1578706" cy="355510"/>
              </a:xfrm>
              <a:prstGeom prst="rect">
                <a:avLst/>
              </a:prstGeom>
            </p:spPr>
          </p:pic>
          <p:pic>
            <p:nvPicPr>
              <p:cNvPr id="11" name="圖片 10">
                <a:extLst>
                  <a:ext uri="{FF2B5EF4-FFF2-40B4-BE49-F238E27FC236}">
                    <a16:creationId xmlns:a16="http://schemas.microsoft.com/office/drawing/2014/main" id="{84FBE892-1B90-F712-34E2-E09E42C26E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5137" y="3524000"/>
                <a:ext cx="1665515" cy="424335"/>
              </a:xfrm>
              <a:prstGeom prst="rect">
                <a:avLst/>
              </a:prstGeom>
            </p:spPr>
          </p:pic>
          <p:pic>
            <p:nvPicPr>
              <p:cNvPr id="12" name="圖片 11">
                <a:extLst>
                  <a:ext uri="{FF2B5EF4-FFF2-40B4-BE49-F238E27FC236}">
                    <a16:creationId xmlns:a16="http://schemas.microsoft.com/office/drawing/2014/main" id="{EBAE4C9E-EA22-1226-FA83-6EB7CB11931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47424" y="5969659"/>
                <a:ext cx="1865168" cy="350815"/>
              </a:xfrm>
              <a:prstGeom prst="rect">
                <a:avLst/>
              </a:prstGeom>
            </p:spPr>
          </p:pic>
          <p:pic>
            <p:nvPicPr>
              <p:cNvPr id="13" name="圖片 12">
                <a:extLst>
                  <a:ext uri="{FF2B5EF4-FFF2-40B4-BE49-F238E27FC236}">
                    <a16:creationId xmlns:a16="http://schemas.microsoft.com/office/drawing/2014/main" id="{E6D758E4-2C7A-1732-BDB3-7811900ED46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20796" y="4729019"/>
                <a:ext cx="705024" cy="705024"/>
              </a:xfrm>
              <a:prstGeom prst="rect">
                <a:avLst/>
              </a:prstGeom>
            </p:spPr>
          </p:pic>
          <p:pic>
            <p:nvPicPr>
              <p:cNvPr id="14" name="圖片 13">
                <a:extLst>
                  <a:ext uri="{FF2B5EF4-FFF2-40B4-BE49-F238E27FC236}">
                    <a16:creationId xmlns:a16="http://schemas.microsoft.com/office/drawing/2014/main" id="{F25D64E6-5D7D-229A-8A35-358828EB54B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30345" y="2591688"/>
                <a:ext cx="1448561" cy="271605"/>
              </a:xfrm>
              <a:prstGeom prst="rect">
                <a:avLst/>
              </a:prstGeom>
            </p:spPr>
          </p:pic>
          <p:pic>
            <p:nvPicPr>
              <p:cNvPr id="15" name="圖片 14">
                <a:extLst>
                  <a:ext uri="{FF2B5EF4-FFF2-40B4-BE49-F238E27FC236}">
                    <a16:creationId xmlns:a16="http://schemas.microsoft.com/office/drawing/2014/main" id="{D5756A1B-4001-B5FE-2968-C6CC5D038AD5}"/>
                  </a:ext>
                </a:extLst>
              </p:cNvPr>
              <p:cNvPicPr>
                <a:picLocks noChangeAspect="1"/>
              </p:cNvPicPr>
              <p:nvPr/>
            </p:nvPicPr>
            <p:blipFill rotWithShape="1">
              <a:blip r:embed="rId12">
                <a:extLst>
                  <a:ext uri="{28A0092B-C50C-407E-A947-70E740481C1C}">
                    <a14:useLocalDpi xmlns:a14="http://schemas.microsoft.com/office/drawing/2010/main" val="0"/>
                  </a:ext>
                </a:extLst>
              </a:blip>
              <a:srcRect t="19037" b="16249"/>
              <a:stretch/>
            </p:blipFill>
            <p:spPr>
              <a:xfrm>
                <a:off x="902188" y="5359984"/>
                <a:ext cx="1401916" cy="430197"/>
              </a:xfrm>
              <a:prstGeom prst="rect">
                <a:avLst/>
              </a:prstGeom>
            </p:spPr>
          </p:pic>
          <p:pic>
            <p:nvPicPr>
              <p:cNvPr id="16" name="圖片 15">
                <a:extLst>
                  <a:ext uri="{FF2B5EF4-FFF2-40B4-BE49-F238E27FC236}">
                    <a16:creationId xmlns:a16="http://schemas.microsoft.com/office/drawing/2014/main" id="{B0051A75-DDC5-5587-97A4-653A0B4B4E4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502423" y="5515004"/>
                <a:ext cx="2146050" cy="339129"/>
              </a:xfrm>
              <a:prstGeom prst="rect">
                <a:avLst/>
              </a:prstGeom>
            </p:spPr>
          </p:pic>
          <p:pic>
            <p:nvPicPr>
              <p:cNvPr id="17" name="圖片 16">
                <a:extLst>
                  <a:ext uri="{FF2B5EF4-FFF2-40B4-BE49-F238E27FC236}">
                    <a16:creationId xmlns:a16="http://schemas.microsoft.com/office/drawing/2014/main" id="{DBACC3BD-BA19-B47C-D47B-0F831E8A26B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02187" y="3266019"/>
                <a:ext cx="1854758" cy="492470"/>
              </a:xfrm>
              <a:prstGeom prst="rect">
                <a:avLst/>
              </a:prstGeom>
            </p:spPr>
          </p:pic>
          <p:pic>
            <p:nvPicPr>
              <p:cNvPr id="18" name="圖片 17">
                <a:extLst>
                  <a:ext uri="{FF2B5EF4-FFF2-40B4-BE49-F238E27FC236}">
                    <a16:creationId xmlns:a16="http://schemas.microsoft.com/office/drawing/2014/main" id="{1AF165CA-058F-F61E-80E6-517E8939CC7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296647" y="2136781"/>
                <a:ext cx="1388415" cy="251237"/>
              </a:xfrm>
              <a:prstGeom prst="rect">
                <a:avLst/>
              </a:prstGeom>
            </p:spPr>
          </p:pic>
          <p:pic>
            <p:nvPicPr>
              <p:cNvPr id="19" name="圖片 18">
                <a:extLst>
                  <a:ext uri="{FF2B5EF4-FFF2-40B4-BE49-F238E27FC236}">
                    <a16:creationId xmlns:a16="http://schemas.microsoft.com/office/drawing/2014/main" id="{D96D4AE0-C19C-B462-7B7F-56C744958B2A}"/>
                  </a:ext>
                </a:extLst>
              </p:cNvPr>
              <p:cNvPicPr>
                <a:picLocks noChangeAspect="1"/>
              </p:cNvPicPr>
              <p:nvPr/>
            </p:nvPicPr>
            <p:blipFill rotWithShape="1">
              <a:blip r:embed="rId16">
                <a:extLst>
                  <a:ext uri="{28A0092B-C50C-407E-A947-70E740481C1C}">
                    <a14:useLocalDpi xmlns:a14="http://schemas.microsoft.com/office/drawing/2010/main" val="0"/>
                  </a:ext>
                </a:extLst>
              </a:blip>
              <a:srcRect l="1317" t="24444" r="1338" b="27768"/>
              <a:stretch/>
            </p:blipFill>
            <p:spPr>
              <a:xfrm>
                <a:off x="4392743" y="3928237"/>
                <a:ext cx="1402739" cy="362431"/>
              </a:xfrm>
              <a:prstGeom prst="rect">
                <a:avLst/>
              </a:prstGeom>
            </p:spPr>
          </p:pic>
          <p:pic>
            <p:nvPicPr>
              <p:cNvPr id="20" name="圖片 19">
                <a:extLst>
                  <a:ext uri="{FF2B5EF4-FFF2-40B4-BE49-F238E27FC236}">
                    <a16:creationId xmlns:a16="http://schemas.microsoft.com/office/drawing/2014/main" id="{23877B64-97C1-E9E4-7C8C-E652B5C4844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837660" y="4785987"/>
                <a:ext cx="623303" cy="604970"/>
              </a:xfrm>
              <a:prstGeom prst="rect">
                <a:avLst/>
              </a:prstGeom>
            </p:spPr>
          </p:pic>
          <p:pic>
            <p:nvPicPr>
              <p:cNvPr id="21" name="圖片 20">
                <a:extLst>
                  <a:ext uri="{FF2B5EF4-FFF2-40B4-BE49-F238E27FC236}">
                    <a16:creationId xmlns:a16="http://schemas.microsoft.com/office/drawing/2014/main" id="{0B48AC3F-D2FB-703D-4177-4FD4E2D8674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583904" y="4372079"/>
                <a:ext cx="1193775" cy="338973"/>
              </a:xfrm>
              <a:prstGeom prst="rect">
                <a:avLst/>
              </a:prstGeom>
            </p:spPr>
          </p:pic>
          <p:pic>
            <p:nvPicPr>
              <p:cNvPr id="22" name="圖片 21">
                <a:extLst>
                  <a:ext uri="{FF2B5EF4-FFF2-40B4-BE49-F238E27FC236}">
                    <a16:creationId xmlns:a16="http://schemas.microsoft.com/office/drawing/2014/main" id="{30278EF3-BF0D-0151-AACE-AA49F7906DD0}"/>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843369" y="2219220"/>
                <a:ext cx="1250272" cy="542640"/>
              </a:xfrm>
              <a:prstGeom prst="rect">
                <a:avLst/>
              </a:prstGeom>
            </p:spPr>
          </p:pic>
          <p:pic>
            <p:nvPicPr>
              <p:cNvPr id="23" name="圖片 22">
                <a:extLst>
                  <a:ext uri="{FF2B5EF4-FFF2-40B4-BE49-F238E27FC236}">
                    <a16:creationId xmlns:a16="http://schemas.microsoft.com/office/drawing/2014/main" id="{55F9334B-9047-7822-9555-F9CC03495724}"/>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12750" y="2115938"/>
                <a:ext cx="884324" cy="662175"/>
              </a:xfrm>
              <a:prstGeom prst="rect">
                <a:avLst/>
              </a:prstGeom>
            </p:spPr>
          </p:pic>
          <p:pic>
            <p:nvPicPr>
              <p:cNvPr id="24" name="圖片 23">
                <a:extLst>
                  <a:ext uri="{FF2B5EF4-FFF2-40B4-BE49-F238E27FC236}">
                    <a16:creationId xmlns:a16="http://schemas.microsoft.com/office/drawing/2014/main" id="{FF45E2AF-51A0-41C5-A463-259FFEE343C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82724" y="4517494"/>
                <a:ext cx="1697116" cy="368938"/>
              </a:xfrm>
              <a:prstGeom prst="rect">
                <a:avLst/>
              </a:prstGeom>
            </p:spPr>
          </p:pic>
          <p:pic>
            <p:nvPicPr>
              <p:cNvPr id="25" name="圖片 24">
                <a:extLst>
                  <a:ext uri="{FF2B5EF4-FFF2-40B4-BE49-F238E27FC236}">
                    <a16:creationId xmlns:a16="http://schemas.microsoft.com/office/drawing/2014/main" id="{3FEC5AA8-BEF1-5858-D5EB-66C79A526414}"/>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600169" y="2050099"/>
                <a:ext cx="1226894" cy="704635"/>
              </a:xfrm>
              <a:prstGeom prst="rect">
                <a:avLst/>
              </a:prstGeom>
            </p:spPr>
          </p:pic>
          <p:pic>
            <p:nvPicPr>
              <p:cNvPr id="26" name="圖片 25">
                <a:extLst>
                  <a:ext uri="{FF2B5EF4-FFF2-40B4-BE49-F238E27FC236}">
                    <a16:creationId xmlns:a16="http://schemas.microsoft.com/office/drawing/2014/main" id="{DDC421F5-B269-95E3-BB78-2F77532EC202}"/>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917950" y="2789933"/>
                <a:ext cx="1625723" cy="370779"/>
              </a:xfrm>
              <a:prstGeom prst="rect">
                <a:avLst/>
              </a:prstGeom>
            </p:spPr>
          </p:pic>
          <p:grpSp>
            <p:nvGrpSpPr>
              <p:cNvPr id="27" name="群組 26">
                <a:extLst>
                  <a:ext uri="{FF2B5EF4-FFF2-40B4-BE49-F238E27FC236}">
                    <a16:creationId xmlns:a16="http://schemas.microsoft.com/office/drawing/2014/main" id="{AED93FCE-E3A4-222E-DCE5-E94B79996AFD}"/>
                  </a:ext>
                </a:extLst>
              </p:cNvPr>
              <p:cNvGrpSpPr/>
              <p:nvPr/>
            </p:nvGrpSpPr>
            <p:grpSpPr>
              <a:xfrm>
                <a:off x="951708" y="4016921"/>
                <a:ext cx="1984172" cy="407586"/>
                <a:chOff x="743562" y="4476236"/>
                <a:chExt cx="2172534" cy="446279"/>
              </a:xfrm>
            </p:grpSpPr>
            <p:pic>
              <p:nvPicPr>
                <p:cNvPr id="28" name="圖片 27">
                  <a:extLst>
                    <a:ext uri="{FF2B5EF4-FFF2-40B4-BE49-F238E27FC236}">
                      <a16:creationId xmlns:a16="http://schemas.microsoft.com/office/drawing/2014/main" id="{65BCCE92-976E-65D3-D4DB-B0F15554D44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43562" y="4476236"/>
                  <a:ext cx="2114329" cy="278342"/>
                </a:xfrm>
                <a:prstGeom prst="rect">
                  <a:avLst/>
                </a:prstGeom>
              </p:spPr>
            </p:pic>
            <p:sp>
              <p:nvSpPr>
                <p:cNvPr id="29" name="矩形 28">
                  <a:extLst>
                    <a:ext uri="{FF2B5EF4-FFF2-40B4-BE49-F238E27FC236}">
                      <a16:creationId xmlns:a16="http://schemas.microsoft.com/office/drawing/2014/main" id="{68B2BAC1-A2E1-E4A7-77E6-E74DA9ED4541}"/>
                    </a:ext>
                  </a:extLst>
                </p:cNvPr>
                <p:cNvSpPr/>
                <p:nvPr/>
              </p:nvSpPr>
              <p:spPr>
                <a:xfrm>
                  <a:off x="1602916" y="4660905"/>
                  <a:ext cx="1313180" cy="261610"/>
                </a:xfrm>
                <a:prstGeom prst="rect">
                  <a:avLst/>
                </a:prstGeom>
              </p:spPr>
              <p:txBody>
                <a:bodyPr wrap="none">
                  <a:spAutoFit/>
                </a:bodyPr>
                <a:lstStyle/>
                <a:p>
                  <a:r>
                    <a:rPr lang="zh-TW" altLang="en-US" sz="1100" dirty="0">
                      <a:latin typeface="微軟正黑體" pitchFamily="34" charset="-120"/>
                      <a:ea typeface="微軟正黑體" pitchFamily="34" charset="-120"/>
                    </a:rPr>
                    <a:t>台灣國際纜網通信</a:t>
                  </a:r>
                </a:p>
              </p:txBody>
            </p:sp>
          </p:grpSp>
          <p:pic>
            <p:nvPicPr>
              <p:cNvPr id="30" name="圖片 29">
                <a:extLst>
                  <a:ext uri="{FF2B5EF4-FFF2-40B4-BE49-F238E27FC236}">
                    <a16:creationId xmlns:a16="http://schemas.microsoft.com/office/drawing/2014/main" id="{0ED4C514-7639-D5EE-DA34-72B252668545}"/>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019596" y="5705769"/>
                <a:ext cx="1297525" cy="783784"/>
              </a:xfrm>
              <a:prstGeom prst="rect">
                <a:avLst/>
              </a:prstGeom>
            </p:spPr>
          </p:pic>
        </p:grpSp>
      </p:grpSp>
      <p:grpSp>
        <p:nvGrpSpPr>
          <p:cNvPr id="78" name="群組 77">
            <a:extLst>
              <a:ext uri="{FF2B5EF4-FFF2-40B4-BE49-F238E27FC236}">
                <a16:creationId xmlns:a16="http://schemas.microsoft.com/office/drawing/2014/main" id="{27D33060-E6B5-1822-BD04-522A911F1871}"/>
              </a:ext>
            </a:extLst>
          </p:cNvPr>
          <p:cNvGrpSpPr/>
          <p:nvPr/>
        </p:nvGrpSpPr>
        <p:grpSpPr>
          <a:xfrm>
            <a:off x="6290929" y="1312806"/>
            <a:ext cx="5237168" cy="5114488"/>
            <a:chOff x="6290929" y="1342746"/>
            <a:chExt cx="5237168" cy="5114488"/>
          </a:xfrm>
        </p:grpSpPr>
        <p:sp>
          <p:nvSpPr>
            <p:cNvPr id="150" name="矩形: 圓角 149">
              <a:extLst>
                <a:ext uri="{FF2B5EF4-FFF2-40B4-BE49-F238E27FC236}">
                  <a16:creationId xmlns:a16="http://schemas.microsoft.com/office/drawing/2014/main" id="{15D6F973-AC3F-8A3E-6624-D470E3DC25A4}"/>
                </a:ext>
              </a:extLst>
            </p:cNvPr>
            <p:cNvSpPr/>
            <p:nvPr/>
          </p:nvSpPr>
          <p:spPr>
            <a:xfrm>
              <a:off x="6290929" y="1342746"/>
              <a:ext cx="5220000" cy="380186"/>
            </a:xfrm>
            <a:prstGeom prst="roundRect">
              <a:avLst>
                <a:gd name="adj" fmla="val 50000"/>
              </a:avLst>
            </a:prstGeom>
            <a:solidFill>
              <a:srgbClr val="AE0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1" hangingPunct="1">
                <a:buFontTx/>
                <a:buNone/>
              </a:pPr>
              <a:r>
                <a:rPr kumimoji="1" lang="en-US" altLang="zh-TW" sz="1400" b="1" dirty="0">
                  <a:solidFill>
                    <a:schemeClr val="bg1"/>
                  </a:solidFill>
                  <a:latin typeface="微軟正黑體" panose="020B0604030504040204" pitchFamily="34" charset="-120"/>
                  <a:ea typeface="微軟正黑體" panose="020B0604030504040204" pitchFamily="34" charset="-120"/>
                </a:rPr>
                <a:t>Related Application System Setup Services</a:t>
              </a:r>
              <a:endParaRPr kumimoji="1" lang="zh-TW" altLang="en-US" sz="1400" b="1" dirty="0">
                <a:solidFill>
                  <a:schemeClr val="bg1"/>
                </a:solidFill>
                <a:latin typeface="微軟正黑體" panose="020B0604030504040204" pitchFamily="34" charset="-120"/>
                <a:ea typeface="微軟正黑體" panose="020B0604030504040204" pitchFamily="34" charset="-120"/>
              </a:endParaRPr>
            </a:p>
          </p:txBody>
        </p:sp>
        <p:grpSp>
          <p:nvGrpSpPr>
            <p:cNvPr id="154" name="群組 153">
              <a:extLst>
                <a:ext uri="{FF2B5EF4-FFF2-40B4-BE49-F238E27FC236}">
                  <a16:creationId xmlns:a16="http://schemas.microsoft.com/office/drawing/2014/main" id="{54D47C93-A301-0BD9-5A90-475C68558F70}"/>
                </a:ext>
              </a:extLst>
            </p:cNvPr>
            <p:cNvGrpSpPr/>
            <p:nvPr/>
          </p:nvGrpSpPr>
          <p:grpSpPr>
            <a:xfrm>
              <a:off x="6290929" y="1957234"/>
              <a:ext cx="5237168" cy="4500000"/>
              <a:chOff x="6290929" y="2005016"/>
              <a:chExt cx="5237168" cy="4500000"/>
            </a:xfrm>
          </p:grpSpPr>
          <p:sp>
            <p:nvSpPr>
              <p:cNvPr id="3" name="圓角矩形 8">
                <a:extLst>
                  <a:ext uri="{FF2B5EF4-FFF2-40B4-BE49-F238E27FC236}">
                    <a16:creationId xmlns:a16="http://schemas.microsoft.com/office/drawing/2014/main" id="{C9ED0A78-7820-9899-66BA-2ED16E3293B9}"/>
                  </a:ext>
                </a:extLst>
              </p:cNvPr>
              <p:cNvSpPr/>
              <p:nvPr/>
            </p:nvSpPr>
            <p:spPr>
              <a:xfrm>
                <a:off x="6307762" y="2005016"/>
                <a:ext cx="5220335" cy="4500000"/>
              </a:xfrm>
              <a:prstGeom prst="roundRect">
                <a:avLst>
                  <a:gd name="adj" fmla="val 3417"/>
                </a:avLst>
              </a:prstGeom>
              <a:solidFill>
                <a:schemeClr val="bg1"/>
              </a:solidFill>
              <a:ln w="3175">
                <a:solidFill>
                  <a:srgbClr val="AE010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pic>
            <p:nvPicPr>
              <p:cNvPr id="31" name="圖片 30">
                <a:extLst>
                  <a:ext uri="{FF2B5EF4-FFF2-40B4-BE49-F238E27FC236}">
                    <a16:creationId xmlns:a16="http://schemas.microsoft.com/office/drawing/2014/main" id="{C0B014CE-99E7-AF4B-FBC7-BD90F8D0C1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8385" y="5901645"/>
                <a:ext cx="1892288" cy="403688"/>
              </a:xfrm>
              <a:prstGeom prst="rect">
                <a:avLst/>
              </a:prstGeom>
            </p:spPr>
          </p:pic>
          <p:pic>
            <p:nvPicPr>
              <p:cNvPr id="64" name="圖片 63">
                <a:extLst>
                  <a:ext uri="{FF2B5EF4-FFF2-40B4-BE49-F238E27FC236}">
                    <a16:creationId xmlns:a16="http://schemas.microsoft.com/office/drawing/2014/main" id="{BE1947A8-1063-9A1B-39DA-6067317E96EA}"/>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7385205" y="2743281"/>
                <a:ext cx="1160172" cy="367475"/>
              </a:xfrm>
              <a:prstGeom prst="rect">
                <a:avLst/>
              </a:prstGeom>
            </p:spPr>
          </p:pic>
          <p:pic>
            <p:nvPicPr>
              <p:cNvPr id="65" name="圖片 64">
                <a:extLst>
                  <a:ext uri="{FF2B5EF4-FFF2-40B4-BE49-F238E27FC236}">
                    <a16:creationId xmlns:a16="http://schemas.microsoft.com/office/drawing/2014/main" id="{93E880F9-A943-79F4-9C9F-68E60B0C80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36762" y="5771652"/>
                <a:ext cx="671592" cy="671592"/>
              </a:xfrm>
              <a:prstGeom prst="rect">
                <a:avLst/>
              </a:prstGeom>
            </p:spPr>
          </p:pic>
          <p:pic>
            <p:nvPicPr>
              <p:cNvPr id="66" name="圖片 65">
                <a:extLst>
                  <a:ext uri="{FF2B5EF4-FFF2-40B4-BE49-F238E27FC236}">
                    <a16:creationId xmlns:a16="http://schemas.microsoft.com/office/drawing/2014/main" id="{5DADF34D-1A91-3522-0D67-559DC2975571}"/>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0538544" y="2686690"/>
                <a:ext cx="951913" cy="748738"/>
              </a:xfrm>
              <a:prstGeom prst="rect">
                <a:avLst/>
              </a:prstGeom>
            </p:spPr>
          </p:pic>
          <p:pic>
            <p:nvPicPr>
              <p:cNvPr id="67" name="圖片 66">
                <a:extLst>
                  <a:ext uri="{FF2B5EF4-FFF2-40B4-BE49-F238E27FC236}">
                    <a16:creationId xmlns:a16="http://schemas.microsoft.com/office/drawing/2014/main" id="{3892819B-A5CE-5F27-2013-0DD026085796}"/>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582960" y="5174518"/>
                <a:ext cx="677611" cy="672147"/>
              </a:xfrm>
              <a:prstGeom prst="rect">
                <a:avLst/>
              </a:prstGeom>
            </p:spPr>
          </p:pic>
          <p:pic>
            <p:nvPicPr>
              <p:cNvPr id="68" name="圖片 67">
                <a:extLst>
                  <a:ext uri="{FF2B5EF4-FFF2-40B4-BE49-F238E27FC236}">
                    <a16:creationId xmlns:a16="http://schemas.microsoft.com/office/drawing/2014/main" id="{C52AC9EA-F3A8-35B5-1F8A-8C8C93E5AD5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52238" y="2673329"/>
                <a:ext cx="722400" cy="722400"/>
              </a:xfrm>
              <a:prstGeom prst="rect">
                <a:avLst/>
              </a:prstGeom>
            </p:spPr>
          </p:pic>
          <p:pic>
            <p:nvPicPr>
              <p:cNvPr id="69" name="圖片 68">
                <a:extLst>
                  <a:ext uri="{FF2B5EF4-FFF2-40B4-BE49-F238E27FC236}">
                    <a16:creationId xmlns:a16="http://schemas.microsoft.com/office/drawing/2014/main" id="{D6D0ABF7-BD5E-4C85-14EC-9A3AECC77E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93904" y="5957060"/>
                <a:ext cx="1604129" cy="300775"/>
              </a:xfrm>
              <a:prstGeom prst="rect">
                <a:avLst/>
              </a:prstGeom>
            </p:spPr>
          </p:pic>
          <p:pic>
            <p:nvPicPr>
              <p:cNvPr id="70" name="圖片 69">
                <a:extLst>
                  <a:ext uri="{FF2B5EF4-FFF2-40B4-BE49-F238E27FC236}">
                    <a16:creationId xmlns:a16="http://schemas.microsoft.com/office/drawing/2014/main" id="{72836BFD-7C2C-7024-33AC-6A35193FE94C}"/>
                  </a:ext>
                </a:extLst>
              </p:cNvPr>
              <p:cNvPicPr>
                <a:picLocks noChangeAspect="1"/>
              </p:cNvPicPr>
              <p:nvPr/>
            </p:nvPicPr>
            <p:blipFill rotWithShape="1">
              <a:blip r:embed="rId29" cstate="print">
                <a:extLst>
                  <a:ext uri="{28A0092B-C50C-407E-A947-70E740481C1C}">
                    <a14:useLocalDpi xmlns:a14="http://schemas.microsoft.com/office/drawing/2010/main" val="0"/>
                  </a:ext>
                </a:extLst>
              </a:blip>
              <a:srcRect l="6061" t="13894" r="6905" b="9072"/>
              <a:stretch/>
            </p:blipFill>
            <p:spPr>
              <a:xfrm>
                <a:off x="9258385" y="5186868"/>
                <a:ext cx="1248032" cy="667265"/>
              </a:xfrm>
              <a:prstGeom prst="rect">
                <a:avLst/>
              </a:prstGeom>
            </p:spPr>
          </p:pic>
          <p:pic>
            <p:nvPicPr>
              <p:cNvPr id="71" name="圖片 70">
                <a:extLst>
                  <a:ext uri="{FF2B5EF4-FFF2-40B4-BE49-F238E27FC236}">
                    <a16:creationId xmlns:a16="http://schemas.microsoft.com/office/drawing/2014/main" id="{61427C67-B212-7290-8BA9-A5D59061C06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36678" y="3321610"/>
                <a:ext cx="2709368" cy="428147"/>
              </a:xfrm>
              <a:prstGeom prst="rect">
                <a:avLst/>
              </a:prstGeom>
            </p:spPr>
          </p:pic>
          <p:pic>
            <p:nvPicPr>
              <p:cNvPr id="72" name="圖片 71">
                <a:extLst>
                  <a:ext uri="{FF2B5EF4-FFF2-40B4-BE49-F238E27FC236}">
                    <a16:creationId xmlns:a16="http://schemas.microsoft.com/office/drawing/2014/main" id="{6F6FE4F9-F92C-6905-CE88-EC01578CF8B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96023" y="5191331"/>
                <a:ext cx="2211819" cy="587276"/>
              </a:xfrm>
              <a:prstGeom prst="rect">
                <a:avLst/>
              </a:prstGeom>
            </p:spPr>
          </p:pic>
          <p:pic>
            <p:nvPicPr>
              <p:cNvPr id="73" name="圖片 72">
                <a:extLst>
                  <a:ext uri="{FF2B5EF4-FFF2-40B4-BE49-F238E27FC236}">
                    <a16:creationId xmlns:a16="http://schemas.microsoft.com/office/drawing/2014/main" id="{4DA20C1A-F589-08EE-5702-2319CD96E97F}"/>
                  </a:ext>
                </a:extLst>
              </p:cNvPr>
              <p:cNvPicPr>
                <a:picLocks noChangeAspect="1"/>
              </p:cNvPicPr>
              <p:nvPr/>
            </p:nvPicPr>
            <p:blipFill rotWithShape="1">
              <a:blip r:embed="rId30">
                <a:extLst>
                  <a:ext uri="{28A0092B-C50C-407E-A947-70E740481C1C}">
                    <a14:useLocalDpi xmlns:a14="http://schemas.microsoft.com/office/drawing/2010/main" val="0"/>
                  </a:ext>
                </a:extLst>
              </a:blip>
              <a:srcRect l="10433" t="15317"/>
              <a:stretch/>
            </p:blipFill>
            <p:spPr>
              <a:xfrm>
                <a:off x="7346064" y="4358845"/>
                <a:ext cx="1945960" cy="764377"/>
              </a:xfrm>
              <a:prstGeom prst="rect">
                <a:avLst/>
              </a:prstGeom>
            </p:spPr>
          </p:pic>
          <p:pic>
            <p:nvPicPr>
              <p:cNvPr id="74" name="圖片 73">
                <a:extLst>
                  <a:ext uri="{FF2B5EF4-FFF2-40B4-BE49-F238E27FC236}">
                    <a16:creationId xmlns:a16="http://schemas.microsoft.com/office/drawing/2014/main" id="{91F50EEE-A3F5-7934-C1C3-D769803FD0FF}"/>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9324838" y="3518747"/>
                <a:ext cx="1892538" cy="376250"/>
              </a:xfrm>
              <a:prstGeom prst="rect">
                <a:avLst/>
              </a:prstGeom>
            </p:spPr>
          </p:pic>
          <p:pic>
            <p:nvPicPr>
              <p:cNvPr id="75" name="圖片 74">
                <a:extLst>
                  <a:ext uri="{FF2B5EF4-FFF2-40B4-BE49-F238E27FC236}">
                    <a16:creationId xmlns:a16="http://schemas.microsoft.com/office/drawing/2014/main" id="{65F2A799-1C2E-358A-76FA-3830D4491AF3}"/>
                  </a:ext>
                </a:extLst>
              </p:cNvPr>
              <p:cNvPicPr>
                <a:picLocks noChangeAspect="1"/>
              </p:cNvPicPr>
              <p:nvPr/>
            </p:nvPicPr>
            <p:blipFill rotWithShape="1">
              <a:blip r:embed="rId32">
                <a:extLst>
                  <a:ext uri="{28A0092B-C50C-407E-A947-70E740481C1C}">
                    <a14:useLocalDpi xmlns:a14="http://schemas.microsoft.com/office/drawing/2010/main" val="0"/>
                  </a:ext>
                </a:extLst>
              </a:blip>
              <a:srcRect t="8728"/>
              <a:stretch/>
            </p:blipFill>
            <p:spPr>
              <a:xfrm>
                <a:off x="6290929" y="3810262"/>
                <a:ext cx="2028115" cy="525396"/>
              </a:xfrm>
              <a:prstGeom prst="rect">
                <a:avLst/>
              </a:prstGeom>
            </p:spPr>
          </p:pic>
          <p:pic>
            <p:nvPicPr>
              <p:cNvPr id="76" name="圖片 75">
                <a:extLst>
                  <a:ext uri="{FF2B5EF4-FFF2-40B4-BE49-F238E27FC236}">
                    <a16:creationId xmlns:a16="http://schemas.microsoft.com/office/drawing/2014/main" id="{D239B63E-684F-E867-F224-277EF988ABD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568729" y="4490458"/>
                <a:ext cx="639625" cy="620813"/>
              </a:xfrm>
              <a:prstGeom prst="rect">
                <a:avLst/>
              </a:prstGeom>
            </p:spPr>
          </p:pic>
          <p:pic>
            <p:nvPicPr>
              <p:cNvPr id="77" name="圖片 76">
                <a:extLst>
                  <a:ext uri="{FF2B5EF4-FFF2-40B4-BE49-F238E27FC236}">
                    <a16:creationId xmlns:a16="http://schemas.microsoft.com/office/drawing/2014/main" id="{2D5A1533-8C87-BE08-70E0-64D760CC015F}"/>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8729622" y="2725279"/>
                <a:ext cx="940625" cy="530513"/>
              </a:xfrm>
              <a:prstGeom prst="rect">
                <a:avLst/>
              </a:prstGeom>
            </p:spPr>
          </p:pic>
          <p:pic>
            <p:nvPicPr>
              <p:cNvPr id="112" name="圖片 111">
                <a:extLst>
                  <a:ext uri="{FF2B5EF4-FFF2-40B4-BE49-F238E27FC236}">
                    <a16:creationId xmlns:a16="http://schemas.microsoft.com/office/drawing/2014/main" id="{3F139368-8455-6586-31A4-1AE3C95CEBAE}"/>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9233723" y="4437811"/>
                <a:ext cx="1866331" cy="551313"/>
              </a:xfrm>
              <a:prstGeom prst="rect">
                <a:avLst/>
              </a:prstGeom>
            </p:spPr>
          </p:pic>
          <p:pic>
            <p:nvPicPr>
              <p:cNvPr id="113" name="圖片 112">
                <a:extLst>
                  <a:ext uri="{FF2B5EF4-FFF2-40B4-BE49-F238E27FC236}">
                    <a16:creationId xmlns:a16="http://schemas.microsoft.com/office/drawing/2014/main" id="{E964C174-647E-8860-7F05-D6CD314B1922}"/>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9526959" y="2185708"/>
                <a:ext cx="1930904" cy="364321"/>
              </a:xfrm>
              <a:prstGeom prst="rect">
                <a:avLst/>
              </a:prstGeom>
            </p:spPr>
          </p:pic>
          <p:pic>
            <p:nvPicPr>
              <p:cNvPr id="115" name="圖片 114">
                <a:extLst>
                  <a:ext uri="{FF2B5EF4-FFF2-40B4-BE49-F238E27FC236}">
                    <a16:creationId xmlns:a16="http://schemas.microsoft.com/office/drawing/2014/main" id="{DC575F3E-E73E-B941-26C5-A5D9D86173E5}"/>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9797681" y="3988116"/>
                <a:ext cx="1644213" cy="432688"/>
              </a:xfrm>
              <a:prstGeom prst="rect">
                <a:avLst/>
              </a:prstGeom>
            </p:spPr>
          </p:pic>
          <p:pic>
            <p:nvPicPr>
              <p:cNvPr id="143" name="圖片 142">
                <a:extLst>
                  <a:ext uri="{FF2B5EF4-FFF2-40B4-BE49-F238E27FC236}">
                    <a16:creationId xmlns:a16="http://schemas.microsoft.com/office/drawing/2014/main" id="{ED4BEE46-7A26-42F7-02C7-0AC2046F60D0}"/>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7417740" y="2110089"/>
                <a:ext cx="1939845" cy="477500"/>
              </a:xfrm>
              <a:prstGeom prst="rect">
                <a:avLst/>
              </a:prstGeom>
            </p:spPr>
          </p:pic>
          <p:pic>
            <p:nvPicPr>
              <p:cNvPr id="144" name="圖片 143">
                <a:extLst>
                  <a:ext uri="{FF2B5EF4-FFF2-40B4-BE49-F238E27FC236}">
                    <a16:creationId xmlns:a16="http://schemas.microsoft.com/office/drawing/2014/main" id="{4925AEE6-4889-E8EF-974A-58F1D0CA8D3E}"/>
                  </a:ext>
                </a:extLst>
              </p:cNvPr>
              <p:cNvPicPr>
                <a:picLocks noChangeAspect="1"/>
              </p:cNvPicPr>
              <p:nvPr/>
            </p:nvPicPr>
            <p:blipFill rotWithShape="1">
              <a:blip r:embed="rId38">
                <a:extLst>
                  <a:ext uri="{28A0092B-C50C-407E-A947-70E740481C1C}">
                    <a14:useLocalDpi xmlns:a14="http://schemas.microsoft.com/office/drawing/2010/main" val="0"/>
                  </a:ext>
                </a:extLst>
              </a:blip>
              <a:srcRect t="1" b="15247"/>
              <a:stretch/>
            </p:blipFill>
            <p:spPr>
              <a:xfrm>
                <a:off x="8195969" y="3929176"/>
                <a:ext cx="1648254" cy="413907"/>
              </a:xfrm>
              <a:prstGeom prst="rect">
                <a:avLst/>
              </a:prstGeom>
            </p:spPr>
          </p:pic>
          <p:grpSp>
            <p:nvGrpSpPr>
              <p:cNvPr id="147" name="群組 146">
                <a:extLst>
                  <a:ext uri="{FF2B5EF4-FFF2-40B4-BE49-F238E27FC236}">
                    <a16:creationId xmlns:a16="http://schemas.microsoft.com/office/drawing/2014/main" id="{24A5B0E7-8BF7-08C5-16E6-A8B985B5854A}"/>
                  </a:ext>
                </a:extLst>
              </p:cNvPr>
              <p:cNvGrpSpPr/>
              <p:nvPr/>
            </p:nvGrpSpPr>
            <p:grpSpPr>
              <a:xfrm>
                <a:off x="6411567" y="2151805"/>
                <a:ext cx="889987" cy="909682"/>
                <a:chOff x="8374365" y="2204864"/>
                <a:chExt cx="889987" cy="909682"/>
              </a:xfrm>
            </p:grpSpPr>
            <p:pic>
              <p:nvPicPr>
                <p:cNvPr id="151" name="圖片 150">
                  <a:extLst>
                    <a:ext uri="{FF2B5EF4-FFF2-40B4-BE49-F238E27FC236}">
                      <a16:creationId xmlns:a16="http://schemas.microsoft.com/office/drawing/2014/main" id="{07874315-9BA9-A675-1320-4C815B3C8796}"/>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8467564" y="2204864"/>
                  <a:ext cx="703588" cy="703588"/>
                </a:xfrm>
                <a:prstGeom prst="rect">
                  <a:avLst/>
                </a:prstGeom>
              </p:spPr>
            </p:pic>
            <p:sp>
              <p:nvSpPr>
                <p:cNvPr id="152" name="矩形 151">
                  <a:extLst>
                    <a:ext uri="{FF2B5EF4-FFF2-40B4-BE49-F238E27FC236}">
                      <a16:creationId xmlns:a16="http://schemas.microsoft.com/office/drawing/2014/main" id="{1B6C46B2-26DE-D2F8-2124-9EF2277F9BD9}"/>
                    </a:ext>
                  </a:extLst>
                </p:cNvPr>
                <p:cNvSpPr/>
                <p:nvPr/>
              </p:nvSpPr>
              <p:spPr>
                <a:xfrm>
                  <a:off x="8374365" y="2852936"/>
                  <a:ext cx="889987" cy="261610"/>
                </a:xfrm>
                <a:prstGeom prst="rect">
                  <a:avLst/>
                </a:prstGeom>
              </p:spPr>
              <p:txBody>
                <a:bodyPr wrap="none">
                  <a:spAutoFit/>
                </a:bodyPr>
                <a:lstStyle/>
                <a:p>
                  <a:r>
                    <a:rPr lang="zh-TW" altLang="en-US" sz="1100" dirty="0">
                      <a:latin typeface="微軟正黑體" pitchFamily="34" charset="-120"/>
                      <a:ea typeface="微軟正黑體" pitchFamily="34" charset="-120"/>
                    </a:rPr>
                    <a:t>國家安全局</a:t>
                  </a:r>
                </a:p>
              </p:txBody>
            </p:sp>
          </p:grpSp>
        </p:grpSp>
      </p:grpSp>
      <p:sp>
        <p:nvSpPr>
          <p:cNvPr id="85" name="內容版面配置區 2">
            <a:extLst>
              <a:ext uri="{FF2B5EF4-FFF2-40B4-BE49-F238E27FC236}">
                <a16:creationId xmlns:a16="http://schemas.microsoft.com/office/drawing/2014/main" id="{1D5AE92B-3E2C-520C-17D2-D265DFD078E6}"/>
              </a:ext>
            </a:extLst>
          </p:cNvPr>
          <p:cNvSpPr txBox="1">
            <a:spLocks/>
          </p:cNvSpPr>
          <p:nvPr/>
        </p:nvSpPr>
        <p:spPr>
          <a:xfrm>
            <a:off x="3939" y="173367"/>
            <a:ext cx="3597014" cy="604108"/>
          </a:xfrm>
          <a:prstGeom prst="rect">
            <a:avLst/>
          </a:prstGeom>
        </p:spPr>
        <p:txBody>
          <a:bodyPr>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latin typeface="微軟正黑體" panose="020B0604030504040204" pitchFamily="34" charset="-120"/>
                <a:ea typeface="微軟正黑體" panose="020B0604030504040204" pitchFamily="34" charset="-120"/>
              </a:rPr>
              <a:t>Operational Overview</a:t>
            </a:r>
          </a:p>
        </p:txBody>
      </p:sp>
      <p:cxnSp>
        <p:nvCxnSpPr>
          <p:cNvPr id="86" name="直線接點 85">
            <a:extLst>
              <a:ext uri="{FF2B5EF4-FFF2-40B4-BE49-F238E27FC236}">
                <a16:creationId xmlns:a16="http://schemas.microsoft.com/office/drawing/2014/main" id="{564F032E-AFF4-5921-5483-123833878EE1}"/>
              </a:ext>
            </a:extLst>
          </p:cNvPr>
          <p:cNvCxnSpPr/>
          <p:nvPr/>
        </p:nvCxnSpPr>
        <p:spPr>
          <a:xfrm>
            <a:off x="3547136" y="282830"/>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
        <p:nvSpPr>
          <p:cNvPr id="87" name="標題 1">
            <a:extLst>
              <a:ext uri="{FF2B5EF4-FFF2-40B4-BE49-F238E27FC236}">
                <a16:creationId xmlns:a16="http://schemas.microsoft.com/office/drawing/2014/main" id="{2CE53814-5B65-31EE-429B-BDF958B6A21B}"/>
              </a:ext>
            </a:extLst>
          </p:cNvPr>
          <p:cNvSpPr txBox="1">
            <a:spLocks/>
          </p:cNvSpPr>
          <p:nvPr/>
        </p:nvSpPr>
        <p:spPr>
          <a:xfrm>
            <a:off x="3679332" y="262485"/>
            <a:ext cx="1866704" cy="5116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微軟正黑體" panose="020B0604030504040204" pitchFamily="34" charset="-120"/>
                <a:ea typeface="+mj-ea"/>
                <a:cs typeface="+mj-cs"/>
              </a:defRPr>
            </a:lvl1pPr>
          </a:lstStyle>
          <a:p>
            <a:pPr algn="l"/>
            <a:r>
              <a:rPr lang="en-US" altLang="zh-TW" sz="2400" b="1" dirty="0">
                <a:solidFill>
                  <a:srgbClr val="C00000"/>
                </a:solidFill>
                <a:ea typeface="微軟正黑體" panose="020B0604030504040204" pitchFamily="34" charset="-120"/>
              </a:rPr>
              <a:t>The Wins</a:t>
            </a:r>
            <a:endParaRPr lang="zh-TW" altLang="en-US" sz="2400" b="1" dirty="0">
              <a:solidFill>
                <a:srgbClr val="C00000"/>
              </a:solidFill>
              <a:ea typeface="微軟正黑體" panose="020B0604030504040204" pitchFamily="34" charset="-120"/>
            </a:endParaRPr>
          </a:p>
        </p:txBody>
      </p:sp>
    </p:spTree>
    <p:extLst>
      <p:ext uri="{BB962C8B-B14F-4D97-AF65-F5344CB8AC3E}">
        <p14:creationId xmlns:p14="http://schemas.microsoft.com/office/powerpoint/2010/main" val="72051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78"/>
                                        </p:tgtEl>
                                        <p:attrNameLst>
                                          <p:attrName>style.visibility</p:attrName>
                                        </p:attrNameLst>
                                      </p:cBhvr>
                                      <p:to>
                                        <p:strVal val="visible"/>
                                      </p:to>
                                    </p:set>
                                    <p:animEffect transition="in" filter="fade">
                                      <p:cBhvr>
                                        <p:cTn id="13" dur="500"/>
                                        <p:tgtEl>
                                          <p:spTgt spid="78"/>
                                        </p:tgtEl>
                                      </p:cBhvr>
                                    </p:animEffect>
                                    <p:anim calcmode="lin" valueType="num">
                                      <p:cBhvr>
                                        <p:cTn id="14" dur="500" fill="hold"/>
                                        <p:tgtEl>
                                          <p:spTgt spid="78"/>
                                        </p:tgtEl>
                                        <p:attrNameLst>
                                          <p:attrName>ppt_x</p:attrName>
                                        </p:attrNameLst>
                                      </p:cBhvr>
                                      <p:tavLst>
                                        <p:tav tm="0">
                                          <p:val>
                                            <p:strVal val="#ppt_x"/>
                                          </p:val>
                                        </p:tav>
                                        <p:tav tm="100000">
                                          <p:val>
                                            <p:strVal val="#ppt_x"/>
                                          </p:val>
                                        </p:tav>
                                      </p:tavLst>
                                    </p:anim>
                                    <p:anim calcmode="lin" valueType="num">
                                      <p:cBhvr>
                                        <p:cTn id="15" dur="500" fill="hold"/>
                                        <p:tgtEl>
                                          <p:spTgt spid="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968876AC-6539-ACD4-1D41-1BDBA4FD258D}"/>
              </a:ext>
            </a:extLst>
          </p:cNvPr>
          <p:cNvGrpSpPr/>
          <p:nvPr/>
        </p:nvGrpSpPr>
        <p:grpSpPr>
          <a:xfrm>
            <a:off x="583851" y="1355891"/>
            <a:ext cx="4302473" cy="3960012"/>
            <a:chOff x="583851" y="1701515"/>
            <a:chExt cx="4302473" cy="3960012"/>
          </a:xfrm>
        </p:grpSpPr>
        <p:sp>
          <p:nvSpPr>
            <p:cNvPr id="92" name="文字方塊 91">
              <a:extLst>
                <a:ext uri="{FF2B5EF4-FFF2-40B4-BE49-F238E27FC236}">
                  <a16:creationId xmlns:a16="http://schemas.microsoft.com/office/drawing/2014/main" id="{48D599C2-57AE-AF48-C129-CE0C902E36E3}"/>
                </a:ext>
              </a:extLst>
            </p:cNvPr>
            <p:cNvSpPr txBox="1"/>
            <p:nvPr/>
          </p:nvSpPr>
          <p:spPr>
            <a:xfrm>
              <a:off x="583851" y="2514383"/>
              <a:ext cx="4302473" cy="3147144"/>
            </a:xfrm>
            <a:prstGeom prst="rect">
              <a:avLst/>
            </a:prstGeom>
            <a:noFill/>
          </p:spPr>
          <p:txBody>
            <a:bodyPr wrap="square" rtlCol="0">
              <a:spAutoFit/>
            </a:bodyPr>
            <a:lstStyle/>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票交所</a:t>
              </a:r>
              <a:r>
                <a:rPr lang="en-US" altLang="zh-TW" sz="1400" dirty="0">
                  <a:latin typeface="微軟正黑體" panose="020B0604030504040204" pitchFamily="34" charset="-120"/>
                  <a:ea typeface="微軟正黑體" panose="020B0604030504040204" pitchFamily="34" charset="-120"/>
                </a:rPr>
                <a:t>ACH</a:t>
              </a:r>
              <a:r>
                <a:rPr lang="zh-TW" altLang="en-US" sz="1400" dirty="0">
                  <a:latin typeface="微軟正黑體" panose="020B0604030504040204" pitchFamily="34" charset="-120"/>
                  <a:ea typeface="微軟正黑體" panose="020B0604030504040204" pitchFamily="34" charset="-120"/>
                </a:rPr>
                <a:t>系統第二異地備援採購案</a:t>
              </a:r>
              <a:endParaRPr lang="en-US" altLang="zh-TW" sz="1400" dirty="0">
                <a:latin typeface="微軟正黑體" panose="020B0604030504040204" pitchFamily="34" charset="-120"/>
                <a:ea typeface="微軟正黑體" panose="020B0604030504040204" pitchFamily="34" charset="-120"/>
              </a:endParaRP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國泰世華伺服器年度統購案</a:t>
              </a:r>
              <a:endParaRPr lang="en-US" altLang="zh-TW" sz="1400" dirty="0">
                <a:latin typeface="微軟正黑體" panose="020B0604030504040204" pitchFamily="34" charset="-120"/>
                <a:ea typeface="微軟正黑體" panose="020B0604030504040204" pitchFamily="34" charset="-120"/>
              </a:endParaRP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聯徵中心核心系統儲域網路軟硬體汰舊換新案</a:t>
              </a:r>
              <a:endParaRPr lang="en-US" altLang="zh-TW" sz="1400" dirty="0">
                <a:latin typeface="微軟正黑體" panose="020B0604030504040204" pitchFamily="34" charset="-120"/>
                <a:ea typeface="微軟正黑體" panose="020B0604030504040204" pitchFamily="34" charset="-120"/>
              </a:endParaRP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國泰世華</a:t>
              </a:r>
              <a:r>
                <a:rPr lang="en-US" altLang="zh-TW" sz="1400" dirty="0">
                  <a:latin typeface="微軟正黑體" panose="020B0604030504040204" pitchFamily="34" charset="-120"/>
                  <a:ea typeface="微軟正黑體" panose="020B0604030504040204" pitchFamily="34" charset="-120"/>
                </a:rPr>
                <a:t>VMware</a:t>
              </a:r>
              <a:r>
                <a:rPr lang="zh-TW" altLang="en-US" sz="1400" dirty="0">
                  <a:latin typeface="微軟正黑體" panose="020B0604030504040204" pitchFamily="34" charset="-120"/>
                  <a:ea typeface="微軟正黑體" panose="020B0604030504040204" pitchFamily="34" charset="-120"/>
                </a:rPr>
                <a:t>虛擬化軟體採購案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行動網銀暨海外網銀異地備援環境建置案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合作金庫電子商務系統伺服器汰換案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台灣企銀</a:t>
              </a:r>
              <a:r>
                <a:rPr lang="en-US" altLang="zh-TW" sz="1400" dirty="0">
                  <a:latin typeface="微軟正黑體" panose="020B0604030504040204" pitchFamily="34" charset="-120"/>
                  <a:ea typeface="微軟正黑體" panose="020B0604030504040204" pitchFamily="34" charset="-120"/>
                </a:rPr>
                <a:t>CyberArk</a:t>
              </a:r>
              <a:r>
                <a:rPr lang="zh-TW" altLang="en-US" sz="1400" dirty="0">
                  <a:latin typeface="微軟正黑體" panose="020B0604030504040204" pitchFamily="34" charset="-120"/>
                  <a:ea typeface="微軟正黑體" panose="020B0604030504040204" pitchFamily="34" charset="-120"/>
                </a:rPr>
                <a:t>提升案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台灣企銀</a:t>
              </a:r>
              <a:r>
                <a:rPr lang="en-US" altLang="zh-TW" sz="1400" dirty="0">
                  <a:latin typeface="微軟正黑體" panose="020B0604030504040204" pitchFamily="34" charset="-120"/>
                  <a:ea typeface="微軟正黑體" panose="020B0604030504040204" pitchFamily="34" charset="-120"/>
                </a:rPr>
                <a:t>AML</a:t>
              </a:r>
              <a:r>
                <a:rPr lang="zh-TW" altLang="en-US" sz="1400" dirty="0">
                  <a:latin typeface="微軟正黑體" panose="020B0604030504040204" pitchFamily="34" charset="-120"/>
                  <a:ea typeface="微軟正黑體" panose="020B0604030504040204" pitchFamily="34" charset="-120"/>
                </a:rPr>
                <a:t>資料儲存擴充案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台灣企銀開放式系統備份擴充案</a:t>
              </a:r>
            </a:p>
            <a:p>
              <a:pPr marL="285750" lvl="0" indent="-285750">
                <a:lnSpc>
                  <a:spcPts val="2000"/>
                </a:lnSpc>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Forcepoint</a:t>
              </a:r>
              <a:r>
                <a:rPr lang="zh-TW" altLang="en-US" sz="1400" dirty="0">
                  <a:latin typeface="微軟正黑體" panose="020B0604030504040204" pitchFamily="34" charset="-120"/>
                  <a:ea typeface="微軟正黑體" panose="020B0604030504040204" pitchFamily="34" charset="-120"/>
                </a:rPr>
                <a:t>購置案 </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中華郵政智能櫃購置採購案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國泰世華市場風險管理系統升級硬體設備採購案</a:t>
              </a:r>
            </a:p>
          </p:txBody>
        </p:sp>
        <p:sp>
          <p:nvSpPr>
            <p:cNvPr id="93" name="Rounded Rectangle 15">
              <a:extLst>
                <a:ext uri="{FF2B5EF4-FFF2-40B4-BE49-F238E27FC236}">
                  <a16:creationId xmlns:a16="http://schemas.microsoft.com/office/drawing/2014/main" id="{D3F7F92D-745A-C7C7-9A8B-F40AD6C0A152}"/>
                </a:ext>
              </a:extLst>
            </p:cNvPr>
            <p:cNvSpPr/>
            <p:nvPr/>
          </p:nvSpPr>
          <p:spPr>
            <a:xfrm>
              <a:off x="583852" y="1701515"/>
              <a:ext cx="3060000" cy="632771"/>
            </a:xfrm>
            <a:prstGeom prst="roundRect">
              <a:avLst>
                <a:gd name="adj" fmla="val 50000"/>
              </a:avLst>
            </a:prstGeom>
            <a:solidFill>
              <a:srgbClr val="870100"/>
            </a:solidFill>
            <a:ln w="25400" cap="flat" cmpd="sng" algn="ctr">
              <a:noFill/>
              <a:prstDash val="solid"/>
            </a:ln>
            <a:effectLst/>
          </p:spPr>
          <p:txBody>
            <a:bodyPr rtlCol="0" anchor="ctr"/>
            <a:lstStyle/>
            <a:p>
              <a:pPr algn="ctr" defTabSz="914318">
                <a:defRPr/>
              </a:pPr>
              <a:r>
                <a:rPr lang="en-US" altLang="zh-TW" sz="2400" dirty="0">
                  <a:solidFill>
                    <a:srgbClr val="FFFFFF"/>
                  </a:solidFill>
                  <a:latin typeface="微軟正黑體" panose="020B0604030504040204" pitchFamily="34" charset="-120"/>
                  <a:ea typeface="微軟正黑體" panose="020B0604030504040204" pitchFamily="34" charset="-120"/>
                </a:rPr>
                <a:t>Banking</a:t>
              </a:r>
            </a:p>
          </p:txBody>
        </p:sp>
      </p:grpSp>
      <p:grpSp>
        <p:nvGrpSpPr>
          <p:cNvPr id="6" name="群組 5">
            <a:extLst>
              <a:ext uri="{FF2B5EF4-FFF2-40B4-BE49-F238E27FC236}">
                <a16:creationId xmlns:a16="http://schemas.microsoft.com/office/drawing/2014/main" id="{DC033AC5-981E-A165-7C5F-4B0E67B175B7}"/>
              </a:ext>
            </a:extLst>
          </p:cNvPr>
          <p:cNvGrpSpPr/>
          <p:nvPr/>
        </p:nvGrpSpPr>
        <p:grpSpPr>
          <a:xfrm>
            <a:off x="4654122" y="1355891"/>
            <a:ext cx="3967363" cy="5226085"/>
            <a:chOff x="4654122" y="1701515"/>
            <a:chExt cx="3967363" cy="5226085"/>
          </a:xfrm>
        </p:grpSpPr>
        <p:sp>
          <p:nvSpPr>
            <p:cNvPr id="87" name="文字方塊 86">
              <a:extLst>
                <a:ext uri="{FF2B5EF4-FFF2-40B4-BE49-F238E27FC236}">
                  <a16:creationId xmlns:a16="http://schemas.microsoft.com/office/drawing/2014/main" id="{801B1482-8449-FE11-B77D-E2CAE0DD6B92}"/>
                </a:ext>
              </a:extLst>
            </p:cNvPr>
            <p:cNvSpPr txBox="1"/>
            <p:nvPr/>
          </p:nvSpPr>
          <p:spPr>
            <a:xfrm>
              <a:off x="4654122" y="2498054"/>
              <a:ext cx="3967363" cy="4429546"/>
            </a:xfrm>
            <a:prstGeom prst="rect">
              <a:avLst/>
            </a:prstGeom>
            <a:noFill/>
          </p:spPr>
          <p:txBody>
            <a:bodyPr wrap="square" rtlCol="0">
              <a:spAutoFit/>
            </a:bodyPr>
            <a:lstStyle/>
            <a:p>
              <a:pPr marL="28575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國網中心民生物聯網雲端建置採購案</a:t>
              </a:r>
            </a:p>
            <a:p>
              <a:pPr marL="285750" lvl="0" indent="-285750">
                <a:lnSpc>
                  <a:spcPts val="2000"/>
                </a:lnSpc>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DNS</a:t>
              </a:r>
              <a:r>
                <a:rPr lang="zh-TW" altLang="en-US" sz="1400" dirty="0">
                  <a:latin typeface="微軟正黑體" panose="020B0604030504040204" pitchFamily="34" charset="-120"/>
                  <a:ea typeface="微軟正黑體" panose="020B0604030504040204" pitchFamily="34" charset="-120"/>
                </a:rPr>
                <a:t>網路安全升級案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端點資訊安全防護升級案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國網混合雲 </a:t>
              </a:r>
              <a:r>
                <a:rPr lang="en-US" altLang="zh-TW" sz="1400" dirty="0">
                  <a:latin typeface="微軟正黑體" panose="020B0604030504040204" pitchFamily="34" charset="-120"/>
                  <a:ea typeface="微軟正黑體" panose="020B0604030504040204" pitchFamily="34" charset="-120"/>
                </a:rPr>
                <a:t>B </a:t>
              </a:r>
              <a:r>
                <a:rPr lang="zh-TW" altLang="en-US" sz="1400" dirty="0">
                  <a:latin typeface="微軟正黑體" panose="020B0604030504040204" pitchFamily="34" charset="-120"/>
                  <a:ea typeface="微軟正黑體" panose="020B0604030504040204" pitchFamily="34" charset="-120"/>
                </a:rPr>
                <a:t>標任務型導向 </a:t>
              </a:r>
              <a:r>
                <a:rPr lang="en-US" altLang="zh-TW" sz="1400" dirty="0">
                  <a:latin typeface="微軟正黑體" panose="020B0604030504040204" pitchFamily="34" charset="-120"/>
                  <a:ea typeface="微軟正黑體" panose="020B0604030504040204" pitchFamily="34" charset="-120"/>
                </a:rPr>
                <a:t>(Mission-critical)</a:t>
              </a:r>
              <a:r>
                <a:rPr lang="zh-TW" altLang="en-US" sz="1400" dirty="0">
                  <a:latin typeface="微軟正黑體" panose="020B0604030504040204" pitchFamily="34" charset="-120"/>
                  <a:ea typeface="微軟正黑體" panose="020B0604030504040204" pitchFamily="34" charset="-120"/>
                </a:rPr>
                <a:t>強韌雲端研究服務場域驗證</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特定業務區域網路作業環境升級建置案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防毒軟體授權採購</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微軟支援服務及軟體授權採購案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主機磁碟機汰舊換新案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連外區域網路作業環境升級建置案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伺服器等軟硬體採購案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區域網路作業環境軟硬體汰換案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點陣式印表機採購案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通信前置處理機汰換案</a:t>
              </a:r>
            </a:p>
            <a:p>
              <a:pPr marL="285750" lvl="0" indent="-285750">
                <a:lnSpc>
                  <a:spcPts val="2000"/>
                </a:lnSpc>
                <a:buFont typeface="Arial" panose="020B0604020202020204" pitchFamily="34" charset="0"/>
                <a:buChar char="•"/>
              </a:pPr>
              <a:r>
                <a:rPr lang="en-US" altLang="zh-TW" sz="1400" dirty="0" err="1">
                  <a:latin typeface="微軟正黑體" panose="020B0604030504040204" pitchFamily="34" charset="-120"/>
                  <a:ea typeface="微軟正黑體" panose="020B0604030504040204" pitchFamily="34" charset="-120"/>
                </a:rPr>
                <a:t>VxRail</a:t>
              </a:r>
              <a:r>
                <a:rPr lang="zh-TW" altLang="en-US" sz="1400" dirty="0">
                  <a:latin typeface="微軟正黑體" panose="020B0604030504040204" pitchFamily="34" charset="-120"/>
                  <a:ea typeface="微軟正黑體" panose="020B0604030504040204" pitchFamily="34" charset="-120"/>
                </a:rPr>
                <a:t>採購案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伺服器及儲存設備採購案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論文比對系統主機採購案</a:t>
              </a:r>
              <a:endParaRPr lang="en-US" altLang="zh-TW" sz="1400" dirty="0">
                <a:latin typeface="微軟正黑體" panose="020B0604030504040204" pitchFamily="34" charset="-120"/>
                <a:ea typeface="微軟正黑體" panose="020B0604030504040204" pitchFamily="34" charset="-120"/>
              </a:endParaRPr>
            </a:p>
          </p:txBody>
        </p:sp>
        <p:sp>
          <p:nvSpPr>
            <p:cNvPr id="94" name="Rounded Rectangle 15">
              <a:extLst>
                <a:ext uri="{FF2B5EF4-FFF2-40B4-BE49-F238E27FC236}">
                  <a16:creationId xmlns:a16="http://schemas.microsoft.com/office/drawing/2014/main" id="{67C0D12D-D6F7-E57B-4A84-38B74A456F91}"/>
                </a:ext>
              </a:extLst>
            </p:cNvPr>
            <p:cNvSpPr/>
            <p:nvPr/>
          </p:nvSpPr>
          <p:spPr>
            <a:xfrm>
              <a:off x="4654122" y="1701515"/>
              <a:ext cx="3060000" cy="632771"/>
            </a:xfrm>
            <a:prstGeom prst="roundRect">
              <a:avLst>
                <a:gd name="adj" fmla="val 50000"/>
              </a:avLst>
            </a:prstGeom>
            <a:solidFill>
              <a:srgbClr val="AE0005"/>
            </a:solidFill>
            <a:ln w="25400" cap="flat" cmpd="sng" algn="ctr">
              <a:noFill/>
              <a:prstDash val="solid"/>
            </a:ln>
            <a:effectLst/>
          </p:spPr>
          <p:txBody>
            <a:bodyPr rtlCol="0" anchor="ctr"/>
            <a:lstStyle/>
            <a:p>
              <a:pPr algn="ctr">
                <a:defRPr/>
              </a:pPr>
              <a:r>
                <a:rPr lang="en-US" altLang="zh-CN" sz="2400" dirty="0">
                  <a:solidFill>
                    <a:srgbClr val="FFFFFF"/>
                  </a:solidFill>
                  <a:latin typeface="微軟正黑體" panose="020B0604030504040204" pitchFamily="34" charset="-120"/>
                  <a:ea typeface="微軟正黑體" panose="020B0604030504040204" pitchFamily="34" charset="-120"/>
                </a:rPr>
                <a:t>Government</a:t>
              </a:r>
              <a:endParaRPr lang="en-US" altLang="zh-TW" sz="2400" dirty="0">
                <a:solidFill>
                  <a:srgbClr val="FFFFFF"/>
                </a:solidFill>
                <a:latin typeface="微軟正黑體" panose="020B0604030504040204" pitchFamily="34" charset="-120"/>
                <a:ea typeface="微軟正黑體" panose="020B0604030504040204" pitchFamily="34" charset="-120"/>
              </a:endParaRPr>
            </a:p>
          </p:txBody>
        </p:sp>
      </p:grpSp>
      <p:grpSp>
        <p:nvGrpSpPr>
          <p:cNvPr id="7" name="群組 6">
            <a:extLst>
              <a:ext uri="{FF2B5EF4-FFF2-40B4-BE49-F238E27FC236}">
                <a16:creationId xmlns:a16="http://schemas.microsoft.com/office/drawing/2014/main" id="{79BAAECB-3D50-4D43-3E3E-3BA1672A1778}"/>
              </a:ext>
            </a:extLst>
          </p:cNvPr>
          <p:cNvGrpSpPr/>
          <p:nvPr/>
        </p:nvGrpSpPr>
        <p:grpSpPr>
          <a:xfrm>
            <a:off x="8600662" y="1355891"/>
            <a:ext cx="3385398" cy="5226085"/>
            <a:chOff x="8600662" y="1701515"/>
            <a:chExt cx="3385398" cy="5226085"/>
          </a:xfrm>
        </p:grpSpPr>
        <p:sp>
          <p:nvSpPr>
            <p:cNvPr id="89" name="文字方塊 88">
              <a:extLst>
                <a:ext uri="{FF2B5EF4-FFF2-40B4-BE49-F238E27FC236}">
                  <a16:creationId xmlns:a16="http://schemas.microsoft.com/office/drawing/2014/main" id="{EAA9AD1F-989F-CA3F-6F29-21B6281121F5}"/>
                </a:ext>
              </a:extLst>
            </p:cNvPr>
            <p:cNvSpPr txBox="1"/>
            <p:nvPr/>
          </p:nvSpPr>
          <p:spPr>
            <a:xfrm>
              <a:off x="8600662" y="2498054"/>
              <a:ext cx="3385398" cy="4429546"/>
            </a:xfrm>
            <a:prstGeom prst="rect">
              <a:avLst/>
            </a:prstGeom>
            <a:noFill/>
          </p:spPr>
          <p:txBody>
            <a:bodyPr wrap="square" rtlCol="0">
              <a:spAutoFit/>
            </a:bodyPr>
            <a:lstStyle/>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台灣運彩</a:t>
              </a:r>
              <a:r>
                <a:rPr lang="en-US" altLang="zh-TW" sz="1400" dirty="0">
                  <a:latin typeface="微軟正黑體" panose="020B0604030504040204" pitchFamily="34" charset="-120"/>
                  <a:ea typeface="微軟正黑體" panose="020B0604030504040204" pitchFamily="34" charset="-120"/>
                </a:rPr>
                <a:t>VMware</a:t>
              </a:r>
              <a:r>
                <a:rPr lang="zh-TW" altLang="en-US" sz="1400" dirty="0">
                  <a:latin typeface="微軟正黑體" panose="020B0604030504040204" pitchFamily="34" charset="-120"/>
                  <a:ea typeface="微軟正黑體" panose="020B0604030504040204" pitchFamily="34" charset="-120"/>
                </a:rPr>
                <a:t>軟體採購案</a:t>
              </a:r>
              <a:endParaRPr lang="en-US" altLang="zh-TW" sz="1400" dirty="0">
                <a:latin typeface="微軟正黑體" panose="020B0604030504040204" pitchFamily="34" charset="-120"/>
                <a:ea typeface="微軟正黑體" panose="020B0604030504040204" pitchFamily="34" charset="-120"/>
              </a:endParaRP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台灣運彩</a:t>
              </a:r>
              <a:r>
                <a:rPr lang="en-US" altLang="zh-TW" sz="1400" dirty="0">
                  <a:latin typeface="微軟正黑體" panose="020B0604030504040204" pitchFamily="34" charset="-120"/>
                  <a:ea typeface="微軟正黑體" panose="020B0604030504040204" pitchFamily="34" charset="-120"/>
                </a:rPr>
                <a:t>DELL</a:t>
              </a:r>
              <a:r>
                <a:rPr lang="zh-TW" altLang="en-US" sz="1400" dirty="0">
                  <a:latin typeface="微軟正黑體" panose="020B0604030504040204" pitchFamily="34" charset="-120"/>
                  <a:ea typeface="微軟正黑體" panose="020B0604030504040204" pitchFamily="34" charset="-120"/>
                </a:rPr>
                <a:t>設備採購</a:t>
              </a:r>
              <a:endParaRPr lang="en-US" altLang="zh-TW" sz="1400" dirty="0">
                <a:latin typeface="微軟正黑體" panose="020B0604030504040204" pitchFamily="34" charset="-120"/>
                <a:ea typeface="微軟正黑體" panose="020B0604030504040204" pitchFamily="34" charset="-120"/>
              </a:endParaRP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台灣運彩備份備援採購案</a:t>
              </a:r>
            </a:p>
            <a:p>
              <a:pPr marL="285750" lvl="0" indent="-285750">
                <a:lnSpc>
                  <a:spcPts val="2000"/>
                </a:lnSpc>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AD</a:t>
              </a:r>
              <a:r>
                <a:rPr lang="zh-TW" altLang="en-US" sz="1400" dirty="0">
                  <a:latin typeface="微軟正黑體" panose="020B0604030504040204" pitchFamily="34" charset="-120"/>
                  <a:ea typeface="微軟正黑體" panose="020B0604030504040204" pitchFamily="34" charset="-120"/>
                </a:rPr>
                <a:t>網域及虛擬化平台建置採購案</a:t>
              </a:r>
            </a:p>
            <a:p>
              <a:pPr marL="285750" lvl="0" indent="-285750">
                <a:lnSpc>
                  <a:spcPts val="2000"/>
                </a:lnSpc>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RFID </a:t>
              </a:r>
              <a:r>
                <a:rPr lang="zh-TW" altLang="en-US" sz="1400" dirty="0">
                  <a:latin typeface="微軟正黑體" panose="020B0604030504040204" pitchFamily="34" charset="-120"/>
                  <a:ea typeface="微軟正黑體" panose="020B0604030504040204" pitchFamily="34" charset="-120"/>
                </a:rPr>
                <a:t>倉儲管理系統</a:t>
              </a:r>
            </a:p>
            <a:p>
              <a:pPr marL="285750" lvl="0" indent="-285750">
                <a:lnSpc>
                  <a:spcPts val="2000"/>
                </a:lnSpc>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RFID +Barcode </a:t>
              </a:r>
              <a:r>
                <a:rPr lang="zh-TW" altLang="en-US" sz="1400" dirty="0">
                  <a:latin typeface="微軟正黑體" panose="020B0604030504040204" pitchFamily="34" charset="-120"/>
                  <a:ea typeface="微軟正黑體" panose="020B0604030504040204" pitchFamily="34" charset="-120"/>
                </a:rPr>
                <a:t>整合倉儲管理系統</a:t>
              </a:r>
            </a:p>
            <a:p>
              <a:pPr marL="285750" lvl="0" indent="-285750">
                <a:lnSpc>
                  <a:spcPts val="2000"/>
                </a:lnSpc>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WMS</a:t>
              </a:r>
              <a:r>
                <a:rPr lang="zh-TW" altLang="en-US" sz="1400" dirty="0">
                  <a:latin typeface="微軟正黑體" panose="020B0604030504040204" pitchFamily="34" charset="-120"/>
                  <a:ea typeface="微軟正黑體" panose="020B0604030504040204" pitchFamily="34" charset="-120"/>
                </a:rPr>
                <a:t>倉儲管理系統</a:t>
              </a:r>
            </a:p>
            <a:p>
              <a:pPr marL="285750" lvl="0" indent="-285750">
                <a:lnSpc>
                  <a:spcPts val="2000"/>
                </a:lnSpc>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TMS </a:t>
              </a:r>
              <a:r>
                <a:rPr lang="zh-TW" altLang="en-US" sz="1400" dirty="0">
                  <a:latin typeface="微軟正黑體" panose="020B0604030504040204" pitchFamily="34" charset="-120"/>
                  <a:ea typeface="微軟正黑體" panose="020B0604030504040204" pitchFamily="34" charset="-120"/>
                </a:rPr>
                <a:t>運輸管理系統</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端點防毒導入</a:t>
              </a:r>
              <a:endParaRPr lang="en-US" altLang="zh-TW" sz="1400" dirty="0">
                <a:latin typeface="微軟正黑體" panose="020B0604030504040204" pitchFamily="34" charset="-120"/>
                <a:ea typeface="微軟正黑體" panose="020B0604030504040204" pitchFamily="34" charset="-120"/>
              </a:endParaRP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病歷倉儲系統</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雲平台伺服器儲存設備整合擴充案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腎臟科大數據平台整合案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全院工作站汰換案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護理站端末設備整合案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胸腔部儲存設備建置案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重粒子加速器週邊系統建置案</a:t>
              </a:r>
            </a:p>
            <a:p>
              <a:pPr marL="285750" lvl="0" indent="-285750">
                <a:lnSpc>
                  <a:spcPts val="2000"/>
                </a:lnSpc>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直線加速器系統建置案</a:t>
              </a:r>
              <a:endParaRPr lang="en-US" altLang="zh-TW" sz="1400" dirty="0">
                <a:latin typeface="微軟正黑體" panose="020B0604030504040204" pitchFamily="34" charset="-120"/>
                <a:ea typeface="微軟正黑體" panose="020B0604030504040204" pitchFamily="34" charset="-120"/>
              </a:endParaRPr>
            </a:p>
          </p:txBody>
        </p:sp>
        <p:sp>
          <p:nvSpPr>
            <p:cNvPr id="95" name="Rounded Rectangle 15">
              <a:extLst>
                <a:ext uri="{FF2B5EF4-FFF2-40B4-BE49-F238E27FC236}">
                  <a16:creationId xmlns:a16="http://schemas.microsoft.com/office/drawing/2014/main" id="{A660B87B-3911-8257-793A-528120F9E3E4}"/>
                </a:ext>
              </a:extLst>
            </p:cNvPr>
            <p:cNvSpPr/>
            <p:nvPr/>
          </p:nvSpPr>
          <p:spPr>
            <a:xfrm>
              <a:off x="8600662" y="1701515"/>
              <a:ext cx="3060000" cy="632771"/>
            </a:xfrm>
            <a:prstGeom prst="roundRect">
              <a:avLst>
                <a:gd name="adj" fmla="val 50000"/>
              </a:avLst>
            </a:prstGeom>
            <a:solidFill>
              <a:srgbClr val="E40000"/>
            </a:solidFill>
            <a:ln w="25400" cap="flat" cmpd="sng" algn="ctr">
              <a:noFill/>
              <a:prstDash val="solid"/>
            </a:ln>
            <a:effectLst/>
          </p:spPr>
          <p:txBody>
            <a:bodyPr rtlCol="0" anchor="ctr"/>
            <a:lstStyle/>
            <a:p>
              <a:pPr algn="ctr">
                <a:defRPr/>
              </a:pPr>
              <a:r>
                <a:rPr lang="en-US" altLang="zh-CN" sz="2000" dirty="0">
                  <a:solidFill>
                    <a:schemeClr val="bg1"/>
                  </a:solidFill>
                  <a:latin typeface="微軟正黑體" panose="020B0604030504040204" pitchFamily="34" charset="-120"/>
                  <a:ea typeface="微軟正黑體" panose="020B0604030504040204" pitchFamily="34" charset="-120"/>
                </a:rPr>
                <a:t>Others</a:t>
              </a:r>
              <a:endParaRPr lang="en-US" altLang="zh-TW" sz="2000" dirty="0">
                <a:solidFill>
                  <a:srgbClr val="FFFFFF"/>
                </a:solidFill>
                <a:latin typeface="微軟正黑體" panose="020B0604030504040204" pitchFamily="34" charset="-120"/>
                <a:ea typeface="微軟正黑體" panose="020B0604030504040204" pitchFamily="34" charset="-120"/>
              </a:endParaRPr>
            </a:p>
          </p:txBody>
        </p:sp>
      </p:grpSp>
      <p:sp>
        <p:nvSpPr>
          <p:cNvPr id="2" name="內容版面配置區 2">
            <a:extLst>
              <a:ext uri="{FF2B5EF4-FFF2-40B4-BE49-F238E27FC236}">
                <a16:creationId xmlns:a16="http://schemas.microsoft.com/office/drawing/2014/main" id="{4EE42FAD-ABB5-58F3-62C5-199B270F08A9}"/>
              </a:ext>
            </a:extLst>
          </p:cNvPr>
          <p:cNvSpPr txBox="1">
            <a:spLocks/>
          </p:cNvSpPr>
          <p:nvPr/>
        </p:nvSpPr>
        <p:spPr>
          <a:xfrm>
            <a:off x="3939" y="173367"/>
            <a:ext cx="3597014" cy="604108"/>
          </a:xfrm>
          <a:prstGeom prst="rect">
            <a:avLst/>
          </a:prstGeom>
        </p:spPr>
        <p:txBody>
          <a:bodyPr>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latin typeface="微軟正黑體" panose="020B0604030504040204" pitchFamily="34" charset="-120"/>
                <a:ea typeface="微軟正黑體" panose="020B0604030504040204" pitchFamily="34" charset="-120"/>
              </a:rPr>
              <a:t>Operational Overview</a:t>
            </a:r>
          </a:p>
        </p:txBody>
      </p:sp>
      <p:cxnSp>
        <p:nvCxnSpPr>
          <p:cNvPr id="3" name="直線接點 2">
            <a:extLst>
              <a:ext uri="{FF2B5EF4-FFF2-40B4-BE49-F238E27FC236}">
                <a16:creationId xmlns:a16="http://schemas.microsoft.com/office/drawing/2014/main" id="{C24ECD18-8054-7CB4-6B7C-15E531A31BF7}"/>
              </a:ext>
            </a:extLst>
          </p:cNvPr>
          <p:cNvCxnSpPr/>
          <p:nvPr/>
        </p:nvCxnSpPr>
        <p:spPr>
          <a:xfrm>
            <a:off x="3547136" y="282830"/>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
        <p:nvSpPr>
          <p:cNvPr id="5" name="標題 1">
            <a:extLst>
              <a:ext uri="{FF2B5EF4-FFF2-40B4-BE49-F238E27FC236}">
                <a16:creationId xmlns:a16="http://schemas.microsoft.com/office/drawing/2014/main" id="{E50B2364-EC21-E97D-4FA0-92CC1E62E9CA}"/>
              </a:ext>
            </a:extLst>
          </p:cNvPr>
          <p:cNvSpPr txBox="1">
            <a:spLocks/>
          </p:cNvSpPr>
          <p:nvPr/>
        </p:nvSpPr>
        <p:spPr>
          <a:xfrm>
            <a:off x="3679332" y="262485"/>
            <a:ext cx="1866704" cy="5116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微軟正黑體" panose="020B0604030504040204" pitchFamily="34" charset="-120"/>
                <a:ea typeface="+mj-ea"/>
                <a:cs typeface="+mj-cs"/>
              </a:defRPr>
            </a:lvl1pPr>
          </a:lstStyle>
          <a:p>
            <a:pPr algn="l"/>
            <a:r>
              <a:rPr lang="en-US" altLang="zh-TW" sz="2400" b="1" dirty="0">
                <a:solidFill>
                  <a:srgbClr val="C00000"/>
                </a:solidFill>
                <a:ea typeface="微軟正黑體" panose="020B0604030504040204" pitchFamily="34" charset="-120"/>
              </a:rPr>
              <a:t>The Wins</a:t>
            </a:r>
            <a:endParaRPr lang="zh-TW" altLang="en-US" sz="2400" b="1" dirty="0">
              <a:solidFill>
                <a:srgbClr val="C00000"/>
              </a:solidFill>
              <a:ea typeface="微軟正黑體" panose="020B0604030504040204" pitchFamily="34" charset="-120"/>
            </a:endParaRPr>
          </a:p>
        </p:txBody>
      </p:sp>
    </p:spTree>
    <p:extLst>
      <p:ext uri="{BB962C8B-B14F-4D97-AF65-F5344CB8AC3E}">
        <p14:creationId xmlns:p14="http://schemas.microsoft.com/office/powerpoint/2010/main" val="44672922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14:presetBounceEnd="4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0000">
                                          <p:cBhvr additive="base">
                                            <p:cTn id="7"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14:presetBounceEnd="40000">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14:bounceEnd="40000">
                                          <p:cBhvr additive="base">
                                            <p:cTn id="12" dur="50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13" dur="500" fill="hold"/>
                                            <p:tgtEl>
                                              <p:spTgt spid="6"/>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nodeType="afterEffect" p14:presetBounceEnd="40000">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14:bounceEnd="40000">
                                          <p:cBhvr additive="base">
                                            <p:cTn id="17" dur="50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1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A64466F6-673E-A75A-1539-CA1BD500E882}"/>
              </a:ext>
            </a:extLst>
          </p:cNvPr>
          <p:cNvSpPr txBox="1">
            <a:spLocks/>
          </p:cNvSpPr>
          <p:nvPr/>
        </p:nvSpPr>
        <p:spPr>
          <a:xfrm>
            <a:off x="2673347" y="2604122"/>
            <a:ext cx="6845305" cy="8248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gn="ctr"/>
            <a:r>
              <a:rPr lang="en-US" altLang="zh-TW" sz="6600" b="1" dirty="0">
                <a:solidFill>
                  <a:srgbClr val="3F3F3F"/>
                </a:solidFill>
                <a:ea typeface="微軟正黑體" panose="020B0604030504040204" pitchFamily="34" charset="-120"/>
              </a:rPr>
              <a:t>Industry Trends</a:t>
            </a:r>
          </a:p>
        </p:txBody>
      </p:sp>
    </p:spTree>
    <p:extLst>
      <p:ext uri="{BB962C8B-B14F-4D97-AF65-F5344CB8AC3E}">
        <p14:creationId xmlns:p14="http://schemas.microsoft.com/office/powerpoint/2010/main" val="266234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E6BA3C0F-F876-41B5-AC2C-4C097BA61092}"/>
              </a:ext>
            </a:extLst>
          </p:cNvPr>
          <p:cNvSpPr txBox="1"/>
          <p:nvPr/>
        </p:nvSpPr>
        <p:spPr>
          <a:xfrm>
            <a:off x="418000" y="6116825"/>
            <a:ext cx="4969181" cy="523220"/>
          </a:xfrm>
          <a:prstGeom prst="rect">
            <a:avLst/>
          </a:prstGeom>
          <a:noFill/>
        </p:spPr>
        <p:txBody>
          <a:bodyPr wrap="none" rtlCol="0">
            <a:spAutoFit/>
          </a:bodyPr>
          <a:lstStyle/>
          <a:p>
            <a:r>
              <a:rPr lang="en-US" altLang="zh-TW" sz="1400" dirty="0">
                <a:latin typeface="微軟正黑體" panose="020B0604030504040204" pitchFamily="34" charset="-120"/>
                <a:ea typeface="微軟正黑體" panose="020B0604030504040204" pitchFamily="34" charset="-120"/>
              </a:rPr>
              <a:t>Source:</a:t>
            </a:r>
            <a:r>
              <a:rPr lang="zh-TW" altLang="en-US" sz="1400" dirty="0">
                <a:latin typeface="微軟正黑體" panose="020B0604030504040204" pitchFamily="34" charset="-120"/>
                <a:ea typeface="微軟正黑體" panose="020B0604030504040204" pitchFamily="34" charset="-120"/>
              </a:rPr>
              <a:t> </a:t>
            </a:r>
            <a:r>
              <a:rPr lang="en-US" altLang="zh-TW" sz="1400" b="0" i="0" dirty="0">
                <a:solidFill>
                  <a:srgbClr val="01010F"/>
                </a:solidFill>
                <a:latin typeface="微軟正黑體" panose="020B0604030504040204" pitchFamily="34" charset="-120"/>
                <a:ea typeface="微軟正黑體" panose="020B0604030504040204" pitchFamily="34" charset="-120"/>
              </a:rPr>
              <a:t>IDC Taiwan</a:t>
            </a:r>
            <a:endParaRPr lang="en-US" altLang="zh-TW" sz="1400" dirty="0">
              <a:latin typeface="微軟正黑體" panose="020B0604030504040204" pitchFamily="34" charset="-120"/>
              <a:ea typeface="微軟正黑體" panose="020B0604030504040204" pitchFamily="34" charset="-120"/>
              <a:hlinkClick r:id="rId3">
                <a:extLst>
                  <a:ext uri="{A12FA001-AC4F-418D-AE19-62706E023703}">
                    <ahyp:hlinkClr xmlns:ahyp="http://schemas.microsoft.com/office/drawing/2018/hyperlinkcolor" val="tx"/>
                  </a:ext>
                </a:extLst>
              </a:hlinkClick>
            </a:endParaRPr>
          </a:p>
          <a:p>
            <a:r>
              <a:rPr lang="en-US" altLang="zh-TW" sz="1400" b="0" i="0" dirty="0">
                <a:solidFill>
                  <a:srgbClr val="01010F"/>
                </a:solidFill>
                <a:effectLst/>
                <a:latin typeface="微軟正黑體" panose="020B0604030504040204" pitchFamily="34" charset="-120"/>
                <a:ea typeface="微軟正黑體" panose="020B0604030504040204" pitchFamily="34" charset="-120"/>
              </a:rPr>
              <a:t>IDC: Top 10 Predictions for the Taiwan ICT Market in 2023</a:t>
            </a:r>
            <a:endParaRPr lang="zh-TW" altLang="en-US" sz="1400" b="0" i="0" dirty="0">
              <a:solidFill>
                <a:srgbClr val="01010F"/>
              </a:solidFill>
              <a:effectLst/>
              <a:latin typeface="微軟正黑體" panose="020B0604030504040204" pitchFamily="34" charset="-120"/>
              <a:ea typeface="微軟正黑體" panose="020B0604030504040204" pitchFamily="34" charset="-120"/>
            </a:endParaRPr>
          </a:p>
        </p:txBody>
      </p:sp>
      <p:sp>
        <p:nvSpPr>
          <p:cNvPr id="5" name="文字方塊 4">
            <a:extLst>
              <a:ext uri="{FF2B5EF4-FFF2-40B4-BE49-F238E27FC236}">
                <a16:creationId xmlns:a16="http://schemas.microsoft.com/office/drawing/2014/main" id="{0775C187-42B5-273D-6D5B-3B303B0A4607}"/>
              </a:ext>
            </a:extLst>
          </p:cNvPr>
          <p:cNvSpPr txBox="1"/>
          <p:nvPr/>
        </p:nvSpPr>
        <p:spPr>
          <a:xfrm>
            <a:off x="6585711" y="6286890"/>
            <a:ext cx="5311711" cy="307777"/>
          </a:xfrm>
          <a:prstGeom prst="rect">
            <a:avLst/>
          </a:prstGeom>
          <a:noFill/>
        </p:spPr>
        <p:txBody>
          <a:bodyPr wrap="square" rtlCol="0">
            <a:spAutoFit/>
          </a:bodyPr>
          <a:lstStyle/>
          <a:p>
            <a:r>
              <a:rPr lang="en-US" altLang="zh-TW" sz="1400" dirty="0">
                <a:latin typeface="微軟正黑體" panose="020B0604030504040204" pitchFamily="34" charset="-120"/>
                <a:ea typeface="微軟正黑體" panose="020B0604030504040204" pitchFamily="34" charset="-120"/>
                <a:hlinkClick r:id="rId3">
                  <a:extLst>
                    <a:ext uri="{A12FA001-AC4F-418D-AE19-62706E023703}">
                      <ahyp:hlinkClr xmlns:ahyp="http://schemas.microsoft.com/office/drawing/2018/hyperlinkcolor" val="tx"/>
                    </a:ext>
                  </a:extLst>
                </a:hlinkClick>
              </a:rPr>
              <a:t>https://www.idc.com/getdoc.jsp?containerId=prAP49941822</a:t>
            </a:r>
            <a:endParaRPr lang="zh-TW" altLang="en-US" sz="1400" dirty="0">
              <a:latin typeface="微軟正黑體" panose="020B0604030504040204" pitchFamily="34" charset="-120"/>
              <a:ea typeface="微軟正黑體" panose="020B0604030504040204" pitchFamily="34" charset="-120"/>
            </a:endParaRPr>
          </a:p>
        </p:txBody>
      </p:sp>
      <p:sp>
        <p:nvSpPr>
          <p:cNvPr id="27" name="橢圓 26">
            <a:extLst>
              <a:ext uri="{FF2B5EF4-FFF2-40B4-BE49-F238E27FC236}">
                <a16:creationId xmlns:a16="http://schemas.microsoft.com/office/drawing/2014/main" id="{51ECB407-F25C-F0EB-2518-652B3E6995A4}"/>
              </a:ext>
            </a:extLst>
          </p:cNvPr>
          <p:cNvSpPr>
            <a:spLocks noChangeAspect="1"/>
          </p:cNvSpPr>
          <p:nvPr/>
        </p:nvSpPr>
        <p:spPr>
          <a:xfrm>
            <a:off x="9033858" y="1314455"/>
            <a:ext cx="2160000" cy="2160000"/>
          </a:xfrm>
          <a:prstGeom prst="ellipse">
            <a:avLst/>
          </a:prstGeom>
          <a:solidFill>
            <a:srgbClr val="8901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b="1" kern="0" dirty="0">
                <a:solidFill>
                  <a:schemeClr val="bg1"/>
                </a:solidFill>
                <a:effectLst/>
                <a:latin typeface="微軟正黑體" panose="020B0604030504040204" pitchFamily="34" charset="-120"/>
                <a:ea typeface="微軟正黑體" panose="020B0604030504040204" pitchFamily="34" charset="-120"/>
                <a:cs typeface="Segoe UI" panose="020B0502040204020203" pitchFamily="34" charset="0"/>
              </a:rPr>
              <a:t>Digital Sovereignty</a:t>
            </a:r>
            <a:endParaRPr lang="zh-TW" altLang="en-US" dirty="0">
              <a:solidFill>
                <a:schemeClr val="bg1"/>
              </a:solidFill>
              <a:latin typeface="微軟正黑體" panose="020B0604030504040204" pitchFamily="34" charset="-120"/>
              <a:ea typeface="微軟正黑體" panose="020B0604030504040204" pitchFamily="34" charset="-120"/>
            </a:endParaRPr>
          </a:p>
        </p:txBody>
      </p:sp>
      <p:sp>
        <p:nvSpPr>
          <p:cNvPr id="28" name="橢圓 27">
            <a:extLst>
              <a:ext uri="{FF2B5EF4-FFF2-40B4-BE49-F238E27FC236}">
                <a16:creationId xmlns:a16="http://schemas.microsoft.com/office/drawing/2014/main" id="{39EA5567-AE32-6AAB-D970-348BE9314BF9}"/>
              </a:ext>
            </a:extLst>
          </p:cNvPr>
          <p:cNvSpPr>
            <a:spLocks noChangeAspect="1"/>
          </p:cNvSpPr>
          <p:nvPr/>
        </p:nvSpPr>
        <p:spPr>
          <a:xfrm>
            <a:off x="3753180" y="1314455"/>
            <a:ext cx="2160000" cy="2160000"/>
          </a:xfrm>
          <a:prstGeom prst="ellipse">
            <a:avLst/>
          </a:prstGeom>
          <a:solidFill>
            <a:srgbClr val="AA17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342900" algn="ctr">
              <a:tabLst>
                <a:tab pos="457200" algn="l"/>
              </a:tabLst>
            </a:pPr>
            <a:r>
              <a:rPr lang="en-US" altLang="zh-TW" sz="16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Automation Applications &amp; Multi-Modal AI Development</a:t>
            </a:r>
            <a:endParaRPr lang="zh-TW" altLang="zh-TW" sz="16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p:txBody>
      </p:sp>
      <p:sp>
        <p:nvSpPr>
          <p:cNvPr id="29" name="橢圓 28">
            <a:extLst>
              <a:ext uri="{FF2B5EF4-FFF2-40B4-BE49-F238E27FC236}">
                <a16:creationId xmlns:a16="http://schemas.microsoft.com/office/drawing/2014/main" id="{CEEA00AB-35D3-7220-60B7-4AE0E2CF2456}"/>
              </a:ext>
            </a:extLst>
          </p:cNvPr>
          <p:cNvSpPr>
            <a:spLocks/>
          </p:cNvSpPr>
          <p:nvPr/>
        </p:nvSpPr>
        <p:spPr>
          <a:xfrm>
            <a:off x="1112841" y="1314455"/>
            <a:ext cx="2160000" cy="2160000"/>
          </a:xfrm>
          <a:prstGeom prst="ellipse">
            <a:avLst/>
          </a:prstGeom>
          <a:solidFill>
            <a:srgbClr val="E728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342900" algn="ctr">
              <a:tabLst>
                <a:tab pos="457200" algn="l"/>
              </a:tabLst>
            </a:pPr>
            <a:r>
              <a:rPr lang="en-US" altLang="zh-TW" sz="2400" b="1" dirty="0">
                <a:solidFill>
                  <a:schemeClr val="bg1"/>
                </a:solidFill>
                <a:effectLst/>
                <a:latin typeface="微軟正黑體" panose="020B0604030504040204" pitchFamily="34" charset="-120"/>
                <a:ea typeface="微軟正黑體" panose="020B0604030504040204" pitchFamily="34" charset="-120"/>
                <a:cs typeface="Arial" panose="020B0604020202020204" pitchFamily="34" charset="0"/>
              </a:rPr>
              <a:t>Digital Twin</a:t>
            </a:r>
            <a:endParaRPr lang="zh-TW" altLang="zh-TW" sz="24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p:txBody>
      </p:sp>
      <p:sp>
        <p:nvSpPr>
          <p:cNvPr id="30" name="橢圓 29">
            <a:extLst>
              <a:ext uri="{FF2B5EF4-FFF2-40B4-BE49-F238E27FC236}">
                <a16:creationId xmlns:a16="http://schemas.microsoft.com/office/drawing/2014/main" id="{CD60EC50-32B1-5585-87C7-B103A46DB512}"/>
              </a:ext>
            </a:extLst>
          </p:cNvPr>
          <p:cNvSpPr>
            <a:spLocks noChangeAspect="1"/>
          </p:cNvSpPr>
          <p:nvPr/>
        </p:nvSpPr>
        <p:spPr>
          <a:xfrm>
            <a:off x="6393519" y="1314455"/>
            <a:ext cx="2160000" cy="2160000"/>
          </a:xfrm>
          <a:prstGeom prst="ellipse">
            <a:avLst/>
          </a:prstGeom>
          <a:solidFill>
            <a:srgbClr val="FF11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342900" algn="ctr">
              <a:tabLst>
                <a:tab pos="457200" algn="l"/>
              </a:tabLst>
            </a:pPr>
            <a:r>
              <a:rPr lang="en-US" altLang="zh-TW" sz="24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Network Security</a:t>
            </a:r>
            <a:endParaRPr lang="zh-TW" altLang="zh-TW" sz="24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p:txBody>
      </p:sp>
      <p:grpSp>
        <p:nvGrpSpPr>
          <p:cNvPr id="2" name="群組 1">
            <a:extLst>
              <a:ext uri="{FF2B5EF4-FFF2-40B4-BE49-F238E27FC236}">
                <a16:creationId xmlns:a16="http://schemas.microsoft.com/office/drawing/2014/main" id="{F1A810DF-BC62-E45D-44F4-93EF88F33C3B}"/>
              </a:ext>
            </a:extLst>
          </p:cNvPr>
          <p:cNvGrpSpPr/>
          <p:nvPr/>
        </p:nvGrpSpPr>
        <p:grpSpPr>
          <a:xfrm>
            <a:off x="722909" y="3474455"/>
            <a:ext cx="2958552" cy="2444563"/>
            <a:chOff x="722909" y="3474455"/>
            <a:chExt cx="2958552" cy="2444563"/>
          </a:xfrm>
        </p:grpSpPr>
        <p:cxnSp>
          <p:nvCxnSpPr>
            <p:cNvPr id="23" name="直線單箭頭接點 22">
              <a:extLst>
                <a:ext uri="{FF2B5EF4-FFF2-40B4-BE49-F238E27FC236}">
                  <a16:creationId xmlns:a16="http://schemas.microsoft.com/office/drawing/2014/main" id="{EA1A5ADF-F33E-7FFD-C0C3-9C0F35B03F35}"/>
                </a:ext>
              </a:extLst>
            </p:cNvPr>
            <p:cNvCxnSpPr>
              <a:cxnSpLocks/>
              <a:stCxn id="29" idx="4"/>
            </p:cNvCxnSpPr>
            <p:nvPr/>
          </p:nvCxnSpPr>
          <p:spPr>
            <a:xfrm>
              <a:off x="2192841" y="3474455"/>
              <a:ext cx="0" cy="390963"/>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D71DD124-4761-413C-0577-D2821ADE7A6C}"/>
                </a:ext>
              </a:extLst>
            </p:cNvPr>
            <p:cNvSpPr txBox="1"/>
            <p:nvPr/>
          </p:nvSpPr>
          <p:spPr>
            <a:xfrm>
              <a:off x="722909" y="3887693"/>
              <a:ext cx="2958552" cy="2031325"/>
            </a:xfrm>
            <a:prstGeom prst="rect">
              <a:avLst/>
            </a:prstGeom>
            <a:noFill/>
          </p:spPr>
          <p:txBody>
            <a:bodyPr wrap="square" rtlCol="0">
              <a:spAutoFit/>
            </a:bodyPr>
            <a:lstStyle/>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As the foundation of digital transformation, there's a need for more computing power, increased storage capacity, and data asset protection.</a:t>
              </a:r>
              <a:endParaRPr lang="zh-TW" altLang="en-US" dirty="0">
                <a:latin typeface="微軟正黑體" panose="020B0604030504040204" pitchFamily="34" charset="-120"/>
                <a:ea typeface="微軟正黑體" panose="020B0604030504040204" pitchFamily="34" charset="-120"/>
              </a:endParaRPr>
            </a:p>
          </p:txBody>
        </p:sp>
      </p:grpSp>
      <p:grpSp>
        <p:nvGrpSpPr>
          <p:cNvPr id="3" name="群組 2">
            <a:extLst>
              <a:ext uri="{FF2B5EF4-FFF2-40B4-BE49-F238E27FC236}">
                <a16:creationId xmlns:a16="http://schemas.microsoft.com/office/drawing/2014/main" id="{D93F9173-5EEE-00B5-E4A7-B222751F91E3}"/>
              </a:ext>
            </a:extLst>
          </p:cNvPr>
          <p:cNvGrpSpPr/>
          <p:nvPr/>
        </p:nvGrpSpPr>
        <p:grpSpPr>
          <a:xfrm>
            <a:off x="3850435" y="3429000"/>
            <a:ext cx="2159999" cy="1458313"/>
            <a:chOff x="3850435" y="3429000"/>
            <a:chExt cx="2159999" cy="1458313"/>
          </a:xfrm>
        </p:grpSpPr>
        <p:cxnSp>
          <p:nvCxnSpPr>
            <p:cNvPr id="26" name="直線單箭頭接點 25">
              <a:extLst>
                <a:ext uri="{FF2B5EF4-FFF2-40B4-BE49-F238E27FC236}">
                  <a16:creationId xmlns:a16="http://schemas.microsoft.com/office/drawing/2014/main" id="{8B9F9072-BE24-198C-EB2B-89F94BD4952A}"/>
                </a:ext>
              </a:extLst>
            </p:cNvPr>
            <p:cNvCxnSpPr>
              <a:cxnSpLocks/>
            </p:cNvCxnSpPr>
            <p:nvPr/>
          </p:nvCxnSpPr>
          <p:spPr>
            <a:xfrm>
              <a:off x="4833180" y="3429000"/>
              <a:ext cx="0" cy="390963"/>
            </a:xfrm>
            <a:prstGeom prst="straightConnector1">
              <a:avLst/>
            </a:prstGeom>
            <a:ln>
              <a:solidFill>
                <a:srgbClr val="AA171E"/>
              </a:solidFill>
              <a:tailEnd type="triangle" w="lg" len="lg"/>
            </a:ln>
          </p:spPr>
          <p:style>
            <a:lnRef idx="1">
              <a:schemeClr val="accent1"/>
            </a:lnRef>
            <a:fillRef idx="0">
              <a:schemeClr val="accent1"/>
            </a:fillRef>
            <a:effectRef idx="0">
              <a:schemeClr val="accent1"/>
            </a:effectRef>
            <a:fontRef idx="minor">
              <a:schemeClr val="tx1"/>
            </a:fontRef>
          </p:style>
        </p:cxnSp>
        <p:sp>
          <p:nvSpPr>
            <p:cNvPr id="31" name="文字方塊 30">
              <a:extLst>
                <a:ext uri="{FF2B5EF4-FFF2-40B4-BE49-F238E27FC236}">
                  <a16:creationId xmlns:a16="http://schemas.microsoft.com/office/drawing/2014/main" id="{F481863C-3568-B555-3FEB-10DD89391B50}"/>
                </a:ext>
              </a:extLst>
            </p:cNvPr>
            <p:cNvSpPr txBox="1"/>
            <p:nvPr/>
          </p:nvSpPr>
          <p:spPr>
            <a:xfrm>
              <a:off x="3850435" y="3963983"/>
              <a:ext cx="2159999" cy="923330"/>
            </a:xfrm>
            <a:prstGeom prst="rect">
              <a:avLst/>
            </a:prstGeom>
            <a:noFill/>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defRPr>
              </a:lvl1pPr>
            </a:lstStyle>
            <a:p>
              <a:pPr marL="285750" indent="-285750">
                <a:buFont typeface="Arial" panose="020B0604020202020204" pitchFamily="34" charset="0"/>
                <a:buChar char="•"/>
              </a:pPr>
              <a:r>
                <a:rPr lang="en-US" altLang="zh-TW" dirty="0"/>
                <a:t>AI Servers</a:t>
              </a:r>
            </a:p>
            <a:p>
              <a:pPr marL="285750" indent="-285750">
                <a:buFont typeface="Arial" panose="020B0604020202020204" pitchFamily="34" charset="0"/>
                <a:buChar char="•"/>
              </a:pPr>
              <a:r>
                <a:rPr lang="en-US" altLang="zh-TW" dirty="0"/>
                <a:t>Digital Identity Recognition</a:t>
              </a:r>
              <a:endParaRPr lang="zh-TW" altLang="en-US" dirty="0"/>
            </a:p>
          </p:txBody>
        </p:sp>
      </p:grpSp>
      <p:grpSp>
        <p:nvGrpSpPr>
          <p:cNvPr id="7" name="群組 6">
            <a:extLst>
              <a:ext uri="{FF2B5EF4-FFF2-40B4-BE49-F238E27FC236}">
                <a16:creationId xmlns:a16="http://schemas.microsoft.com/office/drawing/2014/main" id="{6F0B7466-BDB9-6486-982E-D8B959B67E83}"/>
              </a:ext>
            </a:extLst>
          </p:cNvPr>
          <p:cNvGrpSpPr/>
          <p:nvPr/>
        </p:nvGrpSpPr>
        <p:grpSpPr>
          <a:xfrm>
            <a:off x="8930997" y="3429000"/>
            <a:ext cx="3135382" cy="1180971"/>
            <a:chOff x="8930997" y="3429000"/>
            <a:chExt cx="3135382" cy="1180971"/>
          </a:xfrm>
        </p:grpSpPr>
        <p:cxnSp>
          <p:nvCxnSpPr>
            <p:cNvPr id="32" name="直線單箭頭接點 31">
              <a:extLst>
                <a:ext uri="{FF2B5EF4-FFF2-40B4-BE49-F238E27FC236}">
                  <a16:creationId xmlns:a16="http://schemas.microsoft.com/office/drawing/2014/main" id="{E1313432-2868-E144-E04F-73E2326F2C05}"/>
                </a:ext>
              </a:extLst>
            </p:cNvPr>
            <p:cNvCxnSpPr>
              <a:cxnSpLocks/>
            </p:cNvCxnSpPr>
            <p:nvPr/>
          </p:nvCxnSpPr>
          <p:spPr>
            <a:xfrm>
              <a:off x="10113858" y="3429000"/>
              <a:ext cx="0" cy="390963"/>
            </a:xfrm>
            <a:prstGeom prst="straightConnector1">
              <a:avLst/>
            </a:prstGeom>
            <a:ln>
              <a:solidFill>
                <a:srgbClr val="890103"/>
              </a:solidFill>
              <a:tailEnd type="triangle" w="lg" len="lg"/>
            </a:ln>
          </p:spPr>
          <p:style>
            <a:lnRef idx="1">
              <a:schemeClr val="accent1"/>
            </a:lnRef>
            <a:fillRef idx="0">
              <a:schemeClr val="accent1"/>
            </a:fillRef>
            <a:effectRef idx="0">
              <a:schemeClr val="accent1"/>
            </a:effectRef>
            <a:fontRef idx="minor">
              <a:schemeClr val="tx1"/>
            </a:fontRef>
          </p:style>
        </p:cxnSp>
        <p:sp>
          <p:nvSpPr>
            <p:cNvPr id="33" name="文字方塊 32">
              <a:extLst>
                <a:ext uri="{FF2B5EF4-FFF2-40B4-BE49-F238E27FC236}">
                  <a16:creationId xmlns:a16="http://schemas.microsoft.com/office/drawing/2014/main" id="{4717F74A-84DF-A6CF-DA9C-2F91C8BFCB67}"/>
                </a:ext>
              </a:extLst>
            </p:cNvPr>
            <p:cNvSpPr txBox="1"/>
            <p:nvPr/>
          </p:nvSpPr>
          <p:spPr>
            <a:xfrm>
              <a:off x="8930997" y="3963640"/>
              <a:ext cx="3135382" cy="646331"/>
            </a:xfrm>
            <a:prstGeom prst="rect">
              <a:avLst/>
            </a:prstGeom>
            <a:noFill/>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defRPr>
              </a:lvl1pPr>
            </a:lstStyle>
            <a:p>
              <a:pPr marL="285750" indent="-285750">
                <a:buFont typeface="Arial" panose="020B0604020202020204" pitchFamily="34" charset="0"/>
                <a:buChar char="•"/>
              </a:pPr>
              <a:r>
                <a:rPr lang="en-US" altLang="zh-TW" dirty="0"/>
                <a:t>Offsite Backup</a:t>
              </a:r>
            </a:p>
            <a:p>
              <a:pPr marL="285750" indent="-285750">
                <a:buFont typeface="Arial" panose="020B0604020202020204" pitchFamily="34" charset="0"/>
                <a:buChar char="•"/>
              </a:pPr>
              <a:r>
                <a:rPr lang="en-US" altLang="zh-TW" dirty="0"/>
                <a:t>Business Continuity Plan</a:t>
              </a:r>
              <a:endParaRPr lang="zh-TW" altLang="en-US" dirty="0"/>
            </a:p>
          </p:txBody>
        </p:sp>
      </p:grpSp>
      <p:grpSp>
        <p:nvGrpSpPr>
          <p:cNvPr id="4" name="群組 3">
            <a:extLst>
              <a:ext uri="{FF2B5EF4-FFF2-40B4-BE49-F238E27FC236}">
                <a16:creationId xmlns:a16="http://schemas.microsoft.com/office/drawing/2014/main" id="{AB39FBCF-F0FB-A5C4-AAF9-70AD9207806B}"/>
              </a:ext>
            </a:extLst>
          </p:cNvPr>
          <p:cNvGrpSpPr/>
          <p:nvPr/>
        </p:nvGrpSpPr>
        <p:grpSpPr>
          <a:xfrm>
            <a:off x="6147226" y="3429000"/>
            <a:ext cx="2743199" cy="1180971"/>
            <a:chOff x="6147226" y="3429000"/>
            <a:chExt cx="2743199" cy="1180971"/>
          </a:xfrm>
        </p:grpSpPr>
        <p:cxnSp>
          <p:nvCxnSpPr>
            <p:cNvPr id="34" name="直線單箭頭接點 33">
              <a:extLst>
                <a:ext uri="{FF2B5EF4-FFF2-40B4-BE49-F238E27FC236}">
                  <a16:creationId xmlns:a16="http://schemas.microsoft.com/office/drawing/2014/main" id="{C8854315-2066-253D-320B-FD07C1A006B4}"/>
                </a:ext>
              </a:extLst>
            </p:cNvPr>
            <p:cNvCxnSpPr>
              <a:cxnSpLocks/>
            </p:cNvCxnSpPr>
            <p:nvPr/>
          </p:nvCxnSpPr>
          <p:spPr>
            <a:xfrm>
              <a:off x="7518825" y="3429000"/>
              <a:ext cx="0" cy="390963"/>
            </a:xfrm>
            <a:prstGeom prst="straightConnector1">
              <a:avLst/>
            </a:prstGeom>
            <a:ln>
              <a:solidFill>
                <a:srgbClr val="FF1111"/>
              </a:solidFill>
              <a:tailEnd type="triangle" w="lg" len="lg"/>
            </a:ln>
          </p:spPr>
          <p:style>
            <a:lnRef idx="1">
              <a:schemeClr val="accent1"/>
            </a:lnRef>
            <a:fillRef idx="0">
              <a:schemeClr val="accent1"/>
            </a:fillRef>
            <a:effectRef idx="0">
              <a:schemeClr val="accent1"/>
            </a:effectRef>
            <a:fontRef idx="minor">
              <a:schemeClr val="tx1"/>
            </a:fontRef>
          </p:style>
        </p:cxnSp>
        <p:sp>
          <p:nvSpPr>
            <p:cNvPr id="35" name="文字方塊 34">
              <a:extLst>
                <a:ext uri="{FF2B5EF4-FFF2-40B4-BE49-F238E27FC236}">
                  <a16:creationId xmlns:a16="http://schemas.microsoft.com/office/drawing/2014/main" id="{8D9CE2EC-F5A6-34C7-29BF-47718C4AE5E2}"/>
                </a:ext>
              </a:extLst>
            </p:cNvPr>
            <p:cNvSpPr txBox="1"/>
            <p:nvPr/>
          </p:nvSpPr>
          <p:spPr>
            <a:xfrm>
              <a:off x="6147226" y="3963640"/>
              <a:ext cx="2743199" cy="646331"/>
            </a:xfrm>
            <a:prstGeom prst="rect">
              <a:avLst/>
            </a:prstGeom>
            <a:noFill/>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defRPr>
              </a:lvl1pPr>
            </a:lstStyle>
            <a:p>
              <a:pPr marL="285750" indent="-285750">
                <a:buFont typeface="Arial" panose="020B0604020202020204" pitchFamily="34" charset="0"/>
                <a:buChar char="•"/>
              </a:pPr>
              <a:r>
                <a:rPr lang="en-US" altLang="zh-TW" dirty="0"/>
                <a:t>The Security of Digital Supply Chains</a:t>
              </a:r>
              <a:endParaRPr lang="zh-TW" altLang="en-US" dirty="0"/>
            </a:p>
          </p:txBody>
        </p:sp>
      </p:grpSp>
      <p:sp>
        <p:nvSpPr>
          <p:cNvPr id="8" name="標題 1">
            <a:extLst>
              <a:ext uri="{FF2B5EF4-FFF2-40B4-BE49-F238E27FC236}">
                <a16:creationId xmlns:a16="http://schemas.microsoft.com/office/drawing/2014/main" id="{576B1C70-B9C1-7091-033F-983BAB4F1012}"/>
              </a:ext>
            </a:extLst>
          </p:cNvPr>
          <p:cNvSpPr txBox="1">
            <a:spLocks/>
          </p:cNvSpPr>
          <p:nvPr/>
        </p:nvSpPr>
        <p:spPr>
          <a:xfrm>
            <a:off x="2806829" y="431027"/>
            <a:ext cx="3814165" cy="42186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r>
              <a:rPr lang="en-US" altLang="zh-TW" sz="2400" b="1" dirty="0">
                <a:solidFill>
                  <a:srgbClr val="870100"/>
                </a:solidFill>
                <a:ea typeface="微軟正黑體" panose="020B0604030504040204" pitchFamily="34" charset="-120"/>
              </a:rPr>
              <a:t>2023 Trends Report</a:t>
            </a:r>
            <a:endParaRPr lang="zh-TW" altLang="en-US" sz="2400" b="1" dirty="0">
              <a:solidFill>
                <a:srgbClr val="870100"/>
              </a:solidFill>
              <a:ea typeface="微軟正黑體" panose="020B0604030504040204" pitchFamily="34" charset="-120"/>
            </a:endParaRPr>
          </a:p>
        </p:txBody>
      </p:sp>
      <p:sp>
        <p:nvSpPr>
          <p:cNvPr id="9" name="內容版面配置區 2">
            <a:extLst>
              <a:ext uri="{FF2B5EF4-FFF2-40B4-BE49-F238E27FC236}">
                <a16:creationId xmlns:a16="http://schemas.microsoft.com/office/drawing/2014/main" id="{DD6E8625-5B1C-3D2D-75CA-AF4722E59CE7}"/>
              </a:ext>
            </a:extLst>
          </p:cNvPr>
          <p:cNvSpPr txBox="1">
            <a:spLocks/>
          </p:cNvSpPr>
          <p:nvPr/>
        </p:nvSpPr>
        <p:spPr>
          <a:xfrm>
            <a:off x="106237" y="296768"/>
            <a:ext cx="2529563" cy="551109"/>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latin typeface="微軟正黑體" panose="020B0604030504040204" pitchFamily="34" charset="-120"/>
                <a:ea typeface="微軟正黑體" panose="020B0604030504040204" pitchFamily="34" charset="-120"/>
              </a:rPr>
              <a:t>Industry Trends</a:t>
            </a:r>
          </a:p>
        </p:txBody>
      </p:sp>
      <p:cxnSp>
        <p:nvCxnSpPr>
          <p:cNvPr id="10" name="直線接點 9">
            <a:extLst>
              <a:ext uri="{FF2B5EF4-FFF2-40B4-BE49-F238E27FC236}">
                <a16:creationId xmlns:a16="http://schemas.microsoft.com/office/drawing/2014/main" id="{6BE2EEF8-25AE-D867-7B8F-65796ED0133E}"/>
              </a:ext>
            </a:extLst>
          </p:cNvPr>
          <p:cNvCxnSpPr/>
          <p:nvPr/>
        </p:nvCxnSpPr>
        <p:spPr>
          <a:xfrm>
            <a:off x="2701436" y="359188"/>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449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50"/>
                                        <p:tgtEl>
                                          <p:spTgt spid="2"/>
                                        </p:tgtEl>
                                      </p:cBhvr>
                                    </p:animEffect>
                                  </p:childTnLst>
                                </p:cTn>
                              </p:par>
                            </p:childTnLst>
                          </p:cTn>
                        </p:par>
                        <p:par>
                          <p:cTn id="8" fill="hold">
                            <p:stCondLst>
                              <p:cond delay="25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250"/>
                                        <p:tgtEl>
                                          <p:spTgt spid="3"/>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250"/>
                                        <p:tgtEl>
                                          <p:spTgt spid="4"/>
                                        </p:tgtEl>
                                      </p:cBhvr>
                                    </p:animEffect>
                                  </p:childTnLst>
                                </p:cTn>
                              </p:par>
                            </p:childTnLst>
                          </p:cTn>
                        </p:par>
                        <p:par>
                          <p:cTn id="16" fill="hold">
                            <p:stCondLst>
                              <p:cond delay="750"/>
                            </p:stCondLst>
                            <p:childTnLst>
                              <p:par>
                                <p:cTn id="17" presetID="22" presetClass="entr" presetSubtype="1"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0B32E641-898D-1B90-7DB3-AF746C1C964E}"/>
              </a:ext>
            </a:extLst>
          </p:cNvPr>
          <p:cNvSpPr txBox="1"/>
          <p:nvPr/>
        </p:nvSpPr>
        <p:spPr>
          <a:xfrm>
            <a:off x="246322" y="6354404"/>
            <a:ext cx="7265963" cy="307777"/>
          </a:xfrm>
          <a:prstGeom prst="rect">
            <a:avLst/>
          </a:prstGeom>
          <a:noFill/>
        </p:spPr>
        <p:txBody>
          <a:bodyPr wrap="none" rtlCol="0">
            <a:spAutoFit/>
          </a:bodyPr>
          <a:lstStyle/>
          <a:p>
            <a:r>
              <a:rPr lang="en-US" altLang="zh-TW" sz="1400" dirty="0">
                <a:latin typeface="微軟正黑體" panose="020B0604030504040204" pitchFamily="34" charset="-120"/>
                <a:ea typeface="微軟正黑體" panose="020B0604030504040204" pitchFamily="34" charset="-120"/>
                <a:hlinkClick r:id="rId3">
                  <a:extLst>
                    <a:ext uri="{A12FA001-AC4F-418D-AE19-62706E023703}">
                      <ahyp:hlinkClr xmlns:ahyp="http://schemas.microsoft.com/office/drawing/2018/hyperlinkcolor" val="tx"/>
                    </a:ext>
                  </a:extLst>
                </a:hlinkClick>
              </a:rPr>
              <a:t>https://www.cio.com.tw/gartner-research-report-2023-strategic-technology-trends/</a:t>
            </a:r>
            <a:endParaRPr lang="zh-TW" altLang="en-US" sz="1400" dirty="0">
              <a:latin typeface="微軟正黑體" panose="020B0604030504040204" pitchFamily="34" charset="-120"/>
              <a:ea typeface="微軟正黑體" panose="020B0604030504040204" pitchFamily="34" charset="-120"/>
            </a:endParaRPr>
          </a:p>
        </p:txBody>
      </p:sp>
      <p:sp>
        <p:nvSpPr>
          <p:cNvPr id="18" name="文字方塊 17">
            <a:extLst>
              <a:ext uri="{FF2B5EF4-FFF2-40B4-BE49-F238E27FC236}">
                <a16:creationId xmlns:a16="http://schemas.microsoft.com/office/drawing/2014/main" id="{27C01F2B-5A16-680D-AE90-F43E41D74EEE}"/>
              </a:ext>
            </a:extLst>
          </p:cNvPr>
          <p:cNvSpPr txBox="1"/>
          <p:nvPr/>
        </p:nvSpPr>
        <p:spPr>
          <a:xfrm>
            <a:off x="246322" y="5901765"/>
            <a:ext cx="5159169" cy="523220"/>
          </a:xfrm>
          <a:prstGeom prst="rect">
            <a:avLst/>
          </a:prstGeom>
          <a:noFill/>
        </p:spPr>
        <p:txBody>
          <a:bodyPr wrap="none" rtlCol="0">
            <a:spAutoFit/>
          </a:bodyPr>
          <a:lstStyle/>
          <a:p>
            <a:r>
              <a:rPr lang="en-US" altLang="zh-TW" sz="1400" dirty="0">
                <a:latin typeface="微軟正黑體" panose="020B0604030504040204" pitchFamily="34" charset="-120"/>
                <a:ea typeface="微軟正黑體" panose="020B0604030504040204" pitchFamily="34" charset="-120"/>
              </a:rPr>
              <a:t>Source: CIO Taiwan</a:t>
            </a:r>
            <a:endParaRPr lang="en-US" altLang="zh-TW" sz="1400" b="0" i="0" dirty="0">
              <a:solidFill>
                <a:srgbClr val="01010F"/>
              </a:solidFill>
              <a:effectLst/>
              <a:latin typeface="微軟正黑體" panose="020B0604030504040204" pitchFamily="34" charset="-120"/>
              <a:ea typeface="微軟正黑體" panose="020B0604030504040204" pitchFamily="34" charset="-120"/>
            </a:endParaRPr>
          </a:p>
          <a:p>
            <a:r>
              <a:rPr lang="en-US" altLang="zh-TW" sz="1400" b="0" i="0" dirty="0">
                <a:solidFill>
                  <a:srgbClr val="01010F"/>
                </a:solidFill>
                <a:effectLst/>
                <a:latin typeface="微軟正黑體" panose="020B0604030504040204" pitchFamily="34" charset="-120"/>
                <a:ea typeface="微軟正黑體" panose="020B0604030504040204" pitchFamily="34" charset="-120"/>
              </a:rPr>
              <a:t>Gartner Research Report: 2023 Strategic Technology Trends</a:t>
            </a:r>
            <a:endParaRPr lang="zh-TW" altLang="en-US" sz="1400" b="0" i="0" dirty="0">
              <a:solidFill>
                <a:srgbClr val="01010F"/>
              </a:solidFill>
              <a:effectLst/>
              <a:latin typeface="微軟正黑體" panose="020B0604030504040204" pitchFamily="34" charset="-120"/>
              <a:ea typeface="微軟正黑體" panose="020B0604030504040204" pitchFamily="34" charset="-120"/>
            </a:endParaRPr>
          </a:p>
        </p:txBody>
      </p:sp>
      <p:sp>
        <p:nvSpPr>
          <p:cNvPr id="7" name="橢圓 6">
            <a:extLst>
              <a:ext uri="{FF2B5EF4-FFF2-40B4-BE49-F238E27FC236}">
                <a16:creationId xmlns:a16="http://schemas.microsoft.com/office/drawing/2014/main" id="{5D430CA0-4647-D95C-3689-42E2932CC818}"/>
              </a:ext>
            </a:extLst>
          </p:cNvPr>
          <p:cNvSpPr>
            <a:spLocks noChangeAspect="1"/>
          </p:cNvSpPr>
          <p:nvPr/>
        </p:nvSpPr>
        <p:spPr>
          <a:xfrm>
            <a:off x="764291" y="1394143"/>
            <a:ext cx="2160000" cy="2160000"/>
          </a:xfrm>
          <a:prstGeom prst="ellipse">
            <a:avLst/>
          </a:prstGeom>
          <a:solidFill>
            <a:srgbClr val="E4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342900" algn="ctr">
              <a:tabLst>
                <a:tab pos="457200" algn="l"/>
              </a:tabLst>
            </a:pPr>
            <a:r>
              <a:rPr lang="en-US" altLang="zh-TW"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Platform Engineering</a:t>
            </a:r>
            <a:endParaRPr lang="zh-TW" altLang="zh-TW"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endParaRPr>
          </a:p>
        </p:txBody>
      </p:sp>
      <p:grpSp>
        <p:nvGrpSpPr>
          <p:cNvPr id="9" name="群組 8">
            <a:extLst>
              <a:ext uri="{FF2B5EF4-FFF2-40B4-BE49-F238E27FC236}">
                <a16:creationId xmlns:a16="http://schemas.microsoft.com/office/drawing/2014/main" id="{CFA33C0E-653D-B8CF-035D-ADC33E214E19}"/>
              </a:ext>
            </a:extLst>
          </p:cNvPr>
          <p:cNvGrpSpPr/>
          <p:nvPr/>
        </p:nvGrpSpPr>
        <p:grpSpPr>
          <a:xfrm>
            <a:off x="1368422" y="3527738"/>
            <a:ext cx="989373" cy="1479602"/>
            <a:chOff x="1368422" y="3527738"/>
            <a:chExt cx="989373" cy="1479602"/>
          </a:xfrm>
        </p:grpSpPr>
        <p:cxnSp>
          <p:nvCxnSpPr>
            <p:cNvPr id="8" name="直線單箭頭接點 7">
              <a:extLst>
                <a:ext uri="{FF2B5EF4-FFF2-40B4-BE49-F238E27FC236}">
                  <a16:creationId xmlns:a16="http://schemas.microsoft.com/office/drawing/2014/main" id="{4DE2DB46-0B2E-8483-24F5-CF9F63EC9FB0}"/>
                </a:ext>
              </a:extLst>
            </p:cNvPr>
            <p:cNvCxnSpPr>
              <a:cxnSpLocks/>
            </p:cNvCxnSpPr>
            <p:nvPr/>
          </p:nvCxnSpPr>
          <p:spPr>
            <a:xfrm>
              <a:off x="1844291" y="3527738"/>
              <a:ext cx="0" cy="390963"/>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10" name="文字方塊 9">
              <a:extLst>
                <a:ext uri="{FF2B5EF4-FFF2-40B4-BE49-F238E27FC236}">
                  <a16:creationId xmlns:a16="http://schemas.microsoft.com/office/drawing/2014/main" id="{3F22D579-4008-1992-446A-F64DB00C48EF}"/>
                </a:ext>
              </a:extLst>
            </p:cNvPr>
            <p:cNvSpPr txBox="1"/>
            <p:nvPr/>
          </p:nvSpPr>
          <p:spPr>
            <a:xfrm>
              <a:off x="1368422" y="4084010"/>
              <a:ext cx="989373" cy="923330"/>
            </a:xfrm>
            <a:prstGeom prst="rect">
              <a:avLst/>
            </a:prstGeom>
            <a:noFill/>
          </p:spPr>
          <p:txBody>
            <a:bodyPr wrap="none" rtlCol="0">
              <a:spAutoFit/>
            </a:bodyPr>
            <a:lstStyle/>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IaaS</a:t>
              </a:r>
            </a:p>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PaaS</a:t>
              </a:r>
            </a:p>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SaaS</a:t>
              </a:r>
              <a:endParaRPr lang="zh-TW" altLang="en-US" dirty="0">
                <a:latin typeface="微軟正黑體" panose="020B0604030504040204" pitchFamily="34" charset="-120"/>
                <a:ea typeface="微軟正黑體" panose="020B0604030504040204" pitchFamily="34" charset="-120"/>
              </a:endParaRPr>
            </a:p>
          </p:txBody>
        </p:sp>
      </p:grpSp>
      <p:sp>
        <p:nvSpPr>
          <p:cNvPr id="14" name="橢圓 13">
            <a:extLst>
              <a:ext uri="{FF2B5EF4-FFF2-40B4-BE49-F238E27FC236}">
                <a16:creationId xmlns:a16="http://schemas.microsoft.com/office/drawing/2014/main" id="{5411F480-D95C-9923-A5CB-8A641A730D12}"/>
              </a:ext>
            </a:extLst>
          </p:cNvPr>
          <p:cNvSpPr>
            <a:spLocks noChangeAspect="1"/>
          </p:cNvSpPr>
          <p:nvPr/>
        </p:nvSpPr>
        <p:spPr>
          <a:xfrm>
            <a:off x="6277187" y="1394143"/>
            <a:ext cx="2160000" cy="2160000"/>
          </a:xfrm>
          <a:prstGeom prst="ellipse">
            <a:avLst/>
          </a:prstGeom>
          <a:solidFill>
            <a:srgbClr val="AA17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342900" algn="ctr">
              <a:tabLst>
                <a:tab pos="457200" algn="l"/>
              </a:tabLst>
            </a:pPr>
            <a:r>
              <a:rPr lang="en-US" altLang="zh-TW" sz="1600"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Applied Observability</a:t>
            </a:r>
          </a:p>
        </p:txBody>
      </p:sp>
      <p:grpSp>
        <p:nvGrpSpPr>
          <p:cNvPr id="13" name="群組 12">
            <a:extLst>
              <a:ext uri="{FF2B5EF4-FFF2-40B4-BE49-F238E27FC236}">
                <a16:creationId xmlns:a16="http://schemas.microsoft.com/office/drawing/2014/main" id="{DF9C69A3-EF56-5BC6-A974-6112DFC85EA1}"/>
              </a:ext>
            </a:extLst>
          </p:cNvPr>
          <p:cNvGrpSpPr/>
          <p:nvPr/>
        </p:nvGrpSpPr>
        <p:grpSpPr>
          <a:xfrm>
            <a:off x="6183882" y="3543609"/>
            <a:ext cx="2544959" cy="2050150"/>
            <a:chOff x="6183882" y="3543609"/>
            <a:chExt cx="2544959" cy="2050150"/>
          </a:xfrm>
        </p:grpSpPr>
        <p:cxnSp>
          <p:nvCxnSpPr>
            <p:cNvPr id="22" name="直線單箭頭接點 21">
              <a:extLst>
                <a:ext uri="{FF2B5EF4-FFF2-40B4-BE49-F238E27FC236}">
                  <a16:creationId xmlns:a16="http://schemas.microsoft.com/office/drawing/2014/main" id="{7BF58FB6-159D-9C87-8523-0E32117FDE4E}"/>
                </a:ext>
              </a:extLst>
            </p:cNvPr>
            <p:cNvCxnSpPr>
              <a:cxnSpLocks/>
            </p:cNvCxnSpPr>
            <p:nvPr/>
          </p:nvCxnSpPr>
          <p:spPr>
            <a:xfrm>
              <a:off x="7357187" y="3543609"/>
              <a:ext cx="0" cy="390963"/>
            </a:xfrm>
            <a:prstGeom prst="straightConnector1">
              <a:avLst/>
            </a:prstGeom>
            <a:ln>
              <a:solidFill>
                <a:srgbClr val="AA171E"/>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文字方塊 22">
              <a:extLst>
                <a:ext uri="{FF2B5EF4-FFF2-40B4-BE49-F238E27FC236}">
                  <a16:creationId xmlns:a16="http://schemas.microsoft.com/office/drawing/2014/main" id="{CA676637-8746-E647-35A7-5B949A81CB89}"/>
                </a:ext>
              </a:extLst>
            </p:cNvPr>
            <p:cNvSpPr txBox="1"/>
            <p:nvPr/>
          </p:nvSpPr>
          <p:spPr>
            <a:xfrm>
              <a:off x="6183882" y="4116431"/>
              <a:ext cx="2544959" cy="1477328"/>
            </a:xfrm>
            <a:prstGeom prst="rect">
              <a:avLst/>
            </a:prstGeom>
            <a:noFill/>
          </p:spPr>
          <p:txBody>
            <a:bodyPr wrap="square" rtlCol="0">
              <a:spAutoFit/>
            </a:bodyPr>
            <a:lstStyle/>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Data Monitoring and Analysis</a:t>
              </a:r>
            </a:p>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Assisting in Business Decision-Making</a:t>
              </a:r>
              <a:endParaRPr lang="zh-TW" altLang="en-US" dirty="0">
                <a:latin typeface="微軟正黑體" panose="020B0604030504040204" pitchFamily="34" charset="-120"/>
                <a:ea typeface="微軟正黑體" panose="020B0604030504040204" pitchFamily="34" charset="-120"/>
              </a:endParaRPr>
            </a:p>
          </p:txBody>
        </p:sp>
      </p:grpSp>
      <p:sp>
        <p:nvSpPr>
          <p:cNvPr id="25" name="橢圓 24">
            <a:extLst>
              <a:ext uri="{FF2B5EF4-FFF2-40B4-BE49-F238E27FC236}">
                <a16:creationId xmlns:a16="http://schemas.microsoft.com/office/drawing/2014/main" id="{1030866A-BCCA-1698-D6E6-B029EB49CCFE}"/>
              </a:ext>
            </a:extLst>
          </p:cNvPr>
          <p:cNvSpPr>
            <a:spLocks/>
          </p:cNvSpPr>
          <p:nvPr/>
        </p:nvSpPr>
        <p:spPr>
          <a:xfrm>
            <a:off x="9033635" y="1394143"/>
            <a:ext cx="2160000" cy="2160000"/>
          </a:xfrm>
          <a:prstGeom prst="ellipse">
            <a:avLst/>
          </a:prstGeom>
          <a:solidFill>
            <a:srgbClr val="EB47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342900" algn="ctr">
              <a:tabLst>
                <a:tab pos="457200" algn="l"/>
              </a:tabLst>
            </a:pPr>
            <a:r>
              <a:rPr lang="en-US" altLang="zh-TW" sz="1600" b="1"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Sustainability</a:t>
            </a:r>
            <a:endParaRPr lang="zh-TW" altLang="zh-TW" sz="1600" b="1"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grpSp>
        <p:nvGrpSpPr>
          <p:cNvPr id="15" name="群組 14">
            <a:extLst>
              <a:ext uri="{FF2B5EF4-FFF2-40B4-BE49-F238E27FC236}">
                <a16:creationId xmlns:a16="http://schemas.microsoft.com/office/drawing/2014/main" id="{6B79967E-9EC7-2949-F684-08A4393DCD69}"/>
              </a:ext>
            </a:extLst>
          </p:cNvPr>
          <p:cNvGrpSpPr/>
          <p:nvPr/>
        </p:nvGrpSpPr>
        <p:grpSpPr>
          <a:xfrm>
            <a:off x="8695810" y="3527738"/>
            <a:ext cx="3334827" cy="2100840"/>
            <a:chOff x="8695810" y="3527738"/>
            <a:chExt cx="3334827" cy="2100840"/>
          </a:xfrm>
        </p:grpSpPr>
        <p:cxnSp>
          <p:nvCxnSpPr>
            <p:cNvPr id="26" name="直線單箭頭接點 25">
              <a:extLst>
                <a:ext uri="{FF2B5EF4-FFF2-40B4-BE49-F238E27FC236}">
                  <a16:creationId xmlns:a16="http://schemas.microsoft.com/office/drawing/2014/main" id="{9F19E261-685D-1010-C1D3-376B7EF9A5AA}"/>
                </a:ext>
              </a:extLst>
            </p:cNvPr>
            <p:cNvCxnSpPr>
              <a:cxnSpLocks/>
            </p:cNvCxnSpPr>
            <p:nvPr/>
          </p:nvCxnSpPr>
          <p:spPr>
            <a:xfrm>
              <a:off x="10113635" y="3527738"/>
              <a:ext cx="0" cy="390963"/>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27" name="文字方塊 26">
              <a:extLst>
                <a:ext uri="{FF2B5EF4-FFF2-40B4-BE49-F238E27FC236}">
                  <a16:creationId xmlns:a16="http://schemas.microsoft.com/office/drawing/2014/main" id="{F1874303-CC42-FAD3-55E6-6E6976FFDE1C}"/>
                </a:ext>
              </a:extLst>
            </p:cNvPr>
            <p:cNvSpPr txBox="1"/>
            <p:nvPr/>
          </p:nvSpPr>
          <p:spPr>
            <a:xfrm>
              <a:off x="8695810" y="4151250"/>
              <a:ext cx="3334827" cy="1477328"/>
            </a:xfrm>
            <a:prstGeom prst="rect">
              <a:avLst/>
            </a:prstGeom>
            <a:noFill/>
          </p:spPr>
          <p:txBody>
            <a:bodyPr wrap="square" rtlCol="0">
              <a:spAutoFit/>
            </a:bodyPr>
            <a:lstStyle/>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ESG IT Service Solutions</a:t>
              </a:r>
            </a:p>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Carbon Tracking Platform </a:t>
              </a:r>
            </a:p>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Enterprise Carbon Management Service Platform</a:t>
              </a:r>
              <a:endParaRPr lang="zh-TW" altLang="en-US" dirty="0">
                <a:latin typeface="微軟正黑體" panose="020B0604030504040204" pitchFamily="34" charset="-120"/>
                <a:ea typeface="微軟正黑體" panose="020B0604030504040204" pitchFamily="34" charset="-120"/>
              </a:endParaRPr>
            </a:p>
          </p:txBody>
        </p:sp>
      </p:grpSp>
      <p:sp>
        <p:nvSpPr>
          <p:cNvPr id="29" name="橢圓 28">
            <a:extLst>
              <a:ext uri="{FF2B5EF4-FFF2-40B4-BE49-F238E27FC236}">
                <a16:creationId xmlns:a16="http://schemas.microsoft.com/office/drawing/2014/main" id="{4C836AEE-806E-5217-D8D5-3B7476663A8F}"/>
              </a:ext>
            </a:extLst>
          </p:cNvPr>
          <p:cNvSpPr>
            <a:spLocks noChangeAspect="1"/>
          </p:cNvSpPr>
          <p:nvPr/>
        </p:nvSpPr>
        <p:spPr>
          <a:xfrm>
            <a:off x="3520739" y="1417007"/>
            <a:ext cx="2160000" cy="2160000"/>
          </a:xfrm>
          <a:prstGeom prst="ellipse">
            <a:avLst/>
          </a:prstGeom>
          <a:solidFill>
            <a:srgbClr val="AA17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342900" algn="ctr">
              <a:tabLst>
                <a:tab pos="457200" algn="l"/>
              </a:tabLst>
            </a:pPr>
            <a:r>
              <a:rPr lang="en-US" altLang="zh-TW" b="1" kern="0" dirty="0">
                <a:solidFill>
                  <a:schemeClr val="bg1"/>
                </a:solidFill>
                <a:latin typeface="微軟正黑體" panose="020B0604030504040204" pitchFamily="34" charset="-120"/>
                <a:ea typeface="微軟正黑體" panose="020B0604030504040204" pitchFamily="34" charset="-120"/>
                <a:cs typeface="Segoe UI" panose="020B0502040204020203" pitchFamily="34" charset="0"/>
              </a:rPr>
              <a:t>Wireless Value Realization</a:t>
            </a:r>
          </a:p>
        </p:txBody>
      </p:sp>
      <p:grpSp>
        <p:nvGrpSpPr>
          <p:cNvPr id="11" name="群組 10">
            <a:extLst>
              <a:ext uri="{FF2B5EF4-FFF2-40B4-BE49-F238E27FC236}">
                <a16:creationId xmlns:a16="http://schemas.microsoft.com/office/drawing/2014/main" id="{EA359368-D408-5C41-2D6A-2E1942F4A4E3}"/>
              </a:ext>
            </a:extLst>
          </p:cNvPr>
          <p:cNvGrpSpPr/>
          <p:nvPr/>
        </p:nvGrpSpPr>
        <p:grpSpPr>
          <a:xfrm>
            <a:off x="3039062" y="3531552"/>
            <a:ext cx="2995628" cy="1266029"/>
            <a:chOff x="3039062" y="3531552"/>
            <a:chExt cx="2995628" cy="1266029"/>
          </a:xfrm>
        </p:grpSpPr>
        <p:cxnSp>
          <p:nvCxnSpPr>
            <p:cNvPr id="33" name="直線單箭頭接點 32">
              <a:extLst>
                <a:ext uri="{FF2B5EF4-FFF2-40B4-BE49-F238E27FC236}">
                  <a16:creationId xmlns:a16="http://schemas.microsoft.com/office/drawing/2014/main" id="{F41981E0-7758-D5DC-10A9-38850251E373}"/>
                </a:ext>
              </a:extLst>
            </p:cNvPr>
            <p:cNvCxnSpPr>
              <a:cxnSpLocks/>
            </p:cNvCxnSpPr>
            <p:nvPr/>
          </p:nvCxnSpPr>
          <p:spPr>
            <a:xfrm>
              <a:off x="4600739" y="3531552"/>
              <a:ext cx="0" cy="390963"/>
            </a:xfrm>
            <a:prstGeom prst="straightConnector1">
              <a:avLst/>
            </a:prstGeom>
            <a:ln>
              <a:solidFill>
                <a:srgbClr val="AA171E"/>
              </a:solidFill>
              <a:tailEnd type="triangle" w="lg" len="lg"/>
            </a:ln>
          </p:spPr>
          <p:style>
            <a:lnRef idx="1">
              <a:schemeClr val="accent1"/>
            </a:lnRef>
            <a:fillRef idx="0">
              <a:schemeClr val="accent1"/>
            </a:fillRef>
            <a:effectRef idx="0">
              <a:schemeClr val="accent1"/>
            </a:effectRef>
            <a:fontRef idx="minor">
              <a:schemeClr val="tx1"/>
            </a:fontRef>
          </p:style>
        </p:cxnSp>
        <p:sp>
          <p:nvSpPr>
            <p:cNvPr id="34" name="文字方塊 33">
              <a:extLst>
                <a:ext uri="{FF2B5EF4-FFF2-40B4-BE49-F238E27FC236}">
                  <a16:creationId xmlns:a16="http://schemas.microsoft.com/office/drawing/2014/main" id="{73B299A3-A58A-14E4-200B-821D969AB051}"/>
                </a:ext>
              </a:extLst>
            </p:cNvPr>
            <p:cNvSpPr txBox="1"/>
            <p:nvPr/>
          </p:nvSpPr>
          <p:spPr>
            <a:xfrm>
              <a:off x="3039062" y="4151250"/>
              <a:ext cx="2995628" cy="646331"/>
            </a:xfrm>
            <a:prstGeom prst="rect">
              <a:avLst/>
            </a:prstGeom>
            <a:noFill/>
          </p:spPr>
          <p:txBody>
            <a:bodyPr wrap="none" rtlCol="0">
              <a:spAutoFit/>
            </a:bodyPr>
            <a:lstStyle/>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Networking Equipment</a:t>
              </a:r>
            </a:p>
            <a:p>
              <a:pPr marL="285750" indent="-285750">
                <a:buFont typeface="Arial" panose="020B0604020202020204" pitchFamily="34" charset="0"/>
                <a:buChar char="•"/>
              </a:pPr>
              <a:r>
                <a:rPr lang="en-US" altLang="zh-TW" dirty="0">
                  <a:latin typeface="微軟正黑體" panose="020B0604030504040204" pitchFamily="34" charset="-120"/>
                  <a:ea typeface="微軟正黑體" panose="020B0604030504040204" pitchFamily="34" charset="-120"/>
                </a:rPr>
                <a:t>Information Security</a:t>
              </a:r>
              <a:endParaRPr lang="zh-TW" altLang="en-US" dirty="0">
                <a:latin typeface="微軟正黑體" panose="020B0604030504040204" pitchFamily="34" charset="-120"/>
                <a:ea typeface="微軟正黑體" panose="020B0604030504040204" pitchFamily="34" charset="-120"/>
              </a:endParaRPr>
            </a:p>
          </p:txBody>
        </p:sp>
      </p:grpSp>
      <p:sp>
        <p:nvSpPr>
          <p:cNvPr id="16" name="標題 1">
            <a:extLst>
              <a:ext uri="{FF2B5EF4-FFF2-40B4-BE49-F238E27FC236}">
                <a16:creationId xmlns:a16="http://schemas.microsoft.com/office/drawing/2014/main" id="{EEC860BA-CEE4-153F-F0A9-50B8DEC5190A}"/>
              </a:ext>
            </a:extLst>
          </p:cNvPr>
          <p:cNvSpPr txBox="1">
            <a:spLocks/>
          </p:cNvSpPr>
          <p:nvPr/>
        </p:nvSpPr>
        <p:spPr>
          <a:xfrm>
            <a:off x="2806829" y="431027"/>
            <a:ext cx="3814165" cy="42186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r>
              <a:rPr lang="en-US" altLang="zh-TW" sz="2400" b="1" dirty="0">
                <a:solidFill>
                  <a:srgbClr val="870100"/>
                </a:solidFill>
                <a:ea typeface="微軟正黑體" panose="020B0604030504040204" pitchFamily="34" charset="-120"/>
              </a:rPr>
              <a:t>2023 Trends Report</a:t>
            </a:r>
            <a:endParaRPr lang="zh-TW" altLang="en-US" sz="2400" b="1" dirty="0">
              <a:solidFill>
                <a:srgbClr val="870100"/>
              </a:solidFill>
              <a:ea typeface="微軟正黑體" panose="020B0604030504040204" pitchFamily="34" charset="-120"/>
            </a:endParaRPr>
          </a:p>
        </p:txBody>
      </p:sp>
      <p:sp>
        <p:nvSpPr>
          <p:cNvPr id="17" name="內容版面配置區 2">
            <a:extLst>
              <a:ext uri="{FF2B5EF4-FFF2-40B4-BE49-F238E27FC236}">
                <a16:creationId xmlns:a16="http://schemas.microsoft.com/office/drawing/2014/main" id="{B830A483-8916-4743-C70B-08B90C346AE1}"/>
              </a:ext>
            </a:extLst>
          </p:cNvPr>
          <p:cNvSpPr txBox="1">
            <a:spLocks/>
          </p:cNvSpPr>
          <p:nvPr/>
        </p:nvSpPr>
        <p:spPr>
          <a:xfrm>
            <a:off x="106237" y="296768"/>
            <a:ext cx="2529563" cy="551109"/>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latin typeface="微軟正黑體" panose="020B0604030504040204" pitchFamily="34" charset="-120"/>
                <a:ea typeface="微軟正黑體" panose="020B0604030504040204" pitchFamily="34" charset="-120"/>
              </a:rPr>
              <a:t>Industry Trends</a:t>
            </a:r>
          </a:p>
        </p:txBody>
      </p:sp>
      <p:cxnSp>
        <p:nvCxnSpPr>
          <p:cNvPr id="19" name="直線接點 18">
            <a:extLst>
              <a:ext uri="{FF2B5EF4-FFF2-40B4-BE49-F238E27FC236}">
                <a16:creationId xmlns:a16="http://schemas.microsoft.com/office/drawing/2014/main" id="{E929268D-EFCF-4B8E-6438-D4B8259B8FA5}"/>
              </a:ext>
            </a:extLst>
          </p:cNvPr>
          <p:cNvCxnSpPr/>
          <p:nvPr/>
        </p:nvCxnSpPr>
        <p:spPr>
          <a:xfrm>
            <a:off x="2701436" y="359188"/>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489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250"/>
                                        <p:tgtEl>
                                          <p:spTgt spid="9"/>
                                        </p:tgtEl>
                                      </p:cBhvr>
                                    </p:animEffect>
                                  </p:childTnLst>
                                </p:cTn>
                              </p:par>
                            </p:childTnLst>
                          </p:cTn>
                        </p:par>
                        <p:par>
                          <p:cTn id="8" fill="hold">
                            <p:stCondLst>
                              <p:cond delay="250"/>
                            </p:stCondLst>
                            <p:childTnLst>
                              <p:par>
                                <p:cTn id="9" presetID="22"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250"/>
                                        <p:tgtEl>
                                          <p:spTgt spid="11"/>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250"/>
                                        <p:tgtEl>
                                          <p:spTgt spid="13"/>
                                        </p:tgtEl>
                                      </p:cBhvr>
                                    </p:animEffect>
                                  </p:childTnLst>
                                </p:cTn>
                              </p:par>
                            </p:childTnLst>
                          </p:cTn>
                        </p:par>
                        <p:par>
                          <p:cTn id="16" fill="hold">
                            <p:stCondLst>
                              <p:cond delay="750"/>
                            </p:stCondLst>
                            <p:childTnLst>
                              <p:par>
                                <p:cTn id="17" presetID="22" presetClass="entr" presetSubtype="1"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A64466F6-673E-A75A-1539-CA1BD500E882}"/>
              </a:ext>
            </a:extLst>
          </p:cNvPr>
          <p:cNvSpPr txBox="1">
            <a:spLocks/>
          </p:cNvSpPr>
          <p:nvPr/>
        </p:nvSpPr>
        <p:spPr>
          <a:xfrm>
            <a:off x="1189892" y="2117566"/>
            <a:ext cx="9812216" cy="262286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gn="ctr"/>
            <a:r>
              <a:rPr lang="en-US" altLang="zh-TW" sz="6600" b="1" dirty="0">
                <a:solidFill>
                  <a:srgbClr val="3F3F3F"/>
                </a:solidFill>
                <a:ea typeface="微軟正黑體" panose="020B0604030504040204" pitchFamily="34" charset="-120"/>
              </a:rPr>
              <a:t>Continuation &amp;</a:t>
            </a:r>
          </a:p>
          <a:p>
            <a:pPr algn="ctr"/>
            <a:r>
              <a:rPr lang="en-US" altLang="zh-TW" sz="6600" b="1" dirty="0">
                <a:solidFill>
                  <a:srgbClr val="3F3F3F"/>
                </a:solidFill>
                <a:ea typeface="微軟正黑體" panose="020B0604030504040204" pitchFamily="34" charset="-120"/>
              </a:rPr>
              <a:t>Growth Strategies</a:t>
            </a:r>
          </a:p>
        </p:txBody>
      </p:sp>
    </p:spTree>
    <p:extLst>
      <p:ext uri="{BB962C8B-B14F-4D97-AF65-F5344CB8AC3E}">
        <p14:creationId xmlns:p14="http://schemas.microsoft.com/office/powerpoint/2010/main" val="2674140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3C99A29D-4181-013C-7B94-BDAD8E8C348E}"/>
              </a:ext>
            </a:extLst>
          </p:cNvPr>
          <p:cNvSpPr txBox="1"/>
          <p:nvPr/>
        </p:nvSpPr>
        <p:spPr>
          <a:xfrm>
            <a:off x="784193" y="1179684"/>
            <a:ext cx="2798373" cy="492443"/>
          </a:xfrm>
          <a:prstGeom prst="rect">
            <a:avLst/>
          </a:prstGeom>
          <a:noFill/>
        </p:spPr>
        <p:txBody>
          <a:bodyPr wrap="square" lIns="108000">
            <a:spAutoFit/>
          </a:bodyPr>
          <a:lstStyle/>
          <a:p>
            <a:r>
              <a:rPr lang="zh-TW" altLang="en-US" sz="2600" dirty="0">
                <a:solidFill>
                  <a:srgbClr val="E93737"/>
                </a:solidFill>
                <a:latin typeface="微軟正黑體" panose="020B0604030504040204" pitchFamily="34" charset="-120"/>
                <a:ea typeface="微軟正黑體" panose="020B0604030504040204" pitchFamily="34" charset="-120"/>
              </a:rPr>
              <a:t>▋ </a:t>
            </a:r>
            <a:r>
              <a:rPr lang="en-US" altLang="zh-TW" sz="2000" dirty="0">
                <a:solidFill>
                  <a:schemeClr val="tx1">
                    <a:lumMod val="85000"/>
                    <a:lumOff val="15000"/>
                  </a:schemeClr>
                </a:solidFill>
                <a:latin typeface="微軟正黑體" panose="020B0604030504040204" pitchFamily="34" charset="-120"/>
                <a:ea typeface="微軟正黑體" panose="020B0604030504040204" pitchFamily="34" charset="-120"/>
              </a:rPr>
              <a:t>System Integration</a:t>
            </a:r>
          </a:p>
        </p:txBody>
      </p:sp>
      <p:sp>
        <p:nvSpPr>
          <p:cNvPr id="4" name="文字方塊 3">
            <a:extLst>
              <a:ext uri="{FF2B5EF4-FFF2-40B4-BE49-F238E27FC236}">
                <a16:creationId xmlns:a16="http://schemas.microsoft.com/office/drawing/2014/main" id="{8A9CA790-8967-6DF3-F91F-C40CC0F5D347}"/>
              </a:ext>
            </a:extLst>
          </p:cNvPr>
          <p:cNvSpPr txBox="1"/>
          <p:nvPr/>
        </p:nvSpPr>
        <p:spPr>
          <a:xfrm>
            <a:off x="3940671" y="453603"/>
            <a:ext cx="3796511" cy="480131"/>
          </a:xfrm>
          <a:prstGeom prst="rect">
            <a:avLst/>
          </a:prstGeom>
        </p:spPr>
        <p:txBody>
          <a:bodyPr/>
          <a:lstStyle>
            <a:defPPr>
              <a:defRPr lang="zh-TW"/>
            </a:defPPr>
            <a:lvl1pPr>
              <a:lnSpc>
                <a:spcPct val="90000"/>
              </a:lnSpc>
              <a:spcBef>
                <a:spcPct val="0"/>
              </a:spcBef>
              <a:buNone/>
              <a:defRPr sz="2800" b="1">
                <a:solidFill>
                  <a:srgbClr val="870100"/>
                </a:solidFill>
                <a:latin typeface="微軟正黑體" panose="020B0604030504040204" pitchFamily="34" charset="-120"/>
                <a:ea typeface="微軟正黑體" panose="020B0604030504040204" pitchFamily="34" charset="-120"/>
                <a:cs typeface="+mj-cs"/>
              </a:defRPr>
            </a:lvl1pPr>
          </a:lstStyle>
          <a:p>
            <a:r>
              <a:rPr lang="en-US" altLang="zh-TW" sz="2400" b="0" dirty="0"/>
              <a:t>Core Technology</a:t>
            </a:r>
            <a:endParaRPr lang="zh-TW" altLang="en-US" sz="2400" b="0" dirty="0"/>
          </a:p>
        </p:txBody>
      </p:sp>
      <p:sp>
        <p:nvSpPr>
          <p:cNvPr id="8" name="內容版面配置區 2">
            <a:extLst>
              <a:ext uri="{FF2B5EF4-FFF2-40B4-BE49-F238E27FC236}">
                <a16:creationId xmlns:a16="http://schemas.microsoft.com/office/drawing/2014/main" id="{B53D6686-142C-DFDB-A142-E51CF9C74C30}"/>
              </a:ext>
            </a:extLst>
          </p:cNvPr>
          <p:cNvSpPr txBox="1">
            <a:spLocks/>
          </p:cNvSpPr>
          <p:nvPr/>
        </p:nvSpPr>
        <p:spPr>
          <a:xfrm>
            <a:off x="59634" y="352100"/>
            <a:ext cx="3660613" cy="471431"/>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rPr>
              <a:t>Continuation Strategies</a:t>
            </a:r>
          </a:p>
        </p:txBody>
      </p:sp>
      <p:cxnSp>
        <p:nvCxnSpPr>
          <p:cNvPr id="9" name="直線接點 8">
            <a:extLst>
              <a:ext uri="{FF2B5EF4-FFF2-40B4-BE49-F238E27FC236}">
                <a16:creationId xmlns:a16="http://schemas.microsoft.com/office/drawing/2014/main" id="{F6CEFFA5-02CD-6104-A199-9DFE5353DBB8}"/>
              </a:ext>
            </a:extLst>
          </p:cNvPr>
          <p:cNvCxnSpPr/>
          <p:nvPr/>
        </p:nvCxnSpPr>
        <p:spPr>
          <a:xfrm>
            <a:off x="3769256" y="395232"/>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
        <p:nvSpPr>
          <p:cNvPr id="2" name="文字方塊 1">
            <a:extLst>
              <a:ext uri="{FF2B5EF4-FFF2-40B4-BE49-F238E27FC236}">
                <a16:creationId xmlns:a16="http://schemas.microsoft.com/office/drawing/2014/main" id="{E088EE51-6FCA-1D59-01E6-3F98DD69AC9D}"/>
              </a:ext>
            </a:extLst>
          </p:cNvPr>
          <p:cNvSpPr txBox="1"/>
          <p:nvPr/>
        </p:nvSpPr>
        <p:spPr>
          <a:xfrm>
            <a:off x="3982386" y="3458028"/>
            <a:ext cx="7787885" cy="3132781"/>
          </a:xfrm>
          <a:prstGeom prst="rect">
            <a:avLst/>
          </a:prstGeom>
          <a:noFill/>
        </p:spPr>
        <p:txBody>
          <a:bodyPr wrap="square">
            <a:spAutoFit/>
          </a:bodyPr>
          <a:lstStyle/>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Cloud Platform Solutions</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FIS CMP</a:t>
            </a:r>
          </a:p>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Cybersecurity Solutions</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Forcepoint DLP</a:t>
            </a:r>
          </a:p>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WMS Solution</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ERP, MES, BPM</a:t>
            </a:r>
          </a:p>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Document Management Solutions: DOCM, DOCS</a:t>
            </a:r>
          </a:p>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Software Tools:</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RedHat, </a:t>
            </a:r>
            <a:r>
              <a:rPr lang="en-US" altLang="zh-TW" dirty="0" err="1">
                <a:solidFill>
                  <a:schemeClr val="tx1">
                    <a:lumMod val="85000"/>
                    <a:lumOff val="15000"/>
                  </a:schemeClr>
                </a:solidFill>
                <a:latin typeface="微軟正黑體" panose="020B0604030504040204" pitchFamily="34" charset="-120"/>
                <a:ea typeface="微軟正黑體" panose="020B0604030504040204" pitchFamily="34" charset="-120"/>
              </a:rPr>
              <a:t>InfuseAI</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 UiPath</a:t>
            </a:r>
          </a:p>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Software Product Quality Analysis Platform:</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TIOBE</a:t>
            </a:r>
          </a:p>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AI Application Software Solutions</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 AI</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Server</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 Digital Identity Recognition, the team is searching..</a:t>
            </a:r>
            <a:endPar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3" name="文字方塊 2">
            <a:extLst>
              <a:ext uri="{FF2B5EF4-FFF2-40B4-BE49-F238E27FC236}">
                <a16:creationId xmlns:a16="http://schemas.microsoft.com/office/drawing/2014/main" id="{27F77441-90A7-D44D-85B4-AAC60BB11340}"/>
              </a:ext>
            </a:extLst>
          </p:cNvPr>
          <p:cNvSpPr txBox="1"/>
          <p:nvPr/>
        </p:nvSpPr>
        <p:spPr>
          <a:xfrm>
            <a:off x="784194" y="3458028"/>
            <a:ext cx="3219290" cy="492443"/>
          </a:xfrm>
          <a:prstGeom prst="rect">
            <a:avLst/>
          </a:prstGeom>
          <a:noFill/>
        </p:spPr>
        <p:txBody>
          <a:bodyPr wrap="square">
            <a:spAutoFit/>
          </a:bodyPr>
          <a:lstStyle/>
          <a:p>
            <a:r>
              <a:rPr lang="zh-TW" altLang="en-US" sz="2600" dirty="0">
                <a:solidFill>
                  <a:schemeClr val="accent2">
                    <a:lumMod val="75000"/>
                  </a:schemeClr>
                </a:solidFill>
                <a:latin typeface="微軟正黑體" panose="020B0604030504040204" pitchFamily="34" charset="-120"/>
                <a:ea typeface="微軟正黑體" panose="020B0604030504040204" pitchFamily="34" charset="-120"/>
              </a:rPr>
              <a:t>▋ </a:t>
            </a:r>
            <a:r>
              <a:rPr lang="en-US" altLang="zh-TW" sz="2000" dirty="0">
                <a:solidFill>
                  <a:schemeClr val="tx1">
                    <a:lumMod val="85000"/>
                    <a:lumOff val="15000"/>
                  </a:schemeClr>
                </a:solidFill>
                <a:latin typeface="微軟正黑體" panose="020B0604030504040204" pitchFamily="34" charset="-120"/>
                <a:ea typeface="微軟正黑體" panose="020B0604030504040204" pitchFamily="34" charset="-120"/>
              </a:rPr>
              <a:t>Software Solutions</a:t>
            </a:r>
          </a:p>
        </p:txBody>
      </p:sp>
      <p:sp>
        <p:nvSpPr>
          <p:cNvPr id="5" name="文字方塊 4">
            <a:extLst>
              <a:ext uri="{FF2B5EF4-FFF2-40B4-BE49-F238E27FC236}">
                <a16:creationId xmlns:a16="http://schemas.microsoft.com/office/drawing/2014/main" id="{27CE1235-3B29-9478-C5E3-A1117E292665}"/>
              </a:ext>
            </a:extLst>
          </p:cNvPr>
          <p:cNvSpPr txBox="1"/>
          <p:nvPr/>
        </p:nvSpPr>
        <p:spPr>
          <a:xfrm>
            <a:off x="3982387" y="1108891"/>
            <a:ext cx="7367363" cy="1978619"/>
          </a:xfrm>
          <a:prstGeom prst="rect">
            <a:avLst/>
          </a:prstGeom>
          <a:noFill/>
        </p:spPr>
        <p:txBody>
          <a:bodyPr wrap="square" lIns="108000">
            <a:spAutoFit/>
          </a:bodyPr>
          <a:lstStyle/>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Cloud Service</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F</a:t>
            </a:r>
            <a:r>
              <a:rPr lang="en-US" altLang="zh-CN" dirty="0">
                <a:solidFill>
                  <a:schemeClr val="tx1">
                    <a:lumMod val="85000"/>
                    <a:lumOff val="15000"/>
                  </a:schemeClr>
                </a:solidFill>
                <a:latin typeface="微軟正黑體" panose="020B0604030504040204" pitchFamily="34" charset="-120"/>
                <a:ea typeface="微軟正黑體" panose="020B0604030504040204" pitchFamily="34" charset="-120"/>
              </a:rPr>
              <a:t>IS</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 CMP, VMware, GCP, </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微服務</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HPE</a:t>
            </a:r>
          </a:p>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Storage and Backup:</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Dell,</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DPA,</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HPE,</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Veeam,</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NetApp</a:t>
            </a:r>
          </a:p>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Network Solution</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Cisco,</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Juniper,</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Fortinet,</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Aruba</a:t>
            </a:r>
          </a:p>
          <a:p>
            <a:pPr marL="342900" indent="-342900">
              <a:lnSpc>
                <a:spcPts val="3000"/>
              </a:lnSpc>
              <a:buFont typeface="Arial" panose="020B0604020202020204" pitchFamily="34" charset="0"/>
              <a:buChar char="•"/>
            </a:pP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AI Infrastructure Solution</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GPU Server</a:t>
            </a:r>
          </a:p>
          <a:p>
            <a:pPr marL="342900" indent="-342900">
              <a:lnSpc>
                <a:spcPts val="3000"/>
              </a:lnSpc>
              <a:buFont typeface="Arial" panose="020B0604020202020204" pitchFamily="34" charset="0"/>
              <a:buChar char="•"/>
            </a:pPr>
            <a:r>
              <a:rPr lang="en-US" altLang="zh-TW" dirty="0" err="1">
                <a:solidFill>
                  <a:schemeClr val="tx1">
                    <a:lumMod val="85000"/>
                    <a:lumOff val="15000"/>
                  </a:schemeClr>
                </a:solidFill>
                <a:latin typeface="微軟正黑體" panose="020B0604030504040204" pitchFamily="34" charset="-120"/>
                <a:ea typeface="微軟正黑體" panose="020B0604030504040204" pitchFamily="34" charset="-120"/>
              </a:rPr>
              <a:t>AIoT</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Solution</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Smart Cabinet</a:t>
            </a:r>
            <a:r>
              <a:rPr lang="zh-TW" altLang="en-US" dirty="0">
                <a:solidFill>
                  <a:schemeClr val="tx1">
                    <a:lumMod val="85000"/>
                    <a:lumOff val="15000"/>
                  </a:schemeClr>
                </a:solidFill>
                <a:latin typeface="微軟正黑體" panose="020B0604030504040204" pitchFamily="34" charset="-120"/>
                <a:ea typeface="微軟正黑體" panose="020B0604030504040204" pitchFamily="34" charset="-120"/>
              </a:rPr>
              <a:t>丶</a:t>
            </a:r>
            <a:r>
              <a:rPr lang="en-US" altLang="zh-TW" dirty="0">
                <a:solidFill>
                  <a:schemeClr val="tx1">
                    <a:lumMod val="85000"/>
                    <a:lumOff val="15000"/>
                  </a:schemeClr>
                </a:solidFill>
                <a:latin typeface="微軟正黑體" panose="020B0604030504040204" pitchFamily="34" charset="-120"/>
                <a:ea typeface="微軟正黑體" panose="020B0604030504040204" pitchFamily="34" charset="-120"/>
              </a:rPr>
              <a:t>EZPOST</a:t>
            </a:r>
          </a:p>
        </p:txBody>
      </p:sp>
    </p:spTree>
    <p:extLst>
      <p:ext uri="{BB962C8B-B14F-4D97-AF65-F5344CB8AC3E}">
        <p14:creationId xmlns:p14="http://schemas.microsoft.com/office/powerpoint/2010/main" val="84560395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6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0000">
                                          <p:cBhvr additive="base">
                                            <p:cTn id="7" dur="75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60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60000">
                                          <p:cBhvr additive="base">
                                            <p:cTn id="11" dur="750" fill="hold"/>
                                            <p:tgtEl>
                                              <p:spTgt spid="5"/>
                                            </p:tgtEl>
                                            <p:attrNameLst>
                                              <p:attrName>ppt_x</p:attrName>
                                            </p:attrNameLst>
                                          </p:cBhvr>
                                          <p:tavLst>
                                            <p:tav tm="0">
                                              <p:val>
                                                <p:strVal val="1+#ppt_w/2"/>
                                              </p:val>
                                            </p:tav>
                                            <p:tav tm="100000">
                                              <p:val>
                                                <p:strVal val="#ppt_x"/>
                                              </p:val>
                                            </p:tav>
                                          </p:tavLst>
                                        </p:anim>
                                        <p:anim calcmode="lin" valueType="num" p14:bounceEnd="60000">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14:presetBounceEnd="60000">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14:bounceEnd="60000">
                                          <p:cBhvr additive="base">
                                            <p:cTn id="15" dur="750" fill="hold"/>
                                            <p:tgtEl>
                                              <p:spTgt spid="3"/>
                                            </p:tgtEl>
                                            <p:attrNameLst>
                                              <p:attrName>ppt_x</p:attrName>
                                            </p:attrNameLst>
                                          </p:cBhvr>
                                          <p:tavLst>
                                            <p:tav tm="0">
                                              <p:val>
                                                <p:strVal val="0-#ppt_w/2"/>
                                              </p:val>
                                            </p:tav>
                                            <p:tav tm="100000">
                                              <p:val>
                                                <p:strVal val="#ppt_x"/>
                                              </p:val>
                                            </p:tav>
                                          </p:tavLst>
                                        </p:anim>
                                        <p:anim calcmode="lin" valueType="num" p14:bounceEnd="60000">
                                          <p:cBhvr additive="base">
                                            <p:cTn id="16" dur="75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60000">
                                      <p:stCondLst>
                                        <p:cond delay="250"/>
                                      </p:stCondLst>
                                      <p:childTnLst>
                                        <p:set>
                                          <p:cBhvr>
                                            <p:cTn id="18" dur="1" fill="hold">
                                              <p:stCondLst>
                                                <p:cond delay="0"/>
                                              </p:stCondLst>
                                            </p:cTn>
                                            <p:tgtEl>
                                              <p:spTgt spid="2"/>
                                            </p:tgtEl>
                                            <p:attrNameLst>
                                              <p:attrName>style.visibility</p:attrName>
                                            </p:attrNameLst>
                                          </p:cBhvr>
                                          <p:to>
                                            <p:strVal val="visible"/>
                                          </p:to>
                                        </p:set>
                                        <p:anim calcmode="lin" valueType="num" p14:bounceEnd="60000">
                                          <p:cBhvr additive="base">
                                            <p:cTn id="19" dur="750" fill="hold"/>
                                            <p:tgtEl>
                                              <p:spTgt spid="2"/>
                                            </p:tgtEl>
                                            <p:attrNameLst>
                                              <p:attrName>ppt_x</p:attrName>
                                            </p:attrNameLst>
                                          </p:cBhvr>
                                          <p:tavLst>
                                            <p:tav tm="0">
                                              <p:val>
                                                <p:strVal val="1+#ppt_w/2"/>
                                              </p:val>
                                            </p:tav>
                                            <p:tav tm="100000">
                                              <p:val>
                                                <p:strVal val="#ppt_x"/>
                                              </p:val>
                                            </p:tav>
                                          </p:tavLst>
                                        </p:anim>
                                        <p:anim calcmode="lin" valueType="num" p14:bounceEnd="60000">
                                          <p:cBhvr additive="base">
                                            <p:cTn id="20" dur="7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3" grpId="0"/>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1+#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0-#ppt_w/2"/>
                                              </p:val>
                                            </p:tav>
                                            <p:tav tm="100000">
                                              <p:val>
                                                <p:strVal val="#ppt_x"/>
                                              </p:val>
                                            </p:tav>
                                          </p:tavLst>
                                        </p:anim>
                                        <p:anim calcmode="lin" valueType="num">
                                          <p:cBhvr additive="base">
                                            <p:cTn id="16" dur="75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25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750" fill="hold"/>
                                            <p:tgtEl>
                                              <p:spTgt spid="2"/>
                                            </p:tgtEl>
                                            <p:attrNameLst>
                                              <p:attrName>ppt_x</p:attrName>
                                            </p:attrNameLst>
                                          </p:cBhvr>
                                          <p:tavLst>
                                            <p:tav tm="0">
                                              <p:val>
                                                <p:strVal val="1+#ppt_w/2"/>
                                              </p:val>
                                            </p:tav>
                                            <p:tav tm="100000">
                                              <p:val>
                                                <p:strVal val="#ppt_x"/>
                                              </p:val>
                                            </p:tav>
                                          </p:tavLst>
                                        </p:anim>
                                        <p:anim calcmode="lin" valueType="num">
                                          <p:cBhvr additive="base">
                                            <p:cTn id="20" dur="7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3" grpId="0"/>
          <p:bldP spid="5" grpId="0"/>
        </p:bldLst>
      </p:timing>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方塊 8">
            <a:extLst>
              <a:ext uri="{FF2B5EF4-FFF2-40B4-BE49-F238E27FC236}">
                <a16:creationId xmlns:a16="http://schemas.microsoft.com/office/drawing/2014/main" id="{16C2E561-B884-FDE8-0F73-AF4FD2996BDD}"/>
              </a:ext>
            </a:extLst>
          </p:cNvPr>
          <p:cNvSpPr txBox="1"/>
          <p:nvPr/>
        </p:nvSpPr>
        <p:spPr>
          <a:xfrm>
            <a:off x="2929005" y="381716"/>
            <a:ext cx="6385099" cy="480131"/>
          </a:xfrm>
          <a:prstGeom prst="rect">
            <a:avLst/>
          </a:prstGeom>
        </p:spPr>
        <p:txBody>
          <a:bodyPr/>
          <a:lstStyle>
            <a:defPPr>
              <a:defRPr lang="zh-TW"/>
            </a:defPPr>
            <a:lvl1pPr>
              <a:lnSpc>
                <a:spcPct val="90000"/>
              </a:lnSpc>
              <a:spcBef>
                <a:spcPct val="0"/>
              </a:spcBef>
              <a:buNone/>
              <a:defRPr sz="2800" b="1">
                <a:solidFill>
                  <a:srgbClr val="870100"/>
                </a:solidFill>
                <a:latin typeface="微軟正黑體" panose="020B0604030504040204" pitchFamily="34" charset="-120"/>
                <a:ea typeface="微軟正黑體" panose="020B0604030504040204" pitchFamily="34" charset="-120"/>
                <a:cs typeface="+mj-cs"/>
              </a:defRPr>
            </a:lvl1pPr>
          </a:lstStyle>
          <a:p>
            <a:r>
              <a:rPr lang="en-US" altLang="zh-TW" sz="2400" b="0" dirty="0"/>
              <a:t>Diverse Development of Core Technology</a:t>
            </a:r>
            <a:endParaRPr lang="zh-TW" altLang="en-US" sz="2400" b="0" dirty="0"/>
          </a:p>
        </p:txBody>
      </p:sp>
      <p:sp>
        <p:nvSpPr>
          <p:cNvPr id="10" name="內容版面配置區 2">
            <a:extLst>
              <a:ext uri="{FF2B5EF4-FFF2-40B4-BE49-F238E27FC236}">
                <a16:creationId xmlns:a16="http://schemas.microsoft.com/office/drawing/2014/main" id="{AD15EFA7-7D5C-E0EB-B57F-A700E9A105A6}"/>
              </a:ext>
            </a:extLst>
          </p:cNvPr>
          <p:cNvSpPr txBox="1">
            <a:spLocks/>
          </p:cNvSpPr>
          <p:nvPr/>
        </p:nvSpPr>
        <p:spPr>
          <a:xfrm>
            <a:off x="3787" y="353684"/>
            <a:ext cx="2858682" cy="369332"/>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rPr>
              <a:t>Growth Strategies</a:t>
            </a:r>
          </a:p>
        </p:txBody>
      </p:sp>
      <p:cxnSp>
        <p:nvCxnSpPr>
          <p:cNvPr id="11" name="直線接點 10">
            <a:extLst>
              <a:ext uri="{FF2B5EF4-FFF2-40B4-BE49-F238E27FC236}">
                <a16:creationId xmlns:a16="http://schemas.microsoft.com/office/drawing/2014/main" id="{03B44B0B-B918-FC17-D92B-136A76511E6F}"/>
              </a:ext>
            </a:extLst>
          </p:cNvPr>
          <p:cNvCxnSpPr>
            <a:cxnSpLocks/>
          </p:cNvCxnSpPr>
          <p:nvPr/>
        </p:nvCxnSpPr>
        <p:spPr>
          <a:xfrm>
            <a:off x="2802128" y="342411"/>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grpSp>
        <p:nvGrpSpPr>
          <p:cNvPr id="13" name="群組 12">
            <a:extLst>
              <a:ext uri="{FF2B5EF4-FFF2-40B4-BE49-F238E27FC236}">
                <a16:creationId xmlns:a16="http://schemas.microsoft.com/office/drawing/2014/main" id="{D228AA68-142A-FBF7-10C5-B2128C5CC77F}"/>
              </a:ext>
            </a:extLst>
          </p:cNvPr>
          <p:cNvGrpSpPr/>
          <p:nvPr/>
        </p:nvGrpSpPr>
        <p:grpSpPr>
          <a:xfrm>
            <a:off x="1532889" y="4742202"/>
            <a:ext cx="5345122" cy="1313326"/>
            <a:chOff x="2452268" y="4726962"/>
            <a:chExt cx="4425742" cy="1313326"/>
          </a:xfrm>
        </p:grpSpPr>
        <p:sp>
          <p:nvSpPr>
            <p:cNvPr id="51" name="TextBox 35">
              <a:extLst>
                <a:ext uri="{FF2B5EF4-FFF2-40B4-BE49-F238E27FC236}">
                  <a16:creationId xmlns:a16="http://schemas.microsoft.com/office/drawing/2014/main" id="{B238B293-0230-2241-9065-3A71AAE80457}"/>
                </a:ext>
              </a:extLst>
            </p:cNvPr>
            <p:cNvSpPr txBox="1"/>
            <p:nvPr/>
          </p:nvSpPr>
          <p:spPr>
            <a:xfrm>
              <a:off x="2452268" y="4726962"/>
              <a:ext cx="4373012" cy="369332"/>
            </a:xfrm>
            <a:prstGeom prst="rect">
              <a:avLst/>
            </a:prstGeom>
            <a:solidFill>
              <a:srgbClr val="3F3F3F"/>
            </a:solid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zh-TW" b="1"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Calibri" pitchFamily="34" charset="0"/>
                </a:rPr>
                <a:t>AI</a:t>
              </a:r>
              <a:r>
                <a:rPr kumimoji="0" lang="zh-TW" altLang="en-US" b="1"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Calibri" pitchFamily="34" charset="0"/>
                </a:rPr>
                <a:t> </a:t>
              </a:r>
              <a:r>
                <a:rPr kumimoji="0" lang="en-US" altLang="zh-TW" b="1"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Calibri" pitchFamily="34" charset="0"/>
                </a:rPr>
                <a:t>Application</a:t>
              </a:r>
              <a:endParaRPr kumimoji="0" lang="ko-KR" altLang="en-US" b="1" i="0" u="none" strike="noStrike" kern="0" cap="none" spc="0" normalizeH="0" baseline="0" noProof="0" dirty="0">
                <a:ln>
                  <a:noFill/>
                </a:ln>
                <a:solidFill>
                  <a:prstClr val="white"/>
                </a:solidFill>
                <a:effectLst/>
                <a:uLnTx/>
                <a:uFillTx/>
                <a:latin typeface="微軟正黑體" panose="020B0604030504040204" pitchFamily="34" charset="-120"/>
                <a:cs typeface="Calibri" pitchFamily="34" charset="0"/>
              </a:endParaRPr>
            </a:p>
          </p:txBody>
        </p:sp>
        <p:sp>
          <p:nvSpPr>
            <p:cNvPr id="52" name="TextBox 36">
              <a:extLst>
                <a:ext uri="{FF2B5EF4-FFF2-40B4-BE49-F238E27FC236}">
                  <a16:creationId xmlns:a16="http://schemas.microsoft.com/office/drawing/2014/main" id="{CF39A9B3-99BE-7039-C76C-9798E3FFF4DA}"/>
                </a:ext>
              </a:extLst>
            </p:cNvPr>
            <p:cNvSpPr txBox="1"/>
            <p:nvPr/>
          </p:nvSpPr>
          <p:spPr>
            <a:xfrm>
              <a:off x="2504997" y="5020466"/>
              <a:ext cx="4373013" cy="1019822"/>
            </a:xfrm>
            <a:prstGeom prst="rect">
              <a:avLst/>
            </a:prstGeom>
            <a:noFill/>
          </p:spPr>
          <p:txBody>
            <a:bodyPr wrap="square" lIns="108000" tIns="72000" rIns="108000" rtlCol="0">
              <a:spAutoFit/>
            </a:bodyPr>
            <a:lstStyle/>
            <a:p>
              <a:pPr marL="171450" indent="-171450" algn="r">
                <a:lnSpc>
                  <a:spcPts val="1800"/>
                </a:lnSpc>
                <a:buFont typeface="Arial" panose="020B0604020202020204" pitchFamily="34" charset="0"/>
                <a:buChar char="•"/>
                <a:defRPr/>
              </a:pP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Enhancing the development of AI infrastructure layer solutions (GPU Server) to meet the growing AI workloads.</a:t>
              </a:r>
            </a:p>
            <a:p>
              <a:pPr marL="171450" indent="-171450" algn="r">
                <a:lnSpc>
                  <a:spcPts val="1800"/>
                </a:lnSpc>
                <a:buFont typeface="Arial" panose="020B0604020202020204" pitchFamily="34" charset="0"/>
                <a:buChar char="•"/>
                <a:defRPr/>
              </a:pPr>
              <a:r>
                <a:rPr lang="en-US" altLang="zh-TW" sz="1200" dirty="0" err="1">
                  <a:solidFill>
                    <a:schemeClr val="tx1">
                      <a:lumMod val="85000"/>
                      <a:lumOff val="15000"/>
                    </a:schemeClr>
                  </a:solidFill>
                  <a:latin typeface="微軟正黑體" panose="020B0604030504040204" pitchFamily="34" charset="-120"/>
                  <a:ea typeface="微軟正黑體" panose="020B0604030504040204" pitchFamily="34" charset="-120"/>
                </a:rPr>
                <a:t>Authme</a:t>
              </a: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 digital identity recognition.</a:t>
              </a:r>
            </a:p>
            <a:p>
              <a:pPr marL="171450" indent="-171450" algn="r">
                <a:lnSpc>
                  <a:spcPts val="1800"/>
                </a:lnSpc>
                <a:buFont typeface="Arial" panose="020B0604020202020204" pitchFamily="34" charset="0"/>
                <a:buChar char="•"/>
                <a:defRPr/>
              </a:pP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The team is also concurrently searching for suitable AI applications.</a:t>
              </a:r>
              <a:endParaRPr lang="ko-KR" altLang="en-US" sz="1200" dirty="0">
                <a:solidFill>
                  <a:schemeClr val="tx1">
                    <a:lumMod val="85000"/>
                    <a:lumOff val="15000"/>
                  </a:schemeClr>
                </a:solidFill>
                <a:latin typeface="微軟正黑體" panose="020B0604030504040204" pitchFamily="34" charset="-120"/>
              </a:endParaRPr>
            </a:p>
          </p:txBody>
        </p:sp>
      </p:grpSp>
      <p:sp>
        <p:nvSpPr>
          <p:cNvPr id="61" name="TextBox 45">
            <a:extLst>
              <a:ext uri="{FF2B5EF4-FFF2-40B4-BE49-F238E27FC236}">
                <a16:creationId xmlns:a16="http://schemas.microsoft.com/office/drawing/2014/main" id="{72D3DEEF-0119-3975-A207-AAA9CB1A095D}"/>
              </a:ext>
            </a:extLst>
          </p:cNvPr>
          <p:cNvSpPr txBox="1"/>
          <p:nvPr/>
        </p:nvSpPr>
        <p:spPr>
          <a:xfrm>
            <a:off x="1854419" y="3437366"/>
            <a:ext cx="3599391" cy="276999"/>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ko-KR" altLang="en-US" sz="1200" b="0" i="0" u="none" strike="noStrike" kern="0" cap="none" spc="0" normalizeH="0" baseline="0" noProof="0" dirty="0">
              <a:ln>
                <a:noFill/>
              </a:ln>
              <a:solidFill>
                <a:schemeClr val="bg1"/>
              </a:solidFill>
              <a:effectLst/>
              <a:uLnTx/>
              <a:uFillTx/>
              <a:latin typeface="微軟正黑體" panose="020B0604030504040204" pitchFamily="34" charset="-120"/>
              <a:cs typeface="Arial" pitchFamily="34" charset="0"/>
            </a:endParaRPr>
          </a:p>
        </p:txBody>
      </p:sp>
      <p:grpSp>
        <p:nvGrpSpPr>
          <p:cNvPr id="4" name="群組 3">
            <a:extLst>
              <a:ext uri="{FF2B5EF4-FFF2-40B4-BE49-F238E27FC236}">
                <a16:creationId xmlns:a16="http://schemas.microsoft.com/office/drawing/2014/main" id="{C918E704-1EDC-519C-7136-715636392717}"/>
              </a:ext>
            </a:extLst>
          </p:cNvPr>
          <p:cNvGrpSpPr/>
          <p:nvPr/>
        </p:nvGrpSpPr>
        <p:grpSpPr>
          <a:xfrm>
            <a:off x="5503426" y="1450866"/>
            <a:ext cx="1170367" cy="936104"/>
            <a:chOff x="5503426" y="1889016"/>
            <a:chExt cx="1170367" cy="936104"/>
          </a:xfrm>
        </p:grpSpPr>
        <p:sp>
          <p:nvSpPr>
            <p:cNvPr id="43" name="Rounded Rectangle 1">
              <a:extLst>
                <a:ext uri="{FF2B5EF4-FFF2-40B4-BE49-F238E27FC236}">
                  <a16:creationId xmlns:a16="http://schemas.microsoft.com/office/drawing/2014/main" id="{26E1707D-AB71-C59F-1398-EDEBEA15F2BD}"/>
                </a:ext>
              </a:extLst>
            </p:cNvPr>
            <p:cNvSpPr/>
            <p:nvPr/>
          </p:nvSpPr>
          <p:spPr>
            <a:xfrm rot="5400000">
              <a:off x="5611438" y="1781004"/>
              <a:ext cx="936104" cy="1152128"/>
            </a:xfrm>
            <a:custGeom>
              <a:avLst/>
              <a:gdLst/>
              <a:ahLst/>
              <a:cxnLst/>
              <a:rect l="l" t="t" r="r" b="b"/>
              <a:pathLst>
                <a:path w="936104" h="1152128">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rgbClr val="E40000"/>
            </a:solidFill>
            <a:ln w="254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微軟正黑體" panose="020B0604030504040204" pitchFamily="34" charset="-120"/>
                <a:ea typeface="맑은 고딕" panose="020B0503020000020004" pitchFamily="34" charset="-127"/>
              </a:endParaRPr>
            </a:p>
          </p:txBody>
        </p:sp>
        <p:sp>
          <p:nvSpPr>
            <p:cNvPr id="63" name="TextBox 47">
              <a:extLst>
                <a:ext uri="{FF2B5EF4-FFF2-40B4-BE49-F238E27FC236}">
                  <a16:creationId xmlns:a16="http://schemas.microsoft.com/office/drawing/2014/main" id="{865037B5-AC59-2A13-A19A-C3FA4320C4DC}"/>
                </a:ext>
              </a:extLst>
            </p:cNvPr>
            <p:cNvSpPr txBox="1"/>
            <p:nvPr/>
          </p:nvSpPr>
          <p:spPr>
            <a:xfrm>
              <a:off x="5719779" y="2308512"/>
              <a:ext cx="954014" cy="307777"/>
            </a:xfrm>
            <a:prstGeom prst="rect">
              <a:avLst/>
            </a:prstGeom>
            <a:noFill/>
          </p:spPr>
          <p:txBody>
            <a:bodyPr wrap="square" rtlCol="0">
              <a:spAutoFit/>
            </a:bodyPr>
            <a:lstStyle/>
            <a:p>
              <a:pPr algn="ctr"/>
              <a:r>
                <a:rPr lang="en-US" altLang="ko-KR" sz="1400" b="1" dirty="0">
                  <a:solidFill>
                    <a:schemeClr val="bg1"/>
                  </a:solidFill>
                  <a:latin typeface="微軟正黑體" panose="020B0604030504040204" pitchFamily="34" charset="-120"/>
                  <a:ea typeface="微軟正黑體" panose="020B0604030504040204" pitchFamily="34" charset="-120"/>
                  <a:cs typeface="Calibri" pitchFamily="34" charset="0"/>
                </a:rPr>
                <a:t>Security</a:t>
              </a:r>
              <a:endParaRPr lang="ko-KR" altLang="en-US" sz="1400" b="1" dirty="0">
                <a:solidFill>
                  <a:schemeClr val="bg1"/>
                </a:solidFill>
                <a:latin typeface="微軟正黑體" panose="020B0604030504040204" pitchFamily="34" charset="-120"/>
                <a:cs typeface="Calibri" pitchFamily="34" charset="0"/>
              </a:endParaRPr>
            </a:p>
          </p:txBody>
        </p:sp>
        <p:grpSp>
          <p:nvGrpSpPr>
            <p:cNvPr id="73" name="Group 403">
              <a:extLst>
                <a:ext uri="{FF2B5EF4-FFF2-40B4-BE49-F238E27FC236}">
                  <a16:creationId xmlns:a16="http://schemas.microsoft.com/office/drawing/2014/main" id="{332B3CB3-5641-9CB8-978C-8F656A5225DE}"/>
                </a:ext>
              </a:extLst>
            </p:cNvPr>
            <p:cNvGrpSpPr/>
            <p:nvPr/>
          </p:nvGrpSpPr>
          <p:grpSpPr>
            <a:xfrm>
              <a:off x="6060261" y="2086980"/>
              <a:ext cx="232453" cy="237859"/>
              <a:chOff x="2308225" y="2935287"/>
              <a:chExt cx="273050" cy="279400"/>
            </a:xfrm>
          </p:grpSpPr>
          <p:sp>
            <p:nvSpPr>
              <p:cNvPr id="74" name="Freeform 294">
                <a:extLst>
                  <a:ext uri="{FF2B5EF4-FFF2-40B4-BE49-F238E27FC236}">
                    <a16:creationId xmlns:a16="http://schemas.microsoft.com/office/drawing/2014/main" id="{31359194-E46C-FDF6-30DD-9E0AE9E387F7}"/>
                  </a:ext>
                </a:extLst>
              </p:cNvPr>
              <p:cNvSpPr>
                <a:spLocks/>
              </p:cNvSpPr>
              <p:nvPr/>
            </p:nvSpPr>
            <p:spPr bwMode="auto">
              <a:xfrm>
                <a:off x="2308225" y="2935287"/>
                <a:ext cx="246062" cy="279400"/>
              </a:xfrm>
              <a:custGeom>
                <a:avLst/>
                <a:gdLst/>
                <a:ahLst/>
                <a:cxnLst>
                  <a:cxn ang="0">
                    <a:pos x="66" y="97"/>
                  </a:cxn>
                  <a:cxn ang="0">
                    <a:pos x="95" y="68"/>
                  </a:cxn>
                  <a:cxn ang="0">
                    <a:pos x="103" y="69"/>
                  </a:cxn>
                  <a:cxn ang="0">
                    <a:pos x="105" y="67"/>
                  </a:cxn>
                  <a:cxn ang="0">
                    <a:pos x="107" y="55"/>
                  </a:cxn>
                  <a:cxn ang="0">
                    <a:pos x="107" y="20"/>
                  </a:cxn>
                  <a:cxn ang="0">
                    <a:pos x="104" y="17"/>
                  </a:cxn>
                  <a:cxn ang="0">
                    <a:pos x="85" y="15"/>
                  </a:cxn>
                  <a:cxn ang="0">
                    <a:pos x="53" y="0"/>
                  </a:cxn>
                  <a:cxn ang="0">
                    <a:pos x="26" y="15"/>
                  </a:cxn>
                  <a:cxn ang="0">
                    <a:pos x="3" y="16"/>
                  </a:cxn>
                  <a:cxn ang="0">
                    <a:pos x="1" y="19"/>
                  </a:cxn>
                  <a:cxn ang="0">
                    <a:pos x="0" y="55"/>
                  </a:cxn>
                  <a:cxn ang="0">
                    <a:pos x="53" y="122"/>
                  </a:cxn>
                  <a:cxn ang="0">
                    <a:pos x="70" y="114"/>
                  </a:cxn>
                  <a:cxn ang="0">
                    <a:pos x="70" y="112"/>
                  </a:cxn>
                  <a:cxn ang="0">
                    <a:pos x="66" y="97"/>
                  </a:cxn>
                </a:cxnLst>
                <a:rect l="0" t="0" r="r" b="b"/>
                <a:pathLst>
                  <a:path w="107" h="122">
                    <a:moveTo>
                      <a:pt x="66" y="97"/>
                    </a:moveTo>
                    <a:cubicBezTo>
                      <a:pt x="66" y="81"/>
                      <a:pt x="79" y="68"/>
                      <a:pt x="95" y="68"/>
                    </a:cubicBezTo>
                    <a:cubicBezTo>
                      <a:pt x="98" y="68"/>
                      <a:pt x="101" y="68"/>
                      <a:pt x="103" y="69"/>
                    </a:cubicBezTo>
                    <a:cubicBezTo>
                      <a:pt x="104" y="69"/>
                      <a:pt x="105" y="68"/>
                      <a:pt x="105" y="67"/>
                    </a:cubicBezTo>
                    <a:cubicBezTo>
                      <a:pt x="106" y="63"/>
                      <a:pt x="107" y="59"/>
                      <a:pt x="107" y="55"/>
                    </a:cubicBezTo>
                    <a:cubicBezTo>
                      <a:pt x="107" y="55"/>
                      <a:pt x="107" y="20"/>
                      <a:pt x="107" y="20"/>
                    </a:cubicBezTo>
                    <a:cubicBezTo>
                      <a:pt x="107" y="17"/>
                      <a:pt x="105" y="17"/>
                      <a:pt x="104" y="17"/>
                    </a:cubicBezTo>
                    <a:cubicBezTo>
                      <a:pt x="98" y="17"/>
                      <a:pt x="91" y="17"/>
                      <a:pt x="85" y="15"/>
                    </a:cubicBezTo>
                    <a:cubicBezTo>
                      <a:pt x="71" y="11"/>
                      <a:pt x="58" y="0"/>
                      <a:pt x="53" y="0"/>
                    </a:cubicBezTo>
                    <a:cubicBezTo>
                      <a:pt x="49" y="0"/>
                      <a:pt x="40" y="11"/>
                      <a:pt x="26" y="15"/>
                    </a:cubicBezTo>
                    <a:cubicBezTo>
                      <a:pt x="18" y="17"/>
                      <a:pt x="10" y="17"/>
                      <a:pt x="3" y="16"/>
                    </a:cubicBezTo>
                    <a:cubicBezTo>
                      <a:pt x="2" y="16"/>
                      <a:pt x="1" y="16"/>
                      <a:pt x="1" y="19"/>
                    </a:cubicBezTo>
                    <a:cubicBezTo>
                      <a:pt x="1" y="20"/>
                      <a:pt x="0" y="55"/>
                      <a:pt x="0" y="55"/>
                    </a:cubicBezTo>
                    <a:cubicBezTo>
                      <a:pt x="0" y="90"/>
                      <a:pt x="43" y="122"/>
                      <a:pt x="53" y="122"/>
                    </a:cubicBezTo>
                    <a:cubicBezTo>
                      <a:pt x="57" y="122"/>
                      <a:pt x="62" y="120"/>
                      <a:pt x="70" y="114"/>
                    </a:cubicBezTo>
                    <a:cubicBezTo>
                      <a:pt x="71" y="113"/>
                      <a:pt x="70" y="113"/>
                      <a:pt x="70" y="112"/>
                    </a:cubicBezTo>
                    <a:cubicBezTo>
                      <a:pt x="67" y="108"/>
                      <a:pt x="66" y="102"/>
                      <a:pt x="66" y="97"/>
                    </a:cubicBezTo>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sp>
            <p:nvSpPr>
              <p:cNvPr id="75" name="Freeform 295">
                <a:extLst>
                  <a:ext uri="{FF2B5EF4-FFF2-40B4-BE49-F238E27FC236}">
                    <a16:creationId xmlns:a16="http://schemas.microsoft.com/office/drawing/2014/main" id="{8DC31C8E-4B70-412E-769F-D7476FC1600D}"/>
                  </a:ext>
                </a:extLst>
              </p:cNvPr>
              <p:cNvSpPr>
                <a:spLocks/>
              </p:cNvSpPr>
              <p:nvPr/>
            </p:nvSpPr>
            <p:spPr bwMode="auto">
              <a:xfrm>
                <a:off x="2471738" y="3121024"/>
                <a:ext cx="109537" cy="73025"/>
              </a:xfrm>
              <a:custGeom>
                <a:avLst/>
                <a:gdLst/>
                <a:ahLst/>
                <a:cxnLst>
                  <a:cxn ang="0">
                    <a:pos x="24" y="31"/>
                  </a:cxn>
                  <a:cxn ang="0">
                    <a:pos x="20" y="31"/>
                  </a:cxn>
                  <a:cxn ang="0">
                    <a:pos x="2" y="17"/>
                  </a:cxn>
                  <a:cxn ang="0">
                    <a:pos x="1" y="14"/>
                  </a:cxn>
                  <a:cxn ang="0">
                    <a:pos x="4" y="11"/>
                  </a:cxn>
                  <a:cxn ang="0">
                    <a:pos x="7" y="10"/>
                  </a:cxn>
                  <a:cxn ang="0">
                    <a:pos x="19" y="19"/>
                  </a:cxn>
                  <a:cxn ang="0">
                    <a:pos x="23" y="18"/>
                  </a:cxn>
                  <a:cxn ang="0">
                    <a:pos x="40" y="1"/>
                  </a:cxn>
                  <a:cxn ang="0">
                    <a:pos x="44" y="1"/>
                  </a:cxn>
                  <a:cxn ang="0">
                    <a:pos x="47" y="3"/>
                  </a:cxn>
                  <a:cxn ang="0">
                    <a:pos x="47" y="7"/>
                  </a:cxn>
                  <a:cxn ang="0">
                    <a:pos x="24" y="31"/>
                  </a:cxn>
                </a:cxnLst>
                <a:rect l="0" t="0" r="r" b="b"/>
                <a:pathLst>
                  <a:path w="48" h="32">
                    <a:moveTo>
                      <a:pt x="24" y="31"/>
                    </a:moveTo>
                    <a:cubicBezTo>
                      <a:pt x="23" y="32"/>
                      <a:pt x="21" y="32"/>
                      <a:pt x="20" y="31"/>
                    </a:cubicBezTo>
                    <a:cubicBezTo>
                      <a:pt x="2" y="17"/>
                      <a:pt x="2" y="17"/>
                      <a:pt x="2" y="17"/>
                    </a:cubicBezTo>
                    <a:cubicBezTo>
                      <a:pt x="1" y="17"/>
                      <a:pt x="0" y="15"/>
                      <a:pt x="1" y="14"/>
                    </a:cubicBezTo>
                    <a:cubicBezTo>
                      <a:pt x="4" y="11"/>
                      <a:pt x="4" y="11"/>
                      <a:pt x="4" y="11"/>
                    </a:cubicBezTo>
                    <a:cubicBezTo>
                      <a:pt x="4" y="9"/>
                      <a:pt x="6" y="9"/>
                      <a:pt x="7" y="10"/>
                    </a:cubicBezTo>
                    <a:cubicBezTo>
                      <a:pt x="19" y="19"/>
                      <a:pt x="19" y="19"/>
                      <a:pt x="19" y="19"/>
                    </a:cubicBezTo>
                    <a:cubicBezTo>
                      <a:pt x="20" y="20"/>
                      <a:pt x="22" y="20"/>
                      <a:pt x="23" y="18"/>
                    </a:cubicBezTo>
                    <a:cubicBezTo>
                      <a:pt x="40" y="1"/>
                      <a:pt x="40" y="1"/>
                      <a:pt x="40" y="1"/>
                    </a:cubicBezTo>
                    <a:cubicBezTo>
                      <a:pt x="41" y="0"/>
                      <a:pt x="43" y="0"/>
                      <a:pt x="44" y="1"/>
                    </a:cubicBezTo>
                    <a:cubicBezTo>
                      <a:pt x="47" y="3"/>
                      <a:pt x="47" y="3"/>
                      <a:pt x="47" y="3"/>
                    </a:cubicBezTo>
                    <a:cubicBezTo>
                      <a:pt x="48" y="4"/>
                      <a:pt x="48" y="6"/>
                      <a:pt x="47" y="7"/>
                    </a:cubicBezTo>
                    <a:lnTo>
                      <a:pt x="24" y="31"/>
                    </a:lnTo>
                    <a:close/>
                  </a:path>
                </a:pathLst>
              </a:custGeom>
              <a:solidFill>
                <a:schemeClr val="tx1">
                  <a:lumMod val="65000"/>
                  <a:lumOff val="3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微軟正黑體" panose="020B0604030504040204" pitchFamily="34" charset="-120"/>
                  <a:ea typeface="微軟正黑體" panose="020B0604030504040204" pitchFamily="34" charset="-120"/>
                </a:endParaRPr>
              </a:p>
            </p:txBody>
          </p:sp>
        </p:grpSp>
      </p:grpSp>
      <p:grpSp>
        <p:nvGrpSpPr>
          <p:cNvPr id="16" name="群組 15">
            <a:extLst>
              <a:ext uri="{FF2B5EF4-FFF2-40B4-BE49-F238E27FC236}">
                <a16:creationId xmlns:a16="http://schemas.microsoft.com/office/drawing/2014/main" id="{0E7517B6-B5B7-7A2A-97FF-DB09302CA78B}"/>
              </a:ext>
            </a:extLst>
          </p:cNvPr>
          <p:cNvGrpSpPr/>
          <p:nvPr/>
        </p:nvGrpSpPr>
        <p:grpSpPr>
          <a:xfrm>
            <a:off x="6726607" y="3122275"/>
            <a:ext cx="1166377" cy="919361"/>
            <a:chOff x="6726607" y="3297535"/>
            <a:chExt cx="1166377" cy="919361"/>
          </a:xfrm>
        </p:grpSpPr>
        <p:sp>
          <p:nvSpPr>
            <p:cNvPr id="45" name="Rounded Rectangle 1">
              <a:extLst>
                <a:ext uri="{FF2B5EF4-FFF2-40B4-BE49-F238E27FC236}">
                  <a16:creationId xmlns:a16="http://schemas.microsoft.com/office/drawing/2014/main" id="{B04969A5-46A5-1FCB-C1B7-401C92A04DA4}"/>
                </a:ext>
              </a:extLst>
            </p:cNvPr>
            <p:cNvSpPr/>
            <p:nvPr/>
          </p:nvSpPr>
          <p:spPr>
            <a:xfrm rot="5400000">
              <a:off x="6842990" y="3181152"/>
              <a:ext cx="919361" cy="1152128"/>
            </a:xfrm>
            <a:custGeom>
              <a:avLst/>
              <a:gdLst/>
              <a:ahLst/>
              <a:cxnLst/>
              <a:rect l="l" t="t" r="r" b="b"/>
              <a:pathLst>
                <a:path w="936104" h="1152128">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rgbClr val="EB4747"/>
            </a:solidFill>
            <a:ln w="254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white"/>
                </a:solidFill>
                <a:effectLst/>
                <a:uLnTx/>
                <a:uFillTx/>
                <a:latin typeface="微軟正黑體" panose="020B0604030504040204" pitchFamily="34" charset="-120"/>
                <a:ea typeface="맑은 고딕" panose="020B0503020000020004" pitchFamily="34" charset="-127"/>
              </a:endParaRPr>
            </a:p>
          </p:txBody>
        </p:sp>
        <p:grpSp>
          <p:nvGrpSpPr>
            <p:cNvPr id="6" name="群組 5">
              <a:extLst>
                <a:ext uri="{FF2B5EF4-FFF2-40B4-BE49-F238E27FC236}">
                  <a16:creationId xmlns:a16="http://schemas.microsoft.com/office/drawing/2014/main" id="{50DBB76F-464F-3B24-B616-1B20A2E2A5F2}"/>
                </a:ext>
              </a:extLst>
            </p:cNvPr>
            <p:cNvGrpSpPr/>
            <p:nvPr/>
          </p:nvGrpSpPr>
          <p:grpSpPr>
            <a:xfrm>
              <a:off x="6938970" y="3413028"/>
              <a:ext cx="954014" cy="587324"/>
              <a:chOff x="6938970" y="3413028"/>
              <a:chExt cx="954014" cy="587324"/>
            </a:xfrm>
          </p:grpSpPr>
          <p:sp>
            <p:nvSpPr>
              <p:cNvPr id="65" name="TextBox 49">
                <a:extLst>
                  <a:ext uri="{FF2B5EF4-FFF2-40B4-BE49-F238E27FC236}">
                    <a16:creationId xmlns:a16="http://schemas.microsoft.com/office/drawing/2014/main" id="{6B56555A-7CAA-17FA-0818-1F17ADFD4C5A}"/>
                  </a:ext>
                </a:extLst>
              </p:cNvPr>
              <p:cNvSpPr txBox="1"/>
              <p:nvPr/>
            </p:nvSpPr>
            <p:spPr>
              <a:xfrm>
                <a:off x="6938970" y="3692575"/>
                <a:ext cx="954014" cy="307777"/>
              </a:xfrm>
              <a:prstGeom prst="rect">
                <a:avLst/>
              </a:prstGeom>
              <a:noFill/>
            </p:spPr>
            <p:txBody>
              <a:bodyPr wrap="square" rtlCol="0">
                <a:spAutoFit/>
              </a:bodyPr>
              <a:lstStyle/>
              <a:p>
                <a:pPr algn="ctr"/>
                <a:r>
                  <a:rPr lang="en-US" altLang="ko-KR" sz="1400" b="1" dirty="0" err="1">
                    <a:solidFill>
                      <a:schemeClr val="bg1"/>
                    </a:solidFill>
                    <a:latin typeface="微軟正黑體" panose="020B0604030504040204" pitchFamily="34" charset="-120"/>
                    <a:ea typeface="微軟正黑體" panose="020B0604030504040204" pitchFamily="34" charset="-120"/>
                    <a:cs typeface="Calibri" pitchFamily="34" charset="0"/>
                  </a:rPr>
                  <a:t>AIoT</a:t>
                </a:r>
                <a:endParaRPr lang="ko-KR" altLang="en-US" sz="1400" b="1" dirty="0">
                  <a:solidFill>
                    <a:schemeClr val="bg1"/>
                  </a:solidFill>
                  <a:latin typeface="微軟正黑體" panose="020B0604030504040204" pitchFamily="34" charset="-120"/>
                  <a:cs typeface="Calibri" pitchFamily="34" charset="0"/>
                </a:endParaRPr>
              </a:p>
            </p:txBody>
          </p:sp>
          <p:sp>
            <p:nvSpPr>
              <p:cNvPr id="76" name="Oval 25">
                <a:extLst>
                  <a:ext uri="{FF2B5EF4-FFF2-40B4-BE49-F238E27FC236}">
                    <a16:creationId xmlns:a16="http://schemas.microsoft.com/office/drawing/2014/main" id="{8983F8A4-C7D2-DDC1-85C3-86820506F239}"/>
                  </a:ext>
                </a:extLst>
              </p:cNvPr>
              <p:cNvSpPr>
                <a:spLocks noChangeAspect="1"/>
              </p:cNvSpPr>
              <p:nvPr/>
            </p:nvSpPr>
            <p:spPr>
              <a:xfrm>
                <a:off x="7274486" y="3413028"/>
                <a:ext cx="282983" cy="283369"/>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微軟正黑體" panose="020B0604030504040204" pitchFamily="34" charset="-120"/>
                </a:endParaRPr>
              </a:p>
            </p:txBody>
          </p:sp>
        </p:grpSp>
      </p:grpSp>
      <p:grpSp>
        <p:nvGrpSpPr>
          <p:cNvPr id="3" name="群組 2">
            <a:extLst>
              <a:ext uri="{FF2B5EF4-FFF2-40B4-BE49-F238E27FC236}">
                <a16:creationId xmlns:a16="http://schemas.microsoft.com/office/drawing/2014/main" id="{B8B2F66A-1549-D256-24BA-D5B418A3AFCF}"/>
              </a:ext>
            </a:extLst>
          </p:cNvPr>
          <p:cNvGrpSpPr/>
          <p:nvPr/>
        </p:nvGrpSpPr>
        <p:grpSpPr>
          <a:xfrm>
            <a:off x="4412824" y="1450866"/>
            <a:ext cx="982590" cy="1152128"/>
            <a:chOff x="4412824" y="1889016"/>
            <a:chExt cx="982590" cy="1152128"/>
          </a:xfrm>
        </p:grpSpPr>
        <p:sp>
          <p:nvSpPr>
            <p:cNvPr id="42" name="Rounded Rectangle 1">
              <a:extLst>
                <a:ext uri="{FF2B5EF4-FFF2-40B4-BE49-F238E27FC236}">
                  <a16:creationId xmlns:a16="http://schemas.microsoft.com/office/drawing/2014/main" id="{0AEEFB0D-15C8-B2A2-376B-9BE75F110C9C}"/>
                </a:ext>
              </a:extLst>
            </p:cNvPr>
            <p:cNvSpPr/>
            <p:nvPr/>
          </p:nvSpPr>
          <p:spPr>
            <a:xfrm>
              <a:off x="4459310" y="1889016"/>
              <a:ext cx="936104" cy="1152128"/>
            </a:xfrm>
            <a:custGeom>
              <a:avLst/>
              <a:gdLst/>
              <a:ahLst/>
              <a:cxnLst/>
              <a:rect l="l" t="t" r="r" b="b"/>
              <a:pathLst>
                <a:path w="936104" h="1152128">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rgbClr val="890103"/>
            </a:solidFill>
            <a:ln w="254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微軟正黑體" panose="020B0604030504040204" pitchFamily="34" charset="-120"/>
                <a:ea typeface="맑은 고딕" panose="020B0503020000020004" pitchFamily="34" charset="-127"/>
              </a:endParaRPr>
            </a:p>
          </p:txBody>
        </p:sp>
        <p:sp>
          <p:nvSpPr>
            <p:cNvPr id="62" name="TextBox 46">
              <a:extLst>
                <a:ext uri="{FF2B5EF4-FFF2-40B4-BE49-F238E27FC236}">
                  <a16:creationId xmlns:a16="http://schemas.microsoft.com/office/drawing/2014/main" id="{BAB01ED2-CF2B-5488-D906-A9861A17B28A}"/>
                </a:ext>
              </a:extLst>
            </p:cNvPr>
            <p:cNvSpPr txBox="1"/>
            <p:nvPr/>
          </p:nvSpPr>
          <p:spPr>
            <a:xfrm>
              <a:off x="4412824" y="2403654"/>
              <a:ext cx="954014" cy="307777"/>
            </a:xfrm>
            <a:prstGeom prst="rect">
              <a:avLst/>
            </a:prstGeom>
            <a:noFill/>
          </p:spPr>
          <p:txBody>
            <a:bodyPr wrap="square" rtlCol="0">
              <a:spAutoFit/>
            </a:bodyPr>
            <a:lstStyle/>
            <a:p>
              <a:pPr algn="ctr"/>
              <a:r>
                <a:rPr lang="en-US" altLang="zh-TW" sz="1400" b="1" dirty="0">
                  <a:solidFill>
                    <a:schemeClr val="bg1"/>
                  </a:solidFill>
                  <a:latin typeface="微軟正黑體" panose="020B0604030504040204" pitchFamily="34" charset="-120"/>
                  <a:ea typeface="微軟正黑體" panose="020B0604030504040204" pitchFamily="34" charset="-120"/>
                  <a:cs typeface="Calibri" pitchFamily="34" charset="0"/>
                </a:rPr>
                <a:t>Cloud</a:t>
              </a:r>
              <a:endParaRPr lang="ko-KR" altLang="en-US" sz="1400" b="1" dirty="0">
                <a:solidFill>
                  <a:schemeClr val="bg1"/>
                </a:solidFill>
                <a:latin typeface="微軟正黑體" panose="020B0604030504040204" pitchFamily="34" charset="-120"/>
                <a:cs typeface="Calibri" pitchFamily="34" charset="0"/>
              </a:endParaRPr>
            </a:p>
          </p:txBody>
        </p:sp>
        <p:sp>
          <p:nvSpPr>
            <p:cNvPr id="77" name="Freeform 53">
              <a:extLst>
                <a:ext uri="{FF2B5EF4-FFF2-40B4-BE49-F238E27FC236}">
                  <a16:creationId xmlns:a16="http://schemas.microsoft.com/office/drawing/2014/main" id="{3989C61B-9C4E-B993-3501-45DFA57BDBAB}"/>
                </a:ext>
              </a:extLst>
            </p:cNvPr>
            <p:cNvSpPr>
              <a:spLocks/>
            </p:cNvSpPr>
            <p:nvPr/>
          </p:nvSpPr>
          <p:spPr bwMode="auto">
            <a:xfrm>
              <a:off x="4732552" y="2135853"/>
              <a:ext cx="304255" cy="225604"/>
            </a:xfrm>
            <a:custGeom>
              <a:avLst/>
              <a:gdLst/>
              <a:ahLst/>
              <a:cxnLst>
                <a:cxn ang="0">
                  <a:pos x="55" y="50"/>
                </a:cxn>
                <a:cxn ang="0">
                  <a:pos x="16" y="50"/>
                </a:cxn>
                <a:cxn ang="0">
                  <a:pos x="0" y="34"/>
                </a:cxn>
                <a:cxn ang="0">
                  <a:pos x="9" y="20"/>
                </a:cxn>
                <a:cxn ang="0">
                  <a:pos x="9" y="18"/>
                </a:cxn>
                <a:cxn ang="0">
                  <a:pos x="27" y="0"/>
                </a:cxn>
                <a:cxn ang="0">
                  <a:pos x="44" y="11"/>
                </a:cxn>
                <a:cxn ang="0">
                  <a:pos x="50" y="9"/>
                </a:cxn>
                <a:cxn ang="0">
                  <a:pos x="59" y="18"/>
                </a:cxn>
                <a:cxn ang="0">
                  <a:pos x="58" y="23"/>
                </a:cxn>
                <a:cxn ang="0">
                  <a:pos x="68" y="36"/>
                </a:cxn>
                <a:cxn ang="0">
                  <a:pos x="55" y="50"/>
                </a:cxn>
              </a:cxnLst>
              <a:rect l="0" t="0" r="r" b="b"/>
              <a:pathLst>
                <a:path w="68" h="50">
                  <a:moveTo>
                    <a:pt x="55" y="50"/>
                  </a:moveTo>
                  <a:cubicBezTo>
                    <a:pt x="16" y="50"/>
                    <a:pt x="16" y="50"/>
                    <a:pt x="16" y="50"/>
                  </a:cubicBezTo>
                  <a:cubicBezTo>
                    <a:pt x="7" y="50"/>
                    <a:pt x="0" y="43"/>
                    <a:pt x="0" y="34"/>
                  </a:cubicBezTo>
                  <a:cubicBezTo>
                    <a:pt x="0" y="28"/>
                    <a:pt x="4" y="22"/>
                    <a:pt x="9" y="20"/>
                  </a:cubicBezTo>
                  <a:cubicBezTo>
                    <a:pt x="9" y="19"/>
                    <a:pt x="9" y="19"/>
                    <a:pt x="9" y="18"/>
                  </a:cubicBezTo>
                  <a:cubicBezTo>
                    <a:pt x="9" y="8"/>
                    <a:pt x="17" y="0"/>
                    <a:pt x="27" y="0"/>
                  </a:cubicBezTo>
                  <a:cubicBezTo>
                    <a:pt x="35" y="0"/>
                    <a:pt x="41" y="5"/>
                    <a:pt x="44" y="11"/>
                  </a:cubicBezTo>
                  <a:cubicBezTo>
                    <a:pt x="46" y="10"/>
                    <a:pt x="48" y="9"/>
                    <a:pt x="50" y="9"/>
                  </a:cubicBezTo>
                  <a:cubicBezTo>
                    <a:pt x="55" y="9"/>
                    <a:pt x="59" y="13"/>
                    <a:pt x="59" y="18"/>
                  </a:cubicBezTo>
                  <a:cubicBezTo>
                    <a:pt x="59" y="20"/>
                    <a:pt x="59" y="22"/>
                    <a:pt x="58" y="23"/>
                  </a:cubicBezTo>
                  <a:cubicBezTo>
                    <a:pt x="64" y="25"/>
                    <a:pt x="68" y="30"/>
                    <a:pt x="68" y="36"/>
                  </a:cubicBezTo>
                  <a:cubicBezTo>
                    <a:pt x="68" y="44"/>
                    <a:pt x="62" y="50"/>
                    <a:pt x="55" y="50"/>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latin typeface="微軟正黑體" panose="020B0604030504040204" pitchFamily="34" charset="-120"/>
                <a:ea typeface="微軟正黑體" panose="020B0604030504040204" pitchFamily="34" charset="-120"/>
              </a:endParaRPr>
            </a:p>
          </p:txBody>
        </p:sp>
      </p:grpSp>
      <p:grpSp>
        <p:nvGrpSpPr>
          <p:cNvPr id="7" name="群組 6">
            <a:extLst>
              <a:ext uri="{FF2B5EF4-FFF2-40B4-BE49-F238E27FC236}">
                <a16:creationId xmlns:a16="http://schemas.microsoft.com/office/drawing/2014/main" id="{513C04AE-55D4-3475-DCA9-90217435DC49}"/>
              </a:ext>
            </a:extLst>
          </p:cNvPr>
          <p:cNvGrpSpPr/>
          <p:nvPr/>
        </p:nvGrpSpPr>
        <p:grpSpPr>
          <a:xfrm>
            <a:off x="6938970" y="4452352"/>
            <a:ext cx="954014" cy="1152128"/>
            <a:chOff x="6938970" y="4437112"/>
            <a:chExt cx="954014" cy="1152128"/>
          </a:xfrm>
        </p:grpSpPr>
        <p:sp>
          <p:nvSpPr>
            <p:cNvPr id="46" name="Rounded Rectangle 1">
              <a:extLst>
                <a:ext uri="{FF2B5EF4-FFF2-40B4-BE49-F238E27FC236}">
                  <a16:creationId xmlns:a16="http://schemas.microsoft.com/office/drawing/2014/main" id="{35DD395D-5912-5C2F-8F71-914C70298F79}"/>
                </a:ext>
              </a:extLst>
            </p:cNvPr>
            <p:cNvSpPr/>
            <p:nvPr/>
          </p:nvSpPr>
          <p:spPr>
            <a:xfrm rot="10800000">
              <a:off x="6959374" y="4437112"/>
              <a:ext cx="919361" cy="1152128"/>
            </a:xfrm>
            <a:custGeom>
              <a:avLst/>
              <a:gdLst/>
              <a:ahLst/>
              <a:cxnLst/>
              <a:rect l="l" t="t" r="r" b="b"/>
              <a:pathLst>
                <a:path w="936104" h="1152128">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rgbClr val="3F3F3F"/>
            </a:solidFill>
            <a:ln w="254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prstClr val="white"/>
                </a:solidFill>
                <a:effectLst/>
                <a:uLnTx/>
                <a:uFillTx/>
                <a:latin typeface="微軟正黑體" panose="020B0604030504040204" pitchFamily="34" charset="-120"/>
                <a:ea typeface="맑은 고딕" panose="020B0503020000020004" pitchFamily="34" charset="-127"/>
              </a:endParaRPr>
            </a:p>
          </p:txBody>
        </p:sp>
        <p:sp>
          <p:nvSpPr>
            <p:cNvPr id="66" name="TextBox 50">
              <a:extLst>
                <a:ext uri="{FF2B5EF4-FFF2-40B4-BE49-F238E27FC236}">
                  <a16:creationId xmlns:a16="http://schemas.microsoft.com/office/drawing/2014/main" id="{02D14904-6D5F-753C-2FC6-B5958A2C57AF}"/>
                </a:ext>
              </a:extLst>
            </p:cNvPr>
            <p:cNvSpPr txBox="1"/>
            <p:nvPr/>
          </p:nvSpPr>
          <p:spPr>
            <a:xfrm>
              <a:off x="6938970" y="5209355"/>
              <a:ext cx="954014" cy="307777"/>
            </a:xfrm>
            <a:prstGeom prst="rect">
              <a:avLst/>
            </a:prstGeom>
            <a:noFill/>
          </p:spPr>
          <p:txBody>
            <a:bodyPr wrap="square" rtlCol="0">
              <a:spAutoFit/>
            </a:bodyPr>
            <a:lstStyle/>
            <a:p>
              <a:pPr algn="ctr"/>
              <a:r>
                <a:rPr lang="en-US" altLang="zh-TW" sz="1400" b="1" dirty="0">
                  <a:solidFill>
                    <a:schemeClr val="bg1"/>
                  </a:solidFill>
                  <a:latin typeface="微軟正黑體" panose="020B0604030504040204" pitchFamily="34" charset="-120"/>
                  <a:ea typeface="微軟正黑體" panose="020B0604030504040204" pitchFamily="34" charset="-120"/>
                  <a:cs typeface="Calibri" pitchFamily="34" charset="0"/>
                </a:rPr>
                <a:t>AI</a:t>
              </a:r>
              <a:endParaRPr lang="ko-KR" altLang="en-US" sz="1400" b="1" dirty="0">
                <a:solidFill>
                  <a:schemeClr val="bg1"/>
                </a:solidFill>
                <a:latin typeface="微軟正黑體" panose="020B0604030504040204" pitchFamily="34" charset="-120"/>
                <a:cs typeface="Calibri" pitchFamily="34" charset="0"/>
              </a:endParaRPr>
            </a:p>
          </p:txBody>
        </p:sp>
        <p:pic>
          <p:nvPicPr>
            <p:cNvPr id="78" name="圖形 77" descr="機器人">
              <a:extLst>
                <a:ext uri="{FF2B5EF4-FFF2-40B4-BE49-F238E27FC236}">
                  <a16:creationId xmlns:a16="http://schemas.microsoft.com/office/drawing/2014/main" id="{5ABE6429-593F-F896-975A-97732DF64FC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57494" y="4732716"/>
              <a:ext cx="516966" cy="516966"/>
            </a:xfrm>
            <a:prstGeom prst="rect">
              <a:avLst/>
            </a:prstGeom>
          </p:spPr>
        </p:pic>
      </p:grpSp>
      <p:grpSp>
        <p:nvGrpSpPr>
          <p:cNvPr id="5" name="群組 4">
            <a:extLst>
              <a:ext uri="{FF2B5EF4-FFF2-40B4-BE49-F238E27FC236}">
                <a16:creationId xmlns:a16="http://schemas.microsoft.com/office/drawing/2014/main" id="{8DF7E751-5E61-DCB2-5085-5443B93C2178}"/>
              </a:ext>
            </a:extLst>
          </p:cNvPr>
          <p:cNvGrpSpPr/>
          <p:nvPr/>
        </p:nvGrpSpPr>
        <p:grpSpPr>
          <a:xfrm>
            <a:off x="5719779" y="2889508"/>
            <a:ext cx="954014" cy="1152128"/>
            <a:chOff x="5719779" y="3064768"/>
            <a:chExt cx="954014" cy="1152128"/>
          </a:xfrm>
        </p:grpSpPr>
        <p:sp>
          <p:nvSpPr>
            <p:cNvPr id="44" name="Rounded Rectangle 1">
              <a:extLst>
                <a:ext uri="{FF2B5EF4-FFF2-40B4-BE49-F238E27FC236}">
                  <a16:creationId xmlns:a16="http://schemas.microsoft.com/office/drawing/2014/main" id="{F9E50B7A-4E86-354B-903B-07A49846E913}"/>
                </a:ext>
              </a:extLst>
            </p:cNvPr>
            <p:cNvSpPr/>
            <p:nvPr/>
          </p:nvSpPr>
          <p:spPr>
            <a:xfrm rot="10800000" flipH="1">
              <a:off x="5755454" y="3064768"/>
              <a:ext cx="900100" cy="1152128"/>
            </a:xfrm>
            <a:custGeom>
              <a:avLst/>
              <a:gdLst/>
              <a:ahLst/>
              <a:cxnLst/>
              <a:rect l="l" t="t" r="r" b="b"/>
              <a:pathLst>
                <a:path w="936104" h="1152128">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rgbClr val="AA171E"/>
            </a:solidFill>
            <a:ln w="254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dirty="0">
                <a:ln>
                  <a:noFill/>
                </a:ln>
                <a:solidFill>
                  <a:prstClr val="white"/>
                </a:solidFill>
                <a:effectLst/>
                <a:uLnTx/>
                <a:uFillTx/>
                <a:latin typeface="微軟正黑體" panose="020B0604030504040204" pitchFamily="34" charset="-120"/>
                <a:ea typeface="맑은 고딕" panose="020B0503020000020004" pitchFamily="34" charset="-127"/>
              </a:endParaRPr>
            </a:p>
          </p:txBody>
        </p:sp>
        <p:sp>
          <p:nvSpPr>
            <p:cNvPr id="64" name="TextBox 48">
              <a:extLst>
                <a:ext uri="{FF2B5EF4-FFF2-40B4-BE49-F238E27FC236}">
                  <a16:creationId xmlns:a16="http://schemas.microsoft.com/office/drawing/2014/main" id="{6C748A25-91A1-CF78-8319-579FB6F33589}"/>
                </a:ext>
              </a:extLst>
            </p:cNvPr>
            <p:cNvSpPr txBox="1"/>
            <p:nvPr/>
          </p:nvSpPr>
          <p:spPr>
            <a:xfrm>
              <a:off x="5719779" y="3825633"/>
              <a:ext cx="954014" cy="307777"/>
            </a:xfrm>
            <a:prstGeom prst="rect">
              <a:avLst/>
            </a:prstGeom>
            <a:noFill/>
          </p:spPr>
          <p:txBody>
            <a:bodyPr wrap="square" rtlCol="0">
              <a:spAutoFit/>
            </a:bodyPr>
            <a:lstStyle/>
            <a:p>
              <a:pPr algn="ctr"/>
              <a:r>
                <a:rPr lang="en-US" altLang="zh-TW" sz="1400" b="1" dirty="0">
                  <a:solidFill>
                    <a:schemeClr val="bg1"/>
                  </a:solidFill>
                  <a:latin typeface="微軟正黑體" panose="020B0604030504040204" pitchFamily="34" charset="-120"/>
                  <a:ea typeface="微軟正黑體" panose="020B0604030504040204" pitchFamily="34" charset="-120"/>
                  <a:cs typeface="Calibri" pitchFamily="34" charset="0"/>
                </a:rPr>
                <a:t>ESG</a:t>
              </a:r>
              <a:endParaRPr lang="ko-KR" altLang="en-US" sz="1400" b="1" dirty="0">
                <a:solidFill>
                  <a:schemeClr val="bg1"/>
                </a:solidFill>
                <a:latin typeface="微軟正黑體" panose="020B0604030504040204" pitchFamily="34" charset="-120"/>
                <a:cs typeface="Calibri" pitchFamily="34" charset="0"/>
              </a:endParaRPr>
            </a:p>
          </p:txBody>
        </p:sp>
        <p:sp>
          <p:nvSpPr>
            <p:cNvPr id="83" name="Freeform 126">
              <a:extLst>
                <a:ext uri="{FF2B5EF4-FFF2-40B4-BE49-F238E27FC236}">
                  <a16:creationId xmlns:a16="http://schemas.microsoft.com/office/drawing/2014/main" id="{1974FA43-56EF-43FB-20CD-3F1C04DB2B4F}"/>
                </a:ext>
              </a:extLst>
            </p:cNvPr>
            <p:cNvSpPr>
              <a:spLocks noEditPoints="1"/>
            </p:cNvSpPr>
            <p:nvPr/>
          </p:nvSpPr>
          <p:spPr bwMode="auto">
            <a:xfrm>
              <a:off x="6036407" y="3478402"/>
              <a:ext cx="320759" cy="336483"/>
            </a:xfrm>
            <a:custGeom>
              <a:avLst/>
              <a:gdLst>
                <a:gd name="T0" fmla="*/ 1564 w 3059"/>
                <a:gd name="T1" fmla="*/ 2008 h 3212"/>
                <a:gd name="T2" fmla="*/ 1382 w 3059"/>
                <a:gd name="T3" fmla="*/ 2325 h 3212"/>
                <a:gd name="T4" fmla="*/ 1295 w 3059"/>
                <a:gd name="T5" fmla="*/ 2832 h 3212"/>
                <a:gd name="T6" fmla="*/ 1343 w 3059"/>
                <a:gd name="T7" fmla="*/ 3141 h 3212"/>
                <a:gd name="T8" fmla="*/ 1248 w 3059"/>
                <a:gd name="T9" fmla="*/ 3211 h 3212"/>
                <a:gd name="T10" fmla="*/ 1185 w 3059"/>
                <a:gd name="T11" fmla="*/ 3060 h 3212"/>
                <a:gd name="T12" fmla="*/ 1144 w 3059"/>
                <a:gd name="T13" fmla="*/ 2683 h 3212"/>
                <a:gd name="T14" fmla="*/ 963 w 3059"/>
                <a:gd name="T15" fmla="*/ 2290 h 3212"/>
                <a:gd name="T16" fmla="*/ 1178 w 3059"/>
                <a:gd name="T17" fmla="*/ 2558 h 3212"/>
                <a:gd name="T18" fmla="*/ 1356 w 3059"/>
                <a:gd name="T19" fmla="*/ 2122 h 3212"/>
                <a:gd name="T20" fmla="*/ 330 w 3059"/>
                <a:gd name="T21" fmla="*/ 1579 h 3212"/>
                <a:gd name="T22" fmla="*/ 696 w 3059"/>
                <a:gd name="T23" fmla="*/ 1656 h 3212"/>
                <a:gd name="T24" fmla="*/ 968 w 3059"/>
                <a:gd name="T25" fmla="*/ 1870 h 3212"/>
                <a:gd name="T26" fmla="*/ 985 w 3059"/>
                <a:gd name="T27" fmla="*/ 2232 h 3212"/>
                <a:gd name="T28" fmla="*/ 607 w 3059"/>
                <a:gd name="T29" fmla="*/ 1928 h 3212"/>
                <a:gd name="T30" fmla="*/ 880 w 3059"/>
                <a:gd name="T31" fmla="*/ 2190 h 3212"/>
                <a:gd name="T32" fmla="*/ 787 w 3059"/>
                <a:gd name="T33" fmla="*/ 2463 h 3212"/>
                <a:gd name="T34" fmla="*/ 495 w 3059"/>
                <a:gd name="T35" fmla="*/ 2393 h 3212"/>
                <a:gd name="T36" fmla="*/ 273 w 3059"/>
                <a:gd name="T37" fmla="*/ 2126 h 3212"/>
                <a:gd name="T38" fmla="*/ 104 w 3059"/>
                <a:gd name="T39" fmla="*/ 1749 h 3212"/>
                <a:gd name="T40" fmla="*/ 0 w 3059"/>
                <a:gd name="T41" fmla="*/ 1575 h 3212"/>
                <a:gd name="T42" fmla="*/ 153 w 3059"/>
                <a:gd name="T43" fmla="*/ 1571 h 3212"/>
                <a:gd name="T44" fmla="*/ 3023 w 3059"/>
                <a:gd name="T45" fmla="*/ 568 h 3212"/>
                <a:gd name="T46" fmla="*/ 3010 w 3059"/>
                <a:gd name="T47" fmla="*/ 1343 h 3212"/>
                <a:gd name="T48" fmla="*/ 2674 w 3059"/>
                <a:gd name="T49" fmla="*/ 1971 h 3212"/>
                <a:gd name="T50" fmla="*/ 2184 w 3059"/>
                <a:gd name="T51" fmla="*/ 2226 h 3212"/>
                <a:gd name="T52" fmla="*/ 1778 w 3059"/>
                <a:gd name="T53" fmla="*/ 2147 h 3212"/>
                <a:gd name="T54" fmla="*/ 1631 w 3059"/>
                <a:gd name="T55" fmla="*/ 1969 h 3212"/>
                <a:gd name="T56" fmla="*/ 1862 w 3059"/>
                <a:gd name="T57" fmla="*/ 1743 h 3212"/>
                <a:gd name="T58" fmla="*/ 2220 w 3059"/>
                <a:gd name="T59" fmla="*/ 1666 h 3212"/>
                <a:gd name="T60" fmla="*/ 2550 w 3059"/>
                <a:gd name="T61" fmla="*/ 1589 h 3212"/>
                <a:gd name="T62" fmla="*/ 2348 w 3059"/>
                <a:gd name="T63" fmla="*/ 1602 h 3212"/>
                <a:gd name="T64" fmla="*/ 2075 w 3059"/>
                <a:gd name="T65" fmla="*/ 1565 h 3212"/>
                <a:gd name="T66" fmla="*/ 2273 w 3059"/>
                <a:gd name="T67" fmla="*/ 1415 h 3212"/>
                <a:gd name="T68" fmla="*/ 2505 w 3059"/>
                <a:gd name="T69" fmla="*/ 1263 h 3212"/>
                <a:gd name="T70" fmla="*/ 2775 w 3059"/>
                <a:gd name="T71" fmla="*/ 1142 h 3212"/>
                <a:gd name="T72" fmla="*/ 2814 w 3059"/>
                <a:gd name="T73" fmla="*/ 1100 h 3212"/>
                <a:gd name="T74" fmla="*/ 2504 w 3059"/>
                <a:gd name="T75" fmla="*/ 1178 h 3212"/>
                <a:gd name="T76" fmla="*/ 2705 w 3059"/>
                <a:gd name="T77" fmla="*/ 696 h 3212"/>
                <a:gd name="T78" fmla="*/ 2707 w 3059"/>
                <a:gd name="T79" fmla="*/ 600 h 3212"/>
                <a:gd name="T80" fmla="*/ 2558 w 3059"/>
                <a:gd name="T81" fmla="*/ 918 h 3212"/>
                <a:gd name="T82" fmla="*/ 2409 w 3059"/>
                <a:gd name="T83" fmla="*/ 910 h 3212"/>
                <a:gd name="T84" fmla="*/ 2423 w 3059"/>
                <a:gd name="T85" fmla="*/ 788 h 3212"/>
                <a:gd name="T86" fmla="*/ 2343 w 3059"/>
                <a:gd name="T87" fmla="*/ 1000 h 3212"/>
                <a:gd name="T88" fmla="*/ 2245 w 3059"/>
                <a:gd name="T89" fmla="*/ 1319 h 3212"/>
                <a:gd name="T90" fmla="*/ 1987 w 3059"/>
                <a:gd name="T91" fmla="*/ 1497 h 3212"/>
                <a:gd name="T92" fmla="*/ 1953 w 3059"/>
                <a:gd name="T93" fmla="*/ 1197 h 3212"/>
                <a:gd name="T94" fmla="*/ 1957 w 3059"/>
                <a:gd name="T95" fmla="*/ 1008 h 3212"/>
                <a:gd name="T96" fmla="*/ 1880 w 3059"/>
                <a:gd name="T97" fmla="*/ 1312 h 3212"/>
                <a:gd name="T98" fmla="*/ 1869 w 3059"/>
                <a:gd name="T99" fmla="*/ 1598 h 3212"/>
                <a:gd name="T100" fmla="*/ 1702 w 3059"/>
                <a:gd name="T101" fmla="*/ 1738 h 3212"/>
                <a:gd name="T102" fmla="*/ 1405 w 3059"/>
                <a:gd name="T103" fmla="*/ 1866 h 3212"/>
                <a:gd name="T104" fmla="*/ 1260 w 3059"/>
                <a:gd name="T105" fmla="*/ 1446 h 3212"/>
                <a:gd name="T106" fmla="*/ 1443 w 3059"/>
                <a:gd name="T107" fmla="*/ 1026 h 3212"/>
                <a:gd name="T108" fmla="*/ 1782 w 3059"/>
                <a:gd name="T109" fmla="*/ 739 h 3212"/>
                <a:gd name="T110" fmla="*/ 2157 w 3059"/>
                <a:gd name="T111" fmla="*/ 598 h 3212"/>
                <a:gd name="T112" fmla="*/ 2467 w 3059"/>
                <a:gd name="T113" fmla="*/ 403 h 3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59" h="3212">
                  <a:moveTo>
                    <a:pt x="1498" y="1948"/>
                  </a:moveTo>
                  <a:lnTo>
                    <a:pt x="1500" y="1950"/>
                  </a:lnTo>
                  <a:lnTo>
                    <a:pt x="1504" y="1955"/>
                  </a:lnTo>
                  <a:lnTo>
                    <a:pt x="1512" y="1961"/>
                  </a:lnTo>
                  <a:lnTo>
                    <a:pt x="1522" y="1971"/>
                  </a:lnTo>
                  <a:lnTo>
                    <a:pt x="1533" y="1979"/>
                  </a:lnTo>
                  <a:lnTo>
                    <a:pt x="1544" y="1990"/>
                  </a:lnTo>
                  <a:lnTo>
                    <a:pt x="1555" y="1999"/>
                  </a:lnTo>
                  <a:lnTo>
                    <a:pt x="1564" y="2008"/>
                  </a:lnTo>
                  <a:lnTo>
                    <a:pt x="1572" y="2014"/>
                  </a:lnTo>
                  <a:lnTo>
                    <a:pt x="1578" y="2019"/>
                  </a:lnTo>
                  <a:lnTo>
                    <a:pt x="1580" y="2022"/>
                  </a:lnTo>
                  <a:lnTo>
                    <a:pt x="1537" y="2066"/>
                  </a:lnTo>
                  <a:lnTo>
                    <a:pt x="1499" y="2112"/>
                  </a:lnTo>
                  <a:lnTo>
                    <a:pt x="1464" y="2163"/>
                  </a:lnTo>
                  <a:lnTo>
                    <a:pt x="1433" y="2216"/>
                  </a:lnTo>
                  <a:lnTo>
                    <a:pt x="1405" y="2269"/>
                  </a:lnTo>
                  <a:lnTo>
                    <a:pt x="1382" y="2325"/>
                  </a:lnTo>
                  <a:lnTo>
                    <a:pt x="1362" y="2382"/>
                  </a:lnTo>
                  <a:lnTo>
                    <a:pt x="1345" y="2440"/>
                  </a:lnTo>
                  <a:lnTo>
                    <a:pt x="1330" y="2498"/>
                  </a:lnTo>
                  <a:lnTo>
                    <a:pt x="1318" y="2556"/>
                  </a:lnTo>
                  <a:lnTo>
                    <a:pt x="1310" y="2614"/>
                  </a:lnTo>
                  <a:lnTo>
                    <a:pt x="1303" y="2671"/>
                  </a:lnTo>
                  <a:lnTo>
                    <a:pt x="1299" y="2727"/>
                  </a:lnTo>
                  <a:lnTo>
                    <a:pt x="1296" y="2781"/>
                  </a:lnTo>
                  <a:lnTo>
                    <a:pt x="1295" y="2832"/>
                  </a:lnTo>
                  <a:lnTo>
                    <a:pt x="1296" y="2882"/>
                  </a:lnTo>
                  <a:lnTo>
                    <a:pt x="1300" y="2928"/>
                  </a:lnTo>
                  <a:lnTo>
                    <a:pt x="1303" y="2972"/>
                  </a:lnTo>
                  <a:lnTo>
                    <a:pt x="1308" y="3012"/>
                  </a:lnTo>
                  <a:lnTo>
                    <a:pt x="1314" y="3048"/>
                  </a:lnTo>
                  <a:lnTo>
                    <a:pt x="1321" y="3078"/>
                  </a:lnTo>
                  <a:lnTo>
                    <a:pt x="1328" y="3105"/>
                  </a:lnTo>
                  <a:lnTo>
                    <a:pt x="1335" y="3126"/>
                  </a:lnTo>
                  <a:lnTo>
                    <a:pt x="1343" y="3141"/>
                  </a:lnTo>
                  <a:lnTo>
                    <a:pt x="1335" y="3164"/>
                  </a:lnTo>
                  <a:lnTo>
                    <a:pt x="1326" y="3182"/>
                  </a:lnTo>
                  <a:lnTo>
                    <a:pt x="1314" y="3194"/>
                  </a:lnTo>
                  <a:lnTo>
                    <a:pt x="1302" y="3204"/>
                  </a:lnTo>
                  <a:lnTo>
                    <a:pt x="1289" y="3209"/>
                  </a:lnTo>
                  <a:lnTo>
                    <a:pt x="1274" y="3212"/>
                  </a:lnTo>
                  <a:lnTo>
                    <a:pt x="1263" y="3212"/>
                  </a:lnTo>
                  <a:lnTo>
                    <a:pt x="1260" y="3212"/>
                  </a:lnTo>
                  <a:lnTo>
                    <a:pt x="1248" y="3211"/>
                  </a:lnTo>
                  <a:lnTo>
                    <a:pt x="1235" y="3209"/>
                  </a:lnTo>
                  <a:lnTo>
                    <a:pt x="1224" y="3206"/>
                  </a:lnTo>
                  <a:lnTo>
                    <a:pt x="1215" y="3202"/>
                  </a:lnTo>
                  <a:lnTo>
                    <a:pt x="1207" y="3198"/>
                  </a:lnTo>
                  <a:lnTo>
                    <a:pt x="1203" y="3196"/>
                  </a:lnTo>
                  <a:lnTo>
                    <a:pt x="1202" y="3195"/>
                  </a:lnTo>
                  <a:lnTo>
                    <a:pt x="1196" y="3148"/>
                  </a:lnTo>
                  <a:lnTo>
                    <a:pt x="1191" y="3103"/>
                  </a:lnTo>
                  <a:lnTo>
                    <a:pt x="1185" y="3060"/>
                  </a:lnTo>
                  <a:lnTo>
                    <a:pt x="1180" y="3019"/>
                  </a:lnTo>
                  <a:lnTo>
                    <a:pt x="1174" y="2977"/>
                  </a:lnTo>
                  <a:lnTo>
                    <a:pt x="1170" y="2935"/>
                  </a:lnTo>
                  <a:lnTo>
                    <a:pt x="1167" y="2890"/>
                  </a:lnTo>
                  <a:lnTo>
                    <a:pt x="1163" y="2843"/>
                  </a:lnTo>
                  <a:lnTo>
                    <a:pt x="1161" y="2791"/>
                  </a:lnTo>
                  <a:lnTo>
                    <a:pt x="1161" y="2734"/>
                  </a:lnTo>
                  <a:lnTo>
                    <a:pt x="1152" y="2712"/>
                  </a:lnTo>
                  <a:lnTo>
                    <a:pt x="1144" y="2683"/>
                  </a:lnTo>
                  <a:lnTo>
                    <a:pt x="1133" y="2649"/>
                  </a:lnTo>
                  <a:lnTo>
                    <a:pt x="1120" y="2610"/>
                  </a:lnTo>
                  <a:lnTo>
                    <a:pt x="1106" y="2568"/>
                  </a:lnTo>
                  <a:lnTo>
                    <a:pt x="1089" y="2522"/>
                  </a:lnTo>
                  <a:lnTo>
                    <a:pt x="1070" y="2476"/>
                  </a:lnTo>
                  <a:lnTo>
                    <a:pt x="1048" y="2429"/>
                  </a:lnTo>
                  <a:lnTo>
                    <a:pt x="1024" y="2381"/>
                  </a:lnTo>
                  <a:lnTo>
                    <a:pt x="995" y="2335"/>
                  </a:lnTo>
                  <a:lnTo>
                    <a:pt x="963" y="2290"/>
                  </a:lnTo>
                  <a:lnTo>
                    <a:pt x="973" y="2266"/>
                  </a:lnTo>
                  <a:lnTo>
                    <a:pt x="982" y="2240"/>
                  </a:lnTo>
                  <a:lnTo>
                    <a:pt x="1023" y="2291"/>
                  </a:lnTo>
                  <a:lnTo>
                    <a:pt x="1059" y="2341"/>
                  </a:lnTo>
                  <a:lnTo>
                    <a:pt x="1091" y="2390"/>
                  </a:lnTo>
                  <a:lnTo>
                    <a:pt x="1118" y="2436"/>
                  </a:lnTo>
                  <a:lnTo>
                    <a:pt x="1141" y="2480"/>
                  </a:lnTo>
                  <a:lnTo>
                    <a:pt x="1161" y="2521"/>
                  </a:lnTo>
                  <a:lnTo>
                    <a:pt x="1178" y="2558"/>
                  </a:lnTo>
                  <a:lnTo>
                    <a:pt x="1191" y="2591"/>
                  </a:lnTo>
                  <a:lnTo>
                    <a:pt x="1197" y="2528"/>
                  </a:lnTo>
                  <a:lnTo>
                    <a:pt x="1207" y="2465"/>
                  </a:lnTo>
                  <a:lnTo>
                    <a:pt x="1222" y="2406"/>
                  </a:lnTo>
                  <a:lnTo>
                    <a:pt x="1239" y="2347"/>
                  </a:lnTo>
                  <a:lnTo>
                    <a:pt x="1261" y="2290"/>
                  </a:lnTo>
                  <a:lnTo>
                    <a:pt x="1288" y="2235"/>
                  </a:lnTo>
                  <a:lnTo>
                    <a:pt x="1319" y="2178"/>
                  </a:lnTo>
                  <a:lnTo>
                    <a:pt x="1356" y="2122"/>
                  </a:lnTo>
                  <a:lnTo>
                    <a:pt x="1398" y="2065"/>
                  </a:lnTo>
                  <a:lnTo>
                    <a:pt x="1445" y="2007"/>
                  </a:lnTo>
                  <a:lnTo>
                    <a:pt x="1498" y="1948"/>
                  </a:lnTo>
                  <a:close/>
                  <a:moveTo>
                    <a:pt x="153" y="1571"/>
                  </a:moveTo>
                  <a:lnTo>
                    <a:pt x="185" y="1571"/>
                  </a:lnTo>
                  <a:lnTo>
                    <a:pt x="219" y="1572"/>
                  </a:lnTo>
                  <a:lnTo>
                    <a:pt x="254" y="1573"/>
                  </a:lnTo>
                  <a:lnTo>
                    <a:pt x="291" y="1575"/>
                  </a:lnTo>
                  <a:lnTo>
                    <a:pt x="330" y="1579"/>
                  </a:lnTo>
                  <a:lnTo>
                    <a:pt x="369" y="1583"/>
                  </a:lnTo>
                  <a:lnTo>
                    <a:pt x="410" y="1587"/>
                  </a:lnTo>
                  <a:lnTo>
                    <a:pt x="451" y="1593"/>
                  </a:lnTo>
                  <a:lnTo>
                    <a:pt x="493" y="1600"/>
                  </a:lnTo>
                  <a:lnTo>
                    <a:pt x="534" y="1608"/>
                  </a:lnTo>
                  <a:lnTo>
                    <a:pt x="575" y="1618"/>
                  </a:lnTo>
                  <a:lnTo>
                    <a:pt x="616" y="1629"/>
                  </a:lnTo>
                  <a:lnTo>
                    <a:pt x="656" y="1642"/>
                  </a:lnTo>
                  <a:lnTo>
                    <a:pt x="696" y="1656"/>
                  </a:lnTo>
                  <a:lnTo>
                    <a:pt x="733" y="1671"/>
                  </a:lnTo>
                  <a:lnTo>
                    <a:pt x="771" y="1689"/>
                  </a:lnTo>
                  <a:lnTo>
                    <a:pt x="806" y="1708"/>
                  </a:lnTo>
                  <a:lnTo>
                    <a:pt x="839" y="1729"/>
                  </a:lnTo>
                  <a:lnTo>
                    <a:pt x="870" y="1754"/>
                  </a:lnTo>
                  <a:lnTo>
                    <a:pt x="898" y="1779"/>
                  </a:lnTo>
                  <a:lnTo>
                    <a:pt x="925" y="1806"/>
                  </a:lnTo>
                  <a:lnTo>
                    <a:pt x="948" y="1837"/>
                  </a:lnTo>
                  <a:lnTo>
                    <a:pt x="968" y="1870"/>
                  </a:lnTo>
                  <a:lnTo>
                    <a:pt x="985" y="1904"/>
                  </a:lnTo>
                  <a:lnTo>
                    <a:pt x="997" y="1942"/>
                  </a:lnTo>
                  <a:lnTo>
                    <a:pt x="1007" y="1982"/>
                  </a:lnTo>
                  <a:lnTo>
                    <a:pt x="1012" y="2026"/>
                  </a:lnTo>
                  <a:lnTo>
                    <a:pt x="1013" y="2072"/>
                  </a:lnTo>
                  <a:lnTo>
                    <a:pt x="1009" y="2121"/>
                  </a:lnTo>
                  <a:lnTo>
                    <a:pt x="1001" y="2173"/>
                  </a:lnTo>
                  <a:lnTo>
                    <a:pt x="986" y="2228"/>
                  </a:lnTo>
                  <a:lnTo>
                    <a:pt x="985" y="2232"/>
                  </a:lnTo>
                  <a:lnTo>
                    <a:pt x="983" y="2236"/>
                  </a:lnTo>
                  <a:lnTo>
                    <a:pt x="982" y="2240"/>
                  </a:lnTo>
                  <a:lnTo>
                    <a:pt x="941" y="2193"/>
                  </a:lnTo>
                  <a:lnTo>
                    <a:pt x="897" y="2147"/>
                  </a:lnTo>
                  <a:lnTo>
                    <a:pt x="849" y="2102"/>
                  </a:lnTo>
                  <a:lnTo>
                    <a:pt x="795" y="2056"/>
                  </a:lnTo>
                  <a:lnTo>
                    <a:pt x="737" y="2012"/>
                  </a:lnTo>
                  <a:lnTo>
                    <a:pt x="674" y="1969"/>
                  </a:lnTo>
                  <a:lnTo>
                    <a:pt x="607" y="1928"/>
                  </a:lnTo>
                  <a:lnTo>
                    <a:pt x="534" y="1888"/>
                  </a:lnTo>
                  <a:lnTo>
                    <a:pt x="455" y="1851"/>
                  </a:lnTo>
                  <a:lnTo>
                    <a:pt x="530" y="1896"/>
                  </a:lnTo>
                  <a:lnTo>
                    <a:pt x="599" y="1942"/>
                  </a:lnTo>
                  <a:lnTo>
                    <a:pt x="664" y="1991"/>
                  </a:lnTo>
                  <a:lnTo>
                    <a:pt x="725" y="2039"/>
                  </a:lnTo>
                  <a:lnTo>
                    <a:pt x="781" y="2090"/>
                  </a:lnTo>
                  <a:lnTo>
                    <a:pt x="832" y="2140"/>
                  </a:lnTo>
                  <a:lnTo>
                    <a:pt x="880" y="2190"/>
                  </a:lnTo>
                  <a:lnTo>
                    <a:pt x="924" y="2241"/>
                  </a:lnTo>
                  <a:lnTo>
                    <a:pt x="963" y="2290"/>
                  </a:lnTo>
                  <a:lnTo>
                    <a:pt x="945" y="2329"/>
                  </a:lnTo>
                  <a:lnTo>
                    <a:pt x="923" y="2364"/>
                  </a:lnTo>
                  <a:lnTo>
                    <a:pt x="898" y="2394"/>
                  </a:lnTo>
                  <a:lnTo>
                    <a:pt x="873" y="2418"/>
                  </a:lnTo>
                  <a:lnTo>
                    <a:pt x="846" y="2437"/>
                  </a:lnTo>
                  <a:lnTo>
                    <a:pt x="817" y="2453"/>
                  </a:lnTo>
                  <a:lnTo>
                    <a:pt x="787" y="2463"/>
                  </a:lnTo>
                  <a:lnTo>
                    <a:pt x="755" y="2470"/>
                  </a:lnTo>
                  <a:lnTo>
                    <a:pt x="724" y="2472"/>
                  </a:lnTo>
                  <a:lnTo>
                    <a:pt x="692" y="2471"/>
                  </a:lnTo>
                  <a:lnTo>
                    <a:pt x="659" y="2465"/>
                  </a:lnTo>
                  <a:lnTo>
                    <a:pt x="626" y="2457"/>
                  </a:lnTo>
                  <a:lnTo>
                    <a:pt x="593" y="2445"/>
                  </a:lnTo>
                  <a:lnTo>
                    <a:pt x="560" y="2431"/>
                  </a:lnTo>
                  <a:lnTo>
                    <a:pt x="527" y="2413"/>
                  </a:lnTo>
                  <a:lnTo>
                    <a:pt x="495" y="2393"/>
                  </a:lnTo>
                  <a:lnTo>
                    <a:pt x="464" y="2371"/>
                  </a:lnTo>
                  <a:lnTo>
                    <a:pt x="434" y="2345"/>
                  </a:lnTo>
                  <a:lnTo>
                    <a:pt x="406" y="2319"/>
                  </a:lnTo>
                  <a:lnTo>
                    <a:pt x="379" y="2290"/>
                  </a:lnTo>
                  <a:lnTo>
                    <a:pt x="353" y="2260"/>
                  </a:lnTo>
                  <a:lnTo>
                    <a:pt x="330" y="2228"/>
                  </a:lnTo>
                  <a:lnTo>
                    <a:pt x="309" y="2194"/>
                  </a:lnTo>
                  <a:lnTo>
                    <a:pt x="289" y="2161"/>
                  </a:lnTo>
                  <a:lnTo>
                    <a:pt x="273" y="2126"/>
                  </a:lnTo>
                  <a:lnTo>
                    <a:pt x="259" y="2090"/>
                  </a:lnTo>
                  <a:lnTo>
                    <a:pt x="242" y="2044"/>
                  </a:lnTo>
                  <a:lnTo>
                    <a:pt x="224" y="1997"/>
                  </a:lnTo>
                  <a:lnTo>
                    <a:pt x="205" y="1952"/>
                  </a:lnTo>
                  <a:lnTo>
                    <a:pt x="185" y="1908"/>
                  </a:lnTo>
                  <a:lnTo>
                    <a:pt x="165" y="1864"/>
                  </a:lnTo>
                  <a:lnTo>
                    <a:pt x="144" y="1824"/>
                  </a:lnTo>
                  <a:lnTo>
                    <a:pt x="124" y="1785"/>
                  </a:lnTo>
                  <a:lnTo>
                    <a:pt x="104" y="1749"/>
                  </a:lnTo>
                  <a:lnTo>
                    <a:pt x="86" y="1716"/>
                  </a:lnTo>
                  <a:lnTo>
                    <a:pt x="68" y="1685"/>
                  </a:lnTo>
                  <a:lnTo>
                    <a:pt x="52" y="1658"/>
                  </a:lnTo>
                  <a:lnTo>
                    <a:pt x="37" y="1633"/>
                  </a:lnTo>
                  <a:lnTo>
                    <a:pt x="24" y="1613"/>
                  </a:lnTo>
                  <a:lnTo>
                    <a:pt x="14" y="1598"/>
                  </a:lnTo>
                  <a:lnTo>
                    <a:pt x="7" y="1586"/>
                  </a:lnTo>
                  <a:lnTo>
                    <a:pt x="1" y="1579"/>
                  </a:lnTo>
                  <a:lnTo>
                    <a:pt x="0" y="1575"/>
                  </a:lnTo>
                  <a:lnTo>
                    <a:pt x="2" y="1575"/>
                  </a:lnTo>
                  <a:lnTo>
                    <a:pt x="9" y="1575"/>
                  </a:lnTo>
                  <a:lnTo>
                    <a:pt x="19" y="1574"/>
                  </a:lnTo>
                  <a:lnTo>
                    <a:pt x="33" y="1573"/>
                  </a:lnTo>
                  <a:lnTo>
                    <a:pt x="52" y="1572"/>
                  </a:lnTo>
                  <a:lnTo>
                    <a:pt x="73" y="1572"/>
                  </a:lnTo>
                  <a:lnTo>
                    <a:pt x="97" y="1571"/>
                  </a:lnTo>
                  <a:lnTo>
                    <a:pt x="123" y="1571"/>
                  </a:lnTo>
                  <a:lnTo>
                    <a:pt x="153" y="1571"/>
                  </a:lnTo>
                  <a:close/>
                  <a:moveTo>
                    <a:pt x="2780" y="0"/>
                  </a:moveTo>
                  <a:lnTo>
                    <a:pt x="2780" y="0"/>
                  </a:lnTo>
                  <a:lnTo>
                    <a:pt x="2829" y="75"/>
                  </a:lnTo>
                  <a:lnTo>
                    <a:pt x="2873" y="152"/>
                  </a:lnTo>
                  <a:lnTo>
                    <a:pt x="2913" y="232"/>
                  </a:lnTo>
                  <a:lnTo>
                    <a:pt x="2947" y="313"/>
                  </a:lnTo>
                  <a:lnTo>
                    <a:pt x="2977" y="396"/>
                  </a:lnTo>
                  <a:lnTo>
                    <a:pt x="3002" y="482"/>
                  </a:lnTo>
                  <a:lnTo>
                    <a:pt x="3023" y="568"/>
                  </a:lnTo>
                  <a:lnTo>
                    <a:pt x="3038" y="655"/>
                  </a:lnTo>
                  <a:lnTo>
                    <a:pt x="3049" y="742"/>
                  </a:lnTo>
                  <a:lnTo>
                    <a:pt x="3057" y="830"/>
                  </a:lnTo>
                  <a:lnTo>
                    <a:pt x="3059" y="917"/>
                  </a:lnTo>
                  <a:lnTo>
                    <a:pt x="3058" y="1005"/>
                  </a:lnTo>
                  <a:lnTo>
                    <a:pt x="3052" y="1091"/>
                  </a:lnTo>
                  <a:lnTo>
                    <a:pt x="3041" y="1177"/>
                  </a:lnTo>
                  <a:lnTo>
                    <a:pt x="3028" y="1261"/>
                  </a:lnTo>
                  <a:lnTo>
                    <a:pt x="3010" y="1343"/>
                  </a:lnTo>
                  <a:lnTo>
                    <a:pt x="2988" y="1425"/>
                  </a:lnTo>
                  <a:lnTo>
                    <a:pt x="2962" y="1503"/>
                  </a:lnTo>
                  <a:lnTo>
                    <a:pt x="2933" y="1579"/>
                  </a:lnTo>
                  <a:lnTo>
                    <a:pt x="2900" y="1652"/>
                  </a:lnTo>
                  <a:lnTo>
                    <a:pt x="2862" y="1722"/>
                  </a:lnTo>
                  <a:lnTo>
                    <a:pt x="2821" y="1788"/>
                  </a:lnTo>
                  <a:lnTo>
                    <a:pt x="2778" y="1852"/>
                  </a:lnTo>
                  <a:lnTo>
                    <a:pt x="2730" y="1911"/>
                  </a:lnTo>
                  <a:lnTo>
                    <a:pt x="2674" y="1971"/>
                  </a:lnTo>
                  <a:lnTo>
                    <a:pt x="2618" y="2024"/>
                  </a:lnTo>
                  <a:lnTo>
                    <a:pt x="2562" y="2070"/>
                  </a:lnTo>
                  <a:lnTo>
                    <a:pt x="2507" y="2109"/>
                  </a:lnTo>
                  <a:lnTo>
                    <a:pt x="2451" y="2143"/>
                  </a:lnTo>
                  <a:lnTo>
                    <a:pt x="2396" y="2170"/>
                  </a:lnTo>
                  <a:lnTo>
                    <a:pt x="2342" y="2191"/>
                  </a:lnTo>
                  <a:lnTo>
                    <a:pt x="2288" y="2207"/>
                  </a:lnTo>
                  <a:lnTo>
                    <a:pt x="2235" y="2219"/>
                  </a:lnTo>
                  <a:lnTo>
                    <a:pt x="2184" y="2226"/>
                  </a:lnTo>
                  <a:lnTo>
                    <a:pt x="2133" y="2229"/>
                  </a:lnTo>
                  <a:lnTo>
                    <a:pt x="2083" y="2228"/>
                  </a:lnTo>
                  <a:lnTo>
                    <a:pt x="2034" y="2224"/>
                  </a:lnTo>
                  <a:lnTo>
                    <a:pt x="1988" y="2217"/>
                  </a:lnTo>
                  <a:lnTo>
                    <a:pt x="1942" y="2206"/>
                  </a:lnTo>
                  <a:lnTo>
                    <a:pt x="1899" y="2193"/>
                  </a:lnTo>
                  <a:lnTo>
                    <a:pt x="1856" y="2180"/>
                  </a:lnTo>
                  <a:lnTo>
                    <a:pt x="1816" y="2164"/>
                  </a:lnTo>
                  <a:lnTo>
                    <a:pt x="1778" y="2147"/>
                  </a:lnTo>
                  <a:lnTo>
                    <a:pt x="1743" y="2128"/>
                  </a:lnTo>
                  <a:lnTo>
                    <a:pt x="1709" y="2110"/>
                  </a:lnTo>
                  <a:lnTo>
                    <a:pt x="1678" y="2091"/>
                  </a:lnTo>
                  <a:lnTo>
                    <a:pt x="1649" y="2073"/>
                  </a:lnTo>
                  <a:lnTo>
                    <a:pt x="1623" y="2055"/>
                  </a:lnTo>
                  <a:lnTo>
                    <a:pt x="1600" y="2038"/>
                  </a:lnTo>
                  <a:lnTo>
                    <a:pt x="1580" y="2023"/>
                  </a:lnTo>
                  <a:lnTo>
                    <a:pt x="1605" y="1995"/>
                  </a:lnTo>
                  <a:lnTo>
                    <a:pt x="1631" y="1969"/>
                  </a:lnTo>
                  <a:lnTo>
                    <a:pt x="1654" y="1943"/>
                  </a:lnTo>
                  <a:lnTo>
                    <a:pt x="1677" y="1919"/>
                  </a:lnTo>
                  <a:lnTo>
                    <a:pt x="1699" y="1896"/>
                  </a:lnTo>
                  <a:lnTo>
                    <a:pt x="1723" y="1873"/>
                  </a:lnTo>
                  <a:lnTo>
                    <a:pt x="1746" y="1849"/>
                  </a:lnTo>
                  <a:lnTo>
                    <a:pt x="1773" y="1824"/>
                  </a:lnTo>
                  <a:lnTo>
                    <a:pt x="1800" y="1798"/>
                  </a:lnTo>
                  <a:lnTo>
                    <a:pt x="1830" y="1772"/>
                  </a:lnTo>
                  <a:lnTo>
                    <a:pt x="1862" y="1743"/>
                  </a:lnTo>
                  <a:lnTo>
                    <a:pt x="1898" y="1713"/>
                  </a:lnTo>
                  <a:lnTo>
                    <a:pt x="1939" y="1680"/>
                  </a:lnTo>
                  <a:lnTo>
                    <a:pt x="1983" y="1644"/>
                  </a:lnTo>
                  <a:lnTo>
                    <a:pt x="2019" y="1656"/>
                  </a:lnTo>
                  <a:lnTo>
                    <a:pt x="2056" y="1663"/>
                  </a:lnTo>
                  <a:lnTo>
                    <a:pt x="2096" y="1668"/>
                  </a:lnTo>
                  <a:lnTo>
                    <a:pt x="2136" y="1669"/>
                  </a:lnTo>
                  <a:lnTo>
                    <a:pt x="2178" y="1669"/>
                  </a:lnTo>
                  <a:lnTo>
                    <a:pt x="2220" y="1666"/>
                  </a:lnTo>
                  <a:lnTo>
                    <a:pt x="2263" y="1661"/>
                  </a:lnTo>
                  <a:lnTo>
                    <a:pt x="2305" y="1655"/>
                  </a:lnTo>
                  <a:lnTo>
                    <a:pt x="2345" y="1646"/>
                  </a:lnTo>
                  <a:lnTo>
                    <a:pt x="2385" y="1638"/>
                  </a:lnTo>
                  <a:lnTo>
                    <a:pt x="2423" y="1628"/>
                  </a:lnTo>
                  <a:lnTo>
                    <a:pt x="2460" y="1618"/>
                  </a:lnTo>
                  <a:lnTo>
                    <a:pt x="2493" y="1608"/>
                  </a:lnTo>
                  <a:lnTo>
                    <a:pt x="2522" y="1599"/>
                  </a:lnTo>
                  <a:lnTo>
                    <a:pt x="2550" y="1589"/>
                  </a:lnTo>
                  <a:lnTo>
                    <a:pt x="2573" y="1581"/>
                  </a:lnTo>
                  <a:lnTo>
                    <a:pt x="2592" y="1574"/>
                  </a:lnTo>
                  <a:lnTo>
                    <a:pt x="2605" y="1569"/>
                  </a:lnTo>
                  <a:lnTo>
                    <a:pt x="2614" y="1566"/>
                  </a:lnTo>
                  <a:lnTo>
                    <a:pt x="2617" y="1564"/>
                  </a:lnTo>
                  <a:lnTo>
                    <a:pt x="2543" y="1581"/>
                  </a:lnTo>
                  <a:lnTo>
                    <a:pt x="2474" y="1591"/>
                  </a:lnTo>
                  <a:lnTo>
                    <a:pt x="2409" y="1599"/>
                  </a:lnTo>
                  <a:lnTo>
                    <a:pt x="2348" y="1602"/>
                  </a:lnTo>
                  <a:lnTo>
                    <a:pt x="2290" y="1603"/>
                  </a:lnTo>
                  <a:lnTo>
                    <a:pt x="2239" y="1601"/>
                  </a:lnTo>
                  <a:lnTo>
                    <a:pt x="2191" y="1598"/>
                  </a:lnTo>
                  <a:lnTo>
                    <a:pt x="2150" y="1592"/>
                  </a:lnTo>
                  <a:lnTo>
                    <a:pt x="2113" y="1586"/>
                  </a:lnTo>
                  <a:lnTo>
                    <a:pt x="2084" y="1581"/>
                  </a:lnTo>
                  <a:lnTo>
                    <a:pt x="2061" y="1574"/>
                  </a:lnTo>
                  <a:lnTo>
                    <a:pt x="2065" y="1571"/>
                  </a:lnTo>
                  <a:lnTo>
                    <a:pt x="2075" y="1565"/>
                  </a:lnTo>
                  <a:lnTo>
                    <a:pt x="2087" y="1555"/>
                  </a:lnTo>
                  <a:lnTo>
                    <a:pt x="2103" y="1544"/>
                  </a:lnTo>
                  <a:lnTo>
                    <a:pt x="2122" y="1530"/>
                  </a:lnTo>
                  <a:lnTo>
                    <a:pt x="2144" y="1514"/>
                  </a:lnTo>
                  <a:lnTo>
                    <a:pt x="2167" y="1496"/>
                  </a:lnTo>
                  <a:lnTo>
                    <a:pt x="2193" y="1477"/>
                  </a:lnTo>
                  <a:lnTo>
                    <a:pt x="2219" y="1457"/>
                  </a:lnTo>
                  <a:lnTo>
                    <a:pt x="2245" y="1436"/>
                  </a:lnTo>
                  <a:lnTo>
                    <a:pt x="2273" y="1415"/>
                  </a:lnTo>
                  <a:lnTo>
                    <a:pt x="2299" y="1393"/>
                  </a:lnTo>
                  <a:lnTo>
                    <a:pt x="2324" y="1371"/>
                  </a:lnTo>
                  <a:lnTo>
                    <a:pt x="2350" y="1350"/>
                  </a:lnTo>
                  <a:lnTo>
                    <a:pt x="2373" y="1328"/>
                  </a:lnTo>
                  <a:lnTo>
                    <a:pt x="2393" y="1307"/>
                  </a:lnTo>
                  <a:lnTo>
                    <a:pt x="2411" y="1288"/>
                  </a:lnTo>
                  <a:lnTo>
                    <a:pt x="2427" y="1269"/>
                  </a:lnTo>
                  <a:lnTo>
                    <a:pt x="2466" y="1268"/>
                  </a:lnTo>
                  <a:lnTo>
                    <a:pt x="2505" y="1263"/>
                  </a:lnTo>
                  <a:lnTo>
                    <a:pt x="2542" y="1256"/>
                  </a:lnTo>
                  <a:lnTo>
                    <a:pt x="2577" y="1245"/>
                  </a:lnTo>
                  <a:lnTo>
                    <a:pt x="2613" y="1234"/>
                  </a:lnTo>
                  <a:lnTo>
                    <a:pt x="2644" y="1220"/>
                  </a:lnTo>
                  <a:lnTo>
                    <a:pt x="2675" y="1205"/>
                  </a:lnTo>
                  <a:lnTo>
                    <a:pt x="2704" y="1189"/>
                  </a:lnTo>
                  <a:lnTo>
                    <a:pt x="2730" y="1173"/>
                  </a:lnTo>
                  <a:lnTo>
                    <a:pt x="2754" y="1157"/>
                  </a:lnTo>
                  <a:lnTo>
                    <a:pt x="2775" y="1142"/>
                  </a:lnTo>
                  <a:lnTo>
                    <a:pt x="2794" y="1127"/>
                  </a:lnTo>
                  <a:lnTo>
                    <a:pt x="2811" y="1115"/>
                  </a:lnTo>
                  <a:lnTo>
                    <a:pt x="2823" y="1104"/>
                  </a:lnTo>
                  <a:lnTo>
                    <a:pt x="2831" y="1096"/>
                  </a:lnTo>
                  <a:lnTo>
                    <a:pt x="2837" y="1090"/>
                  </a:lnTo>
                  <a:lnTo>
                    <a:pt x="2839" y="1088"/>
                  </a:lnTo>
                  <a:lnTo>
                    <a:pt x="2835" y="1089"/>
                  </a:lnTo>
                  <a:lnTo>
                    <a:pt x="2827" y="1094"/>
                  </a:lnTo>
                  <a:lnTo>
                    <a:pt x="2814" y="1100"/>
                  </a:lnTo>
                  <a:lnTo>
                    <a:pt x="2797" y="1107"/>
                  </a:lnTo>
                  <a:lnTo>
                    <a:pt x="2775" y="1118"/>
                  </a:lnTo>
                  <a:lnTo>
                    <a:pt x="2750" y="1128"/>
                  </a:lnTo>
                  <a:lnTo>
                    <a:pt x="2719" y="1139"/>
                  </a:lnTo>
                  <a:lnTo>
                    <a:pt x="2685" y="1149"/>
                  </a:lnTo>
                  <a:lnTo>
                    <a:pt x="2646" y="1159"/>
                  </a:lnTo>
                  <a:lnTo>
                    <a:pt x="2603" y="1167"/>
                  </a:lnTo>
                  <a:lnTo>
                    <a:pt x="2555" y="1174"/>
                  </a:lnTo>
                  <a:lnTo>
                    <a:pt x="2504" y="1178"/>
                  </a:lnTo>
                  <a:lnTo>
                    <a:pt x="2544" y="1116"/>
                  </a:lnTo>
                  <a:lnTo>
                    <a:pt x="2581" y="1053"/>
                  </a:lnTo>
                  <a:lnTo>
                    <a:pt x="2611" y="994"/>
                  </a:lnTo>
                  <a:lnTo>
                    <a:pt x="2637" y="936"/>
                  </a:lnTo>
                  <a:lnTo>
                    <a:pt x="2658" y="882"/>
                  </a:lnTo>
                  <a:lnTo>
                    <a:pt x="2674" y="830"/>
                  </a:lnTo>
                  <a:lnTo>
                    <a:pt x="2688" y="781"/>
                  </a:lnTo>
                  <a:lnTo>
                    <a:pt x="2698" y="736"/>
                  </a:lnTo>
                  <a:lnTo>
                    <a:pt x="2705" y="696"/>
                  </a:lnTo>
                  <a:lnTo>
                    <a:pt x="2710" y="661"/>
                  </a:lnTo>
                  <a:lnTo>
                    <a:pt x="2714" y="631"/>
                  </a:lnTo>
                  <a:lnTo>
                    <a:pt x="2715" y="606"/>
                  </a:lnTo>
                  <a:lnTo>
                    <a:pt x="2716" y="589"/>
                  </a:lnTo>
                  <a:lnTo>
                    <a:pt x="2716" y="578"/>
                  </a:lnTo>
                  <a:lnTo>
                    <a:pt x="2716" y="575"/>
                  </a:lnTo>
                  <a:lnTo>
                    <a:pt x="2715" y="577"/>
                  </a:lnTo>
                  <a:lnTo>
                    <a:pt x="2712" y="586"/>
                  </a:lnTo>
                  <a:lnTo>
                    <a:pt x="2707" y="600"/>
                  </a:lnTo>
                  <a:lnTo>
                    <a:pt x="2699" y="620"/>
                  </a:lnTo>
                  <a:lnTo>
                    <a:pt x="2691" y="644"/>
                  </a:lnTo>
                  <a:lnTo>
                    <a:pt x="2679" y="673"/>
                  </a:lnTo>
                  <a:lnTo>
                    <a:pt x="2665" y="705"/>
                  </a:lnTo>
                  <a:lnTo>
                    <a:pt x="2649" y="742"/>
                  </a:lnTo>
                  <a:lnTo>
                    <a:pt x="2630" y="782"/>
                  </a:lnTo>
                  <a:lnTo>
                    <a:pt x="2608" y="825"/>
                  </a:lnTo>
                  <a:lnTo>
                    <a:pt x="2585" y="871"/>
                  </a:lnTo>
                  <a:lnTo>
                    <a:pt x="2558" y="918"/>
                  </a:lnTo>
                  <a:lnTo>
                    <a:pt x="2529" y="969"/>
                  </a:lnTo>
                  <a:lnTo>
                    <a:pt x="2497" y="1021"/>
                  </a:lnTo>
                  <a:lnTo>
                    <a:pt x="2462" y="1073"/>
                  </a:lnTo>
                  <a:lnTo>
                    <a:pt x="2423" y="1127"/>
                  </a:lnTo>
                  <a:lnTo>
                    <a:pt x="2415" y="1078"/>
                  </a:lnTo>
                  <a:lnTo>
                    <a:pt x="2410" y="1030"/>
                  </a:lnTo>
                  <a:lnTo>
                    <a:pt x="2407" y="987"/>
                  </a:lnTo>
                  <a:lnTo>
                    <a:pt x="2408" y="947"/>
                  </a:lnTo>
                  <a:lnTo>
                    <a:pt x="2409" y="910"/>
                  </a:lnTo>
                  <a:lnTo>
                    <a:pt x="2412" y="877"/>
                  </a:lnTo>
                  <a:lnTo>
                    <a:pt x="2417" y="849"/>
                  </a:lnTo>
                  <a:lnTo>
                    <a:pt x="2421" y="825"/>
                  </a:lnTo>
                  <a:lnTo>
                    <a:pt x="2425" y="806"/>
                  </a:lnTo>
                  <a:lnTo>
                    <a:pt x="2428" y="791"/>
                  </a:lnTo>
                  <a:lnTo>
                    <a:pt x="2430" y="782"/>
                  </a:lnTo>
                  <a:lnTo>
                    <a:pt x="2429" y="778"/>
                  </a:lnTo>
                  <a:lnTo>
                    <a:pt x="2428" y="780"/>
                  </a:lnTo>
                  <a:lnTo>
                    <a:pt x="2423" y="788"/>
                  </a:lnTo>
                  <a:lnTo>
                    <a:pt x="2417" y="798"/>
                  </a:lnTo>
                  <a:lnTo>
                    <a:pt x="2409" y="813"/>
                  </a:lnTo>
                  <a:lnTo>
                    <a:pt x="2400" y="832"/>
                  </a:lnTo>
                  <a:lnTo>
                    <a:pt x="2390" y="853"/>
                  </a:lnTo>
                  <a:lnTo>
                    <a:pt x="2379" y="877"/>
                  </a:lnTo>
                  <a:lnTo>
                    <a:pt x="2370" y="905"/>
                  </a:lnTo>
                  <a:lnTo>
                    <a:pt x="2360" y="934"/>
                  </a:lnTo>
                  <a:lnTo>
                    <a:pt x="2351" y="966"/>
                  </a:lnTo>
                  <a:lnTo>
                    <a:pt x="2343" y="1000"/>
                  </a:lnTo>
                  <a:lnTo>
                    <a:pt x="2338" y="1034"/>
                  </a:lnTo>
                  <a:lnTo>
                    <a:pt x="2333" y="1070"/>
                  </a:lnTo>
                  <a:lnTo>
                    <a:pt x="2333" y="1107"/>
                  </a:lnTo>
                  <a:lnTo>
                    <a:pt x="2335" y="1145"/>
                  </a:lnTo>
                  <a:lnTo>
                    <a:pt x="2341" y="1183"/>
                  </a:lnTo>
                  <a:lnTo>
                    <a:pt x="2351" y="1220"/>
                  </a:lnTo>
                  <a:lnTo>
                    <a:pt x="2318" y="1255"/>
                  </a:lnTo>
                  <a:lnTo>
                    <a:pt x="2283" y="1288"/>
                  </a:lnTo>
                  <a:lnTo>
                    <a:pt x="2245" y="1319"/>
                  </a:lnTo>
                  <a:lnTo>
                    <a:pt x="2208" y="1349"/>
                  </a:lnTo>
                  <a:lnTo>
                    <a:pt x="2171" y="1377"/>
                  </a:lnTo>
                  <a:lnTo>
                    <a:pt x="2133" y="1405"/>
                  </a:lnTo>
                  <a:lnTo>
                    <a:pt x="2098" y="1429"/>
                  </a:lnTo>
                  <a:lnTo>
                    <a:pt x="2065" y="1451"/>
                  </a:lnTo>
                  <a:lnTo>
                    <a:pt x="2035" y="1471"/>
                  </a:lnTo>
                  <a:lnTo>
                    <a:pt x="2009" y="1489"/>
                  </a:lnTo>
                  <a:lnTo>
                    <a:pt x="1989" y="1504"/>
                  </a:lnTo>
                  <a:lnTo>
                    <a:pt x="1987" y="1497"/>
                  </a:lnTo>
                  <a:lnTo>
                    <a:pt x="1983" y="1486"/>
                  </a:lnTo>
                  <a:lnTo>
                    <a:pt x="1978" y="1468"/>
                  </a:lnTo>
                  <a:lnTo>
                    <a:pt x="1973" y="1445"/>
                  </a:lnTo>
                  <a:lnTo>
                    <a:pt x="1967" y="1415"/>
                  </a:lnTo>
                  <a:lnTo>
                    <a:pt x="1963" y="1381"/>
                  </a:lnTo>
                  <a:lnTo>
                    <a:pt x="1958" y="1342"/>
                  </a:lnTo>
                  <a:lnTo>
                    <a:pt x="1954" y="1298"/>
                  </a:lnTo>
                  <a:lnTo>
                    <a:pt x="1953" y="1250"/>
                  </a:lnTo>
                  <a:lnTo>
                    <a:pt x="1953" y="1197"/>
                  </a:lnTo>
                  <a:lnTo>
                    <a:pt x="1955" y="1140"/>
                  </a:lnTo>
                  <a:lnTo>
                    <a:pt x="1961" y="1080"/>
                  </a:lnTo>
                  <a:lnTo>
                    <a:pt x="1969" y="1015"/>
                  </a:lnTo>
                  <a:lnTo>
                    <a:pt x="1983" y="948"/>
                  </a:lnTo>
                  <a:lnTo>
                    <a:pt x="1981" y="950"/>
                  </a:lnTo>
                  <a:lnTo>
                    <a:pt x="1977" y="959"/>
                  </a:lnTo>
                  <a:lnTo>
                    <a:pt x="1973" y="971"/>
                  </a:lnTo>
                  <a:lnTo>
                    <a:pt x="1965" y="988"/>
                  </a:lnTo>
                  <a:lnTo>
                    <a:pt x="1957" y="1008"/>
                  </a:lnTo>
                  <a:lnTo>
                    <a:pt x="1948" y="1033"/>
                  </a:lnTo>
                  <a:lnTo>
                    <a:pt x="1939" y="1061"/>
                  </a:lnTo>
                  <a:lnTo>
                    <a:pt x="1929" y="1091"/>
                  </a:lnTo>
                  <a:lnTo>
                    <a:pt x="1919" y="1124"/>
                  </a:lnTo>
                  <a:lnTo>
                    <a:pt x="1909" y="1159"/>
                  </a:lnTo>
                  <a:lnTo>
                    <a:pt x="1900" y="1196"/>
                  </a:lnTo>
                  <a:lnTo>
                    <a:pt x="1892" y="1234"/>
                  </a:lnTo>
                  <a:lnTo>
                    <a:pt x="1885" y="1272"/>
                  </a:lnTo>
                  <a:lnTo>
                    <a:pt x="1880" y="1312"/>
                  </a:lnTo>
                  <a:lnTo>
                    <a:pt x="1876" y="1351"/>
                  </a:lnTo>
                  <a:lnTo>
                    <a:pt x="1875" y="1390"/>
                  </a:lnTo>
                  <a:lnTo>
                    <a:pt x="1877" y="1428"/>
                  </a:lnTo>
                  <a:lnTo>
                    <a:pt x="1880" y="1465"/>
                  </a:lnTo>
                  <a:lnTo>
                    <a:pt x="1888" y="1501"/>
                  </a:lnTo>
                  <a:lnTo>
                    <a:pt x="1899" y="1534"/>
                  </a:lnTo>
                  <a:lnTo>
                    <a:pt x="1913" y="1565"/>
                  </a:lnTo>
                  <a:lnTo>
                    <a:pt x="1890" y="1582"/>
                  </a:lnTo>
                  <a:lnTo>
                    <a:pt x="1869" y="1598"/>
                  </a:lnTo>
                  <a:lnTo>
                    <a:pt x="1849" y="1612"/>
                  </a:lnTo>
                  <a:lnTo>
                    <a:pt x="1831" y="1627"/>
                  </a:lnTo>
                  <a:lnTo>
                    <a:pt x="1813" y="1641"/>
                  </a:lnTo>
                  <a:lnTo>
                    <a:pt x="1796" y="1655"/>
                  </a:lnTo>
                  <a:lnTo>
                    <a:pt x="1778" y="1669"/>
                  </a:lnTo>
                  <a:lnTo>
                    <a:pt x="1759" y="1685"/>
                  </a:lnTo>
                  <a:lnTo>
                    <a:pt x="1742" y="1701"/>
                  </a:lnTo>
                  <a:lnTo>
                    <a:pt x="1722" y="1719"/>
                  </a:lnTo>
                  <a:lnTo>
                    <a:pt x="1702" y="1738"/>
                  </a:lnTo>
                  <a:lnTo>
                    <a:pt x="1680" y="1760"/>
                  </a:lnTo>
                  <a:lnTo>
                    <a:pt x="1656" y="1783"/>
                  </a:lnTo>
                  <a:lnTo>
                    <a:pt x="1630" y="1810"/>
                  </a:lnTo>
                  <a:lnTo>
                    <a:pt x="1602" y="1839"/>
                  </a:lnTo>
                  <a:lnTo>
                    <a:pt x="1570" y="1871"/>
                  </a:lnTo>
                  <a:lnTo>
                    <a:pt x="1536" y="1908"/>
                  </a:lnTo>
                  <a:lnTo>
                    <a:pt x="1499" y="1947"/>
                  </a:lnTo>
                  <a:lnTo>
                    <a:pt x="1449" y="1908"/>
                  </a:lnTo>
                  <a:lnTo>
                    <a:pt x="1405" y="1866"/>
                  </a:lnTo>
                  <a:lnTo>
                    <a:pt x="1368" y="1824"/>
                  </a:lnTo>
                  <a:lnTo>
                    <a:pt x="1336" y="1780"/>
                  </a:lnTo>
                  <a:lnTo>
                    <a:pt x="1311" y="1735"/>
                  </a:lnTo>
                  <a:lnTo>
                    <a:pt x="1290" y="1688"/>
                  </a:lnTo>
                  <a:lnTo>
                    <a:pt x="1274" y="1641"/>
                  </a:lnTo>
                  <a:lnTo>
                    <a:pt x="1265" y="1593"/>
                  </a:lnTo>
                  <a:lnTo>
                    <a:pt x="1258" y="1544"/>
                  </a:lnTo>
                  <a:lnTo>
                    <a:pt x="1257" y="1495"/>
                  </a:lnTo>
                  <a:lnTo>
                    <a:pt x="1260" y="1446"/>
                  </a:lnTo>
                  <a:lnTo>
                    <a:pt x="1268" y="1397"/>
                  </a:lnTo>
                  <a:lnTo>
                    <a:pt x="1279" y="1348"/>
                  </a:lnTo>
                  <a:lnTo>
                    <a:pt x="1293" y="1299"/>
                  </a:lnTo>
                  <a:lnTo>
                    <a:pt x="1312" y="1252"/>
                  </a:lnTo>
                  <a:lnTo>
                    <a:pt x="1333" y="1204"/>
                  </a:lnTo>
                  <a:lnTo>
                    <a:pt x="1357" y="1158"/>
                  </a:lnTo>
                  <a:lnTo>
                    <a:pt x="1383" y="1112"/>
                  </a:lnTo>
                  <a:lnTo>
                    <a:pt x="1412" y="1068"/>
                  </a:lnTo>
                  <a:lnTo>
                    <a:pt x="1443" y="1026"/>
                  </a:lnTo>
                  <a:lnTo>
                    <a:pt x="1477" y="985"/>
                  </a:lnTo>
                  <a:lnTo>
                    <a:pt x="1511" y="946"/>
                  </a:lnTo>
                  <a:lnTo>
                    <a:pt x="1547" y="909"/>
                  </a:lnTo>
                  <a:lnTo>
                    <a:pt x="1584" y="874"/>
                  </a:lnTo>
                  <a:lnTo>
                    <a:pt x="1623" y="841"/>
                  </a:lnTo>
                  <a:lnTo>
                    <a:pt x="1663" y="812"/>
                  </a:lnTo>
                  <a:lnTo>
                    <a:pt x="1702" y="785"/>
                  </a:lnTo>
                  <a:lnTo>
                    <a:pt x="1743" y="760"/>
                  </a:lnTo>
                  <a:lnTo>
                    <a:pt x="1782" y="739"/>
                  </a:lnTo>
                  <a:lnTo>
                    <a:pt x="1823" y="721"/>
                  </a:lnTo>
                  <a:lnTo>
                    <a:pt x="1870" y="703"/>
                  </a:lnTo>
                  <a:lnTo>
                    <a:pt x="1917" y="685"/>
                  </a:lnTo>
                  <a:lnTo>
                    <a:pt x="1961" y="670"/>
                  </a:lnTo>
                  <a:lnTo>
                    <a:pt x="2003" y="655"/>
                  </a:lnTo>
                  <a:lnTo>
                    <a:pt x="2044" y="640"/>
                  </a:lnTo>
                  <a:lnTo>
                    <a:pt x="2083" y="626"/>
                  </a:lnTo>
                  <a:lnTo>
                    <a:pt x="2121" y="613"/>
                  </a:lnTo>
                  <a:lnTo>
                    <a:pt x="2157" y="598"/>
                  </a:lnTo>
                  <a:lnTo>
                    <a:pt x="2194" y="583"/>
                  </a:lnTo>
                  <a:lnTo>
                    <a:pt x="2229" y="567"/>
                  </a:lnTo>
                  <a:lnTo>
                    <a:pt x="2263" y="549"/>
                  </a:lnTo>
                  <a:lnTo>
                    <a:pt x="2297" y="531"/>
                  </a:lnTo>
                  <a:lnTo>
                    <a:pt x="2331" y="510"/>
                  </a:lnTo>
                  <a:lnTo>
                    <a:pt x="2365" y="487"/>
                  </a:lnTo>
                  <a:lnTo>
                    <a:pt x="2398" y="462"/>
                  </a:lnTo>
                  <a:lnTo>
                    <a:pt x="2433" y="433"/>
                  </a:lnTo>
                  <a:lnTo>
                    <a:pt x="2467" y="403"/>
                  </a:lnTo>
                  <a:lnTo>
                    <a:pt x="2503" y="368"/>
                  </a:lnTo>
                  <a:lnTo>
                    <a:pt x="2539" y="329"/>
                  </a:lnTo>
                  <a:lnTo>
                    <a:pt x="2575" y="286"/>
                  </a:lnTo>
                  <a:lnTo>
                    <a:pt x="2614" y="239"/>
                  </a:lnTo>
                  <a:lnTo>
                    <a:pt x="2653" y="188"/>
                  </a:lnTo>
                  <a:lnTo>
                    <a:pt x="2694" y="131"/>
                  </a:lnTo>
                  <a:lnTo>
                    <a:pt x="2736" y="67"/>
                  </a:lnTo>
                  <a:lnTo>
                    <a:pt x="2780" y="0"/>
                  </a:ln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350">
                <a:latin typeface="微軟正黑體" panose="020B0604030504040204" pitchFamily="34" charset="-120"/>
                <a:ea typeface="微軟正黑體" panose="020B0604030504040204" pitchFamily="34" charset="-120"/>
              </a:endParaRPr>
            </a:p>
          </p:txBody>
        </p:sp>
      </p:grpSp>
      <p:grpSp>
        <p:nvGrpSpPr>
          <p:cNvPr id="14" name="群組 13">
            <a:extLst>
              <a:ext uri="{FF2B5EF4-FFF2-40B4-BE49-F238E27FC236}">
                <a16:creationId xmlns:a16="http://schemas.microsoft.com/office/drawing/2014/main" id="{C752F46D-BF15-5FD3-617E-0D0C5AE81625}"/>
              </a:ext>
            </a:extLst>
          </p:cNvPr>
          <p:cNvGrpSpPr/>
          <p:nvPr/>
        </p:nvGrpSpPr>
        <p:grpSpPr>
          <a:xfrm>
            <a:off x="8091097" y="3166082"/>
            <a:ext cx="3872303" cy="1110681"/>
            <a:chOff x="8091097" y="3341342"/>
            <a:chExt cx="3872303" cy="1110681"/>
          </a:xfrm>
        </p:grpSpPr>
        <p:sp>
          <p:nvSpPr>
            <p:cNvPr id="54" name="TextBox 38">
              <a:extLst>
                <a:ext uri="{FF2B5EF4-FFF2-40B4-BE49-F238E27FC236}">
                  <a16:creationId xmlns:a16="http://schemas.microsoft.com/office/drawing/2014/main" id="{7F4B570F-8CA0-89C1-6ED7-5E9279748928}"/>
                </a:ext>
              </a:extLst>
            </p:cNvPr>
            <p:cNvSpPr txBox="1"/>
            <p:nvPr/>
          </p:nvSpPr>
          <p:spPr>
            <a:xfrm>
              <a:off x="8113806" y="3341342"/>
              <a:ext cx="3849594" cy="369332"/>
            </a:xfrm>
            <a:prstGeom prst="rect">
              <a:avLst/>
            </a:prstGeom>
            <a:solidFill>
              <a:srgbClr val="EB4747"/>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i="0" u="none" strike="noStrike" kern="0" cap="none" spc="0" normalizeH="0" baseline="0" noProof="0" dirty="0" err="1">
                  <a:ln>
                    <a:noFill/>
                  </a:ln>
                  <a:solidFill>
                    <a:prstClr val="white"/>
                  </a:solidFill>
                  <a:effectLst/>
                  <a:uLnTx/>
                  <a:uFillTx/>
                  <a:latin typeface="微軟正黑體" panose="020B0604030504040204" pitchFamily="34" charset="-120"/>
                  <a:ea typeface="微軟正黑體" panose="020B0604030504040204" pitchFamily="34" charset="-120"/>
                  <a:cs typeface="Calibri" pitchFamily="34" charset="0"/>
                </a:rPr>
                <a:t>i</a:t>
              </a:r>
              <a:r>
                <a:rPr kumimoji="0" lang="en-US" altLang="zh-TW"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Calibri" pitchFamily="34" charset="0"/>
                </a:rPr>
                <a:t>-Box</a:t>
              </a:r>
              <a:r>
                <a:rPr kumimoji="0" lang="en-US" altLang="ko-KR"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Calibri" pitchFamily="34" charset="0"/>
                </a:rPr>
                <a:t> &amp; </a:t>
              </a:r>
              <a:r>
                <a:rPr kumimoji="0" lang="en-US" altLang="zh-TW"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Calibri" pitchFamily="34" charset="0"/>
                </a:rPr>
                <a:t>Shopee Smart Cabinet</a:t>
              </a:r>
              <a:endParaRPr kumimoji="0" lang="ko-KR" altLang="en-US" b="1" i="0" u="none" strike="noStrike" kern="0" cap="none" spc="0" normalizeH="0" baseline="0" noProof="0" dirty="0">
                <a:ln>
                  <a:noFill/>
                </a:ln>
                <a:solidFill>
                  <a:prstClr val="white"/>
                </a:solidFill>
                <a:effectLst/>
                <a:uLnTx/>
                <a:uFillTx/>
                <a:latin typeface="微軟正黑體" panose="020B0604030504040204" pitchFamily="34" charset="-120"/>
                <a:cs typeface="Calibri" pitchFamily="34" charset="0"/>
              </a:endParaRPr>
            </a:p>
          </p:txBody>
        </p:sp>
        <p:sp>
          <p:nvSpPr>
            <p:cNvPr id="84" name="TextBox 36">
              <a:extLst>
                <a:ext uri="{FF2B5EF4-FFF2-40B4-BE49-F238E27FC236}">
                  <a16:creationId xmlns:a16="http://schemas.microsoft.com/office/drawing/2014/main" id="{E97A70BE-1CFD-A116-F527-E46AB897B5EC}"/>
                </a:ext>
              </a:extLst>
            </p:cNvPr>
            <p:cNvSpPr txBox="1"/>
            <p:nvPr/>
          </p:nvSpPr>
          <p:spPr>
            <a:xfrm>
              <a:off x="8091097" y="3663034"/>
              <a:ext cx="3849594" cy="788989"/>
            </a:xfrm>
            <a:prstGeom prst="rect">
              <a:avLst/>
            </a:prstGeom>
            <a:noFill/>
          </p:spPr>
          <p:txBody>
            <a:bodyPr wrap="square" lIns="108000" tIns="72000" rIns="108000" rtlCol="0">
              <a:spAutoFit/>
            </a:bodyPr>
            <a:lstStyle/>
            <a:p>
              <a:pPr marL="171450" indent="-171450">
                <a:lnSpc>
                  <a:spcPts val="1800"/>
                </a:lnSpc>
                <a:buFont typeface="Arial" panose="020B0604020202020204" pitchFamily="34" charset="0"/>
                <a:buChar char="•"/>
                <a:defRPr/>
              </a:pP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Advancing further into the </a:t>
              </a:r>
              <a:r>
                <a:rPr lang="en-US" altLang="zh-TW" sz="1200" dirty="0" err="1">
                  <a:solidFill>
                    <a:schemeClr val="tx1">
                      <a:lumMod val="85000"/>
                      <a:lumOff val="15000"/>
                    </a:schemeClr>
                  </a:solidFill>
                  <a:latin typeface="微軟正黑體" panose="020B0604030504040204" pitchFamily="34" charset="-120"/>
                  <a:ea typeface="微軟正黑體" panose="020B0604030504040204" pitchFamily="34" charset="-120"/>
                </a:rPr>
                <a:t>AIoT</a:t>
              </a: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 (Artificial Intelligence of Things) domain, expanding EZPOST, and creating Smart Cabinet solutions.</a:t>
              </a:r>
              <a:endParaRPr lang="ko-KR" altLang="en-US" sz="1200" dirty="0">
                <a:solidFill>
                  <a:schemeClr val="tx1">
                    <a:lumMod val="85000"/>
                    <a:lumOff val="15000"/>
                  </a:schemeClr>
                </a:solidFill>
                <a:latin typeface="微軟正黑體" panose="020B0604030504040204" pitchFamily="34" charset="-120"/>
              </a:endParaRPr>
            </a:p>
          </p:txBody>
        </p:sp>
      </p:grpSp>
      <p:grpSp>
        <p:nvGrpSpPr>
          <p:cNvPr id="8" name="群組 7">
            <a:extLst>
              <a:ext uri="{FF2B5EF4-FFF2-40B4-BE49-F238E27FC236}">
                <a16:creationId xmlns:a16="http://schemas.microsoft.com/office/drawing/2014/main" id="{06BA802F-62C4-121F-177F-93E1B89BFF54}"/>
              </a:ext>
            </a:extLst>
          </p:cNvPr>
          <p:cNvGrpSpPr/>
          <p:nvPr/>
        </p:nvGrpSpPr>
        <p:grpSpPr>
          <a:xfrm>
            <a:off x="303158" y="1496586"/>
            <a:ext cx="4038614" cy="1276224"/>
            <a:chOff x="303158" y="1934736"/>
            <a:chExt cx="4038614" cy="1276224"/>
          </a:xfrm>
        </p:grpSpPr>
        <p:sp>
          <p:nvSpPr>
            <p:cNvPr id="57" name="TextBox 41">
              <a:extLst>
                <a:ext uri="{FF2B5EF4-FFF2-40B4-BE49-F238E27FC236}">
                  <a16:creationId xmlns:a16="http://schemas.microsoft.com/office/drawing/2014/main" id="{9B0B4AAA-8A8E-D9E6-D1D0-353D42A423B5}"/>
                </a:ext>
              </a:extLst>
            </p:cNvPr>
            <p:cNvSpPr txBox="1"/>
            <p:nvPr/>
          </p:nvSpPr>
          <p:spPr>
            <a:xfrm>
              <a:off x="303158" y="1934736"/>
              <a:ext cx="3927122" cy="369332"/>
            </a:xfrm>
            <a:prstGeom prst="rect">
              <a:avLst/>
            </a:prstGeom>
            <a:solidFill>
              <a:srgbClr val="890103"/>
            </a:solid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US" altLang="zh-TW" b="1" i="0" dirty="0">
                  <a:solidFill>
                    <a:schemeClr val="bg1"/>
                  </a:solidFill>
                  <a:effectLst/>
                  <a:latin typeface="微軟正黑體" panose="020B0604030504040204" pitchFamily="34" charset="-120"/>
                  <a:ea typeface="微軟正黑體" panose="020B0604030504040204" pitchFamily="34" charset="-120"/>
                </a:rPr>
                <a:t>Cloud Solutions and Innovation</a:t>
              </a:r>
              <a:endParaRPr kumimoji="0" lang="ko-KR" altLang="en-US" b="1" i="0" u="none" strike="noStrike" kern="0" cap="none" spc="0" normalizeH="0" baseline="0" noProof="0" dirty="0">
                <a:ln>
                  <a:noFill/>
                </a:ln>
                <a:solidFill>
                  <a:schemeClr val="bg1"/>
                </a:solidFill>
                <a:effectLst/>
                <a:uLnTx/>
                <a:uFillTx/>
                <a:latin typeface="微軟正黑體" panose="020B0604030504040204" pitchFamily="34" charset="-120"/>
                <a:cs typeface="Calibri" pitchFamily="34" charset="0"/>
              </a:endParaRPr>
            </a:p>
          </p:txBody>
        </p:sp>
        <p:sp>
          <p:nvSpPr>
            <p:cNvPr id="85" name="TextBox 36">
              <a:extLst>
                <a:ext uri="{FF2B5EF4-FFF2-40B4-BE49-F238E27FC236}">
                  <a16:creationId xmlns:a16="http://schemas.microsoft.com/office/drawing/2014/main" id="{3328107E-E45C-7DEC-3B59-0BC053CA50BA}"/>
                </a:ext>
              </a:extLst>
            </p:cNvPr>
            <p:cNvSpPr txBox="1"/>
            <p:nvPr/>
          </p:nvSpPr>
          <p:spPr>
            <a:xfrm>
              <a:off x="326132" y="2191138"/>
              <a:ext cx="4015640" cy="1019822"/>
            </a:xfrm>
            <a:prstGeom prst="rect">
              <a:avLst/>
            </a:prstGeom>
            <a:noFill/>
          </p:spPr>
          <p:txBody>
            <a:bodyPr wrap="square" lIns="108000" tIns="72000" rIns="108000" rtlCol="0">
              <a:spAutoFit/>
            </a:bodyPr>
            <a:lstStyle/>
            <a:p>
              <a:pPr marL="171450" marR="0" lvl="0" indent="-171450" algn="r" defTabSz="914400" eaLnBrk="1" fontAlgn="auto" latinLnBrk="0" hangingPunct="1">
                <a:lnSpc>
                  <a:spcPts val="1800"/>
                </a:lnSpc>
                <a:spcBef>
                  <a:spcPts val="0"/>
                </a:spcBef>
                <a:spcAft>
                  <a:spcPts val="0"/>
                </a:spcAft>
                <a:buClrTx/>
                <a:buSzTx/>
                <a:buFont typeface="Arial" panose="020B0604020202020204" pitchFamily="34" charset="0"/>
                <a:buChar char="•"/>
                <a:tabLst/>
                <a:defRPr/>
              </a:pP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Enhancing the Flexibility and Performance of Cloud Solutions to Meet the Growing Demands of Customers for Virtualization, Elastic Deployment, and Data Security.</a:t>
              </a:r>
              <a:endParaRPr kumimoji="0" lang="ko-KR" altLang="en-US" sz="1200" b="0" i="0" u="none" strike="noStrike" kern="0" cap="none" spc="0" normalizeH="0" baseline="0" noProof="0" dirty="0">
                <a:ln>
                  <a:noFill/>
                </a:ln>
                <a:solidFill>
                  <a:schemeClr val="tx1">
                    <a:lumMod val="85000"/>
                    <a:lumOff val="15000"/>
                  </a:schemeClr>
                </a:solidFill>
                <a:effectLst/>
                <a:uLnTx/>
                <a:uFillTx/>
                <a:latin typeface="微軟正黑體" panose="020B0604030504040204" pitchFamily="34" charset="-120"/>
                <a:cs typeface="Arial" pitchFamily="34" charset="0"/>
              </a:endParaRPr>
            </a:p>
          </p:txBody>
        </p:sp>
      </p:grpSp>
      <p:grpSp>
        <p:nvGrpSpPr>
          <p:cNvPr id="15" name="群組 14">
            <a:extLst>
              <a:ext uri="{FF2B5EF4-FFF2-40B4-BE49-F238E27FC236}">
                <a16:creationId xmlns:a16="http://schemas.microsoft.com/office/drawing/2014/main" id="{3F96F698-534C-60E4-6C6D-3F6C1A5DF04E}"/>
              </a:ext>
            </a:extLst>
          </p:cNvPr>
          <p:cNvGrpSpPr/>
          <p:nvPr/>
        </p:nvGrpSpPr>
        <p:grpSpPr>
          <a:xfrm>
            <a:off x="6825278" y="1496585"/>
            <a:ext cx="4709529" cy="1327600"/>
            <a:chOff x="6825278" y="1934735"/>
            <a:chExt cx="4709529" cy="1327600"/>
          </a:xfrm>
        </p:grpSpPr>
        <p:sp>
          <p:nvSpPr>
            <p:cNvPr id="48" name="TextBox 32">
              <a:extLst>
                <a:ext uri="{FF2B5EF4-FFF2-40B4-BE49-F238E27FC236}">
                  <a16:creationId xmlns:a16="http://schemas.microsoft.com/office/drawing/2014/main" id="{51740B03-0CC5-42EA-A861-343DFFD63CB7}"/>
                </a:ext>
              </a:extLst>
            </p:cNvPr>
            <p:cNvSpPr txBox="1"/>
            <p:nvPr/>
          </p:nvSpPr>
          <p:spPr>
            <a:xfrm>
              <a:off x="6931514" y="1934735"/>
              <a:ext cx="4307985" cy="369332"/>
            </a:xfrm>
            <a:prstGeom prst="rect">
              <a:avLst/>
            </a:prstGeom>
            <a:solidFill>
              <a:srgbClr val="E4000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zh-TW" b="1" kern="0" dirty="0">
                  <a:solidFill>
                    <a:prstClr val="white"/>
                  </a:solidFill>
                  <a:latin typeface="微軟正黑體" panose="020B0604030504040204" pitchFamily="34" charset="-120"/>
                  <a:ea typeface="微軟正黑體" panose="020B0604030504040204" pitchFamily="34" charset="-120"/>
                  <a:cs typeface="Calibri" pitchFamily="34" charset="0"/>
                </a:rPr>
                <a:t>Information Security/Zero Trust</a:t>
              </a:r>
              <a:endParaRPr kumimoji="0" lang="ko-KR" altLang="en-US" b="1" i="0" u="none" strike="noStrike" kern="0" cap="none" spc="0" normalizeH="0" baseline="0" noProof="0" dirty="0">
                <a:ln>
                  <a:noFill/>
                </a:ln>
                <a:solidFill>
                  <a:prstClr val="white"/>
                </a:solidFill>
                <a:effectLst/>
                <a:uLnTx/>
                <a:uFillTx/>
                <a:latin typeface="微軟正黑體" panose="020B0604030504040204" pitchFamily="34" charset="-120"/>
                <a:cs typeface="Calibri" pitchFamily="34" charset="0"/>
              </a:endParaRPr>
            </a:p>
          </p:txBody>
        </p:sp>
        <p:sp>
          <p:nvSpPr>
            <p:cNvPr id="86" name="TextBox 36">
              <a:extLst>
                <a:ext uri="{FF2B5EF4-FFF2-40B4-BE49-F238E27FC236}">
                  <a16:creationId xmlns:a16="http://schemas.microsoft.com/office/drawing/2014/main" id="{8897F285-714B-4E0A-5D06-49B052251D78}"/>
                </a:ext>
              </a:extLst>
            </p:cNvPr>
            <p:cNvSpPr txBox="1"/>
            <p:nvPr/>
          </p:nvSpPr>
          <p:spPr>
            <a:xfrm>
              <a:off x="6825278" y="2242513"/>
              <a:ext cx="4709529" cy="1019822"/>
            </a:xfrm>
            <a:prstGeom prst="rect">
              <a:avLst/>
            </a:prstGeom>
            <a:noFill/>
          </p:spPr>
          <p:txBody>
            <a:bodyPr wrap="square" lIns="108000" tIns="72000" rIns="108000" rtlCol="0">
              <a:spAutoFit/>
            </a:bodyPr>
            <a:lstStyle/>
            <a:p>
              <a:pPr marL="171450" indent="-171450">
                <a:lnSpc>
                  <a:spcPts val="1800"/>
                </a:lnSpc>
                <a:buFont typeface="Arial" panose="020B0604020202020204" pitchFamily="34" charset="0"/>
                <a:buChar char="•"/>
                <a:defRPr/>
              </a:pP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Providing customers with Information Security Zero Trust solutions to achieve a comprehensive security network and enhance customer trust. </a:t>
              </a:r>
            </a:p>
            <a:p>
              <a:pPr marL="171450" indent="-171450">
                <a:lnSpc>
                  <a:spcPts val="1800"/>
                </a:lnSpc>
                <a:buFont typeface="Arial" panose="020B0604020202020204" pitchFamily="34" charset="0"/>
                <a:buChar char="•"/>
                <a:defRPr/>
              </a:pP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TIOBE Software Quality Testing.</a:t>
              </a:r>
              <a:endParaRPr lang="ko-KR" altLang="en-US" sz="1200" dirty="0">
                <a:solidFill>
                  <a:schemeClr val="tx1">
                    <a:lumMod val="85000"/>
                    <a:lumOff val="15000"/>
                  </a:schemeClr>
                </a:solidFill>
                <a:latin typeface="微軟正黑體" panose="020B0604030504040204" pitchFamily="34" charset="-120"/>
              </a:endParaRPr>
            </a:p>
          </p:txBody>
        </p:sp>
      </p:grpSp>
      <p:grpSp>
        <p:nvGrpSpPr>
          <p:cNvPr id="12" name="群組 11">
            <a:extLst>
              <a:ext uri="{FF2B5EF4-FFF2-40B4-BE49-F238E27FC236}">
                <a16:creationId xmlns:a16="http://schemas.microsoft.com/office/drawing/2014/main" id="{FFA6A439-A6DD-B00A-963F-0F325858BCB7}"/>
              </a:ext>
            </a:extLst>
          </p:cNvPr>
          <p:cNvGrpSpPr/>
          <p:nvPr/>
        </p:nvGrpSpPr>
        <p:grpSpPr>
          <a:xfrm>
            <a:off x="812882" y="3138786"/>
            <a:ext cx="4819633" cy="1528507"/>
            <a:chOff x="812882" y="3314046"/>
            <a:chExt cx="4819633" cy="1528507"/>
          </a:xfrm>
        </p:grpSpPr>
        <p:sp>
          <p:nvSpPr>
            <p:cNvPr id="60" name="TextBox 44">
              <a:extLst>
                <a:ext uri="{FF2B5EF4-FFF2-40B4-BE49-F238E27FC236}">
                  <a16:creationId xmlns:a16="http://schemas.microsoft.com/office/drawing/2014/main" id="{5317E38C-F573-CE90-FF93-B1817D8A2361}"/>
                </a:ext>
              </a:extLst>
            </p:cNvPr>
            <p:cNvSpPr txBox="1"/>
            <p:nvPr/>
          </p:nvSpPr>
          <p:spPr>
            <a:xfrm>
              <a:off x="1257667" y="3314046"/>
              <a:ext cx="4241863" cy="369332"/>
            </a:xfrm>
            <a:prstGeom prst="rect">
              <a:avLst/>
            </a:prstGeom>
            <a:solidFill>
              <a:srgbClr val="AA171E"/>
            </a:solid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altLang="zh-TW" b="1"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Calibri" pitchFamily="34" charset="0"/>
                </a:rPr>
                <a:t>ESG</a:t>
              </a:r>
              <a:endParaRPr kumimoji="0" lang="ko-KR" altLang="en-US" b="1" i="0" u="none" strike="noStrike" kern="0" cap="none" spc="0" normalizeH="0" baseline="0" noProof="0" dirty="0">
                <a:ln>
                  <a:noFill/>
                </a:ln>
                <a:solidFill>
                  <a:prstClr val="white"/>
                </a:solidFill>
                <a:effectLst/>
                <a:uLnTx/>
                <a:uFillTx/>
                <a:latin typeface="微軟正黑體" panose="020B0604030504040204" pitchFamily="34" charset="-120"/>
                <a:cs typeface="Calibri" pitchFamily="34" charset="0"/>
              </a:endParaRPr>
            </a:p>
          </p:txBody>
        </p:sp>
        <p:sp>
          <p:nvSpPr>
            <p:cNvPr id="2" name="TextBox 36">
              <a:extLst>
                <a:ext uri="{FF2B5EF4-FFF2-40B4-BE49-F238E27FC236}">
                  <a16:creationId xmlns:a16="http://schemas.microsoft.com/office/drawing/2014/main" id="{0D6F2AFD-282E-BF29-F0F5-5D012566A1EC}"/>
                </a:ext>
              </a:extLst>
            </p:cNvPr>
            <p:cNvSpPr txBox="1"/>
            <p:nvPr/>
          </p:nvSpPr>
          <p:spPr>
            <a:xfrm>
              <a:off x="812882" y="3591899"/>
              <a:ext cx="4819633" cy="1250654"/>
            </a:xfrm>
            <a:prstGeom prst="rect">
              <a:avLst/>
            </a:prstGeom>
            <a:noFill/>
          </p:spPr>
          <p:txBody>
            <a:bodyPr wrap="square" lIns="108000" tIns="72000" rIns="108000" rtlCol="0">
              <a:spAutoFit/>
            </a:bodyPr>
            <a:lstStyle/>
            <a:p>
              <a:pPr marL="171450" indent="-171450" algn="r">
                <a:lnSpc>
                  <a:spcPts val="1800"/>
                </a:lnSpc>
                <a:buFont typeface="Arial" panose="020B0604020202020204" pitchFamily="34" charset="0"/>
                <a:buChar char="•"/>
                <a:defRPr/>
              </a:pP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Carbon Tracking Platform, </a:t>
              </a:r>
              <a:r>
                <a:rPr lang="en-US" altLang="zh-TW" sz="1200" dirty="0" err="1">
                  <a:solidFill>
                    <a:schemeClr val="tx1">
                      <a:lumMod val="85000"/>
                      <a:lumOff val="15000"/>
                    </a:schemeClr>
                  </a:solidFill>
                  <a:latin typeface="微軟正黑體" panose="020B0604030504040204" pitchFamily="34" charset="-120"/>
                  <a:ea typeface="微軟正黑體" panose="020B0604030504040204" pitchFamily="34" charset="-120"/>
                </a:rPr>
                <a:t>ezGHG</a:t>
              </a: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 Corporate Carbon Management Service Platform</a:t>
              </a:r>
            </a:p>
            <a:p>
              <a:pPr marL="171450" indent="-171450" algn="r">
                <a:lnSpc>
                  <a:spcPts val="1800"/>
                </a:lnSpc>
                <a:buFont typeface="Arial" panose="020B0604020202020204" pitchFamily="34" charset="0"/>
                <a:buChar char="•"/>
                <a:defRPr/>
              </a:pPr>
              <a:r>
                <a:rPr lang="en-US" altLang="zh-TW" sz="1200" dirty="0">
                  <a:solidFill>
                    <a:schemeClr val="tx1">
                      <a:lumMod val="85000"/>
                      <a:lumOff val="15000"/>
                    </a:schemeClr>
                  </a:solidFill>
                  <a:latin typeface="微軟正黑體" panose="020B0604030504040204" pitchFamily="34" charset="-120"/>
                  <a:ea typeface="微軟正黑體" panose="020B0604030504040204" pitchFamily="34" charset="-120"/>
                </a:rPr>
                <a:t>integrates with smart energy management to enhance process energy efficiency, achieving energy savings and carbon reduction for sustainable operations.</a:t>
              </a:r>
              <a:endParaRPr lang="ko-KR" altLang="en-US" sz="1200" dirty="0">
                <a:solidFill>
                  <a:schemeClr val="tx1">
                    <a:lumMod val="85000"/>
                    <a:lumOff val="15000"/>
                  </a:schemeClr>
                </a:solidFill>
                <a:latin typeface="微軟正黑體" panose="020B0604030504040204" pitchFamily="34" charset="-120"/>
              </a:endParaRPr>
            </a:p>
          </p:txBody>
        </p:sp>
      </p:grpSp>
    </p:spTree>
    <p:extLst>
      <p:ext uri="{BB962C8B-B14F-4D97-AF65-F5344CB8AC3E}">
        <p14:creationId xmlns:p14="http://schemas.microsoft.com/office/powerpoint/2010/main" val="60267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childTnLst>
                          </p:cTn>
                        </p:par>
                        <p:par>
                          <p:cTn id="8" fill="hold">
                            <p:stCondLst>
                              <p:cond delay="25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ppt_y+.1"/>
                                          </p:val>
                                        </p:tav>
                                        <p:tav tm="100000">
                                          <p:val>
                                            <p:strVal val="#ppt_y"/>
                                          </p:val>
                                        </p:tav>
                                      </p:tavLst>
                                    </p:anim>
                                  </p:childTnLst>
                                </p:cTn>
                              </p:par>
                            </p:childTnLst>
                          </p:cTn>
                        </p:par>
                        <p:par>
                          <p:cTn id="14" fill="hold">
                            <p:stCondLst>
                              <p:cond delay="750"/>
                            </p:stCondLst>
                            <p:childTnLst>
                              <p:par>
                                <p:cTn id="15" presetID="10"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50"/>
                                        <p:tgtEl>
                                          <p:spTgt spid="4"/>
                                        </p:tgtEl>
                                      </p:cBhvr>
                                    </p:animEffect>
                                  </p:childTnLst>
                                </p:cTn>
                              </p:par>
                            </p:childTnLst>
                          </p:cTn>
                        </p:par>
                        <p:par>
                          <p:cTn id="18" fill="hold">
                            <p:stCondLst>
                              <p:cond delay="1000"/>
                            </p:stCondLst>
                            <p:childTnLst>
                              <p:par>
                                <p:cTn id="19" presetID="42"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anim calcmode="lin" valueType="num">
                                      <p:cBhvr>
                                        <p:cTn id="22" dur="500" fill="hold"/>
                                        <p:tgtEl>
                                          <p:spTgt spid="15"/>
                                        </p:tgtEl>
                                        <p:attrNameLst>
                                          <p:attrName>ppt_x</p:attrName>
                                        </p:attrNameLst>
                                      </p:cBhvr>
                                      <p:tavLst>
                                        <p:tav tm="0">
                                          <p:val>
                                            <p:strVal val="#ppt_x"/>
                                          </p:val>
                                        </p:tav>
                                        <p:tav tm="100000">
                                          <p:val>
                                            <p:strVal val="#ppt_x"/>
                                          </p:val>
                                        </p:tav>
                                      </p:tavLst>
                                    </p:anim>
                                    <p:anim calcmode="lin" valueType="num">
                                      <p:cBhvr>
                                        <p:cTn id="23" dur="500" fill="hold"/>
                                        <p:tgtEl>
                                          <p:spTgt spid="15"/>
                                        </p:tgtEl>
                                        <p:attrNameLst>
                                          <p:attrName>ppt_y</p:attrName>
                                        </p:attrNameLst>
                                      </p:cBhvr>
                                      <p:tavLst>
                                        <p:tav tm="0">
                                          <p:val>
                                            <p:strVal val="#ppt_y+.1"/>
                                          </p:val>
                                        </p:tav>
                                        <p:tav tm="100000">
                                          <p:val>
                                            <p:strVal val="#ppt_y"/>
                                          </p:val>
                                        </p:tav>
                                      </p:tavLst>
                                    </p:anim>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250"/>
                                        <p:tgtEl>
                                          <p:spTgt spid="5"/>
                                        </p:tgtEl>
                                      </p:cBhvr>
                                    </p:animEffect>
                                  </p:childTnLst>
                                </p:cTn>
                              </p:par>
                            </p:childTnLst>
                          </p:cTn>
                        </p:par>
                        <p:par>
                          <p:cTn id="28" fill="hold">
                            <p:stCondLst>
                              <p:cond delay="1750"/>
                            </p:stCondLst>
                            <p:childTnLst>
                              <p:par>
                                <p:cTn id="29" presetID="42"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anim calcmode="lin" valueType="num">
                                      <p:cBhvr>
                                        <p:cTn id="32" dur="500" fill="hold"/>
                                        <p:tgtEl>
                                          <p:spTgt spid="12"/>
                                        </p:tgtEl>
                                        <p:attrNameLst>
                                          <p:attrName>ppt_x</p:attrName>
                                        </p:attrNameLst>
                                      </p:cBhvr>
                                      <p:tavLst>
                                        <p:tav tm="0">
                                          <p:val>
                                            <p:strVal val="#ppt_x"/>
                                          </p:val>
                                        </p:tav>
                                        <p:tav tm="100000">
                                          <p:val>
                                            <p:strVal val="#ppt_x"/>
                                          </p:val>
                                        </p:tav>
                                      </p:tavLst>
                                    </p:anim>
                                    <p:anim calcmode="lin" valueType="num">
                                      <p:cBhvr>
                                        <p:cTn id="33" dur="500" fill="hold"/>
                                        <p:tgtEl>
                                          <p:spTgt spid="12"/>
                                        </p:tgtEl>
                                        <p:attrNameLst>
                                          <p:attrName>ppt_y</p:attrName>
                                        </p:attrNameLst>
                                      </p:cBhvr>
                                      <p:tavLst>
                                        <p:tav tm="0">
                                          <p:val>
                                            <p:strVal val="#ppt_y+.1"/>
                                          </p:val>
                                        </p:tav>
                                        <p:tav tm="100000">
                                          <p:val>
                                            <p:strVal val="#ppt_y"/>
                                          </p:val>
                                        </p:tav>
                                      </p:tavLst>
                                    </p:anim>
                                  </p:childTnLst>
                                </p:cTn>
                              </p:par>
                            </p:childTnLst>
                          </p:cTn>
                        </p:par>
                        <p:par>
                          <p:cTn id="34" fill="hold">
                            <p:stCondLst>
                              <p:cond delay="2250"/>
                            </p:stCondLst>
                            <p:childTnLst>
                              <p:par>
                                <p:cTn id="35" presetID="10" presetClass="entr" presetSubtype="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250"/>
                                        <p:tgtEl>
                                          <p:spTgt spid="16"/>
                                        </p:tgtEl>
                                      </p:cBhvr>
                                    </p:animEffect>
                                  </p:childTnLst>
                                </p:cTn>
                              </p:par>
                            </p:childTnLst>
                          </p:cTn>
                        </p:par>
                        <p:par>
                          <p:cTn id="38" fill="hold">
                            <p:stCondLst>
                              <p:cond delay="2500"/>
                            </p:stCondLst>
                            <p:childTnLst>
                              <p:par>
                                <p:cTn id="39" presetID="42" presetClass="entr" presetSubtype="0"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anim calcmode="lin" valueType="num">
                                      <p:cBhvr>
                                        <p:cTn id="42" dur="500" fill="hold"/>
                                        <p:tgtEl>
                                          <p:spTgt spid="14"/>
                                        </p:tgtEl>
                                        <p:attrNameLst>
                                          <p:attrName>ppt_x</p:attrName>
                                        </p:attrNameLst>
                                      </p:cBhvr>
                                      <p:tavLst>
                                        <p:tav tm="0">
                                          <p:val>
                                            <p:strVal val="#ppt_x"/>
                                          </p:val>
                                        </p:tav>
                                        <p:tav tm="100000">
                                          <p:val>
                                            <p:strVal val="#ppt_x"/>
                                          </p:val>
                                        </p:tav>
                                      </p:tavLst>
                                    </p:anim>
                                    <p:anim calcmode="lin" valueType="num">
                                      <p:cBhvr>
                                        <p:cTn id="43" dur="500" fill="hold"/>
                                        <p:tgtEl>
                                          <p:spTgt spid="14"/>
                                        </p:tgtEl>
                                        <p:attrNameLst>
                                          <p:attrName>ppt_y</p:attrName>
                                        </p:attrNameLst>
                                      </p:cBhvr>
                                      <p:tavLst>
                                        <p:tav tm="0">
                                          <p:val>
                                            <p:strVal val="#ppt_y+.1"/>
                                          </p:val>
                                        </p:tav>
                                        <p:tav tm="100000">
                                          <p:val>
                                            <p:strVal val="#ppt_y"/>
                                          </p:val>
                                        </p:tav>
                                      </p:tavLst>
                                    </p:anim>
                                  </p:childTnLst>
                                </p:cTn>
                              </p:par>
                            </p:childTnLst>
                          </p:cTn>
                        </p:par>
                        <p:par>
                          <p:cTn id="44" fill="hold">
                            <p:stCondLst>
                              <p:cond delay="3000"/>
                            </p:stCondLst>
                            <p:childTnLst>
                              <p:par>
                                <p:cTn id="45" presetID="10" presetClass="entr" presetSubtype="0"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250"/>
                                        <p:tgtEl>
                                          <p:spTgt spid="7"/>
                                        </p:tgtEl>
                                      </p:cBhvr>
                                    </p:animEffect>
                                  </p:childTnLst>
                                </p:cTn>
                              </p:par>
                            </p:childTnLst>
                          </p:cTn>
                        </p:par>
                        <p:par>
                          <p:cTn id="48" fill="hold">
                            <p:stCondLst>
                              <p:cond delay="3250"/>
                            </p:stCondLst>
                            <p:childTnLst>
                              <p:par>
                                <p:cTn id="49" presetID="42" presetClass="entr" presetSubtype="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anim calcmode="lin" valueType="num">
                                      <p:cBhvr>
                                        <p:cTn id="52" dur="500" fill="hold"/>
                                        <p:tgtEl>
                                          <p:spTgt spid="13"/>
                                        </p:tgtEl>
                                        <p:attrNameLst>
                                          <p:attrName>ppt_x</p:attrName>
                                        </p:attrNameLst>
                                      </p:cBhvr>
                                      <p:tavLst>
                                        <p:tav tm="0">
                                          <p:val>
                                            <p:strVal val="#ppt_x"/>
                                          </p:val>
                                        </p:tav>
                                        <p:tav tm="100000">
                                          <p:val>
                                            <p:strVal val="#ppt_x"/>
                                          </p:val>
                                        </p:tav>
                                      </p:tavLst>
                                    </p:anim>
                                    <p:anim calcmode="lin" valueType="num">
                                      <p:cBhvr>
                                        <p:cTn id="53"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方塊 8">
            <a:extLst>
              <a:ext uri="{FF2B5EF4-FFF2-40B4-BE49-F238E27FC236}">
                <a16:creationId xmlns:a16="http://schemas.microsoft.com/office/drawing/2014/main" id="{8FC952C5-608D-1F43-C0A5-096225C30910}"/>
              </a:ext>
            </a:extLst>
          </p:cNvPr>
          <p:cNvSpPr txBox="1"/>
          <p:nvPr/>
        </p:nvSpPr>
        <p:spPr>
          <a:xfrm>
            <a:off x="5367702" y="1997839"/>
            <a:ext cx="5608240" cy="2862322"/>
          </a:xfrm>
          <a:prstGeom prst="rect">
            <a:avLst/>
          </a:prstGeom>
          <a:noFill/>
        </p:spPr>
        <p:txBody>
          <a:bodyPr wrap="square" rtlCol="0">
            <a:spAutoFit/>
          </a:bodyPr>
          <a:lstStyle/>
          <a:p>
            <a:pPr algn="ctr"/>
            <a:r>
              <a:rPr lang="en-US" altLang="zh-TW" sz="9000" dirty="0">
                <a:solidFill>
                  <a:srgbClr val="C43129"/>
                </a:solidFill>
                <a:latin typeface="微軟正黑體" panose="020B0604030504040204" pitchFamily="34" charset="-120"/>
                <a:ea typeface="微軟正黑體" panose="020B0604030504040204" pitchFamily="34" charset="-120"/>
              </a:rPr>
              <a:t>THANK</a:t>
            </a:r>
          </a:p>
          <a:p>
            <a:pPr algn="ctr"/>
            <a:r>
              <a:rPr lang="zh-TW" altLang="en-US" sz="9000" dirty="0">
                <a:solidFill>
                  <a:srgbClr val="C43129"/>
                </a:solidFill>
                <a:latin typeface="微軟正黑體" panose="020B0604030504040204" pitchFamily="34" charset="-120"/>
                <a:ea typeface="微軟正黑體" panose="020B0604030504040204" pitchFamily="34" charset="-120"/>
              </a:rPr>
              <a:t>ＹＯＵ</a:t>
            </a:r>
          </a:p>
        </p:txBody>
      </p:sp>
      <p:grpSp>
        <p:nvGrpSpPr>
          <p:cNvPr id="2" name="群組 1">
            <a:extLst>
              <a:ext uri="{FF2B5EF4-FFF2-40B4-BE49-F238E27FC236}">
                <a16:creationId xmlns:a16="http://schemas.microsoft.com/office/drawing/2014/main" id="{601C5CAA-793F-7227-BC87-33A7F938B681}"/>
              </a:ext>
            </a:extLst>
          </p:cNvPr>
          <p:cNvGrpSpPr/>
          <p:nvPr/>
        </p:nvGrpSpPr>
        <p:grpSpPr>
          <a:xfrm>
            <a:off x="323424" y="0"/>
            <a:ext cx="5048674" cy="6124864"/>
            <a:chOff x="323424" y="0"/>
            <a:chExt cx="5048674" cy="6124864"/>
          </a:xfrm>
        </p:grpSpPr>
        <p:sp>
          <p:nvSpPr>
            <p:cNvPr id="17" name="Rectangle 1">
              <a:extLst>
                <a:ext uri="{FF2B5EF4-FFF2-40B4-BE49-F238E27FC236}">
                  <a16:creationId xmlns:a16="http://schemas.microsoft.com/office/drawing/2014/main" id="{86938A4D-6237-54A4-87DE-8D564086BBD6}"/>
                </a:ext>
              </a:extLst>
            </p:cNvPr>
            <p:cNvSpPr/>
            <p:nvPr/>
          </p:nvSpPr>
          <p:spPr>
            <a:xfrm>
              <a:off x="878594" y="0"/>
              <a:ext cx="3938335" cy="6124864"/>
            </a:xfrm>
            <a:prstGeom prst="rect">
              <a:avLst/>
            </a:prstGeom>
            <a:solidFill>
              <a:srgbClr val="C00000">
                <a:alpha val="70000"/>
              </a:srgbClr>
            </a:solidFill>
            <a:ln w="12700" cap="flat" cmpd="sng" algn="ctr">
              <a:noFill/>
              <a:prstDash val="solid"/>
              <a:miter lim="800000"/>
            </a:ln>
            <a:effectLst/>
          </p:spPr>
          <p:txBody>
            <a:bodyPr lIns="252000" tIns="360000" rIns="252000" rtlCol="0" anchor="t" anchorCtr="0"/>
            <a:lstStyle/>
            <a:p>
              <a:pPr marL="0" marR="0" lvl="0" indent="0" algn="just" defTabSz="914400" eaLnBrk="1" fontAlgn="auto" latinLnBrk="0" hangingPunct="1">
                <a:lnSpc>
                  <a:spcPct val="140000"/>
                </a:lnSpc>
                <a:spcBef>
                  <a:spcPts val="1000"/>
                </a:spcBef>
                <a:spcAft>
                  <a:spcPts val="0"/>
                </a:spcAft>
                <a:buClr>
                  <a:srgbClr val="C2231F"/>
                </a:buClr>
                <a:buSzTx/>
                <a:buFontTx/>
                <a:buNone/>
                <a:tabLst/>
                <a:defRPr/>
              </a:pPr>
              <a:endParaRPr kumimoji="0" lang="zh-TW" altLang="en-US" sz="2000" b="0"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10" name="標題 1">
              <a:extLst>
                <a:ext uri="{FF2B5EF4-FFF2-40B4-BE49-F238E27FC236}">
                  <a16:creationId xmlns:a16="http://schemas.microsoft.com/office/drawing/2014/main" id="{8C4AEA74-0C5B-FB7D-846E-E2410E268CA8}"/>
                </a:ext>
              </a:extLst>
            </p:cNvPr>
            <p:cNvSpPr txBox="1">
              <a:spLocks/>
            </p:cNvSpPr>
            <p:nvPr/>
          </p:nvSpPr>
          <p:spPr>
            <a:xfrm>
              <a:off x="323424" y="2609954"/>
              <a:ext cx="5048674" cy="163809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gn="ctr"/>
              <a:r>
                <a:rPr lang="en-US" altLang="zh-TW" sz="10000" dirty="0">
                  <a:solidFill>
                    <a:schemeClr val="bg1"/>
                  </a:solidFill>
                  <a:effectLst>
                    <a:outerShdw blurRad="38100" dist="38100" dir="2700000" algn="tl">
                      <a:srgbClr val="000000">
                        <a:alpha val="43137"/>
                      </a:srgbClr>
                    </a:outerShdw>
                  </a:effectLst>
                  <a:latin typeface="Aharoni" panose="02010803020104030203" pitchFamily="2" charset="-79"/>
                  <a:ea typeface="微軟正黑體 Light" panose="020B0304030504040204" pitchFamily="34" charset="-120"/>
                  <a:cs typeface="Aharoni" panose="02010803020104030203" pitchFamily="2" charset="-79"/>
                </a:rPr>
                <a:t>Q&amp;A</a:t>
              </a:r>
              <a:endParaRPr lang="zh-TW" altLang="en-US" sz="10000" dirty="0">
                <a:solidFill>
                  <a:schemeClr val="bg1"/>
                </a:solidFill>
                <a:effectLst>
                  <a:outerShdw blurRad="38100" dist="38100" dir="2700000" algn="tl">
                    <a:srgbClr val="000000">
                      <a:alpha val="43137"/>
                    </a:srgbClr>
                  </a:outerShdw>
                </a:effectLst>
                <a:latin typeface="Aharoni" panose="02010803020104030203" pitchFamily="2" charset="-79"/>
                <a:ea typeface="微軟正黑體 Light" panose="020B0304030504040204" pitchFamily="34" charset="-120"/>
                <a:cs typeface="Aharoni" panose="02010803020104030203" pitchFamily="2" charset="-79"/>
              </a:endParaRPr>
            </a:p>
          </p:txBody>
        </p:sp>
      </p:grpSp>
    </p:spTree>
    <p:extLst>
      <p:ext uri="{BB962C8B-B14F-4D97-AF65-F5344CB8AC3E}">
        <p14:creationId xmlns:p14="http://schemas.microsoft.com/office/powerpoint/2010/main" val="334779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anim calcmode="lin" valueType="num">
                                      <p:cBhvr>
                                        <p:cTn id="12" dur="500" fill="hold"/>
                                        <p:tgtEl>
                                          <p:spTgt spid="9"/>
                                        </p:tgtEl>
                                        <p:attrNameLst>
                                          <p:attrName>ppt_x</p:attrName>
                                        </p:attrNameLst>
                                      </p:cBhvr>
                                      <p:tavLst>
                                        <p:tav tm="0">
                                          <p:val>
                                            <p:strVal val="#ppt_x"/>
                                          </p:val>
                                        </p:tav>
                                        <p:tav tm="100000">
                                          <p:val>
                                            <p:strVal val="#ppt_x"/>
                                          </p:val>
                                        </p:tav>
                                      </p:tavLst>
                                    </p:anim>
                                    <p:anim calcmode="lin" valueType="num">
                                      <p:cBhvr>
                                        <p:cTn id="13"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A64466F6-673E-A75A-1539-CA1BD500E882}"/>
              </a:ext>
            </a:extLst>
          </p:cNvPr>
          <p:cNvSpPr txBox="1">
            <a:spLocks/>
          </p:cNvSpPr>
          <p:nvPr/>
        </p:nvSpPr>
        <p:spPr>
          <a:xfrm>
            <a:off x="1815932" y="2665236"/>
            <a:ext cx="8242468" cy="7637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pPr algn="ctr"/>
            <a:r>
              <a:rPr lang="en-US" altLang="zh-TW" sz="6600" b="1" dirty="0">
                <a:solidFill>
                  <a:srgbClr val="3F3F3F"/>
                </a:solidFill>
                <a:ea typeface="微軟正黑體" panose="020B0604030504040204" pitchFamily="34" charset="-120"/>
              </a:rPr>
              <a:t>Company Overview</a:t>
            </a:r>
          </a:p>
        </p:txBody>
      </p:sp>
      <p:sp>
        <p:nvSpPr>
          <p:cNvPr id="3" name="文字方塊 2">
            <a:extLst>
              <a:ext uri="{FF2B5EF4-FFF2-40B4-BE49-F238E27FC236}">
                <a16:creationId xmlns:a16="http://schemas.microsoft.com/office/drawing/2014/main" id="{A542CE30-3915-6BE8-14F4-2241EE0FDF9E}"/>
              </a:ext>
            </a:extLst>
          </p:cNvPr>
          <p:cNvSpPr txBox="1"/>
          <p:nvPr/>
        </p:nvSpPr>
        <p:spPr>
          <a:xfrm>
            <a:off x="5503987" y="4054421"/>
            <a:ext cx="5257798" cy="523220"/>
          </a:xfrm>
          <a:prstGeom prst="rect">
            <a:avLst/>
          </a:prstGeom>
          <a:noFill/>
        </p:spPr>
        <p:txBody>
          <a:bodyPr wrap="square" rtlCol="0">
            <a:spAutoFit/>
          </a:bodyPr>
          <a:lstStyle/>
          <a:p>
            <a:pPr algn="r"/>
            <a:r>
              <a:rPr lang="en-US" altLang="zh-TW" sz="2800" dirty="0">
                <a:solidFill>
                  <a:srgbClr val="374151"/>
                </a:solidFill>
                <a:latin typeface="微軟正黑體" panose="020B0604030504040204" pitchFamily="34" charset="-120"/>
                <a:ea typeface="微軟正黑體" panose="020B0604030504040204" pitchFamily="34" charset="-120"/>
              </a:rPr>
              <a:t>- C</a:t>
            </a:r>
            <a:r>
              <a:rPr lang="en-US" altLang="zh-TW" sz="2800" b="0" i="0" dirty="0">
                <a:solidFill>
                  <a:srgbClr val="374151"/>
                </a:solidFill>
                <a:effectLst/>
                <a:latin typeface="微軟正黑體" panose="020B0604030504040204" pitchFamily="34" charset="-120"/>
                <a:ea typeface="微軟正黑體" panose="020B0604030504040204" pitchFamily="34" charset="-120"/>
              </a:rPr>
              <a:t>andy Tang, </a:t>
            </a:r>
            <a:r>
              <a:rPr lang="en-US" altLang="zh-TW" sz="2000" b="0" i="0" dirty="0">
                <a:solidFill>
                  <a:srgbClr val="374151"/>
                </a:solidFill>
                <a:effectLst/>
                <a:latin typeface="微軟正黑體" panose="020B0604030504040204" pitchFamily="34" charset="-120"/>
                <a:ea typeface="微軟正黑體" panose="020B0604030504040204" pitchFamily="34" charset="-120"/>
              </a:rPr>
              <a:t>General Manager</a:t>
            </a:r>
            <a:endParaRPr lang="zh-TW" alt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9095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a:extLst>
              <a:ext uri="{FF2B5EF4-FFF2-40B4-BE49-F238E27FC236}">
                <a16:creationId xmlns:a16="http://schemas.microsoft.com/office/drawing/2014/main" id="{21635BAD-4BF5-BA29-B9E5-6BA23AE06BB5}"/>
              </a:ext>
            </a:extLst>
          </p:cNvPr>
          <p:cNvSpPr txBox="1">
            <a:spLocks/>
          </p:cNvSpPr>
          <p:nvPr/>
        </p:nvSpPr>
        <p:spPr>
          <a:xfrm>
            <a:off x="3662962" y="433436"/>
            <a:ext cx="2219448" cy="4714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r>
              <a:rPr lang="en-US" altLang="zh-TW" sz="2400" dirty="0">
                <a:solidFill>
                  <a:srgbClr val="C00000"/>
                </a:solidFill>
                <a:ea typeface="微軟正黑體" panose="020B0604030504040204" pitchFamily="34" charset="-120"/>
              </a:rPr>
              <a:t>About Us</a:t>
            </a:r>
            <a:endParaRPr lang="zh-TW" altLang="en-US" sz="2400" dirty="0">
              <a:solidFill>
                <a:srgbClr val="C00000"/>
              </a:solidFill>
              <a:ea typeface="微軟正黑體" panose="020B0604030504040204" pitchFamily="34" charset="-120"/>
            </a:endParaRPr>
          </a:p>
        </p:txBody>
      </p:sp>
      <p:sp>
        <p:nvSpPr>
          <p:cNvPr id="11" name="內容版面配置區 2">
            <a:extLst>
              <a:ext uri="{FF2B5EF4-FFF2-40B4-BE49-F238E27FC236}">
                <a16:creationId xmlns:a16="http://schemas.microsoft.com/office/drawing/2014/main" id="{DB4F5390-F9EF-A220-9932-1D5C213D1B2C}"/>
              </a:ext>
            </a:extLst>
          </p:cNvPr>
          <p:cNvSpPr txBox="1">
            <a:spLocks/>
          </p:cNvSpPr>
          <p:nvPr/>
        </p:nvSpPr>
        <p:spPr>
          <a:xfrm>
            <a:off x="211828" y="274161"/>
            <a:ext cx="3300629" cy="1119982"/>
          </a:xfrm>
          <a:prstGeom prst="rect">
            <a:avLst/>
          </a:prstGeom>
        </p:spPr>
        <p:txBody>
          <a:bodyPr>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solidFill>
                  <a:srgbClr val="3F3F3F"/>
                </a:solidFill>
                <a:latin typeface="微軟正黑體" panose="020B0604030504040204" pitchFamily="34" charset="-120"/>
                <a:ea typeface="微軟正黑體" panose="020B0604030504040204" pitchFamily="34" charset="-120"/>
              </a:rPr>
              <a:t>Company Overview</a:t>
            </a:r>
          </a:p>
        </p:txBody>
      </p:sp>
      <p:cxnSp>
        <p:nvCxnSpPr>
          <p:cNvPr id="13" name="直線接點 12">
            <a:extLst>
              <a:ext uri="{FF2B5EF4-FFF2-40B4-BE49-F238E27FC236}">
                <a16:creationId xmlns:a16="http://schemas.microsoft.com/office/drawing/2014/main" id="{D20A274A-73D3-C123-68A3-5D20A3506DE0}"/>
              </a:ext>
            </a:extLst>
          </p:cNvPr>
          <p:cNvCxnSpPr/>
          <p:nvPr/>
        </p:nvCxnSpPr>
        <p:spPr>
          <a:xfrm>
            <a:off x="3548000" y="413558"/>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
        <p:nvSpPr>
          <p:cNvPr id="28" name="文字方塊 27">
            <a:extLst>
              <a:ext uri="{FF2B5EF4-FFF2-40B4-BE49-F238E27FC236}">
                <a16:creationId xmlns:a16="http://schemas.microsoft.com/office/drawing/2014/main" id="{AD4965BD-5AE9-9E49-328F-E7F513AE5A7F}"/>
              </a:ext>
            </a:extLst>
          </p:cNvPr>
          <p:cNvSpPr txBox="1"/>
          <p:nvPr/>
        </p:nvSpPr>
        <p:spPr>
          <a:xfrm>
            <a:off x="7914245" y="3351278"/>
            <a:ext cx="3789502" cy="1169551"/>
          </a:xfrm>
          <a:prstGeom prst="rect">
            <a:avLst/>
          </a:prstGeom>
          <a:noFill/>
        </p:spPr>
        <p:txBody>
          <a:bodyPr wrap="square">
            <a:spAutoFit/>
          </a:bodyPr>
          <a:lstStyle/>
          <a:p>
            <a:pPr marL="285750" indent="-285750">
              <a:buClr>
                <a:srgbClr val="FF0000"/>
              </a:buClr>
              <a:buFont typeface="Arial" panose="020B0604020202020204" pitchFamily="34" charset="0"/>
              <a:buChar char="•"/>
            </a:pPr>
            <a:r>
              <a:rPr lang="en-US" altLang="zh-TW" sz="1400" dirty="0">
                <a:solidFill>
                  <a:srgbClr val="3F3F3F"/>
                </a:solidFill>
                <a:latin typeface="微軟正黑體" panose="020B0604030504040204" pitchFamily="34" charset="-120"/>
                <a:ea typeface="微軟正黑體" panose="020B0604030504040204" pitchFamily="34" charset="-120"/>
              </a:rPr>
              <a:t>With the core technical capabilities of each original dealer, the technical team can fully support the construction, development and maintenance of various software and hardware services.</a:t>
            </a:r>
          </a:p>
        </p:txBody>
      </p:sp>
      <p:sp>
        <p:nvSpPr>
          <p:cNvPr id="30" name="文字方塊 29">
            <a:extLst>
              <a:ext uri="{FF2B5EF4-FFF2-40B4-BE49-F238E27FC236}">
                <a16:creationId xmlns:a16="http://schemas.microsoft.com/office/drawing/2014/main" id="{96CC1269-BE12-E9EC-DE83-3168647DE92C}"/>
              </a:ext>
            </a:extLst>
          </p:cNvPr>
          <p:cNvSpPr txBox="1"/>
          <p:nvPr/>
        </p:nvSpPr>
        <p:spPr>
          <a:xfrm>
            <a:off x="7911834" y="4568974"/>
            <a:ext cx="3946333" cy="1015663"/>
          </a:xfrm>
          <a:prstGeom prst="rect">
            <a:avLst/>
          </a:prstGeom>
          <a:noFill/>
        </p:spPr>
        <p:txBody>
          <a:bodyPr wrap="square">
            <a:spAutoFit/>
          </a:bodyPr>
          <a:lstStyle>
            <a:defPPr>
              <a:defRPr lang="zh-TW"/>
            </a:defPPr>
            <a:lvl1pPr marL="285750" indent="-285750" algn="just">
              <a:buClr>
                <a:srgbClr val="FF0000"/>
              </a:buClr>
              <a:buFont typeface="Arial" panose="020B0604020202020204" pitchFamily="34" charset="0"/>
              <a:buChar char="•"/>
              <a:defRPr>
                <a:solidFill>
                  <a:srgbClr val="3F3F3F"/>
                </a:solidFill>
                <a:latin typeface="微軟正黑體" panose="020B0604030504040204" pitchFamily="34" charset="-120"/>
                <a:ea typeface="微軟正黑體" panose="020B0604030504040204" pitchFamily="34" charset="-120"/>
              </a:defRPr>
            </a:lvl1pPr>
          </a:lstStyle>
          <a:p>
            <a:pPr algn="l"/>
            <a:r>
              <a:rPr lang="en-US" altLang="zh-TW" dirty="0"/>
              <a:t>ISO27001 Certification</a:t>
            </a:r>
          </a:p>
          <a:p>
            <a:pPr algn="l"/>
            <a:r>
              <a:rPr lang="en-US" altLang="zh-TW" sz="1400" dirty="0"/>
              <a:t>First passed in 2020. In 2022, expanded to branch and logistics services, enhancing our capacity in cybersecurity services.</a:t>
            </a:r>
            <a:endParaRPr lang="zh-TW" altLang="en-US" sz="1400" dirty="0"/>
          </a:p>
        </p:txBody>
      </p:sp>
      <p:grpSp>
        <p:nvGrpSpPr>
          <p:cNvPr id="53" name="群組 52">
            <a:extLst>
              <a:ext uri="{FF2B5EF4-FFF2-40B4-BE49-F238E27FC236}">
                <a16:creationId xmlns:a16="http://schemas.microsoft.com/office/drawing/2014/main" id="{A6C2CD56-1B2A-9E35-484F-34D27D1EE7FF}"/>
              </a:ext>
            </a:extLst>
          </p:cNvPr>
          <p:cNvGrpSpPr/>
          <p:nvPr/>
        </p:nvGrpSpPr>
        <p:grpSpPr>
          <a:xfrm>
            <a:off x="7672367" y="1853473"/>
            <a:ext cx="4519633" cy="3699733"/>
            <a:chOff x="7696200" y="3565754"/>
            <a:chExt cx="4519633" cy="3699733"/>
          </a:xfrm>
        </p:grpSpPr>
        <p:sp>
          <p:nvSpPr>
            <p:cNvPr id="26" name="文字方塊 25">
              <a:extLst>
                <a:ext uri="{FF2B5EF4-FFF2-40B4-BE49-F238E27FC236}">
                  <a16:creationId xmlns:a16="http://schemas.microsoft.com/office/drawing/2014/main" id="{FC24EF26-4E68-6C49-852E-1F770F849D8F}"/>
                </a:ext>
              </a:extLst>
            </p:cNvPr>
            <p:cNvSpPr txBox="1"/>
            <p:nvPr/>
          </p:nvSpPr>
          <p:spPr>
            <a:xfrm>
              <a:off x="7938077" y="3565754"/>
              <a:ext cx="4277756" cy="1261884"/>
            </a:xfrm>
            <a:prstGeom prst="rect">
              <a:avLst/>
            </a:prstGeom>
            <a:noFill/>
          </p:spPr>
          <p:txBody>
            <a:bodyPr wrap="square">
              <a:spAutoFit/>
            </a:bodyPr>
            <a:lstStyle/>
            <a:p>
              <a:r>
                <a:rPr lang="en-US" altLang="zh-TW" sz="2000" dirty="0">
                  <a:solidFill>
                    <a:srgbClr val="E40000"/>
                  </a:solidFill>
                  <a:latin typeface="微軟正黑體" panose="020B0604030504040204" pitchFamily="34" charset="-120"/>
                  <a:ea typeface="微軟正黑體" panose="020B0604030504040204" pitchFamily="34" charset="-120"/>
                </a:rPr>
                <a:t>Number of Employees</a:t>
              </a:r>
            </a:p>
            <a:p>
              <a:r>
                <a:rPr lang="en-US" altLang="zh-TW" b="1" dirty="0">
                  <a:solidFill>
                    <a:srgbClr val="3F3F3F"/>
                  </a:solidFill>
                  <a:latin typeface="微軟正黑體" panose="020B0604030504040204" pitchFamily="34" charset="-120"/>
                  <a:ea typeface="微軟正黑體" panose="020B0604030504040204" pitchFamily="34" charset="-120"/>
                </a:rPr>
                <a:t>Approximately 370</a:t>
              </a:r>
            </a:p>
            <a:p>
              <a:endParaRPr lang="en-US" altLang="zh-TW" b="1" dirty="0">
                <a:solidFill>
                  <a:srgbClr val="3F3F3F"/>
                </a:solidFill>
                <a:latin typeface="微軟正黑體" panose="020B0604030504040204" pitchFamily="34" charset="-120"/>
                <a:ea typeface="微軟正黑體" panose="020B0604030504040204" pitchFamily="34" charset="-120"/>
              </a:endParaRPr>
            </a:p>
            <a:p>
              <a:r>
                <a:rPr lang="en-US" altLang="zh-TW" b="1" dirty="0">
                  <a:solidFill>
                    <a:srgbClr val="3F3F3F"/>
                  </a:solidFill>
                  <a:latin typeface="微軟正黑體" panose="020B0604030504040204" pitchFamily="34" charset="-120"/>
                  <a:ea typeface="微軟正黑體" panose="020B0604030504040204" pitchFamily="34" charset="-120"/>
                </a:rPr>
                <a:t>Technical Staff: Approximately 60%</a:t>
              </a:r>
              <a:endParaRPr lang="zh-TW" altLang="en-US" b="1" dirty="0">
                <a:solidFill>
                  <a:srgbClr val="3F3F3F"/>
                </a:solidFill>
                <a:latin typeface="微軟正黑體" panose="020B0604030504040204" pitchFamily="34" charset="-120"/>
                <a:ea typeface="微軟正黑體" panose="020B0604030504040204" pitchFamily="34" charset="-120"/>
              </a:endParaRPr>
            </a:p>
          </p:txBody>
        </p:sp>
        <p:cxnSp>
          <p:nvCxnSpPr>
            <p:cNvPr id="37" name="直線接點 36">
              <a:extLst>
                <a:ext uri="{FF2B5EF4-FFF2-40B4-BE49-F238E27FC236}">
                  <a16:creationId xmlns:a16="http://schemas.microsoft.com/office/drawing/2014/main" id="{9CBF880D-4201-59BE-9055-A761C0F867B0}"/>
                </a:ext>
              </a:extLst>
            </p:cNvPr>
            <p:cNvCxnSpPr>
              <a:cxnSpLocks/>
            </p:cNvCxnSpPr>
            <p:nvPr/>
          </p:nvCxnSpPr>
          <p:spPr>
            <a:xfrm>
              <a:off x="7696200" y="3600179"/>
              <a:ext cx="0" cy="3665308"/>
            </a:xfrm>
            <a:prstGeom prst="line">
              <a:avLst/>
            </a:prstGeom>
            <a:ln w="28575">
              <a:solidFill>
                <a:schemeClr val="accent6">
                  <a:lumMod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50" name="群組 49">
            <a:extLst>
              <a:ext uri="{FF2B5EF4-FFF2-40B4-BE49-F238E27FC236}">
                <a16:creationId xmlns:a16="http://schemas.microsoft.com/office/drawing/2014/main" id="{50A33011-1BC0-C641-0701-F8DC58DBE52B}"/>
              </a:ext>
            </a:extLst>
          </p:cNvPr>
          <p:cNvGrpSpPr/>
          <p:nvPr/>
        </p:nvGrpSpPr>
        <p:grpSpPr>
          <a:xfrm>
            <a:off x="959958" y="3623929"/>
            <a:ext cx="3051621" cy="811947"/>
            <a:chOff x="4914158" y="1182280"/>
            <a:chExt cx="3051621" cy="811947"/>
          </a:xfrm>
        </p:grpSpPr>
        <p:sp>
          <p:nvSpPr>
            <p:cNvPr id="22" name="文字方塊 21">
              <a:extLst>
                <a:ext uri="{FF2B5EF4-FFF2-40B4-BE49-F238E27FC236}">
                  <a16:creationId xmlns:a16="http://schemas.microsoft.com/office/drawing/2014/main" id="{8A6EAD68-AECD-0389-2237-F3BFC2BA1769}"/>
                </a:ext>
              </a:extLst>
            </p:cNvPr>
            <p:cNvSpPr txBox="1"/>
            <p:nvPr/>
          </p:nvSpPr>
          <p:spPr>
            <a:xfrm>
              <a:off x="4985876" y="1182280"/>
              <a:ext cx="2979903" cy="769441"/>
            </a:xfrm>
            <a:prstGeom prst="rect">
              <a:avLst/>
            </a:prstGeom>
            <a:noFill/>
          </p:spPr>
          <p:txBody>
            <a:bodyPr wrap="square">
              <a:spAutoFit/>
            </a:bodyPr>
            <a:lstStyle/>
            <a:p>
              <a:r>
                <a:rPr lang="en-US" altLang="zh-TW" sz="2000" dirty="0">
                  <a:solidFill>
                    <a:srgbClr val="E40000"/>
                  </a:solidFill>
                  <a:latin typeface="微軟正黑體" panose="020B0604030504040204" pitchFamily="34" charset="-120"/>
                  <a:ea typeface="微軟正黑體" panose="020B0604030504040204" pitchFamily="34" charset="-120"/>
                </a:rPr>
                <a:t>Paid-up capital</a:t>
              </a:r>
            </a:p>
            <a:p>
              <a:r>
                <a:rPr lang="en-US" altLang="zh-TW" sz="2400" dirty="0">
                  <a:solidFill>
                    <a:schemeClr val="tx1">
                      <a:lumMod val="85000"/>
                      <a:lumOff val="15000"/>
                    </a:schemeClr>
                  </a:solidFill>
                  <a:latin typeface="微軟正黑體" panose="020B0604030504040204" pitchFamily="34" charset="-120"/>
                  <a:ea typeface="微軟正黑體" panose="020B0604030504040204" pitchFamily="34" charset="-120"/>
                </a:rPr>
                <a:t>NT$690 million</a:t>
              </a:r>
              <a:endParaRPr lang="zh-TW" altLang="en-US" sz="24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cxnSp>
          <p:nvCxnSpPr>
            <p:cNvPr id="44" name="直線接點 43">
              <a:extLst>
                <a:ext uri="{FF2B5EF4-FFF2-40B4-BE49-F238E27FC236}">
                  <a16:creationId xmlns:a16="http://schemas.microsoft.com/office/drawing/2014/main" id="{7472750B-2E6D-0AF1-4F66-7C4ABDD652B0}"/>
                </a:ext>
              </a:extLst>
            </p:cNvPr>
            <p:cNvCxnSpPr/>
            <p:nvPr/>
          </p:nvCxnSpPr>
          <p:spPr>
            <a:xfrm>
              <a:off x="4914158" y="1216785"/>
              <a:ext cx="0" cy="777442"/>
            </a:xfrm>
            <a:prstGeom prst="line">
              <a:avLst/>
            </a:prstGeom>
            <a:ln w="28575">
              <a:solidFill>
                <a:schemeClr val="accent6">
                  <a:lumMod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51" name="群組 50">
            <a:extLst>
              <a:ext uri="{FF2B5EF4-FFF2-40B4-BE49-F238E27FC236}">
                <a16:creationId xmlns:a16="http://schemas.microsoft.com/office/drawing/2014/main" id="{674DA47D-7445-E182-DFBB-B3F7AE0E6F43}"/>
              </a:ext>
            </a:extLst>
          </p:cNvPr>
          <p:cNvGrpSpPr/>
          <p:nvPr/>
        </p:nvGrpSpPr>
        <p:grpSpPr>
          <a:xfrm>
            <a:off x="959958" y="5105988"/>
            <a:ext cx="2683126" cy="954107"/>
            <a:chOff x="4914158" y="2287080"/>
            <a:chExt cx="2683126" cy="954107"/>
          </a:xfrm>
        </p:grpSpPr>
        <p:sp>
          <p:nvSpPr>
            <p:cNvPr id="24" name="文字方塊 23">
              <a:extLst>
                <a:ext uri="{FF2B5EF4-FFF2-40B4-BE49-F238E27FC236}">
                  <a16:creationId xmlns:a16="http://schemas.microsoft.com/office/drawing/2014/main" id="{9DFA322A-756F-B61B-00C3-5D9872FB6027}"/>
                </a:ext>
              </a:extLst>
            </p:cNvPr>
            <p:cNvSpPr txBox="1"/>
            <p:nvPr/>
          </p:nvSpPr>
          <p:spPr>
            <a:xfrm>
              <a:off x="4971307" y="2287080"/>
              <a:ext cx="2625977" cy="954107"/>
            </a:xfrm>
            <a:prstGeom prst="rect">
              <a:avLst/>
            </a:prstGeom>
            <a:noFill/>
          </p:spPr>
          <p:txBody>
            <a:bodyPr wrap="square">
              <a:spAutoFit/>
            </a:bodyPr>
            <a:lstStyle/>
            <a:p>
              <a:r>
                <a:rPr lang="en-US" altLang="zh-TW" sz="2000" dirty="0">
                  <a:solidFill>
                    <a:srgbClr val="E40000"/>
                  </a:solidFill>
                  <a:latin typeface="微軟正黑體" panose="020B0604030504040204" pitchFamily="34" charset="-120"/>
                  <a:ea typeface="微軟正黑體" panose="020B0604030504040204" pitchFamily="34" charset="-120"/>
                </a:rPr>
                <a:t>Industry category</a:t>
              </a:r>
            </a:p>
            <a:p>
              <a:r>
                <a:rPr lang="en-US" altLang="zh-TW" dirty="0">
                  <a:solidFill>
                    <a:srgbClr val="3F3F3F"/>
                  </a:solidFill>
                  <a:latin typeface="微軟正黑體" panose="020B0604030504040204" pitchFamily="34" charset="-120"/>
                  <a:ea typeface="微軟正黑體" panose="020B0604030504040204" pitchFamily="34" charset="-120"/>
                </a:rPr>
                <a:t>Information Service  Industry</a:t>
              </a:r>
            </a:p>
          </p:txBody>
        </p:sp>
        <p:cxnSp>
          <p:nvCxnSpPr>
            <p:cNvPr id="45" name="直線接點 44">
              <a:extLst>
                <a:ext uri="{FF2B5EF4-FFF2-40B4-BE49-F238E27FC236}">
                  <a16:creationId xmlns:a16="http://schemas.microsoft.com/office/drawing/2014/main" id="{0D710AE8-AA52-1864-3B74-45F244123458}"/>
                </a:ext>
              </a:extLst>
            </p:cNvPr>
            <p:cNvCxnSpPr/>
            <p:nvPr/>
          </p:nvCxnSpPr>
          <p:spPr>
            <a:xfrm>
              <a:off x="4914158" y="2306130"/>
              <a:ext cx="0" cy="777442"/>
            </a:xfrm>
            <a:prstGeom prst="line">
              <a:avLst/>
            </a:prstGeom>
            <a:ln w="28575">
              <a:solidFill>
                <a:schemeClr val="accent6">
                  <a:lumMod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52" name="群組 51">
            <a:extLst>
              <a:ext uri="{FF2B5EF4-FFF2-40B4-BE49-F238E27FC236}">
                <a16:creationId xmlns:a16="http://schemas.microsoft.com/office/drawing/2014/main" id="{804D9B5A-1AF7-DF29-E35C-FE96FCF760CD}"/>
              </a:ext>
            </a:extLst>
          </p:cNvPr>
          <p:cNvGrpSpPr/>
          <p:nvPr/>
        </p:nvGrpSpPr>
        <p:grpSpPr>
          <a:xfrm>
            <a:off x="4315610" y="1853473"/>
            <a:ext cx="3117531" cy="3807098"/>
            <a:chOff x="8806369" y="645712"/>
            <a:chExt cx="3117531" cy="3807098"/>
          </a:xfrm>
        </p:grpSpPr>
        <p:sp>
          <p:nvSpPr>
            <p:cNvPr id="32" name="文字方塊 31">
              <a:extLst>
                <a:ext uri="{FF2B5EF4-FFF2-40B4-BE49-F238E27FC236}">
                  <a16:creationId xmlns:a16="http://schemas.microsoft.com/office/drawing/2014/main" id="{29B153D7-09D8-1945-1542-E3F22A5247C0}"/>
                </a:ext>
              </a:extLst>
            </p:cNvPr>
            <p:cNvSpPr txBox="1"/>
            <p:nvPr/>
          </p:nvSpPr>
          <p:spPr>
            <a:xfrm>
              <a:off x="8943998" y="645712"/>
              <a:ext cx="2979902" cy="3477875"/>
            </a:xfrm>
            <a:prstGeom prst="rect">
              <a:avLst/>
            </a:prstGeom>
            <a:noFill/>
          </p:spPr>
          <p:txBody>
            <a:bodyPr wrap="square">
              <a:spAutoFit/>
            </a:bodyPr>
            <a:lstStyle/>
            <a:p>
              <a:r>
                <a:rPr lang="en-US" altLang="zh-TW" sz="2000" dirty="0">
                  <a:solidFill>
                    <a:srgbClr val="E40000"/>
                  </a:solidFill>
                  <a:latin typeface="微軟正黑體" panose="020B0604030504040204" pitchFamily="34" charset="-120"/>
                  <a:ea typeface="微軟正黑體" panose="020B0604030504040204" pitchFamily="34" charset="-120"/>
                </a:rPr>
                <a:t>Operational Locations</a:t>
              </a:r>
            </a:p>
            <a:p>
              <a:r>
                <a:rPr lang="en-US" altLang="zh-TW" sz="2000" dirty="0">
                  <a:solidFill>
                    <a:srgbClr val="3F3F3F"/>
                  </a:solidFill>
                  <a:latin typeface="微軟正黑體" panose="020B0604030504040204" pitchFamily="34" charset="-120"/>
                  <a:ea typeface="微軟正黑體" panose="020B0604030504040204" pitchFamily="34" charset="-120"/>
                  <a:cs typeface="Times New Roman" panose="02020603050405020304" pitchFamily="18" charset="0"/>
                </a:rPr>
                <a:t>Headquarters: Taipei</a:t>
              </a:r>
            </a:p>
            <a:p>
              <a:r>
                <a:rPr lang="en-US" altLang="zh-TW" sz="2000" dirty="0">
                  <a:solidFill>
                    <a:srgbClr val="3F3F3F"/>
                  </a:solidFill>
                  <a:latin typeface="微軟正黑體" panose="020B0604030504040204" pitchFamily="34" charset="-120"/>
                  <a:ea typeface="微軟正黑體" panose="020B0604030504040204" pitchFamily="34" charset="-120"/>
                  <a:cs typeface="Times New Roman" panose="02020603050405020304" pitchFamily="18" charset="0"/>
                </a:rPr>
                <a:t>Branch Offices:</a:t>
              </a:r>
            </a:p>
            <a:p>
              <a:endParaRPr lang="en-US" altLang="zh-TW" sz="2000" dirty="0">
                <a:solidFill>
                  <a:srgbClr val="3F3F3F"/>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a:buClr>
                  <a:srgbClr val="FF0000"/>
                </a:buClr>
                <a:buFont typeface="Arial" panose="020B0604020202020204" pitchFamily="34" charset="0"/>
                <a:buChar char="•"/>
              </a:pPr>
              <a:r>
                <a:rPr lang="en-US" altLang="zh-TW" sz="2000" dirty="0">
                  <a:solidFill>
                    <a:srgbClr val="3F3F3F"/>
                  </a:solidFill>
                  <a:latin typeface="微軟正黑體" panose="020B0604030504040204" pitchFamily="34" charset="-120"/>
                  <a:ea typeface="微軟正黑體" panose="020B0604030504040204" pitchFamily="34" charset="-120"/>
                  <a:cs typeface="Times New Roman" panose="02020603050405020304" pitchFamily="18" charset="0"/>
                </a:rPr>
                <a:t>Taoyuan</a:t>
              </a:r>
            </a:p>
            <a:p>
              <a:pPr marL="342900" indent="-342900">
                <a:buClr>
                  <a:srgbClr val="FF0000"/>
                </a:buClr>
                <a:buFont typeface="Arial" panose="020B0604020202020204" pitchFamily="34" charset="0"/>
                <a:buChar char="•"/>
              </a:pPr>
              <a:r>
                <a:rPr lang="en-US" altLang="zh-TW" sz="2000" dirty="0">
                  <a:solidFill>
                    <a:srgbClr val="3F3F3F"/>
                  </a:solidFill>
                  <a:latin typeface="微軟正黑體" panose="020B0604030504040204" pitchFamily="34" charset="-120"/>
                  <a:ea typeface="微軟正黑體" panose="020B0604030504040204" pitchFamily="34" charset="-120"/>
                  <a:cs typeface="Times New Roman" panose="02020603050405020304" pitchFamily="18" charset="0"/>
                </a:rPr>
                <a:t>Hsinchu</a:t>
              </a:r>
            </a:p>
            <a:p>
              <a:pPr marL="342900" indent="-342900">
                <a:buClr>
                  <a:srgbClr val="FF0000"/>
                </a:buClr>
                <a:buFont typeface="Arial" panose="020B0604020202020204" pitchFamily="34" charset="0"/>
                <a:buChar char="•"/>
              </a:pPr>
              <a:r>
                <a:rPr lang="en-US" altLang="zh-TW" sz="2000" dirty="0">
                  <a:solidFill>
                    <a:srgbClr val="3F3F3F"/>
                  </a:solidFill>
                  <a:latin typeface="微軟正黑體" panose="020B0604030504040204" pitchFamily="34" charset="-120"/>
                  <a:ea typeface="微軟正黑體" panose="020B0604030504040204" pitchFamily="34" charset="-120"/>
                  <a:cs typeface="Times New Roman" panose="02020603050405020304" pitchFamily="18" charset="0"/>
                </a:rPr>
                <a:t>Taichung</a:t>
              </a:r>
            </a:p>
            <a:p>
              <a:pPr marL="342900" indent="-342900">
                <a:buClr>
                  <a:srgbClr val="FF0000"/>
                </a:buClr>
                <a:buFont typeface="Arial" panose="020B0604020202020204" pitchFamily="34" charset="0"/>
                <a:buChar char="•"/>
              </a:pPr>
              <a:r>
                <a:rPr lang="en-US" altLang="zh-TW" sz="2000" dirty="0">
                  <a:solidFill>
                    <a:srgbClr val="3F3F3F"/>
                  </a:solidFill>
                  <a:latin typeface="微軟正黑體" panose="020B0604030504040204" pitchFamily="34" charset="-120"/>
                  <a:ea typeface="微軟正黑體" panose="020B0604030504040204" pitchFamily="34" charset="-120"/>
                  <a:cs typeface="Times New Roman" panose="02020603050405020304" pitchFamily="18" charset="0"/>
                </a:rPr>
                <a:t>Kaohsiung</a:t>
              </a:r>
            </a:p>
            <a:p>
              <a:endParaRPr lang="en-US" altLang="zh-TW" sz="2000" dirty="0">
                <a:solidFill>
                  <a:srgbClr val="3F3F3F"/>
                </a:solidFill>
                <a:latin typeface="微軟正黑體" panose="020B0604030504040204" pitchFamily="34" charset="-120"/>
                <a:ea typeface="微軟正黑體" panose="020B0604030504040204" pitchFamily="34" charset="-120"/>
                <a:cs typeface="Times New Roman" panose="02020603050405020304" pitchFamily="18" charset="0"/>
              </a:endParaRPr>
            </a:p>
            <a:p>
              <a:r>
                <a:rPr lang="en-US" altLang="zh-TW" sz="2000" dirty="0">
                  <a:solidFill>
                    <a:srgbClr val="3F3F3F"/>
                  </a:solidFill>
                  <a:latin typeface="微軟正黑體" panose="020B0604030504040204" pitchFamily="34" charset="-120"/>
                  <a:ea typeface="微軟正黑體" panose="020B0604030504040204" pitchFamily="34" charset="-120"/>
                  <a:cs typeface="Times New Roman" panose="02020603050405020304" pitchFamily="18" charset="0"/>
                </a:rPr>
                <a:t>Overseas Subsidiary</a:t>
              </a:r>
            </a:p>
            <a:p>
              <a:pPr marL="342900" indent="-342900">
                <a:buClr>
                  <a:srgbClr val="FF0000"/>
                </a:buClr>
                <a:buFont typeface="Arial" panose="020B0604020202020204" pitchFamily="34" charset="0"/>
                <a:buChar char="•"/>
              </a:pPr>
              <a:r>
                <a:rPr lang="en-US" altLang="zh-TW" sz="2000" dirty="0">
                  <a:solidFill>
                    <a:srgbClr val="3F3F3F"/>
                  </a:solidFill>
                  <a:latin typeface="微軟正黑體" panose="020B0604030504040204" pitchFamily="34" charset="-120"/>
                  <a:ea typeface="微軟正黑體" panose="020B0604030504040204" pitchFamily="34" charset="-120"/>
                  <a:cs typeface="Times New Roman" panose="02020603050405020304" pitchFamily="18" charset="0"/>
                </a:rPr>
                <a:t>Hong Kong</a:t>
              </a:r>
            </a:p>
          </p:txBody>
        </p:sp>
        <p:cxnSp>
          <p:nvCxnSpPr>
            <p:cNvPr id="46" name="直線接點 45">
              <a:extLst>
                <a:ext uri="{FF2B5EF4-FFF2-40B4-BE49-F238E27FC236}">
                  <a16:creationId xmlns:a16="http://schemas.microsoft.com/office/drawing/2014/main" id="{3A72576A-E6FC-91AC-812C-660C50F954D3}"/>
                </a:ext>
              </a:extLst>
            </p:cNvPr>
            <p:cNvCxnSpPr>
              <a:cxnSpLocks/>
            </p:cNvCxnSpPr>
            <p:nvPr/>
          </p:nvCxnSpPr>
          <p:spPr>
            <a:xfrm>
              <a:off x="8806369" y="671150"/>
              <a:ext cx="0" cy="3781660"/>
            </a:xfrm>
            <a:prstGeom prst="line">
              <a:avLst/>
            </a:prstGeom>
            <a:ln w="28575">
              <a:solidFill>
                <a:schemeClr val="accent6">
                  <a:lumMod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群組 7">
            <a:extLst>
              <a:ext uri="{FF2B5EF4-FFF2-40B4-BE49-F238E27FC236}">
                <a16:creationId xmlns:a16="http://schemas.microsoft.com/office/drawing/2014/main" id="{9DEC7D6D-12C3-ACEE-736D-A721E3D9E5BD}"/>
              </a:ext>
            </a:extLst>
          </p:cNvPr>
          <p:cNvGrpSpPr/>
          <p:nvPr/>
        </p:nvGrpSpPr>
        <p:grpSpPr>
          <a:xfrm>
            <a:off x="959958" y="1664791"/>
            <a:ext cx="3078564" cy="1686487"/>
            <a:chOff x="403884" y="1726477"/>
            <a:chExt cx="3078564" cy="1686487"/>
          </a:xfrm>
        </p:grpSpPr>
        <p:sp>
          <p:nvSpPr>
            <p:cNvPr id="18" name="文字方塊 17">
              <a:extLst>
                <a:ext uri="{FF2B5EF4-FFF2-40B4-BE49-F238E27FC236}">
                  <a16:creationId xmlns:a16="http://schemas.microsoft.com/office/drawing/2014/main" id="{B9372F4C-67CD-79DA-FB9D-83A00B0E7DAC}"/>
                </a:ext>
              </a:extLst>
            </p:cNvPr>
            <p:cNvSpPr txBox="1"/>
            <p:nvPr/>
          </p:nvSpPr>
          <p:spPr>
            <a:xfrm>
              <a:off x="482393" y="1726477"/>
              <a:ext cx="3000055" cy="1686487"/>
            </a:xfrm>
            <a:prstGeom prst="rect">
              <a:avLst/>
            </a:prstGeom>
            <a:noFill/>
          </p:spPr>
          <p:txBody>
            <a:bodyPr wrap="square">
              <a:spAutoFit/>
            </a:bodyPr>
            <a:lstStyle/>
            <a:p>
              <a:pPr>
                <a:lnSpc>
                  <a:spcPct val="150000"/>
                </a:lnSpc>
              </a:pPr>
              <a:r>
                <a:rPr lang="en-US" altLang="zh-TW" sz="2400" b="1" dirty="0">
                  <a:solidFill>
                    <a:schemeClr val="tx1">
                      <a:lumMod val="85000"/>
                      <a:lumOff val="15000"/>
                    </a:schemeClr>
                  </a:solidFill>
                  <a:latin typeface="微軟正黑體" panose="020B0604030504040204" pitchFamily="34" charset="-120"/>
                  <a:ea typeface="微軟正黑體" panose="020B0604030504040204" pitchFamily="34" charset="-120"/>
                </a:rPr>
                <a:t>1977</a:t>
              </a:r>
              <a:r>
                <a:rPr lang="zh-TW" altLang="en-US" sz="2400" b="1"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sz="2400" b="1" dirty="0">
                  <a:solidFill>
                    <a:schemeClr val="tx1">
                      <a:lumMod val="85000"/>
                      <a:lumOff val="15000"/>
                    </a:schemeClr>
                  </a:solidFill>
                  <a:latin typeface="微軟正黑體" panose="020B0604030504040204" pitchFamily="34" charset="-120"/>
                  <a:ea typeface="微軟正黑體" panose="020B0604030504040204" pitchFamily="34" charset="-120"/>
                </a:rPr>
                <a:t>Established</a:t>
              </a:r>
            </a:p>
            <a:p>
              <a:pPr>
                <a:lnSpc>
                  <a:spcPct val="150000"/>
                </a:lnSpc>
              </a:pPr>
              <a:r>
                <a:rPr lang="en-US" altLang="zh-TW" sz="2400" b="1" dirty="0">
                  <a:solidFill>
                    <a:schemeClr val="tx1">
                      <a:lumMod val="85000"/>
                      <a:lumOff val="15000"/>
                    </a:schemeClr>
                  </a:solidFill>
                  <a:latin typeface="微軟正黑體" panose="020B0604030504040204" pitchFamily="34" charset="-120"/>
                  <a:ea typeface="微軟正黑體" panose="020B0604030504040204" pitchFamily="34" charset="-120"/>
                </a:rPr>
                <a:t>2001</a:t>
              </a:r>
              <a:r>
                <a:rPr lang="zh-TW" altLang="en-US" sz="2400" b="1" dirty="0">
                  <a:solidFill>
                    <a:schemeClr val="tx1">
                      <a:lumMod val="85000"/>
                      <a:lumOff val="15000"/>
                    </a:schemeClr>
                  </a:solidFill>
                  <a:latin typeface="微軟正黑體" panose="020B0604030504040204" pitchFamily="34" charset="-120"/>
                  <a:ea typeface="微軟正黑體" panose="020B0604030504040204" pitchFamily="34" charset="-120"/>
                </a:rPr>
                <a:t> </a:t>
              </a:r>
              <a:r>
                <a:rPr lang="en-US" altLang="zh-TW" sz="2400" b="1" dirty="0">
                  <a:solidFill>
                    <a:schemeClr val="tx1">
                      <a:lumMod val="85000"/>
                      <a:lumOff val="15000"/>
                    </a:schemeClr>
                  </a:solidFill>
                  <a:latin typeface="微軟正黑體" panose="020B0604030504040204" pitchFamily="34" charset="-120"/>
                  <a:ea typeface="微軟正黑體" panose="020B0604030504040204" pitchFamily="34" charset="-120"/>
                </a:rPr>
                <a:t>IPO</a:t>
              </a:r>
              <a:endParaRPr lang="zh-TW" altLang="en-US" sz="2400" b="1" dirty="0">
                <a:solidFill>
                  <a:schemeClr val="tx1">
                    <a:lumMod val="85000"/>
                    <a:lumOff val="15000"/>
                  </a:schemeClr>
                </a:solidFill>
                <a:latin typeface="微軟正黑體" panose="020B0604030504040204" pitchFamily="34" charset="-120"/>
                <a:ea typeface="微軟正黑體" panose="020B0604030504040204" pitchFamily="34" charset="-120"/>
              </a:endParaRPr>
            </a:p>
            <a:p>
              <a:pPr>
                <a:lnSpc>
                  <a:spcPct val="150000"/>
                </a:lnSpc>
              </a:pPr>
              <a:endParaRPr lang="zh-TW" altLang="en-US" sz="2400" b="1"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cxnSp>
          <p:nvCxnSpPr>
            <p:cNvPr id="5" name="直線接點 4">
              <a:extLst>
                <a:ext uri="{FF2B5EF4-FFF2-40B4-BE49-F238E27FC236}">
                  <a16:creationId xmlns:a16="http://schemas.microsoft.com/office/drawing/2014/main" id="{E86BAB26-F720-6240-927B-5E121D3F1B9E}"/>
                </a:ext>
              </a:extLst>
            </p:cNvPr>
            <p:cNvCxnSpPr>
              <a:cxnSpLocks/>
            </p:cNvCxnSpPr>
            <p:nvPr/>
          </p:nvCxnSpPr>
          <p:spPr>
            <a:xfrm>
              <a:off x="403884" y="1940597"/>
              <a:ext cx="0" cy="1142975"/>
            </a:xfrm>
            <a:prstGeom prst="line">
              <a:avLst/>
            </a:prstGeom>
            <a:ln w="28575">
              <a:solidFill>
                <a:schemeClr val="accent6">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56176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wipe(left)">
                                      <p:cBhvr>
                                        <p:cTn id="11" dur="500"/>
                                        <p:tgtEl>
                                          <p:spTgt spid="5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wipe(left)">
                                      <p:cBhvr>
                                        <p:cTn id="15" dur="500"/>
                                        <p:tgtEl>
                                          <p:spTgt spid="51"/>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ipe(left)">
                                      <p:cBhvr>
                                        <p:cTn id="19" dur="500"/>
                                        <p:tgtEl>
                                          <p:spTgt spid="52"/>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ipe(left)">
                                      <p:cBhvr>
                                        <p:cTn id="23" dur="500"/>
                                        <p:tgtEl>
                                          <p:spTgt spid="53"/>
                                        </p:tgtEl>
                                      </p:cBhvr>
                                    </p:animEffect>
                                  </p:childTnLst>
                                </p:cTn>
                              </p:par>
                            </p:childTnLst>
                          </p:cTn>
                        </p:par>
                        <p:par>
                          <p:cTn id="24" fill="hold">
                            <p:stCondLst>
                              <p:cond delay="2500"/>
                            </p:stCondLst>
                            <p:childTnLst>
                              <p:par>
                                <p:cTn id="25" presetID="42" presetClass="entr" presetSubtype="0" fill="hold" grpId="0"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250"/>
                                        <p:tgtEl>
                                          <p:spTgt spid="28"/>
                                        </p:tgtEl>
                                      </p:cBhvr>
                                    </p:animEffect>
                                    <p:anim calcmode="lin" valueType="num">
                                      <p:cBhvr>
                                        <p:cTn id="28" dur="250" fill="hold"/>
                                        <p:tgtEl>
                                          <p:spTgt spid="28"/>
                                        </p:tgtEl>
                                        <p:attrNameLst>
                                          <p:attrName>ppt_x</p:attrName>
                                        </p:attrNameLst>
                                      </p:cBhvr>
                                      <p:tavLst>
                                        <p:tav tm="0">
                                          <p:val>
                                            <p:strVal val="#ppt_x"/>
                                          </p:val>
                                        </p:tav>
                                        <p:tav tm="100000">
                                          <p:val>
                                            <p:strVal val="#ppt_x"/>
                                          </p:val>
                                        </p:tav>
                                      </p:tavLst>
                                    </p:anim>
                                    <p:anim calcmode="lin" valueType="num">
                                      <p:cBhvr>
                                        <p:cTn id="29" dur="250" fill="hold"/>
                                        <p:tgtEl>
                                          <p:spTgt spid="28"/>
                                        </p:tgtEl>
                                        <p:attrNameLst>
                                          <p:attrName>ppt_y</p:attrName>
                                        </p:attrNameLst>
                                      </p:cBhvr>
                                      <p:tavLst>
                                        <p:tav tm="0">
                                          <p:val>
                                            <p:strVal val="#ppt_y+.1"/>
                                          </p:val>
                                        </p:tav>
                                        <p:tav tm="100000">
                                          <p:val>
                                            <p:strVal val="#ppt_y"/>
                                          </p:val>
                                        </p:tav>
                                      </p:tavLst>
                                    </p:anim>
                                  </p:childTnLst>
                                </p:cTn>
                              </p:par>
                            </p:childTnLst>
                          </p:cTn>
                        </p:par>
                        <p:par>
                          <p:cTn id="30" fill="hold">
                            <p:stCondLst>
                              <p:cond delay="2750"/>
                            </p:stCondLst>
                            <p:childTnLst>
                              <p:par>
                                <p:cTn id="31" presetID="42" presetClass="entr" presetSubtype="0"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250"/>
                                        <p:tgtEl>
                                          <p:spTgt spid="30"/>
                                        </p:tgtEl>
                                      </p:cBhvr>
                                    </p:animEffect>
                                    <p:anim calcmode="lin" valueType="num">
                                      <p:cBhvr>
                                        <p:cTn id="34" dur="250" fill="hold"/>
                                        <p:tgtEl>
                                          <p:spTgt spid="30"/>
                                        </p:tgtEl>
                                        <p:attrNameLst>
                                          <p:attrName>ppt_x</p:attrName>
                                        </p:attrNameLst>
                                      </p:cBhvr>
                                      <p:tavLst>
                                        <p:tav tm="0">
                                          <p:val>
                                            <p:strVal val="#ppt_x"/>
                                          </p:val>
                                        </p:tav>
                                        <p:tav tm="100000">
                                          <p:val>
                                            <p:strVal val="#ppt_x"/>
                                          </p:val>
                                        </p:tav>
                                      </p:tavLst>
                                    </p:anim>
                                    <p:anim calcmode="lin" valueType="num">
                                      <p:cBhvr>
                                        <p:cTn id="35" dur="25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5723576" y="-14754"/>
            <a:ext cx="0" cy="6876000"/>
          </a:xfrm>
          <a:prstGeom prst="line">
            <a:avLst/>
          </a:prstGeom>
          <a:ln w="317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3" name="群組 32">
            <a:extLst>
              <a:ext uri="{FF2B5EF4-FFF2-40B4-BE49-F238E27FC236}">
                <a16:creationId xmlns:a16="http://schemas.microsoft.com/office/drawing/2014/main" id="{266CC826-4DC0-A473-1EB4-A7EA31DBFA1C}"/>
              </a:ext>
            </a:extLst>
          </p:cNvPr>
          <p:cNvGrpSpPr/>
          <p:nvPr/>
        </p:nvGrpSpPr>
        <p:grpSpPr>
          <a:xfrm>
            <a:off x="1088545" y="1008664"/>
            <a:ext cx="6566619" cy="1585049"/>
            <a:chOff x="1088545" y="343138"/>
            <a:chExt cx="6566619" cy="1585049"/>
          </a:xfrm>
        </p:grpSpPr>
        <p:sp>
          <p:nvSpPr>
            <p:cNvPr id="7" name="Oval 6"/>
            <p:cNvSpPr/>
            <p:nvPr/>
          </p:nvSpPr>
          <p:spPr>
            <a:xfrm>
              <a:off x="5576092" y="845648"/>
              <a:ext cx="294968" cy="29496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6018544" y="669966"/>
              <a:ext cx="16366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1977</a:t>
              </a:r>
            </a:p>
          </p:txBody>
        </p:sp>
        <p:sp>
          <p:nvSpPr>
            <p:cNvPr id="5" name="文字方塊 4">
              <a:extLst>
                <a:ext uri="{FF2B5EF4-FFF2-40B4-BE49-F238E27FC236}">
                  <a16:creationId xmlns:a16="http://schemas.microsoft.com/office/drawing/2014/main" id="{AEF661FB-E348-6880-2027-98A6EBC10936}"/>
                </a:ext>
              </a:extLst>
            </p:cNvPr>
            <p:cNvSpPr txBox="1"/>
            <p:nvPr/>
          </p:nvSpPr>
          <p:spPr>
            <a:xfrm>
              <a:off x="1088545" y="343138"/>
              <a:ext cx="4310246" cy="1585049"/>
            </a:xfrm>
            <a:prstGeom prst="rect">
              <a:avLst/>
            </a:prstGeom>
            <a:noFill/>
          </p:spPr>
          <p:txBody>
            <a:bodyPr wrap="square">
              <a:spAutoFit/>
            </a:bodyPr>
            <a:lstStyle/>
            <a:p>
              <a:pPr algn="r">
                <a:spcBef>
                  <a:spcPts val="600"/>
                </a:spcBef>
              </a:pPr>
              <a:r>
                <a:rPr lang="en-US" altLang="zh-TW"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Commenced buying and selling of information equipment</a:t>
              </a:r>
            </a:p>
            <a:p>
              <a:pPr marL="285750" indent="-285750" algn="r">
                <a:spcBef>
                  <a:spcPts val="600"/>
                </a:spcBef>
                <a:buFont typeface="Arial" panose="020B0604020202020204" pitchFamily="34" charset="0"/>
                <a:buChar char="•"/>
              </a:pPr>
              <a:r>
                <a:rPr lang="en-US" altLang="zh-TW" sz="1700" dirty="0">
                  <a:latin typeface="微軟正黑體" panose="020B0604030504040204" pitchFamily="34" charset="-120"/>
                  <a:ea typeface="微軟正黑體" panose="020B0604030504040204" pitchFamily="34" charset="-120"/>
                  <a:cs typeface="Times New Roman" panose="02020603050405020304" pitchFamily="18" charset="0"/>
                </a:rPr>
                <a:t>Become the first IBM reseller.</a:t>
              </a:r>
            </a:p>
            <a:p>
              <a:pPr marL="285750" indent="-285750" algn="r">
                <a:spcBef>
                  <a:spcPts val="600"/>
                </a:spcBef>
                <a:buFont typeface="Arial" panose="020B0604020202020204" pitchFamily="34" charset="0"/>
                <a:buChar char="•"/>
              </a:pPr>
              <a:r>
                <a:rPr lang="en-US" altLang="zh-TW" sz="1700" dirty="0">
                  <a:latin typeface="微軟正黑體" panose="020B0604030504040204" pitchFamily="34" charset="-120"/>
                  <a:ea typeface="微軟正黑體" panose="020B0604030504040204" pitchFamily="34" charset="-120"/>
                  <a:cs typeface="Times New Roman" panose="02020603050405020304" pitchFamily="18" charset="0"/>
                </a:rPr>
                <a:t>Mainly sell computer equipment, printers and consumables.</a:t>
              </a:r>
            </a:p>
          </p:txBody>
        </p:sp>
      </p:grpSp>
      <p:grpSp>
        <p:nvGrpSpPr>
          <p:cNvPr id="30" name="群組 29">
            <a:extLst>
              <a:ext uri="{FF2B5EF4-FFF2-40B4-BE49-F238E27FC236}">
                <a16:creationId xmlns:a16="http://schemas.microsoft.com/office/drawing/2014/main" id="{229C5326-9EAE-CA3D-A3FF-F7906027A3B1}"/>
              </a:ext>
            </a:extLst>
          </p:cNvPr>
          <p:cNvGrpSpPr/>
          <p:nvPr/>
        </p:nvGrpSpPr>
        <p:grpSpPr>
          <a:xfrm>
            <a:off x="3971162" y="3315143"/>
            <a:ext cx="7859238" cy="1204501"/>
            <a:chOff x="3971162" y="1864950"/>
            <a:chExt cx="7859238" cy="1204501"/>
          </a:xfrm>
        </p:grpSpPr>
        <p:sp>
          <p:nvSpPr>
            <p:cNvPr id="8" name="Oval 7"/>
            <p:cNvSpPr/>
            <p:nvPr/>
          </p:nvSpPr>
          <p:spPr>
            <a:xfrm>
              <a:off x="5576092" y="2030935"/>
              <a:ext cx="294968" cy="29496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3971162" y="1864950"/>
              <a:ext cx="1427629"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1993</a:t>
              </a:r>
            </a:p>
          </p:txBody>
        </p:sp>
        <p:sp>
          <p:nvSpPr>
            <p:cNvPr id="10" name="文字方塊 9">
              <a:extLst>
                <a:ext uri="{FF2B5EF4-FFF2-40B4-BE49-F238E27FC236}">
                  <a16:creationId xmlns:a16="http://schemas.microsoft.com/office/drawing/2014/main" id="{459DF682-6504-CA96-3BC0-4BCB0C846E9C}"/>
                </a:ext>
              </a:extLst>
            </p:cNvPr>
            <p:cNvSpPr txBox="1"/>
            <p:nvPr/>
          </p:nvSpPr>
          <p:spPr>
            <a:xfrm>
              <a:off x="6018544" y="1930678"/>
              <a:ext cx="5811856" cy="1138773"/>
            </a:xfrm>
            <a:prstGeom prst="rect">
              <a:avLst/>
            </a:prstGeom>
            <a:noFill/>
          </p:spPr>
          <p:txBody>
            <a:bodyPr wrap="square" tIns="0">
              <a:spAutoFit/>
            </a:bodyPr>
            <a:lstStyle/>
            <a:p>
              <a:pPr algn="just">
                <a:spcBef>
                  <a:spcPts val="600"/>
                </a:spcBef>
              </a:pPr>
              <a:r>
                <a:rPr lang="en-US" altLang="zh-TW" b="1" dirty="0">
                  <a:solidFill>
                    <a:srgbClr val="C00000"/>
                  </a:solidFill>
                  <a:latin typeface="微軟正黑體" panose="020B0604030504040204" pitchFamily="34" charset="-120"/>
                  <a:ea typeface="微軟正黑體" panose="020B0604030504040204" pitchFamily="34" charset="-120"/>
                </a:rPr>
                <a:t>Increase software value-added services</a:t>
              </a:r>
            </a:p>
            <a:p>
              <a:pPr marL="342900" indent="-342900" algn="l">
                <a:spcBef>
                  <a:spcPts val="600"/>
                </a:spcBef>
                <a:buFont typeface="Wingdings" panose="05000000000000000000" pitchFamily="2" charset="2"/>
                <a:buChar char="l"/>
              </a:pPr>
              <a:r>
                <a:rPr lang="en-US" altLang="zh-TW" sz="1600" dirty="0">
                  <a:latin typeface="Century Gothic" panose="020B0502020202020204" pitchFamily="34" charset="0"/>
                  <a:ea typeface="微軟正黑體" panose="020B0604030504040204" pitchFamily="34" charset="-120"/>
                  <a:cs typeface="Times New Roman" panose="02020603050405020304" pitchFamily="18" charset="0"/>
                </a:rPr>
                <a:t>Introduce the “exceed” warehousing management system and promote the logistics warehousing management system related business.</a:t>
              </a:r>
            </a:p>
          </p:txBody>
        </p:sp>
      </p:grpSp>
      <p:grpSp>
        <p:nvGrpSpPr>
          <p:cNvPr id="31" name="群組 30">
            <a:extLst>
              <a:ext uri="{FF2B5EF4-FFF2-40B4-BE49-F238E27FC236}">
                <a16:creationId xmlns:a16="http://schemas.microsoft.com/office/drawing/2014/main" id="{6A5346AA-43E1-9680-D620-0CF15AFAD882}"/>
              </a:ext>
            </a:extLst>
          </p:cNvPr>
          <p:cNvGrpSpPr/>
          <p:nvPr/>
        </p:nvGrpSpPr>
        <p:grpSpPr>
          <a:xfrm>
            <a:off x="2902864" y="5161402"/>
            <a:ext cx="4609881" cy="646331"/>
            <a:chOff x="2902864" y="4565484"/>
            <a:chExt cx="4609881" cy="646331"/>
          </a:xfrm>
        </p:grpSpPr>
        <p:sp>
          <p:nvSpPr>
            <p:cNvPr id="9" name="Oval 8"/>
            <p:cNvSpPr/>
            <p:nvPr/>
          </p:nvSpPr>
          <p:spPr>
            <a:xfrm>
              <a:off x="5576092" y="4741166"/>
              <a:ext cx="294968" cy="2949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6018544" y="4565484"/>
              <a:ext cx="149420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2001</a:t>
              </a:r>
            </a:p>
          </p:txBody>
        </p:sp>
        <p:sp>
          <p:nvSpPr>
            <p:cNvPr id="21" name="文字方塊 20">
              <a:extLst>
                <a:ext uri="{FF2B5EF4-FFF2-40B4-BE49-F238E27FC236}">
                  <a16:creationId xmlns:a16="http://schemas.microsoft.com/office/drawing/2014/main" id="{C5010CEB-4FA0-636D-512D-BE5B36E2EBFD}"/>
                </a:ext>
              </a:extLst>
            </p:cNvPr>
            <p:cNvSpPr txBox="1"/>
            <p:nvPr/>
          </p:nvSpPr>
          <p:spPr>
            <a:xfrm>
              <a:off x="2902864" y="4711297"/>
              <a:ext cx="2495928" cy="369332"/>
            </a:xfrm>
            <a:prstGeom prst="rect">
              <a:avLst/>
            </a:prstGeom>
            <a:noFill/>
          </p:spPr>
          <p:txBody>
            <a:bodyPr wrap="square">
              <a:spAutoFit/>
            </a:bodyPr>
            <a:lstStyle>
              <a:defPPr>
                <a:defRPr lang="zh-TW"/>
              </a:defPPr>
              <a:lvl1pPr>
                <a:defRPr sz="2000">
                  <a:solidFill>
                    <a:schemeClr val="bg1"/>
                  </a:solidFill>
                  <a:latin typeface="微軟正黑體" panose="020B0604030504040204" pitchFamily="34" charset="-120"/>
                  <a:ea typeface="微軟正黑體" panose="020B0604030504040204" pitchFamily="34" charset="-120"/>
                </a:defRPr>
              </a:lvl1pPr>
            </a:lstStyle>
            <a:p>
              <a:pPr algn="r"/>
              <a:r>
                <a:rPr lang="en-US" altLang="zh-TW" sz="1800" b="1" dirty="0">
                  <a:solidFill>
                    <a:srgbClr val="C00000"/>
                  </a:solidFill>
                </a:rPr>
                <a:t>Stock Market Listing</a:t>
              </a:r>
              <a:endParaRPr lang="zh-TW" altLang="en-US" sz="1800" b="1" dirty="0">
                <a:solidFill>
                  <a:srgbClr val="C00000"/>
                </a:solidFill>
              </a:endParaRPr>
            </a:p>
          </p:txBody>
        </p:sp>
      </p:grpSp>
    </p:spTree>
    <p:extLst>
      <p:ext uri="{BB962C8B-B14F-4D97-AF65-F5344CB8AC3E}">
        <p14:creationId xmlns:p14="http://schemas.microsoft.com/office/powerpoint/2010/main" val="48985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5723576" y="-14754"/>
            <a:ext cx="0" cy="6876000"/>
          </a:xfrm>
          <a:prstGeom prst="line">
            <a:avLst/>
          </a:prstGeom>
          <a:ln w="317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9" name="群組 28">
            <a:extLst>
              <a:ext uri="{FF2B5EF4-FFF2-40B4-BE49-F238E27FC236}">
                <a16:creationId xmlns:a16="http://schemas.microsoft.com/office/drawing/2014/main" id="{B4025CA4-66F8-C762-DE2B-2F8ACB20521B}"/>
              </a:ext>
            </a:extLst>
          </p:cNvPr>
          <p:cNvGrpSpPr/>
          <p:nvPr/>
        </p:nvGrpSpPr>
        <p:grpSpPr>
          <a:xfrm>
            <a:off x="1342104" y="2769325"/>
            <a:ext cx="6181525" cy="689534"/>
            <a:chOff x="1342104" y="2864575"/>
            <a:chExt cx="6181525" cy="689534"/>
          </a:xfrm>
        </p:grpSpPr>
        <p:sp>
          <p:nvSpPr>
            <p:cNvPr id="8" name="Oval 7"/>
            <p:cNvSpPr/>
            <p:nvPr/>
          </p:nvSpPr>
          <p:spPr>
            <a:xfrm>
              <a:off x="5576092" y="3002995"/>
              <a:ext cx="294968" cy="2949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white"/>
                </a:solidFill>
                <a:latin typeface="Calibri" panose="020F0502020204030204"/>
              </a:endParaRPr>
            </a:p>
          </p:txBody>
        </p:sp>
        <p:sp>
          <p:nvSpPr>
            <p:cNvPr id="12" name="TextBox 11"/>
            <p:cNvSpPr txBox="1"/>
            <p:nvPr/>
          </p:nvSpPr>
          <p:spPr>
            <a:xfrm>
              <a:off x="6096000" y="2864575"/>
              <a:ext cx="1427629"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2017</a:t>
              </a:r>
            </a:p>
          </p:txBody>
        </p:sp>
        <p:sp>
          <p:nvSpPr>
            <p:cNvPr id="10" name="文字方塊 9">
              <a:extLst>
                <a:ext uri="{FF2B5EF4-FFF2-40B4-BE49-F238E27FC236}">
                  <a16:creationId xmlns:a16="http://schemas.microsoft.com/office/drawing/2014/main" id="{459DF682-6504-CA96-3BC0-4BCB0C846E9C}"/>
                </a:ext>
              </a:extLst>
            </p:cNvPr>
            <p:cNvSpPr txBox="1"/>
            <p:nvPr/>
          </p:nvSpPr>
          <p:spPr>
            <a:xfrm>
              <a:off x="1342104" y="2953945"/>
              <a:ext cx="4055978" cy="600164"/>
            </a:xfrm>
            <a:prstGeom prst="rect">
              <a:avLst/>
            </a:prstGeom>
            <a:noFill/>
          </p:spPr>
          <p:txBody>
            <a:bodyPr wrap="square" tIns="0">
              <a:spAutoFit/>
            </a:bodyPr>
            <a:lstStyle/>
            <a:p>
              <a:pPr algn="r">
                <a:spcBef>
                  <a:spcPts val="600"/>
                </a:spcBef>
              </a:pPr>
              <a:r>
                <a:rPr lang="en-US" altLang="zh-TW" b="1" dirty="0">
                  <a:solidFill>
                    <a:srgbClr val="C00000"/>
                  </a:solidFill>
                  <a:latin typeface="微軟正黑體" panose="020B0604030504040204" pitchFamily="34" charset="-120"/>
                  <a:ea typeface="微軟正黑體" panose="020B0604030504040204" pitchFamily="34" charset="-120"/>
                </a:rPr>
                <a:t>Develop CMP cloud platform management solutions.</a:t>
              </a:r>
            </a:p>
          </p:txBody>
        </p:sp>
      </p:grpSp>
      <p:grpSp>
        <p:nvGrpSpPr>
          <p:cNvPr id="21" name="群組 20">
            <a:extLst>
              <a:ext uri="{FF2B5EF4-FFF2-40B4-BE49-F238E27FC236}">
                <a16:creationId xmlns:a16="http://schemas.microsoft.com/office/drawing/2014/main" id="{B250153D-8BB1-A369-3F01-594F167D8205}"/>
              </a:ext>
            </a:extLst>
          </p:cNvPr>
          <p:cNvGrpSpPr/>
          <p:nvPr/>
        </p:nvGrpSpPr>
        <p:grpSpPr>
          <a:xfrm>
            <a:off x="0" y="5489481"/>
            <a:ext cx="7523628" cy="646331"/>
            <a:chOff x="0" y="5584731"/>
            <a:chExt cx="7523628" cy="646331"/>
          </a:xfrm>
        </p:grpSpPr>
        <p:sp>
          <p:nvSpPr>
            <p:cNvPr id="20" name="文字方塊 19">
              <a:extLst>
                <a:ext uri="{FF2B5EF4-FFF2-40B4-BE49-F238E27FC236}">
                  <a16:creationId xmlns:a16="http://schemas.microsoft.com/office/drawing/2014/main" id="{1E1213FA-A826-A4BB-0E55-48E52D825EC6}"/>
                </a:ext>
              </a:extLst>
            </p:cNvPr>
            <p:cNvSpPr txBox="1"/>
            <p:nvPr/>
          </p:nvSpPr>
          <p:spPr>
            <a:xfrm>
              <a:off x="0" y="5677063"/>
              <a:ext cx="5413345" cy="461665"/>
            </a:xfrm>
            <a:prstGeom prst="rect">
              <a:avLst/>
            </a:prstGeom>
            <a:noFill/>
          </p:spPr>
          <p:txBody>
            <a:bodyPr wrap="square">
              <a:spAutoFit/>
            </a:bodyPr>
            <a:lstStyle/>
            <a:p>
              <a:pPr algn="r">
                <a:spcBef>
                  <a:spcPts val="600"/>
                </a:spcBef>
              </a:pP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Become Dell EMC Platinum Partner</a:t>
              </a:r>
            </a:p>
          </p:txBody>
        </p:sp>
        <p:sp>
          <p:nvSpPr>
            <p:cNvPr id="3" name="Oval 7">
              <a:extLst>
                <a:ext uri="{FF2B5EF4-FFF2-40B4-BE49-F238E27FC236}">
                  <a16:creationId xmlns:a16="http://schemas.microsoft.com/office/drawing/2014/main" id="{8046060E-E60B-ADD4-F6C4-6380862DC0C0}"/>
                </a:ext>
              </a:extLst>
            </p:cNvPr>
            <p:cNvSpPr/>
            <p:nvPr/>
          </p:nvSpPr>
          <p:spPr>
            <a:xfrm>
              <a:off x="5576092" y="5760415"/>
              <a:ext cx="294968" cy="29496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11">
              <a:extLst>
                <a:ext uri="{FF2B5EF4-FFF2-40B4-BE49-F238E27FC236}">
                  <a16:creationId xmlns:a16="http://schemas.microsoft.com/office/drawing/2014/main" id="{EC230F00-0CFA-DE87-5C92-B1134125CAB7}"/>
                </a:ext>
              </a:extLst>
            </p:cNvPr>
            <p:cNvSpPr txBox="1"/>
            <p:nvPr/>
          </p:nvSpPr>
          <p:spPr>
            <a:xfrm>
              <a:off x="6095999" y="5584731"/>
              <a:ext cx="1427629"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2020</a:t>
              </a:r>
            </a:p>
          </p:txBody>
        </p:sp>
      </p:grpSp>
      <p:grpSp>
        <p:nvGrpSpPr>
          <p:cNvPr id="28" name="群組 27">
            <a:extLst>
              <a:ext uri="{FF2B5EF4-FFF2-40B4-BE49-F238E27FC236}">
                <a16:creationId xmlns:a16="http://schemas.microsoft.com/office/drawing/2014/main" id="{1C3F8A53-13F5-00D5-3946-0780AC5373D3}"/>
              </a:ext>
            </a:extLst>
          </p:cNvPr>
          <p:cNvGrpSpPr/>
          <p:nvPr/>
        </p:nvGrpSpPr>
        <p:grpSpPr>
          <a:xfrm>
            <a:off x="3761462" y="3949857"/>
            <a:ext cx="8430538" cy="912248"/>
            <a:chOff x="3761462" y="3949857"/>
            <a:chExt cx="8430538" cy="912248"/>
          </a:xfrm>
        </p:grpSpPr>
        <p:sp>
          <p:nvSpPr>
            <p:cNvPr id="14" name="Oval 6">
              <a:extLst>
                <a:ext uri="{FF2B5EF4-FFF2-40B4-BE49-F238E27FC236}">
                  <a16:creationId xmlns:a16="http://schemas.microsoft.com/office/drawing/2014/main" id="{8A2442E4-5A02-CFE3-51D2-2F1F4E2200D6}"/>
                </a:ext>
              </a:extLst>
            </p:cNvPr>
            <p:cNvSpPr/>
            <p:nvPr/>
          </p:nvSpPr>
          <p:spPr>
            <a:xfrm>
              <a:off x="5576092" y="4378306"/>
              <a:ext cx="294968" cy="29496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0">
              <a:extLst>
                <a:ext uri="{FF2B5EF4-FFF2-40B4-BE49-F238E27FC236}">
                  <a16:creationId xmlns:a16="http://schemas.microsoft.com/office/drawing/2014/main" id="{AA619900-7F10-4514-6A7E-EF64B2E94CB8}"/>
                </a:ext>
              </a:extLst>
            </p:cNvPr>
            <p:cNvSpPr txBox="1"/>
            <p:nvPr/>
          </p:nvSpPr>
          <p:spPr>
            <a:xfrm>
              <a:off x="3761462" y="4215774"/>
              <a:ext cx="1636620"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2019</a:t>
              </a:r>
            </a:p>
          </p:txBody>
        </p:sp>
        <p:sp>
          <p:nvSpPr>
            <p:cNvPr id="17" name="文字方塊 16">
              <a:extLst>
                <a:ext uri="{FF2B5EF4-FFF2-40B4-BE49-F238E27FC236}">
                  <a16:creationId xmlns:a16="http://schemas.microsoft.com/office/drawing/2014/main" id="{9A706764-FDF4-A496-F98A-A1F3B092BCB5}"/>
                </a:ext>
              </a:extLst>
            </p:cNvPr>
            <p:cNvSpPr txBox="1"/>
            <p:nvPr/>
          </p:nvSpPr>
          <p:spPr>
            <a:xfrm>
              <a:off x="6033808" y="3949857"/>
              <a:ext cx="6158192" cy="846386"/>
            </a:xfrm>
            <a:prstGeom prst="rect">
              <a:avLst/>
            </a:prstGeom>
            <a:noFill/>
          </p:spPr>
          <p:txBody>
            <a:bodyPr wrap="square">
              <a:spAutoFit/>
            </a:bodyPr>
            <a:lstStyle/>
            <a:p>
              <a:pPr>
                <a:spcBef>
                  <a:spcPts val="600"/>
                </a:spcBef>
              </a:pP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Establishment of the Chunghwa Post </a:t>
              </a:r>
              <a:r>
                <a:rPr lang="en-US" altLang="zh-TW" sz="1600" dirty="0" err="1">
                  <a:latin typeface="微軟正黑體" panose="020B0604030504040204" pitchFamily="34" charset="-120"/>
                  <a:ea typeface="微軟正黑體" panose="020B0604030504040204" pitchFamily="34" charset="-120"/>
                  <a:cs typeface="Times New Roman" panose="02020603050405020304" pitchFamily="18" charset="0"/>
                </a:rPr>
                <a:t>iBox</a:t>
              </a:r>
              <a:r>
                <a:rPr lang="en-US" altLang="zh-TW" sz="1600" dirty="0">
                  <a:latin typeface="微軟正黑體" panose="020B0604030504040204" pitchFamily="34" charset="-120"/>
                  <a:ea typeface="微軟正黑體" panose="020B0604030504040204" pitchFamily="34" charset="-120"/>
                  <a:cs typeface="Times New Roman" panose="02020603050405020304" pitchFamily="18" charset="0"/>
                </a:rPr>
                <a:t> Project</a:t>
              </a:r>
            </a:p>
            <a:p>
              <a:pPr>
                <a:spcBef>
                  <a:spcPts val="600"/>
                </a:spcBef>
              </a:pPr>
              <a:r>
                <a:rPr lang="en-US" altLang="zh-TW" sz="2800" b="1" dirty="0">
                  <a:solidFill>
                    <a:srgbClr val="C00000"/>
                  </a:solidFill>
                  <a:latin typeface="微軟正黑體" panose="020B0604030504040204" pitchFamily="34" charset="-120"/>
                  <a:ea typeface="微軟正黑體" panose="020B0604030504040204" pitchFamily="34" charset="-120"/>
                </a:rPr>
                <a:t>Develop </a:t>
              </a:r>
              <a:r>
                <a:rPr lang="en-US" altLang="zh-TW" sz="2800" b="1" dirty="0" err="1">
                  <a:solidFill>
                    <a:srgbClr val="C00000"/>
                  </a:solidFill>
                  <a:latin typeface="微軟正黑體" panose="020B0604030504040204" pitchFamily="34" charset="-120"/>
                  <a:ea typeface="微軟正黑體" panose="020B0604030504040204" pitchFamily="34" charset="-120"/>
                </a:rPr>
                <a:t>AIoT</a:t>
              </a:r>
              <a:r>
                <a:rPr lang="en-US" altLang="zh-TW" sz="2800" b="1" dirty="0">
                  <a:solidFill>
                    <a:srgbClr val="C00000"/>
                  </a:solidFill>
                  <a:latin typeface="微軟正黑體" panose="020B0604030504040204" pitchFamily="34" charset="-120"/>
                  <a:ea typeface="微軟正黑體" panose="020B0604030504040204" pitchFamily="34" charset="-120"/>
                </a:rPr>
                <a:t> smart cabinet</a:t>
              </a:r>
              <a:endParaRPr lang="zh-TW" altLang="en-US" sz="2800" b="1" dirty="0">
                <a:solidFill>
                  <a:srgbClr val="C00000"/>
                </a:solidFill>
                <a:latin typeface="微軟正黑體" panose="020B0604030504040204" pitchFamily="34" charset="-120"/>
                <a:ea typeface="微軟正黑體" panose="020B0604030504040204" pitchFamily="34" charset="-120"/>
              </a:endParaRPr>
            </a:p>
          </p:txBody>
        </p:sp>
      </p:grpSp>
      <p:grpSp>
        <p:nvGrpSpPr>
          <p:cNvPr id="9" name="群組 8">
            <a:extLst>
              <a:ext uri="{FF2B5EF4-FFF2-40B4-BE49-F238E27FC236}">
                <a16:creationId xmlns:a16="http://schemas.microsoft.com/office/drawing/2014/main" id="{E43F8A6F-7CF2-48D1-45A7-D41C5E745E15}"/>
              </a:ext>
            </a:extLst>
          </p:cNvPr>
          <p:cNvGrpSpPr/>
          <p:nvPr/>
        </p:nvGrpSpPr>
        <p:grpSpPr>
          <a:xfrm>
            <a:off x="3963936" y="547990"/>
            <a:ext cx="7699462" cy="1768762"/>
            <a:chOff x="3963936" y="547990"/>
            <a:chExt cx="7699462" cy="1768762"/>
          </a:xfrm>
        </p:grpSpPr>
        <p:sp>
          <p:nvSpPr>
            <p:cNvPr id="7" name="Oval 6">
              <a:extLst>
                <a:ext uri="{FF2B5EF4-FFF2-40B4-BE49-F238E27FC236}">
                  <a16:creationId xmlns:a16="http://schemas.microsoft.com/office/drawing/2014/main" id="{3D898B0A-EA3F-6D4B-C15A-4477868A9967}"/>
                </a:ext>
              </a:extLst>
            </p:cNvPr>
            <p:cNvSpPr/>
            <p:nvPr/>
          </p:nvSpPr>
          <p:spPr>
            <a:xfrm>
              <a:off x="5568866" y="723673"/>
              <a:ext cx="294968" cy="29496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文字方塊 10">
              <a:extLst>
                <a:ext uri="{FF2B5EF4-FFF2-40B4-BE49-F238E27FC236}">
                  <a16:creationId xmlns:a16="http://schemas.microsoft.com/office/drawing/2014/main" id="{AE0C817F-3B58-67E3-777C-A387934A388F}"/>
                </a:ext>
              </a:extLst>
            </p:cNvPr>
            <p:cNvSpPr txBox="1"/>
            <p:nvPr/>
          </p:nvSpPr>
          <p:spPr>
            <a:xfrm>
              <a:off x="6176088" y="652684"/>
              <a:ext cx="5487310" cy="877163"/>
            </a:xfrm>
            <a:prstGeom prst="rect">
              <a:avLst/>
            </a:prstGeom>
            <a:noFill/>
          </p:spPr>
          <p:txBody>
            <a:bodyPr wrap="square">
              <a:spAutoFit/>
            </a:bodyPr>
            <a:lstStyle/>
            <a:p>
              <a:pPr>
                <a:spcBef>
                  <a:spcPts val="600"/>
                </a:spcBef>
              </a:pPr>
              <a:r>
                <a:rPr lang="en-US" altLang="zh-TW"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Strengthen IT integration capabilities</a:t>
              </a:r>
            </a:p>
            <a:p>
              <a:pPr>
                <a:spcBef>
                  <a:spcPts val="600"/>
                </a:spcBef>
              </a:pPr>
              <a:r>
                <a:rPr lang="en-US" altLang="zh-TW" sz="1400" b="1"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Develop IT automation management &amp; monitoring management mechanism.</a:t>
              </a:r>
            </a:p>
          </p:txBody>
        </p:sp>
        <p:sp>
          <p:nvSpPr>
            <p:cNvPr id="16" name="TextBox 11">
              <a:extLst>
                <a:ext uri="{FF2B5EF4-FFF2-40B4-BE49-F238E27FC236}">
                  <a16:creationId xmlns:a16="http://schemas.microsoft.com/office/drawing/2014/main" id="{541DBE16-3C75-0006-7285-1BCA0878A7E7}"/>
                </a:ext>
              </a:extLst>
            </p:cNvPr>
            <p:cNvSpPr txBox="1"/>
            <p:nvPr/>
          </p:nvSpPr>
          <p:spPr>
            <a:xfrm>
              <a:off x="3963936" y="547990"/>
              <a:ext cx="1427629"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2013</a:t>
              </a:r>
            </a:p>
          </p:txBody>
        </p:sp>
        <p:sp>
          <p:nvSpPr>
            <p:cNvPr id="2" name="文字方塊 1">
              <a:extLst>
                <a:ext uri="{FF2B5EF4-FFF2-40B4-BE49-F238E27FC236}">
                  <a16:creationId xmlns:a16="http://schemas.microsoft.com/office/drawing/2014/main" id="{75A25A5B-3C21-685E-663F-888DDEA2C067}"/>
                </a:ext>
              </a:extLst>
            </p:cNvPr>
            <p:cNvSpPr txBox="1"/>
            <p:nvPr/>
          </p:nvSpPr>
          <p:spPr>
            <a:xfrm>
              <a:off x="6176088" y="1593477"/>
              <a:ext cx="5368211" cy="723275"/>
            </a:xfrm>
            <a:prstGeom prst="rect">
              <a:avLst/>
            </a:prstGeom>
            <a:noFill/>
          </p:spPr>
          <p:txBody>
            <a:bodyPr wrap="square">
              <a:spAutoFit/>
            </a:bodyPr>
            <a:lstStyle/>
            <a:p>
              <a:pPr marL="285750" indent="-285750" algn="just">
                <a:spcBef>
                  <a:spcPts val="600"/>
                </a:spcBef>
                <a:buFont typeface="Arial" panose="020B0604020202020204" pitchFamily="34" charset="0"/>
                <a:buChar char="•"/>
              </a:pPr>
              <a:r>
                <a:rPr lang="en-US" altLang="zh-TW" sz="1200" dirty="0">
                  <a:latin typeface="微軟正黑體" panose="020B0604030504040204" pitchFamily="34" charset="-120"/>
                  <a:ea typeface="微軟正黑體" panose="020B0604030504040204" pitchFamily="34" charset="-120"/>
                  <a:cs typeface="Times New Roman" panose="02020603050405020304" pitchFamily="18" charset="0"/>
                </a:rPr>
                <a:t>Cooperate with EMC and VMWARE to obtain Partner qualification.</a:t>
              </a:r>
            </a:p>
            <a:p>
              <a:pPr marL="285750" indent="-285750" algn="just">
                <a:spcBef>
                  <a:spcPts val="600"/>
                </a:spcBef>
                <a:buFont typeface="Arial" panose="020B0604020202020204" pitchFamily="34" charset="0"/>
                <a:buChar char="•"/>
              </a:pPr>
              <a:r>
                <a:rPr lang="en-US" altLang="zh-TW" sz="1200" dirty="0">
                  <a:latin typeface="微軟正黑體" panose="020B0604030504040204" pitchFamily="34" charset="-120"/>
                  <a:ea typeface="微軟正黑體" panose="020B0604030504040204" pitchFamily="34" charset="-120"/>
                  <a:cs typeface="Times New Roman" panose="02020603050405020304" pitchFamily="18" charset="0"/>
                </a:rPr>
                <a:t>Establish a technical service department to develop core technical capabilities.</a:t>
              </a:r>
            </a:p>
          </p:txBody>
        </p:sp>
      </p:grpSp>
    </p:spTree>
    <p:extLst>
      <p:ext uri="{BB962C8B-B14F-4D97-AF65-F5344CB8AC3E}">
        <p14:creationId xmlns:p14="http://schemas.microsoft.com/office/powerpoint/2010/main" val="27927867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5723576" y="-14754"/>
            <a:ext cx="0" cy="6876000"/>
          </a:xfrm>
          <a:prstGeom prst="line">
            <a:avLst/>
          </a:prstGeom>
          <a:ln w="317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0" name="群組 19">
            <a:extLst>
              <a:ext uri="{FF2B5EF4-FFF2-40B4-BE49-F238E27FC236}">
                <a16:creationId xmlns:a16="http://schemas.microsoft.com/office/drawing/2014/main" id="{836AEABC-B9E9-8500-8302-C103CDF36FD8}"/>
              </a:ext>
            </a:extLst>
          </p:cNvPr>
          <p:cNvGrpSpPr/>
          <p:nvPr/>
        </p:nvGrpSpPr>
        <p:grpSpPr>
          <a:xfrm>
            <a:off x="3834333" y="4444925"/>
            <a:ext cx="7372928" cy="1781556"/>
            <a:chOff x="3834333" y="4330625"/>
            <a:chExt cx="7372928" cy="1781556"/>
          </a:xfrm>
        </p:grpSpPr>
        <p:sp>
          <p:nvSpPr>
            <p:cNvPr id="9" name="Oval 8"/>
            <p:cNvSpPr/>
            <p:nvPr/>
          </p:nvSpPr>
          <p:spPr>
            <a:xfrm>
              <a:off x="5576092" y="4506307"/>
              <a:ext cx="294968" cy="294968"/>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3834333" y="4330625"/>
              <a:ext cx="1494201"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2023</a:t>
              </a:r>
            </a:p>
          </p:txBody>
        </p:sp>
        <p:sp>
          <p:nvSpPr>
            <p:cNvPr id="2" name="文字方塊 1">
              <a:extLst>
                <a:ext uri="{FF2B5EF4-FFF2-40B4-BE49-F238E27FC236}">
                  <a16:creationId xmlns:a16="http://schemas.microsoft.com/office/drawing/2014/main" id="{5D667C2D-F388-2629-C600-4D10C4B5F15E}"/>
                </a:ext>
              </a:extLst>
            </p:cNvPr>
            <p:cNvSpPr txBox="1"/>
            <p:nvPr/>
          </p:nvSpPr>
          <p:spPr>
            <a:xfrm>
              <a:off x="6073623" y="4388632"/>
              <a:ext cx="5133638" cy="1723549"/>
            </a:xfrm>
            <a:prstGeom prst="rect">
              <a:avLst/>
            </a:prstGeom>
            <a:noFill/>
          </p:spPr>
          <p:txBody>
            <a:bodyPr wrap="square">
              <a:spAutoFit/>
            </a:bodyPr>
            <a:lstStyle/>
            <a:p>
              <a:pPr>
                <a:spcBef>
                  <a:spcPts val="600"/>
                </a:spcBef>
              </a:pP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Awarded the Annual</a:t>
              </a:r>
            </a:p>
            <a:p>
              <a:pPr>
                <a:spcBef>
                  <a:spcPts val="600"/>
                </a:spcBef>
              </a:pP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 'Best Cloud Platform Technology Integration Award’ </a:t>
              </a:r>
            </a:p>
            <a:p>
              <a:pPr>
                <a:spcBef>
                  <a:spcPts val="600"/>
                </a:spcBef>
              </a:pP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by VMware.</a:t>
              </a:r>
            </a:p>
          </p:txBody>
        </p:sp>
      </p:grpSp>
      <p:grpSp>
        <p:nvGrpSpPr>
          <p:cNvPr id="21" name="群組 20">
            <a:extLst>
              <a:ext uri="{FF2B5EF4-FFF2-40B4-BE49-F238E27FC236}">
                <a16:creationId xmlns:a16="http://schemas.microsoft.com/office/drawing/2014/main" id="{3BFC4FDC-3B63-17C0-79FD-A93652F2CD9C}"/>
              </a:ext>
            </a:extLst>
          </p:cNvPr>
          <p:cNvGrpSpPr/>
          <p:nvPr/>
        </p:nvGrpSpPr>
        <p:grpSpPr>
          <a:xfrm>
            <a:off x="4234440" y="1384894"/>
            <a:ext cx="7607513" cy="1338828"/>
            <a:chOff x="4234440" y="2627074"/>
            <a:chExt cx="7607513" cy="1338828"/>
          </a:xfrm>
        </p:grpSpPr>
        <p:sp>
          <p:nvSpPr>
            <p:cNvPr id="18" name="TextBox 10">
              <a:extLst>
                <a:ext uri="{FF2B5EF4-FFF2-40B4-BE49-F238E27FC236}">
                  <a16:creationId xmlns:a16="http://schemas.microsoft.com/office/drawing/2014/main" id="{20050C52-D551-9225-1CB1-3C8142A8FA44}"/>
                </a:ext>
              </a:extLst>
            </p:cNvPr>
            <p:cNvSpPr txBox="1"/>
            <p:nvPr/>
          </p:nvSpPr>
          <p:spPr>
            <a:xfrm>
              <a:off x="4234440" y="2627074"/>
              <a:ext cx="16366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2020</a:t>
              </a:r>
            </a:p>
          </p:txBody>
        </p:sp>
        <p:sp>
          <p:nvSpPr>
            <p:cNvPr id="19" name="Oval 6">
              <a:extLst>
                <a:ext uri="{FF2B5EF4-FFF2-40B4-BE49-F238E27FC236}">
                  <a16:creationId xmlns:a16="http://schemas.microsoft.com/office/drawing/2014/main" id="{FC5FD0C6-3569-0995-9334-6D0C1983980A}"/>
                </a:ext>
              </a:extLst>
            </p:cNvPr>
            <p:cNvSpPr/>
            <p:nvPr/>
          </p:nvSpPr>
          <p:spPr>
            <a:xfrm>
              <a:off x="5576092" y="2768815"/>
              <a:ext cx="294968" cy="294968"/>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文字方塊 21">
              <a:extLst>
                <a:ext uri="{FF2B5EF4-FFF2-40B4-BE49-F238E27FC236}">
                  <a16:creationId xmlns:a16="http://schemas.microsoft.com/office/drawing/2014/main" id="{E52DE2E9-F6AB-C678-9727-FFADE37F88D4}"/>
                </a:ext>
              </a:extLst>
            </p:cNvPr>
            <p:cNvSpPr txBox="1"/>
            <p:nvPr/>
          </p:nvSpPr>
          <p:spPr>
            <a:xfrm>
              <a:off x="6096000" y="2627074"/>
              <a:ext cx="5745953" cy="1338828"/>
            </a:xfrm>
            <a:prstGeom prst="rect">
              <a:avLst/>
            </a:prstGeom>
            <a:noFill/>
          </p:spPr>
          <p:txBody>
            <a:bodyPr wrap="square">
              <a:spAutoFit/>
            </a:bodyPr>
            <a:lstStyle/>
            <a:p>
              <a:pPr>
                <a:spcBef>
                  <a:spcPts val="600"/>
                </a:spcBef>
              </a:pPr>
              <a:r>
                <a:rPr lang="en-US" altLang="zh-TW" sz="2800" b="1" dirty="0">
                  <a:solidFill>
                    <a:srgbClr val="C00000"/>
                  </a:solidFill>
                  <a:latin typeface="微軟正黑體" panose="020B0604030504040204" pitchFamily="34" charset="-120"/>
                  <a:ea typeface="微軟正黑體" panose="020B0604030504040204" pitchFamily="34" charset="-120"/>
                </a:rPr>
                <a:t>Obtained ISO27001 certification.</a:t>
              </a:r>
            </a:p>
            <a:p>
              <a:pPr>
                <a:spcBef>
                  <a:spcPts val="600"/>
                </a:spcBef>
              </a:pPr>
              <a:r>
                <a:rPr lang="en-US" altLang="zh-TW" sz="2400" b="1"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rPr>
                <a:t>and progressively expanded the scope of verification each year.</a:t>
              </a:r>
              <a:endPar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pSp>
      <p:grpSp>
        <p:nvGrpSpPr>
          <p:cNvPr id="5" name="群組 4">
            <a:extLst>
              <a:ext uri="{FF2B5EF4-FFF2-40B4-BE49-F238E27FC236}">
                <a16:creationId xmlns:a16="http://schemas.microsoft.com/office/drawing/2014/main" id="{02310FF6-2CBE-CF2F-9EF1-47BB6C3BF687}"/>
              </a:ext>
            </a:extLst>
          </p:cNvPr>
          <p:cNvGrpSpPr/>
          <p:nvPr/>
        </p:nvGrpSpPr>
        <p:grpSpPr>
          <a:xfrm>
            <a:off x="-400838" y="3078489"/>
            <a:ext cx="8170183" cy="842424"/>
            <a:chOff x="-400838" y="4240491"/>
            <a:chExt cx="8170183" cy="842424"/>
          </a:xfrm>
        </p:grpSpPr>
        <p:sp>
          <p:nvSpPr>
            <p:cNvPr id="7" name="TextBox 10">
              <a:extLst>
                <a:ext uri="{FF2B5EF4-FFF2-40B4-BE49-F238E27FC236}">
                  <a16:creationId xmlns:a16="http://schemas.microsoft.com/office/drawing/2014/main" id="{E9DDEDB4-4026-4B54-E057-62CE58CE6432}"/>
                </a:ext>
              </a:extLst>
            </p:cNvPr>
            <p:cNvSpPr txBox="1"/>
            <p:nvPr/>
          </p:nvSpPr>
          <p:spPr>
            <a:xfrm>
              <a:off x="6132725" y="4240491"/>
              <a:ext cx="16366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2021</a:t>
              </a:r>
            </a:p>
          </p:txBody>
        </p:sp>
        <p:sp>
          <p:nvSpPr>
            <p:cNvPr id="11" name="Oval 6">
              <a:extLst>
                <a:ext uri="{FF2B5EF4-FFF2-40B4-BE49-F238E27FC236}">
                  <a16:creationId xmlns:a16="http://schemas.microsoft.com/office/drawing/2014/main" id="{8F546E37-E999-C843-5AEE-97C9EDB2D751}"/>
                </a:ext>
              </a:extLst>
            </p:cNvPr>
            <p:cNvSpPr/>
            <p:nvPr/>
          </p:nvSpPr>
          <p:spPr>
            <a:xfrm>
              <a:off x="5576092" y="4415510"/>
              <a:ext cx="294968" cy="2949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文字方塊 15">
              <a:extLst>
                <a:ext uri="{FF2B5EF4-FFF2-40B4-BE49-F238E27FC236}">
                  <a16:creationId xmlns:a16="http://schemas.microsoft.com/office/drawing/2014/main" id="{6D19FD86-6347-2F2D-BEE2-315B10AF5E7F}"/>
                </a:ext>
              </a:extLst>
            </p:cNvPr>
            <p:cNvSpPr txBox="1"/>
            <p:nvPr/>
          </p:nvSpPr>
          <p:spPr>
            <a:xfrm>
              <a:off x="-400838" y="4359640"/>
              <a:ext cx="5745953" cy="723275"/>
            </a:xfrm>
            <a:prstGeom prst="rect">
              <a:avLst/>
            </a:prstGeom>
            <a:noFill/>
          </p:spPr>
          <p:txBody>
            <a:bodyPr wrap="square">
              <a:spAutoFit/>
            </a:bodyPr>
            <a:lstStyle/>
            <a:p>
              <a:pPr algn="r">
                <a:spcBef>
                  <a:spcPts val="600"/>
                </a:spcBef>
              </a:pPr>
              <a:r>
                <a:rPr lang="en-US" altLang="zh-TW" b="1" dirty="0">
                  <a:solidFill>
                    <a:srgbClr val="C00000"/>
                  </a:solidFill>
                  <a:latin typeface="微軟正黑體" panose="020B0604030504040204" pitchFamily="34" charset="-120"/>
                  <a:ea typeface="微軟正黑體" panose="020B0604030504040204" pitchFamily="34" charset="-120"/>
                </a:rPr>
                <a:t>Fortune Technology Systems Corporation</a:t>
              </a:r>
            </a:p>
            <a:p>
              <a:pPr algn="r">
                <a:spcBef>
                  <a:spcPts val="600"/>
                </a:spcBef>
              </a:pPr>
              <a:r>
                <a:rPr lang="en-US" altLang="zh-TW" b="1" dirty="0">
                  <a:solidFill>
                    <a:srgbClr val="C00000"/>
                  </a:solidFill>
                  <a:latin typeface="微軟正黑體" panose="020B0604030504040204" pitchFamily="34" charset="-120"/>
                  <a:ea typeface="微軟正黑體" panose="020B0604030504040204" pitchFamily="34" charset="-120"/>
                </a:rPr>
                <a:t>established</a:t>
              </a:r>
            </a:p>
          </p:txBody>
        </p:sp>
      </p:grpSp>
    </p:spTree>
    <p:extLst>
      <p:ext uri="{BB962C8B-B14F-4D97-AF65-F5344CB8AC3E}">
        <p14:creationId xmlns:p14="http://schemas.microsoft.com/office/powerpoint/2010/main" val="14538983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A60F58C7-CF70-FB84-4284-F308E21E9D05}"/>
              </a:ext>
            </a:extLst>
          </p:cNvPr>
          <p:cNvGrpSpPr/>
          <p:nvPr/>
        </p:nvGrpSpPr>
        <p:grpSpPr>
          <a:xfrm>
            <a:off x="210284" y="2405174"/>
            <a:ext cx="11886072" cy="2436894"/>
            <a:chOff x="1616566" y="2704119"/>
            <a:chExt cx="9147980" cy="2436894"/>
          </a:xfrm>
        </p:grpSpPr>
        <p:sp>
          <p:nvSpPr>
            <p:cNvPr id="11" name="Rectangle 10">
              <a:extLst>
                <a:ext uri="{FF2B5EF4-FFF2-40B4-BE49-F238E27FC236}">
                  <a16:creationId xmlns:a16="http://schemas.microsoft.com/office/drawing/2014/main" id="{BBBB53FE-E9CA-A161-ADEE-448A28F3F67F}"/>
                </a:ext>
              </a:extLst>
            </p:cNvPr>
            <p:cNvSpPr/>
            <p:nvPr/>
          </p:nvSpPr>
          <p:spPr>
            <a:xfrm>
              <a:off x="8798104" y="2704119"/>
              <a:ext cx="1776142" cy="704193"/>
            </a:xfrm>
            <a:prstGeom prst="rect">
              <a:avLst/>
            </a:prstGeom>
            <a:solidFill>
              <a:srgbClr val="890000">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solidFill>
                    <a:schemeClr val="bg1"/>
                  </a:solidFill>
                  <a:latin typeface="微軟正黑體" panose="020B0604030504040204" pitchFamily="34" charset="-120"/>
                  <a:ea typeface="微軟正黑體" panose="020B0604030504040204" pitchFamily="34" charset="-120"/>
                </a:rPr>
                <a:t>Management Center</a:t>
              </a:r>
            </a:p>
          </p:txBody>
        </p:sp>
        <p:sp>
          <p:nvSpPr>
            <p:cNvPr id="12" name="Rectangle 11">
              <a:extLst>
                <a:ext uri="{FF2B5EF4-FFF2-40B4-BE49-F238E27FC236}">
                  <a16:creationId xmlns:a16="http://schemas.microsoft.com/office/drawing/2014/main" id="{D289F959-41E5-56BE-A783-6E53C824F63F}"/>
                </a:ext>
              </a:extLst>
            </p:cNvPr>
            <p:cNvSpPr/>
            <p:nvPr/>
          </p:nvSpPr>
          <p:spPr>
            <a:xfrm>
              <a:off x="1617754" y="2704119"/>
              <a:ext cx="1546952" cy="704193"/>
            </a:xfrm>
            <a:prstGeom prst="rect">
              <a:avLst/>
            </a:prstGeom>
            <a:solidFill>
              <a:srgbClr val="890000">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a:solidFill>
                    <a:schemeClr val="bg1"/>
                  </a:solidFill>
                  <a:latin typeface="微軟正黑體" panose="020B0604030504040204" pitchFamily="34" charset="-120"/>
                  <a:ea typeface="微軟正黑體" panose="020B0604030504040204" pitchFamily="34" charset="-120"/>
                </a:rPr>
                <a:t>Business Development Center</a:t>
              </a:r>
            </a:p>
          </p:txBody>
        </p:sp>
        <p:sp>
          <p:nvSpPr>
            <p:cNvPr id="13" name="Rectangle 12">
              <a:extLst>
                <a:ext uri="{FF2B5EF4-FFF2-40B4-BE49-F238E27FC236}">
                  <a16:creationId xmlns:a16="http://schemas.microsoft.com/office/drawing/2014/main" id="{014B59B1-6759-46B5-0D31-7429F76A5F51}"/>
                </a:ext>
              </a:extLst>
            </p:cNvPr>
            <p:cNvSpPr/>
            <p:nvPr/>
          </p:nvSpPr>
          <p:spPr>
            <a:xfrm>
              <a:off x="3362601" y="2704119"/>
              <a:ext cx="1747917" cy="704193"/>
            </a:xfrm>
            <a:prstGeom prst="rect">
              <a:avLst/>
            </a:prstGeom>
            <a:solidFill>
              <a:srgbClr val="890000">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solidFill>
                    <a:schemeClr val="bg1"/>
                  </a:solidFill>
                  <a:latin typeface="微軟正黑體" panose="020B0604030504040204" pitchFamily="34" charset="-120"/>
                  <a:ea typeface="微軟正黑體" panose="020B0604030504040204" pitchFamily="34" charset="-120"/>
                </a:rPr>
                <a:t>Product and Marketing Center</a:t>
              </a:r>
            </a:p>
          </p:txBody>
        </p:sp>
        <p:sp>
          <p:nvSpPr>
            <p:cNvPr id="14" name="Rectangle 13">
              <a:extLst>
                <a:ext uri="{FF2B5EF4-FFF2-40B4-BE49-F238E27FC236}">
                  <a16:creationId xmlns:a16="http://schemas.microsoft.com/office/drawing/2014/main" id="{B36D4F85-E5CD-5568-1E2E-926B8178F9DC}"/>
                </a:ext>
              </a:extLst>
            </p:cNvPr>
            <p:cNvSpPr/>
            <p:nvPr/>
          </p:nvSpPr>
          <p:spPr>
            <a:xfrm>
              <a:off x="5308412" y="2704119"/>
              <a:ext cx="1546952" cy="704193"/>
            </a:xfrm>
            <a:prstGeom prst="rect">
              <a:avLst/>
            </a:prstGeom>
            <a:solidFill>
              <a:srgbClr val="890000">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solidFill>
                    <a:schemeClr val="bg1"/>
                  </a:solidFill>
                  <a:latin typeface="微軟正黑體" panose="020B0604030504040204" pitchFamily="34" charset="-120"/>
                  <a:ea typeface="微軟正黑體" panose="020B0604030504040204" pitchFamily="34" charset="-120"/>
                </a:rPr>
                <a:t>Technology Center</a:t>
              </a:r>
            </a:p>
          </p:txBody>
        </p:sp>
        <p:sp>
          <p:nvSpPr>
            <p:cNvPr id="15" name="Rectangle 14">
              <a:extLst>
                <a:ext uri="{FF2B5EF4-FFF2-40B4-BE49-F238E27FC236}">
                  <a16:creationId xmlns:a16="http://schemas.microsoft.com/office/drawing/2014/main" id="{7D4D864D-FDD5-73C8-08B3-64984A8CD48D}"/>
                </a:ext>
              </a:extLst>
            </p:cNvPr>
            <p:cNvSpPr/>
            <p:nvPr/>
          </p:nvSpPr>
          <p:spPr>
            <a:xfrm>
              <a:off x="7053258" y="2704119"/>
              <a:ext cx="1546952" cy="704193"/>
            </a:xfrm>
            <a:prstGeom prst="rect">
              <a:avLst/>
            </a:prstGeom>
            <a:solidFill>
              <a:srgbClr val="890000">
                <a:alpha val="6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solidFill>
                    <a:schemeClr val="bg1"/>
                  </a:solidFill>
                  <a:latin typeface="微軟正黑體" panose="020B0604030504040204" pitchFamily="34" charset="-120"/>
                  <a:ea typeface="微軟正黑體" panose="020B0604030504040204" pitchFamily="34" charset="-120"/>
                </a:rPr>
                <a:t>Software Center</a:t>
              </a:r>
            </a:p>
          </p:txBody>
        </p:sp>
        <p:sp>
          <p:nvSpPr>
            <p:cNvPr id="29" name="TextBox 28">
              <a:extLst>
                <a:ext uri="{FF2B5EF4-FFF2-40B4-BE49-F238E27FC236}">
                  <a16:creationId xmlns:a16="http://schemas.microsoft.com/office/drawing/2014/main" id="{75A6F89A-9ACD-8AF7-A52A-D161E969359A}"/>
                </a:ext>
              </a:extLst>
            </p:cNvPr>
            <p:cNvSpPr txBox="1"/>
            <p:nvPr/>
          </p:nvSpPr>
          <p:spPr>
            <a:xfrm>
              <a:off x="3406374" y="3586741"/>
              <a:ext cx="1710577" cy="1554272"/>
            </a:xfrm>
            <a:prstGeom prst="rect">
              <a:avLst/>
            </a:prstGeom>
            <a:noFill/>
          </p:spPr>
          <p:txBody>
            <a:bodyPr wrap="square" tIns="0" rtlCol="0">
              <a:spAutoFit/>
            </a:bodyPr>
            <a:lstStyle/>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Product Marketing Management</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OEM Collaboration</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Online and Offline Marketing</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Website Maintenance</a:t>
              </a:r>
              <a:endParaRPr lang="zh-TW" altLang="zh-TW" sz="1400" dirty="0">
                <a:effectLst/>
                <a:latin typeface="微軟正黑體" panose="020B0604030504040204" pitchFamily="34" charset="-120"/>
                <a:ea typeface="微軟正黑體" panose="020B0604030504040204" pitchFamily="34" charset="-120"/>
              </a:endParaRPr>
            </a:p>
          </p:txBody>
        </p:sp>
        <p:sp>
          <p:nvSpPr>
            <p:cNvPr id="30" name="TextBox 29">
              <a:extLst>
                <a:ext uri="{FF2B5EF4-FFF2-40B4-BE49-F238E27FC236}">
                  <a16:creationId xmlns:a16="http://schemas.microsoft.com/office/drawing/2014/main" id="{84245557-158C-96E1-2C98-1497CFFFE3FF}"/>
                </a:ext>
              </a:extLst>
            </p:cNvPr>
            <p:cNvSpPr txBox="1"/>
            <p:nvPr/>
          </p:nvSpPr>
          <p:spPr>
            <a:xfrm>
              <a:off x="1635020" y="3586741"/>
              <a:ext cx="1835153" cy="692497"/>
            </a:xfrm>
            <a:prstGeom prst="rect">
              <a:avLst/>
            </a:prstGeom>
            <a:noFill/>
          </p:spPr>
          <p:txBody>
            <a:bodyPr wrap="none" tIns="0" rtlCol="0">
              <a:spAutoFit/>
            </a:bodyPr>
            <a:lstStyle/>
            <a:p>
              <a:pPr marL="285750" indent="-285750">
                <a:buFont typeface="Arial" panose="020B0604020202020204" pitchFamily="34" charset="0"/>
                <a:buChar char="•"/>
              </a:pPr>
              <a:r>
                <a:rPr lang="en-US" altLang="zh-TW" sz="1400" dirty="0">
                  <a:effectLst/>
                  <a:latin typeface="微軟正黑體" panose="020B0604030504040204" pitchFamily="34" charset="-120"/>
                  <a:ea typeface="微軟正黑體" panose="020B0604030504040204" pitchFamily="34" charset="-120"/>
                </a:rPr>
                <a:t>Sales</a:t>
              </a:r>
            </a:p>
            <a:p>
              <a:pPr marL="285750" indent="-285750">
                <a:buFont typeface="Arial" panose="020B0604020202020204" pitchFamily="34" charset="0"/>
                <a:buChar char="•"/>
              </a:pPr>
              <a:r>
                <a:rPr lang="en-US" altLang="zh-TW" sz="1400" dirty="0">
                  <a:effectLst/>
                  <a:latin typeface="微軟正黑體" panose="020B0604030504040204" pitchFamily="34" charset="-120"/>
                  <a:ea typeface="微軟正黑體" panose="020B0604030504040204" pitchFamily="34" charset="-120"/>
                </a:rPr>
                <a:t>Business Development</a:t>
              </a:r>
            </a:p>
            <a:p>
              <a:pPr marL="285750" indent="-285750">
                <a:buFont typeface="Arial" panose="020B0604020202020204" pitchFamily="34" charset="0"/>
                <a:buChar char="•"/>
              </a:pPr>
              <a:r>
                <a:rPr lang="en-US" altLang="zh-TW" sz="1400" dirty="0">
                  <a:effectLst/>
                  <a:latin typeface="微軟正黑體" panose="020B0604030504040204" pitchFamily="34" charset="-120"/>
                  <a:ea typeface="微軟正黑體" panose="020B0604030504040204" pitchFamily="34" charset="-120"/>
                </a:rPr>
                <a:t>Strategic Alliances</a:t>
              </a:r>
              <a:endParaRPr lang="zh-TW" altLang="zh-TW" sz="1400" dirty="0">
                <a:effectLst/>
                <a:latin typeface="微軟正黑體" panose="020B0604030504040204" pitchFamily="34" charset="-120"/>
                <a:ea typeface="微軟正黑體" panose="020B0604030504040204" pitchFamily="34" charset="-120"/>
              </a:endParaRPr>
            </a:p>
          </p:txBody>
        </p:sp>
        <p:sp>
          <p:nvSpPr>
            <p:cNvPr id="31" name="TextBox 30">
              <a:extLst>
                <a:ext uri="{FF2B5EF4-FFF2-40B4-BE49-F238E27FC236}">
                  <a16:creationId xmlns:a16="http://schemas.microsoft.com/office/drawing/2014/main" id="{8EF9F7DA-CD78-5F9A-BF14-5273B0CC78EC}"/>
                </a:ext>
              </a:extLst>
            </p:cNvPr>
            <p:cNvSpPr txBox="1"/>
            <p:nvPr/>
          </p:nvSpPr>
          <p:spPr>
            <a:xfrm>
              <a:off x="5326643" y="3586741"/>
              <a:ext cx="1646047" cy="1123384"/>
            </a:xfrm>
            <a:prstGeom prst="rect">
              <a:avLst/>
            </a:prstGeom>
            <a:noFill/>
          </p:spPr>
          <p:txBody>
            <a:bodyPr wrap="none" tIns="0" rtlCol="0">
              <a:spAutoFit/>
            </a:bodyPr>
            <a:lstStyle/>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Solution Design</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Contract Fulfillment</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Technical Services</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Maintenance</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Hardware Training</a:t>
              </a:r>
              <a:endParaRPr lang="zh-TW" altLang="zh-TW" sz="1400" dirty="0">
                <a:latin typeface="微軟正黑體" panose="020B0604030504040204" pitchFamily="34" charset="-120"/>
                <a:ea typeface="微軟正黑體" panose="020B0604030504040204" pitchFamily="34" charset="-120"/>
              </a:endParaRPr>
            </a:p>
          </p:txBody>
        </p:sp>
        <p:sp>
          <p:nvSpPr>
            <p:cNvPr id="32" name="TextBox 31">
              <a:extLst>
                <a:ext uri="{FF2B5EF4-FFF2-40B4-BE49-F238E27FC236}">
                  <a16:creationId xmlns:a16="http://schemas.microsoft.com/office/drawing/2014/main" id="{A0341DAC-4D9D-F35C-C071-A776108C3951}"/>
                </a:ext>
              </a:extLst>
            </p:cNvPr>
            <p:cNvSpPr txBox="1"/>
            <p:nvPr/>
          </p:nvSpPr>
          <p:spPr>
            <a:xfrm>
              <a:off x="7086817" y="3586741"/>
              <a:ext cx="1852920" cy="1123384"/>
            </a:xfrm>
            <a:prstGeom prst="rect">
              <a:avLst/>
            </a:prstGeom>
            <a:noFill/>
          </p:spPr>
          <p:txBody>
            <a:bodyPr wrap="none" tIns="0" rtlCol="0">
              <a:spAutoFit/>
            </a:bodyPr>
            <a:lstStyle/>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Software Development</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Customization</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Localization</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Maintenance Updates</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Software Training</a:t>
              </a:r>
              <a:endParaRPr lang="zh-TW" altLang="zh-TW" sz="1400" dirty="0">
                <a:latin typeface="微軟正黑體" panose="020B0604030504040204" pitchFamily="34" charset="-120"/>
                <a:ea typeface="微軟正黑體" panose="020B0604030504040204" pitchFamily="34" charset="-120"/>
              </a:endParaRPr>
            </a:p>
          </p:txBody>
        </p:sp>
        <p:sp>
          <p:nvSpPr>
            <p:cNvPr id="33" name="TextBox 32">
              <a:extLst>
                <a:ext uri="{FF2B5EF4-FFF2-40B4-BE49-F238E27FC236}">
                  <a16:creationId xmlns:a16="http://schemas.microsoft.com/office/drawing/2014/main" id="{2AF00C1A-D4E1-08D0-E43F-30529172BD3C}"/>
                </a:ext>
              </a:extLst>
            </p:cNvPr>
            <p:cNvSpPr txBox="1"/>
            <p:nvPr/>
          </p:nvSpPr>
          <p:spPr>
            <a:xfrm>
              <a:off x="8988404" y="3586741"/>
              <a:ext cx="1776142" cy="1338828"/>
            </a:xfrm>
            <a:prstGeom prst="rect">
              <a:avLst/>
            </a:prstGeom>
            <a:noFill/>
          </p:spPr>
          <p:txBody>
            <a:bodyPr wrap="square" tIns="0" rtlCol="0">
              <a:spAutoFit/>
            </a:bodyPr>
            <a:lstStyle/>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Listing Compliance</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Financial Operations </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Human Resources and Legal Affairs </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Asset Management </a:t>
              </a:r>
            </a:p>
            <a:p>
              <a:pPr marL="285750" indent="-285750">
                <a:buFont typeface="Arial" panose="020B0604020202020204" pitchFamily="34" charset="0"/>
                <a:buChar char="•"/>
              </a:pPr>
              <a:r>
                <a:rPr lang="en-US" altLang="zh-TW" sz="1400" dirty="0">
                  <a:latin typeface="微軟正黑體" panose="020B0604030504040204" pitchFamily="34" charset="-120"/>
                  <a:ea typeface="微軟正黑體" panose="020B0604030504040204" pitchFamily="34" charset="-120"/>
                </a:rPr>
                <a:t>General Affairs</a:t>
              </a:r>
              <a:endParaRPr lang="zh-TW" altLang="zh-TW" sz="1400" dirty="0">
                <a:latin typeface="微軟正黑體" panose="020B0604030504040204" pitchFamily="34" charset="-120"/>
                <a:ea typeface="微軟正黑體" panose="020B0604030504040204" pitchFamily="34" charset="-120"/>
              </a:endParaRPr>
            </a:p>
          </p:txBody>
        </p:sp>
        <p:cxnSp>
          <p:nvCxnSpPr>
            <p:cNvPr id="21" name="Straight Connector 40">
              <a:extLst>
                <a:ext uri="{FF2B5EF4-FFF2-40B4-BE49-F238E27FC236}">
                  <a16:creationId xmlns:a16="http://schemas.microsoft.com/office/drawing/2014/main" id="{39BF5C28-2D44-3248-5B2A-77D1D83A337E}"/>
                </a:ext>
              </a:extLst>
            </p:cNvPr>
            <p:cNvCxnSpPr>
              <a:cxnSpLocks/>
            </p:cNvCxnSpPr>
            <p:nvPr/>
          </p:nvCxnSpPr>
          <p:spPr>
            <a:xfrm flipV="1">
              <a:off x="1616566" y="3586741"/>
              <a:ext cx="0" cy="1522288"/>
            </a:xfrm>
            <a:prstGeom prst="line">
              <a:avLst/>
            </a:prstGeom>
            <a:ln w="19050" cap="rnd">
              <a:solidFill>
                <a:srgbClr val="890000"/>
              </a:solidFill>
              <a:prstDash val="sysDot"/>
              <a:headEnd type="none"/>
            </a:ln>
          </p:spPr>
          <p:style>
            <a:lnRef idx="1">
              <a:schemeClr val="accent1"/>
            </a:lnRef>
            <a:fillRef idx="0">
              <a:schemeClr val="accent1"/>
            </a:fillRef>
            <a:effectRef idx="0">
              <a:schemeClr val="accent1"/>
            </a:effectRef>
            <a:fontRef idx="minor">
              <a:schemeClr val="tx1"/>
            </a:fontRef>
          </p:style>
        </p:cxnSp>
        <p:cxnSp>
          <p:nvCxnSpPr>
            <p:cNvPr id="34" name="Straight Connector 40">
              <a:extLst>
                <a:ext uri="{FF2B5EF4-FFF2-40B4-BE49-F238E27FC236}">
                  <a16:creationId xmlns:a16="http://schemas.microsoft.com/office/drawing/2014/main" id="{0320E21D-E7FA-8B44-F604-1A002DAE7A61}"/>
                </a:ext>
              </a:extLst>
            </p:cNvPr>
            <p:cNvCxnSpPr>
              <a:cxnSpLocks/>
            </p:cNvCxnSpPr>
            <p:nvPr/>
          </p:nvCxnSpPr>
          <p:spPr>
            <a:xfrm flipV="1">
              <a:off x="3379904" y="3586741"/>
              <a:ext cx="0" cy="1522288"/>
            </a:xfrm>
            <a:prstGeom prst="line">
              <a:avLst/>
            </a:prstGeom>
            <a:ln w="19050" cap="rnd">
              <a:solidFill>
                <a:srgbClr val="890000"/>
              </a:solidFill>
              <a:prstDash val="sysDot"/>
              <a:headEnd type="none"/>
            </a:ln>
          </p:spPr>
          <p:style>
            <a:lnRef idx="1">
              <a:schemeClr val="accent1"/>
            </a:lnRef>
            <a:fillRef idx="0">
              <a:schemeClr val="accent1"/>
            </a:fillRef>
            <a:effectRef idx="0">
              <a:schemeClr val="accent1"/>
            </a:effectRef>
            <a:fontRef idx="minor">
              <a:schemeClr val="tx1"/>
            </a:fontRef>
          </p:style>
        </p:cxnSp>
        <p:cxnSp>
          <p:nvCxnSpPr>
            <p:cNvPr id="35" name="Straight Connector 40">
              <a:extLst>
                <a:ext uri="{FF2B5EF4-FFF2-40B4-BE49-F238E27FC236}">
                  <a16:creationId xmlns:a16="http://schemas.microsoft.com/office/drawing/2014/main" id="{37EFB4D8-D35D-C4F8-016E-CA4957EDC66E}"/>
                </a:ext>
              </a:extLst>
            </p:cNvPr>
            <p:cNvCxnSpPr>
              <a:cxnSpLocks/>
            </p:cNvCxnSpPr>
            <p:nvPr/>
          </p:nvCxnSpPr>
          <p:spPr>
            <a:xfrm flipV="1">
              <a:off x="5306819" y="3586741"/>
              <a:ext cx="0" cy="1522288"/>
            </a:xfrm>
            <a:prstGeom prst="line">
              <a:avLst/>
            </a:prstGeom>
            <a:ln w="19050" cap="rnd">
              <a:solidFill>
                <a:srgbClr val="890000"/>
              </a:solidFill>
              <a:prstDash val="sysDot"/>
              <a:headEnd type="none"/>
            </a:ln>
          </p:spPr>
          <p:style>
            <a:lnRef idx="1">
              <a:schemeClr val="accent1"/>
            </a:lnRef>
            <a:fillRef idx="0">
              <a:schemeClr val="accent1"/>
            </a:fillRef>
            <a:effectRef idx="0">
              <a:schemeClr val="accent1"/>
            </a:effectRef>
            <a:fontRef idx="minor">
              <a:schemeClr val="tx1"/>
            </a:fontRef>
          </p:style>
        </p:cxnSp>
        <p:cxnSp>
          <p:nvCxnSpPr>
            <p:cNvPr id="36" name="Straight Connector 40">
              <a:extLst>
                <a:ext uri="{FF2B5EF4-FFF2-40B4-BE49-F238E27FC236}">
                  <a16:creationId xmlns:a16="http://schemas.microsoft.com/office/drawing/2014/main" id="{C5A41105-BD20-0653-EA84-D10D64AA1791}"/>
                </a:ext>
              </a:extLst>
            </p:cNvPr>
            <p:cNvCxnSpPr>
              <a:cxnSpLocks/>
            </p:cNvCxnSpPr>
            <p:nvPr/>
          </p:nvCxnSpPr>
          <p:spPr>
            <a:xfrm flipV="1">
              <a:off x="7073189" y="3586741"/>
              <a:ext cx="0" cy="1522288"/>
            </a:xfrm>
            <a:prstGeom prst="line">
              <a:avLst/>
            </a:prstGeom>
            <a:ln w="19050" cap="rnd">
              <a:solidFill>
                <a:srgbClr val="890000"/>
              </a:solidFill>
              <a:prstDash val="sysDot"/>
              <a:headEnd type="none"/>
            </a:ln>
          </p:spPr>
          <p:style>
            <a:lnRef idx="1">
              <a:schemeClr val="accent1"/>
            </a:lnRef>
            <a:fillRef idx="0">
              <a:schemeClr val="accent1"/>
            </a:fillRef>
            <a:effectRef idx="0">
              <a:schemeClr val="accent1"/>
            </a:effectRef>
            <a:fontRef idx="minor">
              <a:schemeClr val="tx1"/>
            </a:fontRef>
          </p:style>
        </p:cxnSp>
        <p:cxnSp>
          <p:nvCxnSpPr>
            <p:cNvPr id="37" name="Straight Connector 40">
              <a:extLst>
                <a:ext uri="{FF2B5EF4-FFF2-40B4-BE49-F238E27FC236}">
                  <a16:creationId xmlns:a16="http://schemas.microsoft.com/office/drawing/2014/main" id="{DDA275A0-87EA-1068-D0EA-2DF3936981AE}"/>
                </a:ext>
              </a:extLst>
            </p:cNvPr>
            <p:cNvCxnSpPr>
              <a:cxnSpLocks/>
            </p:cNvCxnSpPr>
            <p:nvPr/>
          </p:nvCxnSpPr>
          <p:spPr>
            <a:xfrm flipV="1">
              <a:off x="8900256" y="3586741"/>
              <a:ext cx="0" cy="1522288"/>
            </a:xfrm>
            <a:prstGeom prst="line">
              <a:avLst/>
            </a:prstGeom>
            <a:ln w="19050" cap="rnd">
              <a:solidFill>
                <a:srgbClr val="890000"/>
              </a:solidFill>
              <a:prstDash val="sysDot"/>
              <a:headEnd type="none"/>
            </a:ln>
          </p:spPr>
          <p:style>
            <a:lnRef idx="1">
              <a:schemeClr val="accent1"/>
            </a:lnRef>
            <a:fillRef idx="0">
              <a:schemeClr val="accent1"/>
            </a:fillRef>
            <a:effectRef idx="0">
              <a:schemeClr val="accent1"/>
            </a:effectRef>
            <a:fontRef idx="minor">
              <a:schemeClr val="tx1"/>
            </a:fontRef>
          </p:style>
        </p:cxnSp>
      </p:grpSp>
      <p:grpSp>
        <p:nvGrpSpPr>
          <p:cNvPr id="2" name="群組 1">
            <a:extLst>
              <a:ext uri="{FF2B5EF4-FFF2-40B4-BE49-F238E27FC236}">
                <a16:creationId xmlns:a16="http://schemas.microsoft.com/office/drawing/2014/main" id="{CD3F5AC7-0D66-F409-BAAB-18F420656751}"/>
              </a:ext>
            </a:extLst>
          </p:cNvPr>
          <p:cNvGrpSpPr/>
          <p:nvPr/>
        </p:nvGrpSpPr>
        <p:grpSpPr>
          <a:xfrm>
            <a:off x="4248150" y="1163521"/>
            <a:ext cx="5587035" cy="704193"/>
            <a:chOff x="4248150" y="1462466"/>
            <a:chExt cx="5587035" cy="704193"/>
          </a:xfrm>
        </p:grpSpPr>
        <p:sp>
          <p:nvSpPr>
            <p:cNvPr id="5" name="Rectangle 4">
              <a:extLst>
                <a:ext uri="{FF2B5EF4-FFF2-40B4-BE49-F238E27FC236}">
                  <a16:creationId xmlns:a16="http://schemas.microsoft.com/office/drawing/2014/main" id="{81803C16-5634-9A5D-27A0-7911546EC242}"/>
                </a:ext>
              </a:extLst>
            </p:cNvPr>
            <p:cNvSpPr/>
            <p:nvPr/>
          </p:nvSpPr>
          <p:spPr>
            <a:xfrm>
              <a:off x="4248150" y="1462466"/>
              <a:ext cx="2741983" cy="704193"/>
            </a:xfrm>
            <a:prstGeom prst="rect">
              <a:avLst/>
            </a:prstGeom>
            <a:solidFill>
              <a:schemeClr val="bg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微軟正黑體" panose="020B0604030504040204" pitchFamily="34" charset="-120"/>
                  <a:ea typeface="微軟正黑體" panose="020B0604030504040204" pitchFamily="34" charset="-120"/>
                </a:rPr>
                <a:t>Co-General Managers</a:t>
              </a:r>
            </a:p>
          </p:txBody>
        </p:sp>
        <p:sp>
          <p:nvSpPr>
            <p:cNvPr id="49" name="文字方塊 48">
              <a:extLst>
                <a:ext uri="{FF2B5EF4-FFF2-40B4-BE49-F238E27FC236}">
                  <a16:creationId xmlns:a16="http://schemas.microsoft.com/office/drawing/2014/main" id="{825ED87C-2237-B4C6-2D40-D5AF1186F78D}"/>
                </a:ext>
              </a:extLst>
            </p:cNvPr>
            <p:cNvSpPr txBox="1"/>
            <p:nvPr/>
          </p:nvSpPr>
          <p:spPr>
            <a:xfrm>
              <a:off x="7174777" y="1637655"/>
              <a:ext cx="2660408" cy="369332"/>
            </a:xfrm>
            <a:prstGeom prst="rect">
              <a:avLst/>
            </a:prstGeom>
            <a:noFill/>
          </p:spPr>
          <p:txBody>
            <a:bodyPr wrap="none" rtlCol="0">
              <a:spAutoFit/>
            </a:bodyPr>
            <a:lstStyle/>
            <a:p>
              <a:r>
                <a:rPr lang="en-US" altLang="zh-TW" dirty="0">
                  <a:latin typeface="微軟正黑體" panose="020B0604030504040204" pitchFamily="34" charset="-120"/>
                  <a:ea typeface="微軟正黑體" panose="020B0604030504040204" pitchFamily="34" charset="-120"/>
                </a:rPr>
                <a:t>Candy Tang, Max Yang </a:t>
              </a:r>
            </a:p>
          </p:txBody>
        </p:sp>
      </p:grpSp>
      <p:grpSp>
        <p:nvGrpSpPr>
          <p:cNvPr id="4" name="群組 3">
            <a:extLst>
              <a:ext uri="{FF2B5EF4-FFF2-40B4-BE49-F238E27FC236}">
                <a16:creationId xmlns:a16="http://schemas.microsoft.com/office/drawing/2014/main" id="{011612F8-5369-7024-62E3-7B6E1594FB7B}"/>
              </a:ext>
            </a:extLst>
          </p:cNvPr>
          <p:cNvGrpSpPr/>
          <p:nvPr/>
        </p:nvGrpSpPr>
        <p:grpSpPr>
          <a:xfrm>
            <a:off x="210284" y="5086234"/>
            <a:ext cx="11733332" cy="628281"/>
            <a:chOff x="1494974" y="5397343"/>
            <a:chExt cx="9269164" cy="628281"/>
          </a:xfrm>
        </p:grpSpPr>
        <p:cxnSp>
          <p:nvCxnSpPr>
            <p:cNvPr id="22" name="Straight Arrow Connector 21">
              <a:extLst>
                <a:ext uri="{FF2B5EF4-FFF2-40B4-BE49-F238E27FC236}">
                  <a16:creationId xmlns:a16="http://schemas.microsoft.com/office/drawing/2014/main" id="{12CFECE1-A004-A4F5-DB51-E880E36DFF16}"/>
                </a:ext>
              </a:extLst>
            </p:cNvPr>
            <p:cNvCxnSpPr>
              <a:cxnSpLocks/>
            </p:cNvCxnSpPr>
            <p:nvPr/>
          </p:nvCxnSpPr>
          <p:spPr>
            <a:xfrm>
              <a:off x="1494974" y="5397343"/>
              <a:ext cx="3675627" cy="0"/>
            </a:xfrm>
            <a:prstGeom prst="straightConnector1">
              <a:avLst/>
            </a:prstGeom>
            <a:ln w="12700">
              <a:solidFill>
                <a:srgbClr val="89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0FA0BFB-2C5C-4A2A-D8AF-C6B1963CE09D}"/>
                </a:ext>
              </a:extLst>
            </p:cNvPr>
            <p:cNvCxnSpPr>
              <a:cxnSpLocks/>
            </p:cNvCxnSpPr>
            <p:nvPr/>
          </p:nvCxnSpPr>
          <p:spPr>
            <a:xfrm>
              <a:off x="5302270" y="5397343"/>
              <a:ext cx="3348000" cy="0"/>
            </a:xfrm>
            <a:prstGeom prst="straightConnector1">
              <a:avLst/>
            </a:prstGeom>
            <a:ln w="12700">
              <a:solidFill>
                <a:srgbClr val="89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C47BBB0-4A77-07FF-54EF-CE345AA5AE81}"/>
                </a:ext>
              </a:extLst>
            </p:cNvPr>
            <p:cNvCxnSpPr>
              <a:cxnSpLocks/>
            </p:cNvCxnSpPr>
            <p:nvPr/>
          </p:nvCxnSpPr>
          <p:spPr>
            <a:xfrm>
              <a:off x="8798104" y="5397343"/>
              <a:ext cx="1891365" cy="0"/>
            </a:xfrm>
            <a:prstGeom prst="straightConnector1">
              <a:avLst/>
            </a:prstGeom>
            <a:ln w="12700">
              <a:solidFill>
                <a:srgbClr val="89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矩形: 圓角 49">
              <a:extLst>
                <a:ext uri="{FF2B5EF4-FFF2-40B4-BE49-F238E27FC236}">
                  <a16:creationId xmlns:a16="http://schemas.microsoft.com/office/drawing/2014/main" id="{A5FF8078-CF1D-926F-FCEF-77AE435138BE}"/>
                </a:ext>
              </a:extLst>
            </p:cNvPr>
            <p:cNvSpPr/>
            <p:nvPr/>
          </p:nvSpPr>
          <p:spPr>
            <a:xfrm>
              <a:off x="1540121" y="5605038"/>
              <a:ext cx="3607329" cy="420586"/>
            </a:xfrm>
            <a:prstGeom prst="roundRect">
              <a:avLst>
                <a:gd name="adj" fmla="val 50000"/>
              </a:avLst>
            </a:prstGeom>
            <a:solidFill>
              <a:srgbClr val="890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latin typeface="微軟正黑體" panose="020B0604030504040204" pitchFamily="34" charset="-120"/>
                  <a:ea typeface="微軟正黑體" panose="020B0604030504040204" pitchFamily="34" charset="-120"/>
                </a:rPr>
                <a:t>Sales and Business Development</a:t>
              </a:r>
            </a:p>
          </p:txBody>
        </p:sp>
        <p:sp>
          <p:nvSpPr>
            <p:cNvPr id="51" name="矩形: 圓角 50">
              <a:extLst>
                <a:ext uri="{FF2B5EF4-FFF2-40B4-BE49-F238E27FC236}">
                  <a16:creationId xmlns:a16="http://schemas.microsoft.com/office/drawing/2014/main" id="{9D1ED32F-884F-40A6-8EFE-C989168AEB27}"/>
                </a:ext>
              </a:extLst>
            </p:cNvPr>
            <p:cNvSpPr/>
            <p:nvPr/>
          </p:nvSpPr>
          <p:spPr>
            <a:xfrm>
              <a:off x="5380127" y="5605038"/>
              <a:ext cx="3220082" cy="420586"/>
            </a:xfrm>
            <a:prstGeom prst="roundRect">
              <a:avLst>
                <a:gd name="adj" fmla="val 50000"/>
              </a:avLst>
            </a:prstGeom>
            <a:solidFill>
              <a:srgbClr val="AE01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a:latin typeface="微軟正黑體" panose="020B0604030504040204" pitchFamily="34" charset="-120"/>
                  <a:ea typeface="微軟正黑體" panose="020B0604030504040204" pitchFamily="34" charset="-120"/>
                </a:rPr>
                <a:t>Contract and Business Execution</a:t>
              </a:r>
            </a:p>
          </p:txBody>
        </p:sp>
        <p:sp>
          <p:nvSpPr>
            <p:cNvPr id="52" name="矩形: 圓角 51">
              <a:extLst>
                <a:ext uri="{FF2B5EF4-FFF2-40B4-BE49-F238E27FC236}">
                  <a16:creationId xmlns:a16="http://schemas.microsoft.com/office/drawing/2014/main" id="{D0C237AE-BCF3-D001-7030-E2E1F3D79F1F}"/>
                </a:ext>
              </a:extLst>
            </p:cNvPr>
            <p:cNvSpPr/>
            <p:nvPr/>
          </p:nvSpPr>
          <p:spPr>
            <a:xfrm>
              <a:off x="8820138" y="5605038"/>
              <a:ext cx="1944000" cy="420584"/>
            </a:xfrm>
            <a:prstGeom prst="roundRect">
              <a:avLst>
                <a:gd name="adj" fmla="val 50000"/>
              </a:avLst>
            </a:prstGeom>
            <a:solidFill>
              <a:srgbClr val="FE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en-US" altLang="zh-TW" sz="1400" dirty="0">
                  <a:latin typeface="微軟正黑體" panose="020B0604030504040204" pitchFamily="34" charset="-120"/>
                  <a:ea typeface="微軟正黑體" panose="020B0604030504040204" pitchFamily="34" charset="-120"/>
                </a:rPr>
                <a:t>Logistics Resource Governance</a:t>
              </a:r>
            </a:p>
          </p:txBody>
        </p:sp>
      </p:grpSp>
      <p:sp>
        <p:nvSpPr>
          <p:cNvPr id="6" name="標題 1">
            <a:extLst>
              <a:ext uri="{FF2B5EF4-FFF2-40B4-BE49-F238E27FC236}">
                <a16:creationId xmlns:a16="http://schemas.microsoft.com/office/drawing/2014/main" id="{6050006D-C0B3-CF95-6868-814B0B5EA1BE}"/>
              </a:ext>
            </a:extLst>
          </p:cNvPr>
          <p:cNvSpPr txBox="1">
            <a:spLocks/>
          </p:cNvSpPr>
          <p:nvPr/>
        </p:nvSpPr>
        <p:spPr>
          <a:xfrm>
            <a:off x="3370635" y="339981"/>
            <a:ext cx="4888465" cy="37590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mj-ea"/>
                <a:cs typeface="+mj-cs"/>
              </a:defRPr>
            </a:lvl1pPr>
          </a:lstStyle>
          <a:p>
            <a:r>
              <a:rPr lang="en-US" altLang="zh-TW" sz="2400" dirty="0">
                <a:solidFill>
                  <a:srgbClr val="C00000"/>
                </a:solidFill>
                <a:ea typeface="微軟正黑體" panose="020B0604030504040204" pitchFamily="34" charset="-120"/>
              </a:rPr>
              <a:t>New Organizational Structure</a:t>
            </a:r>
            <a:endParaRPr lang="zh-TW" altLang="en-US" sz="2400" dirty="0">
              <a:solidFill>
                <a:srgbClr val="C00000"/>
              </a:solidFill>
              <a:ea typeface="微軟正黑體" panose="020B0604030504040204" pitchFamily="34" charset="-120"/>
            </a:endParaRPr>
          </a:p>
        </p:txBody>
      </p:sp>
      <p:sp>
        <p:nvSpPr>
          <p:cNvPr id="7" name="內容版面配置區 2">
            <a:extLst>
              <a:ext uri="{FF2B5EF4-FFF2-40B4-BE49-F238E27FC236}">
                <a16:creationId xmlns:a16="http://schemas.microsoft.com/office/drawing/2014/main" id="{8BCF9032-A5A7-0058-E7E4-F588A3BA35A7}"/>
              </a:ext>
            </a:extLst>
          </p:cNvPr>
          <p:cNvSpPr txBox="1">
            <a:spLocks/>
          </p:cNvSpPr>
          <p:nvPr/>
        </p:nvSpPr>
        <p:spPr>
          <a:xfrm>
            <a:off x="117996" y="215167"/>
            <a:ext cx="3007746" cy="485942"/>
          </a:xfrm>
          <a:prstGeom prst="rect">
            <a:avLst/>
          </a:prstGeom>
        </p:spPr>
        <p:txBody>
          <a:bodyPr anchor="ctr" anchorCtr="0">
            <a:noAutofit/>
          </a:bodyPr>
          <a:lstStyle>
            <a:lvl1pPr marL="342900" indent="-342900" algn="l" defTabSz="914400" rtl="0" eaLnBrk="1" latinLnBrk="0" hangingPunct="1">
              <a:lnSpc>
                <a:spcPct val="90000"/>
              </a:lnSpc>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90000"/>
              </a:lnSpc>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Clr>
                <a:srgbClr val="C2231F"/>
              </a:buClr>
              <a:buSzPct val="70000"/>
              <a:buNone/>
            </a:pPr>
            <a:r>
              <a:rPr lang="en-US" altLang="zh-TW" sz="2400" dirty="0">
                <a:solidFill>
                  <a:srgbClr val="3F3F3F"/>
                </a:solidFill>
                <a:latin typeface="微軟正黑體" panose="020B0604030504040204" pitchFamily="34" charset="-120"/>
                <a:ea typeface="微軟正黑體" panose="020B0604030504040204" pitchFamily="34" charset="-120"/>
              </a:rPr>
              <a:t>Company Overview</a:t>
            </a:r>
          </a:p>
        </p:txBody>
      </p:sp>
      <p:cxnSp>
        <p:nvCxnSpPr>
          <p:cNvPr id="8" name="直線接點 7">
            <a:extLst>
              <a:ext uri="{FF2B5EF4-FFF2-40B4-BE49-F238E27FC236}">
                <a16:creationId xmlns:a16="http://schemas.microsoft.com/office/drawing/2014/main" id="{8F5738A3-A0F5-FE30-49CA-823F4FA71C08}"/>
              </a:ext>
            </a:extLst>
          </p:cNvPr>
          <p:cNvCxnSpPr/>
          <p:nvPr/>
        </p:nvCxnSpPr>
        <p:spPr>
          <a:xfrm>
            <a:off x="3208636" y="288675"/>
            <a:ext cx="0" cy="471431"/>
          </a:xfrm>
          <a:prstGeom prst="line">
            <a:avLst/>
          </a:prstGeom>
          <a:ln>
            <a:solidFill>
              <a:srgbClr val="FF9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690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16" presetClass="entr" presetSubtype="37"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outVertical)">
                                      <p:cBhvr>
                                        <p:cTn id="18"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佈景主題">
  <a:themeElements>
    <a:clrScheme name="橙紅色">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tents Slide Master">
  <a:themeElements>
    <a:clrScheme name="自訂 4">
      <a:dk1>
        <a:sysClr val="windowText" lastClr="000000"/>
      </a:dk1>
      <a:lt1>
        <a:sysClr val="window" lastClr="FFFFFF"/>
      </a:lt1>
      <a:dk2>
        <a:srgbClr val="595959"/>
      </a:dk2>
      <a:lt2>
        <a:srgbClr val="EEECE1"/>
      </a:lt2>
      <a:accent1>
        <a:srgbClr val="C00000"/>
      </a:accent1>
      <a:accent2>
        <a:srgbClr val="595959"/>
      </a:accent2>
      <a:accent3>
        <a:srgbClr val="7F7F7F"/>
      </a:accent3>
      <a:accent4>
        <a:srgbClr val="7F7F7F"/>
      </a:accent4>
      <a:accent5>
        <a:srgbClr val="3F3F3F"/>
      </a:accent5>
      <a:accent6>
        <a:srgbClr val="595959"/>
      </a:accent6>
      <a:hlink>
        <a:srgbClr val="C00000"/>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5338</TotalTime>
  <Words>2951</Words>
  <Application>Microsoft Office PowerPoint</Application>
  <PresentationFormat>寬螢幕</PresentationFormat>
  <Paragraphs>775</Paragraphs>
  <Slides>39</Slides>
  <Notes>29</Notes>
  <HiddenSlides>0</HiddenSlides>
  <MMClips>0</MMClips>
  <ScaleCrop>false</ScaleCrop>
  <HeadingPairs>
    <vt:vector size="6" baseType="variant">
      <vt:variant>
        <vt:lpstr>使用字型</vt:lpstr>
      </vt:variant>
      <vt:variant>
        <vt:i4>17</vt:i4>
      </vt:variant>
      <vt:variant>
        <vt:lpstr>佈景主題</vt:lpstr>
      </vt:variant>
      <vt:variant>
        <vt:i4>4</vt:i4>
      </vt:variant>
      <vt:variant>
        <vt:lpstr>投影片標題</vt:lpstr>
      </vt:variant>
      <vt:variant>
        <vt:i4>39</vt:i4>
      </vt:variant>
    </vt:vector>
  </HeadingPairs>
  <TitlesOfParts>
    <vt:vector size="60" baseType="lpstr">
      <vt:lpstr>Arial Unicode MS</vt:lpstr>
      <vt:lpstr>맑은 고딕</vt:lpstr>
      <vt:lpstr>Roboto</vt:lpstr>
      <vt:lpstr>Söhne</vt:lpstr>
      <vt:lpstr>方正兰亭黑_GBK</vt:lpstr>
      <vt:lpstr>微軟正黑體</vt:lpstr>
      <vt:lpstr>微軟正黑體</vt:lpstr>
      <vt:lpstr>微軟正黑體 Light</vt:lpstr>
      <vt:lpstr>新細明體</vt:lpstr>
      <vt:lpstr>Aharoni</vt:lpstr>
      <vt:lpstr>Arial</vt:lpstr>
      <vt:lpstr>Calibri</vt:lpstr>
      <vt:lpstr>Century Gothic</vt:lpstr>
      <vt:lpstr>Segoe UI</vt:lpstr>
      <vt:lpstr>Times New Roman</vt:lpstr>
      <vt:lpstr>Tw Cen MT</vt:lpstr>
      <vt:lpstr>Wingdings</vt:lpstr>
      <vt:lpstr>Office 佈景主題</vt:lpstr>
      <vt:lpstr>1_Office 佈景主題</vt:lpstr>
      <vt:lpstr>自訂設計</vt:lpstr>
      <vt:lpstr>Contents Slide Master</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卓 長熹 Ann</dc:creator>
  <cp:lastModifiedBy>黃文青</cp:lastModifiedBy>
  <cp:revision>186</cp:revision>
  <dcterms:created xsi:type="dcterms:W3CDTF">2023-08-20T05:34:32Z</dcterms:created>
  <dcterms:modified xsi:type="dcterms:W3CDTF">2023-09-20T00:49:04Z</dcterms:modified>
</cp:coreProperties>
</file>