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9" r:id="rId1"/>
  </p:sldMasterIdLst>
  <p:notesMasterIdLst>
    <p:notesMasterId r:id="rId24"/>
  </p:notesMasterIdLst>
  <p:sldIdLst>
    <p:sldId id="268" r:id="rId2"/>
    <p:sldId id="421" r:id="rId3"/>
    <p:sldId id="417" r:id="rId4"/>
    <p:sldId id="411" r:id="rId5"/>
    <p:sldId id="434" r:id="rId6"/>
    <p:sldId id="422" r:id="rId7"/>
    <p:sldId id="435" r:id="rId8"/>
    <p:sldId id="418" r:id="rId9"/>
    <p:sldId id="415" r:id="rId10"/>
    <p:sldId id="270" r:id="rId11"/>
    <p:sldId id="289" r:id="rId12"/>
    <p:sldId id="374" r:id="rId13"/>
    <p:sldId id="386" r:id="rId14"/>
    <p:sldId id="355" r:id="rId15"/>
    <p:sldId id="370" r:id="rId16"/>
    <p:sldId id="426" r:id="rId17"/>
    <p:sldId id="429" r:id="rId18"/>
    <p:sldId id="430" r:id="rId19"/>
    <p:sldId id="419" r:id="rId20"/>
    <p:sldId id="436" r:id="rId21"/>
    <p:sldId id="420" r:id="rId22"/>
    <p:sldId id="433" r:id="rId23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3" orient="horz" pos="618" userDrawn="1">
          <p15:clr>
            <a:srgbClr val="A4A3A4"/>
          </p15:clr>
        </p15:guide>
        <p15:guide id="5" pos="574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8E"/>
    <a:srgbClr val="4A9AEA"/>
    <a:srgbClr val="C00000"/>
    <a:srgbClr val="4BACC6"/>
    <a:srgbClr val="93CDDD"/>
    <a:srgbClr val="BFBFBF"/>
    <a:srgbClr val="D9D9D9"/>
    <a:srgbClr val="4AA0EF"/>
    <a:srgbClr val="00B050"/>
    <a:srgbClr val="D2E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56" autoAdjust="0"/>
    <p:restoredTop sz="90067" autoAdjust="0"/>
  </p:normalViewPr>
  <p:slideViewPr>
    <p:cSldViewPr snapToGrid="0">
      <p:cViewPr>
        <p:scale>
          <a:sx n="111" d="100"/>
          <a:sy n="111" d="100"/>
        </p:scale>
        <p:origin x="-552" y="0"/>
      </p:cViewPr>
      <p:guideLst>
        <p:guide orient="horz" pos="618"/>
        <p:guide pos="57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52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BCAE3FB-B1E8-A34D-AB82-43545838BC5A}" type="doc">
      <dgm:prSet loTypeId="urn:microsoft.com/office/officeart/2008/layout/VerticalCurvedList" loCatId="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zh-TW" altLang="en-US"/>
        </a:p>
      </dgm:t>
    </dgm:pt>
    <dgm:pt modelId="{5BE878EF-1154-6C4F-B2F4-A06DB7EA3009}">
      <dgm:prSet/>
      <dgm:spPr/>
      <dgm:t>
        <a:bodyPr/>
        <a:lstStyle/>
        <a:p>
          <a:pPr rtl="0"/>
          <a:r>
            <a:rPr kumimoji="1" lang="en-US" altLang="zh-TW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10</a:t>
          </a:r>
          <a:r>
            <a:rPr kumimoji="1"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+ years of consultancy experience</a:t>
          </a:r>
          <a:r>
            <a:rPr kumimoji="1"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endParaRPr lang="zh-TW" altLang="en-US" dirty="0">
            <a:solidFill>
              <a:schemeClr val="bg1"/>
            </a:solidFill>
          </a:endParaRPr>
        </a:p>
      </dgm:t>
    </dgm:pt>
    <dgm:pt modelId="{7D571BF8-E13F-E84E-901D-A46FB4660097}" type="parTrans" cxnId="{B9B7B6E7-1FEF-5442-8F8E-7A7066C7F9ED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770B97B5-967E-DA42-BD33-319D3CDBFCA3}" type="sibTrans" cxnId="{B9B7B6E7-1FEF-5442-8F8E-7A7066C7F9ED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1CC6838F-3599-AD46-8B58-4F0146B13B72}">
      <dgm:prSet/>
      <dgm:spPr/>
      <dgm:t>
        <a:bodyPr/>
        <a:lstStyle/>
        <a:p>
          <a:pPr rtl="0"/>
          <a:r>
            <a:rPr kumimoji="1"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Professional certifications (</a:t>
          </a:r>
          <a:r>
            <a:rPr kumimoji="1" lang="en-US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SCJP, SCWCD</a:t>
          </a:r>
          <a:r>
            <a:rPr kumimoji="1" lang="en-US" altLang="zh-TW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kumimoji="1" lang="en-US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MCAD</a:t>
          </a:r>
          <a:r>
            <a:rPr kumimoji="1" lang="en-US" altLang="zh-TW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kumimoji="1" lang="en-US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MCSD</a:t>
          </a:r>
          <a:r>
            <a:rPr kumimoji="1" lang="en-US" altLang="zh-TW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kumimoji="1" lang="en-US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MCSP</a:t>
          </a:r>
          <a:r>
            <a:rPr kumimoji="1" lang="en-US" altLang="zh-TW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kumimoji="1" lang="en-US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PMP</a:t>
          </a:r>
          <a:r>
            <a:rPr kumimoji="1" lang="en-US" altLang="zh-TW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…etc</a:t>
          </a:r>
          <a:r>
            <a:rPr kumimoji="1"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.)</a:t>
          </a:r>
          <a:r>
            <a:rPr kumimoji="1"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</a:p>
      </dgm:t>
    </dgm:pt>
    <dgm:pt modelId="{9F5B165C-07EF-2D41-BD44-B9BEAAA9FF5F}" type="parTrans" cxnId="{64F59BB0-DF38-7B4D-A628-93EC60B2DFEA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71E1AA1D-65F1-D042-A398-3BCCACC22C6A}" type="sibTrans" cxnId="{64F59BB0-DF38-7B4D-A628-93EC60B2DFEA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FBE539CE-BEE9-DC45-8BE4-5E94345D166E}">
      <dgm:prSet/>
      <dgm:spPr/>
      <dgm:t>
        <a:bodyPr/>
        <a:lstStyle/>
        <a:p>
          <a:pPr rtl="0"/>
          <a:r>
            <a:rPr kumimoji="1" lang="en-US" altLang="zh-TW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Single </a:t>
          </a:r>
          <a:r>
            <a:rPr kumimoji="1"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contact window, reduce management cost</a:t>
          </a:r>
          <a:r>
            <a:rPr kumimoji="1"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endParaRPr lang="zh-TW" altLang="en-US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3DBEC4F-6E0D-8840-BCCD-1CD7C5502B64}" type="parTrans" cxnId="{76F5A907-495D-D344-9ADC-2C4B848802A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6B5414D3-89FF-2949-9AE5-B25477DFD8E7}" type="sibTrans" cxnId="{76F5A907-495D-D344-9ADC-2C4B848802AB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229EA3C3-B66C-EA42-9B92-83AA9B17CE36}">
      <dgm:prSet/>
      <dgm:spPr/>
      <dgm:t>
        <a:bodyPr/>
        <a:lstStyle/>
        <a:p>
          <a:pPr rtl="0"/>
          <a:r>
            <a:rPr kumimoji="1" lang="en-US" altLang="zh-TW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Efficient </a:t>
          </a:r>
          <a:r>
            <a:rPr kumimoji="1"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work management, increase work accuracy  </a:t>
          </a:r>
          <a:endParaRPr lang="zh-TW" altLang="en-US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0C87D924-66A9-AA43-8E73-383036291121}" type="parTrans" cxnId="{DDFAD023-E54C-124F-A65F-0BEE1B893596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53462C76-9EBB-0448-91F4-F9DCBCEF22F5}" type="sibTrans" cxnId="{DDFAD023-E54C-124F-A65F-0BEE1B893596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45D5A901-D371-E140-A3ED-EB1F4CA20A09}">
      <dgm:prSet/>
      <dgm:spPr/>
      <dgm:t>
        <a:bodyPr/>
        <a:lstStyle/>
        <a:p>
          <a:pPr rtl="0"/>
          <a:r>
            <a:rPr kumimoji="1" lang="en-US" altLang="zh-TW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Establish </a:t>
          </a:r>
          <a:r>
            <a:rPr kumimoji="1"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close relationship of front &amp; back-end personnel</a:t>
          </a:r>
          <a:r>
            <a:rPr kumimoji="1" lang="zh-TW" alt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endParaRPr lang="zh-TW" altLang="en-US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5E89F35-8AC6-B842-8659-743B097EBE0A}" type="parTrans" cxnId="{E4E398AD-8D1E-2641-8EBA-A039D4CE4447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7ABAFEC7-6ED1-FD4C-9EF6-C087257C333A}" type="sibTrans" cxnId="{E4E398AD-8D1E-2641-8EBA-A039D4CE4447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FDF5D4EC-3409-2A44-B0AD-3F58B59B8F92}">
      <dgm:prSet/>
      <dgm:spPr/>
      <dgm:t>
        <a:bodyPr/>
        <a:lstStyle/>
        <a:p>
          <a:pPr rtl="0"/>
          <a:r>
            <a:rPr kumimoji="1" lang="en-US" altLang="zh-TW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Government</a:t>
          </a:r>
          <a:r>
            <a:rPr kumimoji="1" lang="en-US" altLang="zh-TW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finance, semiconductor</a:t>
          </a:r>
          <a:endParaRPr lang="zh-TW" altLang="en-US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3ACD1CA-4DFE-3549-B1F0-89DD9F17101F}" type="parTrans" cxnId="{404681AC-DAF2-0845-A760-7B95F08064F7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03E3A632-40A3-B347-8ED7-776FC523F648}" type="sibTrans" cxnId="{404681AC-DAF2-0845-A760-7B95F08064F7}">
      <dgm:prSet/>
      <dgm:spPr/>
      <dgm:t>
        <a:bodyPr/>
        <a:lstStyle/>
        <a:p>
          <a:endParaRPr lang="zh-TW" altLang="en-US">
            <a:solidFill>
              <a:schemeClr val="bg1"/>
            </a:solidFill>
          </a:endParaRPr>
        </a:p>
      </dgm:t>
    </dgm:pt>
    <dgm:pt modelId="{5FC91236-2B3B-EF42-990A-24B41757A5E9}" type="pres">
      <dgm:prSet presAssocID="{3BCAE3FB-B1E8-A34D-AB82-43545838BC5A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zh-TW" altLang="en-US"/>
        </a:p>
      </dgm:t>
    </dgm:pt>
    <dgm:pt modelId="{41653E5D-99A3-D74E-9872-222B741F074B}" type="pres">
      <dgm:prSet presAssocID="{3BCAE3FB-B1E8-A34D-AB82-43545838BC5A}" presName="Name1" presStyleCnt="0"/>
      <dgm:spPr/>
    </dgm:pt>
    <dgm:pt modelId="{61C7525F-8F0A-574D-BA75-3A211BE33F40}" type="pres">
      <dgm:prSet presAssocID="{3BCAE3FB-B1E8-A34D-AB82-43545838BC5A}" presName="cycle" presStyleCnt="0"/>
      <dgm:spPr/>
    </dgm:pt>
    <dgm:pt modelId="{A6D53EB8-9071-C843-B6DD-C32E5A3F6E1F}" type="pres">
      <dgm:prSet presAssocID="{3BCAE3FB-B1E8-A34D-AB82-43545838BC5A}" presName="srcNode" presStyleLbl="node1" presStyleIdx="0" presStyleCnt="6"/>
      <dgm:spPr/>
    </dgm:pt>
    <dgm:pt modelId="{C3DF10E8-4046-3E45-96B8-8FC7C39F263D}" type="pres">
      <dgm:prSet presAssocID="{3BCAE3FB-B1E8-A34D-AB82-43545838BC5A}" presName="conn" presStyleLbl="parChTrans1D2" presStyleIdx="0" presStyleCnt="1"/>
      <dgm:spPr/>
      <dgm:t>
        <a:bodyPr/>
        <a:lstStyle/>
        <a:p>
          <a:endParaRPr lang="zh-TW" altLang="en-US"/>
        </a:p>
      </dgm:t>
    </dgm:pt>
    <dgm:pt modelId="{D23A278E-278E-4343-9177-36A3A94570DD}" type="pres">
      <dgm:prSet presAssocID="{3BCAE3FB-B1E8-A34D-AB82-43545838BC5A}" presName="extraNode" presStyleLbl="node1" presStyleIdx="0" presStyleCnt="6"/>
      <dgm:spPr/>
    </dgm:pt>
    <dgm:pt modelId="{84C896A5-933B-1F48-A4CB-6E8276C9CB9B}" type="pres">
      <dgm:prSet presAssocID="{3BCAE3FB-B1E8-A34D-AB82-43545838BC5A}" presName="dstNode" presStyleLbl="node1" presStyleIdx="0" presStyleCnt="6"/>
      <dgm:spPr/>
    </dgm:pt>
    <dgm:pt modelId="{C580A991-4BAE-DC4F-8C5B-D6542EA06266}" type="pres">
      <dgm:prSet presAssocID="{5BE878EF-1154-6C4F-B2F4-A06DB7EA3009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C63A19E-E65E-9545-8B42-F026CA25C2C6}" type="pres">
      <dgm:prSet presAssocID="{5BE878EF-1154-6C4F-B2F4-A06DB7EA3009}" presName="accent_1" presStyleCnt="0"/>
      <dgm:spPr/>
    </dgm:pt>
    <dgm:pt modelId="{8B26FFB4-4D6A-2B47-B71D-2A7E3182FE88}" type="pres">
      <dgm:prSet presAssocID="{5BE878EF-1154-6C4F-B2F4-A06DB7EA3009}" presName="accentRepeatNode" presStyleLbl="solidFgAcc1" presStyleIdx="0" presStyleCnt="6"/>
      <dgm:spPr/>
    </dgm:pt>
    <dgm:pt modelId="{8E909EF5-140F-7248-A06E-E41613D243B3}" type="pres">
      <dgm:prSet presAssocID="{1CC6838F-3599-AD46-8B58-4F0146B13B72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41DE5E90-7A5B-944C-8FF4-DDE7C3A18093}" type="pres">
      <dgm:prSet presAssocID="{1CC6838F-3599-AD46-8B58-4F0146B13B72}" presName="accent_2" presStyleCnt="0"/>
      <dgm:spPr/>
    </dgm:pt>
    <dgm:pt modelId="{C038580F-74C6-4C41-BB69-1C675A6269AD}" type="pres">
      <dgm:prSet presAssocID="{1CC6838F-3599-AD46-8B58-4F0146B13B72}" presName="accentRepeatNode" presStyleLbl="solidFgAcc1" presStyleIdx="1" presStyleCnt="6"/>
      <dgm:spPr/>
    </dgm:pt>
    <dgm:pt modelId="{819F84E0-FAAA-4E46-811D-1CED3F5F17C0}" type="pres">
      <dgm:prSet presAssocID="{FBE539CE-BEE9-DC45-8BE4-5E94345D166E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979D77D-7ED9-D846-95B1-259861D97ACD}" type="pres">
      <dgm:prSet presAssocID="{FBE539CE-BEE9-DC45-8BE4-5E94345D166E}" presName="accent_3" presStyleCnt="0"/>
      <dgm:spPr/>
    </dgm:pt>
    <dgm:pt modelId="{4D925457-0940-7545-9E7F-1E5E26F4FC54}" type="pres">
      <dgm:prSet presAssocID="{FBE539CE-BEE9-DC45-8BE4-5E94345D166E}" presName="accentRepeatNode" presStyleLbl="solidFgAcc1" presStyleIdx="2" presStyleCnt="6"/>
      <dgm:spPr/>
    </dgm:pt>
    <dgm:pt modelId="{359A2200-43E4-5346-AC0F-902CA9B587C4}" type="pres">
      <dgm:prSet presAssocID="{229EA3C3-B66C-EA42-9B92-83AA9B17CE36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C9A4A0F-5A3E-FA4B-997A-63B48567BDC6}" type="pres">
      <dgm:prSet presAssocID="{229EA3C3-B66C-EA42-9B92-83AA9B17CE36}" presName="accent_4" presStyleCnt="0"/>
      <dgm:spPr/>
    </dgm:pt>
    <dgm:pt modelId="{E7D97E8F-1447-2D45-A5C0-64DE590811CD}" type="pres">
      <dgm:prSet presAssocID="{229EA3C3-B66C-EA42-9B92-83AA9B17CE36}" presName="accentRepeatNode" presStyleLbl="solidFgAcc1" presStyleIdx="3" presStyleCnt="6"/>
      <dgm:spPr/>
    </dgm:pt>
    <dgm:pt modelId="{98A1D32F-BFF2-2F4C-842A-151F7F74F452}" type="pres">
      <dgm:prSet presAssocID="{45D5A901-D371-E140-A3ED-EB1F4CA20A09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F5348AD-0CD3-744A-BF0B-F628D4E5836E}" type="pres">
      <dgm:prSet presAssocID="{45D5A901-D371-E140-A3ED-EB1F4CA20A09}" presName="accent_5" presStyleCnt="0"/>
      <dgm:spPr/>
    </dgm:pt>
    <dgm:pt modelId="{3B7C48AE-BEB4-7C48-B0AB-EDDCCD4BDA2F}" type="pres">
      <dgm:prSet presAssocID="{45D5A901-D371-E140-A3ED-EB1F4CA20A09}" presName="accentRepeatNode" presStyleLbl="solidFgAcc1" presStyleIdx="4" presStyleCnt="6"/>
      <dgm:spPr/>
    </dgm:pt>
    <dgm:pt modelId="{0372BF1D-F966-524C-B70D-9C64FEDAB935}" type="pres">
      <dgm:prSet presAssocID="{FDF5D4EC-3409-2A44-B0AD-3F58B59B8F92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8F932327-E704-BE45-AE25-00FE63E46E8D}" type="pres">
      <dgm:prSet presAssocID="{FDF5D4EC-3409-2A44-B0AD-3F58B59B8F92}" presName="accent_6" presStyleCnt="0"/>
      <dgm:spPr/>
    </dgm:pt>
    <dgm:pt modelId="{ED883FF5-87D7-184E-B66F-D1A2274BEC87}" type="pres">
      <dgm:prSet presAssocID="{FDF5D4EC-3409-2A44-B0AD-3F58B59B8F92}" presName="accentRepeatNode" presStyleLbl="solidFgAcc1" presStyleIdx="5" presStyleCnt="6"/>
      <dgm:spPr/>
    </dgm:pt>
  </dgm:ptLst>
  <dgm:cxnLst>
    <dgm:cxn modelId="{64F59BB0-DF38-7B4D-A628-93EC60B2DFEA}" srcId="{3BCAE3FB-B1E8-A34D-AB82-43545838BC5A}" destId="{1CC6838F-3599-AD46-8B58-4F0146B13B72}" srcOrd="1" destOrd="0" parTransId="{9F5B165C-07EF-2D41-BD44-B9BEAAA9FF5F}" sibTransId="{71E1AA1D-65F1-D042-A398-3BCCACC22C6A}"/>
    <dgm:cxn modelId="{400FD619-553C-4CCB-A65A-116AB075B53C}" type="presOf" srcId="{5BE878EF-1154-6C4F-B2F4-A06DB7EA3009}" destId="{C580A991-4BAE-DC4F-8C5B-D6542EA06266}" srcOrd="0" destOrd="0" presId="urn:microsoft.com/office/officeart/2008/layout/VerticalCurvedList"/>
    <dgm:cxn modelId="{76F5A907-495D-D344-9ADC-2C4B848802AB}" srcId="{3BCAE3FB-B1E8-A34D-AB82-43545838BC5A}" destId="{FBE539CE-BEE9-DC45-8BE4-5E94345D166E}" srcOrd="2" destOrd="0" parTransId="{33DBEC4F-6E0D-8840-BCCD-1CD7C5502B64}" sibTransId="{6B5414D3-89FF-2949-9AE5-B25477DFD8E7}"/>
    <dgm:cxn modelId="{961A8525-E0E5-47A9-978C-36BE47361905}" type="presOf" srcId="{45D5A901-D371-E140-A3ED-EB1F4CA20A09}" destId="{98A1D32F-BFF2-2F4C-842A-151F7F74F452}" srcOrd="0" destOrd="0" presId="urn:microsoft.com/office/officeart/2008/layout/VerticalCurvedList"/>
    <dgm:cxn modelId="{DDFAD023-E54C-124F-A65F-0BEE1B893596}" srcId="{3BCAE3FB-B1E8-A34D-AB82-43545838BC5A}" destId="{229EA3C3-B66C-EA42-9B92-83AA9B17CE36}" srcOrd="3" destOrd="0" parTransId="{0C87D924-66A9-AA43-8E73-383036291121}" sibTransId="{53462C76-9EBB-0448-91F4-F9DCBCEF22F5}"/>
    <dgm:cxn modelId="{AC643ACB-30BD-4DAA-B9B8-BACE1CE36C37}" type="presOf" srcId="{1CC6838F-3599-AD46-8B58-4F0146B13B72}" destId="{8E909EF5-140F-7248-A06E-E41613D243B3}" srcOrd="0" destOrd="0" presId="urn:microsoft.com/office/officeart/2008/layout/VerticalCurvedList"/>
    <dgm:cxn modelId="{B9B7B6E7-1FEF-5442-8F8E-7A7066C7F9ED}" srcId="{3BCAE3FB-B1E8-A34D-AB82-43545838BC5A}" destId="{5BE878EF-1154-6C4F-B2F4-A06DB7EA3009}" srcOrd="0" destOrd="0" parTransId="{7D571BF8-E13F-E84E-901D-A46FB4660097}" sibTransId="{770B97B5-967E-DA42-BD33-319D3CDBFCA3}"/>
    <dgm:cxn modelId="{8EFF2E3C-3DD8-4C9A-905D-00B66FB4AE64}" type="presOf" srcId="{3BCAE3FB-B1E8-A34D-AB82-43545838BC5A}" destId="{5FC91236-2B3B-EF42-990A-24B41757A5E9}" srcOrd="0" destOrd="0" presId="urn:microsoft.com/office/officeart/2008/layout/VerticalCurvedList"/>
    <dgm:cxn modelId="{404681AC-DAF2-0845-A760-7B95F08064F7}" srcId="{3BCAE3FB-B1E8-A34D-AB82-43545838BC5A}" destId="{FDF5D4EC-3409-2A44-B0AD-3F58B59B8F92}" srcOrd="5" destOrd="0" parTransId="{F3ACD1CA-4DFE-3549-B1F0-89DD9F17101F}" sibTransId="{03E3A632-40A3-B347-8ED7-776FC523F648}"/>
    <dgm:cxn modelId="{5C5BBFDD-39D4-48C8-8D98-5E02AE78317D}" type="presOf" srcId="{229EA3C3-B66C-EA42-9B92-83AA9B17CE36}" destId="{359A2200-43E4-5346-AC0F-902CA9B587C4}" srcOrd="0" destOrd="0" presId="urn:microsoft.com/office/officeart/2008/layout/VerticalCurvedList"/>
    <dgm:cxn modelId="{E4E398AD-8D1E-2641-8EBA-A039D4CE4447}" srcId="{3BCAE3FB-B1E8-A34D-AB82-43545838BC5A}" destId="{45D5A901-D371-E140-A3ED-EB1F4CA20A09}" srcOrd="4" destOrd="0" parTransId="{35E89F35-8AC6-B842-8659-743B097EBE0A}" sibTransId="{7ABAFEC7-6ED1-FD4C-9EF6-C087257C333A}"/>
    <dgm:cxn modelId="{0D061496-90F4-4F6C-A3C4-244032BB0753}" type="presOf" srcId="{FBE539CE-BEE9-DC45-8BE4-5E94345D166E}" destId="{819F84E0-FAAA-4E46-811D-1CED3F5F17C0}" srcOrd="0" destOrd="0" presId="urn:microsoft.com/office/officeart/2008/layout/VerticalCurvedList"/>
    <dgm:cxn modelId="{638C6EE3-5C59-423B-BF27-E32297871DC5}" type="presOf" srcId="{770B97B5-967E-DA42-BD33-319D3CDBFCA3}" destId="{C3DF10E8-4046-3E45-96B8-8FC7C39F263D}" srcOrd="0" destOrd="0" presId="urn:microsoft.com/office/officeart/2008/layout/VerticalCurvedList"/>
    <dgm:cxn modelId="{23B08FC6-6383-4BB2-A163-FD57A825E72D}" type="presOf" srcId="{FDF5D4EC-3409-2A44-B0AD-3F58B59B8F92}" destId="{0372BF1D-F966-524C-B70D-9C64FEDAB935}" srcOrd="0" destOrd="0" presId="urn:microsoft.com/office/officeart/2008/layout/VerticalCurvedList"/>
    <dgm:cxn modelId="{C8F3EEAB-BF4B-460D-98EF-B66D98FFA6FF}" type="presParOf" srcId="{5FC91236-2B3B-EF42-990A-24B41757A5E9}" destId="{41653E5D-99A3-D74E-9872-222B741F074B}" srcOrd="0" destOrd="0" presId="urn:microsoft.com/office/officeart/2008/layout/VerticalCurvedList"/>
    <dgm:cxn modelId="{636D5CEB-7854-4C7B-8211-92A44325FFEA}" type="presParOf" srcId="{41653E5D-99A3-D74E-9872-222B741F074B}" destId="{61C7525F-8F0A-574D-BA75-3A211BE33F40}" srcOrd="0" destOrd="0" presId="urn:microsoft.com/office/officeart/2008/layout/VerticalCurvedList"/>
    <dgm:cxn modelId="{8D367363-B99B-49F1-B5FB-2966E7FC7725}" type="presParOf" srcId="{61C7525F-8F0A-574D-BA75-3A211BE33F40}" destId="{A6D53EB8-9071-C843-B6DD-C32E5A3F6E1F}" srcOrd="0" destOrd="0" presId="urn:microsoft.com/office/officeart/2008/layout/VerticalCurvedList"/>
    <dgm:cxn modelId="{B578E27A-E1C3-4669-96D2-26332694D1ED}" type="presParOf" srcId="{61C7525F-8F0A-574D-BA75-3A211BE33F40}" destId="{C3DF10E8-4046-3E45-96B8-8FC7C39F263D}" srcOrd="1" destOrd="0" presId="urn:microsoft.com/office/officeart/2008/layout/VerticalCurvedList"/>
    <dgm:cxn modelId="{C5AC03C7-F053-4529-9D73-44781C649B7C}" type="presParOf" srcId="{61C7525F-8F0A-574D-BA75-3A211BE33F40}" destId="{D23A278E-278E-4343-9177-36A3A94570DD}" srcOrd="2" destOrd="0" presId="urn:microsoft.com/office/officeart/2008/layout/VerticalCurvedList"/>
    <dgm:cxn modelId="{F0CE78E9-97EC-4E41-895C-5D129763FDE7}" type="presParOf" srcId="{61C7525F-8F0A-574D-BA75-3A211BE33F40}" destId="{84C896A5-933B-1F48-A4CB-6E8276C9CB9B}" srcOrd="3" destOrd="0" presId="urn:microsoft.com/office/officeart/2008/layout/VerticalCurvedList"/>
    <dgm:cxn modelId="{161D4DAB-5672-4354-9287-0E701720A97E}" type="presParOf" srcId="{41653E5D-99A3-D74E-9872-222B741F074B}" destId="{C580A991-4BAE-DC4F-8C5B-D6542EA06266}" srcOrd="1" destOrd="0" presId="urn:microsoft.com/office/officeart/2008/layout/VerticalCurvedList"/>
    <dgm:cxn modelId="{92A2F301-832F-4C60-ADD1-64B24886C481}" type="presParOf" srcId="{41653E5D-99A3-D74E-9872-222B741F074B}" destId="{FC63A19E-E65E-9545-8B42-F026CA25C2C6}" srcOrd="2" destOrd="0" presId="urn:microsoft.com/office/officeart/2008/layout/VerticalCurvedList"/>
    <dgm:cxn modelId="{2288A4E7-1B4F-45A4-BF12-9E3AF6BC9648}" type="presParOf" srcId="{FC63A19E-E65E-9545-8B42-F026CA25C2C6}" destId="{8B26FFB4-4D6A-2B47-B71D-2A7E3182FE88}" srcOrd="0" destOrd="0" presId="urn:microsoft.com/office/officeart/2008/layout/VerticalCurvedList"/>
    <dgm:cxn modelId="{B98E11A3-5A2A-4896-958B-59DD68CD9FF6}" type="presParOf" srcId="{41653E5D-99A3-D74E-9872-222B741F074B}" destId="{8E909EF5-140F-7248-A06E-E41613D243B3}" srcOrd="3" destOrd="0" presId="urn:microsoft.com/office/officeart/2008/layout/VerticalCurvedList"/>
    <dgm:cxn modelId="{2B4C1FB4-9185-4676-BDCB-D3F54EF6F31A}" type="presParOf" srcId="{41653E5D-99A3-D74E-9872-222B741F074B}" destId="{41DE5E90-7A5B-944C-8FF4-DDE7C3A18093}" srcOrd="4" destOrd="0" presId="urn:microsoft.com/office/officeart/2008/layout/VerticalCurvedList"/>
    <dgm:cxn modelId="{3C9DD44C-4B55-47A8-A112-3C3C182C2460}" type="presParOf" srcId="{41DE5E90-7A5B-944C-8FF4-DDE7C3A18093}" destId="{C038580F-74C6-4C41-BB69-1C675A6269AD}" srcOrd="0" destOrd="0" presId="urn:microsoft.com/office/officeart/2008/layout/VerticalCurvedList"/>
    <dgm:cxn modelId="{E2F7603B-3813-4D52-89C6-7B41948B9A5C}" type="presParOf" srcId="{41653E5D-99A3-D74E-9872-222B741F074B}" destId="{819F84E0-FAAA-4E46-811D-1CED3F5F17C0}" srcOrd="5" destOrd="0" presId="urn:microsoft.com/office/officeart/2008/layout/VerticalCurvedList"/>
    <dgm:cxn modelId="{A82642C0-2967-4BAF-848F-0E79CAADB24E}" type="presParOf" srcId="{41653E5D-99A3-D74E-9872-222B741F074B}" destId="{8979D77D-7ED9-D846-95B1-259861D97ACD}" srcOrd="6" destOrd="0" presId="urn:microsoft.com/office/officeart/2008/layout/VerticalCurvedList"/>
    <dgm:cxn modelId="{DC563E78-5336-4F6E-961F-96E9F7C80799}" type="presParOf" srcId="{8979D77D-7ED9-D846-95B1-259861D97ACD}" destId="{4D925457-0940-7545-9E7F-1E5E26F4FC54}" srcOrd="0" destOrd="0" presId="urn:microsoft.com/office/officeart/2008/layout/VerticalCurvedList"/>
    <dgm:cxn modelId="{A6709DDC-2C64-4C4E-98CD-36B21B64251A}" type="presParOf" srcId="{41653E5D-99A3-D74E-9872-222B741F074B}" destId="{359A2200-43E4-5346-AC0F-902CA9B587C4}" srcOrd="7" destOrd="0" presId="urn:microsoft.com/office/officeart/2008/layout/VerticalCurvedList"/>
    <dgm:cxn modelId="{1A3A6BCF-8430-4617-824D-F5440777E651}" type="presParOf" srcId="{41653E5D-99A3-D74E-9872-222B741F074B}" destId="{DC9A4A0F-5A3E-FA4B-997A-63B48567BDC6}" srcOrd="8" destOrd="0" presId="urn:microsoft.com/office/officeart/2008/layout/VerticalCurvedList"/>
    <dgm:cxn modelId="{5965C3FC-7AF2-4A55-A9D5-4707151AF1FD}" type="presParOf" srcId="{DC9A4A0F-5A3E-FA4B-997A-63B48567BDC6}" destId="{E7D97E8F-1447-2D45-A5C0-64DE590811CD}" srcOrd="0" destOrd="0" presId="urn:microsoft.com/office/officeart/2008/layout/VerticalCurvedList"/>
    <dgm:cxn modelId="{22A7C9D7-537E-4B3B-9E77-9254BCA164DF}" type="presParOf" srcId="{41653E5D-99A3-D74E-9872-222B741F074B}" destId="{98A1D32F-BFF2-2F4C-842A-151F7F74F452}" srcOrd="9" destOrd="0" presId="urn:microsoft.com/office/officeart/2008/layout/VerticalCurvedList"/>
    <dgm:cxn modelId="{11234858-DA3F-4159-97DC-C817A4176532}" type="presParOf" srcId="{41653E5D-99A3-D74E-9872-222B741F074B}" destId="{0F5348AD-0CD3-744A-BF0B-F628D4E5836E}" srcOrd="10" destOrd="0" presId="urn:microsoft.com/office/officeart/2008/layout/VerticalCurvedList"/>
    <dgm:cxn modelId="{C93F91C4-E43D-4C9D-A2C4-56BED01440FA}" type="presParOf" srcId="{0F5348AD-0CD3-744A-BF0B-F628D4E5836E}" destId="{3B7C48AE-BEB4-7C48-B0AB-EDDCCD4BDA2F}" srcOrd="0" destOrd="0" presId="urn:microsoft.com/office/officeart/2008/layout/VerticalCurvedList"/>
    <dgm:cxn modelId="{DD303BDD-2F0B-4CF3-AE1D-A448BBFA9D2B}" type="presParOf" srcId="{41653E5D-99A3-D74E-9872-222B741F074B}" destId="{0372BF1D-F966-524C-B70D-9C64FEDAB935}" srcOrd="11" destOrd="0" presId="urn:microsoft.com/office/officeart/2008/layout/VerticalCurvedList"/>
    <dgm:cxn modelId="{6DEC1052-764E-42A5-BA7F-B2F36C2C6597}" type="presParOf" srcId="{41653E5D-99A3-D74E-9872-222B741F074B}" destId="{8F932327-E704-BE45-AE25-00FE63E46E8D}" srcOrd="12" destOrd="0" presId="urn:microsoft.com/office/officeart/2008/layout/VerticalCurvedList"/>
    <dgm:cxn modelId="{66AF0F3E-9902-4459-ACE5-FA86658D30B0}" type="presParOf" srcId="{8F932327-E704-BE45-AE25-00FE63E46E8D}" destId="{ED883FF5-87D7-184E-B66F-D1A2274BEC87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DF10E8-4046-3E45-96B8-8FC7C39F263D}">
      <dsp:nvSpPr>
        <dsp:cNvPr id="0" name=""/>
        <dsp:cNvSpPr/>
      </dsp:nvSpPr>
      <dsp:spPr>
        <a:xfrm>
          <a:off x="-4594335" y="-704407"/>
          <a:ext cx="5472816" cy="5472816"/>
        </a:xfrm>
        <a:prstGeom prst="blockArc">
          <a:avLst>
            <a:gd name="adj1" fmla="val 18900000"/>
            <a:gd name="adj2" fmla="val 2700000"/>
            <a:gd name="adj3" fmla="val 395"/>
          </a:avLst>
        </a:prstGeom>
        <a:noFill/>
        <a:ln w="1905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80A991-4BAE-DC4F-8C5B-D6542EA06266}">
      <dsp:nvSpPr>
        <dsp:cNvPr id="0" name=""/>
        <dsp:cNvSpPr/>
      </dsp:nvSpPr>
      <dsp:spPr>
        <a:xfrm>
          <a:off x="328048" y="214010"/>
          <a:ext cx="8354055" cy="42785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9612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zh-TW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10</a:t>
          </a:r>
          <a:r>
            <a:rPr kumimoji="1" lang="en-US" altLang="zh-TW" sz="1600" b="1" kern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+ years of consultancy experience</a:t>
          </a:r>
          <a:r>
            <a:rPr kumimoji="1" lang="zh-TW" altLang="en-US" sz="1600" b="1" kern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 </a:t>
          </a:r>
          <a:endParaRPr lang="zh-TW" altLang="en-US" sz="1600" kern="1200" dirty="0">
            <a:solidFill>
              <a:schemeClr val="bg1"/>
            </a:solidFill>
          </a:endParaRPr>
        </a:p>
      </dsp:txBody>
      <dsp:txXfrm>
        <a:off x="328048" y="214010"/>
        <a:ext cx="8354055" cy="427857"/>
      </dsp:txXfrm>
    </dsp:sp>
    <dsp:sp modelId="{8B26FFB4-4D6A-2B47-B71D-2A7E3182FE88}">
      <dsp:nvSpPr>
        <dsp:cNvPr id="0" name=""/>
        <dsp:cNvSpPr/>
      </dsp:nvSpPr>
      <dsp:spPr>
        <a:xfrm>
          <a:off x="60637" y="16052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E909EF5-140F-7248-A06E-E41613D243B3}">
      <dsp:nvSpPr>
        <dsp:cNvPr id="0" name=""/>
        <dsp:cNvSpPr/>
      </dsp:nvSpPr>
      <dsp:spPr>
        <a:xfrm>
          <a:off x="679991" y="855715"/>
          <a:ext cx="8002113" cy="427857"/>
        </a:xfrm>
        <a:prstGeom prst="rect">
          <a:avLst/>
        </a:prstGeom>
        <a:solidFill>
          <a:schemeClr val="accent4">
            <a:hueOff val="-892954"/>
            <a:satOff val="5380"/>
            <a:lumOff val="431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9612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zh-TW" sz="1600" b="1" kern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Professional certifications (</a:t>
          </a:r>
          <a:r>
            <a:rPr kumimoji="1" lang="en-US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SCJP, SCWCD</a:t>
          </a:r>
          <a:r>
            <a:rPr kumimoji="1" lang="en-US" altLang="zh-TW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kumimoji="1" lang="en-US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MCAD</a:t>
          </a:r>
          <a:r>
            <a:rPr kumimoji="1" lang="en-US" altLang="zh-TW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kumimoji="1" lang="en-US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MCSD</a:t>
          </a:r>
          <a:r>
            <a:rPr kumimoji="1" lang="en-US" altLang="zh-TW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kumimoji="1" lang="en-US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MCSP</a:t>
          </a:r>
          <a:r>
            <a:rPr kumimoji="1" lang="en-US" altLang="zh-TW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</a:t>
          </a:r>
          <a:r>
            <a:rPr kumimoji="1" lang="en-US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PMP</a:t>
          </a:r>
          <a:r>
            <a:rPr kumimoji="1" lang="en-US" altLang="zh-TW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…etc</a:t>
          </a:r>
          <a:r>
            <a:rPr kumimoji="1" lang="en-US" altLang="zh-TW" sz="1600" b="1" kern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.)</a:t>
          </a:r>
          <a:r>
            <a:rPr kumimoji="1" lang="zh-TW" altLang="en-US" sz="1600" b="1" kern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</a:p>
      </dsp:txBody>
      <dsp:txXfrm>
        <a:off x="679991" y="855715"/>
        <a:ext cx="8002113" cy="427857"/>
      </dsp:txXfrm>
    </dsp:sp>
    <dsp:sp modelId="{C038580F-74C6-4C41-BB69-1C675A6269AD}">
      <dsp:nvSpPr>
        <dsp:cNvPr id="0" name=""/>
        <dsp:cNvSpPr/>
      </dsp:nvSpPr>
      <dsp:spPr>
        <a:xfrm>
          <a:off x="412579" y="802233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-892954"/>
              <a:satOff val="5380"/>
              <a:lumOff val="431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819F84E0-FAAA-4E46-811D-1CED3F5F17C0}">
      <dsp:nvSpPr>
        <dsp:cNvPr id="0" name=""/>
        <dsp:cNvSpPr/>
      </dsp:nvSpPr>
      <dsp:spPr>
        <a:xfrm>
          <a:off x="840925" y="1497421"/>
          <a:ext cx="7841179" cy="427857"/>
        </a:xfrm>
        <a:prstGeom prst="rect">
          <a:avLst/>
        </a:prstGeom>
        <a:solidFill>
          <a:schemeClr val="accent4">
            <a:hueOff val="-1785908"/>
            <a:satOff val="10760"/>
            <a:lumOff val="862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9612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zh-TW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Single </a:t>
          </a:r>
          <a:r>
            <a:rPr kumimoji="1" lang="en-US" altLang="zh-TW" sz="1600" b="1" kern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contact window, reduce management cost</a:t>
          </a:r>
          <a:r>
            <a:rPr kumimoji="1" lang="zh-TW" altLang="en-US" sz="1600" b="1" kern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endParaRPr lang="zh-TW" altLang="en-US" sz="16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840925" y="1497421"/>
        <a:ext cx="7841179" cy="427857"/>
      </dsp:txXfrm>
    </dsp:sp>
    <dsp:sp modelId="{4D925457-0940-7545-9E7F-1E5E26F4FC54}">
      <dsp:nvSpPr>
        <dsp:cNvPr id="0" name=""/>
        <dsp:cNvSpPr/>
      </dsp:nvSpPr>
      <dsp:spPr>
        <a:xfrm>
          <a:off x="573514" y="144393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-1785908"/>
              <a:satOff val="10760"/>
              <a:lumOff val="862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359A2200-43E4-5346-AC0F-902CA9B587C4}">
      <dsp:nvSpPr>
        <dsp:cNvPr id="0" name=""/>
        <dsp:cNvSpPr/>
      </dsp:nvSpPr>
      <dsp:spPr>
        <a:xfrm>
          <a:off x="840925" y="2138720"/>
          <a:ext cx="7841179" cy="427857"/>
        </a:xfrm>
        <a:prstGeom prst="rect">
          <a:avLst/>
        </a:prstGeom>
        <a:solidFill>
          <a:schemeClr val="accent4">
            <a:hueOff val="-2678862"/>
            <a:satOff val="16139"/>
            <a:lumOff val="1294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9612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zh-TW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Efficient </a:t>
          </a:r>
          <a:r>
            <a:rPr kumimoji="1" lang="en-US" altLang="zh-TW" sz="1600" b="1" kern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work management, increase work accuracy  </a:t>
          </a:r>
          <a:endParaRPr lang="zh-TW" altLang="en-US" sz="16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840925" y="2138720"/>
        <a:ext cx="7841179" cy="427857"/>
      </dsp:txXfrm>
    </dsp:sp>
    <dsp:sp modelId="{E7D97E8F-1447-2D45-A5C0-64DE590811CD}">
      <dsp:nvSpPr>
        <dsp:cNvPr id="0" name=""/>
        <dsp:cNvSpPr/>
      </dsp:nvSpPr>
      <dsp:spPr>
        <a:xfrm>
          <a:off x="573514" y="2085238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-2678862"/>
              <a:satOff val="16139"/>
              <a:lumOff val="1294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98A1D32F-BFF2-2F4C-842A-151F7F74F452}">
      <dsp:nvSpPr>
        <dsp:cNvPr id="0" name=""/>
        <dsp:cNvSpPr/>
      </dsp:nvSpPr>
      <dsp:spPr>
        <a:xfrm>
          <a:off x="679991" y="2780426"/>
          <a:ext cx="8002113" cy="427857"/>
        </a:xfrm>
        <a:prstGeom prst="rect">
          <a:avLst/>
        </a:prstGeom>
        <a:solidFill>
          <a:schemeClr val="accent4">
            <a:hueOff val="-3571816"/>
            <a:satOff val="21519"/>
            <a:lumOff val="1725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9612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zh-TW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Establish </a:t>
          </a:r>
          <a:r>
            <a:rPr kumimoji="1" lang="en-US" altLang="zh-TW" sz="1600" b="1" kern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close relationship of front &amp; back-end personnel</a:t>
          </a:r>
          <a:r>
            <a:rPr kumimoji="1" lang="zh-TW" altLang="en-US" sz="1600" b="1" kern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 </a:t>
          </a:r>
          <a:endParaRPr lang="zh-TW" altLang="en-US" sz="16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679991" y="2780426"/>
        <a:ext cx="8002113" cy="427857"/>
      </dsp:txXfrm>
    </dsp:sp>
    <dsp:sp modelId="{3B7C48AE-BEB4-7C48-B0AB-EDDCCD4BDA2F}">
      <dsp:nvSpPr>
        <dsp:cNvPr id="0" name=""/>
        <dsp:cNvSpPr/>
      </dsp:nvSpPr>
      <dsp:spPr>
        <a:xfrm>
          <a:off x="412579" y="2726944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-3571816"/>
              <a:satOff val="21519"/>
              <a:lumOff val="172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0372BF1D-F966-524C-B70D-9C64FEDAB935}">
      <dsp:nvSpPr>
        <dsp:cNvPr id="0" name=""/>
        <dsp:cNvSpPr/>
      </dsp:nvSpPr>
      <dsp:spPr>
        <a:xfrm>
          <a:off x="328048" y="3422131"/>
          <a:ext cx="8354055" cy="427857"/>
        </a:xfrm>
        <a:prstGeom prst="rect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38100" dist="30000" dir="5400000" rotWithShape="0">
            <a:srgbClr val="000000">
              <a:alpha val="45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39612" tIns="40640" rIns="40640" bIns="40640" numCol="1" spcCol="1270" anchor="ctr" anchorCtr="0">
          <a:noAutofit/>
        </a:bodyPr>
        <a:lstStyle/>
        <a:p>
          <a:pPr lvl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kumimoji="1" lang="en-US" altLang="zh-TW" sz="1600" b="1" kern="1200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Government</a:t>
          </a:r>
          <a:r>
            <a:rPr kumimoji="1" lang="en-US" altLang="zh-TW" sz="1600" b="1" kern="1200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rPr>
            <a:t>, finance, semiconductor</a:t>
          </a:r>
          <a:endParaRPr lang="zh-TW" altLang="en-US" sz="1600" kern="1200" dirty="0">
            <a:solidFill>
              <a:schemeClr val="bg1"/>
            </a:solidFill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328048" y="3422131"/>
        <a:ext cx="8354055" cy="427857"/>
      </dsp:txXfrm>
    </dsp:sp>
    <dsp:sp modelId="{ED883FF5-87D7-184E-B66F-D1A2274BEC87}">
      <dsp:nvSpPr>
        <dsp:cNvPr id="0" name=""/>
        <dsp:cNvSpPr/>
      </dsp:nvSpPr>
      <dsp:spPr>
        <a:xfrm>
          <a:off x="60637" y="3368649"/>
          <a:ext cx="534822" cy="534822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0000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C9B637-47F0-43AA-A063-613201E95C1F}" type="datetimeFigureOut">
              <a:rPr lang="zh-TW" altLang="en-US" smtClean="0"/>
              <a:t>2018/9/10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9C01D1-6F07-44F2-AF7A-958A11DC865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124894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1320035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C05B0-052C-43EF-A321-E53C8EFAE6A1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23042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3433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zh-TW" altLang="en-US" dirty="0"/>
              <a:t>；；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2FC05B0-052C-43EF-A321-E53C8EFAE6A1}" type="slidenum">
              <a:rPr lang="zh-TW" altLang="en-US" smtClean="0"/>
              <a:pPr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767960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C7C4-0337-4309-880D-3669C4150ABA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9867420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4CC7C4-0337-4309-880D-3669C4150ABA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331206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投影片圖像版面配置區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備忘稿版面配置區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sp>
        <p:nvSpPr>
          <p:cNvPr id="9220" name="投影片編號版面配置區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charset="0"/>
                <a:ea typeface="新細明體" pitchFamily="18" charset="-120"/>
              </a:defRPr>
            </a:lvl9pPr>
          </a:lstStyle>
          <a:p>
            <a:fld id="{3C276EDE-9F00-4315-BB18-E8FE88B28476}" type="slidenum">
              <a:rPr lang="zh-TW" altLang="en-US" smtClean="0"/>
              <a:pPr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5808107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9C01D1-6F07-44F2-AF7A-958A11DC865E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97135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 descr="2016-ARES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73964" cy="6858000"/>
          </a:xfrm>
          <a:prstGeom prst="rect">
            <a:avLst/>
          </a:prstGeom>
        </p:spPr>
      </p:pic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778000" y="1882633"/>
            <a:ext cx="8636000" cy="854169"/>
          </a:xfrm>
        </p:spPr>
        <p:txBody>
          <a:bodyPr anchor="b"/>
          <a:lstStyle>
            <a:lvl1pPr algn="ctr">
              <a:defRPr b="0" i="0" cap="all" baseline="0">
                <a:solidFill>
                  <a:schemeClr val="accent4">
                    <a:lumMod val="50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9" name="子標題 8"/>
          <p:cNvSpPr>
            <a:spLocks noGrp="1"/>
          </p:cNvSpPr>
          <p:nvPr>
            <p:ph type="subTitle" idx="1"/>
          </p:nvPr>
        </p:nvSpPr>
        <p:spPr>
          <a:xfrm>
            <a:off x="1778000" y="2929296"/>
            <a:ext cx="8636000" cy="685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3467" b="0" i="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  <a:lvl2pPr marL="609585" indent="0" algn="ctr">
              <a:buNone/>
            </a:lvl2pPr>
            <a:lvl3pPr marL="1219170" indent="0" algn="ctr">
              <a:buNone/>
            </a:lvl3pPr>
            <a:lvl4pPr marL="1828754" indent="0" algn="ctr">
              <a:buNone/>
            </a:lvl4pPr>
            <a:lvl5pPr marL="2438339" indent="0" algn="ctr">
              <a:buNone/>
            </a:lvl5pPr>
            <a:lvl6pPr marL="3047924" indent="0" algn="ctr">
              <a:buNone/>
            </a:lvl6pPr>
            <a:lvl7pPr marL="3657509" indent="0" algn="ctr">
              <a:buNone/>
            </a:lvl7pPr>
            <a:lvl8pPr marL="4267093" indent="0" algn="ctr">
              <a:buNone/>
            </a:lvl8pPr>
            <a:lvl9pPr marL="4876678" indent="0" algn="ctr">
              <a:buNone/>
            </a:lvl9pPr>
          </a:lstStyle>
          <a:p>
            <a:r>
              <a:rPr kumimoji="0" lang="zh-TW" altLang="en-US"/>
              <a:t>按一下以編輯母片副標題樣式</a:t>
            </a:r>
            <a:endParaRPr kumimoji="0" lang="en-US" dirty="0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101600" y="6409569"/>
            <a:ext cx="1729600" cy="432400"/>
          </a:xfrm>
        </p:spPr>
        <p:txBody>
          <a:bodyPr>
            <a:noAutofit/>
          </a:bodyPr>
          <a:lstStyle>
            <a:lvl1pPr algn="ctr">
              <a:defRPr sz="1867" b="0" i="0">
                <a:solidFill>
                  <a:srgbClr val="FFFFFF"/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fld id="{784B6976-7041-447E-9180-C12AEAE34B3D}" type="datetimeFigureOut">
              <a:rPr lang="zh-TW" altLang="en-US" smtClean="0"/>
              <a:t>2018/9/10</a:t>
            </a:fld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10973200" y="6477000"/>
            <a:ext cx="1117600" cy="381000"/>
          </a:xfrm>
        </p:spPr>
        <p:txBody>
          <a:bodyPr>
            <a:normAutofit/>
          </a:bodyPr>
          <a:lstStyle>
            <a:lvl1pPr algn="r">
              <a:defRPr sz="1600" b="0" i="0">
                <a:solidFill>
                  <a:schemeClr val="accent4">
                    <a:lumMod val="20000"/>
                    <a:lumOff val="80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3" name="文字方塊 12"/>
          <p:cNvSpPr txBox="1"/>
          <p:nvPr/>
        </p:nvSpPr>
        <p:spPr>
          <a:xfrm>
            <a:off x="-545321" y="6409570"/>
            <a:ext cx="1847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kumimoji="1" lang="zh-TW" altLang="en-US" sz="2400"/>
          </a:p>
        </p:txBody>
      </p:sp>
    </p:spTree>
    <p:extLst>
      <p:ext uri="{BB962C8B-B14F-4D97-AF65-F5344CB8AC3E}">
        <p14:creationId xmlns:p14="http://schemas.microsoft.com/office/powerpoint/2010/main" val="22765867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2018/9/10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364164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609601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784B6976-7041-447E-9180-C12AEAE34B3D}" type="datetimeFigureOut">
              <a:rPr lang="zh-TW" altLang="en-US" smtClean="0"/>
              <a:t>2018/9/10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609603" y="6248208"/>
            <a:ext cx="7431311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8" name="矩形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79513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>
              <a:defRPr b="1" i="0"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2018/9/10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7" name="文字版面配置區 12"/>
          <p:cNvSpPr>
            <a:spLocks noGrp="1"/>
          </p:cNvSpPr>
          <p:nvPr>
            <p:ph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877863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頭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zh-TW" altLang="en-US" sz="2400"/>
          </a:p>
        </p:txBody>
      </p:sp>
      <p:pic>
        <p:nvPicPr>
          <p:cNvPr id="6" name="圖片 5" descr="2016-ARES-thk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0335"/>
            <a:ext cx="12192000" cy="3397504"/>
          </a:xfrm>
          <a:prstGeom prst="rect">
            <a:avLst/>
          </a:prstGeom>
        </p:spPr>
      </p:pic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11201" y="4438033"/>
            <a:ext cx="9497484" cy="1673225"/>
          </a:xfrm>
        </p:spPr>
        <p:txBody>
          <a:bodyPr anchor="t"/>
          <a:lstStyle>
            <a:lvl1pPr marL="0" indent="0">
              <a:buNone/>
              <a:defRPr sz="3733" b="0" i="0">
                <a:solidFill>
                  <a:schemeClr val="tx2"/>
                </a:solidFill>
                <a:latin typeface="微軟正黑體"/>
                <a:ea typeface="微軟正黑體"/>
                <a:cs typeface="微軟正黑體"/>
              </a:defRPr>
            </a:lvl1pPr>
            <a:lvl2pPr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1201" y="2135220"/>
            <a:ext cx="6792308" cy="1468504"/>
          </a:xfrm>
          <a:noFill/>
        </p:spPr>
        <p:txBody>
          <a:bodyPr anchor="ctr">
            <a:normAutofit/>
          </a:bodyPr>
          <a:lstStyle>
            <a:lvl1pPr algn="l">
              <a:buNone/>
              <a:defRPr sz="4267" b="0" i="0" cap="none">
                <a:solidFill>
                  <a:srgbClr val="FFFFFF"/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2018/9/10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11" name="投影片編號版面配置區 5"/>
          <p:cNvSpPr>
            <a:spLocks noGrp="1"/>
          </p:cNvSpPr>
          <p:nvPr>
            <p:ph type="sldNum" sz="quarter" idx="13"/>
          </p:nvPr>
        </p:nvSpPr>
        <p:spPr>
          <a:xfrm>
            <a:off x="0" y="6369050"/>
            <a:ext cx="711200" cy="244476"/>
          </a:xfrm>
        </p:spPr>
        <p:txBody>
          <a:bodyPr/>
          <a:lstStyle>
            <a:lvl1pPr>
              <a:defRPr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0160871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5333" i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 dirty="0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84B6976-7041-447E-9180-C12AEAE34B3D}" type="datetimeFigureOut">
              <a:rPr lang="zh-TW" altLang="en-US" smtClean="0"/>
              <a:t>2018/9/10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80088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1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784B6976-7041-447E-9180-C12AEAE34B3D}" type="datetimeFigureOut">
              <a:rPr lang="zh-TW" altLang="en-US" smtClean="0"/>
              <a:t>2018/9/10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4">
              <a:lumMod val="75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667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5">
              <a:lumMod val="75000"/>
            </a:schemeClr>
          </a:solidFill>
        </p:spPr>
        <p:txBody>
          <a:bodyPr rtlCol="0" anchor="ctr"/>
          <a:lstStyle>
            <a:lvl1pPr marL="0" indent="0">
              <a:buFontTx/>
              <a:buNone/>
              <a:defRPr sz="2667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5100126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2018/9/10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170102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2018/9/10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24940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1"/>
          </a:xfrm>
        </p:spPr>
        <p:txBody>
          <a:bodyPr anchor="ctr"/>
          <a:lstStyle>
            <a:lvl1pPr algn="l">
              <a:buNone/>
              <a:defRPr sz="5867" b="0"/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4B6976-7041-447E-9180-C12AEAE34B3D}" type="datetimeFigureOut">
              <a:rPr lang="zh-TW" altLang="en-US" smtClean="0"/>
              <a:t>2018/9/10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solidFill>
            <a:schemeClr val="accent4">
              <a:lumMod val="75000"/>
            </a:schemeClr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333"/>
              </a:spcAft>
              <a:buNone/>
              <a:defRPr sz="2400"/>
            </a:lvl1pPr>
            <a:lvl2pPr>
              <a:buNone/>
              <a:defRPr sz="1600"/>
            </a:lvl2pPr>
            <a:lvl3pPr>
              <a:buNone/>
              <a:defRPr sz="1333"/>
            </a:lvl3pPr>
            <a:lvl4pPr>
              <a:buNone/>
              <a:defRPr sz="1200"/>
            </a:lvl4pPr>
            <a:lvl5pPr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zh-TW" altLang="en-US"/>
              <a:t>按一下以編輯母片文字樣式</a:t>
            </a:r>
          </a:p>
          <a:p>
            <a:pPr lvl="1" eaLnBrk="1" latinLnBrk="0" hangingPunct="1"/>
            <a:r>
              <a:rPr lang="zh-TW" altLang="en-US"/>
              <a:t>第二層</a:t>
            </a:r>
          </a:p>
          <a:p>
            <a:pPr lvl="2" eaLnBrk="1" latinLnBrk="0" hangingPunct="1"/>
            <a:r>
              <a:rPr lang="zh-TW" altLang="en-US"/>
              <a:t>第三層</a:t>
            </a:r>
          </a:p>
          <a:p>
            <a:pPr lvl="3" eaLnBrk="1" latinLnBrk="0" hangingPunct="1"/>
            <a:r>
              <a:rPr lang="zh-TW" altLang="en-US"/>
              <a:t>第四層</a:t>
            </a:r>
          </a:p>
          <a:p>
            <a:pPr lvl="4" eaLnBrk="1" latinLnBrk="0" hangingPunct="1"/>
            <a:r>
              <a:rPr lang="zh-TW" altLang="en-US"/>
              <a:t>第五層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5585572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2267"/>
            </a:lvl1pPr>
            <a:lvl2pPr>
              <a:buFontTx/>
              <a:buNone/>
              <a:defRPr sz="1600"/>
            </a:lvl2pPr>
            <a:lvl3pPr>
              <a:buFontTx/>
              <a:buNone/>
              <a:defRPr sz="1333"/>
            </a:lvl3pPr>
            <a:lvl4pPr>
              <a:buFontTx/>
              <a:buNone/>
              <a:defRPr sz="1200"/>
            </a:lvl4pPr>
            <a:lvl5pPr>
              <a:buFontTx/>
              <a:buNone/>
              <a:defRPr sz="1200"/>
            </a:lvl5pPr>
          </a:lstStyle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9" name="矩形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rgbClr val="604A7B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0" name="矩形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5">
              <a:lumMod val="75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3733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8331200" y="6248400"/>
            <a:ext cx="3556000" cy="365125"/>
          </a:xfrm>
        </p:spPr>
        <p:txBody>
          <a:bodyPr rtlCol="0"/>
          <a:lstStyle/>
          <a:p>
            <a:fld id="{784B6976-7041-447E-9180-C12AEAE34B3D}" type="datetimeFigureOut">
              <a:rPr lang="zh-TW" altLang="en-US" smtClean="0"/>
              <a:t>2018/9/10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78725"/>
            <a:ext cx="1930400" cy="663579"/>
          </a:xfrm>
        </p:spPr>
        <p:txBody>
          <a:bodyPr rtlCol="0"/>
          <a:lstStyle>
            <a:lvl1pPr>
              <a:defRPr sz="3733"/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4267"/>
            </a:lvl1pPr>
          </a:lstStyle>
          <a:p>
            <a:r>
              <a:rPr kumimoji="0" lang="zh-TW" altLang="en-US"/>
              <a:t>按一下圖示以新增圖片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4274845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dirty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/>
              <a:t>按一下以編輯母片文字樣式</a:t>
            </a:r>
          </a:p>
          <a:p>
            <a:pPr lvl="1" eaLnBrk="1" latinLnBrk="0" hangingPunct="1"/>
            <a:r>
              <a:rPr kumimoji="0" lang="zh-TW" altLang="en-US"/>
              <a:t>第二層</a:t>
            </a:r>
          </a:p>
          <a:p>
            <a:pPr lvl="2" eaLnBrk="1" latinLnBrk="0" hangingPunct="1"/>
            <a:r>
              <a:rPr kumimoji="0" lang="zh-TW" altLang="en-US"/>
              <a:t>第三層</a:t>
            </a:r>
          </a:p>
          <a:p>
            <a:pPr lvl="3" eaLnBrk="1" latinLnBrk="0" hangingPunct="1"/>
            <a:r>
              <a:rPr kumimoji="0" lang="zh-TW" altLang="en-US"/>
              <a:t>第四層</a:t>
            </a:r>
          </a:p>
          <a:p>
            <a:pPr lvl="4" eaLnBrk="1" latinLnBrk="0" hangingPunct="1"/>
            <a:r>
              <a:rPr kumimoji="0" lang="zh-TW" altLang="en-US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8128000" y="6248400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fld id="{784B6976-7041-447E-9180-C12AEAE34B3D}" type="datetimeFigureOut">
              <a:rPr lang="zh-TW" altLang="en-US" smtClean="0"/>
              <a:t>2018/9/10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812802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867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2400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6369050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867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fld id="{E7DB9756-B5F3-4602-BEDC-589A1F2427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71860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01" r:id="rId2"/>
    <p:sldLayoutId id="2147483702" r:id="rId3"/>
    <p:sldLayoutId id="2147483703" r:id="rId4"/>
    <p:sldLayoutId id="2147483704" r:id="rId5"/>
    <p:sldLayoutId id="2147483705" r:id="rId6"/>
    <p:sldLayoutId id="2147483706" r:id="rId7"/>
    <p:sldLayoutId id="2147483707" r:id="rId8"/>
    <p:sldLayoutId id="2147483708" r:id="rId9"/>
    <p:sldLayoutId id="2147483709" r:id="rId10"/>
    <p:sldLayoutId id="2147483710" r:id="rId11"/>
  </p:sldLayoutIdLst>
  <p:txStyles>
    <p:titleStyle>
      <a:lvl1pPr algn="l" rtl="0" eaLnBrk="1" latinLnBrk="0" hangingPunct="1">
        <a:spcBef>
          <a:spcPct val="0"/>
        </a:spcBef>
        <a:buNone/>
        <a:defRPr kumimoji="0" sz="4800" b="1" i="0" kern="1200">
          <a:solidFill>
            <a:schemeClr val="accent4">
              <a:lumMod val="75000"/>
            </a:schemeClr>
          </a:solidFill>
          <a:latin typeface="微軟正黑體"/>
          <a:ea typeface="微軟正黑體"/>
          <a:cs typeface="微軟正黑體"/>
        </a:defRPr>
      </a:lvl1pPr>
    </p:titleStyle>
    <p:bodyStyle>
      <a:lvl1pPr marL="609585" indent="-609585" algn="l" rtl="0" eaLnBrk="1" latinLnBrk="0" hangingPunct="1">
        <a:spcBef>
          <a:spcPts val="933"/>
        </a:spcBef>
        <a:buClr>
          <a:schemeClr val="accent4">
            <a:lumMod val="75000"/>
          </a:schemeClr>
        </a:buClr>
        <a:buSzPct val="60000"/>
        <a:buFont typeface="Wingdings" charset="2"/>
        <a:buChar char="n"/>
        <a:defRPr kumimoji="0" sz="38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1pPr>
      <a:lvl2pPr marL="853419" indent="-365751" algn="l" rtl="0" eaLnBrk="1" latinLnBrk="0" hangingPunct="1">
        <a:spcBef>
          <a:spcPts val="733"/>
        </a:spcBef>
        <a:buClr>
          <a:schemeClr val="accent5">
            <a:lumMod val="75000"/>
          </a:schemeClr>
        </a:buClr>
        <a:buSzPct val="70000"/>
        <a:buFont typeface="Wingdings" charset="2"/>
        <a:buChar char="l"/>
        <a:defRPr kumimoji="0" sz="34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2pPr>
      <a:lvl3pPr marL="1219170" indent="-304792" algn="l" rtl="0" eaLnBrk="1" latinLnBrk="0" hangingPunct="1">
        <a:spcBef>
          <a:spcPts val="667"/>
        </a:spcBef>
        <a:buClr>
          <a:schemeClr val="accent6">
            <a:lumMod val="75000"/>
          </a:schemeClr>
        </a:buClr>
        <a:buSzPct val="50000"/>
        <a:buFont typeface="Wingdings" charset="2"/>
        <a:buChar char=""/>
        <a:defRPr kumimoji="0" sz="30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3pPr>
      <a:lvl4pPr marL="1828754" indent="-304792" algn="l" rtl="0" eaLnBrk="1" latinLnBrk="0" hangingPunct="1">
        <a:spcBef>
          <a:spcPts val="533"/>
        </a:spcBef>
        <a:buClr>
          <a:schemeClr val="accent3"/>
        </a:buClr>
        <a:buSzPct val="7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4pPr>
      <a:lvl5pPr marL="2438339" indent="-304792" algn="l" rtl="0" eaLnBrk="1" latinLnBrk="0" hangingPunct="1">
        <a:spcBef>
          <a:spcPts val="533"/>
        </a:spcBef>
        <a:buClr>
          <a:schemeClr val="accent4"/>
        </a:buClr>
        <a:buSzPct val="65000"/>
        <a:buFont typeface="Wingdings"/>
        <a:buChar char=""/>
        <a:defRPr kumimoji="0" sz="2667" b="0" kern="1200">
          <a:solidFill>
            <a:schemeClr val="tx1"/>
          </a:solidFill>
          <a:latin typeface="微軟正黑體"/>
          <a:ea typeface="微軟正黑體"/>
          <a:cs typeface="微軟正黑體"/>
        </a:defRPr>
      </a:lvl5pPr>
      <a:lvl6pPr marL="2804090" indent="-304792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3169841" indent="-304792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535592" indent="-304792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901342" indent="-304792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2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911225" y="613169"/>
            <a:ext cx="10591075" cy="4158841"/>
          </a:xfrm>
        </p:spPr>
        <p:txBody>
          <a:bodyPr>
            <a:normAutofit/>
          </a:bodyPr>
          <a:lstStyle/>
          <a:p>
            <a:r>
              <a:rPr lang="en-US" altLang="zh-TW" dirty="0" smtClean="0"/>
              <a:t>2018 </a:t>
            </a:r>
            <a:r>
              <a:rPr lang="en-US" altLang="zh-TW" dirty="0"/>
              <a:t>Ares investor conference</a:t>
            </a:r>
            <a:br>
              <a:rPr lang="en-US" altLang="zh-TW" dirty="0"/>
            </a:br>
            <a:r>
              <a:rPr lang="en-US" altLang="zh-TW" sz="2800" dirty="0"/>
              <a:t/>
            </a:r>
            <a:br>
              <a:rPr lang="en-US" altLang="zh-TW" sz="2800" dirty="0"/>
            </a:br>
            <a:r>
              <a:rPr lang="en-US" altLang="zh-TW" sz="2800" dirty="0"/>
              <a:t>ticker symbol</a:t>
            </a:r>
            <a:r>
              <a:rPr lang="zh-TW" altLang="en-US" sz="2800" dirty="0"/>
              <a:t>：</a:t>
            </a:r>
            <a:r>
              <a:rPr lang="en-US" altLang="zh-TW" sz="2800" dirty="0"/>
              <a:t>2471</a:t>
            </a:r>
            <a:br>
              <a:rPr lang="en-US" altLang="zh-TW" sz="2800" dirty="0"/>
            </a:br>
            <a:r>
              <a:rPr lang="en-US" altLang="zh-TW" sz="2800" dirty="0"/>
              <a:t>Date</a:t>
            </a:r>
            <a:r>
              <a:rPr lang="zh-TW" altLang="en-US" sz="2800" dirty="0"/>
              <a:t>：</a:t>
            </a:r>
            <a:r>
              <a:rPr lang="en-US" altLang="zh-TW" sz="2800" dirty="0" smtClean="0"/>
              <a:t>2018/09/12</a:t>
            </a:r>
            <a:r>
              <a:rPr lang="en-US" altLang="zh-TW" dirty="0"/>
              <a:t>	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61098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1801814" y="2006600"/>
            <a:ext cx="8929686" cy="3149600"/>
          </a:xfrm>
        </p:spPr>
        <p:txBody>
          <a:bodyPr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200" dirty="0"/>
              <a:t>AFEIS - Advanced Foreign Exchange Information System</a:t>
            </a:r>
            <a:endParaRPr lang="zh-TW" altLang="en-US" sz="22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200" dirty="0" err="1"/>
              <a:t>eAresBank</a:t>
            </a:r>
            <a:r>
              <a:rPr lang="en-US" altLang="zh-TW" sz="2200" dirty="0"/>
              <a:t> -  International Finance Integration System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200" dirty="0"/>
              <a:t>ARES </a:t>
            </a:r>
            <a:r>
              <a:rPr lang="en-US" altLang="zh-TW" sz="2200" dirty="0" err="1"/>
              <a:t>Nuntio</a:t>
            </a:r>
            <a:r>
              <a:rPr lang="en-US" altLang="zh-TW" sz="2200" dirty="0"/>
              <a:t> Regulatory Reporting Platform 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200" dirty="0"/>
              <a:t>ARES Smart Core Banking System</a:t>
            </a:r>
            <a:endParaRPr lang="zh-TW" altLang="en-US" sz="22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200" dirty="0"/>
              <a:t>ARES Treasury System  ARES Portfolio System 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200" dirty="0"/>
              <a:t>Visual Pricing </a:t>
            </a:r>
            <a:r>
              <a:rPr lang="en-US" altLang="zh-TW" sz="2200" dirty="0" smtClean="0"/>
              <a:t>Tool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200" dirty="0"/>
              <a:t>ARES </a:t>
            </a:r>
            <a:r>
              <a:rPr lang="en-US" altLang="zh-TW" sz="2200" dirty="0" smtClean="0"/>
              <a:t>Cross Pricing System </a:t>
            </a:r>
            <a:endParaRPr lang="en-US" altLang="zh-TW" sz="22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zh-TW" altLang="en-US" sz="2200" dirty="0"/>
          </a:p>
        </p:txBody>
      </p:sp>
      <p:sp>
        <p:nvSpPr>
          <p:cNvPr id="6" name="標題 7"/>
          <p:cNvSpPr txBox="1">
            <a:spLocks/>
          </p:cNvSpPr>
          <p:nvPr/>
        </p:nvSpPr>
        <p:spPr>
          <a:xfrm>
            <a:off x="1778000" y="1585378"/>
            <a:ext cx="8636000" cy="854169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0" i="0" kern="1200" cap="all" baseline="0">
                <a:solidFill>
                  <a:schemeClr val="accent4">
                    <a:lumMod val="50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endParaRPr lang="zh-TW" altLang="en-US" sz="5400" dirty="0"/>
          </a:p>
        </p:txBody>
      </p:sp>
      <p:sp>
        <p:nvSpPr>
          <p:cNvPr id="7" name="標題 3"/>
          <p:cNvSpPr>
            <a:spLocks noGrp="1"/>
          </p:cNvSpPr>
          <p:nvPr>
            <p:ph type="ctrTitle"/>
          </p:nvPr>
        </p:nvSpPr>
        <p:spPr>
          <a:xfrm>
            <a:off x="1778000" y="358633"/>
            <a:ext cx="8636000" cy="854169"/>
          </a:xfrm>
        </p:spPr>
        <p:txBody>
          <a:bodyPr>
            <a:normAutofit/>
          </a:bodyPr>
          <a:lstStyle/>
          <a:p>
            <a:r>
              <a:rPr lang="en-US" altLang="zh-TW" dirty="0" smtClean="0">
                <a:solidFill>
                  <a:schemeClr val="tx1"/>
                </a:solidFill>
              </a:rPr>
              <a:t>Financial services</a:t>
            </a: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2846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1778000" y="333233"/>
            <a:ext cx="8636000" cy="854169"/>
          </a:xfrm>
        </p:spPr>
        <p:txBody>
          <a:bodyPr>
            <a:noAutofit/>
          </a:bodyPr>
          <a:lstStyle/>
          <a:p>
            <a:r>
              <a:rPr lang="en-US" altLang="zh-TW" sz="5400" dirty="0" smtClean="0">
                <a:solidFill>
                  <a:srgbClr val="FFFFFF"/>
                </a:solidFill>
              </a:rPr>
              <a:t>E-business</a:t>
            </a:r>
            <a:endParaRPr lang="zh-TW" altLang="en-US" sz="5400" dirty="0">
              <a:solidFill>
                <a:srgbClr val="FFFFFF"/>
              </a:solidFill>
            </a:endParaRPr>
          </a:p>
        </p:txBody>
      </p:sp>
      <p:sp>
        <p:nvSpPr>
          <p:cNvPr id="2" name="矩形 1"/>
          <p:cNvSpPr/>
          <p:nvPr/>
        </p:nvSpPr>
        <p:spPr>
          <a:xfrm>
            <a:off x="1" y="4448175"/>
            <a:ext cx="12191999" cy="2409825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</a:schemeClr>
              </a:gs>
              <a:gs pos="50000">
                <a:srgbClr val="C9CBD1">
                  <a:alpha val="70000"/>
                </a:srgbClr>
              </a:gs>
              <a:gs pos="100000">
                <a:srgbClr val="C9CBD1"/>
              </a:gs>
            </a:gsLst>
            <a:lin ang="5400000" scaled="1"/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1801814" y="2019300"/>
            <a:ext cx="7290232" cy="3813175"/>
          </a:xfrm>
        </p:spPr>
        <p:txBody>
          <a:bodyPr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1800" dirty="0" err="1"/>
              <a:t>ArgoERP</a:t>
            </a:r>
            <a:r>
              <a:rPr lang="en-US" altLang="zh-TW" sz="1800" dirty="0"/>
              <a:t> - Argo Enterprise Resource Planning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1800" dirty="0" err="1"/>
              <a:t>ciMes</a:t>
            </a:r>
            <a:r>
              <a:rPr lang="en-US" altLang="zh-TW" sz="1800" dirty="0"/>
              <a:t> - Computer Integrated Manufacturing Execution System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1800" dirty="0"/>
              <a:t>HCP - Ares Human Capital Planner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1800" dirty="0"/>
              <a:t>GD-CRM - Customer Relationship Management </a:t>
            </a:r>
          </a:p>
        </p:txBody>
      </p:sp>
    </p:spTree>
    <p:extLst>
      <p:ext uri="{BB962C8B-B14F-4D97-AF65-F5344CB8AC3E}">
        <p14:creationId xmlns:p14="http://schemas.microsoft.com/office/powerpoint/2010/main" val="2299247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ctrTitle"/>
          </p:nvPr>
        </p:nvSpPr>
        <p:spPr>
          <a:xfrm>
            <a:off x="1778000" y="345933"/>
            <a:ext cx="8636000" cy="854169"/>
          </a:xfrm>
        </p:spPr>
        <p:txBody>
          <a:bodyPr>
            <a:noAutofit/>
          </a:bodyPr>
          <a:lstStyle/>
          <a:p>
            <a:r>
              <a:rPr lang="en-US" altLang="zh-TW" sz="5400" dirty="0">
                <a:solidFill>
                  <a:srgbClr val="FFFFFF"/>
                </a:solidFill>
              </a:rPr>
              <a:t/>
            </a:r>
            <a:br>
              <a:rPr lang="en-US" altLang="zh-TW" sz="5400" dirty="0">
                <a:solidFill>
                  <a:srgbClr val="FFFFFF"/>
                </a:solidFill>
              </a:rPr>
            </a:br>
            <a:r>
              <a:rPr lang="en-US" altLang="zh-TW" sz="5400" dirty="0">
                <a:solidFill>
                  <a:srgbClr val="FFFFFF"/>
                </a:solidFill>
              </a:rPr>
              <a:t>Information security</a:t>
            </a:r>
            <a:endParaRPr lang="zh-TW" altLang="en-US" sz="4400" dirty="0">
              <a:solidFill>
                <a:srgbClr val="FFFFFF"/>
              </a:solidFill>
            </a:endParaRPr>
          </a:p>
        </p:txBody>
      </p:sp>
      <p:sp>
        <p:nvSpPr>
          <p:cNvPr id="5" name="副標題 4"/>
          <p:cNvSpPr>
            <a:spLocks noGrp="1"/>
          </p:cNvSpPr>
          <p:nvPr>
            <p:ph type="subTitle" idx="1"/>
          </p:nvPr>
        </p:nvSpPr>
        <p:spPr>
          <a:xfrm>
            <a:off x="1801813" y="2019300"/>
            <a:ext cx="8748664" cy="2196297"/>
          </a:xfrm>
        </p:spPr>
        <p:txBody>
          <a:bodyPr anchor="t"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/>
              <a:t>ARES </a:t>
            </a:r>
            <a:r>
              <a:rPr lang="en-US" altLang="zh-TW" sz="2000" dirty="0" err="1"/>
              <a:t>uPKI</a:t>
            </a:r>
            <a:r>
              <a:rPr lang="en-US" altLang="zh-TW" sz="2000" dirty="0"/>
              <a:t>  - ARES Public Key Infrastructure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/>
              <a:t>ARES PP</a:t>
            </a:r>
            <a:r>
              <a:rPr lang="zh-TW" altLang="en-US" sz="2000" dirty="0"/>
              <a:t> </a:t>
            </a:r>
            <a:r>
              <a:rPr lang="en-US" altLang="zh-TW" sz="2000" dirty="0"/>
              <a:t>- ARES Privacy Protector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/>
              <a:t>Fortify -</a:t>
            </a:r>
            <a:r>
              <a:rPr lang="zh-TW" altLang="en-US" sz="2000" dirty="0"/>
              <a:t> </a:t>
            </a:r>
            <a:r>
              <a:rPr lang="en-US" altLang="zh-TW" sz="2000" dirty="0" smtClean="0"/>
              <a:t>Enterprise </a:t>
            </a:r>
            <a:r>
              <a:rPr lang="en-US" altLang="zh-TW" sz="2000" dirty="0"/>
              <a:t>Information Security Monitor </a:t>
            </a:r>
            <a:r>
              <a:rPr lang="en-US" altLang="zh-TW" sz="2000" dirty="0" smtClean="0"/>
              <a:t>Solution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NCSIST Information Security Solution</a:t>
            </a:r>
            <a:endParaRPr lang="en-US" altLang="zh-TW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zh-TW" altLang="en-US" sz="1800" dirty="0"/>
          </a:p>
        </p:txBody>
      </p:sp>
    </p:spTree>
    <p:extLst>
      <p:ext uri="{BB962C8B-B14F-4D97-AF65-F5344CB8AC3E}">
        <p14:creationId xmlns:p14="http://schemas.microsoft.com/office/powerpoint/2010/main" val="48917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78000" y="346923"/>
            <a:ext cx="8636000" cy="854169"/>
          </a:xfrm>
        </p:spPr>
        <p:txBody>
          <a:bodyPr>
            <a:normAutofit fontScale="90000"/>
          </a:bodyPr>
          <a:lstStyle/>
          <a:p>
            <a:r>
              <a:rPr lang="en-US" altLang="zh-TW" sz="6000" dirty="0">
                <a:solidFill>
                  <a:srgbClr val="FFFFFF"/>
                </a:solidFill>
              </a:rPr>
              <a:t>Oracle Consultancy</a:t>
            </a:r>
            <a:endParaRPr lang="zh-TW" altLang="en-US" dirty="0">
              <a:solidFill>
                <a:srgbClr val="FFFFFF"/>
              </a:solidFill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801813" y="1993900"/>
            <a:ext cx="8636000" cy="3551017"/>
          </a:xfrm>
        </p:spPr>
        <p:txBody>
          <a:bodyPr anchor="t">
            <a:norm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/>
              <a:t>Oracle EBS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/>
              <a:t>Oracle ERP Cloud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/>
              <a:t>Oracle Agile PLM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/>
              <a:t>AIMS 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/>
              <a:t>Oracle Local Template</a:t>
            </a:r>
            <a:r>
              <a:rPr lang="zh-TW" altLang="en-US" sz="2000" dirty="0"/>
              <a:t>（</a:t>
            </a:r>
            <a:r>
              <a:rPr lang="en-US" altLang="zh-TW" sz="2000" dirty="0"/>
              <a:t>GV. NM. GIB</a:t>
            </a:r>
            <a:r>
              <a:rPr lang="zh-TW" altLang="en-US" sz="2000" dirty="0"/>
              <a:t>）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err="1"/>
              <a:t>eGUI</a:t>
            </a:r>
            <a:r>
              <a:rPr lang="en-US" altLang="zh-TW" sz="2000" dirty="0"/>
              <a:t> – Electronic Government Uniform Invoice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511187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778000" y="320533"/>
            <a:ext cx="8636000" cy="854169"/>
          </a:xfrm>
        </p:spPr>
        <p:txBody>
          <a:bodyPr>
            <a:noAutofit/>
          </a:bodyPr>
          <a:lstStyle/>
          <a:p>
            <a:r>
              <a:rPr lang="en-US" altLang="zh-TW" sz="5400" dirty="0">
                <a:solidFill>
                  <a:srgbClr val="FFFFFF"/>
                </a:solidFill>
              </a:rPr>
              <a:t>Government projects</a:t>
            </a:r>
            <a:endParaRPr lang="zh-TW" altLang="en-US" sz="5400" dirty="0">
              <a:solidFill>
                <a:srgbClr val="FFFFFF"/>
              </a:solidFill>
            </a:endParaRPr>
          </a:p>
        </p:txBody>
      </p:sp>
      <p:sp>
        <p:nvSpPr>
          <p:cNvPr id="11" name="副標題 10"/>
          <p:cNvSpPr txBox="1">
            <a:spLocks noGrp="1"/>
          </p:cNvSpPr>
          <p:nvPr>
            <p:ph type="subTitle" idx="1"/>
          </p:nvPr>
        </p:nvSpPr>
        <p:spPr>
          <a:xfrm>
            <a:off x="1801813" y="1993901"/>
            <a:ext cx="8943287" cy="2883938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/>
              <a:t>Project </a:t>
            </a:r>
            <a:r>
              <a:rPr lang="en-US" altLang="zh-TW" sz="2000" dirty="0" smtClean="0"/>
              <a:t>development</a:t>
            </a:r>
            <a:r>
              <a:rPr lang="zh-TW" altLang="en-US" sz="2000" dirty="0"/>
              <a:t> </a:t>
            </a:r>
            <a:r>
              <a:rPr lang="en-US" altLang="zh-TW" sz="2000" dirty="0" smtClean="0"/>
              <a:t>(traditional, APP</a:t>
            </a:r>
            <a:r>
              <a:rPr lang="en-US" altLang="zh-TW" sz="2000" dirty="0"/>
              <a:t>)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BPO</a:t>
            </a:r>
            <a:r>
              <a:rPr lang="zh-TW" altLang="en-US" sz="2000" dirty="0"/>
              <a:t> </a:t>
            </a:r>
            <a:r>
              <a:rPr lang="en-US" altLang="zh-TW" sz="2000" dirty="0" smtClean="0"/>
              <a:t>(system </a:t>
            </a:r>
            <a:r>
              <a:rPr lang="en-US" altLang="zh-TW" sz="2000" dirty="0"/>
              <a:t>maintenance and </a:t>
            </a:r>
            <a:r>
              <a:rPr lang="en-US" altLang="zh-TW" sz="2000" dirty="0" smtClean="0"/>
              <a:t>operation</a:t>
            </a:r>
            <a:r>
              <a:rPr lang="en-US" altLang="zh-TW" sz="2000" dirty="0"/>
              <a:t>)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/>
              <a:t>Internet Marketing Promotion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/>
              <a:t>Proposal </a:t>
            </a:r>
            <a:r>
              <a:rPr lang="en-US" altLang="zh-TW" sz="2000" dirty="0" smtClean="0"/>
              <a:t>subsidy</a:t>
            </a:r>
            <a:r>
              <a:rPr lang="zh-TW" altLang="en-US" sz="2000" dirty="0"/>
              <a:t> </a:t>
            </a:r>
            <a:r>
              <a:rPr lang="en-US" altLang="zh-TW" sz="2000" dirty="0" smtClean="0"/>
              <a:t>(successfully </a:t>
            </a:r>
            <a:r>
              <a:rPr lang="en-US" altLang="zh-TW" sz="2000" dirty="0"/>
              <a:t>assisted 10+ </a:t>
            </a:r>
            <a:r>
              <a:rPr lang="en-US" altLang="zh-TW" sz="2000" dirty="0" smtClean="0"/>
              <a:t>vendors</a:t>
            </a:r>
            <a:r>
              <a:rPr lang="en-US" altLang="zh-TW" sz="2000" dirty="0"/>
              <a:t>)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/>
              <a:t>BIG DATA</a:t>
            </a:r>
            <a:r>
              <a:rPr lang="zh-TW" altLang="en-US" sz="2000" dirty="0"/>
              <a:t> </a:t>
            </a:r>
            <a:r>
              <a:rPr lang="en-US" altLang="zh-TW" sz="2000" dirty="0"/>
              <a:t>Application</a:t>
            </a:r>
            <a:endParaRPr lang="zh-TW" altLang="en-US" sz="2000" dirty="0"/>
          </a:p>
        </p:txBody>
      </p:sp>
    </p:spTree>
    <p:extLst>
      <p:ext uri="{BB962C8B-B14F-4D97-AF65-F5344CB8AC3E}">
        <p14:creationId xmlns:p14="http://schemas.microsoft.com/office/powerpoint/2010/main" val="312827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 rtlCol="0">
            <a:normAutofit/>
          </a:bodyPr>
          <a:lstStyle/>
          <a:p>
            <a:pPr>
              <a:defRPr/>
            </a:pPr>
            <a:r>
              <a:rPr kumimoji="0" lang="en-US" altLang="zh-TW" dirty="0">
                <a:cs typeface="黑体" charset="0"/>
              </a:rPr>
              <a:t>IT Outsourcing Service</a:t>
            </a:r>
            <a:endParaRPr lang="zh-TW" altLang="en-US" dirty="0"/>
          </a:p>
        </p:txBody>
      </p:sp>
      <p:grpSp>
        <p:nvGrpSpPr>
          <p:cNvPr id="8" name="群組 7"/>
          <p:cNvGrpSpPr/>
          <p:nvPr/>
        </p:nvGrpSpPr>
        <p:grpSpPr>
          <a:xfrm>
            <a:off x="1883818" y="2461481"/>
            <a:ext cx="8737291" cy="4064000"/>
            <a:chOff x="2208212" y="2461481"/>
            <a:chExt cx="8737291" cy="4064000"/>
          </a:xfrm>
        </p:grpSpPr>
        <p:graphicFrame>
          <p:nvGraphicFramePr>
            <p:cNvPr id="10" name="資料圖表 9"/>
            <p:cNvGraphicFramePr/>
            <p:nvPr>
              <p:extLst>
                <p:ext uri="{D42A27DB-BD31-4B8C-83A1-F6EECF244321}">
                  <p14:modId xmlns:p14="http://schemas.microsoft.com/office/powerpoint/2010/main" val="1102692898"/>
                </p:ext>
              </p:extLst>
            </p:nvPr>
          </p:nvGraphicFramePr>
          <p:xfrm>
            <a:off x="2208212" y="2461481"/>
            <a:ext cx="8737291" cy="4064000"/>
          </p:xfrm>
          <a:graphic>
            <a:graphicData uri="http://schemas.openxmlformats.org/drawingml/2006/diagram">
              <dgm:relIds xmlns:dgm="http://schemas.openxmlformats.org/drawingml/2006/diagram" xmlns:r="http://schemas.openxmlformats.org/officeDocument/2006/relationships" r:dm="rId2" r:lo="rId3" r:qs="rId4" r:cs="rId5"/>
            </a:graphicData>
          </a:graphic>
        </p:graphicFrame>
        <p:sp>
          <p:nvSpPr>
            <p:cNvPr id="40970" name="文字方塊 12"/>
            <p:cNvSpPr txBox="1">
              <a:spLocks noChangeArrowheads="1"/>
            </p:cNvSpPr>
            <p:nvPr/>
          </p:nvSpPr>
          <p:spPr bwMode="auto">
            <a:xfrm>
              <a:off x="2352948" y="2647219"/>
              <a:ext cx="350838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zh-TW" sz="2400">
                  <a:solidFill>
                    <a:srgbClr val="604A7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</a:t>
              </a:r>
              <a:endParaRPr lang="zh-TW" altLang="en-US" sz="2400">
                <a:solidFill>
                  <a:srgbClr val="604A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971" name="文字方塊 13"/>
            <p:cNvSpPr txBox="1">
              <a:spLocks noChangeArrowheads="1"/>
            </p:cNvSpPr>
            <p:nvPr/>
          </p:nvSpPr>
          <p:spPr bwMode="auto">
            <a:xfrm>
              <a:off x="2711723" y="3294920"/>
              <a:ext cx="33855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zh-TW" sz="2400">
                  <a:solidFill>
                    <a:srgbClr val="604A7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</a:t>
              </a:r>
              <a:endParaRPr lang="zh-TW" altLang="en-US" sz="2400">
                <a:solidFill>
                  <a:srgbClr val="604A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972" name="文字方塊 14"/>
            <p:cNvSpPr txBox="1">
              <a:spLocks noChangeArrowheads="1"/>
            </p:cNvSpPr>
            <p:nvPr/>
          </p:nvSpPr>
          <p:spPr bwMode="auto">
            <a:xfrm>
              <a:off x="2856187" y="3944207"/>
              <a:ext cx="350837" cy="4603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zh-TW" sz="2400">
                  <a:solidFill>
                    <a:srgbClr val="604A7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</a:t>
              </a:r>
              <a:endParaRPr lang="zh-TW" altLang="en-US" sz="2400">
                <a:solidFill>
                  <a:srgbClr val="604A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973" name="文字方塊 15"/>
            <p:cNvSpPr txBox="1">
              <a:spLocks noChangeArrowheads="1"/>
            </p:cNvSpPr>
            <p:nvPr/>
          </p:nvSpPr>
          <p:spPr bwMode="auto">
            <a:xfrm>
              <a:off x="2856187" y="4561744"/>
              <a:ext cx="350837" cy="4619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zh-TW" sz="2400">
                  <a:solidFill>
                    <a:srgbClr val="604A7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</a:t>
              </a:r>
              <a:endParaRPr lang="zh-TW" altLang="en-US" sz="2400">
                <a:solidFill>
                  <a:srgbClr val="604A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974" name="文字方塊 16"/>
            <p:cNvSpPr txBox="1">
              <a:spLocks noChangeArrowheads="1"/>
            </p:cNvSpPr>
            <p:nvPr/>
          </p:nvSpPr>
          <p:spPr bwMode="auto">
            <a:xfrm>
              <a:off x="2711723" y="5239607"/>
              <a:ext cx="338554" cy="461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zh-TW" sz="2400">
                  <a:solidFill>
                    <a:srgbClr val="604A7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</a:t>
              </a:r>
              <a:endParaRPr lang="zh-TW" altLang="en-US" sz="2400">
                <a:solidFill>
                  <a:srgbClr val="604A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0975" name="文字方塊 17"/>
            <p:cNvSpPr txBox="1">
              <a:spLocks noChangeArrowheads="1"/>
            </p:cNvSpPr>
            <p:nvPr/>
          </p:nvSpPr>
          <p:spPr bwMode="auto">
            <a:xfrm>
              <a:off x="2352948" y="5887307"/>
              <a:ext cx="3508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lr>
                  <a:srgbClr val="3366FF"/>
                </a:buClr>
                <a:buFont typeface="Arial" panose="020B0604020202020204" pitchFamily="34" charset="0"/>
                <a:buChar char="•"/>
                <a:defRPr kumimoji="1" sz="3200">
                  <a:solidFill>
                    <a:schemeClr val="tx1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1pPr>
              <a:lvl2pPr marL="742950" indent="-285750">
                <a:spcBef>
                  <a:spcPct val="20000"/>
                </a:spcBef>
                <a:buClr>
                  <a:srgbClr val="F79646"/>
                </a:buClr>
                <a:buSzPct val="50000"/>
                <a:buFont typeface="Wingdings" panose="05000000000000000000" pitchFamily="2" charset="2"/>
                <a:buChar char="u"/>
                <a:defRPr kumimoji="1" sz="28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2pPr>
              <a:lvl3pPr marL="1143000" indent="-228600">
                <a:spcBef>
                  <a:spcPct val="20000"/>
                </a:spcBef>
                <a:buClr>
                  <a:srgbClr val="4BACC6"/>
                </a:buClr>
                <a:buFont typeface="Arial" panose="020B0604020202020204" pitchFamily="34" charset="0"/>
                <a:buChar char="•"/>
                <a:defRPr kumimoji="1" sz="24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3pPr>
              <a:lvl4pPr marL="1600200" indent="-228600">
                <a:spcBef>
                  <a:spcPct val="20000"/>
                </a:spcBef>
                <a:buClr>
                  <a:srgbClr val="9BBB59"/>
                </a:buClr>
                <a:buFont typeface="Arial" panose="020B0604020202020204" pitchFamily="34" charset="0"/>
                <a:buChar char="–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4pPr>
              <a:lvl5pPr marL="2057400" indent="-228600">
                <a:spcBef>
                  <a:spcPct val="20000"/>
                </a:spcBef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5pPr>
              <a:lvl6pPr marL="25146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6pPr>
              <a:lvl7pPr marL="29718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7pPr>
              <a:lvl8pPr marL="34290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8pPr>
              <a:lvl9pPr marL="3886200" indent="-228600" defTabSz="457200" eaLnBrk="0" fontAlgn="base" hangingPunct="0">
                <a:spcBef>
                  <a:spcPct val="20000"/>
                </a:spcBef>
                <a:spcAft>
                  <a:spcPct val="0"/>
                </a:spcAft>
                <a:buClr>
                  <a:srgbClr val="8064A2"/>
                </a:buClr>
                <a:buFont typeface="Arial" panose="020B0604020202020204" pitchFamily="34" charset="0"/>
                <a:buChar char="»"/>
                <a:defRPr kumimoji="1" sz="2000">
                  <a:solidFill>
                    <a:srgbClr val="595959"/>
                  </a:solidFill>
                  <a:latin typeface="Arial" panose="020B0604020202020204" pitchFamily="34" charset="0"/>
                  <a:ea typeface="新細明體" panose="02020500000000000000" pitchFamily="18" charset="-120"/>
                </a:defRPr>
              </a:lvl9pPr>
            </a:lstStyle>
            <a:p>
              <a:pPr eaLnBrk="1" hangingPunct="1">
                <a:spcBef>
                  <a:spcPct val="0"/>
                </a:spcBef>
                <a:buClrTx/>
                <a:buFontTx/>
                <a:buNone/>
              </a:pPr>
              <a:r>
                <a:rPr lang="en-US" altLang="zh-TW" sz="2400">
                  <a:solidFill>
                    <a:srgbClr val="604A7B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v</a:t>
              </a:r>
              <a:endParaRPr lang="zh-TW" altLang="en-US" sz="2400">
                <a:solidFill>
                  <a:srgbClr val="604A7B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7" name="Rectangle 57"/>
          <p:cNvSpPr>
            <a:spLocks noChangeArrowheads="1"/>
          </p:cNvSpPr>
          <p:nvPr/>
        </p:nvSpPr>
        <p:spPr bwMode="auto">
          <a:xfrm>
            <a:off x="1987533" y="1073214"/>
            <a:ext cx="2468427" cy="1406525"/>
          </a:xfrm>
          <a:prstGeom prst="leftArrow">
            <a:avLst>
              <a:gd name="adj1" fmla="val 50000"/>
              <a:gd name="adj2" fmla="val 50002"/>
            </a:avLst>
          </a:prstGeom>
          <a:solidFill>
            <a:srgbClr val="4BACC6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endParaRPr lang="en-US" altLang="zh-TW" sz="2000" b="1">
              <a:latin typeface="微軟正黑體" charset="0"/>
              <a:ea typeface="微軟正黑體" charset="0"/>
              <a:cs typeface="微軟正黑體" charset="0"/>
            </a:endParaRPr>
          </a:p>
          <a:p>
            <a:pPr algn="ctr">
              <a:defRPr/>
            </a:pPr>
            <a:endParaRPr lang="en-US" altLang="zh-TW" sz="2000" b="1">
              <a:latin typeface="微軟正黑體" charset="0"/>
              <a:ea typeface="微軟正黑體" charset="0"/>
              <a:cs typeface="微軟正黑體" charset="0"/>
            </a:endParaRPr>
          </a:p>
        </p:txBody>
      </p:sp>
      <p:sp>
        <p:nvSpPr>
          <p:cNvPr id="40967" name="Rectangle 53"/>
          <p:cNvSpPr>
            <a:spLocks noChangeArrowheads="1"/>
          </p:cNvSpPr>
          <p:nvPr/>
        </p:nvSpPr>
        <p:spPr bwMode="auto">
          <a:xfrm>
            <a:off x="2141794" y="1523129"/>
            <a:ext cx="2342742" cy="56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1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>
              <a:buNone/>
            </a:pPr>
            <a:r>
              <a:rPr lang="en-US" altLang="zh-TW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Professional Manpower</a:t>
            </a:r>
          </a:p>
          <a:p>
            <a:pPr>
              <a:buNone/>
            </a:pPr>
            <a:r>
              <a:rPr lang="en-US" altLang="zh-TW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Support</a:t>
            </a:r>
            <a:endParaRPr lang="zh-TW" altLang="en-US" sz="14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Rectangle 53"/>
          <p:cNvSpPr>
            <a:spLocks noChangeArrowheads="1"/>
          </p:cNvSpPr>
          <p:nvPr/>
        </p:nvSpPr>
        <p:spPr bwMode="auto">
          <a:xfrm>
            <a:off x="4484536" y="1420303"/>
            <a:ext cx="1800225" cy="707886"/>
          </a:xfrm>
          <a:prstGeom prst="rect">
            <a:avLst/>
          </a:prstGeom>
          <a:solidFill>
            <a:srgbClr val="8064A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 anchorCtr="1">
            <a:spAutoFit/>
          </a:bodyPr>
          <a:lstStyle/>
          <a:p>
            <a:pPr algn="ctr">
              <a:lnSpc>
                <a:spcPct val="200000"/>
              </a:lnSpc>
              <a:defRPr/>
            </a:pPr>
            <a:endParaRPr lang="en-US" altLang="zh-TW" sz="2000" dirty="0">
              <a:solidFill>
                <a:srgbClr val="FFFFFF"/>
              </a:solidFill>
              <a:latin typeface="微軟正黑體" charset="0"/>
              <a:ea typeface="微軟正黑體" charset="0"/>
              <a:cs typeface="微軟正黑體" charset="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497872" y="1536423"/>
            <a:ext cx="186506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kumimoji="1" lang="en-US" altLang="zh-TW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System Planning &amp; </a:t>
            </a:r>
          </a:p>
          <a:p>
            <a:pPr lvl="0"/>
            <a:r>
              <a:rPr kumimoji="1" lang="en-US" altLang="zh-TW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Building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5" name="Rectangle 54"/>
          <p:cNvSpPr>
            <a:spLocks noChangeArrowheads="1"/>
          </p:cNvSpPr>
          <p:nvPr/>
        </p:nvSpPr>
        <p:spPr bwMode="auto">
          <a:xfrm>
            <a:off x="6313337" y="1420223"/>
            <a:ext cx="2049047" cy="707886"/>
          </a:xfrm>
          <a:prstGeom prst="rect">
            <a:avLst/>
          </a:prstGeom>
          <a:solidFill>
            <a:srgbClr val="4BACC6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wrap="square" anchor="ctr" anchorCtr="1">
            <a:spAutoFit/>
          </a:bodyPr>
          <a:lstStyle/>
          <a:p>
            <a:pPr algn="ctr">
              <a:lnSpc>
                <a:spcPct val="200000"/>
              </a:lnSpc>
              <a:defRPr/>
            </a:pPr>
            <a:endParaRPr lang="en-US" altLang="zh-TW" sz="2000" dirty="0">
              <a:solidFill>
                <a:srgbClr val="FFFFFF"/>
              </a:solidFill>
              <a:latin typeface="微軟正黑體" charset="0"/>
              <a:ea typeface="微軟正黑體" charset="0"/>
              <a:cs typeface="微軟正黑體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355168" y="1532657"/>
            <a:ext cx="204767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kumimoji="1" lang="en-US" altLang="zh-TW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Software &amp;</a:t>
            </a:r>
            <a:r>
              <a:rPr kumimoji="1" lang="zh-TW" altLang="en-US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1" lang="en-US" altLang="zh-TW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Hardware</a:t>
            </a:r>
          </a:p>
          <a:p>
            <a:pPr lvl="0"/>
            <a:r>
              <a:rPr kumimoji="1" lang="en-US" altLang="zh-TW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Maintenance 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  <p:sp>
        <p:nvSpPr>
          <p:cNvPr id="6" name="Rectangle 55"/>
          <p:cNvSpPr>
            <a:spLocks noChangeArrowheads="1"/>
          </p:cNvSpPr>
          <p:nvPr/>
        </p:nvSpPr>
        <p:spPr bwMode="auto">
          <a:xfrm>
            <a:off x="8402441" y="1065277"/>
            <a:ext cx="2376488" cy="1406525"/>
          </a:xfrm>
          <a:prstGeom prst="rightArrow">
            <a:avLst>
              <a:gd name="adj1" fmla="val 50000"/>
              <a:gd name="adj2" fmla="val 50000"/>
            </a:avLst>
          </a:prstGeom>
          <a:solidFill>
            <a:srgbClr val="8064A2"/>
          </a:solidFill>
          <a:ln w="38100">
            <a:solidFill>
              <a:schemeClr val="bg1"/>
            </a:solidFill>
            <a:miter lim="800000"/>
            <a:headEnd/>
            <a:tailEnd/>
          </a:ln>
          <a:effectLst>
            <a:outerShdw blurRad="63500" dist="20000" dir="5400000" rotWithShape="0">
              <a:srgbClr val="000000">
                <a:alpha val="37999"/>
              </a:srgbClr>
            </a:outerShdw>
          </a:effectLst>
        </p:spPr>
        <p:txBody>
          <a:bodyPr anchor="ctr" anchorCtr="1">
            <a:spAutoFit/>
          </a:bodyPr>
          <a:lstStyle/>
          <a:p>
            <a:pPr algn="ctr">
              <a:defRPr/>
            </a:pPr>
            <a:endParaRPr lang="en-US" altLang="zh-TW" sz="2000" b="1">
              <a:solidFill>
                <a:srgbClr val="FFFFFF"/>
              </a:solidFill>
              <a:latin typeface="微軟正黑體" charset="0"/>
              <a:ea typeface="微軟正黑體" charset="0"/>
              <a:cs typeface="微軟正黑體" charset="0"/>
            </a:endParaRPr>
          </a:p>
          <a:p>
            <a:pPr algn="ctr">
              <a:defRPr/>
            </a:pPr>
            <a:endParaRPr lang="en-US" altLang="zh-TW" sz="2000" b="1">
              <a:solidFill>
                <a:srgbClr val="FFFFFF"/>
              </a:solidFill>
              <a:latin typeface="微軟正黑體" charset="0"/>
              <a:ea typeface="微軟正黑體" charset="0"/>
              <a:cs typeface="微軟正黑體" charset="0"/>
            </a:endParaRPr>
          </a:p>
        </p:txBody>
      </p:sp>
      <p:sp>
        <p:nvSpPr>
          <p:cNvPr id="40968" name="Rectangle 54"/>
          <p:cNvSpPr>
            <a:spLocks noChangeArrowheads="1"/>
          </p:cNvSpPr>
          <p:nvPr/>
        </p:nvSpPr>
        <p:spPr bwMode="auto">
          <a:xfrm>
            <a:off x="8421491" y="1489568"/>
            <a:ext cx="1952625" cy="5663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anchor="ctr" anchorCtr="1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lvl="0">
              <a:buNone/>
            </a:pPr>
            <a:r>
              <a:rPr lang="en-US" altLang="zh-TW" sz="14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System Integration</a:t>
            </a:r>
          </a:p>
          <a:p>
            <a:pPr lvl="0">
              <a:buNone/>
            </a:pPr>
            <a:r>
              <a:rPr lang="en-US" altLang="zh-TW" sz="14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Development</a:t>
            </a:r>
            <a:endParaRPr lang="zh-TW" altLang="en-US" sz="1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075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流程圖: 程序 3"/>
          <p:cNvSpPr/>
          <p:nvPr/>
        </p:nvSpPr>
        <p:spPr>
          <a:xfrm>
            <a:off x="2135214" y="2841064"/>
            <a:ext cx="4188542" cy="392149"/>
          </a:xfrm>
          <a:prstGeom prst="flowChartProcess">
            <a:avLst/>
          </a:prstGeom>
          <a:solidFill>
            <a:schemeClr val="tx1">
              <a:lumMod val="75000"/>
            </a:schemeClr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副標題 10"/>
          <p:cNvSpPr txBox="1">
            <a:spLocks noGrp="1"/>
          </p:cNvSpPr>
          <p:nvPr>
            <p:ph type="subTitle" idx="1"/>
          </p:nvPr>
        </p:nvSpPr>
        <p:spPr>
          <a:xfrm>
            <a:off x="1778000" y="1993900"/>
            <a:ext cx="8255000" cy="2478627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Ares </a:t>
            </a:r>
            <a:r>
              <a:rPr lang="en-US" altLang="zh-TW" sz="2000" dirty="0"/>
              <a:t>Profile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Products </a:t>
            </a:r>
            <a:r>
              <a:rPr lang="en-US" altLang="zh-TW" sz="2000" dirty="0"/>
              <a:t>and Services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Operation </a:t>
            </a:r>
            <a:r>
              <a:rPr lang="en-US" altLang="zh-TW" sz="2000" dirty="0"/>
              <a:t>Statistics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Future </a:t>
            </a:r>
            <a:r>
              <a:rPr lang="en-US" altLang="zh-TW" sz="2000" dirty="0"/>
              <a:t>Prospects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sz="2000" dirty="0"/>
              <a:t>Ｑ＆Ａ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zh-TW" altLang="en-US" sz="1800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778000" y="370709"/>
            <a:ext cx="8636000" cy="854169"/>
          </a:xfrm>
        </p:spPr>
        <p:txBody>
          <a:bodyPr>
            <a:noAutofit/>
          </a:bodyPr>
          <a:lstStyle/>
          <a:p>
            <a:r>
              <a:rPr lang="en-US" altLang="zh-TW" sz="5400" dirty="0" smtClean="0">
                <a:solidFill>
                  <a:srgbClr val="FFFFFF"/>
                </a:solidFill>
              </a:rPr>
              <a:t>agenda</a:t>
            </a:r>
            <a:endParaRPr lang="zh-TW" altLang="en-US" sz="5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6458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5" name="Rectangle 4"/>
          <p:cNvSpPr>
            <a:spLocks noGrp="1" noChangeArrowheads="1"/>
          </p:cNvSpPr>
          <p:nvPr>
            <p:ph type="title"/>
          </p:nvPr>
        </p:nvSpPr>
        <p:spPr>
          <a:xfrm>
            <a:off x="799392" y="160621"/>
            <a:ext cx="822960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itchFamily="18" charset="0"/>
              </a:rPr>
              <a:t>Consolidated Balance Sheet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itchFamily="18" charset="0"/>
            </a:endParaRPr>
          </a:p>
        </p:txBody>
      </p:sp>
      <p:sp>
        <p:nvSpPr>
          <p:cNvPr id="4166" name="Text Box 3"/>
          <p:cNvSpPr txBox="1">
            <a:spLocks noChangeArrowheads="1"/>
          </p:cNvSpPr>
          <p:nvPr/>
        </p:nvSpPr>
        <p:spPr bwMode="auto">
          <a:xfrm>
            <a:off x="8697449" y="636416"/>
            <a:ext cx="20681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3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4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5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zh-TW" sz="1600" b="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Unit: NT Thousands</a:t>
            </a:r>
            <a:endParaRPr lang="zh-TW" altLang="en-US" sz="16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2" name="表格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0334945"/>
              </p:ext>
            </p:extLst>
          </p:nvPr>
        </p:nvGraphicFramePr>
        <p:xfrm>
          <a:off x="1177871" y="2402236"/>
          <a:ext cx="10337369" cy="3177423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31208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7950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953841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3224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828269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176115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770270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644651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Item</a:t>
                      </a:r>
                      <a:endParaRPr lang="zh-TW" altLang="en-US" sz="24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2018/1H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2017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2017/1H</a:t>
                      </a:r>
                      <a:endParaRPr lang="en-US" altLang="zh-TW" sz="200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66053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Total</a:t>
                      </a:r>
                      <a:r>
                        <a:rPr lang="en-US" altLang="zh-TW" sz="2400" b="0" i="0" u="none" strike="noStrike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Asset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1,089,567 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1,096,380 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1,070,760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Total</a:t>
                      </a:r>
                      <a:r>
                        <a:rPr lang="en-US" altLang="zh-TW" sz="2400" b="0" i="0" u="none" strike="noStrike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Liability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403,959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 37%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380,978 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/>
                        </a:rPr>
                        <a:t>35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388,643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36% 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2003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Total</a:t>
                      </a:r>
                      <a:r>
                        <a:rPr lang="en-US" altLang="zh-TW" sz="2400" b="0" i="0" u="none" strike="noStrike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Shareholder’s Equity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685,608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 63%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/>
                        </a:rPr>
                        <a:t>715,402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/>
                        </a:rPr>
                        <a:t>65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 682,117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 64%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8365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title"/>
          </p:nvPr>
        </p:nvSpPr>
        <p:spPr>
          <a:xfrm>
            <a:off x="801360" y="189649"/>
            <a:ext cx="9272280" cy="1143000"/>
          </a:xfrm>
          <a:noFill/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Consolidated Income Statement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aphicFrame>
        <p:nvGraphicFramePr>
          <p:cNvPr id="3" name="表格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3515154"/>
              </p:ext>
            </p:extLst>
          </p:nvPr>
        </p:nvGraphicFramePr>
        <p:xfrm>
          <a:off x="1162371" y="1999280"/>
          <a:ext cx="10352869" cy="3907653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268165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0890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4816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00890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54816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2008904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548167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684580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Item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2018/1H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2017</a:t>
                      </a:r>
                      <a:endParaRPr lang="zh-TW" altLang="en-US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2017/1H</a:t>
                      </a:r>
                      <a:endParaRPr lang="en-US" altLang="zh-TW" sz="200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000" u="none" strike="noStrike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%</a:t>
                      </a:r>
                      <a:endParaRPr lang="en-US" altLang="zh-TW" sz="2000" b="1" i="0" u="none" strike="noStrike" dirty="0">
                        <a:solidFill>
                          <a:schemeClr val="bg1"/>
                        </a:solidFill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738429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Revenues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295,948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/>
                        </a:rPr>
                        <a:t>676,138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302,728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effectLst/>
                          <a:latin typeface="微軟正黑體"/>
                        </a:rPr>
                        <a:t>100 </a:t>
                      </a: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Gross</a:t>
                      </a:r>
                      <a:r>
                        <a:rPr lang="en-US" altLang="zh-TW" sz="2400" b="0" i="0" u="none" strike="noStrike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Profits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 91,970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31 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/>
                        </a:rPr>
                        <a:t>224,947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effectLst/>
                          <a:latin typeface="微軟正黑體"/>
                        </a:rPr>
                        <a:t>33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97,514 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/>
                        </a:rPr>
                        <a:t>32 </a:t>
                      </a:r>
                      <a:endParaRPr lang="en-US" altLang="zh-TW" sz="2400" b="0" i="0" u="none" strike="noStrike" dirty="0"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Operational</a:t>
                      </a:r>
                      <a:r>
                        <a:rPr lang="en-US" altLang="zh-TW" sz="2400" b="0" i="0" u="none" strike="noStrike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Profits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2,433</a:t>
                      </a:r>
                      <a:endParaRPr lang="en-US" altLang="zh-TW" sz="2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1</a:t>
                      </a:r>
                      <a:endParaRPr lang="en-US" altLang="zh-TW" sz="2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39,379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6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6,653</a:t>
                      </a:r>
                      <a:endParaRPr lang="en-US" altLang="zh-TW" sz="2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2</a:t>
                      </a:r>
                      <a:endParaRPr lang="en-US" altLang="zh-TW" sz="2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Net</a:t>
                      </a:r>
                      <a:r>
                        <a:rPr lang="en-US" altLang="zh-TW" sz="2400" b="0" i="0" u="none" strike="noStrike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Profits</a:t>
                      </a:r>
                      <a:endParaRPr lang="zh-TW" altLang="en-US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15,730</a:t>
                      </a:r>
                      <a:endParaRPr lang="en-US" altLang="zh-TW" sz="2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5</a:t>
                      </a:r>
                      <a:endParaRPr lang="en-US" altLang="zh-TW" sz="2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31,408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5 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smtClean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(5,498</a:t>
                      </a:r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)</a:t>
                      </a:r>
                      <a:endParaRPr lang="en-US" altLang="zh-TW" sz="2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(</a:t>
                      </a:r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2)</a:t>
                      </a:r>
                      <a:endParaRPr lang="en-US" altLang="zh-TW" sz="2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581896">
                <a:tc>
                  <a:txBody>
                    <a:bodyPr/>
                    <a:lstStyle/>
                    <a:p>
                      <a:pPr algn="ctr" fontAlgn="t"/>
                      <a:r>
                        <a:rPr lang="en-US" sz="24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Net</a:t>
                      </a:r>
                      <a:r>
                        <a:rPr lang="en-US" sz="2400" u="none" strike="noStrike" baseline="0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 </a:t>
                      </a:r>
                      <a:r>
                        <a:rPr lang="en-US" sz="24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EPS (NT$</a:t>
                      </a:r>
                      <a:r>
                        <a:rPr lang="en-US" altLang="zh-TW" sz="2400" u="none" strike="noStrike" dirty="0" smtClean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)</a:t>
                      </a:r>
                      <a:endParaRPr lang="en-US" altLang="zh-TW" sz="2400" b="0" i="0" u="none" strike="noStrike" dirty="0">
                        <a:effectLst/>
                        <a:latin typeface="微軟正黑體" panose="020B0604030504040204" pitchFamily="34" charset="-120"/>
                        <a:ea typeface="微軟正黑體" panose="020B0604030504040204" pitchFamily="34" charset="-120"/>
                      </a:endParaRPr>
                    </a:p>
                  </a:txBody>
                  <a:tcPr marL="7436" marR="7436" marT="7436" marB="0" anchor="ctr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0.33</a:t>
                      </a:r>
                      <a:endParaRPr lang="en-US" altLang="zh-TW" sz="2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0.69 </a:t>
                      </a: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en-US" altLang="zh-TW" sz="2400" b="0" i="0" u="none" strike="noStrike" dirty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(</a:t>
                      </a:r>
                      <a:r>
                        <a:rPr lang="en-US" altLang="zh-TW" sz="2400" b="0" i="0" u="none" strike="noStrike" dirty="0" smtClean="0">
                          <a:solidFill>
                            <a:schemeClr val="tx1"/>
                          </a:solidFill>
                          <a:effectLst/>
                          <a:latin typeface="微軟正黑體"/>
                        </a:rPr>
                        <a:t>0.11)</a:t>
                      </a:r>
                      <a:endParaRPr lang="en-US" altLang="zh-TW" sz="2400" b="0" i="0" u="none" strike="noStrike" dirty="0">
                        <a:solidFill>
                          <a:schemeClr val="tx1"/>
                        </a:solidFill>
                        <a:effectLst/>
                        <a:latin typeface="微軟正黑體"/>
                      </a:endParaRPr>
                    </a:p>
                  </a:txBody>
                  <a:tcPr marL="0" marR="0" marT="0" marB="0" anchor="ctr"/>
                </a:tc>
                <a:tc hMerge="1">
                  <a:txBody>
                    <a:bodyPr/>
                    <a:lstStyle/>
                    <a:p>
                      <a:endParaRPr lang="zh-TW" alt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9982741" y="591872"/>
            <a:ext cx="2068195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chemeClr val="bg2"/>
              </a:buClr>
              <a:buSzPct val="75000"/>
              <a:buFont typeface="Wingdings" pitchFamily="2" charset="2"/>
              <a:buBlip>
                <a:blip r:embed="rId3"/>
              </a:buBlip>
              <a:defRPr kumimoji="1" sz="3200" b="1">
                <a:solidFill>
                  <a:srgbClr val="1C1C1C"/>
                </a:solidFill>
                <a:latin typeface="Arial" charset="0"/>
                <a:ea typeface="標楷體" pitchFamily="65" charset="-120"/>
              </a:defRPr>
            </a:lvl1pPr>
            <a:lvl2pPr marL="742950" indent="-285750">
              <a:spcBef>
                <a:spcPct val="20000"/>
              </a:spcBef>
              <a:buClr>
                <a:schemeClr val="accent2"/>
              </a:buClr>
              <a:buSzPct val="80000"/>
              <a:buFont typeface="Wingdings" pitchFamily="2" charset="2"/>
              <a:buBlip>
                <a:blip r:embed="rId4"/>
              </a:buBlip>
              <a:defRPr kumimoji="1" sz="2800">
                <a:solidFill>
                  <a:srgbClr val="002346"/>
                </a:solidFill>
                <a:latin typeface="Arial" charset="0"/>
                <a:ea typeface="標楷體" pitchFamily="65" charset="-120"/>
              </a:defRPr>
            </a:lvl2pPr>
            <a:lvl3pPr marL="1143000" indent="-228600">
              <a:spcBef>
                <a:spcPct val="20000"/>
              </a:spcBef>
              <a:buClr>
                <a:schemeClr val="bg2"/>
              </a:buClr>
              <a:buSzPct val="65000"/>
              <a:buFont typeface="Wingdings" pitchFamily="2" charset="2"/>
              <a:buBlip>
                <a:blip r:embed="rId5"/>
              </a:buBlip>
              <a:defRPr kumimoji="1" sz="2400">
                <a:solidFill>
                  <a:srgbClr val="1C006C"/>
                </a:solidFill>
                <a:latin typeface="Arial" charset="0"/>
                <a:ea typeface="標楷體" pitchFamily="65" charset="-120"/>
              </a:defRPr>
            </a:lvl3pPr>
            <a:lvl4pPr marL="1600200" indent="-228600">
              <a:spcBef>
                <a:spcPct val="20000"/>
              </a:spcBef>
              <a:buClr>
                <a:schemeClr val="accent2"/>
              </a:buClr>
              <a:buSzPct val="70000"/>
              <a:buFont typeface="Wingdings" pitchFamily="2" charset="2"/>
              <a:buChar char="¨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4pPr>
            <a:lvl5pPr marL="2057400" indent="-228600">
              <a:spcBef>
                <a:spcPct val="20000"/>
              </a:spcBef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bg2"/>
              </a:buClr>
              <a:buFont typeface="Wingdings" pitchFamily="2" charset="2"/>
              <a:buChar char="§"/>
              <a:defRPr kumimoji="1" sz="2000">
                <a:solidFill>
                  <a:schemeClr val="tx1"/>
                </a:solidFill>
                <a:latin typeface="Arial" charset="0"/>
                <a:ea typeface="標楷體" pitchFamily="65" charset="-120"/>
              </a:defRPr>
            </a:lvl9pPr>
          </a:lstStyle>
          <a:p>
            <a:pPr>
              <a:spcBef>
                <a:spcPct val="0"/>
              </a:spcBef>
              <a:buClrTx/>
              <a:buSzTx/>
              <a:buNone/>
            </a:pPr>
            <a:r>
              <a:rPr lang="en-US" altLang="zh-TW" sz="1600" b="0" dirty="0" smtClean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Unit: NT Thousands</a:t>
            </a:r>
            <a:endParaRPr lang="zh-TW" altLang="en-US" sz="1600" b="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8026957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流程圖: 程序 3"/>
          <p:cNvSpPr/>
          <p:nvPr/>
        </p:nvSpPr>
        <p:spPr>
          <a:xfrm>
            <a:off x="2135214" y="3250615"/>
            <a:ext cx="4188542" cy="392149"/>
          </a:xfrm>
          <a:prstGeom prst="flowChartProcess">
            <a:avLst/>
          </a:prstGeom>
          <a:solidFill>
            <a:schemeClr val="tx1">
              <a:lumMod val="75000"/>
            </a:schemeClr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778000" y="370709"/>
            <a:ext cx="8636000" cy="854169"/>
          </a:xfrm>
        </p:spPr>
        <p:txBody>
          <a:bodyPr>
            <a:noAutofit/>
          </a:bodyPr>
          <a:lstStyle/>
          <a:p>
            <a:r>
              <a:rPr lang="en-US" altLang="zh-TW" sz="5400" dirty="0" smtClean="0">
                <a:solidFill>
                  <a:srgbClr val="FFFFFF"/>
                </a:solidFill>
              </a:rPr>
              <a:t>agenda</a:t>
            </a:r>
            <a:endParaRPr lang="zh-TW" altLang="en-US" sz="5400" dirty="0">
              <a:solidFill>
                <a:srgbClr val="FFFFFF"/>
              </a:solidFill>
            </a:endParaRPr>
          </a:p>
        </p:txBody>
      </p:sp>
      <p:sp>
        <p:nvSpPr>
          <p:cNvPr id="11" name="副標題 10"/>
          <p:cNvSpPr txBox="1">
            <a:spLocks noGrp="1"/>
          </p:cNvSpPr>
          <p:nvPr>
            <p:ph type="subTitle" idx="1"/>
          </p:nvPr>
        </p:nvSpPr>
        <p:spPr>
          <a:xfrm>
            <a:off x="1778000" y="1993900"/>
            <a:ext cx="8255000" cy="2478627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Ares </a:t>
            </a:r>
            <a:r>
              <a:rPr lang="en-US" altLang="zh-TW" sz="2000" dirty="0"/>
              <a:t>Profile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Products </a:t>
            </a:r>
            <a:r>
              <a:rPr lang="en-US" altLang="zh-TW" sz="2000" dirty="0"/>
              <a:t>and Services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Operation </a:t>
            </a:r>
            <a:r>
              <a:rPr lang="en-US" altLang="zh-TW" sz="2000" dirty="0"/>
              <a:t>Statistics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Future </a:t>
            </a:r>
            <a:r>
              <a:rPr lang="en-US" altLang="zh-TW" sz="2000" dirty="0"/>
              <a:t>Prospects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sz="2000" dirty="0"/>
              <a:t>Ｑ＆Ａ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zh-TW" altLang="en-US" sz="1800" dirty="0"/>
          </a:p>
        </p:txBody>
      </p:sp>
    </p:spTree>
    <p:extLst>
      <p:ext uri="{BB962C8B-B14F-4D97-AF65-F5344CB8AC3E}">
        <p14:creationId xmlns:p14="http://schemas.microsoft.com/office/powerpoint/2010/main" val="35263901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Disclaimer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altLang="zh-TW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This presentation and release contain "forward-looking statements” which may include projections of future results of operations, financial condition or business prospects based on our own information and other sources.</a:t>
            </a:r>
          </a:p>
          <a:p>
            <a:pPr>
              <a:lnSpc>
                <a:spcPct val="150000"/>
              </a:lnSpc>
            </a:pPr>
            <a:r>
              <a:rPr lang="en-US" altLang="zh-TW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Our actual results of operations, financial condition or business prospects may differ from those expressed or implied in these forward-looking statements for a variety of reasons, including but not limited to market demand, price fluctuations, competition, international economic conditions, supply chain issues, exchange rate fluctuations and other risks and factors beyond our control.</a:t>
            </a:r>
          </a:p>
          <a:p>
            <a:pPr>
              <a:lnSpc>
                <a:spcPct val="150000"/>
              </a:lnSpc>
            </a:pPr>
            <a:r>
              <a:rPr lang="en-US" altLang="zh-TW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The forward-looking statements in this release reflect the current belief of </a:t>
            </a:r>
            <a:r>
              <a:rPr lang="en-US" altLang="zh-TW" sz="18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Ares </a:t>
            </a:r>
            <a:r>
              <a:rPr lang="en-US" altLang="zh-TW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as of the date of this release. Ares undertakes no obligation to update these forward-looking statements for events or circumstances that occur subsequent to such date.</a:t>
            </a:r>
          </a:p>
          <a:p>
            <a:endParaRPr lang="zh-TW" altLang="en-US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7121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Rectangle 73">
            <a:extLst>
              <a:ext uri="{FF2B5EF4-FFF2-40B4-BE49-F238E27FC236}">
                <a16:creationId xmlns="" xmlns:a16="http://schemas.microsoft.com/office/drawing/2014/main" id="{AA219B9F-F0B8-4483-AC69-6425CCC788E0}"/>
              </a:ext>
            </a:extLst>
          </p:cNvPr>
          <p:cNvSpPr/>
          <p:nvPr/>
        </p:nvSpPr>
        <p:spPr>
          <a:xfrm>
            <a:off x="4718573" y="1764628"/>
            <a:ext cx="7399114" cy="862013"/>
          </a:xfrm>
          <a:prstGeom prst="rect">
            <a:avLst/>
          </a:prstGeom>
          <a:gradFill flip="none" rotWithShape="1">
            <a:gsLst>
              <a:gs pos="38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5" name="Rectangle 74">
            <a:extLst>
              <a:ext uri="{FF2B5EF4-FFF2-40B4-BE49-F238E27FC236}">
                <a16:creationId xmlns="" xmlns:a16="http://schemas.microsoft.com/office/drawing/2014/main" id="{54DCBCFD-D86E-4AE0-B2C5-DCC832D79C0A}"/>
              </a:ext>
            </a:extLst>
          </p:cNvPr>
          <p:cNvSpPr/>
          <p:nvPr/>
        </p:nvSpPr>
        <p:spPr>
          <a:xfrm>
            <a:off x="3758415" y="3032408"/>
            <a:ext cx="7399114" cy="862013"/>
          </a:xfrm>
          <a:prstGeom prst="rect">
            <a:avLst/>
          </a:prstGeom>
          <a:gradFill flip="none" rotWithShape="1">
            <a:gsLst>
              <a:gs pos="38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Rectangle 75">
            <a:extLst>
              <a:ext uri="{FF2B5EF4-FFF2-40B4-BE49-F238E27FC236}">
                <a16:creationId xmlns="" xmlns:a16="http://schemas.microsoft.com/office/drawing/2014/main" id="{B3DF1BEB-3A8E-493B-AB8A-88679EBBD651}"/>
              </a:ext>
            </a:extLst>
          </p:cNvPr>
          <p:cNvSpPr/>
          <p:nvPr/>
        </p:nvSpPr>
        <p:spPr>
          <a:xfrm>
            <a:off x="4794121" y="4351386"/>
            <a:ext cx="7399114" cy="862013"/>
          </a:xfrm>
          <a:prstGeom prst="rect">
            <a:avLst/>
          </a:prstGeom>
          <a:gradFill flip="none" rotWithShape="1">
            <a:gsLst>
              <a:gs pos="38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="" xmlns:a16="http://schemas.microsoft.com/office/drawing/2014/main" id="{05D4E90B-3F7E-4B62-9420-E90372BD4269}"/>
              </a:ext>
            </a:extLst>
          </p:cNvPr>
          <p:cNvSpPr/>
          <p:nvPr/>
        </p:nvSpPr>
        <p:spPr>
          <a:xfrm>
            <a:off x="3758422" y="451340"/>
            <a:ext cx="7399114" cy="862013"/>
          </a:xfrm>
          <a:prstGeom prst="rect">
            <a:avLst/>
          </a:prstGeom>
          <a:gradFill flip="none" rotWithShape="1">
            <a:gsLst>
              <a:gs pos="38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0" name="Straight Connector 49">
            <a:extLst>
              <a:ext uri="{FF2B5EF4-FFF2-40B4-BE49-F238E27FC236}">
                <a16:creationId xmlns="" xmlns:a16="http://schemas.microsoft.com/office/drawing/2014/main" id="{EAABB40D-25DF-46EA-BB72-4BF446F77C64}"/>
              </a:ext>
            </a:extLst>
          </p:cNvPr>
          <p:cNvCxnSpPr>
            <a:cxnSpLocks/>
          </p:cNvCxnSpPr>
          <p:nvPr/>
        </p:nvCxnSpPr>
        <p:spPr>
          <a:xfrm>
            <a:off x="3758426" y="0"/>
            <a:ext cx="0" cy="6858000"/>
          </a:xfrm>
          <a:prstGeom prst="line">
            <a:avLst/>
          </a:prstGeom>
          <a:ln w="31750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" name="Group 9">
            <a:extLst>
              <a:ext uri="{FF2B5EF4-FFF2-40B4-BE49-F238E27FC236}">
                <a16:creationId xmlns="" xmlns:a16="http://schemas.microsoft.com/office/drawing/2014/main" id="{1EB282EF-CF86-40F0-94BC-3ED7E5409DD9}"/>
              </a:ext>
            </a:extLst>
          </p:cNvPr>
          <p:cNvGrpSpPr/>
          <p:nvPr/>
        </p:nvGrpSpPr>
        <p:grpSpPr>
          <a:xfrm>
            <a:off x="3103536" y="165958"/>
            <a:ext cx="1309779" cy="1519342"/>
            <a:chOff x="9641280" y="3958565"/>
            <a:chExt cx="1309779" cy="1519342"/>
          </a:xfrm>
        </p:grpSpPr>
        <p:sp>
          <p:nvSpPr>
            <p:cNvPr id="54" name="Hexagon 53">
              <a:extLst>
                <a:ext uri="{FF2B5EF4-FFF2-40B4-BE49-F238E27FC236}">
                  <a16:creationId xmlns="" xmlns:a16="http://schemas.microsoft.com/office/drawing/2014/main" id="{9DD019C3-893D-49E1-9679-8AFAEFBD03E6}"/>
                </a:ext>
              </a:extLst>
            </p:cNvPr>
            <p:cNvSpPr/>
            <p:nvPr/>
          </p:nvSpPr>
          <p:spPr>
            <a:xfrm rot="5400000">
              <a:off x="9536499" y="4063346"/>
              <a:ext cx="1519342" cy="1309779"/>
            </a:xfrm>
            <a:prstGeom prst="hexagon">
              <a:avLst/>
            </a:prstGeom>
            <a:solidFill>
              <a:srgbClr val="BA496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>
              <a:extLst>
                <a:ext uri="{FF2B5EF4-FFF2-40B4-BE49-F238E27FC236}">
                  <a16:creationId xmlns="" xmlns:a16="http://schemas.microsoft.com/office/drawing/2014/main" id="{1EC24F47-EB9D-402E-961F-D0450663A227}"/>
                </a:ext>
              </a:extLst>
            </p:cNvPr>
            <p:cNvSpPr/>
            <p:nvPr/>
          </p:nvSpPr>
          <p:spPr>
            <a:xfrm rot="5400000">
              <a:off x="9605558" y="4116620"/>
              <a:ext cx="1381216" cy="1190704"/>
            </a:xfrm>
            <a:prstGeom prst="hexagon">
              <a:avLst/>
            </a:prstGeom>
            <a:noFill/>
            <a:ln w="12700">
              <a:solidFill>
                <a:schemeClr val="tx1">
                  <a:lumMod val="75000"/>
                  <a:lumOff val="2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="" xmlns:a16="http://schemas.microsoft.com/office/drawing/2014/main" id="{9411012F-75A6-40A3-8448-04C4BD7463DB}"/>
              </a:ext>
            </a:extLst>
          </p:cNvPr>
          <p:cNvGrpSpPr/>
          <p:nvPr/>
        </p:nvGrpSpPr>
        <p:grpSpPr>
          <a:xfrm>
            <a:off x="4063687" y="1435963"/>
            <a:ext cx="1309779" cy="1519342"/>
            <a:chOff x="9641280" y="3958565"/>
            <a:chExt cx="1309779" cy="1519342"/>
          </a:xfrm>
        </p:grpSpPr>
        <p:sp>
          <p:nvSpPr>
            <p:cNvPr id="58" name="Hexagon 57">
              <a:extLst>
                <a:ext uri="{FF2B5EF4-FFF2-40B4-BE49-F238E27FC236}">
                  <a16:creationId xmlns="" xmlns:a16="http://schemas.microsoft.com/office/drawing/2014/main" id="{304393E6-F2D7-4327-8B01-7FEA2B85B350}"/>
                </a:ext>
              </a:extLst>
            </p:cNvPr>
            <p:cNvSpPr/>
            <p:nvPr/>
          </p:nvSpPr>
          <p:spPr>
            <a:xfrm rot="5400000">
              <a:off x="9536499" y="4063346"/>
              <a:ext cx="1519342" cy="1309779"/>
            </a:xfrm>
            <a:prstGeom prst="hexagon">
              <a:avLst/>
            </a:prstGeom>
            <a:solidFill>
              <a:srgbClr val="2FBA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>
              <a:extLst>
                <a:ext uri="{FF2B5EF4-FFF2-40B4-BE49-F238E27FC236}">
                  <a16:creationId xmlns="" xmlns:a16="http://schemas.microsoft.com/office/drawing/2014/main" id="{1308CC08-4689-4256-BE93-EE73632A8D78}"/>
                </a:ext>
              </a:extLst>
            </p:cNvPr>
            <p:cNvSpPr/>
            <p:nvPr/>
          </p:nvSpPr>
          <p:spPr>
            <a:xfrm rot="5400000">
              <a:off x="9605558" y="4116620"/>
              <a:ext cx="1381216" cy="1190704"/>
            </a:xfrm>
            <a:prstGeom prst="hexagon">
              <a:avLst/>
            </a:prstGeom>
            <a:noFill/>
            <a:ln w="12700">
              <a:solidFill>
                <a:schemeClr val="tx1">
                  <a:lumMod val="75000"/>
                  <a:lumOff val="2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6" name="Group 65">
            <a:extLst>
              <a:ext uri="{FF2B5EF4-FFF2-40B4-BE49-F238E27FC236}">
                <a16:creationId xmlns="" xmlns:a16="http://schemas.microsoft.com/office/drawing/2014/main" id="{2DACDD4A-D2D2-4004-B112-E6611C3A0C59}"/>
              </a:ext>
            </a:extLst>
          </p:cNvPr>
          <p:cNvGrpSpPr/>
          <p:nvPr/>
        </p:nvGrpSpPr>
        <p:grpSpPr>
          <a:xfrm>
            <a:off x="3103529" y="2703743"/>
            <a:ext cx="1309779" cy="1519342"/>
            <a:chOff x="9641280" y="3958565"/>
            <a:chExt cx="1309779" cy="1519342"/>
          </a:xfrm>
        </p:grpSpPr>
        <p:sp>
          <p:nvSpPr>
            <p:cNvPr id="67" name="Hexagon 66">
              <a:extLst>
                <a:ext uri="{FF2B5EF4-FFF2-40B4-BE49-F238E27FC236}">
                  <a16:creationId xmlns="" xmlns:a16="http://schemas.microsoft.com/office/drawing/2014/main" id="{87D76932-10AC-4667-B772-EAE515E7F1C4}"/>
                </a:ext>
              </a:extLst>
            </p:cNvPr>
            <p:cNvSpPr/>
            <p:nvPr/>
          </p:nvSpPr>
          <p:spPr>
            <a:xfrm rot="5400000">
              <a:off x="9536499" y="4063346"/>
              <a:ext cx="1519342" cy="1309779"/>
            </a:xfrm>
            <a:prstGeom prst="hexagon">
              <a:avLst/>
            </a:prstGeom>
            <a:solidFill>
              <a:srgbClr val="3A566B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>
              <a:extLst>
                <a:ext uri="{FF2B5EF4-FFF2-40B4-BE49-F238E27FC236}">
                  <a16:creationId xmlns="" xmlns:a16="http://schemas.microsoft.com/office/drawing/2014/main" id="{0E700865-5D55-4A3F-BAFC-A87439CB8B73}"/>
                </a:ext>
              </a:extLst>
            </p:cNvPr>
            <p:cNvSpPr/>
            <p:nvPr/>
          </p:nvSpPr>
          <p:spPr>
            <a:xfrm rot="5400000">
              <a:off x="9605558" y="4116620"/>
              <a:ext cx="1381216" cy="1190704"/>
            </a:xfrm>
            <a:prstGeom prst="hexagon">
              <a:avLst/>
            </a:prstGeom>
            <a:noFill/>
            <a:ln w="12700">
              <a:solidFill>
                <a:schemeClr val="tx1">
                  <a:lumMod val="75000"/>
                  <a:lumOff val="2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="" xmlns:a16="http://schemas.microsoft.com/office/drawing/2014/main" id="{A3D9B1D9-52B7-4A2D-BEF8-060151BB52E7}"/>
              </a:ext>
            </a:extLst>
          </p:cNvPr>
          <p:cNvGrpSpPr/>
          <p:nvPr/>
        </p:nvGrpSpPr>
        <p:grpSpPr>
          <a:xfrm>
            <a:off x="4084259" y="4024175"/>
            <a:ext cx="1309779" cy="1519342"/>
            <a:chOff x="9697975" y="3982590"/>
            <a:chExt cx="1309779" cy="1519342"/>
          </a:xfrm>
        </p:grpSpPr>
        <p:sp>
          <p:nvSpPr>
            <p:cNvPr id="70" name="Hexagon 69">
              <a:extLst>
                <a:ext uri="{FF2B5EF4-FFF2-40B4-BE49-F238E27FC236}">
                  <a16:creationId xmlns="" xmlns:a16="http://schemas.microsoft.com/office/drawing/2014/main" id="{5E1C3DD5-AE42-4A54-9592-EA69BFA27210}"/>
                </a:ext>
              </a:extLst>
            </p:cNvPr>
            <p:cNvSpPr/>
            <p:nvPr/>
          </p:nvSpPr>
          <p:spPr>
            <a:xfrm rot="5400000">
              <a:off x="9593194" y="4087371"/>
              <a:ext cx="1519342" cy="1309779"/>
            </a:xfrm>
            <a:prstGeom prst="hexagon">
              <a:avLst/>
            </a:prstGeom>
            <a:solidFill>
              <a:srgbClr val="1A213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>
              <a:extLst>
                <a:ext uri="{FF2B5EF4-FFF2-40B4-BE49-F238E27FC236}">
                  <a16:creationId xmlns="" xmlns:a16="http://schemas.microsoft.com/office/drawing/2014/main" id="{E7E968B0-74C4-4C4E-B503-4061395AB154}"/>
                </a:ext>
              </a:extLst>
            </p:cNvPr>
            <p:cNvSpPr/>
            <p:nvPr/>
          </p:nvSpPr>
          <p:spPr>
            <a:xfrm rot="5400000">
              <a:off x="9605558" y="4116620"/>
              <a:ext cx="1381216" cy="1190704"/>
            </a:xfrm>
            <a:prstGeom prst="hexagon">
              <a:avLst/>
            </a:prstGeom>
            <a:noFill/>
            <a:ln w="12700">
              <a:solidFill>
                <a:schemeClr val="tx1">
                  <a:lumMod val="75000"/>
                  <a:lumOff val="2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7" name="TextBox 76">
            <a:extLst>
              <a:ext uri="{FF2B5EF4-FFF2-40B4-BE49-F238E27FC236}">
                <a16:creationId xmlns="" xmlns:a16="http://schemas.microsoft.com/office/drawing/2014/main" id="{5B1D484B-72EB-43EC-842F-E5F1461ED65C}"/>
              </a:ext>
            </a:extLst>
          </p:cNvPr>
          <p:cNvSpPr txBox="1"/>
          <p:nvPr/>
        </p:nvSpPr>
        <p:spPr>
          <a:xfrm>
            <a:off x="4698222" y="814017"/>
            <a:ext cx="7249938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Product adjustments for more efficient implementation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8" name="TextBox 77">
            <a:extLst>
              <a:ext uri="{FF2B5EF4-FFF2-40B4-BE49-F238E27FC236}">
                <a16:creationId xmlns="" xmlns:a16="http://schemas.microsoft.com/office/drawing/2014/main" id="{ECBD9606-6644-4F22-9B72-52283F67833B}"/>
              </a:ext>
            </a:extLst>
          </p:cNvPr>
          <p:cNvSpPr txBox="1"/>
          <p:nvPr/>
        </p:nvSpPr>
        <p:spPr>
          <a:xfrm>
            <a:off x="4532369" y="3383597"/>
            <a:ext cx="499156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Strict control of sales agreements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9" name="TextBox 78">
            <a:extLst>
              <a:ext uri="{FF2B5EF4-FFF2-40B4-BE49-F238E27FC236}">
                <a16:creationId xmlns="" xmlns:a16="http://schemas.microsoft.com/office/drawing/2014/main" id="{B0666A2D-7320-4651-9D6F-09E834DAB741}"/>
              </a:ext>
            </a:extLst>
          </p:cNvPr>
          <p:cNvSpPr txBox="1"/>
          <p:nvPr/>
        </p:nvSpPr>
        <p:spPr>
          <a:xfrm>
            <a:off x="5553756" y="2107761"/>
            <a:ext cx="5861004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Incentives for speeding up project realization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="" xmlns:a16="http://schemas.microsoft.com/office/drawing/2014/main" id="{41706747-0087-4B12-BE3B-66A2AEC5E49F}"/>
              </a:ext>
            </a:extLst>
          </p:cNvPr>
          <p:cNvSpPr txBox="1"/>
          <p:nvPr/>
        </p:nvSpPr>
        <p:spPr>
          <a:xfrm>
            <a:off x="5491163" y="4587994"/>
            <a:ext cx="4991567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Active recruitment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85" name="Group 84">
            <a:extLst>
              <a:ext uri="{FF2B5EF4-FFF2-40B4-BE49-F238E27FC236}">
                <a16:creationId xmlns="" xmlns:a16="http://schemas.microsoft.com/office/drawing/2014/main" id="{81448FEB-C950-4E48-A4C4-A4FE1B8D5D74}"/>
              </a:ext>
            </a:extLst>
          </p:cNvPr>
          <p:cNvGrpSpPr/>
          <p:nvPr/>
        </p:nvGrpSpPr>
        <p:grpSpPr>
          <a:xfrm>
            <a:off x="3542641" y="729687"/>
            <a:ext cx="431570" cy="391886"/>
            <a:chOff x="8737600" y="817563"/>
            <a:chExt cx="276225" cy="250825"/>
          </a:xfrm>
          <a:solidFill>
            <a:schemeClr val="bg1"/>
          </a:solidFill>
        </p:grpSpPr>
        <p:sp>
          <p:nvSpPr>
            <p:cNvPr id="86" name="Freeform 337">
              <a:extLst>
                <a:ext uri="{FF2B5EF4-FFF2-40B4-BE49-F238E27FC236}">
                  <a16:creationId xmlns="" xmlns:a16="http://schemas.microsoft.com/office/drawing/2014/main" id="{AECD01B9-3D7B-41FE-85A3-5644216CA6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737600" y="817563"/>
              <a:ext cx="276225" cy="250825"/>
            </a:xfrm>
            <a:custGeom>
              <a:avLst/>
              <a:gdLst>
                <a:gd name="T0" fmla="*/ 740 w 870"/>
                <a:gd name="T1" fmla="*/ 628 h 786"/>
                <a:gd name="T2" fmla="*/ 624 w 870"/>
                <a:gd name="T3" fmla="*/ 644 h 786"/>
                <a:gd name="T4" fmla="*/ 530 w 870"/>
                <a:gd name="T5" fmla="*/ 670 h 786"/>
                <a:gd name="T6" fmla="*/ 462 w 870"/>
                <a:gd name="T7" fmla="*/ 704 h 786"/>
                <a:gd name="T8" fmla="*/ 452 w 870"/>
                <a:gd name="T9" fmla="*/ 134 h 786"/>
                <a:gd name="T10" fmla="*/ 472 w 870"/>
                <a:gd name="T11" fmla="*/ 110 h 786"/>
                <a:gd name="T12" fmla="*/ 511 w 870"/>
                <a:gd name="T13" fmla="*/ 86 h 786"/>
                <a:gd name="T14" fmla="*/ 599 w 870"/>
                <a:gd name="T15" fmla="*/ 57 h 786"/>
                <a:gd name="T16" fmla="*/ 780 w 870"/>
                <a:gd name="T17" fmla="*/ 32 h 786"/>
                <a:gd name="T18" fmla="*/ 840 w 870"/>
                <a:gd name="T19" fmla="*/ 30 h 786"/>
                <a:gd name="T20" fmla="*/ 73 w 870"/>
                <a:gd name="T21" fmla="*/ 31 h 786"/>
                <a:gd name="T22" fmla="*/ 224 w 870"/>
                <a:gd name="T23" fmla="*/ 47 h 786"/>
                <a:gd name="T24" fmla="*/ 337 w 870"/>
                <a:gd name="T25" fmla="*/ 77 h 786"/>
                <a:gd name="T26" fmla="*/ 399 w 870"/>
                <a:gd name="T27" fmla="*/ 111 h 786"/>
                <a:gd name="T28" fmla="*/ 416 w 870"/>
                <a:gd name="T29" fmla="*/ 131 h 786"/>
                <a:gd name="T30" fmla="*/ 420 w 870"/>
                <a:gd name="T31" fmla="*/ 715 h 786"/>
                <a:gd name="T32" fmla="*/ 359 w 870"/>
                <a:gd name="T33" fmla="*/ 677 h 786"/>
                <a:gd name="T34" fmla="*/ 271 w 870"/>
                <a:gd name="T35" fmla="*/ 649 h 786"/>
                <a:gd name="T36" fmla="*/ 160 w 870"/>
                <a:gd name="T37" fmla="*/ 631 h 786"/>
                <a:gd name="T38" fmla="*/ 30 w 870"/>
                <a:gd name="T39" fmla="*/ 624 h 786"/>
                <a:gd name="T40" fmla="*/ 717 w 870"/>
                <a:gd name="T41" fmla="*/ 36 h 786"/>
                <a:gd name="T42" fmla="*/ 629 w 870"/>
                <a:gd name="T43" fmla="*/ 293 h 786"/>
                <a:gd name="T44" fmla="*/ 778 w 870"/>
                <a:gd name="T45" fmla="*/ 1 h 786"/>
                <a:gd name="T46" fmla="*/ 642 w 870"/>
                <a:gd name="T47" fmla="*/ 16 h 786"/>
                <a:gd name="T48" fmla="*/ 533 w 870"/>
                <a:gd name="T49" fmla="*/ 45 h 786"/>
                <a:gd name="T50" fmla="*/ 458 w 870"/>
                <a:gd name="T51" fmla="*/ 83 h 786"/>
                <a:gd name="T52" fmla="*/ 435 w 870"/>
                <a:gd name="T53" fmla="*/ 106 h 786"/>
                <a:gd name="T54" fmla="*/ 411 w 870"/>
                <a:gd name="T55" fmla="*/ 83 h 786"/>
                <a:gd name="T56" fmla="*/ 336 w 870"/>
                <a:gd name="T57" fmla="*/ 45 h 786"/>
                <a:gd name="T58" fmla="*/ 227 w 870"/>
                <a:gd name="T59" fmla="*/ 16 h 786"/>
                <a:gd name="T60" fmla="*/ 91 w 870"/>
                <a:gd name="T61" fmla="*/ 1 h 786"/>
                <a:gd name="T62" fmla="*/ 9 w 870"/>
                <a:gd name="T63" fmla="*/ 1 h 786"/>
                <a:gd name="T64" fmla="*/ 1 w 870"/>
                <a:gd name="T65" fmla="*/ 8 h 786"/>
                <a:gd name="T66" fmla="*/ 0 w 870"/>
                <a:gd name="T67" fmla="*/ 641 h 786"/>
                <a:gd name="T68" fmla="*/ 6 w 870"/>
                <a:gd name="T69" fmla="*/ 651 h 786"/>
                <a:gd name="T70" fmla="*/ 59 w 870"/>
                <a:gd name="T71" fmla="*/ 654 h 786"/>
                <a:gd name="T72" fmla="*/ 216 w 870"/>
                <a:gd name="T73" fmla="*/ 669 h 786"/>
                <a:gd name="T74" fmla="*/ 333 w 870"/>
                <a:gd name="T75" fmla="*/ 700 h 786"/>
                <a:gd name="T76" fmla="*/ 398 w 870"/>
                <a:gd name="T77" fmla="*/ 734 h 786"/>
                <a:gd name="T78" fmla="*/ 416 w 870"/>
                <a:gd name="T79" fmla="*/ 755 h 786"/>
                <a:gd name="T80" fmla="*/ 420 w 870"/>
                <a:gd name="T81" fmla="*/ 773 h 786"/>
                <a:gd name="T82" fmla="*/ 426 w 870"/>
                <a:gd name="T83" fmla="*/ 783 h 786"/>
                <a:gd name="T84" fmla="*/ 438 w 870"/>
                <a:gd name="T85" fmla="*/ 785 h 786"/>
                <a:gd name="T86" fmla="*/ 447 w 870"/>
                <a:gd name="T87" fmla="*/ 779 h 786"/>
                <a:gd name="T88" fmla="*/ 450 w 870"/>
                <a:gd name="T89" fmla="*/ 766 h 786"/>
                <a:gd name="T90" fmla="*/ 462 w 870"/>
                <a:gd name="T91" fmla="*/ 745 h 786"/>
                <a:gd name="T92" fmla="*/ 495 w 870"/>
                <a:gd name="T93" fmla="*/ 719 h 786"/>
                <a:gd name="T94" fmla="*/ 590 w 870"/>
                <a:gd name="T95" fmla="*/ 683 h 786"/>
                <a:gd name="T96" fmla="*/ 728 w 870"/>
                <a:gd name="T97" fmla="*/ 659 h 786"/>
                <a:gd name="T98" fmla="*/ 858 w 870"/>
                <a:gd name="T99" fmla="*/ 653 h 786"/>
                <a:gd name="T100" fmla="*/ 867 w 870"/>
                <a:gd name="T101" fmla="*/ 646 h 786"/>
                <a:gd name="T102" fmla="*/ 870 w 870"/>
                <a:gd name="T103" fmla="*/ 15 h 786"/>
                <a:gd name="T104" fmla="*/ 865 w 870"/>
                <a:gd name="T105" fmla="*/ 4 h 786"/>
                <a:gd name="T106" fmla="*/ 855 w 870"/>
                <a:gd name="T107" fmla="*/ 0 h 7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870" h="786">
                  <a:moveTo>
                    <a:pt x="840" y="624"/>
                  </a:moveTo>
                  <a:lnTo>
                    <a:pt x="806" y="624"/>
                  </a:lnTo>
                  <a:lnTo>
                    <a:pt x="773" y="626"/>
                  </a:lnTo>
                  <a:lnTo>
                    <a:pt x="740" y="628"/>
                  </a:lnTo>
                  <a:lnTo>
                    <a:pt x="710" y="631"/>
                  </a:lnTo>
                  <a:lnTo>
                    <a:pt x="680" y="634"/>
                  </a:lnTo>
                  <a:lnTo>
                    <a:pt x="651" y="639"/>
                  </a:lnTo>
                  <a:lnTo>
                    <a:pt x="624" y="644"/>
                  </a:lnTo>
                  <a:lnTo>
                    <a:pt x="598" y="649"/>
                  </a:lnTo>
                  <a:lnTo>
                    <a:pt x="574" y="656"/>
                  </a:lnTo>
                  <a:lnTo>
                    <a:pt x="550" y="662"/>
                  </a:lnTo>
                  <a:lnTo>
                    <a:pt x="530" y="670"/>
                  </a:lnTo>
                  <a:lnTo>
                    <a:pt x="510" y="678"/>
                  </a:lnTo>
                  <a:lnTo>
                    <a:pt x="493" y="686"/>
                  </a:lnTo>
                  <a:lnTo>
                    <a:pt x="477" y="695"/>
                  </a:lnTo>
                  <a:lnTo>
                    <a:pt x="462" y="704"/>
                  </a:lnTo>
                  <a:lnTo>
                    <a:pt x="450" y="715"/>
                  </a:lnTo>
                  <a:lnTo>
                    <a:pt x="450" y="147"/>
                  </a:lnTo>
                  <a:lnTo>
                    <a:pt x="451" y="141"/>
                  </a:lnTo>
                  <a:lnTo>
                    <a:pt x="452" y="134"/>
                  </a:lnTo>
                  <a:lnTo>
                    <a:pt x="455" y="128"/>
                  </a:lnTo>
                  <a:lnTo>
                    <a:pt x="459" y="122"/>
                  </a:lnTo>
                  <a:lnTo>
                    <a:pt x="466" y="115"/>
                  </a:lnTo>
                  <a:lnTo>
                    <a:pt x="472" y="110"/>
                  </a:lnTo>
                  <a:lnTo>
                    <a:pt x="480" y="104"/>
                  </a:lnTo>
                  <a:lnTo>
                    <a:pt x="489" y="98"/>
                  </a:lnTo>
                  <a:lnTo>
                    <a:pt x="499" y="92"/>
                  </a:lnTo>
                  <a:lnTo>
                    <a:pt x="511" y="86"/>
                  </a:lnTo>
                  <a:lnTo>
                    <a:pt x="524" y="81"/>
                  </a:lnTo>
                  <a:lnTo>
                    <a:pt x="536" y="76"/>
                  </a:lnTo>
                  <a:lnTo>
                    <a:pt x="566" y="65"/>
                  </a:lnTo>
                  <a:lnTo>
                    <a:pt x="599" y="57"/>
                  </a:lnTo>
                  <a:lnTo>
                    <a:pt x="599" y="365"/>
                  </a:lnTo>
                  <a:lnTo>
                    <a:pt x="689" y="276"/>
                  </a:lnTo>
                  <a:lnTo>
                    <a:pt x="780" y="365"/>
                  </a:lnTo>
                  <a:lnTo>
                    <a:pt x="780" y="32"/>
                  </a:lnTo>
                  <a:lnTo>
                    <a:pt x="794" y="31"/>
                  </a:lnTo>
                  <a:lnTo>
                    <a:pt x="809" y="30"/>
                  </a:lnTo>
                  <a:lnTo>
                    <a:pt x="824" y="30"/>
                  </a:lnTo>
                  <a:lnTo>
                    <a:pt x="840" y="30"/>
                  </a:lnTo>
                  <a:lnTo>
                    <a:pt x="840" y="624"/>
                  </a:lnTo>
                  <a:close/>
                  <a:moveTo>
                    <a:pt x="30" y="624"/>
                  </a:moveTo>
                  <a:lnTo>
                    <a:pt x="30" y="30"/>
                  </a:lnTo>
                  <a:lnTo>
                    <a:pt x="73" y="31"/>
                  </a:lnTo>
                  <a:lnTo>
                    <a:pt x="113" y="33"/>
                  </a:lnTo>
                  <a:lnTo>
                    <a:pt x="153" y="36"/>
                  </a:lnTo>
                  <a:lnTo>
                    <a:pt x="189" y="42"/>
                  </a:lnTo>
                  <a:lnTo>
                    <a:pt x="224" y="47"/>
                  </a:lnTo>
                  <a:lnTo>
                    <a:pt x="256" y="53"/>
                  </a:lnTo>
                  <a:lnTo>
                    <a:pt x="285" y="61"/>
                  </a:lnTo>
                  <a:lnTo>
                    <a:pt x="312" y="68"/>
                  </a:lnTo>
                  <a:lnTo>
                    <a:pt x="337" y="77"/>
                  </a:lnTo>
                  <a:lnTo>
                    <a:pt x="358" y="86"/>
                  </a:lnTo>
                  <a:lnTo>
                    <a:pt x="376" y="95"/>
                  </a:lnTo>
                  <a:lnTo>
                    <a:pt x="392" y="106"/>
                  </a:lnTo>
                  <a:lnTo>
                    <a:pt x="399" y="111"/>
                  </a:lnTo>
                  <a:lnTo>
                    <a:pt x="404" y="115"/>
                  </a:lnTo>
                  <a:lnTo>
                    <a:pt x="408" y="121"/>
                  </a:lnTo>
                  <a:lnTo>
                    <a:pt x="412" y="126"/>
                  </a:lnTo>
                  <a:lnTo>
                    <a:pt x="416" y="131"/>
                  </a:lnTo>
                  <a:lnTo>
                    <a:pt x="418" y="137"/>
                  </a:lnTo>
                  <a:lnTo>
                    <a:pt x="419" y="142"/>
                  </a:lnTo>
                  <a:lnTo>
                    <a:pt x="420" y="147"/>
                  </a:lnTo>
                  <a:lnTo>
                    <a:pt x="420" y="715"/>
                  </a:lnTo>
                  <a:lnTo>
                    <a:pt x="407" y="704"/>
                  </a:lnTo>
                  <a:lnTo>
                    <a:pt x="393" y="695"/>
                  </a:lnTo>
                  <a:lnTo>
                    <a:pt x="377" y="686"/>
                  </a:lnTo>
                  <a:lnTo>
                    <a:pt x="359" y="677"/>
                  </a:lnTo>
                  <a:lnTo>
                    <a:pt x="340" y="670"/>
                  </a:lnTo>
                  <a:lnTo>
                    <a:pt x="318" y="662"/>
                  </a:lnTo>
                  <a:lnTo>
                    <a:pt x="296" y="656"/>
                  </a:lnTo>
                  <a:lnTo>
                    <a:pt x="271" y="649"/>
                  </a:lnTo>
                  <a:lnTo>
                    <a:pt x="246" y="644"/>
                  </a:lnTo>
                  <a:lnTo>
                    <a:pt x="219" y="639"/>
                  </a:lnTo>
                  <a:lnTo>
                    <a:pt x="190" y="634"/>
                  </a:lnTo>
                  <a:lnTo>
                    <a:pt x="160" y="631"/>
                  </a:lnTo>
                  <a:lnTo>
                    <a:pt x="129" y="628"/>
                  </a:lnTo>
                  <a:lnTo>
                    <a:pt x="97" y="626"/>
                  </a:lnTo>
                  <a:lnTo>
                    <a:pt x="64" y="624"/>
                  </a:lnTo>
                  <a:lnTo>
                    <a:pt x="30" y="624"/>
                  </a:lnTo>
                  <a:close/>
                  <a:moveTo>
                    <a:pt x="629" y="50"/>
                  </a:moveTo>
                  <a:lnTo>
                    <a:pt x="657" y="45"/>
                  </a:lnTo>
                  <a:lnTo>
                    <a:pt x="687" y="40"/>
                  </a:lnTo>
                  <a:lnTo>
                    <a:pt x="717" y="36"/>
                  </a:lnTo>
                  <a:lnTo>
                    <a:pt x="750" y="33"/>
                  </a:lnTo>
                  <a:lnTo>
                    <a:pt x="750" y="293"/>
                  </a:lnTo>
                  <a:lnTo>
                    <a:pt x="689" y="233"/>
                  </a:lnTo>
                  <a:lnTo>
                    <a:pt x="629" y="293"/>
                  </a:lnTo>
                  <a:lnTo>
                    <a:pt x="629" y="50"/>
                  </a:lnTo>
                  <a:close/>
                  <a:moveTo>
                    <a:pt x="855" y="0"/>
                  </a:moveTo>
                  <a:lnTo>
                    <a:pt x="816" y="0"/>
                  </a:lnTo>
                  <a:lnTo>
                    <a:pt x="778" y="1"/>
                  </a:lnTo>
                  <a:lnTo>
                    <a:pt x="743" y="4"/>
                  </a:lnTo>
                  <a:lnTo>
                    <a:pt x="707" y="7"/>
                  </a:lnTo>
                  <a:lnTo>
                    <a:pt x="674" y="12"/>
                  </a:lnTo>
                  <a:lnTo>
                    <a:pt x="642" y="16"/>
                  </a:lnTo>
                  <a:lnTo>
                    <a:pt x="612" y="22"/>
                  </a:lnTo>
                  <a:lnTo>
                    <a:pt x="584" y="29"/>
                  </a:lnTo>
                  <a:lnTo>
                    <a:pt x="558" y="36"/>
                  </a:lnTo>
                  <a:lnTo>
                    <a:pt x="533" y="45"/>
                  </a:lnTo>
                  <a:lnTo>
                    <a:pt x="512" y="53"/>
                  </a:lnTo>
                  <a:lnTo>
                    <a:pt x="492" y="63"/>
                  </a:lnTo>
                  <a:lnTo>
                    <a:pt x="473" y="73"/>
                  </a:lnTo>
                  <a:lnTo>
                    <a:pt x="458" y="83"/>
                  </a:lnTo>
                  <a:lnTo>
                    <a:pt x="451" y="89"/>
                  </a:lnTo>
                  <a:lnTo>
                    <a:pt x="446" y="94"/>
                  </a:lnTo>
                  <a:lnTo>
                    <a:pt x="439" y="100"/>
                  </a:lnTo>
                  <a:lnTo>
                    <a:pt x="435" y="106"/>
                  </a:lnTo>
                  <a:lnTo>
                    <a:pt x="430" y="100"/>
                  </a:lnTo>
                  <a:lnTo>
                    <a:pt x="424" y="94"/>
                  </a:lnTo>
                  <a:lnTo>
                    <a:pt x="418" y="89"/>
                  </a:lnTo>
                  <a:lnTo>
                    <a:pt x="411" y="83"/>
                  </a:lnTo>
                  <a:lnTo>
                    <a:pt x="396" y="73"/>
                  </a:lnTo>
                  <a:lnTo>
                    <a:pt x="378" y="63"/>
                  </a:lnTo>
                  <a:lnTo>
                    <a:pt x="358" y="53"/>
                  </a:lnTo>
                  <a:lnTo>
                    <a:pt x="336" y="45"/>
                  </a:lnTo>
                  <a:lnTo>
                    <a:pt x="312" y="36"/>
                  </a:lnTo>
                  <a:lnTo>
                    <a:pt x="285" y="29"/>
                  </a:lnTo>
                  <a:lnTo>
                    <a:pt x="258" y="22"/>
                  </a:lnTo>
                  <a:lnTo>
                    <a:pt x="227" y="16"/>
                  </a:lnTo>
                  <a:lnTo>
                    <a:pt x="196" y="12"/>
                  </a:lnTo>
                  <a:lnTo>
                    <a:pt x="162" y="7"/>
                  </a:lnTo>
                  <a:lnTo>
                    <a:pt x="127" y="4"/>
                  </a:lnTo>
                  <a:lnTo>
                    <a:pt x="91" y="1"/>
                  </a:lnTo>
                  <a:lnTo>
                    <a:pt x="53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6" y="2"/>
                  </a:lnTo>
                  <a:lnTo>
                    <a:pt x="4" y="4"/>
                  </a:lnTo>
                  <a:lnTo>
                    <a:pt x="2" y="6"/>
                  </a:lnTo>
                  <a:lnTo>
                    <a:pt x="1" y="8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639"/>
                  </a:lnTo>
                  <a:lnTo>
                    <a:pt x="0" y="641"/>
                  </a:lnTo>
                  <a:lnTo>
                    <a:pt x="1" y="644"/>
                  </a:lnTo>
                  <a:lnTo>
                    <a:pt x="2" y="646"/>
                  </a:lnTo>
                  <a:lnTo>
                    <a:pt x="4" y="649"/>
                  </a:lnTo>
                  <a:lnTo>
                    <a:pt x="6" y="651"/>
                  </a:lnTo>
                  <a:lnTo>
                    <a:pt x="9" y="653"/>
                  </a:lnTo>
                  <a:lnTo>
                    <a:pt x="12" y="653"/>
                  </a:lnTo>
                  <a:lnTo>
                    <a:pt x="15" y="654"/>
                  </a:lnTo>
                  <a:lnTo>
                    <a:pt x="59" y="654"/>
                  </a:lnTo>
                  <a:lnTo>
                    <a:pt x="102" y="656"/>
                  </a:lnTo>
                  <a:lnTo>
                    <a:pt x="142" y="659"/>
                  </a:lnTo>
                  <a:lnTo>
                    <a:pt x="181" y="663"/>
                  </a:lnTo>
                  <a:lnTo>
                    <a:pt x="216" y="669"/>
                  </a:lnTo>
                  <a:lnTo>
                    <a:pt x="249" y="675"/>
                  </a:lnTo>
                  <a:lnTo>
                    <a:pt x="280" y="683"/>
                  </a:lnTo>
                  <a:lnTo>
                    <a:pt x="308" y="691"/>
                  </a:lnTo>
                  <a:lnTo>
                    <a:pt x="333" y="700"/>
                  </a:lnTo>
                  <a:lnTo>
                    <a:pt x="356" y="708"/>
                  </a:lnTo>
                  <a:lnTo>
                    <a:pt x="375" y="719"/>
                  </a:lnTo>
                  <a:lnTo>
                    <a:pt x="390" y="729"/>
                  </a:lnTo>
                  <a:lnTo>
                    <a:pt x="398" y="734"/>
                  </a:lnTo>
                  <a:lnTo>
                    <a:pt x="403" y="739"/>
                  </a:lnTo>
                  <a:lnTo>
                    <a:pt x="408" y="745"/>
                  </a:lnTo>
                  <a:lnTo>
                    <a:pt x="412" y="750"/>
                  </a:lnTo>
                  <a:lnTo>
                    <a:pt x="416" y="755"/>
                  </a:lnTo>
                  <a:lnTo>
                    <a:pt x="418" y="761"/>
                  </a:lnTo>
                  <a:lnTo>
                    <a:pt x="419" y="766"/>
                  </a:lnTo>
                  <a:lnTo>
                    <a:pt x="420" y="771"/>
                  </a:lnTo>
                  <a:lnTo>
                    <a:pt x="420" y="773"/>
                  </a:lnTo>
                  <a:lnTo>
                    <a:pt x="421" y="777"/>
                  </a:lnTo>
                  <a:lnTo>
                    <a:pt x="422" y="779"/>
                  </a:lnTo>
                  <a:lnTo>
                    <a:pt x="424" y="781"/>
                  </a:lnTo>
                  <a:lnTo>
                    <a:pt x="426" y="783"/>
                  </a:lnTo>
                  <a:lnTo>
                    <a:pt x="429" y="784"/>
                  </a:lnTo>
                  <a:lnTo>
                    <a:pt x="432" y="785"/>
                  </a:lnTo>
                  <a:lnTo>
                    <a:pt x="435" y="786"/>
                  </a:lnTo>
                  <a:lnTo>
                    <a:pt x="438" y="785"/>
                  </a:lnTo>
                  <a:lnTo>
                    <a:pt x="440" y="784"/>
                  </a:lnTo>
                  <a:lnTo>
                    <a:pt x="443" y="783"/>
                  </a:lnTo>
                  <a:lnTo>
                    <a:pt x="446" y="781"/>
                  </a:lnTo>
                  <a:lnTo>
                    <a:pt x="447" y="779"/>
                  </a:lnTo>
                  <a:lnTo>
                    <a:pt x="449" y="777"/>
                  </a:lnTo>
                  <a:lnTo>
                    <a:pt x="450" y="773"/>
                  </a:lnTo>
                  <a:lnTo>
                    <a:pt x="450" y="771"/>
                  </a:lnTo>
                  <a:lnTo>
                    <a:pt x="450" y="766"/>
                  </a:lnTo>
                  <a:lnTo>
                    <a:pt x="452" y="761"/>
                  </a:lnTo>
                  <a:lnTo>
                    <a:pt x="454" y="755"/>
                  </a:lnTo>
                  <a:lnTo>
                    <a:pt x="457" y="750"/>
                  </a:lnTo>
                  <a:lnTo>
                    <a:pt x="462" y="745"/>
                  </a:lnTo>
                  <a:lnTo>
                    <a:pt x="466" y="739"/>
                  </a:lnTo>
                  <a:lnTo>
                    <a:pt x="472" y="734"/>
                  </a:lnTo>
                  <a:lnTo>
                    <a:pt x="479" y="729"/>
                  </a:lnTo>
                  <a:lnTo>
                    <a:pt x="495" y="719"/>
                  </a:lnTo>
                  <a:lnTo>
                    <a:pt x="514" y="708"/>
                  </a:lnTo>
                  <a:lnTo>
                    <a:pt x="536" y="700"/>
                  </a:lnTo>
                  <a:lnTo>
                    <a:pt x="561" y="691"/>
                  </a:lnTo>
                  <a:lnTo>
                    <a:pt x="590" y="683"/>
                  </a:lnTo>
                  <a:lnTo>
                    <a:pt x="620" y="675"/>
                  </a:lnTo>
                  <a:lnTo>
                    <a:pt x="654" y="669"/>
                  </a:lnTo>
                  <a:lnTo>
                    <a:pt x="689" y="663"/>
                  </a:lnTo>
                  <a:lnTo>
                    <a:pt x="728" y="659"/>
                  </a:lnTo>
                  <a:lnTo>
                    <a:pt x="767" y="656"/>
                  </a:lnTo>
                  <a:lnTo>
                    <a:pt x="810" y="654"/>
                  </a:lnTo>
                  <a:lnTo>
                    <a:pt x="855" y="654"/>
                  </a:lnTo>
                  <a:lnTo>
                    <a:pt x="858" y="653"/>
                  </a:lnTo>
                  <a:lnTo>
                    <a:pt x="860" y="653"/>
                  </a:lnTo>
                  <a:lnTo>
                    <a:pt x="863" y="651"/>
                  </a:lnTo>
                  <a:lnTo>
                    <a:pt x="865" y="649"/>
                  </a:lnTo>
                  <a:lnTo>
                    <a:pt x="867" y="646"/>
                  </a:lnTo>
                  <a:lnTo>
                    <a:pt x="869" y="644"/>
                  </a:lnTo>
                  <a:lnTo>
                    <a:pt x="870" y="641"/>
                  </a:lnTo>
                  <a:lnTo>
                    <a:pt x="870" y="639"/>
                  </a:lnTo>
                  <a:lnTo>
                    <a:pt x="870" y="15"/>
                  </a:lnTo>
                  <a:lnTo>
                    <a:pt x="870" y="12"/>
                  </a:lnTo>
                  <a:lnTo>
                    <a:pt x="869" y="8"/>
                  </a:lnTo>
                  <a:lnTo>
                    <a:pt x="867" y="6"/>
                  </a:lnTo>
                  <a:lnTo>
                    <a:pt x="865" y="4"/>
                  </a:lnTo>
                  <a:lnTo>
                    <a:pt x="863" y="2"/>
                  </a:lnTo>
                  <a:lnTo>
                    <a:pt x="860" y="1"/>
                  </a:lnTo>
                  <a:lnTo>
                    <a:pt x="858" y="0"/>
                  </a:lnTo>
                  <a:lnTo>
                    <a:pt x="855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7" name="Freeform 338">
              <a:extLst>
                <a:ext uri="{FF2B5EF4-FFF2-40B4-BE49-F238E27FC236}">
                  <a16:creationId xmlns="" xmlns:a16="http://schemas.microsoft.com/office/drawing/2014/main" id="{CE532ABF-D241-4D52-A716-D78BCA9097D0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1413" y="871538"/>
              <a:ext cx="88900" cy="25400"/>
            </a:xfrm>
            <a:custGeom>
              <a:avLst/>
              <a:gdLst>
                <a:gd name="T0" fmla="*/ 266 w 276"/>
                <a:gd name="T1" fmla="*/ 48 h 77"/>
                <a:gd name="T2" fmla="*/ 242 w 276"/>
                <a:gd name="T3" fmla="*/ 38 h 77"/>
                <a:gd name="T4" fmla="*/ 215 w 276"/>
                <a:gd name="T5" fmla="*/ 31 h 77"/>
                <a:gd name="T6" fmla="*/ 185 w 276"/>
                <a:gd name="T7" fmla="*/ 23 h 77"/>
                <a:gd name="T8" fmla="*/ 154 w 276"/>
                <a:gd name="T9" fmla="*/ 17 h 77"/>
                <a:gd name="T10" fmla="*/ 122 w 276"/>
                <a:gd name="T11" fmla="*/ 12 h 77"/>
                <a:gd name="T12" fmla="*/ 88 w 276"/>
                <a:gd name="T13" fmla="*/ 6 h 77"/>
                <a:gd name="T14" fmla="*/ 52 w 276"/>
                <a:gd name="T15" fmla="*/ 3 h 77"/>
                <a:gd name="T16" fmla="*/ 16 w 276"/>
                <a:gd name="T17" fmla="*/ 0 h 77"/>
                <a:gd name="T18" fmla="*/ 13 w 276"/>
                <a:gd name="T19" fmla="*/ 0 h 77"/>
                <a:gd name="T20" fmla="*/ 11 w 276"/>
                <a:gd name="T21" fmla="*/ 0 h 77"/>
                <a:gd name="T22" fmla="*/ 8 w 276"/>
                <a:gd name="T23" fmla="*/ 2 h 77"/>
                <a:gd name="T24" fmla="*/ 5 w 276"/>
                <a:gd name="T25" fmla="*/ 3 h 77"/>
                <a:gd name="T26" fmla="*/ 3 w 276"/>
                <a:gd name="T27" fmla="*/ 5 h 77"/>
                <a:gd name="T28" fmla="*/ 2 w 276"/>
                <a:gd name="T29" fmla="*/ 8 h 77"/>
                <a:gd name="T30" fmla="*/ 1 w 276"/>
                <a:gd name="T31" fmla="*/ 10 h 77"/>
                <a:gd name="T32" fmla="*/ 0 w 276"/>
                <a:gd name="T33" fmla="*/ 14 h 77"/>
                <a:gd name="T34" fmla="*/ 0 w 276"/>
                <a:gd name="T35" fmla="*/ 17 h 77"/>
                <a:gd name="T36" fmla="*/ 1 w 276"/>
                <a:gd name="T37" fmla="*/ 19 h 77"/>
                <a:gd name="T38" fmla="*/ 2 w 276"/>
                <a:gd name="T39" fmla="*/ 22 h 77"/>
                <a:gd name="T40" fmla="*/ 4 w 276"/>
                <a:gd name="T41" fmla="*/ 24 h 77"/>
                <a:gd name="T42" fmla="*/ 7 w 276"/>
                <a:gd name="T43" fmla="*/ 26 h 77"/>
                <a:gd name="T44" fmla="*/ 9 w 276"/>
                <a:gd name="T45" fmla="*/ 28 h 77"/>
                <a:gd name="T46" fmla="*/ 12 w 276"/>
                <a:gd name="T47" fmla="*/ 29 h 77"/>
                <a:gd name="T48" fmla="*/ 14 w 276"/>
                <a:gd name="T49" fmla="*/ 30 h 77"/>
                <a:gd name="T50" fmla="*/ 49 w 276"/>
                <a:gd name="T51" fmla="*/ 33 h 77"/>
                <a:gd name="T52" fmla="*/ 83 w 276"/>
                <a:gd name="T53" fmla="*/ 36 h 77"/>
                <a:gd name="T54" fmla="*/ 117 w 276"/>
                <a:gd name="T55" fmla="*/ 40 h 77"/>
                <a:gd name="T56" fmla="*/ 148 w 276"/>
                <a:gd name="T57" fmla="*/ 46 h 77"/>
                <a:gd name="T58" fmla="*/ 177 w 276"/>
                <a:gd name="T59" fmla="*/ 52 h 77"/>
                <a:gd name="T60" fmla="*/ 206 w 276"/>
                <a:gd name="T61" fmla="*/ 60 h 77"/>
                <a:gd name="T62" fmla="*/ 232 w 276"/>
                <a:gd name="T63" fmla="*/ 67 h 77"/>
                <a:gd name="T64" fmla="*/ 255 w 276"/>
                <a:gd name="T65" fmla="*/ 76 h 77"/>
                <a:gd name="T66" fmla="*/ 259 w 276"/>
                <a:gd name="T67" fmla="*/ 77 h 77"/>
                <a:gd name="T68" fmla="*/ 261 w 276"/>
                <a:gd name="T69" fmla="*/ 77 h 77"/>
                <a:gd name="T70" fmla="*/ 265 w 276"/>
                <a:gd name="T71" fmla="*/ 76 h 77"/>
                <a:gd name="T72" fmla="*/ 269 w 276"/>
                <a:gd name="T73" fmla="*/ 73 h 77"/>
                <a:gd name="T74" fmla="*/ 273 w 276"/>
                <a:gd name="T75" fmla="*/ 71 h 77"/>
                <a:gd name="T76" fmla="*/ 275 w 276"/>
                <a:gd name="T77" fmla="*/ 67 h 77"/>
                <a:gd name="T78" fmla="*/ 276 w 276"/>
                <a:gd name="T79" fmla="*/ 64 h 77"/>
                <a:gd name="T80" fmla="*/ 276 w 276"/>
                <a:gd name="T81" fmla="*/ 61 h 77"/>
                <a:gd name="T82" fmla="*/ 276 w 276"/>
                <a:gd name="T83" fmla="*/ 59 h 77"/>
                <a:gd name="T84" fmla="*/ 275 w 276"/>
                <a:gd name="T85" fmla="*/ 55 h 77"/>
                <a:gd name="T86" fmla="*/ 274 w 276"/>
                <a:gd name="T87" fmla="*/ 53 h 77"/>
                <a:gd name="T88" fmla="*/ 272 w 276"/>
                <a:gd name="T89" fmla="*/ 51 h 77"/>
                <a:gd name="T90" fmla="*/ 269 w 276"/>
                <a:gd name="T91" fmla="*/ 49 h 77"/>
                <a:gd name="T92" fmla="*/ 266 w 276"/>
                <a:gd name="T93" fmla="*/ 4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76" h="77">
                  <a:moveTo>
                    <a:pt x="266" y="48"/>
                  </a:moveTo>
                  <a:lnTo>
                    <a:pt x="242" y="38"/>
                  </a:lnTo>
                  <a:lnTo>
                    <a:pt x="215" y="31"/>
                  </a:lnTo>
                  <a:lnTo>
                    <a:pt x="185" y="23"/>
                  </a:lnTo>
                  <a:lnTo>
                    <a:pt x="154" y="17"/>
                  </a:lnTo>
                  <a:lnTo>
                    <a:pt x="122" y="12"/>
                  </a:lnTo>
                  <a:lnTo>
                    <a:pt x="88" y="6"/>
                  </a:lnTo>
                  <a:lnTo>
                    <a:pt x="52" y="3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0"/>
                  </a:lnTo>
                  <a:lnTo>
                    <a:pt x="8" y="2"/>
                  </a:lnTo>
                  <a:lnTo>
                    <a:pt x="5" y="3"/>
                  </a:lnTo>
                  <a:lnTo>
                    <a:pt x="3" y="5"/>
                  </a:lnTo>
                  <a:lnTo>
                    <a:pt x="2" y="8"/>
                  </a:lnTo>
                  <a:lnTo>
                    <a:pt x="1" y="10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1" y="19"/>
                  </a:lnTo>
                  <a:lnTo>
                    <a:pt x="2" y="22"/>
                  </a:lnTo>
                  <a:lnTo>
                    <a:pt x="4" y="24"/>
                  </a:lnTo>
                  <a:lnTo>
                    <a:pt x="7" y="26"/>
                  </a:lnTo>
                  <a:lnTo>
                    <a:pt x="9" y="28"/>
                  </a:lnTo>
                  <a:lnTo>
                    <a:pt x="12" y="29"/>
                  </a:lnTo>
                  <a:lnTo>
                    <a:pt x="14" y="30"/>
                  </a:lnTo>
                  <a:lnTo>
                    <a:pt x="49" y="33"/>
                  </a:lnTo>
                  <a:lnTo>
                    <a:pt x="83" y="36"/>
                  </a:lnTo>
                  <a:lnTo>
                    <a:pt x="117" y="40"/>
                  </a:lnTo>
                  <a:lnTo>
                    <a:pt x="148" y="46"/>
                  </a:lnTo>
                  <a:lnTo>
                    <a:pt x="177" y="52"/>
                  </a:lnTo>
                  <a:lnTo>
                    <a:pt x="206" y="60"/>
                  </a:lnTo>
                  <a:lnTo>
                    <a:pt x="232" y="67"/>
                  </a:lnTo>
                  <a:lnTo>
                    <a:pt x="255" y="76"/>
                  </a:lnTo>
                  <a:lnTo>
                    <a:pt x="259" y="77"/>
                  </a:lnTo>
                  <a:lnTo>
                    <a:pt x="261" y="77"/>
                  </a:lnTo>
                  <a:lnTo>
                    <a:pt x="265" y="76"/>
                  </a:lnTo>
                  <a:lnTo>
                    <a:pt x="269" y="73"/>
                  </a:lnTo>
                  <a:lnTo>
                    <a:pt x="273" y="71"/>
                  </a:lnTo>
                  <a:lnTo>
                    <a:pt x="275" y="67"/>
                  </a:lnTo>
                  <a:lnTo>
                    <a:pt x="276" y="64"/>
                  </a:lnTo>
                  <a:lnTo>
                    <a:pt x="276" y="61"/>
                  </a:lnTo>
                  <a:lnTo>
                    <a:pt x="276" y="59"/>
                  </a:lnTo>
                  <a:lnTo>
                    <a:pt x="275" y="55"/>
                  </a:lnTo>
                  <a:lnTo>
                    <a:pt x="274" y="53"/>
                  </a:lnTo>
                  <a:lnTo>
                    <a:pt x="272" y="51"/>
                  </a:lnTo>
                  <a:lnTo>
                    <a:pt x="269" y="49"/>
                  </a:lnTo>
                  <a:lnTo>
                    <a:pt x="266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8" name="Freeform 339">
              <a:extLst>
                <a:ext uri="{FF2B5EF4-FFF2-40B4-BE49-F238E27FC236}">
                  <a16:creationId xmlns="" xmlns:a16="http://schemas.microsoft.com/office/drawing/2014/main" id="{39833AA8-9D20-4A2E-BFD6-C6BF69130E9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1413" y="908050"/>
              <a:ext cx="88900" cy="23813"/>
            </a:xfrm>
            <a:custGeom>
              <a:avLst/>
              <a:gdLst>
                <a:gd name="T0" fmla="*/ 266 w 276"/>
                <a:gd name="T1" fmla="*/ 48 h 77"/>
                <a:gd name="T2" fmla="*/ 242 w 276"/>
                <a:gd name="T3" fmla="*/ 40 h 77"/>
                <a:gd name="T4" fmla="*/ 215 w 276"/>
                <a:gd name="T5" fmla="*/ 31 h 77"/>
                <a:gd name="T6" fmla="*/ 185 w 276"/>
                <a:gd name="T7" fmla="*/ 24 h 77"/>
                <a:gd name="T8" fmla="*/ 154 w 276"/>
                <a:gd name="T9" fmla="*/ 17 h 77"/>
                <a:gd name="T10" fmla="*/ 122 w 276"/>
                <a:gd name="T11" fmla="*/ 12 h 77"/>
                <a:gd name="T12" fmla="*/ 88 w 276"/>
                <a:gd name="T13" fmla="*/ 6 h 77"/>
                <a:gd name="T14" fmla="*/ 52 w 276"/>
                <a:gd name="T15" fmla="*/ 3 h 77"/>
                <a:gd name="T16" fmla="*/ 16 w 276"/>
                <a:gd name="T17" fmla="*/ 0 h 77"/>
                <a:gd name="T18" fmla="*/ 13 w 276"/>
                <a:gd name="T19" fmla="*/ 0 h 77"/>
                <a:gd name="T20" fmla="*/ 11 w 276"/>
                <a:gd name="T21" fmla="*/ 1 h 77"/>
                <a:gd name="T22" fmla="*/ 8 w 276"/>
                <a:gd name="T23" fmla="*/ 2 h 77"/>
                <a:gd name="T24" fmla="*/ 5 w 276"/>
                <a:gd name="T25" fmla="*/ 3 h 77"/>
                <a:gd name="T26" fmla="*/ 3 w 276"/>
                <a:gd name="T27" fmla="*/ 5 h 77"/>
                <a:gd name="T28" fmla="*/ 2 w 276"/>
                <a:gd name="T29" fmla="*/ 9 h 77"/>
                <a:gd name="T30" fmla="*/ 1 w 276"/>
                <a:gd name="T31" fmla="*/ 11 h 77"/>
                <a:gd name="T32" fmla="*/ 0 w 276"/>
                <a:gd name="T33" fmla="*/ 14 h 77"/>
                <a:gd name="T34" fmla="*/ 0 w 276"/>
                <a:gd name="T35" fmla="*/ 17 h 77"/>
                <a:gd name="T36" fmla="*/ 1 w 276"/>
                <a:gd name="T37" fmla="*/ 20 h 77"/>
                <a:gd name="T38" fmla="*/ 2 w 276"/>
                <a:gd name="T39" fmla="*/ 22 h 77"/>
                <a:gd name="T40" fmla="*/ 4 w 276"/>
                <a:gd name="T41" fmla="*/ 25 h 77"/>
                <a:gd name="T42" fmla="*/ 7 w 276"/>
                <a:gd name="T43" fmla="*/ 27 h 77"/>
                <a:gd name="T44" fmla="*/ 9 w 276"/>
                <a:gd name="T45" fmla="*/ 29 h 77"/>
                <a:gd name="T46" fmla="*/ 12 w 276"/>
                <a:gd name="T47" fmla="*/ 30 h 77"/>
                <a:gd name="T48" fmla="*/ 14 w 276"/>
                <a:gd name="T49" fmla="*/ 30 h 77"/>
                <a:gd name="T50" fmla="*/ 49 w 276"/>
                <a:gd name="T51" fmla="*/ 33 h 77"/>
                <a:gd name="T52" fmla="*/ 83 w 276"/>
                <a:gd name="T53" fmla="*/ 36 h 77"/>
                <a:gd name="T54" fmla="*/ 117 w 276"/>
                <a:gd name="T55" fmla="*/ 42 h 77"/>
                <a:gd name="T56" fmla="*/ 148 w 276"/>
                <a:gd name="T57" fmla="*/ 47 h 77"/>
                <a:gd name="T58" fmla="*/ 177 w 276"/>
                <a:gd name="T59" fmla="*/ 53 h 77"/>
                <a:gd name="T60" fmla="*/ 206 w 276"/>
                <a:gd name="T61" fmla="*/ 60 h 77"/>
                <a:gd name="T62" fmla="*/ 232 w 276"/>
                <a:gd name="T63" fmla="*/ 67 h 77"/>
                <a:gd name="T64" fmla="*/ 255 w 276"/>
                <a:gd name="T65" fmla="*/ 76 h 77"/>
                <a:gd name="T66" fmla="*/ 259 w 276"/>
                <a:gd name="T67" fmla="*/ 77 h 77"/>
                <a:gd name="T68" fmla="*/ 261 w 276"/>
                <a:gd name="T69" fmla="*/ 77 h 77"/>
                <a:gd name="T70" fmla="*/ 265 w 276"/>
                <a:gd name="T71" fmla="*/ 76 h 77"/>
                <a:gd name="T72" fmla="*/ 269 w 276"/>
                <a:gd name="T73" fmla="*/ 75 h 77"/>
                <a:gd name="T74" fmla="*/ 273 w 276"/>
                <a:gd name="T75" fmla="*/ 72 h 77"/>
                <a:gd name="T76" fmla="*/ 275 w 276"/>
                <a:gd name="T77" fmla="*/ 67 h 77"/>
                <a:gd name="T78" fmla="*/ 276 w 276"/>
                <a:gd name="T79" fmla="*/ 64 h 77"/>
                <a:gd name="T80" fmla="*/ 276 w 276"/>
                <a:gd name="T81" fmla="*/ 61 h 77"/>
                <a:gd name="T82" fmla="*/ 276 w 276"/>
                <a:gd name="T83" fmla="*/ 59 h 77"/>
                <a:gd name="T84" fmla="*/ 275 w 276"/>
                <a:gd name="T85" fmla="*/ 56 h 77"/>
                <a:gd name="T86" fmla="*/ 274 w 276"/>
                <a:gd name="T87" fmla="*/ 53 h 77"/>
                <a:gd name="T88" fmla="*/ 272 w 276"/>
                <a:gd name="T89" fmla="*/ 51 h 77"/>
                <a:gd name="T90" fmla="*/ 269 w 276"/>
                <a:gd name="T91" fmla="*/ 49 h 77"/>
                <a:gd name="T92" fmla="*/ 266 w 276"/>
                <a:gd name="T93" fmla="*/ 4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76" h="77">
                  <a:moveTo>
                    <a:pt x="266" y="48"/>
                  </a:moveTo>
                  <a:lnTo>
                    <a:pt x="242" y="40"/>
                  </a:lnTo>
                  <a:lnTo>
                    <a:pt x="215" y="31"/>
                  </a:lnTo>
                  <a:lnTo>
                    <a:pt x="185" y="24"/>
                  </a:lnTo>
                  <a:lnTo>
                    <a:pt x="154" y="17"/>
                  </a:lnTo>
                  <a:lnTo>
                    <a:pt x="122" y="12"/>
                  </a:lnTo>
                  <a:lnTo>
                    <a:pt x="88" y="6"/>
                  </a:lnTo>
                  <a:lnTo>
                    <a:pt x="52" y="3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1"/>
                  </a:lnTo>
                  <a:lnTo>
                    <a:pt x="8" y="2"/>
                  </a:lnTo>
                  <a:lnTo>
                    <a:pt x="5" y="3"/>
                  </a:lnTo>
                  <a:lnTo>
                    <a:pt x="3" y="5"/>
                  </a:lnTo>
                  <a:lnTo>
                    <a:pt x="2" y="9"/>
                  </a:lnTo>
                  <a:lnTo>
                    <a:pt x="1" y="11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1" y="20"/>
                  </a:lnTo>
                  <a:lnTo>
                    <a:pt x="2" y="22"/>
                  </a:lnTo>
                  <a:lnTo>
                    <a:pt x="4" y="25"/>
                  </a:lnTo>
                  <a:lnTo>
                    <a:pt x="7" y="27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4" y="30"/>
                  </a:lnTo>
                  <a:lnTo>
                    <a:pt x="49" y="33"/>
                  </a:lnTo>
                  <a:lnTo>
                    <a:pt x="83" y="36"/>
                  </a:lnTo>
                  <a:lnTo>
                    <a:pt x="117" y="42"/>
                  </a:lnTo>
                  <a:lnTo>
                    <a:pt x="148" y="47"/>
                  </a:lnTo>
                  <a:lnTo>
                    <a:pt x="177" y="53"/>
                  </a:lnTo>
                  <a:lnTo>
                    <a:pt x="206" y="60"/>
                  </a:lnTo>
                  <a:lnTo>
                    <a:pt x="232" y="67"/>
                  </a:lnTo>
                  <a:lnTo>
                    <a:pt x="255" y="76"/>
                  </a:lnTo>
                  <a:lnTo>
                    <a:pt x="259" y="77"/>
                  </a:lnTo>
                  <a:lnTo>
                    <a:pt x="261" y="77"/>
                  </a:lnTo>
                  <a:lnTo>
                    <a:pt x="265" y="76"/>
                  </a:lnTo>
                  <a:lnTo>
                    <a:pt x="269" y="75"/>
                  </a:lnTo>
                  <a:lnTo>
                    <a:pt x="273" y="72"/>
                  </a:lnTo>
                  <a:lnTo>
                    <a:pt x="275" y="67"/>
                  </a:lnTo>
                  <a:lnTo>
                    <a:pt x="276" y="64"/>
                  </a:lnTo>
                  <a:lnTo>
                    <a:pt x="276" y="61"/>
                  </a:lnTo>
                  <a:lnTo>
                    <a:pt x="276" y="59"/>
                  </a:lnTo>
                  <a:lnTo>
                    <a:pt x="275" y="56"/>
                  </a:lnTo>
                  <a:lnTo>
                    <a:pt x="274" y="53"/>
                  </a:lnTo>
                  <a:lnTo>
                    <a:pt x="272" y="51"/>
                  </a:lnTo>
                  <a:lnTo>
                    <a:pt x="269" y="49"/>
                  </a:lnTo>
                  <a:lnTo>
                    <a:pt x="266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9" name="Freeform 340">
              <a:extLst>
                <a:ext uri="{FF2B5EF4-FFF2-40B4-BE49-F238E27FC236}">
                  <a16:creationId xmlns="" xmlns:a16="http://schemas.microsoft.com/office/drawing/2014/main" id="{5DD9862E-05D2-4544-BAA7-C7FA25F4E8B8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1413" y="944563"/>
              <a:ext cx="88900" cy="23813"/>
            </a:xfrm>
            <a:custGeom>
              <a:avLst/>
              <a:gdLst>
                <a:gd name="T0" fmla="*/ 266 w 276"/>
                <a:gd name="T1" fmla="*/ 48 h 77"/>
                <a:gd name="T2" fmla="*/ 242 w 276"/>
                <a:gd name="T3" fmla="*/ 40 h 77"/>
                <a:gd name="T4" fmla="*/ 215 w 276"/>
                <a:gd name="T5" fmla="*/ 31 h 77"/>
                <a:gd name="T6" fmla="*/ 185 w 276"/>
                <a:gd name="T7" fmla="*/ 25 h 77"/>
                <a:gd name="T8" fmla="*/ 154 w 276"/>
                <a:gd name="T9" fmla="*/ 17 h 77"/>
                <a:gd name="T10" fmla="*/ 122 w 276"/>
                <a:gd name="T11" fmla="*/ 12 h 77"/>
                <a:gd name="T12" fmla="*/ 88 w 276"/>
                <a:gd name="T13" fmla="*/ 8 h 77"/>
                <a:gd name="T14" fmla="*/ 52 w 276"/>
                <a:gd name="T15" fmla="*/ 3 h 77"/>
                <a:gd name="T16" fmla="*/ 16 w 276"/>
                <a:gd name="T17" fmla="*/ 0 h 77"/>
                <a:gd name="T18" fmla="*/ 13 w 276"/>
                <a:gd name="T19" fmla="*/ 0 h 77"/>
                <a:gd name="T20" fmla="*/ 11 w 276"/>
                <a:gd name="T21" fmla="*/ 1 h 77"/>
                <a:gd name="T22" fmla="*/ 8 w 276"/>
                <a:gd name="T23" fmla="*/ 2 h 77"/>
                <a:gd name="T24" fmla="*/ 5 w 276"/>
                <a:gd name="T25" fmla="*/ 5 h 77"/>
                <a:gd name="T26" fmla="*/ 3 w 276"/>
                <a:gd name="T27" fmla="*/ 7 h 77"/>
                <a:gd name="T28" fmla="*/ 2 w 276"/>
                <a:gd name="T29" fmla="*/ 9 h 77"/>
                <a:gd name="T30" fmla="*/ 1 w 276"/>
                <a:gd name="T31" fmla="*/ 11 h 77"/>
                <a:gd name="T32" fmla="*/ 0 w 276"/>
                <a:gd name="T33" fmla="*/ 14 h 77"/>
                <a:gd name="T34" fmla="*/ 0 w 276"/>
                <a:gd name="T35" fmla="*/ 17 h 77"/>
                <a:gd name="T36" fmla="*/ 1 w 276"/>
                <a:gd name="T37" fmla="*/ 21 h 77"/>
                <a:gd name="T38" fmla="*/ 2 w 276"/>
                <a:gd name="T39" fmla="*/ 23 h 77"/>
                <a:gd name="T40" fmla="*/ 4 w 276"/>
                <a:gd name="T41" fmla="*/ 26 h 77"/>
                <a:gd name="T42" fmla="*/ 7 w 276"/>
                <a:gd name="T43" fmla="*/ 27 h 77"/>
                <a:gd name="T44" fmla="*/ 9 w 276"/>
                <a:gd name="T45" fmla="*/ 29 h 77"/>
                <a:gd name="T46" fmla="*/ 12 w 276"/>
                <a:gd name="T47" fmla="*/ 30 h 77"/>
                <a:gd name="T48" fmla="*/ 14 w 276"/>
                <a:gd name="T49" fmla="*/ 30 h 77"/>
                <a:gd name="T50" fmla="*/ 49 w 276"/>
                <a:gd name="T51" fmla="*/ 33 h 77"/>
                <a:gd name="T52" fmla="*/ 83 w 276"/>
                <a:gd name="T53" fmla="*/ 37 h 77"/>
                <a:gd name="T54" fmla="*/ 117 w 276"/>
                <a:gd name="T55" fmla="*/ 42 h 77"/>
                <a:gd name="T56" fmla="*/ 148 w 276"/>
                <a:gd name="T57" fmla="*/ 47 h 77"/>
                <a:gd name="T58" fmla="*/ 177 w 276"/>
                <a:gd name="T59" fmla="*/ 54 h 77"/>
                <a:gd name="T60" fmla="*/ 206 w 276"/>
                <a:gd name="T61" fmla="*/ 60 h 77"/>
                <a:gd name="T62" fmla="*/ 232 w 276"/>
                <a:gd name="T63" fmla="*/ 68 h 77"/>
                <a:gd name="T64" fmla="*/ 255 w 276"/>
                <a:gd name="T65" fmla="*/ 76 h 77"/>
                <a:gd name="T66" fmla="*/ 259 w 276"/>
                <a:gd name="T67" fmla="*/ 77 h 77"/>
                <a:gd name="T68" fmla="*/ 261 w 276"/>
                <a:gd name="T69" fmla="*/ 77 h 77"/>
                <a:gd name="T70" fmla="*/ 265 w 276"/>
                <a:gd name="T71" fmla="*/ 77 h 77"/>
                <a:gd name="T72" fmla="*/ 269 w 276"/>
                <a:gd name="T73" fmla="*/ 75 h 77"/>
                <a:gd name="T74" fmla="*/ 273 w 276"/>
                <a:gd name="T75" fmla="*/ 72 h 77"/>
                <a:gd name="T76" fmla="*/ 275 w 276"/>
                <a:gd name="T77" fmla="*/ 68 h 77"/>
                <a:gd name="T78" fmla="*/ 276 w 276"/>
                <a:gd name="T79" fmla="*/ 64 h 77"/>
                <a:gd name="T80" fmla="*/ 276 w 276"/>
                <a:gd name="T81" fmla="*/ 62 h 77"/>
                <a:gd name="T82" fmla="*/ 276 w 276"/>
                <a:gd name="T83" fmla="*/ 59 h 77"/>
                <a:gd name="T84" fmla="*/ 275 w 276"/>
                <a:gd name="T85" fmla="*/ 56 h 77"/>
                <a:gd name="T86" fmla="*/ 274 w 276"/>
                <a:gd name="T87" fmla="*/ 54 h 77"/>
                <a:gd name="T88" fmla="*/ 272 w 276"/>
                <a:gd name="T89" fmla="*/ 52 h 77"/>
                <a:gd name="T90" fmla="*/ 269 w 276"/>
                <a:gd name="T91" fmla="*/ 49 h 77"/>
                <a:gd name="T92" fmla="*/ 266 w 276"/>
                <a:gd name="T93" fmla="*/ 48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76" h="77">
                  <a:moveTo>
                    <a:pt x="266" y="48"/>
                  </a:moveTo>
                  <a:lnTo>
                    <a:pt x="242" y="40"/>
                  </a:lnTo>
                  <a:lnTo>
                    <a:pt x="215" y="31"/>
                  </a:lnTo>
                  <a:lnTo>
                    <a:pt x="185" y="25"/>
                  </a:lnTo>
                  <a:lnTo>
                    <a:pt x="154" y="17"/>
                  </a:lnTo>
                  <a:lnTo>
                    <a:pt x="122" y="12"/>
                  </a:lnTo>
                  <a:lnTo>
                    <a:pt x="88" y="8"/>
                  </a:lnTo>
                  <a:lnTo>
                    <a:pt x="52" y="3"/>
                  </a:lnTo>
                  <a:lnTo>
                    <a:pt x="16" y="0"/>
                  </a:lnTo>
                  <a:lnTo>
                    <a:pt x="13" y="0"/>
                  </a:lnTo>
                  <a:lnTo>
                    <a:pt x="11" y="1"/>
                  </a:lnTo>
                  <a:lnTo>
                    <a:pt x="8" y="2"/>
                  </a:lnTo>
                  <a:lnTo>
                    <a:pt x="5" y="5"/>
                  </a:lnTo>
                  <a:lnTo>
                    <a:pt x="3" y="7"/>
                  </a:lnTo>
                  <a:lnTo>
                    <a:pt x="2" y="9"/>
                  </a:lnTo>
                  <a:lnTo>
                    <a:pt x="1" y="11"/>
                  </a:lnTo>
                  <a:lnTo>
                    <a:pt x="0" y="14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6"/>
                  </a:lnTo>
                  <a:lnTo>
                    <a:pt x="7" y="27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4" y="30"/>
                  </a:lnTo>
                  <a:lnTo>
                    <a:pt x="49" y="33"/>
                  </a:lnTo>
                  <a:lnTo>
                    <a:pt x="83" y="37"/>
                  </a:lnTo>
                  <a:lnTo>
                    <a:pt x="117" y="42"/>
                  </a:lnTo>
                  <a:lnTo>
                    <a:pt x="148" y="47"/>
                  </a:lnTo>
                  <a:lnTo>
                    <a:pt x="177" y="54"/>
                  </a:lnTo>
                  <a:lnTo>
                    <a:pt x="206" y="60"/>
                  </a:lnTo>
                  <a:lnTo>
                    <a:pt x="232" y="68"/>
                  </a:lnTo>
                  <a:lnTo>
                    <a:pt x="255" y="76"/>
                  </a:lnTo>
                  <a:lnTo>
                    <a:pt x="259" y="77"/>
                  </a:lnTo>
                  <a:lnTo>
                    <a:pt x="261" y="77"/>
                  </a:lnTo>
                  <a:lnTo>
                    <a:pt x="265" y="77"/>
                  </a:lnTo>
                  <a:lnTo>
                    <a:pt x="269" y="75"/>
                  </a:lnTo>
                  <a:lnTo>
                    <a:pt x="273" y="72"/>
                  </a:lnTo>
                  <a:lnTo>
                    <a:pt x="275" y="68"/>
                  </a:lnTo>
                  <a:lnTo>
                    <a:pt x="276" y="64"/>
                  </a:lnTo>
                  <a:lnTo>
                    <a:pt x="276" y="62"/>
                  </a:lnTo>
                  <a:lnTo>
                    <a:pt x="276" y="59"/>
                  </a:lnTo>
                  <a:lnTo>
                    <a:pt x="275" y="56"/>
                  </a:lnTo>
                  <a:lnTo>
                    <a:pt x="274" y="54"/>
                  </a:lnTo>
                  <a:lnTo>
                    <a:pt x="272" y="52"/>
                  </a:lnTo>
                  <a:lnTo>
                    <a:pt x="269" y="49"/>
                  </a:lnTo>
                  <a:lnTo>
                    <a:pt x="266" y="4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0" name="Freeform 341">
              <a:extLst>
                <a:ext uri="{FF2B5EF4-FFF2-40B4-BE49-F238E27FC236}">
                  <a16:creationId xmlns="" xmlns:a16="http://schemas.microsoft.com/office/drawing/2014/main" id="{3804E35B-6832-4169-A19F-91BC44C7283F}"/>
                </a:ext>
              </a:extLst>
            </p:cNvPr>
            <p:cNvSpPr>
              <a:spLocks/>
            </p:cNvSpPr>
            <p:nvPr/>
          </p:nvSpPr>
          <p:spPr bwMode="auto">
            <a:xfrm>
              <a:off x="8761413" y="979488"/>
              <a:ext cx="88900" cy="25400"/>
            </a:xfrm>
            <a:custGeom>
              <a:avLst/>
              <a:gdLst>
                <a:gd name="T0" fmla="*/ 266 w 276"/>
                <a:gd name="T1" fmla="*/ 49 h 77"/>
                <a:gd name="T2" fmla="*/ 242 w 276"/>
                <a:gd name="T3" fmla="*/ 40 h 77"/>
                <a:gd name="T4" fmla="*/ 215 w 276"/>
                <a:gd name="T5" fmla="*/ 33 h 77"/>
                <a:gd name="T6" fmla="*/ 185 w 276"/>
                <a:gd name="T7" fmla="*/ 25 h 77"/>
                <a:gd name="T8" fmla="*/ 154 w 276"/>
                <a:gd name="T9" fmla="*/ 19 h 77"/>
                <a:gd name="T10" fmla="*/ 122 w 276"/>
                <a:gd name="T11" fmla="*/ 12 h 77"/>
                <a:gd name="T12" fmla="*/ 88 w 276"/>
                <a:gd name="T13" fmla="*/ 8 h 77"/>
                <a:gd name="T14" fmla="*/ 52 w 276"/>
                <a:gd name="T15" fmla="*/ 4 h 77"/>
                <a:gd name="T16" fmla="*/ 16 w 276"/>
                <a:gd name="T17" fmla="*/ 0 h 77"/>
                <a:gd name="T18" fmla="*/ 13 w 276"/>
                <a:gd name="T19" fmla="*/ 2 h 77"/>
                <a:gd name="T20" fmla="*/ 11 w 276"/>
                <a:gd name="T21" fmla="*/ 2 h 77"/>
                <a:gd name="T22" fmla="*/ 8 w 276"/>
                <a:gd name="T23" fmla="*/ 3 h 77"/>
                <a:gd name="T24" fmla="*/ 5 w 276"/>
                <a:gd name="T25" fmla="*/ 5 h 77"/>
                <a:gd name="T26" fmla="*/ 3 w 276"/>
                <a:gd name="T27" fmla="*/ 7 h 77"/>
                <a:gd name="T28" fmla="*/ 2 w 276"/>
                <a:gd name="T29" fmla="*/ 9 h 77"/>
                <a:gd name="T30" fmla="*/ 1 w 276"/>
                <a:gd name="T31" fmla="*/ 12 h 77"/>
                <a:gd name="T32" fmla="*/ 0 w 276"/>
                <a:gd name="T33" fmla="*/ 15 h 77"/>
                <a:gd name="T34" fmla="*/ 0 w 276"/>
                <a:gd name="T35" fmla="*/ 18 h 77"/>
                <a:gd name="T36" fmla="*/ 1 w 276"/>
                <a:gd name="T37" fmla="*/ 21 h 77"/>
                <a:gd name="T38" fmla="*/ 2 w 276"/>
                <a:gd name="T39" fmla="*/ 24 h 77"/>
                <a:gd name="T40" fmla="*/ 4 w 276"/>
                <a:gd name="T41" fmla="*/ 26 h 77"/>
                <a:gd name="T42" fmla="*/ 7 w 276"/>
                <a:gd name="T43" fmla="*/ 28 h 77"/>
                <a:gd name="T44" fmla="*/ 9 w 276"/>
                <a:gd name="T45" fmla="*/ 29 h 77"/>
                <a:gd name="T46" fmla="*/ 12 w 276"/>
                <a:gd name="T47" fmla="*/ 30 h 77"/>
                <a:gd name="T48" fmla="*/ 14 w 276"/>
                <a:gd name="T49" fmla="*/ 30 h 77"/>
                <a:gd name="T50" fmla="*/ 49 w 276"/>
                <a:gd name="T51" fmla="*/ 34 h 77"/>
                <a:gd name="T52" fmla="*/ 83 w 276"/>
                <a:gd name="T53" fmla="*/ 38 h 77"/>
                <a:gd name="T54" fmla="*/ 117 w 276"/>
                <a:gd name="T55" fmla="*/ 42 h 77"/>
                <a:gd name="T56" fmla="*/ 148 w 276"/>
                <a:gd name="T57" fmla="*/ 48 h 77"/>
                <a:gd name="T58" fmla="*/ 177 w 276"/>
                <a:gd name="T59" fmla="*/ 54 h 77"/>
                <a:gd name="T60" fmla="*/ 206 w 276"/>
                <a:gd name="T61" fmla="*/ 60 h 77"/>
                <a:gd name="T62" fmla="*/ 232 w 276"/>
                <a:gd name="T63" fmla="*/ 69 h 77"/>
                <a:gd name="T64" fmla="*/ 255 w 276"/>
                <a:gd name="T65" fmla="*/ 76 h 77"/>
                <a:gd name="T66" fmla="*/ 259 w 276"/>
                <a:gd name="T67" fmla="*/ 77 h 77"/>
                <a:gd name="T68" fmla="*/ 261 w 276"/>
                <a:gd name="T69" fmla="*/ 77 h 77"/>
                <a:gd name="T70" fmla="*/ 265 w 276"/>
                <a:gd name="T71" fmla="*/ 77 h 77"/>
                <a:gd name="T72" fmla="*/ 269 w 276"/>
                <a:gd name="T73" fmla="*/ 75 h 77"/>
                <a:gd name="T74" fmla="*/ 273 w 276"/>
                <a:gd name="T75" fmla="*/ 72 h 77"/>
                <a:gd name="T76" fmla="*/ 275 w 276"/>
                <a:gd name="T77" fmla="*/ 68 h 77"/>
                <a:gd name="T78" fmla="*/ 276 w 276"/>
                <a:gd name="T79" fmla="*/ 66 h 77"/>
                <a:gd name="T80" fmla="*/ 276 w 276"/>
                <a:gd name="T81" fmla="*/ 62 h 77"/>
                <a:gd name="T82" fmla="*/ 276 w 276"/>
                <a:gd name="T83" fmla="*/ 59 h 77"/>
                <a:gd name="T84" fmla="*/ 275 w 276"/>
                <a:gd name="T85" fmla="*/ 57 h 77"/>
                <a:gd name="T86" fmla="*/ 274 w 276"/>
                <a:gd name="T87" fmla="*/ 54 h 77"/>
                <a:gd name="T88" fmla="*/ 272 w 276"/>
                <a:gd name="T89" fmla="*/ 52 h 77"/>
                <a:gd name="T90" fmla="*/ 269 w 276"/>
                <a:gd name="T91" fmla="*/ 51 h 77"/>
                <a:gd name="T92" fmla="*/ 266 w 276"/>
                <a:gd name="T93" fmla="*/ 49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76" h="77">
                  <a:moveTo>
                    <a:pt x="266" y="49"/>
                  </a:moveTo>
                  <a:lnTo>
                    <a:pt x="242" y="40"/>
                  </a:lnTo>
                  <a:lnTo>
                    <a:pt x="215" y="33"/>
                  </a:lnTo>
                  <a:lnTo>
                    <a:pt x="185" y="25"/>
                  </a:lnTo>
                  <a:lnTo>
                    <a:pt x="154" y="19"/>
                  </a:lnTo>
                  <a:lnTo>
                    <a:pt x="122" y="12"/>
                  </a:lnTo>
                  <a:lnTo>
                    <a:pt x="88" y="8"/>
                  </a:lnTo>
                  <a:lnTo>
                    <a:pt x="52" y="4"/>
                  </a:lnTo>
                  <a:lnTo>
                    <a:pt x="16" y="0"/>
                  </a:lnTo>
                  <a:lnTo>
                    <a:pt x="13" y="2"/>
                  </a:lnTo>
                  <a:lnTo>
                    <a:pt x="11" y="2"/>
                  </a:lnTo>
                  <a:lnTo>
                    <a:pt x="8" y="3"/>
                  </a:lnTo>
                  <a:lnTo>
                    <a:pt x="5" y="5"/>
                  </a:lnTo>
                  <a:lnTo>
                    <a:pt x="3" y="7"/>
                  </a:lnTo>
                  <a:lnTo>
                    <a:pt x="2" y="9"/>
                  </a:lnTo>
                  <a:lnTo>
                    <a:pt x="1" y="12"/>
                  </a:lnTo>
                  <a:lnTo>
                    <a:pt x="0" y="15"/>
                  </a:lnTo>
                  <a:lnTo>
                    <a:pt x="0" y="18"/>
                  </a:lnTo>
                  <a:lnTo>
                    <a:pt x="1" y="21"/>
                  </a:lnTo>
                  <a:lnTo>
                    <a:pt x="2" y="24"/>
                  </a:lnTo>
                  <a:lnTo>
                    <a:pt x="4" y="26"/>
                  </a:lnTo>
                  <a:lnTo>
                    <a:pt x="7" y="28"/>
                  </a:lnTo>
                  <a:lnTo>
                    <a:pt x="9" y="29"/>
                  </a:lnTo>
                  <a:lnTo>
                    <a:pt x="12" y="30"/>
                  </a:lnTo>
                  <a:lnTo>
                    <a:pt x="14" y="30"/>
                  </a:lnTo>
                  <a:lnTo>
                    <a:pt x="49" y="34"/>
                  </a:lnTo>
                  <a:lnTo>
                    <a:pt x="83" y="38"/>
                  </a:lnTo>
                  <a:lnTo>
                    <a:pt x="117" y="42"/>
                  </a:lnTo>
                  <a:lnTo>
                    <a:pt x="148" y="48"/>
                  </a:lnTo>
                  <a:lnTo>
                    <a:pt x="177" y="54"/>
                  </a:lnTo>
                  <a:lnTo>
                    <a:pt x="206" y="60"/>
                  </a:lnTo>
                  <a:lnTo>
                    <a:pt x="232" y="69"/>
                  </a:lnTo>
                  <a:lnTo>
                    <a:pt x="255" y="76"/>
                  </a:lnTo>
                  <a:lnTo>
                    <a:pt x="259" y="77"/>
                  </a:lnTo>
                  <a:lnTo>
                    <a:pt x="261" y="77"/>
                  </a:lnTo>
                  <a:lnTo>
                    <a:pt x="265" y="77"/>
                  </a:lnTo>
                  <a:lnTo>
                    <a:pt x="269" y="75"/>
                  </a:lnTo>
                  <a:lnTo>
                    <a:pt x="273" y="72"/>
                  </a:lnTo>
                  <a:lnTo>
                    <a:pt x="275" y="68"/>
                  </a:lnTo>
                  <a:lnTo>
                    <a:pt x="276" y="66"/>
                  </a:lnTo>
                  <a:lnTo>
                    <a:pt x="276" y="62"/>
                  </a:lnTo>
                  <a:lnTo>
                    <a:pt x="276" y="59"/>
                  </a:lnTo>
                  <a:lnTo>
                    <a:pt x="275" y="57"/>
                  </a:lnTo>
                  <a:lnTo>
                    <a:pt x="274" y="54"/>
                  </a:lnTo>
                  <a:lnTo>
                    <a:pt x="272" y="52"/>
                  </a:lnTo>
                  <a:lnTo>
                    <a:pt x="269" y="51"/>
                  </a:lnTo>
                  <a:lnTo>
                    <a:pt x="266" y="4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1" name="Freeform 342">
              <a:extLst>
                <a:ext uri="{FF2B5EF4-FFF2-40B4-BE49-F238E27FC236}">
                  <a16:creationId xmlns="" xmlns:a16="http://schemas.microsoft.com/office/drawing/2014/main" id="{D40E2AA5-1851-49D8-87B5-FB25CA4206AE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9525" y="944563"/>
              <a:ext cx="88900" cy="23813"/>
            </a:xfrm>
            <a:custGeom>
              <a:avLst/>
              <a:gdLst>
                <a:gd name="T0" fmla="*/ 260 w 276"/>
                <a:gd name="T1" fmla="*/ 0 h 77"/>
                <a:gd name="T2" fmla="*/ 224 w 276"/>
                <a:gd name="T3" fmla="*/ 3 h 77"/>
                <a:gd name="T4" fmla="*/ 189 w 276"/>
                <a:gd name="T5" fmla="*/ 8 h 77"/>
                <a:gd name="T6" fmla="*/ 155 w 276"/>
                <a:gd name="T7" fmla="*/ 12 h 77"/>
                <a:gd name="T8" fmla="*/ 122 w 276"/>
                <a:gd name="T9" fmla="*/ 17 h 77"/>
                <a:gd name="T10" fmla="*/ 91 w 276"/>
                <a:gd name="T11" fmla="*/ 25 h 77"/>
                <a:gd name="T12" fmla="*/ 62 w 276"/>
                <a:gd name="T13" fmla="*/ 31 h 77"/>
                <a:gd name="T14" fmla="*/ 35 w 276"/>
                <a:gd name="T15" fmla="*/ 40 h 77"/>
                <a:gd name="T16" fmla="*/ 10 w 276"/>
                <a:gd name="T17" fmla="*/ 48 h 77"/>
                <a:gd name="T18" fmla="*/ 7 w 276"/>
                <a:gd name="T19" fmla="*/ 49 h 77"/>
                <a:gd name="T20" fmla="*/ 5 w 276"/>
                <a:gd name="T21" fmla="*/ 52 h 77"/>
                <a:gd name="T22" fmla="*/ 3 w 276"/>
                <a:gd name="T23" fmla="*/ 54 h 77"/>
                <a:gd name="T24" fmla="*/ 2 w 276"/>
                <a:gd name="T25" fmla="*/ 56 h 77"/>
                <a:gd name="T26" fmla="*/ 1 w 276"/>
                <a:gd name="T27" fmla="*/ 59 h 77"/>
                <a:gd name="T28" fmla="*/ 0 w 276"/>
                <a:gd name="T29" fmla="*/ 62 h 77"/>
                <a:gd name="T30" fmla="*/ 0 w 276"/>
                <a:gd name="T31" fmla="*/ 64 h 77"/>
                <a:gd name="T32" fmla="*/ 1 w 276"/>
                <a:gd name="T33" fmla="*/ 68 h 77"/>
                <a:gd name="T34" fmla="*/ 3 w 276"/>
                <a:gd name="T35" fmla="*/ 72 h 77"/>
                <a:gd name="T36" fmla="*/ 6 w 276"/>
                <a:gd name="T37" fmla="*/ 75 h 77"/>
                <a:gd name="T38" fmla="*/ 11 w 276"/>
                <a:gd name="T39" fmla="*/ 77 h 77"/>
                <a:gd name="T40" fmla="*/ 15 w 276"/>
                <a:gd name="T41" fmla="*/ 77 h 77"/>
                <a:gd name="T42" fmla="*/ 18 w 276"/>
                <a:gd name="T43" fmla="*/ 77 h 77"/>
                <a:gd name="T44" fmla="*/ 20 w 276"/>
                <a:gd name="T45" fmla="*/ 76 h 77"/>
                <a:gd name="T46" fmla="*/ 45 w 276"/>
                <a:gd name="T47" fmla="*/ 68 h 77"/>
                <a:gd name="T48" fmla="*/ 70 w 276"/>
                <a:gd name="T49" fmla="*/ 60 h 77"/>
                <a:gd name="T50" fmla="*/ 98 w 276"/>
                <a:gd name="T51" fmla="*/ 54 h 77"/>
                <a:gd name="T52" fmla="*/ 128 w 276"/>
                <a:gd name="T53" fmla="*/ 47 h 77"/>
                <a:gd name="T54" fmla="*/ 160 w 276"/>
                <a:gd name="T55" fmla="*/ 42 h 77"/>
                <a:gd name="T56" fmla="*/ 192 w 276"/>
                <a:gd name="T57" fmla="*/ 37 h 77"/>
                <a:gd name="T58" fmla="*/ 226 w 276"/>
                <a:gd name="T59" fmla="*/ 33 h 77"/>
                <a:gd name="T60" fmla="*/ 262 w 276"/>
                <a:gd name="T61" fmla="*/ 30 h 77"/>
                <a:gd name="T62" fmla="*/ 265 w 276"/>
                <a:gd name="T63" fmla="*/ 30 h 77"/>
                <a:gd name="T64" fmla="*/ 268 w 276"/>
                <a:gd name="T65" fmla="*/ 29 h 77"/>
                <a:gd name="T66" fmla="*/ 270 w 276"/>
                <a:gd name="T67" fmla="*/ 27 h 77"/>
                <a:gd name="T68" fmla="*/ 272 w 276"/>
                <a:gd name="T69" fmla="*/ 26 h 77"/>
                <a:gd name="T70" fmla="*/ 274 w 276"/>
                <a:gd name="T71" fmla="*/ 23 h 77"/>
                <a:gd name="T72" fmla="*/ 276 w 276"/>
                <a:gd name="T73" fmla="*/ 21 h 77"/>
                <a:gd name="T74" fmla="*/ 276 w 276"/>
                <a:gd name="T75" fmla="*/ 17 h 77"/>
                <a:gd name="T76" fmla="*/ 276 w 276"/>
                <a:gd name="T77" fmla="*/ 14 h 77"/>
                <a:gd name="T78" fmla="*/ 276 w 276"/>
                <a:gd name="T79" fmla="*/ 11 h 77"/>
                <a:gd name="T80" fmla="*/ 275 w 276"/>
                <a:gd name="T81" fmla="*/ 9 h 77"/>
                <a:gd name="T82" fmla="*/ 274 w 276"/>
                <a:gd name="T83" fmla="*/ 7 h 77"/>
                <a:gd name="T84" fmla="*/ 271 w 276"/>
                <a:gd name="T85" fmla="*/ 5 h 77"/>
                <a:gd name="T86" fmla="*/ 269 w 276"/>
                <a:gd name="T87" fmla="*/ 2 h 77"/>
                <a:gd name="T88" fmla="*/ 266 w 276"/>
                <a:gd name="T89" fmla="*/ 1 h 77"/>
                <a:gd name="T90" fmla="*/ 263 w 276"/>
                <a:gd name="T91" fmla="*/ 0 h 77"/>
                <a:gd name="T92" fmla="*/ 260 w 276"/>
                <a:gd name="T9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76" h="77">
                  <a:moveTo>
                    <a:pt x="260" y="0"/>
                  </a:moveTo>
                  <a:lnTo>
                    <a:pt x="224" y="3"/>
                  </a:lnTo>
                  <a:lnTo>
                    <a:pt x="189" y="8"/>
                  </a:lnTo>
                  <a:lnTo>
                    <a:pt x="155" y="12"/>
                  </a:lnTo>
                  <a:lnTo>
                    <a:pt x="122" y="17"/>
                  </a:lnTo>
                  <a:lnTo>
                    <a:pt x="91" y="25"/>
                  </a:lnTo>
                  <a:lnTo>
                    <a:pt x="62" y="31"/>
                  </a:lnTo>
                  <a:lnTo>
                    <a:pt x="35" y="40"/>
                  </a:lnTo>
                  <a:lnTo>
                    <a:pt x="10" y="48"/>
                  </a:lnTo>
                  <a:lnTo>
                    <a:pt x="7" y="49"/>
                  </a:lnTo>
                  <a:lnTo>
                    <a:pt x="5" y="52"/>
                  </a:lnTo>
                  <a:lnTo>
                    <a:pt x="3" y="54"/>
                  </a:lnTo>
                  <a:lnTo>
                    <a:pt x="2" y="56"/>
                  </a:lnTo>
                  <a:lnTo>
                    <a:pt x="1" y="59"/>
                  </a:lnTo>
                  <a:lnTo>
                    <a:pt x="0" y="62"/>
                  </a:lnTo>
                  <a:lnTo>
                    <a:pt x="0" y="64"/>
                  </a:lnTo>
                  <a:lnTo>
                    <a:pt x="1" y="68"/>
                  </a:lnTo>
                  <a:lnTo>
                    <a:pt x="3" y="72"/>
                  </a:lnTo>
                  <a:lnTo>
                    <a:pt x="6" y="75"/>
                  </a:lnTo>
                  <a:lnTo>
                    <a:pt x="11" y="77"/>
                  </a:lnTo>
                  <a:lnTo>
                    <a:pt x="15" y="77"/>
                  </a:lnTo>
                  <a:lnTo>
                    <a:pt x="18" y="77"/>
                  </a:lnTo>
                  <a:lnTo>
                    <a:pt x="20" y="76"/>
                  </a:lnTo>
                  <a:lnTo>
                    <a:pt x="45" y="68"/>
                  </a:lnTo>
                  <a:lnTo>
                    <a:pt x="70" y="60"/>
                  </a:lnTo>
                  <a:lnTo>
                    <a:pt x="98" y="54"/>
                  </a:lnTo>
                  <a:lnTo>
                    <a:pt x="128" y="47"/>
                  </a:lnTo>
                  <a:lnTo>
                    <a:pt x="160" y="42"/>
                  </a:lnTo>
                  <a:lnTo>
                    <a:pt x="192" y="37"/>
                  </a:lnTo>
                  <a:lnTo>
                    <a:pt x="226" y="33"/>
                  </a:lnTo>
                  <a:lnTo>
                    <a:pt x="262" y="30"/>
                  </a:lnTo>
                  <a:lnTo>
                    <a:pt x="265" y="30"/>
                  </a:lnTo>
                  <a:lnTo>
                    <a:pt x="268" y="29"/>
                  </a:lnTo>
                  <a:lnTo>
                    <a:pt x="270" y="27"/>
                  </a:lnTo>
                  <a:lnTo>
                    <a:pt x="272" y="26"/>
                  </a:lnTo>
                  <a:lnTo>
                    <a:pt x="274" y="23"/>
                  </a:lnTo>
                  <a:lnTo>
                    <a:pt x="276" y="21"/>
                  </a:lnTo>
                  <a:lnTo>
                    <a:pt x="276" y="17"/>
                  </a:lnTo>
                  <a:lnTo>
                    <a:pt x="276" y="14"/>
                  </a:lnTo>
                  <a:lnTo>
                    <a:pt x="276" y="11"/>
                  </a:lnTo>
                  <a:lnTo>
                    <a:pt x="275" y="9"/>
                  </a:lnTo>
                  <a:lnTo>
                    <a:pt x="274" y="7"/>
                  </a:lnTo>
                  <a:lnTo>
                    <a:pt x="271" y="5"/>
                  </a:lnTo>
                  <a:lnTo>
                    <a:pt x="269" y="2"/>
                  </a:lnTo>
                  <a:lnTo>
                    <a:pt x="266" y="1"/>
                  </a:lnTo>
                  <a:lnTo>
                    <a:pt x="263" y="0"/>
                  </a:lnTo>
                  <a:lnTo>
                    <a:pt x="26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2" name="Freeform 343">
              <a:extLst>
                <a:ext uri="{FF2B5EF4-FFF2-40B4-BE49-F238E27FC236}">
                  <a16:creationId xmlns="" xmlns:a16="http://schemas.microsoft.com/office/drawing/2014/main" id="{0E0DB185-1757-44FD-834D-BACF764432C4}"/>
                </a:ext>
              </a:extLst>
            </p:cNvPr>
            <p:cNvSpPr>
              <a:spLocks/>
            </p:cNvSpPr>
            <p:nvPr/>
          </p:nvSpPr>
          <p:spPr bwMode="auto">
            <a:xfrm>
              <a:off x="8899525" y="979488"/>
              <a:ext cx="88900" cy="25400"/>
            </a:xfrm>
            <a:custGeom>
              <a:avLst/>
              <a:gdLst>
                <a:gd name="T0" fmla="*/ 260 w 276"/>
                <a:gd name="T1" fmla="*/ 0 h 77"/>
                <a:gd name="T2" fmla="*/ 224 w 276"/>
                <a:gd name="T3" fmla="*/ 4 h 77"/>
                <a:gd name="T4" fmla="*/ 189 w 276"/>
                <a:gd name="T5" fmla="*/ 8 h 77"/>
                <a:gd name="T6" fmla="*/ 155 w 276"/>
                <a:gd name="T7" fmla="*/ 12 h 77"/>
                <a:gd name="T8" fmla="*/ 122 w 276"/>
                <a:gd name="T9" fmla="*/ 19 h 77"/>
                <a:gd name="T10" fmla="*/ 91 w 276"/>
                <a:gd name="T11" fmla="*/ 25 h 77"/>
                <a:gd name="T12" fmla="*/ 62 w 276"/>
                <a:gd name="T13" fmla="*/ 33 h 77"/>
                <a:gd name="T14" fmla="*/ 35 w 276"/>
                <a:gd name="T15" fmla="*/ 40 h 77"/>
                <a:gd name="T16" fmla="*/ 10 w 276"/>
                <a:gd name="T17" fmla="*/ 49 h 77"/>
                <a:gd name="T18" fmla="*/ 7 w 276"/>
                <a:gd name="T19" fmla="*/ 51 h 77"/>
                <a:gd name="T20" fmla="*/ 5 w 276"/>
                <a:gd name="T21" fmla="*/ 52 h 77"/>
                <a:gd name="T22" fmla="*/ 3 w 276"/>
                <a:gd name="T23" fmla="*/ 54 h 77"/>
                <a:gd name="T24" fmla="*/ 2 w 276"/>
                <a:gd name="T25" fmla="*/ 57 h 77"/>
                <a:gd name="T26" fmla="*/ 1 w 276"/>
                <a:gd name="T27" fmla="*/ 59 h 77"/>
                <a:gd name="T28" fmla="*/ 0 w 276"/>
                <a:gd name="T29" fmla="*/ 62 h 77"/>
                <a:gd name="T30" fmla="*/ 0 w 276"/>
                <a:gd name="T31" fmla="*/ 66 h 77"/>
                <a:gd name="T32" fmla="*/ 1 w 276"/>
                <a:gd name="T33" fmla="*/ 68 h 77"/>
                <a:gd name="T34" fmla="*/ 3 w 276"/>
                <a:gd name="T35" fmla="*/ 72 h 77"/>
                <a:gd name="T36" fmla="*/ 6 w 276"/>
                <a:gd name="T37" fmla="*/ 75 h 77"/>
                <a:gd name="T38" fmla="*/ 11 w 276"/>
                <a:gd name="T39" fmla="*/ 77 h 77"/>
                <a:gd name="T40" fmla="*/ 15 w 276"/>
                <a:gd name="T41" fmla="*/ 77 h 77"/>
                <a:gd name="T42" fmla="*/ 18 w 276"/>
                <a:gd name="T43" fmla="*/ 77 h 77"/>
                <a:gd name="T44" fmla="*/ 20 w 276"/>
                <a:gd name="T45" fmla="*/ 76 h 77"/>
                <a:gd name="T46" fmla="*/ 45 w 276"/>
                <a:gd name="T47" fmla="*/ 69 h 77"/>
                <a:gd name="T48" fmla="*/ 70 w 276"/>
                <a:gd name="T49" fmla="*/ 60 h 77"/>
                <a:gd name="T50" fmla="*/ 98 w 276"/>
                <a:gd name="T51" fmla="*/ 54 h 77"/>
                <a:gd name="T52" fmla="*/ 128 w 276"/>
                <a:gd name="T53" fmla="*/ 48 h 77"/>
                <a:gd name="T54" fmla="*/ 160 w 276"/>
                <a:gd name="T55" fmla="*/ 42 h 77"/>
                <a:gd name="T56" fmla="*/ 192 w 276"/>
                <a:gd name="T57" fmla="*/ 38 h 77"/>
                <a:gd name="T58" fmla="*/ 226 w 276"/>
                <a:gd name="T59" fmla="*/ 34 h 77"/>
                <a:gd name="T60" fmla="*/ 262 w 276"/>
                <a:gd name="T61" fmla="*/ 30 h 77"/>
                <a:gd name="T62" fmla="*/ 265 w 276"/>
                <a:gd name="T63" fmla="*/ 30 h 77"/>
                <a:gd name="T64" fmla="*/ 268 w 276"/>
                <a:gd name="T65" fmla="*/ 29 h 77"/>
                <a:gd name="T66" fmla="*/ 270 w 276"/>
                <a:gd name="T67" fmla="*/ 28 h 77"/>
                <a:gd name="T68" fmla="*/ 272 w 276"/>
                <a:gd name="T69" fmla="*/ 26 h 77"/>
                <a:gd name="T70" fmla="*/ 274 w 276"/>
                <a:gd name="T71" fmla="*/ 23 h 77"/>
                <a:gd name="T72" fmla="*/ 276 w 276"/>
                <a:gd name="T73" fmla="*/ 21 h 77"/>
                <a:gd name="T74" fmla="*/ 276 w 276"/>
                <a:gd name="T75" fmla="*/ 18 h 77"/>
                <a:gd name="T76" fmla="*/ 276 w 276"/>
                <a:gd name="T77" fmla="*/ 15 h 77"/>
                <a:gd name="T78" fmla="*/ 276 w 276"/>
                <a:gd name="T79" fmla="*/ 12 h 77"/>
                <a:gd name="T80" fmla="*/ 275 w 276"/>
                <a:gd name="T81" fmla="*/ 9 h 77"/>
                <a:gd name="T82" fmla="*/ 272 w 276"/>
                <a:gd name="T83" fmla="*/ 7 h 77"/>
                <a:gd name="T84" fmla="*/ 271 w 276"/>
                <a:gd name="T85" fmla="*/ 5 h 77"/>
                <a:gd name="T86" fmla="*/ 268 w 276"/>
                <a:gd name="T87" fmla="*/ 3 h 77"/>
                <a:gd name="T88" fmla="*/ 266 w 276"/>
                <a:gd name="T89" fmla="*/ 2 h 77"/>
                <a:gd name="T90" fmla="*/ 263 w 276"/>
                <a:gd name="T91" fmla="*/ 2 h 77"/>
                <a:gd name="T92" fmla="*/ 260 w 276"/>
                <a:gd name="T93" fmla="*/ 0 h 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</a:cxnLst>
              <a:rect l="0" t="0" r="r" b="b"/>
              <a:pathLst>
                <a:path w="276" h="77">
                  <a:moveTo>
                    <a:pt x="260" y="0"/>
                  </a:moveTo>
                  <a:lnTo>
                    <a:pt x="224" y="4"/>
                  </a:lnTo>
                  <a:lnTo>
                    <a:pt x="189" y="8"/>
                  </a:lnTo>
                  <a:lnTo>
                    <a:pt x="155" y="12"/>
                  </a:lnTo>
                  <a:lnTo>
                    <a:pt x="122" y="19"/>
                  </a:lnTo>
                  <a:lnTo>
                    <a:pt x="91" y="25"/>
                  </a:lnTo>
                  <a:lnTo>
                    <a:pt x="62" y="33"/>
                  </a:lnTo>
                  <a:lnTo>
                    <a:pt x="35" y="40"/>
                  </a:lnTo>
                  <a:lnTo>
                    <a:pt x="10" y="49"/>
                  </a:lnTo>
                  <a:lnTo>
                    <a:pt x="7" y="51"/>
                  </a:lnTo>
                  <a:lnTo>
                    <a:pt x="5" y="52"/>
                  </a:lnTo>
                  <a:lnTo>
                    <a:pt x="3" y="54"/>
                  </a:lnTo>
                  <a:lnTo>
                    <a:pt x="2" y="57"/>
                  </a:lnTo>
                  <a:lnTo>
                    <a:pt x="1" y="59"/>
                  </a:lnTo>
                  <a:lnTo>
                    <a:pt x="0" y="62"/>
                  </a:lnTo>
                  <a:lnTo>
                    <a:pt x="0" y="66"/>
                  </a:lnTo>
                  <a:lnTo>
                    <a:pt x="1" y="68"/>
                  </a:lnTo>
                  <a:lnTo>
                    <a:pt x="3" y="72"/>
                  </a:lnTo>
                  <a:lnTo>
                    <a:pt x="6" y="75"/>
                  </a:lnTo>
                  <a:lnTo>
                    <a:pt x="11" y="77"/>
                  </a:lnTo>
                  <a:lnTo>
                    <a:pt x="15" y="77"/>
                  </a:lnTo>
                  <a:lnTo>
                    <a:pt x="18" y="77"/>
                  </a:lnTo>
                  <a:lnTo>
                    <a:pt x="20" y="76"/>
                  </a:lnTo>
                  <a:lnTo>
                    <a:pt x="45" y="69"/>
                  </a:lnTo>
                  <a:lnTo>
                    <a:pt x="70" y="60"/>
                  </a:lnTo>
                  <a:lnTo>
                    <a:pt x="98" y="54"/>
                  </a:lnTo>
                  <a:lnTo>
                    <a:pt x="128" y="48"/>
                  </a:lnTo>
                  <a:lnTo>
                    <a:pt x="160" y="42"/>
                  </a:lnTo>
                  <a:lnTo>
                    <a:pt x="192" y="38"/>
                  </a:lnTo>
                  <a:lnTo>
                    <a:pt x="226" y="34"/>
                  </a:lnTo>
                  <a:lnTo>
                    <a:pt x="262" y="30"/>
                  </a:lnTo>
                  <a:lnTo>
                    <a:pt x="265" y="30"/>
                  </a:lnTo>
                  <a:lnTo>
                    <a:pt x="268" y="29"/>
                  </a:lnTo>
                  <a:lnTo>
                    <a:pt x="270" y="28"/>
                  </a:lnTo>
                  <a:lnTo>
                    <a:pt x="272" y="26"/>
                  </a:lnTo>
                  <a:lnTo>
                    <a:pt x="274" y="23"/>
                  </a:lnTo>
                  <a:lnTo>
                    <a:pt x="276" y="21"/>
                  </a:lnTo>
                  <a:lnTo>
                    <a:pt x="276" y="18"/>
                  </a:lnTo>
                  <a:lnTo>
                    <a:pt x="276" y="15"/>
                  </a:lnTo>
                  <a:lnTo>
                    <a:pt x="276" y="12"/>
                  </a:lnTo>
                  <a:lnTo>
                    <a:pt x="275" y="9"/>
                  </a:lnTo>
                  <a:lnTo>
                    <a:pt x="272" y="7"/>
                  </a:lnTo>
                  <a:lnTo>
                    <a:pt x="271" y="5"/>
                  </a:lnTo>
                  <a:lnTo>
                    <a:pt x="268" y="3"/>
                  </a:lnTo>
                  <a:lnTo>
                    <a:pt x="266" y="2"/>
                  </a:lnTo>
                  <a:lnTo>
                    <a:pt x="263" y="2"/>
                  </a:lnTo>
                  <a:lnTo>
                    <a:pt x="260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93" name="Group 92">
            <a:extLst>
              <a:ext uri="{FF2B5EF4-FFF2-40B4-BE49-F238E27FC236}">
                <a16:creationId xmlns="" xmlns:a16="http://schemas.microsoft.com/office/drawing/2014/main" id="{189747B0-4776-419F-A9C1-CC3B0A1D4F4D}"/>
              </a:ext>
            </a:extLst>
          </p:cNvPr>
          <p:cNvGrpSpPr/>
          <p:nvPr/>
        </p:nvGrpSpPr>
        <p:grpSpPr>
          <a:xfrm>
            <a:off x="4522219" y="2006871"/>
            <a:ext cx="392708" cy="377522"/>
            <a:chOff x="3746500" y="1939926"/>
            <a:chExt cx="287338" cy="276225"/>
          </a:xfrm>
          <a:solidFill>
            <a:schemeClr val="bg1"/>
          </a:solidFill>
        </p:grpSpPr>
        <p:sp>
          <p:nvSpPr>
            <p:cNvPr id="94" name="Freeform 154">
              <a:extLst>
                <a:ext uri="{FF2B5EF4-FFF2-40B4-BE49-F238E27FC236}">
                  <a16:creationId xmlns="" xmlns:a16="http://schemas.microsoft.com/office/drawing/2014/main" id="{A7178F8C-FF39-42F1-AD28-3F1A4135952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46500" y="1939926"/>
              <a:ext cx="287338" cy="147638"/>
            </a:xfrm>
            <a:custGeom>
              <a:avLst/>
              <a:gdLst>
                <a:gd name="T0" fmla="*/ 376 w 901"/>
                <a:gd name="T1" fmla="*/ 299 h 465"/>
                <a:gd name="T2" fmla="*/ 366 w 901"/>
                <a:gd name="T3" fmla="*/ 302 h 465"/>
                <a:gd name="T4" fmla="*/ 210 w 901"/>
                <a:gd name="T5" fmla="*/ 314 h 465"/>
                <a:gd name="T6" fmla="*/ 209 w 901"/>
                <a:gd name="T7" fmla="*/ 309 h 465"/>
                <a:gd name="T8" fmla="*/ 206 w 901"/>
                <a:gd name="T9" fmla="*/ 304 h 465"/>
                <a:gd name="T10" fmla="*/ 202 w 901"/>
                <a:gd name="T11" fmla="*/ 300 h 465"/>
                <a:gd name="T12" fmla="*/ 195 w 901"/>
                <a:gd name="T13" fmla="*/ 299 h 465"/>
                <a:gd name="T14" fmla="*/ 30 w 901"/>
                <a:gd name="T15" fmla="*/ 30 h 465"/>
                <a:gd name="T16" fmla="*/ 871 w 901"/>
                <a:gd name="T17" fmla="*/ 299 h 465"/>
                <a:gd name="T18" fmla="*/ 15 w 901"/>
                <a:gd name="T19" fmla="*/ 0 h 465"/>
                <a:gd name="T20" fmla="*/ 9 w 901"/>
                <a:gd name="T21" fmla="*/ 1 h 465"/>
                <a:gd name="T22" fmla="*/ 5 w 901"/>
                <a:gd name="T23" fmla="*/ 4 h 465"/>
                <a:gd name="T24" fmla="*/ 1 w 901"/>
                <a:gd name="T25" fmla="*/ 8 h 465"/>
                <a:gd name="T26" fmla="*/ 0 w 901"/>
                <a:gd name="T27" fmla="*/ 15 h 465"/>
                <a:gd name="T28" fmla="*/ 0 w 901"/>
                <a:gd name="T29" fmla="*/ 317 h 465"/>
                <a:gd name="T30" fmla="*/ 2 w 901"/>
                <a:gd name="T31" fmla="*/ 323 h 465"/>
                <a:gd name="T32" fmla="*/ 7 w 901"/>
                <a:gd name="T33" fmla="*/ 327 h 465"/>
                <a:gd name="T34" fmla="*/ 12 w 901"/>
                <a:gd name="T35" fmla="*/ 329 h 465"/>
                <a:gd name="T36" fmla="*/ 180 w 901"/>
                <a:gd name="T37" fmla="*/ 329 h 465"/>
                <a:gd name="T38" fmla="*/ 181 w 901"/>
                <a:gd name="T39" fmla="*/ 453 h 465"/>
                <a:gd name="T40" fmla="*/ 185 w 901"/>
                <a:gd name="T41" fmla="*/ 461 h 465"/>
                <a:gd name="T42" fmla="*/ 192 w 901"/>
                <a:gd name="T43" fmla="*/ 464 h 465"/>
                <a:gd name="T44" fmla="*/ 200 w 901"/>
                <a:gd name="T45" fmla="*/ 464 h 465"/>
                <a:gd name="T46" fmla="*/ 380 w 901"/>
                <a:gd name="T47" fmla="*/ 329 h 465"/>
                <a:gd name="T48" fmla="*/ 890 w 901"/>
                <a:gd name="T49" fmla="*/ 329 h 465"/>
                <a:gd name="T50" fmla="*/ 895 w 901"/>
                <a:gd name="T51" fmla="*/ 327 h 465"/>
                <a:gd name="T52" fmla="*/ 899 w 901"/>
                <a:gd name="T53" fmla="*/ 323 h 465"/>
                <a:gd name="T54" fmla="*/ 901 w 901"/>
                <a:gd name="T55" fmla="*/ 317 h 465"/>
                <a:gd name="T56" fmla="*/ 901 w 901"/>
                <a:gd name="T57" fmla="*/ 15 h 465"/>
                <a:gd name="T58" fmla="*/ 900 w 901"/>
                <a:gd name="T59" fmla="*/ 8 h 465"/>
                <a:gd name="T60" fmla="*/ 897 w 901"/>
                <a:gd name="T61" fmla="*/ 4 h 465"/>
                <a:gd name="T62" fmla="*/ 892 w 901"/>
                <a:gd name="T63" fmla="*/ 1 h 465"/>
                <a:gd name="T64" fmla="*/ 886 w 901"/>
                <a:gd name="T65" fmla="*/ 0 h 4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901" h="465">
                  <a:moveTo>
                    <a:pt x="871" y="299"/>
                  </a:moveTo>
                  <a:lnTo>
                    <a:pt x="376" y="299"/>
                  </a:lnTo>
                  <a:lnTo>
                    <a:pt x="371" y="300"/>
                  </a:lnTo>
                  <a:lnTo>
                    <a:pt x="366" y="302"/>
                  </a:lnTo>
                  <a:lnTo>
                    <a:pt x="210" y="420"/>
                  </a:lnTo>
                  <a:lnTo>
                    <a:pt x="210" y="314"/>
                  </a:lnTo>
                  <a:lnTo>
                    <a:pt x="210" y="311"/>
                  </a:lnTo>
                  <a:lnTo>
                    <a:pt x="209" y="309"/>
                  </a:lnTo>
                  <a:lnTo>
                    <a:pt x="208" y="306"/>
                  </a:lnTo>
                  <a:lnTo>
                    <a:pt x="206" y="304"/>
                  </a:lnTo>
                  <a:lnTo>
                    <a:pt x="204" y="302"/>
                  </a:lnTo>
                  <a:lnTo>
                    <a:pt x="202" y="300"/>
                  </a:lnTo>
                  <a:lnTo>
                    <a:pt x="198" y="300"/>
                  </a:lnTo>
                  <a:lnTo>
                    <a:pt x="195" y="299"/>
                  </a:lnTo>
                  <a:lnTo>
                    <a:pt x="30" y="299"/>
                  </a:lnTo>
                  <a:lnTo>
                    <a:pt x="30" y="30"/>
                  </a:lnTo>
                  <a:lnTo>
                    <a:pt x="871" y="30"/>
                  </a:lnTo>
                  <a:lnTo>
                    <a:pt x="871" y="299"/>
                  </a:lnTo>
                  <a:close/>
                  <a:moveTo>
                    <a:pt x="886" y="0"/>
                  </a:move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5" y="4"/>
                  </a:lnTo>
                  <a:lnTo>
                    <a:pt x="2" y="6"/>
                  </a:lnTo>
                  <a:lnTo>
                    <a:pt x="1" y="8"/>
                  </a:lnTo>
                  <a:lnTo>
                    <a:pt x="0" y="11"/>
                  </a:lnTo>
                  <a:lnTo>
                    <a:pt x="0" y="15"/>
                  </a:lnTo>
                  <a:lnTo>
                    <a:pt x="0" y="314"/>
                  </a:lnTo>
                  <a:lnTo>
                    <a:pt x="0" y="317"/>
                  </a:lnTo>
                  <a:lnTo>
                    <a:pt x="1" y="321"/>
                  </a:lnTo>
                  <a:lnTo>
                    <a:pt x="2" y="323"/>
                  </a:lnTo>
                  <a:lnTo>
                    <a:pt x="5" y="325"/>
                  </a:lnTo>
                  <a:lnTo>
                    <a:pt x="7" y="327"/>
                  </a:lnTo>
                  <a:lnTo>
                    <a:pt x="9" y="328"/>
                  </a:lnTo>
                  <a:lnTo>
                    <a:pt x="12" y="329"/>
                  </a:lnTo>
                  <a:lnTo>
                    <a:pt x="15" y="329"/>
                  </a:lnTo>
                  <a:lnTo>
                    <a:pt x="180" y="329"/>
                  </a:lnTo>
                  <a:lnTo>
                    <a:pt x="180" y="450"/>
                  </a:lnTo>
                  <a:lnTo>
                    <a:pt x="181" y="453"/>
                  </a:lnTo>
                  <a:lnTo>
                    <a:pt x="182" y="458"/>
                  </a:lnTo>
                  <a:lnTo>
                    <a:pt x="185" y="461"/>
                  </a:lnTo>
                  <a:lnTo>
                    <a:pt x="189" y="463"/>
                  </a:lnTo>
                  <a:lnTo>
                    <a:pt x="192" y="464"/>
                  </a:lnTo>
                  <a:lnTo>
                    <a:pt x="195" y="465"/>
                  </a:lnTo>
                  <a:lnTo>
                    <a:pt x="200" y="464"/>
                  </a:lnTo>
                  <a:lnTo>
                    <a:pt x="205" y="462"/>
                  </a:lnTo>
                  <a:lnTo>
                    <a:pt x="380" y="329"/>
                  </a:lnTo>
                  <a:lnTo>
                    <a:pt x="886" y="329"/>
                  </a:lnTo>
                  <a:lnTo>
                    <a:pt x="890" y="329"/>
                  </a:lnTo>
                  <a:lnTo>
                    <a:pt x="892" y="328"/>
                  </a:lnTo>
                  <a:lnTo>
                    <a:pt x="895" y="327"/>
                  </a:lnTo>
                  <a:lnTo>
                    <a:pt x="897" y="325"/>
                  </a:lnTo>
                  <a:lnTo>
                    <a:pt x="899" y="323"/>
                  </a:lnTo>
                  <a:lnTo>
                    <a:pt x="900" y="321"/>
                  </a:lnTo>
                  <a:lnTo>
                    <a:pt x="901" y="317"/>
                  </a:lnTo>
                  <a:lnTo>
                    <a:pt x="901" y="314"/>
                  </a:lnTo>
                  <a:lnTo>
                    <a:pt x="901" y="15"/>
                  </a:lnTo>
                  <a:lnTo>
                    <a:pt x="901" y="11"/>
                  </a:lnTo>
                  <a:lnTo>
                    <a:pt x="900" y="8"/>
                  </a:lnTo>
                  <a:lnTo>
                    <a:pt x="899" y="6"/>
                  </a:lnTo>
                  <a:lnTo>
                    <a:pt x="897" y="4"/>
                  </a:lnTo>
                  <a:lnTo>
                    <a:pt x="895" y="2"/>
                  </a:lnTo>
                  <a:lnTo>
                    <a:pt x="892" y="1"/>
                  </a:lnTo>
                  <a:lnTo>
                    <a:pt x="890" y="0"/>
                  </a:lnTo>
                  <a:lnTo>
                    <a:pt x="8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5" name="Freeform 155">
              <a:extLst>
                <a:ext uri="{FF2B5EF4-FFF2-40B4-BE49-F238E27FC236}">
                  <a16:creationId xmlns="" xmlns:a16="http://schemas.microsoft.com/office/drawing/2014/main" id="{A1ECA3F5-F013-44C7-864F-151392E987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746500" y="2073276"/>
              <a:ext cx="287338" cy="142875"/>
            </a:xfrm>
            <a:custGeom>
              <a:avLst/>
              <a:gdLst>
                <a:gd name="T0" fmla="*/ 394 w 901"/>
                <a:gd name="T1" fmla="*/ 0 h 451"/>
                <a:gd name="T2" fmla="*/ 388 w 901"/>
                <a:gd name="T3" fmla="*/ 1 h 451"/>
                <a:gd name="T4" fmla="*/ 383 w 901"/>
                <a:gd name="T5" fmla="*/ 4 h 451"/>
                <a:gd name="T6" fmla="*/ 380 w 901"/>
                <a:gd name="T7" fmla="*/ 9 h 451"/>
                <a:gd name="T8" fmla="*/ 379 w 901"/>
                <a:gd name="T9" fmla="*/ 15 h 451"/>
                <a:gd name="T10" fmla="*/ 380 w 901"/>
                <a:gd name="T11" fmla="*/ 21 h 451"/>
                <a:gd name="T12" fmla="*/ 383 w 901"/>
                <a:gd name="T13" fmla="*/ 25 h 451"/>
                <a:gd name="T14" fmla="*/ 388 w 901"/>
                <a:gd name="T15" fmla="*/ 28 h 451"/>
                <a:gd name="T16" fmla="*/ 394 w 901"/>
                <a:gd name="T17" fmla="*/ 30 h 451"/>
                <a:gd name="T18" fmla="*/ 871 w 901"/>
                <a:gd name="T19" fmla="*/ 270 h 451"/>
                <a:gd name="T20" fmla="*/ 703 w 901"/>
                <a:gd name="T21" fmla="*/ 270 h 451"/>
                <a:gd name="T22" fmla="*/ 698 w 901"/>
                <a:gd name="T23" fmla="*/ 273 h 451"/>
                <a:gd name="T24" fmla="*/ 694 w 901"/>
                <a:gd name="T25" fmla="*/ 276 h 451"/>
                <a:gd name="T26" fmla="*/ 692 w 901"/>
                <a:gd name="T27" fmla="*/ 282 h 451"/>
                <a:gd name="T28" fmla="*/ 691 w 901"/>
                <a:gd name="T29" fmla="*/ 401 h 451"/>
                <a:gd name="T30" fmla="*/ 546 w 901"/>
                <a:gd name="T31" fmla="*/ 271 h 451"/>
                <a:gd name="T32" fmla="*/ 30 w 901"/>
                <a:gd name="T33" fmla="*/ 270 h 451"/>
                <a:gd name="T34" fmla="*/ 109 w 901"/>
                <a:gd name="T35" fmla="*/ 30 h 451"/>
                <a:gd name="T36" fmla="*/ 116 w 901"/>
                <a:gd name="T37" fmla="*/ 28 h 451"/>
                <a:gd name="T38" fmla="*/ 120 w 901"/>
                <a:gd name="T39" fmla="*/ 25 h 451"/>
                <a:gd name="T40" fmla="*/ 123 w 901"/>
                <a:gd name="T41" fmla="*/ 21 h 451"/>
                <a:gd name="T42" fmla="*/ 124 w 901"/>
                <a:gd name="T43" fmla="*/ 15 h 451"/>
                <a:gd name="T44" fmla="*/ 123 w 901"/>
                <a:gd name="T45" fmla="*/ 9 h 451"/>
                <a:gd name="T46" fmla="*/ 120 w 901"/>
                <a:gd name="T47" fmla="*/ 4 h 451"/>
                <a:gd name="T48" fmla="*/ 116 w 901"/>
                <a:gd name="T49" fmla="*/ 1 h 451"/>
                <a:gd name="T50" fmla="*/ 109 w 901"/>
                <a:gd name="T51" fmla="*/ 0 h 451"/>
                <a:gd name="T52" fmla="*/ 12 w 901"/>
                <a:gd name="T53" fmla="*/ 0 h 451"/>
                <a:gd name="T54" fmla="*/ 7 w 901"/>
                <a:gd name="T55" fmla="*/ 2 h 451"/>
                <a:gd name="T56" fmla="*/ 2 w 901"/>
                <a:gd name="T57" fmla="*/ 7 h 451"/>
                <a:gd name="T58" fmla="*/ 0 w 901"/>
                <a:gd name="T59" fmla="*/ 12 h 451"/>
                <a:gd name="T60" fmla="*/ 0 w 901"/>
                <a:gd name="T61" fmla="*/ 285 h 451"/>
                <a:gd name="T62" fmla="*/ 1 w 901"/>
                <a:gd name="T63" fmla="*/ 291 h 451"/>
                <a:gd name="T64" fmla="*/ 5 w 901"/>
                <a:gd name="T65" fmla="*/ 296 h 451"/>
                <a:gd name="T66" fmla="*/ 9 w 901"/>
                <a:gd name="T67" fmla="*/ 299 h 451"/>
                <a:gd name="T68" fmla="*/ 15 w 901"/>
                <a:gd name="T69" fmla="*/ 300 h 451"/>
                <a:gd name="T70" fmla="*/ 696 w 901"/>
                <a:gd name="T71" fmla="*/ 446 h 451"/>
                <a:gd name="T72" fmla="*/ 707 w 901"/>
                <a:gd name="T73" fmla="*/ 451 h 451"/>
                <a:gd name="T74" fmla="*/ 712 w 901"/>
                <a:gd name="T75" fmla="*/ 449 h 451"/>
                <a:gd name="T76" fmla="*/ 718 w 901"/>
                <a:gd name="T77" fmla="*/ 443 h 451"/>
                <a:gd name="T78" fmla="*/ 722 w 901"/>
                <a:gd name="T79" fmla="*/ 436 h 451"/>
                <a:gd name="T80" fmla="*/ 886 w 901"/>
                <a:gd name="T81" fmla="*/ 300 h 451"/>
                <a:gd name="T82" fmla="*/ 892 w 901"/>
                <a:gd name="T83" fmla="*/ 299 h 451"/>
                <a:gd name="T84" fmla="*/ 897 w 901"/>
                <a:gd name="T85" fmla="*/ 296 h 451"/>
                <a:gd name="T86" fmla="*/ 900 w 901"/>
                <a:gd name="T87" fmla="*/ 291 h 451"/>
                <a:gd name="T88" fmla="*/ 901 w 901"/>
                <a:gd name="T89" fmla="*/ 285 h 451"/>
                <a:gd name="T90" fmla="*/ 901 w 901"/>
                <a:gd name="T91" fmla="*/ 12 h 451"/>
                <a:gd name="T92" fmla="*/ 899 w 901"/>
                <a:gd name="T93" fmla="*/ 7 h 451"/>
                <a:gd name="T94" fmla="*/ 895 w 901"/>
                <a:gd name="T95" fmla="*/ 2 h 451"/>
                <a:gd name="T96" fmla="*/ 890 w 901"/>
                <a:gd name="T97" fmla="*/ 0 h 4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901" h="451">
                  <a:moveTo>
                    <a:pt x="886" y="0"/>
                  </a:moveTo>
                  <a:lnTo>
                    <a:pt x="394" y="0"/>
                  </a:lnTo>
                  <a:lnTo>
                    <a:pt x="391" y="0"/>
                  </a:lnTo>
                  <a:lnTo>
                    <a:pt x="388" y="1"/>
                  </a:lnTo>
                  <a:lnTo>
                    <a:pt x="386" y="2"/>
                  </a:lnTo>
                  <a:lnTo>
                    <a:pt x="383" y="4"/>
                  </a:lnTo>
                  <a:lnTo>
                    <a:pt x="381" y="7"/>
                  </a:lnTo>
                  <a:lnTo>
                    <a:pt x="380" y="9"/>
                  </a:lnTo>
                  <a:lnTo>
                    <a:pt x="379" y="12"/>
                  </a:lnTo>
                  <a:lnTo>
                    <a:pt x="379" y="15"/>
                  </a:lnTo>
                  <a:lnTo>
                    <a:pt x="379" y="17"/>
                  </a:lnTo>
                  <a:lnTo>
                    <a:pt x="380" y="21"/>
                  </a:lnTo>
                  <a:lnTo>
                    <a:pt x="381" y="23"/>
                  </a:lnTo>
                  <a:lnTo>
                    <a:pt x="383" y="25"/>
                  </a:lnTo>
                  <a:lnTo>
                    <a:pt x="386" y="27"/>
                  </a:lnTo>
                  <a:lnTo>
                    <a:pt x="388" y="28"/>
                  </a:lnTo>
                  <a:lnTo>
                    <a:pt x="391" y="29"/>
                  </a:lnTo>
                  <a:lnTo>
                    <a:pt x="394" y="30"/>
                  </a:lnTo>
                  <a:lnTo>
                    <a:pt x="871" y="30"/>
                  </a:lnTo>
                  <a:lnTo>
                    <a:pt x="871" y="270"/>
                  </a:lnTo>
                  <a:lnTo>
                    <a:pt x="707" y="270"/>
                  </a:lnTo>
                  <a:lnTo>
                    <a:pt x="703" y="270"/>
                  </a:lnTo>
                  <a:lnTo>
                    <a:pt x="700" y="271"/>
                  </a:lnTo>
                  <a:lnTo>
                    <a:pt x="698" y="273"/>
                  </a:lnTo>
                  <a:lnTo>
                    <a:pt x="696" y="274"/>
                  </a:lnTo>
                  <a:lnTo>
                    <a:pt x="694" y="276"/>
                  </a:lnTo>
                  <a:lnTo>
                    <a:pt x="693" y="279"/>
                  </a:lnTo>
                  <a:lnTo>
                    <a:pt x="692" y="282"/>
                  </a:lnTo>
                  <a:lnTo>
                    <a:pt x="691" y="285"/>
                  </a:lnTo>
                  <a:lnTo>
                    <a:pt x="691" y="401"/>
                  </a:lnTo>
                  <a:lnTo>
                    <a:pt x="551" y="274"/>
                  </a:lnTo>
                  <a:lnTo>
                    <a:pt x="546" y="271"/>
                  </a:lnTo>
                  <a:lnTo>
                    <a:pt x="541" y="270"/>
                  </a:lnTo>
                  <a:lnTo>
                    <a:pt x="30" y="270"/>
                  </a:lnTo>
                  <a:lnTo>
                    <a:pt x="30" y="30"/>
                  </a:lnTo>
                  <a:lnTo>
                    <a:pt x="109" y="30"/>
                  </a:lnTo>
                  <a:lnTo>
                    <a:pt x="113" y="29"/>
                  </a:lnTo>
                  <a:lnTo>
                    <a:pt x="116" y="28"/>
                  </a:lnTo>
                  <a:lnTo>
                    <a:pt x="118" y="27"/>
                  </a:lnTo>
                  <a:lnTo>
                    <a:pt x="120" y="25"/>
                  </a:lnTo>
                  <a:lnTo>
                    <a:pt x="122" y="23"/>
                  </a:lnTo>
                  <a:lnTo>
                    <a:pt x="123" y="21"/>
                  </a:lnTo>
                  <a:lnTo>
                    <a:pt x="124" y="17"/>
                  </a:lnTo>
                  <a:lnTo>
                    <a:pt x="124" y="15"/>
                  </a:lnTo>
                  <a:lnTo>
                    <a:pt x="124" y="12"/>
                  </a:lnTo>
                  <a:lnTo>
                    <a:pt x="123" y="9"/>
                  </a:lnTo>
                  <a:lnTo>
                    <a:pt x="122" y="7"/>
                  </a:lnTo>
                  <a:lnTo>
                    <a:pt x="120" y="4"/>
                  </a:lnTo>
                  <a:lnTo>
                    <a:pt x="118" y="2"/>
                  </a:lnTo>
                  <a:lnTo>
                    <a:pt x="116" y="1"/>
                  </a:lnTo>
                  <a:lnTo>
                    <a:pt x="113" y="0"/>
                  </a:lnTo>
                  <a:lnTo>
                    <a:pt x="109" y="0"/>
                  </a:lnTo>
                  <a:lnTo>
                    <a:pt x="15" y="0"/>
                  </a:lnTo>
                  <a:lnTo>
                    <a:pt x="12" y="0"/>
                  </a:lnTo>
                  <a:lnTo>
                    <a:pt x="9" y="1"/>
                  </a:lnTo>
                  <a:lnTo>
                    <a:pt x="7" y="2"/>
                  </a:lnTo>
                  <a:lnTo>
                    <a:pt x="5" y="4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285"/>
                  </a:lnTo>
                  <a:lnTo>
                    <a:pt x="0" y="288"/>
                  </a:lnTo>
                  <a:lnTo>
                    <a:pt x="1" y="291"/>
                  </a:lnTo>
                  <a:lnTo>
                    <a:pt x="2" y="293"/>
                  </a:lnTo>
                  <a:lnTo>
                    <a:pt x="5" y="296"/>
                  </a:lnTo>
                  <a:lnTo>
                    <a:pt x="7" y="298"/>
                  </a:lnTo>
                  <a:lnTo>
                    <a:pt x="9" y="299"/>
                  </a:lnTo>
                  <a:lnTo>
                    <a:pt x="12" y="300"/>
                  </a:lnTo>
                  <a:lnTo>
                    <a:pt x="15" y="300"/>
                  </a:lnTo>
                  <a:lnTo>
                    <a:pt x="535" y="300"/>
                  </a:lnTo>
                  <a:lnTo>
                    <a:pt x="696" y="446"/>
                  </a:lnTo>
                  <a:lnTo>
                    <a:pt x="701" y="450"/>
                  </a:lnTo>
                  <a:lnTo>
                    <a:pt x="707" y="451"/>
                  </a:lnTo>
                  <a:lnTo>
                    <a:pt x="709" y="450"/>
                  </a:lnTo>
                  <a:lnTo>
                    <a:pt x="712" y="449"/>
                  </a:lnTo>
                  <a:lnTo>
                    <a:pt x="716" y="446"/>
                  </a:lnTo>
                  <a:lnTo>
                    <a:pt x="718" y="443"/>
                  </a:lnTo>
                  <a:lnTo>
                    <a:pt x="720" y="440"/>
                  </a:lnTo>
                  <a:lnTo>
                    <a:pt x="722" y="436"/>
                  </a:lnTo>
                  <a:lnTo>
                    <a:pt x="722" y="300"/>
                  </a:lnTo>
                  <a:lnTo>
                    <a:pt x="886" y="300"/>
                  </a:lnTo>
                  <a:lnTo>
                    <a:pt x="890" y="300"/>
                  </a:lnTo>
                  <a:lnTo>
                    <a:pt x="892" y="299"/>
                  </a:lnTo>
                  <a:lnTo>
                    <a:pt x="895" y="298"/>
                  </a:lnTo>
                  <a:lnTo>
                    <a:pt x="897" y="296"/>
                  </a:lnTo>
                  <a:lnTo>
                    <a:pt x="899" y="293"/>
                  </a:lnTo>
                  <a:lnTo>
                    <a:pt x="900" y="291"/>
                  </a:lnTo>
                  <a:lnTo>
                    <a:pt x="901" y="288"/>
                  </a:lnTo>
                  <a:lnTo>
                    <a:pt x="901" y="285"/>
                  </a:lnTo>
                  <a:lnTo>
                    <a:pt x="901" y="15"/>
                  </a:lnTo>
                  <a:lnTo>
                    <a:pt x="901" y="12"/>
                  </a:lnTo>
                  <a:lnTo>
                    <a:pt x="900" y="9"/>
                  </a:lnTo>
                  <a:lnTo>
                    <a:pt x="899" y="7"/>
                  </a:lnTo>
                  <a:lnTo>
                    <a:pt x="897" y="4"/>
                  </a:lnTo>
                  <a:lnTo>
                    <a:pt x="895" y="2"/>
                  </a:lnTo>
                  <a:lnTo>
                    <a:pt x="892" y="1"/>
                  </a:lnTo>
                  <a:lnTo>
                    <a:pt x="890" y="0"/>
                  </a:lnTo>
                  <a:lnTo>
                    <a:pt x="886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97" name="Freeform 168">
            <a:extLst>
              <a:ext uri="{FF2B5EF4-FFF2-40B4-BE49-F238E27FC236}">
                <a16:creationId xmlns="" xmlns:a16="http://schemas.microsoft.com/office/drawing/2014/main" id="{F0010239-9E97-45CD-8ECC-D8CEE0C1EAC0}"/>
              </a:ext>
            </a:extLst>
          </p:cNvPr>
          <p:cNvSpPr>
            <a:spLocks noEditPoints="1"/>
          </p:cNvSpPr>
          <p:nvPr/>
        </p:nvSpPr>
        <p:spPr bwMode="auto">
          <a:xfrm>
            <a:off x="4525728" y="4587553"/>
            <a:ext cx="426166" cy="426166"/>
          </a:xfrm>
          <a:custGeom>
            <a:avLst/>
            <a:gdLst>
              <a:gd name="T0" fmla="*/ 862 w 898"/>
              <a:gd name="T1" fmla="*/ 437 h 899"/>
              <a:gd name="T2" fmla="*/ 864 w 898"/>
              <a:gd name="T3" fmla="*/ 488 h 899"/>
              <a:gd name="T4" fmla="*/ 778 w 898"/>
              <a:gd name="T5" fmla="*/ 582 h 899"/>
              <a:gd name="T6" fmla="*/ 755 w 898"/>
              <a:gd name="T7" fmla="*/ 624 h 899"/>
              <a:gd name="T8" fmla="*/ 737 w 898"/>
              <a:gd name="T9" fmla="*/ 302 h 899"/>
              <a:gd name="T10" fmla="*/ 774 w 898"/>
              <a:gd name="T11" fmla="*/ 333 h 899"/>
              <a:gd name="T12" fmla="*/ 463 w 898"/>
              <a:gd name="T13" fmla="*/ 862 h 899"/>
              <a:gd name="T14" fmla="*/ 457 w 898"/>
              <a:gd name="T15" fmla="*/ 798 h 899"/>
              <a:gd name="T16" fmla="*/ 522 w 898"/>
              <a:gd name="T17" fmla="*/ 804 h 899"/>
              <a:gd name="T18" fmla="*/ 502 w 898"/>
              <a:gd name="T19" fmla="*/ 866 h 899"/>
              <a:gd name="T20" fmla="*/ 134 w 898"/>
              <a:gd name="T21" fmla="*/ 619 h 899"/>
              <a:gd name="T22" fmla="*/ 119 w 898"/>
              <a:gd name="T23" fmla="*/ 350 h 899"/>
              <a:gd name="T24" fmla="*/ 145 w 898"/>
              <a:gd name="T25" fmla="*/ 309 h 899"/>
              <a:gd name="T26" fmla="*/ 29 w 898"/>
              <a:gd name="T27" fmla="*/ 464 h 899"/>
              <a:gd name="T28" fmla="*/ 53 w 898"/>
              <a:gd name="T29" fmla="*/ 417 h 899"/>
              <a:gd name="T30" fmla="*/ 41 w 898"/>
              <a:gd name="T31" fmla="*/ 500 h 899"/>
              <a:gd name="T32" fmla="*/ 898 w 898"/>
              <a:gd name="T33" fmla="*/ 455 h 899"/>
              <a:gd name="T34" fmla="*/ 861 w 898"/>
              <a:gd name="T35" fmla="*/ 392 h 899"/>
              <a:gd name="T36" fmla="*/ 807 w 898"/>
              <a:gd name="T37" fmla="*/ 339 h 899"/>
              <a:gd name="T38" fmla="*/ 766 w 898"/>
              <a:gd name="T39" fmla="*/ 282 h 899"/>
              <a:gd name="T40" fmla="*/ 719 w 898"/>
              <a:gd name="T41" fmla="*/ 216 h 899"/>
              <a:gd name="T42" fmla="*/ 667 w 898"/>
              <a:gd name="T43" fmla="*/ 108 h 899"/>
              <a:gd name="T44" fmla="*/ 578 w 898"/>
              <a:gd name="T45" fmla="*/ 33 h 899"/>
              <a:gd name="T46" fmla="*/ 463 w 898"/>
              <a:gd name="T47" fmla="*/ 1 h 899"/>
              <a:gd name="T48" fmla="*/ 342 w 898"/>
              <a:gd name="T49" fmla="*/ 21 h 899"/>
              <a:gd name="T50" fmla="*/ 244 w 898"/>
              <a:gd name="T51" fmla="*/ 90 h 899"/>
              <a:gd name="T52" fmla="*/ 181 w 898"/>
              <a:gd name="T53" fmla="*/ 191 h 899"/>
              <a:gd name="T54" fmla="*/ 142 w 898"/>
              <a:gd name="T55" fmla="*/ 277 h 899"/>
              <a:gd name="T56" fmla="*/ 95 w 898"/>
              <a:gd name="T57" fmla="*/ 325 h 899"/>
              <a:gd name="T58" fmla="*/ 52 w 898"/>
              <a:gd name="T59" fmla="*/ 385 h 899"/>
              <a:gd name="T60" fmla="*/ 3 w 898"/>
              <a:gd name="T61" fmla="*/ 438 h 899"/>
              <a:gd name="T62" fmla="*/ 13 w 898"/>
              <a:gd name="T63" fmla="*/ 513 h 899"/>
              <a:gd name="T64" fmla="*/ 79 w 898"/>
              <a:gd name="T65" fmla="*/ 553 h 899"/>
              <a:gd name="T66" fmla="*/ 106 w 898"/>
              <a:gd name="T67" fmla="*/ 635 h 899"/>
              <a:gd name="T68" fmla="*/ 179 w 898"/>
              <a:gd name="T69" fmla="*/ 660 h 899"/>
              <a:gd name="T70" fmla="*/ 269 w 898"/>
              <a:gd name="T71" fmla="*/ 645 h 899"/>
              <a:gd name="T72" fmla="*/ 254 w 898"/>
              <a:gd name="T73" fmla="*/ 269 h 899"/>
              <a:gd name="T74" fmla="*/ 219 w 898"/>
              <a:gd name="T75" fmla="*/ 177 h 899"/>
              <a:gd name="T76" fmla="*/ 323 w 898"/>
              <a:gd name="T77" fmla="*/ 65 h 899"/>
              <a:gd name="T78" fmla="*/ 424 w 898"/>
              <a:gd name="T79" fmla="*/ 31 h 899"/>
              <a:gd name="T80" fmla="*/ 530 w 898"/>
              <a:gd name="T81" fmla="*/ 45 h 899"/>
              <a:gd name="T82" fmla="*/ 650 w 898"/>
              <a:gd name="T83" fmla="*/ 136 h 899"/>
              <a:gd name="T84" fmla="*/ 696 w 898"/>
              <a:gd name="T85" fmla="*/ 258 h 899"/>
              <a:gd name="T86" fmla="*/ 629 w 898"/>
              <a:gd name="T87" fmla="*/ 282 h 899"/>
              <a:gd name="T88" fmla="*/ 640 w 898"/>
              <a:gd name="T89" fmla="*/ 659 h 899"/>
              <a:gd name="T90" fmla="*/ 727 w 898"/>
              <a:gd name="T91" fmla="*/ 741 h 899"/>
              <a:gd name="T92" fmla="*/ 653 w 898"/>
              <a:gd name="T93" fmla="*/ 807 h 899"/>
              <a:gd name="T94" fmla="*/ 522 w 898"/>
              <a:gd name="T95" fmla="*/ 766 h 899"/>
              <a:gd name="T96" fmla="*/ 458 w 898"/>
              <a:gd name="T97" fmla="*/ 761 h 899"/>
              <a:gd name="T98" fmla="*/ 418 w 898"/>
              <a:gd name="T99" fmla="*/ 806 h 899"/>
              <a:gd name="T100" fmla="*/ 427 w 898"/>
              <a:gd name="T101" fmla="*/ 867 h 899"/>
              <a:gd name="T102" fmla="*/ 479 w 898"/>
              <a:gd name="T103" fmla="*/ 898 h 899"/>
              <a:gd name="T104" fmla="*/ 547 w 898"/>
              <a:gd name="T105" fmla="*/ 865 h 899"/>
              <a:gd name="T106" fmla="*/ 701 w 898"/>
              <a:gd name="T107" fmla="*/ 817 h 899"/>
              <a:gd name="T108" fmla="*/ 765 w 898"/>
              <a:gd name="T109" fmla="*/ 710 h 899"/>
              <a:gd name="T110" fmla="*/ 807 w 898"/>
              <a:gd name="T111" fmla="*/ 594 h 899"/>
              <a:gd name="T112" fmla="*/ 868 w 898"/>
              <a:gd name="T113" fmla="*/ 531 h 899"/>
              <a:gd name="T114" fmla="*/ 898 w 898"/>
              <a:gd name="T115" fmla="*/ 464 h 89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898" h="899">
                <a:moveTo>
                  <a:pt x="808" y="524"/>
                </a:moveTo>
                <a:lnTo>
                  <a:pt x="808" y="405"/>
                </a:lnTo>
                <a:lnTo>
                  <a:pt x="822" y="408"/>
                </a:lnTo>
                <a:lnTo>
                  <a:pt x="834" y="412"/>
                </a:lnTo>
                <a:lnTo>
                  <a:pt x="844" y="417"/>
                </a:lnTo>
                <a:lnTo>
                  <a:pt x="852" y="424"/>
                </a:lnTo>
                <a:lnTo>
                  <a:pt x="856" y="428"/>
                </a:lnTo>
                <a:lnTo>
                  <a:pt x="860" y="432"/>
                </a:lnTo>
                <a:lnTo>
                  <a:pt x="862" y="437"/>
                </a:lnTo>
                <a:lnTo>
                  <a:pt x="864" y="442"/>
                </a:lnTo>
                <a:lnTo>
                  <a:pt x="866" y="447"/>
                </a:lnTo>
                <a:lnTo>
                  <a:pt x="867" y="452"/>
                </a:lnTo>
                <a:lnTo>
                  <a:pt x="868" y="459"/>
                </a:lnTo>
                <a:lnTo>
                  <a:pt x="868" y="465"/>
                </a:lnTo>
                <a:lnTo>
                  <a:pt x="868" y="470"/>
                </a:lnTo>
                <a:lnTo>
                  <a:pt x="867" y="477"/>
                </a:lnTo>
                <a:lnTo>
                  <a:pt x="866" y="482"/>
                </a:lnTo>
                <a:lnTo>
                  <a:pt x="864" y="488"/>
                </a:lnTo>
                <a:lnTo>
                  <a:pt x="862" y="492"/>
                </a:lnTo>
                <a:lnTo>
                  <a:pt x="860" y="497"/>
                </a:lnTo>
                <a:lnTo>
                  <a:pt x="856" y="500"/>
                </a:lnTo>
                <a:lnTo>
                  <a:pt x="852" y="505"/>
                </a:lnTo>
                <a:lnTo>
                  <a:pt x="844" y="512"/>
                </a:lnTo>
                <a:lnTo>
                  <a:pt x="834" y="517"/>
                </a:lnTo>
                <a:lnTo>
                  <a:pt x="822" y="521"/>
                </a:lnTo>
                <a:lnTo>
                  <a:pt x="808" y="524"/>
                </a:lnTo>
                <a:close/>
                <a:moveTo>
                  <a:pt x="778" y="582"/>
                </a:moveTo>
                <a:lnTo>
                  <a:pt x="778" y="592"/>
                </a:lnTo>
                <a:lnTo>
                  <a:pt x="776" y="602"/>
                </a:lnTo>
                <a:lnTo>
                  <a:pt x="774" y="606"/>
                </a:lnTo>
                <a:lnTo>
                  <a:pt x="773" y="609"/>
                </a:lnTo>
                <a:lnTo>
                  <a:pt x="770" y="614"/>
                </a:lnTo>
                <a:lnTo>
                  <a:pt x="768" y="617"/>
                </a:lnTo>
                <a:lnTo>
                  <a:pt x="763" y="619"/>
                </a:lnTo>
                <a:lnTo>
                  <a:pt x="759" y="622"/>
                </a:lnTo>
                <a:lnTo>
                  <a:pt x="755" y="624"/>
                </a:lnTo>
                <a:lnTo>
                  <a:pt x="748" y="626"/>
                </a:lnTo>
                <a:lnTo>
                  <a:pt x="735" y="629"/>
                </a:lnTo>
                <a:lnTo>
                  <a:pt x="718" y="630"/>
                </a:lnTo>
                <a:lnTo>
                  <a:pt x="658" y="630"/>
                </a:lnTo>
                <a:lnTo>
                  <a:pt x="658" y="299"/>
                </a:lnTo>
                <a:lnTo>
                  <a:pt x="718" y="299"/>
                </a:lnTo>
                <a:lnTo>
                  <a:pt x="725" y="300"/>
                </a:lnTo>
                <a:lnTo>
                  <a:pt x="731" y="300"/>
                </a:lnTo>
                <a:lnTo>
                  <a:pt x="737" y="302"/>
                </a:lnTo>
                <a:lnTo>
                  <a:pt x="742" y="304"/>
                </a:lnTo>
                <a:lnTo>
                  <a:pt x="747" y="306"/>
                </a:lnTo>
                <a:lnTo>
                  <a:pt x="753" y="309"/>
                </a:lnTo>
                <a:lnTo>
                  <a:pt x="757" y="312"/>
                </a:lnTo>
                <a:lnTo>
                  <a:pt x="761" y="315"/>
                </a:lnTo>
                <a:lnTo>
                  <a:pt x="765" y="320"/>
                </a:lnTo>
                <a:lnTo>
                  <a:pt x="769" y="324"/>
                </a:lnTo>
                <a:lnTo>
                  <a:pt x="772" y="328"/>
                </a:lnTo>
                <a:lnTo>
                  <a:pt x="774" y="333"/>
                </a:lnTo>
                <a:lnTo>
                  <a:pt x="776" y="338"/>
                </a:lnTo>
                <a:lnTo>
                  <a:pt x="777" y="343"/>
                </a:lnTo>
                <a:lnTo>
                  <a:pt x="778" y="350"/>
                </a:lnTo>
                <a:lnTo>
                  <a:pt x="778" y="355"/>
                </a:lnTo>
                <a:lnTo>
                  <a:pt x="778" y="582"/>
                </a:lnTo>
                <a:close/>
                <a:moveTo>
                  <a:pt x="486" y="869"/>
                </a:moveTo>
                <a:lnTo>
                  <a:pt x="478" y="868"/>
                </a:lnTo>
                <a:lnTo>
                  <a:pt x="470" y="866"/>
                </a:lnTo>
                <a:lnTo>
                  <a:pt x="463" y="862"/>
                </a:lnTo>
                <a:lnTo>
                  <a:pt x="457" y="857"/>
                </a:lnTo>
                <a:lnTo>
                  <a:pt x="452" y="851"/>
                </a:lnTo>
                <a:lnTo>
                  <a:pt x="448" y="844"/>
                </a:lnTo>
                <a:lnTo>
                  <a:pt x="446" y="836"/>
                </a:lnTo>
                <a:lnTo>
                  <a:pt x="445" y="828"/>
                </a:lnTo>
                <a:lnTo>
                  <a:pt x="446" y="819"/>
                </a:lnTo>
                <a:lnTo>
                  <a:pt x="448" y="812"/>
                </a:lnTo>
                <a:lnTo>
                  <a:pt x="452" y="804"/>
                </a:lnTo>
                <a:lnTo>
                  <a:pt x="457" y="798"/>
                </a:lnTo>
                <a:lnTo>
                  <a:pt x="463" y="792"/>
                </a:lnTo>
                <a:lnTo>
                  <a:pt x="470" y="789"/>
                </a:lnTo>
                <a:lnTo>
                  <a:pt x="478" y="787"/>
                </a:lnTo>
                <a:lnTo>
                  <a:pt x="486" y="786"/>
                </a:lnTo>
                <a:lnTo>
                  <a:pt x="495" y="787"/>
                </a:lnTo>
                <a:lnTo>
                  <a:pt x="502" y="789"/>
                </a:lnTo>
                <a:lnTo>
                  <a:pt x="510" y="792"/>
                </a:lnTo>
                <a:lnTo>
                  <a:pt x="516" y="798"/>
                </a:lnTo>
                <a:lnTo>
                  <a:pt x="522" y="804"/>
                </a:lnTo>
                <a:lnTo>
                  <a:pt x="525" y="812"/>
                </a:lnTo>
                <a:lnTo>
                  <a:pt x="527" y="819"/>
                </a:lnTo>
                <a:lnTo>
                  <a:pt x="528" y="828"/>
                </a:lnTo>
                <a:lnTo>
                  <a:pt x="527" y="836"/>
                </a:lnTo>
                <a:lnTo>
                  <a:pt x="525" y="844"/>
                </a:lnTo>
                <a:lnTo>
                  <a:pt x="522" y="851"/>
                </a:lnTo>
                <a:lnTo>
                  <a:pt x="516" y="857"/>
                </a:lnTo>
                <a:lnTo>
                  <a:pt x="510" y="862"/>
                </a:lnTo>
                <a:lnTo>
                  <a:pt x="502" y="866"/>
                </a:lnTo>
                <a:lnTo>
                  <a:pt x="495" y="868"/>
                </a:lnTo>
                <a:lnTo>
                  <a:pt x="486" y="869"/>
                </a:lnTo>
                <a:close/>
                <a:moveTo>
                  <a:pt x="239" y="630"/>
                </a:moveTo>
                <a:lnTo>
                  <a:pt x="179" y="630"/>
                </a:lnTo>
                <a:lnTo>
                  <a:pt x="162" y="629"/>
                </a:lnTo>
                <a:lnTo>
                  <a:pt x="148" y="626"/>
                </a:lnTo>
                <a:lnTo>
                  <a:pt x="143" y="624"/>
                </a:lnTo>
                <a:lnTo>
                  <a:pt x="138" y="622"/>
                </a:lnTo>
                <a:lnTo>
                  <a:pt x="134" y="619"/>
                </a:lnTo>
                <a:lnTo>
                  <a:pt x="130" y="617"/>
                </a:lnTo>
                <a:lnTo>
                  <a:pt x="127" y="614"/>
                </a:lnTo>
                <a:lnTo>
                  <a:pt x="125" y="609"/>
                </a:lnTo>
                <a:lnTo>
                  <a:pt x="123" y="606"/>
                </a:lnTo>
                <a:lnTo>
                  <a:pt x="121" y="602"/>
                </a:lnTo>
                <a:lnTo>
                  <a:pt x="119" y="592"/>
                </a:lnTo>
                <a:lnTo>
                  <a:pt x="119" y="582"/>
                </a:lnTo>
                <a:lnTo>
                  <a:pt x="119" y="355"/>
                </a:lnTo>
                <a:lnTo>
                  <a:pt x="119" y="350"/>
                </a:lnTo>
                <a:lnTo>
                  <a:pt x="120" y="343"/>
                </a:lnTo>
                <a:lnTo>
                  <a:pt x="121" y="338"/>
                </a:lnTo>
                <a:lnTo>
                  <a:pt x="124" y="333"/>
                </a:lnTo>
                <a:lnTo>
                  <a:pt x="126" y="328"/>
                </a:lnTo>
                <a:lnTo>
                  <a:pt x="129" y="324"/>
                </a:lnTo>
                <a:lnTo>
                  <a:pt x="132" y="320"/>
                </a:lnTo>
                <a:lnTo>
                  <a:pt x="136" y="315"/>
                </a:lnTo>
                <a:lnTo>
                  <a:pt x="141" y="312"/>
                </a:lnTo>
                <a:lnTo>
                  <a:pt x="145" y="309"/>
                </a:lnTo>
                <a:lnTo>
                  <a:pt x="150" y="306"/>
                </a:lnTo>
                <a:lnTo>
                  <a:pt x="155" y="304"/>
                </a:lnTo>
                <a:lnTo>
                  <a:pt x="161" y="302"/>
                </a:lnTo>
                <a:lnTo>
                  <a:pt x="166" y="300"/>
                </a:lnTo>
                <a:lnTo>
                  <a:pt x="173" y="300"/>
                </a:lnTo>
                <a:lnTo>
                  <a:pt x="179" y="299"/>
                </a:lnTo>
                <a:lnTo>
                  <a:pt x="239" y="299"/>
                </a:lnTo>
                <a:lnTo>
                  <a:pt x="239" y="630"/>
                </a:lnTo>
                <a:close/>
                <a:moveTo>
                  <a:pt x="29" y="464"/>
                </a:moveTo>
                <a:lnTo>
                  <a:pt x="29" y="459"/>
                </a:lnTo>
                <a:lnTo>
                  <a:pt x="31" y="452"/>
                </a:lnTo>
                <a:lnTo>
                  <a:pt x="32" y="447"/>
                </a:lnTo>
                <a:lnTo>
                  <a:pt x="33" y="442"/>
                </a:lnTo>
                <a:lnTo>
                  <a:pt x="36" y="437"/>
                </a:lnTo>
                <a:lnTo>
                  <a:pt x="38" y="432"/>
                </a:lnTo>
                <a:lnTo>
                  <a:pt x="41" y="428"/>
                </a:lnTo>
                <a:lnTo>
                  <a:pt x="44" y="424"/>
                </a:lnTo>
                <a:lnTo>
                  <a:pt x="53" y="417"/>
                </a:lnTo>
                <a:lnTo>
                  <a:pt x="64" y="412"/>
                </a:lnTo>
                <a:lnTo>
                  <a:pt x="75" y="408"/>
                </a:lnTo>
                <a:lnTo>
                  <a:pt x="89" y="405"/>
                </a:lnTo>
                <a:lnTo>
                  <a:pt x="89" y="524"/>
                </a:lnTo>
                <a:lnTo>
                  <a:pt x="75" y="521"/>
                </a:lnTo>
                <a:lnTo>
                  <a:pt x="64" y="517"/>
                </a:lnTo>
                <a:lnTo>
                  <a:pt x="53" y="512"/>
                </a:lnTo>
                <a:lnTo>
                  <a:pt x="44" y="505"/>
                </a:lnTo>
                <a:lnTo>
                  <a:pt x="41" y="500"/>
                </a:lnTo>
                <a:lnTo>
                  <a:pt x="38" y="497"/>
                </a:lnTo>
                <a:lnTo>
                  <a:pt x="36" y="492"/>
                </a:lnTo>
                <a:lnTo>
                  <a:pt x="33" y="488"/>
                </a:lnTo>
                <a:lnTo>
                  <a:pt x="32" y="482"/>
                </a:lnTo>
                <a:lnTo>
                  <a:pt x="31" y="477"/>
                </a:lnTo>
                <a:lnTo>
                  <a:pt x="29" y="470"/>
                </a:lnTo>
                <a:lnTo>
                  <a:pt x="29" y="464"/>
                </a:lnTo>
                <a:close/>
                <a:moveTo>
                  <a:pt x="898" y="464"/>
                </a:moveTo>
                <a:lnTo>
                  <a:pt x="898" y="455"/>
                </a:lnTo>
                <a:lnTo>
                  <a:pt x="897" y="447"/>
                </a:lnTo>
                <a:lnTo>
                  <a:pt x="895" y="438"/>
                </a:lnTo>
                <a:lnTo>
                  <a:pt x="892" y="430"/>
                </a:lnTo>
                <a:lnTo>
                  <a:pt x="888" y="422"/>
                </a:lnTo>
                <a:lnTo>
                  <a:pt x="884" y="416"/>
                </a:lnTo>
                <a:lnTo>
                  <a:pt x="880" y="409"/>
                </a:lnTo>
                <a:lnTo>
                  <a:pt x="873" y="403"/>
                </a:lnTo>
                <a:lnTo>
                  <a:pt x="868" y="398"/>
                </a:lnTo>
                <a:lnTo>
                  <a:pt x="861" y="392"/>
                </a:lnTo>
                <a:lnTo>
                  <a:pt x="853" y="388"/>
                </a:lnTo>
                <a:lnTo>
                  <a:pt x="846" y="385"/>
                </a:lnTo>
                <a:lnTo>
                  <a:pt x="837" y="382"/>
                </a:lnTo>
                <a:lnTo>
                  <a:pt x="829" y="378"/>
                </a:lnTo>
                <a:lnTo>
                  <a:pt x="819" y="376"/>
                </a:lnTo>
                <a:lnTo>
                  <a:pt x="808" y="375"/>
                </a:lnTo>
                <a:lnTo>
                  <a:pt x="808" y="355"/>
                </a:lnTo>
                <a:lnTo>
                  <a:pt x="808" y="346"/>
                </a:lnTo>
                <a:lnTo>
                  <a:pt x="807" y="339"/>
                </a:lnTo>
                <a:lnTo>
                  <a:pt x="805" y="330"/>
                </a:lnTo>
                <a:lnTo>
                  <a:pt x="802" y="323"/>
                </a:lnTo>
                <a:lnTo>
                  <a:pt x="799" y="316"/>
                </a:lnTo>
                <a:lnTo>
                  <a:pt x="795" y="310"/>
                </a:lnTo>
                <a:lnTo>
                  <a:pt x="790" y="304"/>
                </a:lnTo>
                <a:lnTo>
                  <a:pt x="785" y="297"/>
                </a:lnTo>
                <a:lnTo>
                  <a:pt x="779" y="292"/>
                </a:lnTo>
                <a:lnTo>
                  <a:pt x="773" y="287"/>
                </a:lnTo>
                <a:lnTo>
                  <a:pt x="766" y="282"/>
                </a:lnTo>
                <a:lnTo>
                  <a:pt x="759" y="279"/>
                </a:lnTo>
                <a:lnTo>
                  <a:pt x="752" y="276"/>
                </a:lnTo>
                <a:lnTo>
                  <a:pt x="744" y="274"/>
                </a:lnTo>
                <a:lnTo>
                  <a:pt x="735" y="271"/>
                </a:lnTo>
                <a:lnTo>
                  <a:pt x="728" y="270"/>
                </a:lnTo>
                <a:lnTo>
                  <a:pt x="727" y="256"/>
                </a:lnTo>
                <a:lnTo>
                  <a:pt x="725" y="243"/>
                </a:lnTo>
                <a:lnTo>
                  <a:pt x="723" y="229"/>
                </a:lnTo>
                <a:lnTo>
                  <a:pt x="719" y="216"/>
                </a:lnTo>
                <a:lnTo>
                  <a:pt x="716" y="202"/>
                </a:lnTo>
                <a:lnTo>
                  <a:pt x="712" y="189"/>
                </a:lnTo>
                <a:lnTo>
                  <a:pt x="707" y="177"/>
                </a:lnTo>
                <a:lnTo>
                  <a:pt x="701" y="164"/>
                </a:lnTo>
                <a:lnTo>
                  <a:pt x="696" y="153"/>
                </a:lnTo>
                <a:lnTo>
                  <a:pt x="689" y="141"/>
                </a:lnTo>
                <a:lnTo>
                  <a:pt x="683" y="129"/>
                </a:lnTo>
                <a:lnTo>
                  <a:pt x="676" y="118"/>
                </a:lnTo>
                <a:lnTo>
                  <a:pt x="667" y="108"/>
                </a:lnTo>
                <a:lnTo>
                  <a:pt x="660" y="98"/>
                </a:lnTo>
                <a:lnTo>
                  <a:pt x="650" y="89"/>
                </a:lnTo>
                <a:lnTo>
                  <a:pt x="641" y="79"/>
                </a:lnTo>
                <a:lnTo>
                  <a:pt x="632" y="69"/>
                </a:lnTo>
                <a:lnTo>
                  <a:pt x="622" y="62"/>
                </a:lnTo>
                <a:lnTo>
                  <a:pt x="611" y="53"/>
                </a:lnTo>
                <a:lnTo>
                  <a:pt x="601" y="46"/>
                </a:lnTo>
                <a:lnTo>
                  <a:pt x="589" y="39"/>
                </a:lnTo>
                <a:lnTo>
                  <a:pt x="578" y="33"/>
                </a:lnTo>
                <a:lnTo>
                  <a:pt x="566" y="26"/>
                </a:lnTo>
                <a:lnTo>
                  <a:pt x="555" y="21"/>
                </a:lnTo>
                <a:lnTo>
                  <a:pt x="542" y="16"/>
                </a:lnTo>
                <a:lnTo>
                  <a:pt x="529" y="11"/>
                </a:lnTo>
                <a:lnTo>
                  <a:pt x="516" y="8"/>
                </a:lnTo>
                <a:lnTo>
                  <a:pt x="503" y="5"/>
                </a:lnTo>
                <a:lnTo>
                  <a:pt x="489" y="3"/>
                </a:lnTo>
                <a:lnTo>
                  <a:pt x="477" y="2"/>
                </a:lnTo>
                <a:lnTo>
                  <a:pt x="463" y="1"/>
                </a:lnTo>
                <a:lnTo>
                  <a:pt x="449" y="0"/>
                </a:lnTo>
                <a:lnTo>
                  <a:pt x="435" y="1"/>
                </a:lnTo>
                <a:lnTo>
                  <a:pt x="421" y="2"/>
                </a:lnTo>
                <a:lnTo>
                  <a:pt x="407" y="3"/>
                </a:lnTo>
                <a:lnTo>
                  <a:pt x="394" y="5"/>
                </a:lnTo>
                <a:lnTo>
                  <a:pt x="380" y="8"/>
                </a:lnTo>
                <a:lnTo>
                  <a:pt x="367" y="13"/>
                </a:lnTo>
                <a:lnTo>
                  <a:pt x="355" y="17"/>
                </a:lnTo>
                <a:lnTo>
                  <a:pt x="342" y="21"/>
                </a:lnTo>
                <a:lnTo>
                  <a:pt x="330" y="26"/>
                </a:lnTo>
                <a:lnTo>
                  <a:pt x="318" y="33"/>
                </a:lnTo>
                <a:lnTo>
                  <a:pt x="307" y="39"/>
                </a:lnTo>
                <a:lnTo>
                  <a:pt x="295" y="47"/>
                </a:lnTo>
                <a:lnTo>
                  <a:pt x="284" y="54"/>
                </a:lnTo>
                <a:lnTo>
                  <a:pt x="273" y="62"/>
                </a:lnTo>
                <a:lnTo>
                  <a:pt x="264" y="70"/>
                </a:lnTo>
                <a:lnTo>
                  <a:pt x="253" y="80"/>
                </a:lnTo>
                <a:lnTo>
                  <a:pt x="244" y="90"/>
                </a:lnTo>
                <a:lnTo>
                  <a:pt x="235" y="99"/>
                </a:lnTo>
                <a:lnTo>
                  <a:pt x="226" y="110"/>
                </a:lnTo>
                <a:lnTo>
                  <a:pt x="219" y="120"/>
                </a:lnTo>
                <a:lnTo>
                  <a:pt x="211" y="131"/>
                </a:lnTo>
                <a:lnTo>
                  <a:pt x="204" y="142"/>
                </a:lnTo>
                <a:lnTo>
                  <a:pt x="197" y="154"/>
                </a:lnTo>
                <a:lnTo>
                  <a:pt x="191" y="166"/>
                </a:lnTo>
                <a:lnTo>
                  <a:pt x="186" y="178"/>
                </a:lnTo>
                <a:lnTo>
                  <a:pt x="181" y="191"/>
                </a:lnTo>
                <a:lnTo>
                  <a:pt x="177" y="204"/>
                </a:lnTo>
                <a:lnTo>
                  <a:pt x="173" y="217"/>
                </a:lnTo>
                <a:lnTo>
                  <a:pt x="170" y="230"/>
                </a:lnTo>
                <a:lnTo>
                  <a:pt x="167" y="244"/>
                </a:lnTo>
                <a:lnTo>
                  <a:pt x="165" y="256"/>
                </a:lnTo>
                <a:lnTo>
                  <a:pt x="164" y="270"/>
                </a:lnTo>
                <a:lnTo>
                  <a:pt x="157" y="273"/>
                </a:lnTo>
                <a:lnTo>
                  <a:pt x="149" y="275"/>
                </a:lnTo>
                <a:lnTo>
                  <a:pt x="142" y="277"/>
                </a:lnTo>
                <a:lnTo>
                  <a:pt x="134" y="281"/>
                </a:lnTo>
                <a:lnTo>
                  <a:pt x="128" y="284"/>
                </a:lnTo>
                <a:lnTo>
                  <a:pt x="121" y="289"/>
                </a:lnTo>
                <a:lnTo>
                  <a:pt x="116" y="294"/>
                </a:lnTo>
                <a:lnTo>
                  <a:pt x="111" y="299"/>
                </a:lnTo>
                <a:lnTo>
                  <a:pt x="105" y="305"/>
                </a:lnTo>
                <a:lnTo>
                  <a:pt x="101" y="311"/>
                </a:lnTo>
                <a:lnTo>
                  <a:pt x="98" y="317"/>
                </a:lnTo>
                <a:lnTo>
                  <a:pt x="95" y="325"/>
                </a:lnTo>
                <a:lnTo>
                  <a:pt x="93" y="331"/>
                </a:lnTo>
                <a:lnTo>
                  <a:pt x="90" y="339"/>
                </a:lnTo>
                <a:lnTo>
                  <a:pt x="89" y="347"/>
                </a:lnTo>
                <a:lnTo>
                  <a:pt x="89" y="355"/>
                </a:lnTo>
                <a:lnTo>
                  <a:pt x="89" y="375"/>
                </a:lnTo>
                <a:lnTo>
                  <a:pt x="79" y="376"/>
                </a:lnTo>
                <a:lnTo>
                  <a:pt x="69" y="378"/>
                </a:lnTo>
                <a:lnTo>
                  <a:pt x="60" y="382"/>
                </a:lnTo>
                <a:lnTo>
                  <a:pt x="52" y="385"/>
                </a:lnTo>
                <a:lnTo>
                  <a:pt x="43" y="388"/>
                </a:lnTo>
                <a:lnTo>
                  <a:pt x="36" y="392"/>
                </a:lnTo>
                <a:lnTo>
                  <a:pt x="29" y="398"/>
                </a:lnTo>
                <a:lnTo>
                  <a:pt x="23" y="403"/>
                </a:lnTo>
                <a:lnTo>
                  <a:pt x="18" y="409"/>
                </a:lnTo>
                <a:lnTo>
                  <a:pt x="13" y="416"/>
                </a:lnTo>
                <a:lnTo>
                  <a:pt x="9" y="422"/>
                </a:lnTo>
                <a:lnTo>
                  <a:pt x="5" y="430"/>
                </a:lnTo>
                <a:lnTo>
                  <a:pt x="3" y="438"/>
                </a:lnTo>
                <a:lnTo>
                  <a:pt x="1" y="447"/>
                </a:lnTo>
                <a:lnTo>
                  <a:pt x="0" y="455"/>
                </a:lnTo>
                <a:lnTo>
                  <a:pt x="0" y="465"/>
                </a:lnTo>
                <a:lnTo>
                  <a:pt x="0" y="474"/>
                </a:lnTo>
                <a:lnTo>
                  <a:pt x="1" y="482"/>
                </a:lnTo>
                <a:lnTo>
                  <a:pt x="3" y="491"/>
                </a:lnTo>
                <a:lnTo>
                  <a:pt x="5" y="499"/>
                </a:lnTo>
                <a:lnTo>
                  <a:pt x="9" y="507"/>
                </a:lnTo>
                <a:lnTo>
                  <a:pt x="13" y="513"/>
                </a:lnTo>
                <a:lnTo>
                  <a:pt x="18" y="520"/>
                </a:lnTo>
                <a:lnTo>
                  <a:pt x="23" y="526"/>
                </a:lnTo>
                <a:lnTo>
                  <a:pt x="29" y="531"/>
                </a:lnTo>
                <a:lnTo>
                  <a:pt x="36" y="537"/>
                </a:lnTo>
                <a:lnTo>
                  <a:pt x="43" y="541"/>
                </a:lnTo>
                <a:lnTo>
                  <a:pt x="52" y="544"/>
                </a:lnTo>
                <a:lnTo>
                  <a:pt x="60" y="547"/>
                </a:lnTo>
                <a:lnTo>
                  <a:pt x="69" y="551"/>
                </a:lnTo>
                <a:lnTo>
                  <a:pt x="79" y="553"/>
                </a:lnTo>
                <a:lnTo>
                  <a:pt x="89" y="554"/>
                </a:lnTo>
                <a:lnTo>
                  <a:pt x="89" y="582"/>
                </a:lnTo>
                <a:lnTo>
                  <a:pt x="89" y="591"/>
                </a:lnTo>
                <a:lnTo>
                  <a:pt x="90" y="600"/>
                </a:lnTo>
                <a:lnTo>
                  <a:pt x="93" y="608"/>
                </a:lnTo>
                <a:lnTo>
                  <a:pt x="95" y="616"/>
                </a:lnTo>
                <a:lnTo>
                  <a:pt x="98" y="622"/>
                </a:lnTo>
                <a:lnTo>
                  <a:pt x="102" y="629"/>
                </a:lnTo>
                <a:lnTo>
                  <a:pt x="106" y="635"/>
                </a:lnTo>
                <a:lnTo>
                  <a:pt x="112" y="639"/>
                </a:lnTo>
                <a:lnTo>
                  <a:pt x="117" y="645"/>
                </a:lnTo>
                <a:lnTo>
                  <a:pt x="125" y="648"/>
                </a:lnTo>
                <a:lnTo>
                  <a:pt x="132" y="651"/>
                </a:lnTo>
                <a:lnTo>
                  <a:pt x="140" y="654"/>
                </a:lnTo>
                <a:lnTo>
                  <a:pt x="148" y="657"/>
                </a:lnTo>
                <a:lnTo>
                  <a:pt x="158" y="658"/>
                </a:lnTo>
                <a:lnTo>
                  <a:pt x="169" y="659"/>
                </a:lnTo>
                <a:lnTo>
                  <a:pt x="179" y="660"/>
                </a:lnTo>
                <a:lnTo>
                  <a:pt x="254" y="660"/>
                </a:lnTo>
                <a:lnTo>
                  <a:pt x="257" y="659"/>
                </a:lnTo>
                <a:lnTo>
                  <a:pt x="259" y="659"/>
                </a:lnTo>
                <a:lnTo>
                  <a:pt x="263" y="657"/>
                </a:lnTo>
                <a:lnTo>
                  <a:pt x="265" y="654"/>
                </a:lnTo>
                <a:lnTo>
                  <a:pt x="266" y="652"/>
                </a:lnTo>
                <a:lnTo>
                  <a:pt x="268" y="650"/>
                </a:lnTo>
                <a:lnTo>
                  <a:pt x="268" y="647"/>
                </a:lnTo>
                <a:lnTo>
                  <a:pt x="269" y="645"/>
                </a:lnTo>
                <a:lnTo>
                  <a:pt x="269" y="284"/>
                </a:lnTo>
                <a:lnTo>
                  <a:pt x="268" y="282"/>
                </a:lnTo>
                <a:lnTo>
                  <a:pt x="268" y="279"/>
                </a:lnTo>
                <a:lnTo>
                  <a:pt x="266" y="277"/>
                </a:lnTo>
                <a:lnTo>
                  <a:pt x="265" y="274"/>
                </a:lnTo>
                <a:lnTo>
                  <a:pt x="263" y="273"/>
                </a:lnTo>
                <a:lnTo>
                  <a:pt x="259" y="270"/>
                </a:lnTo>
                <a:lnTo>
                  <a:pt x="257" y="270"/>
                </a:lnTo>
                <a:lnTo>
                  <a:pt x="254" y="269"/>
                </a:lnTo>
                <a:lnTo>
                  <a:pt x="194" y="269"/>
                </a:lnTo>
                <a:lnTo>
                  <a:pt x="195" y="258"/>
                </a:lnTo>
                <a:lnTo>
                  <a:pt x="197" y="246"/>
                </a:lnTo>
                <a:lnTo>
                  <a:pt x="200" y="233"/>
                </a:lnTo>
                <a:lnTo>
                  <a:pt x="203" y="221"/>
                </a:lnTo>
                <a:lnTo>
                  <a:pt x="206" y="210"/>
                </a:lnTo>
                <a:lnTo>
                  <a:pt x="210" y="199"/>
                </a:lnTo>
                <a:lnTo>
                  <a:pt x="215" y="188"/>
                </a:lnTo>
                <a:lnTo>
                  <a:pt x="219" y="177"/>
                </a:lnTo>
                <a:lnTo>
                  <a:pt x="224" y="167"/>
                </a:lnTo>
                <a:lnTo>
                  <a:pt x="231" y="156"/>
                </a:lnTo>
                <a:lnTo>
                  <a:pt x="237" y="146"/>
                </a:lnTo>
                <a:lnTo>
                  <a:pt x="243" y="136"/>
                </a:lnTo>
                <a:lnTo>
                  <a:pt x="258" y="117"/>
                </a:lnTo>
                <a:lnTo>
                  <a:pt x="274" y="100"/>
                </a:lnTo>
                <a:lnTo>
                  <a:pt x="293" y="85"/>
                </a:lnTo>
                <a:lnTo>
                  <a:pt x="312" y="71"/>
                </a:lnTo>
                <a:lnTo>
                  <a:pt x="323" y="65"/>
                </a:lnTo>
                <a:lnTo>
                  <a:pt x="332" y="59"/>
                </a:lnTo>
                <a:lnTo>
                  <a:pt x="343" y="53"/>
                </a:lnTo>
                <a:lnTo>
                  <a:pt x="354" y="49"/>
                </a:lnTo>
                <a:lnTo>
                  <a:pt x="365" y="45"/>
                </a:lnTo>
                <a:lnTo>
                  <a:pt x="376" y="40"/>
                </a:lnTo>
                <a:lnTo>
                  <a:pt x="388" y="37"/>
                </a:lnTo>
                <a:lnTo>
                  <a:pt x="400" y="35"/>
                </a:lnTo>
                <a:lnTo>
                  <a:pt x="411" y="33"/>
                </a:lnTo>
                <a:lnTo>
                  <a:pt x="424" y="31"/>
                </a:lnTo>
                <a:lnTo>
                  <a:pt x="436" y="31"/>
                </a:lnTo>
                <a:lnTo>
                  <a:pt x="449" y="30"/>
                </a:lnTo>
                <a:lnTo>
                  <a:pt x="461" y="31"/>
                </a:lnTo>
                <a:lnTo>
                  <a:pt x="472" y="31"/>
                </a:lnTo>
                <a:lnTo>
                  <a:pt x="485" y="33"/>
                </a:lnTo>
                <a:lnTo>
                  <a:pt x="497" y="35"/>
                </a:lnTo>
                <a:lnTo>
                  <a:pt x="508" y="37"/>
                </a:lnTo>
                <a:lnTo>
                  <a:pt x="519" y="40"/>
                </a:lnTo>
                <a:lnTo>
                  <a:pt x="530" y="45"/>
                </a:lnTo>
                <a:lnTo>
                  <a:pt x="542" y="49"/>
                </a:lnTo>
                <a:lnTo>
                  <a:pt x="553" y="53"/>
                </a:lnTo>
                <a:lnTo>
                  <a:pt x="562" y="59"/>
                </a:lnTo>
                <a:lnTo>
                  <a:pt x="573" y="65"/>
                </a:lnTo>
                <a:lnTo>
                  <a:pt x="583" y="71"/>
                </a:lnTo>
                <a:lnTo>
                  <a:pt x="602" y="85"/>
                </a:lnTo>
                <a:lnTo>
                  <a:pt x="619" y="100"/>
                </a:lnTo>
                <a:lnTo>
                  <a:pt x="635" y="117"/>
                </a:lnTo>
                <a:lnTo>
                  <a:pt x="650" y="136"/>
                </a:lnTo>
                <a:lnTo>
                  <a:pt x="663" y="156"/>
                </a:lnTo>
                <a:lnTo>
                  <a:pt x="673" y="177"/>
                </a:lnTo>
                <a:lnTo>
                  <a:pt x="679" y="188"/>
                </a:lnTo>
                <a:lnTo>
                  <a:pt x="683" y="199"/>
                </a:lnTo>
                <a:lnTo>
                  <a:pt x="686" y="210"/>
                </a:lnTo>
                <a:lnTo>
                  <a:pt x="689" y="221"/>
                </a:lnTo>
                <a:lnTo>
                  <a:pt x="693" y="233"/>
                </a:lnTo>
                <a:lnTo>
                  <a:pt x="695" y="246"/>
                </a:lnTo>
                <a:lnTo>
                  <a:pt x="696" y="258"/>
                </a:lnTo>
                <a:lnTo>
                  <a:pt x="697" y="269"/>
                </a:lnTo>
                <a:lnTo>
                  <a:pt x="643" y="269"/>
                </a:lnTo>
                <a:lnTo>
                  <a:pt x="640" y="270"/>
                </a:lnTo>
                <a:lnTo>
                  <a:pt x="638" y="270"/>
                </a:lnTo>
                <a:lnTo>
                  <a:pt x="635" y="273"/>
                </a:lnTo>
                <a:lnTo>
                  <a:pt x="633" y="274"/>
                </a:lnTo>
                <a:lnTo>
                  <a:pt x="631" y="277"/>
                </a:lnTo>
                <a:lnTo>
                  <a:pt x="630" y="279"/>
                </a:lnTo>
                <a:lnTo>
                  <a:pt x="629" y="282"/>
                </a:lnTo>
                <a:lnTo>
                  <a:pt x="629" y="284"/>
                </a:lnTo>
                <a:lnTo>
                  <a:pt x="629" y="645"/>
                </a:lnTo>
                <a:lnTo>
                  <a:pt x="629" y="647"/>
                </a:lnTo>
                <a:lnTo>
                  <a:pt x="630" y="650"/>
                </a:lnTo>
                <a:lnTo>
                  <a:pt x="631" y="652"/>
                </a:lnTo>
                <a:lnTo>
                  <a:pt x="633" y="654"/>
                </a:lnTo>
                <a:lnTo>
                  <a:pt x="635" y="657"/>
                </a:lnTo>
                <a:lnTo>
                  <a:pt x="638" y="659"/>
                </a:lnTo>
                <a:lnTo>
                  <a:pt x="640" y="659"/>
                </a:lnTo>
                <a:lnTo>
                  <a:pt x="643" y="660"/>
                </a:lnTo>
                <a:lnTo>
                  <a:pt x="718" y="660"/>
                </a:lnTo>
                <a:lnTo>
                  <a:pt x="728" y="659"/>
                </a:lnTo>
                <a:lnTo>
                  <a:pt x="737" y="659"/>
                </a:lnTo>
                <a:lnTo>
                  <a:pt x="737" y="695"/>
                </a:lnTo>
                <a:lnTo>
                  <a:pt x="735" y="707"/>
                </a:lnTo>
                <a:lnTo>
                  <a:pt x="733" y="719"/>
                </a:lnTo>
                <a:lnTo>
                  <a:pt x="731" y="730"/>
                </a:lnTo>
                <a:lnTo>
                  <a:pt x="727" y="741"/>
                </a:lnTo>
                <a:lnTo>
                  <a:pt x="722" y="751"/>
                </a:lnTo>
                <a:lnTo>
                  <a:pt x="716" y="760"/>
                </a:lnTo>
                <a:lnTo>
                  <a:pt x="709" y="770"/>
                </a:lnTo>
                <a:lnTo>
                  <a:pt x="701" y="778"/>
                </a:lnTo>
                <a:lnTo>
                  <a:pt x="694" y="786"/>
                </a:lnTo>
                <a:lnTo>
                  <a:pt x="684" y="792"/>
                </a:lnTo>
                <a:lnTo>
                  <a:pt x="674" y="799"/>
                </a:lnTo>
                <a:lnTo>
                  <a:pt x="664" y="803"/>
                </a:lnTo>
                <a:lnTo>
                  <a:pt x="653" y="807"/>
                </a:lnTo>
                <a:lnTo>
                  <a:pt x="642" y="811"/>
                </a:lnTo>
                <a:lnTo>
                  <a:pt x="631" y="812"/>
                </a:lnTo>
                <a:lnTo>
                  <a:pt x="619" y="813"/>
                </a:lnTo>
                <a:lnTo>
                  <a:pt x="557" y="813"/>
                </a:lnTo>
                <a:lnTo>
                  <a:pt x="553" y="801"/>
                </a:lnTo>
                <a:lnTo>
                  <a:pt x="547" y="790"/>
                </a:lnTo>
                <a:lnTo>
                  <a:pt x="541" y="781"/>
                </a:lnTo>
                <a:lnTo>
                  <a:pt x="532" y="772"/>
                </a:lnTo>
                <a:lnTo>
                  <a:pt x="522" y="766"/>
                </a:lnTo>
                <a:lnTo>
                  <a:pt x="511" y="760"/>
                </a:lnTo>
                <a:lnTo>
                  <a:pt x="505" y="758"/>
                </a:lnTo>
                <a:lnTo>
                  <a:pt x="499" y="757"/>
                </a:lnTo>
                <a:lnTo>
                  <a:pt x="493" y="756"/>
                </a:lnTo>
                <a:lnTo>
                  <a:pt x="486" y="756"/>
                </a:lnTo>
                <a:lnTo>
                  <a:pt x="479" y="756"/>
                </a:lnTo>
                <a:lnTo>
                  <a:pt x="472" y="757"/>
                </a:lnTo>
                <a:lnTo>
                  <a:pt x="465" y="759"/>
                </a:lnTo>
                <a:lnTo>
                  <a:pt x="458" y="761"/>
                </a:lnTo>
                <a:lnTo>
                  <a:pt x="452" y="765"/>
                </a:lnTo>
                <a:lnTo>
                  <a:pt x="447" y="768"/>
                </a:lnTo>
                <a:lnTo>
                  <a:pt x="441" y="772"/>
                </a:lnTo>
                <a:lnTo>
                  <a:pt x="436" y="776"/>
                </a:lnTo>
                <a:lnTo>
                  <a:pt x="432" y="782"/>
                </a:lnTo>
                <a:lnTo>
                  <a:pt x="427" y="787"/>
                </a:lnTo>
                <a:lnTo>
                  <a:pt x="423" y="793"/>
                </a:lnTo>
                <a:lnTo>
                  <a:pt x="420" y="800"/>
                </a:lnTo>
                <a:lnTo>
                  <a:pt x="418" y="806"/>
                </a:lnTo>
                <a:lnTo>
                  <a:pt x="417" y="813"/>
                </a:lnTo>
                <a:lnTo>
                  <a:pt x="416" y="820"/>
                </a:lnTo>
                <a:lnTo>
                  <a:pt x="415" y="828"/>
                </a:lnTo>
                <a:lnTo>
                  <a:pt x="416" y="835"/>
                </a:lnTo>
                <a:lnTo>
                  <a:pt x="417" y="842"/>
                </a:lnTo>
                <a:lnTo>
                  <a:pt x="418" y="849"/>
                </a:lnTo>
                <a:lnTo>
                  <a:pt x="420" y="856"/>
                </a:lnTo>
                <a:lnTo>
                  <a:pt x="423" y="862"/>
                </a:lnTo>
                <a:lnTo>
                  <a:pt x="427" y="867"/>
                </a:lnTo>
                <a:lnTo>
                  <a:pt x="432" y="873"/>
                </a:lnTo>
                <a:lnTo>
                  <a:pt x="436" y="878"/>
                </a:lnTo>
                <a:lnTo>
                  <a:pt x="441" y="882"/>
                </a:lnTo>
                <a:lnTo>
                  <a:pt x="447" y="887"/>
                </a:lnTo>
                <a:lnTo>
                  <a:pt x="452" y="891"/>
                </a:lnTo>
                <a:lnTo>
                  <a:pt x="458" y="893"/>
                </a:lnTo>
                <a:lnTo>
                  <a:pt x="465" y="896"/>
                </a:lnTo>
                <a:lnTo>
                  <a:pt x="472" y="897"/>
                </a:lnTo>
                <a:lnTo>
                  <a:pt x="479" y="898"/>
                </a:lnTo>
                <a:lnTo>
                  <a:pt x="486" y="899"/>
                </a:lnTo>
                <a:lnTo>
                  <a:pt x="493" y="898"/>
                </a:lnTo>
                <a:lnTo>
                  <a:pt x="499" y="898"/>
                </a:lnTo>
                <a:lnTo>
                  <a:pt x="505" y="896"/>
                </a:lnTo>
                <a:lnTo>
                  <a:pt x="511" y="895"/>
                </a:lnTo>
                <a:lnTo>
                  <a:pt x="522" y="890"/>
                </a:lnTo>
                <a:lnTo>
                  <a:pt x="532" y="883"/>
                </a:lnTo>
                <a:lnTo>
                  <a:pt x="541" y="875"/>
                </a:lnTo>
                <a:lnTo>
                  <a:pt x="547" y="865"/>
                </a:lnTo>
                <a:lnTo>
                  <a:pt x="553" y="854"/>
                </a:lnTo>
                <a:lnTo>
                  <a:pt x="557" y="843"/>
                </a:lnTo>
                <a:lnTo>
                  <a:pt x="619" y="843"/>
                </a:lnTo>
                <a:lnTo>
                  <a:pt x="634" y="842"/>
                </a:lnTo>
                <a:lnTo>
                  <a:pt x="649" y="839"/>
                </a:lnTo>
                <a:lnTo>
                  <a:pt x="663" y="836"/>
                </a:lnTo>
                <a:lnTo>
                  <a:pt x="676" y="831"/>
                </a:lnTo>
                <a:lnTo>
                  <a:pt x="688" y="824"/>
                </a:lnTo>
                <a:lnTo>
                  <a:pt x="701" y="817"/>
                </a:lnTo>
                <a:lnTo>
                  <a:pt x="712" y="808"/>
                </a:lnTo>
                <a:lnTo>
                  <a:pt x="723" y="799"/>
                </a:lnTo>
                <a:lnTo>
                  <a:pt x="732" y="789"/>
                </a:lnTo>
                <a:lnTo>
                  <a:pt x="741" y="777"/>
                </a:lnTo>
                <a:lnTo>
                  <a:pt x="748" y="766"/>
                </a:lnTo>
                <a:lnTo>
                  <a:pt x="755" y="753"/>
                </a:lnTo>
                <a:lnTo>
                  <a:pt x="759" y="739"/>
                </a:lnTo>
                <a:lnTo>
                  <a:pt x="763" y="725"/>
                </a:lnTo>
                <a:lnTo>
                  <a:pt x="765" y="710"/>
                </a:lnTo>
                <a:lnTo>
                  <a:pt x="766" y="695"/>
                </a:lnTo>
                <a:lnTo>
                  <a:pt x="766" y="651"/>
                </a:lnTo>
                <a:lnTo>
                  <a:pt x="776" y="646"/>
                </a:lnTo>
                <a:lnTo>
                  <a:pt x="785" y="640"/>
                </a:lnTo>
                <a:lnTo>
                  <a:pt x="792" y="633"/>
                </a:lnTo>
                <a:lnTo>
                  <a:pt x="798" y="626"/>
                </a:lnTo>
                <a:lnTo>
                  <a:pt x="802" y="616"/>
                </a:lnTo>
                <a:lnTo>
                  <a:pt x="806" y="606"/>
                </a:lnTo>
                <a:lnTo>
                  <a:pt x="807" y="594"/>
                </a:lnTo>
                <a:lnTo>
                  <a:pt x="808" y="582"/>
                </a:lnTo>
                <a:lnTo>
                  <a:pt x="808" y="554"/>
                </a:lnTo>
                <a:lnTo>
                  <a:pt x="819" y="553"/>
                </a:lnTo>
                <a:lnTo>
                  <a:pt x="829" y="551"/>
                </a:lnTo>
                <a:lnTo>
                  <a:pt x="837" y="547"/>
                </a:lnTo>
                <a:lnTo>
                  <a:pt x="846" y="544"/>
                </a:lnTo>
                <a:lnTo>
                  <a:pt x="853" y="541"/>
                </a:lnTo>
                <a:lnTo>
                  <a:pt x="861" y="537"/>
                </a:lnTo>
                <a:lnTo>
                  <a:pt x="868" y="531"/>
                </a:lnTo>
                <a:lnTo>
                  <a:pt x="873" y="526"/>
                </a:lnTo>
                <a:lnTo>
                  <a:pt x="880" y="520"/>
                </a:lnTo>
                <a:lnTo>
                  <a:pt x="884" y="513"/>
                </a:lnTo>
                <a:lnTo>
                  <a:pt x="888" y="507"/>
                </a:lnTo>
                <a:lnTo>
                  <a:pt x="892" y="499"/>
                </a:lnTo>
                <a:lnTo>
                  <a:pt x="895" y="491"/>
                </a:lnTo>
                <a:lnTo>
                  <a:pt x="897" y="482"/>
                </a:lnTo>
                <a:lnTo>
                  <a:pt x="898" y="474"/>
                </a:lnTo>
                <a:lnTo>
                  <a:pt x="898" y="46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40" name="Group 65">
            <a:extLst>
              <a:ext uri="{FF2B5EF4-FFF2-40B4-BE49-F238E27FC236}">
                <a16:creationId xmlns="" xmlns:a16="http://schemas.microsoft.com/office/drawing/2014/main" id="{2DACDD4A-D2D2-4004-B112-E6611C3A0C59}"/>
              </a:ext>
            </a:extLst>
          </p:cNvPr>
          <p:cNvGrpSpPr/>
          <p:nvPr/>
        </p:nvGrpSpPr>
        <p:grpSpPr>
          <a:xfrm>
            <a:off x="3095224" y="2764037"/>
            <a:ext cx="1309779" cy="3944833"/>
            <a:chOff x="9560670" y="3861710"/>
            <a:chExt cx="1309779" cy="3944833"/>
          </a:xfrm>
        </p:grpSpPr>
        <p:sp>
          <p:nvSpPr>
            <p:cNvPr id="41" name="Hexagon 66">
              <a:extLst>
                <a:ext uri="{FF2B5EF4-FFF2-40B4-BE49-F238E27FC236}">
                  <a16:creationId xmlns="" xmlns:a16="http://schemas.microsoft.com/office/drawing/2014/main" id="{87D76932-10AC-4667-B772-EAE515E7F1C4}"/>
                </a:ext>
              </a:extLst>
            </p:cNvPr>
            <p:cNvSpPr/>
            <p:nvPr/>
          </p:nvSpPr>
          <p:spPr>
            <a:xfrm rot="5400000">
              <a:off x="9455889" y="6391982"/>
              <a:ext cx="1519342" cy="1309779"/>
            </a:xfrm>
            <a:prstGeom prst="hexagon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Hexagon 67">
              <a:extLst>
                <a:ext uri="{FF2B5EF4-FFF2-40B4-BE49-F238E27FC236}">
                  <a16:creationId xmlns="" xmlns:a16="http://schemas.microsoft.com/office/drawing/2014/main" id="{0E700865-5D55-4A3F-BAFC-A87439CB8B73}"/>
                </a:ext>
              </a:extLst>
            </p:cNvPr>
            <p:cNvSpPr/>
            <p:nvPr/>
          </p:nvSpPr>
          <p:spPr>
            <a:xfrm rot="5400000">
              <a:off x="9532988" y="3956966"/>
              <a:ext cx="1381216" cy="1190704"/>
            </a:xfrm>
            <a:prstGeom prst="hexagon">
              <a:avLst/>
            </a:prstGeom>
            <a:noFill/>
            <a:ln w="12700">
              <a:solidFill>
                <a:schemeClr val="tx1">
                  <a:lumMod val="75000"/>
                  <a:lumOff val="25000"/>
                  <a:alpha val="2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Rectangle 75">
            <a:extLst>
              <a:ext uri="{FF2B5EF4-FFF2-40B4-BE49-F238E27FC236}">
                <a16:creationId xmlns="" xmlns:a16="http://schemas.microsoft.com/office/drawing/2014/main" id="{B3DF1BEB-3A8E-493B-AB8A-88679EBBD651}"/>
              </a:ext>
            </a:extLst>
          </p:cNvPr>
          <p:cNvSpPr/>
          <p:nvPr/>
        </p:nvSpPr>
        <p:spPr>
          <a:xfrm>
            <a:off x="4395801" y="5509533"/>
            <a:ext cx="7399114" cy="862013"/>
          </a:xfrm>
          <a:prstGeom prst="rect">
            <a:avLst/>
          </a:prstGeom>
          <a:gradFill flip="none" rotWithShape="1">
            <a:gsLst>
              <a:gs pos="38000">
                <a:schemeClr val="bg1">
                  <a:lumMod val="85000"/>
                </a:schemeClr>
              </a:gs>
              <a:gs pos="100000">
                <a:schemeClr val="bg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TextBox 79">
            <a:extLst>
              <a:ext uri="{FF2B5EF4-FFF2-40B4-BE49-F238E27FC236}">
                <a16:creationId xmlns="" xmlns:a16="http://schemas.microsoft.com/office/drawing/2014/main" id="{41706747-0087-4B12-BE3B-66A2AEC5E49F}"/>
              </a:ext>
            </a:extLst>
          </p:cNvPr>
          <p:cNvSpPr txBox="1"/>
          <p:nvPr/>
        </p:nvSpPr>
        <p:spPr>
          <a:xfrm>
            <a:off x="4472856" y="5810959"/>
            <a:ext cx="6499944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zh-TW" sz="2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Delay in R&amp;D expense recognition </a:t>
            </a:r>
            <a:endParaRPr lang="en-US" altLang="zh-TW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2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46" name="Group 145">
            <a:extLst>
              <a:ext uri="{FF2B5EF4-FFF2-40B4-BE49-F238E27FC236}">
                <a16:creationId xmlns="" xmlns:a16="http://schemas.microsoft.com/office/drawing/2014/main" id="{777ADA38-E61E-4ECA-BF43-9699F01E4423}"/>
              </a:ext>
            </a:extLst>
          </p:cNvPr>
          <p:cNvGrpSpPr/>
          <p:nvPr/>
        </p:nvGrpSpPr>
        <p:grpSpPr>
          <a:xfrm>
            <a:off x="3485519" y="5747447"/>
            <a:ext cx="521165" cy="464668"/>
            <a:chOff x="5186363" y="2633663"/>
            <a:chExt cx="303213" cy="303213"/>
          </a:xfrm>
          <a:solidFill>
            <a:schemeClr val="bg1"/>
          </a:solidFill>
        </p:grpSpPr>
        <p:sp>
          <p:nvSpPr>
            <p:cNvPr id="47" name="Freeform 31">
              <a:extLst>
                <a:ext uri="{FF2B5EF4-FFF2-40B4-BE49-F238E27FC236}">
                  <a16:creationId xmlns="" xmlns:a16="http://schemas.microsoft.com/office/drawing/2014/main" id="{EE8574B0-F447-416C-B388-FEB9475A553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186363" y="2633663"/>
              <a:ext cx="303213" cy="303213"/>
            </a:xfrm>
            <a:custGeom>
              <a:avLst/>
              <a:gdLst>
                <a:gd name="T0" fmla="*/ 635 w 764"/>
                <a:gd name="T1" fmla="*/ 415 h 765"/>
                <a:gd name="T2" fmla="*/ 622 w 764"/>
                <a:gd name="T3" fmla="*/ 482 h 765"/>
                <a:gd name="T4" fmla="*/ 604 w 764"/>
                <a:gd name="T5" fmla="*/ 519 h 765"/>
                <a:gd name="T6" fmla="*/ 671 w 764"/>
                <a:gd name="T7" fmla="*/ 599 h 765"/>
                <a:gd name="T8" fmla="*/ 522 w 764"/>
                <a:gd name="T9" fmla="*/ 604 h 765"/>
                <a:gd name="T10" fmla="*/ 467 w 764"/>
                <a:gd name="T11" fmla="*/ 627 h 765"/>
                <a:gd name="T12" fmla="*/ 434 w 764"/>
                <a:gd name="T13" fmla="*/ 646 h 765"/>
                <a:gd name="T14" fmla="*/ 330 w 764"/>
                <a:gd name="T15" fmla="*/ 646 h 765"/>
                <a:gd name="T16" fmla="*/ 298 w 764"/>
                <a:gd name="T17" fmla="*/ 627 h 765"/>
                <a:gd name="T18" fmla="*/ 242 w 764"/>
                <a:gd name="T19" fmla="*/ 604 h 765"/>
                <a:gd name="T20" fmla="*/ 93 w 764"/>
                <a:gd name="T21" fmla="*/ 599 h 765"/>
                <a:gd name="T22" fmla="*/ 160 w 764"/>
                <a:gd name="T23" fmla="*/ 519 h 765"/>
                <a:gd name="T24" fmla="*/ 138 w 764"/>
                <a:gd name="T25" fmla="*/ 462 h 765"/>
                <a:gd name="T26" fmla="*/ 125 w 764"/>
                <a:gd name="T27" fmla="*/ 412 h 765"/>
                <a:gd name="T28" fmla="*/ 117 w 764"/>
                <a:gd name="T29" fmla="*/ 332 h 765"/>
                <a:gd name="T30" fmla="*/ 134 w 764"/>
                <a:gd name="T31" fmla="*/ 308 h 765"/>
                <a:gd name="T32" fmla="*/ 162 w 764"/>
                <a:gd name="T33" fmla="*/ 240 h 765"/>
                <a:gd name="T34" fmla="*/ 232 w 764"/>
                <a:gd name="T35" fmla="*/ 160 h 765"/>
                <a:gd name="T36" fmla="*/ 266 w 764"/>
                <a:gd name="T37" fmla="*/ 151 h 765"/>
                <a:gd name="T38" fmla="*/ 328 w 764"/>
                <a:gd name="T39" fmla="*/ 126 h 765"/>
                <a:gd name="T40" fmla="*/ 434 w 764"/>
                <a:gd name="T41" fmla="*/ 118 h 765"/>
                <a:gd name="T42" fmla="*/ 457 w 764"/>
                <a:gd name="T43" fmla="*/ 135 h 765"/>
                <a:gd name="T44" fmla="*/ 526 w 764"/>
                <a:gd name="T45" fmla="*/ 162 h 765"/>
                <a:gd name="T46" fmla="*/ 605 w 764"/>
                <a:gd name="T47" fmla="*/ 232 h 765"/>
                <a:gd name="T48" fmla="*/ 614 w 764"/>
                <a:gd name="T49" fmla="*/ 264 h 765"/>
                <a:gd name="T50" fmla="*/ 640 w 764"/>
                <a:gd name="T51" fmla="*/ 329 h 765"/>
                <a:gd name="T52" fmla="*/ 751 w 764"/>
                <a:gd name="T53" fmla="*/ 306 h 765"/>
                <a:gd name="T54" fmla="*/ 631 w 764"/>
                <a:gd name="T55" fmla="*/ 243 h 765"/>
                <a:gd name="T56" fmla="*/ 698 w 764"/>
                <a:gd name="T57" fmla="*/ 159 h 765"/>
                <a:gd name="T58" fmla="*/ 589 w 764"/>
                <a:gd name="T59" fmla="*/ 68 h 765"/>
                <a:gd name="T60" fmla="*/ 458 w 764"/>
                <a:gd name="T61" fmla="*/ 109 h 765"/>
                <a:gd name="T62" fmla="*/ 445 w 764"/>
                <a:gd name="T63" fmla="*/ 0 h 765"/>
                <a:gd name="T64" fmla="*/ 306 w 764"/>
                <a:gd name="T65" fmla="*/ 13 h 765"/>
                <a:gd name="T66" fmla="*/ 242 w 764"/>
                <a:gd name="T67" fmla="*/ 135 h 765"/>
                <a:gd name="T68" fmla="*/ 158 w 764"/>
                <a:gd name="T69" fmla="*/ 68 h 765"/>
                <a:gd name="T70" fmla="*/ 66 w 764"/>
                <a:gd name="T71" fmla="*/ 176 h 765"/>
                <a:gd name="T72" fmla="*/ 107 w 764"/>
                <a:gd name="T73" fmla="*/ 306 h 765"/>
                <a:gd name="T74" fmla="*/ 0 w 764"/>
                <a:gd name="T75" fmla="*/ 319 h 765"/>
                <a:gd name="T76" fmla="*/ 13 w 764"/>
                <a:gd name="T77" fmla="*/ 434 h 765"/>
                <a:gd name="T78" fmla="*/ 134 w 764"/>
                <a:gd name="T79" fmla="*/ 523 h 765"/>
                <a:gd name="T80" fmla="*/ 66 w 764"/>
                <a:gd name="T81" fmla="*/ 608 h 765"/>
                <a:gd name="T82" fmla="*/ 176 w 764"/>
                <a:gd name="T83" fmla="*/ 698 h 765"/>
                <a:gd name="T84" fmla="*/ 290 w 764"/>
                <a:gd name="T85" fmla="*/ 650 h 765"/>
                <a:gd name="T86" fmla="*/ 309 w 764"/>
                <a:gd name="T87" fmla="*/ 762 h 765"/>
                <a:gd name="T88" fmla="*/ 455 w 764"/>
                <a:gd name="T89" fmla="*/ 762 h 765"/>
                <a:gd name="T90" fmla="*/ 474 w 764"/>
                <a:gd name="T91" fmla="*/ 650 h 765"/>
                <a:gd name="T92" fmla="*/ 589 w 764"/>
                <a:gd name="T93" fmla="*/ 698 h 765"/>
                <a:gd name="T94" fmla="*/ 698 w 764"/>
                <a:gd name="T95" fmla="*/ 608 h 765"/>
                <a:gd name="T96" fmla="*/ 631 w 764"/>
                <a:gd name="T97" fmla="*/ 523 h 765"/>
                <a:gd name="T98" fmla="*/ 650 w 764"/>
                <a:gd name="T99" fmla="*/ 479 h 765"/>
                <a:gd name="T100" fmla="*/ 757 w 764"/>
                <a:gd name="T101" fmla="*/ 433 h 765"/>
                <a:gd name="T102" fmla="*/ 763 w 764"/>
                <a:gd name="T103" fmla="*/ 315 h 7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</a:cxnLst>
              <a:rect l="0" t="0" r="r" b="b"/>
              <a:pathLst>
                <a:path w="764" h="765">
                  <a:moveTo>
                    <a:pt x="738" y="408"/>
                  </a:moveTo>
                  <a:lnTo>
                    <a:pt x="647" y="408"/>
                  </a:lnTo>
                  <a:lnTo>
                    <a:pt x="643" y="409"/>
                  </a:lnTo>
                  <a:lnTo>
                    <a:pt x="639" y="412"/>
                  </a:lnTo>
                  <a:lnTo>
                    <a:pt x="635" y="415"/>
                  </a:lnTo>
                  <a:lnTo>
                    <a:pt x="634" y="420"/>
                  </a:lnTo>
                  <a:lnTo>
                    <a:pt x="632" y="441"/>
                  </a:lnTo>
                  <a:lnTo>
                    <a:pt x="629" y="457"/>
                  </a:lnTo>
                  <a:lnTo>
                    <a:pt x="626" y="471"/>
                  </a:lnTo>
                  <a:lnTo>
                    <a:pt x="622" y="482"/>
                  </a:lnTo>
                  <a:lnTo>
                    <a:pt x="618" y="492"/>
                  </a:lnTo>
                  <a:lnTo>
                    <a:pt x="614" y="501"/>
                  </a:lnTo>
                  <a:lnTo>
                    <a:pt x="610" y="508"/>
                  </a:lnTo>
                  <a:lnTo>
                    <a:pt x="605" y="517"/>
                  </a:lnTo>
                  <a:lnTo>
                    <a:pt x="604" y="519"/>
                  </a:lnTo>
                  <a:lnTo>
                    <a:pt x="602" y="523"/>
                  </a:lnTo>
                  <a:lnTo>
                    <a:pt x="602" y="528"/>
                  </a:lnTo>
                  <a:lnTo>
                    <a:pt x="603" y="531"/>
                  </a:lnTo>
                  <a:lnTo>
                    <a:pt x="605" y="534"/>
                  </a:lnTo>
                  <a:lnTo>
                    <a:pt x="671" y="599"/>
                  </a:lnTo>
                  <a:lnTo>
                    <a:pt x="598" y="671"/>
                  </a:lnTo>
                  <a:lnTo>
                    <a:pt x="533" y="607"/>
                  </a:lnTo>
                  <a:lnTo>
                    <a:pt x="529" y="605"/>
                  </a:lnTo>
                  <a:lnTo>
                    <a:pt x="526" y="604"/>
                  </a:lnTo>
                  <a:lnTo>
                    <a:pt x="522" y="604"/>
                  </a:lnTo>
                  <a:lnTo>
                    <a:pt x="517" y="606"/>
                  </a:lnTo>
                  <a:lnTo>
                    <a:pt x="507" y="611"/>
                  </a:lnTo>
                  <a:lnTo>
                    <a:pt x="494" y="617"/>
                  </a:lnTo>
                  <a:lnTo>
                    <a:pt x="480" y="622"/>
                  </a:lnTo>
                  <a:lnTo>
                    <a:pt x="467" y="627"/>
                  </a:lnTo>
                  <a:lnTo>
                    <a:pt x="451" y="633"/>
                  </a:lnTo>
                  <a:lnTo>
                    <a:pt x="440" y="637"/>
                  </a:lnTo>
                  <a:lnTo>
                    <a:pt x="437" y="639"/>
                  </a:lnTo>
                  <a:lnTo>
                    <a:pt x="435" y="642"/>
                  </a:lnTo>
                  <a:lnTo>
                    <a:pt x="434" y="646"/>
                  </a:lnTo>
                  <a:lnTo>
                    <a:pt x="434" y="649"/>
                  </a:lnTo>
                  <a:lnTo>
                    <a:pt x="434" y="739"/>
                  </a:lnTo>
                  <a:lnTo>
                    <a:pt x="332" y="739"/>
                  </a:lnTo>
                  <a:lnTo>
                    <a:pt x="332" y="649"/>
                  </a:lnTo>
                  <a:lnTo>
                    <a:pt x="330" y="646"/>
                  </a:lnTo>
                  <a:lnTo>
                    <a:pt x="329" y="642"/>
                  </a:lnTo>
                  <a:lnTo>
                    <a:pt x="327" y="639"/>
                  </a:lnTo>
                  <a:lnTo>
                    <a:pt x="324" y="637"/>
                  </a:lnTo>
                  <a:lnTo>
                    <a:pt x="313" y="633"/>
                  </a:lnTo>
                  <a:lnTo>
                    <a:pt x="298" y="627"/>
                  </a:lnTo>
                  <a:lnTo>
                    <a:pt x="284" y="622"/>
                  </a:lnTo>
                  <a:lnTo>
                    <a:pt x="271" y="617"/>
                  </a:lnTo>
                  <a:lnTo>
                    <a:pt x="259" y="611"/>
                  </a:lnTo>
                  <a:lnTo>
                    <a:pt x="247" y="606"/>
                  </a:lnTo>
                  <a:lnTo>
                    <a:pt x="242" y="604"/>
                  </a:lnTo>
                  <a:lnTo>
                    <a:pt x="238" y="604"/>
                  </a:lnTo>
                  <a:lnTo>
                    <a:pt x="235" y="605"/>
                  </a:lnTo>
                  <a:lnTo>
                    <a:pt x="231" y="607"/>
                  </a:lnTo>
                  <a:lnTo>
                    <a:pt x="166" y="671"/>
                  </a:lnTo>
                  <a:lnTo>
                    <a:pt x="93" y="599"/>
                  </a:lnTo>
                  <a:lnTo>
                    <a:pt x="159" y="534"/>
                  </a:lnTo>
                  <a:lnTo>
                    <a:pt x="161" y="531"/>
                  </a:lnTo>
                  <a:lnTo>
                    <a:pt x="162" y="528"/>
                  </a:lnTo>
                  <a:lnTo>
                    <a:pt x="162" y="523"/>
                  </a:lnTo>
                  <a:lnTo>
                    <a:pt x="160" y="519"/>
                  </a:lnTo>
                  <a:lnTo>
                    <a:pt x="155" y="510"/>
                  </a:lnTo>
                  <a:lnTo>
                    <a:pt x="150" y="500"/>
                  </a:lnTo>
                  <a:lnTo>
                    <a:pt x="146" y="488"/>
                  </a:lnTo>
                  <a:lnTo>
                    <a:pt x="141" y="475"/>
                  </a:lnTo>
                  <a:lnTo>
                    <a:pt x="138" y="462"/>
                  </a:lnTo>
                  <a:lnTo>
                    <a:pt x="135" y="448"/>
                  </a:lnTo>
                  <a:lnTo>
                    <a:pt x="132" y="434"/>
                  </a:lnTo>
                  <a:lnTo>
                    <a:pt x="130" y="420"/>
                  </a:lnTo>
                  <a:lnTo>
                    <a:pt x="129" y="415"/>
                  </a:lnTo>
                  <a:lnTo>
                    <a:pt x="125" y="412"/>
                  </a:lnTo>
                  <a:lnTo>
                    <a:pt x="121" y="409"/>
                  </a:lnTo>
                  <a:lnTo>
                    <a:pt x="117" y="408"/>
                  </a:lnTo>
                  <a:lnTo>
                    <a:pt x="26" y="408"/>
                  </a:lnTo>
                  <a:lnTo>
                    <a:pt x="26" y="332"/>
                  </a:lnTo>
                  <a:lnTo>
                    <a:pt x="117" y="332"/>
                  </a:lnTo>
                  <a:lnTo>
                    <a:pt x="121" y="331"/>
                  </a:lnTo>
                  <a:lnTo>
                    <a:pt x="125" y="329"/>
                  </a:lnTo>
                  <a:lnTo>
                    <a:pt x="128" y="327"/>
                  </a:lnTo>
                  <a:lnTo>
                    <a:pt x="130" y="322"/>
                  </a:lnTo>
                  <a:lnTo>
                    <a:pt x="134" y="308"/>
                  </a:lnTo>
                  <a:lnTo>
                    <a:pt x="140" y="288"/>
                  </a:lnTo>
                  <a:lnTo>
                    <a:pt x="150" y="267"/>
                  </a:lnTo>
                  <a:lnTo>
                    <a:pt x="160" y="248"/>
                  </a:lnTo>
                  <a:lnTo>
                    <a:pt x="162" y="244"/>
                  </a:lnTo>
                  <a:lnTo>
                    <a:pt x="162" y="240"/>
                  </a:lnTo>
                  <a:lnTo>
                    <a:pt x="161" y="235"/>
                  </a:lnTo>
                  <a:lnTo>
                    <a:pt x="159" y="232"/>
                  </a:lnTo>
                  <a:lnTo>
                    <a:pt x="93" y="168"/>
                  </a:lnTo>
                  <a:lnTo>
                    <a:pt x="166" y="95"/>
                  </a:lnTo>
                  <a:lnTo>
                    <a:pt x="232" y="160"/>
                  </a:lnTo>
                  <a:lnTo>
                    <a:pt x="235" y="162"/>
                  </a:lnTo>
                  <a:lnTo>
                    <a:pt x="239" y="164"/>
                  </a:lnTo>
                  <a:lnTo>
                    <a:pt x="242" y="164"/>
                  </a:lnTo>
                  <a:lnTo>
                    <a:pt x="247" y="161"/>
                  </a:lnTo>
                  <a:lnTo>
                    <a:pt x="266" y="151"/>
                  </a:lnTo>
                  <a:lnTo>
                    <a:pt x="286" y="142"/>
                  </a:lnTo>
                  <a:lnTo>
                    <a:pt x="306" y="136"/>
                  </a:lnTo>
                  <a:lnTo>
                    <a:pt x="321" y="130"/>
                  </a:lnTo>
                  <a:lnTo>
                    <a:pt x="325" y="129"/>
                  </a:lnTo>
                  <a:lnTo>
                    <a:pt x="328" y="126"/>
                  </a:lnTo>
                  <a:lnTo>
                    <a:pt x="330" y="123"/>
                  </a:lnTo>
                  <a:lnTo>
                    <a:pt x="332" y="118"/>
                  </a:lnTo>
                  <a:lnTo>
                    <a:pt x="332" y="26"/>
                  </a:lnTo>
                  <a:lnTo>
                    <a:pt x="434" y="26"/>
                  </a:lnTo>
                  <a:lnTo>
                    <a:pt x="434" y="118"/>
                  </a:lnTo>
                  <a:lnTo>
                    <a:pt x="434" y="123"/>
                  </a:lnTo>
                  <a:lnTo>
                    <a:pt x="436" y="126"/>
                  </a:lnTo>
                  <a:lnTo>
                    <a:pt x="439" y="129"/>
                  </a:lnTo>
                  <a:lnTo>
                    <a:pt x="443" y="130"/>
                  </a:lnTo>
                  <a:lnTo>
                    <a:pt x="457" y="135"/>
                  </a:lnTo>
                  <a:lnTo>
                    <a:pt x="476" y="142"/>
                  </a:lnTo>
                  <a:lnTo>
                    <a:pt x="498" y="151"/>
                  </a:lnTo>
                  <a:lnTo>
                    <a:pt x="517" y="161"/>
                  </a:lnTo>
                  <a:lnTo>
                    <a:pt x="522" y="162"/>
                  </a:lnTo>
                  <a:lnTo>
                    <a:pt x="526" y="162"/>
                  </a:lnTo>
                  <a:lnTo>
                    <a:pt x="529" y="162"/>
                  </a:lnTo>
                  <a:lnTo>
                    <a:pt x="533" y="160"/>
                  </a:lnTo>
                  <a:lnTo>
                    <a:pt x="598" y="95"/>
                  </a:lnTo>
                  <a:lnTo>
                    <a:pt x="671" y="168"/>
                  </a:lnTo>
                  <a:lnTo>
                    <a:pt x="605" y="232"/>
                  </a:lnTo>
                  <a:lnTo>
                    <a:pt x="603" y="235"/>
                  </a:lnTo>
                  <a:lnTo>
                    <a:pt x="602" y="240"/>
                  </a:lnTo>
                  <a:lnTo>
                    <a:pt x="602" y="244"/>
                  </a:lnTo>
                  <a:lnTo>
                    <a:pt x="604" y="248"/>
                  </a:lnTo>
                  <a:lnTo>
                    <a:pt x="614" y="264"/>
                  </a:lnTo>
                  <a:lnTo>
                    <a:pt x="622" y="284"/>
                  </a:lnTo>
                  <a:lnTo>
                    <a:pt x="629" y="303"/>
                  </a:lnTo>
                  <a:lnTo>
                    <a:pt x="634" y="322"/>
                  </a:lnTo>
                  <a:lnTo>
                    <a:pt x="636" y="327"/>
                  </a:lnTo>
                  <a:lnTo>
                    <a:pt x="640" y="329"/>
                  </a:lnTo>
                  <a:lnTo>
                    <a:pt x="643" y="331"/>
                  </a:lnTo>
                  <a:lnTo>
                    <a:pt x="647" y="332"/>
                  </a:lnTo>
                  <a:lnTo>
                    <a:pt x="738" y="332"/>
                  </a:lnTo>
                  <a:lnTo>
                    <a:pt x="738" y="408"/>
                  </a:lnTo>
                  <a:close/>
                  <a:moveTo>
                    <a:pt x="751" y="306"/>
                  </a:moveTo>
                  <a:lnTo>
                    <a:pt x="657" y="306"/>
                  </a:lnTo>
                  <a:lnTo>
                    <a:pt x="651" y="290"/>
                  </a:lnTo>
                  <a:lnTo>
                    <a:pt x="645" y="274"/>
                  </a:lnTo>
                  <a:lnTo>
                    <a:pt x="639" y="258"/>
                  </a:lnTo>
                  <a:lnTo>
                    <a:pt x="631" y="243"/>
                  </a:lnTo>
                  <a:lnTo>
                    <a:pt x="698" y="176"/>
                  </a:lnTo>
                  <a:lnTo>
                    <a:pt x="701" y="172"/>
                  </a:lnTo>
                  <a:lnTo>
                    <a:pt x="701" y="168"/>
                  </a:lnTo>
                  <a:lnTo>
                    <a:pt x="701" y="162"/>
                  </a:lnTo>
                  <a:lnTo>
                    <a:pt x="698" y="159"/>
                  </a:lnTo>
                  <a:lnTo>
                    <a:pt x="606" y="68"/>
                  </a:lnTo>
                  <a:lnTo>
                    <a:pt x="602" y="66"/>
                  </a:lnTo>
                  <a:lnTo>
                    <a:pt x="598" y="65"/>
                  </a:lnTo>
                  <a:lnTo>
                    <a:pt x="593" y="66"/>
                  </a:lnTo>
                  <a:lnTo>
                    <a:pt x="589" y="68"/>
                  </a:lnTo>
                  <a:lnTo>
                    <a:pt x="522" y="135"/>
                  </a:lnTo>
                  <a:lnTo>
                    <a:pt x="505" y="127"/>
                  </a:lnTo>
                  <a:lnTo>
                    <a:pt x="489" y="120"/>
                  </a:lnTo>
                  <a:lnTo>
                    <a:pt x="473" y="113"/>
                  </a:lnTo>
                  <a:lnTo>
                    <a:pt x="458" y="109"/>
                  </a:lnTo>
                  <a:lnTo>
                    <a:pt x="458" y="13"/>
                  </a:lnTo>
                  <a:lnTo>
                    <a:pt x="457" y="9"/>
                  </a:lnTo>
                  <a:lnTo>
                    <a:pt x="455" y="5"/>
                  </a:lnTo>
                  <a:lnTo>
                    <a:pt x="451" y="1"/>
                  </a:lnTo>
                  <a:lnTo>
                    <a:pt x="445" y="0"/>
                  </a:lnTo>
                  <a:lnTo>
                    <a:pt x="319" y="0"/>
                  </a:lnTo>
                  <a:lnTo>
                    <a:pt x="313" y="1"/>
                  </a:lnTo>
                  <a:lnTo>
                    <a:pt x="309" y="5"/>
                  </a:lnTo>
                  <a:lnTo>
                    <a:pt x="307" y="9"/>
                  </a:lnTo>
                  <a:lnTo>
                    <a:pt x="306" y="13"/>
                  </a:lnTo>
                  <a:lnTo>
                    <a:pt x="306" y="109"/>
                  </a:lnTo>
                  <a:lnTo>
                    <a:pt x="292" y="113"/>
                  </a:lnTo>
                  <a:lnTo>
                    <a:pt x="275" y="120"/>
                  </a:lnTo>
                  <a:lnTo>
                    <a:pt x="259" y="126"/>
                  </a:lnTo>
                  <a:lnTo>
                    <a:pt x="242" y="135"/>
                  </a:lnTo>
                  <a:lnTo>
                    <a:pt x="176" y="68"/>
                  </a:lnTo>
                  <a:lnTo>
                    <a:pt x="172" y="66"/>
                  </a:lnTo>
                  <a:lnTo>
                    <a:pt x="166" y="65"/>
                  </a:lnTo>
                  <a:lnTo>
                    <a:pt x="162" y="66"/>
                  </a:lnTo>
                  <a:lnTo>
                    <a:pt x="158" y="68"/>
                  </a:lnTo>
                  <a:lnTo>
                    <a:pt x="66" y="158"/>
                  </a:lnTo>
                  <a:lnTo>
                    <a:pt x="64" y="162"/>
                  </a:lnTo>
                  <a:lnTo>
                    <a:pt x="63" y="168"/>
                  </a:lnTo>
                  <a:lnTo>
                    <a:pt x="64" y="172"/>
                  </a:lnTo>
                  <a:lnTo>
                    <a:pt x="66" y="176"/>
                  </a:lnTo>
                  <a:lnTo>
                    <a:pt x="134" y="244"/>
                  </a:lnTo>
                  <a:lnTo>
                    <a:pt x="125" y="259"/>
                  </a:lnTo>
                  <a:lnTo>
                    <a:pt x="119" y="276"/>
                  </a:lnTo>
                  <a:lnTo>
                    <a:pt x="112" y="292"/>
                  </a:lnTo>
                  <a:lnTo>
                    <a:pt x="107" y="306"/>
                  </a:lnTo>
                  <a:lnTo>
                    <a:pt x="13" y="306"/>
                  </a:lnTo>
                  <a:lnTo>
                    <a:pt x="8" y="307"/>
                  </a:lnTo>
                  <a:lnTo>
                    <a:pt x="4" y="311"/>
                  </a:lnTo>
                  <a:lnTo>
                    <a:pt x="1" y="315"/>
                  </a:lnTo>
                  <a:lnTo>
                    <a:pt x="0" y="319"/>
                  </a:lnTo>
                  <a:lnTo>
                    <a:pt x="0" y="421"/>
                  </a:lnTo>
                  <a:lnTo>
                    <a:pt x="1" y="427"/>
                  </a:lnTo>
                  <a:lnTo>
                    <a:pt x="4" y="430"/>
                  </a:lnTo>
                  <a:lnTo>
                    <a:pt x="8" y="433"/>
                  </a:lnTo>
                  <a:lnTo>
                    <a:pt x="13" y="434"/>
                  </a:lnTo>
                  <a:lnTo>
                    <a:pt x="106" y="434"/>
                  </a:lnTo>
                  <a:lnTo>
                    <a:pt x="111" y="459"/>
                  </a:lnTo>
                  <a:lnTo>
                    <a:pt x="118" y="482"/>
                  </a:lnTo>
                  <a:lnTo>
                    <a:pt x="125" y="504"/>
                  </a:lnTo>
                  <a:lnTo>
                    <a:pt x="134" y="523"/>
                  </a:lnTo>
                  <a:lnTo>
                    <a:pt x="66" y="591"/>
                  </a:lnTo>
                  <a:lnTo>
                    <a:pt x="64" y="594"/>
                  </a:lnTo>
                  <a:lnTo>
                    <a:pt x="63" y="599"/>
                  </a:lnTo>
                  <a:lnTo>
                    <a:pt x="64" y="604"/>
                  </a:lnTo>
                  <a:lnTo>
                    <a:pt x="66" y="608"/>
                  </a:lnTo>
                  <a:lnTo>
                    <a:pt x="158" y="698"/>
                  </a:lnTo>
                  <a:lnTo>
                    <a:pt x="162" y="701"/>
                  </a:lnTo>
                  <a:lnTo>
                    <a:pt x="166" y="703"/>
                  </a:lnTo>
                  <a:lnTo>
                    <a:pt x="172" y="701"/>
                  </a:lnTo>
                  <a:lnTo>
                    <a:pt x="176" y="698"/>
                  </a:lnTo>
                  <a:lnTo>
                    <a:pt x="242" y="633"/>
                  </a:lnTo>
                  <a:lnTo>
                    <a:pt x="254" y="637"/>
                  </a:lnTo>
                  <a:lnTo>
                    <a:pt x="266" y="641"/>
                  </a:lnTo>
                  <a:lnTo>
                    <a:pt x="278" y="646"/>
                  </a:lnTo>
                  <a:lnTo>
                    <a:pt x="290" y="650"/>
                  </a:lnTo>
                  <a:lnTo>
                    <a:pt x="298" y="654"/>
                  </a:lnTo>
                  <a:lnTo>
                    <a:pt x="306" y="656"/>
                  </a:lnTo>
                  <a:lnTo>
                    <a:pt x="306" y="752"/>
                  </a:lnTo>
                  <a:lnTo>
                    <a:pt x="307" y="757"/>
                  </a:lnTo>
                  <a:lnTo>
                    <a:pt x="309" y="762"/>
                  </a:lnTo>
                  <a:lnTo>
                    <a:pt x="313" y="764"/>
                  </a:lnTo>
                  <a:lnTo>
                    <a:pt x="319" y="765"/>
                  </a:lnTo>
                  <a:lnTo>
                    <a:pt x="445" y="765"/>
                  </a:lnTo>
                  <a:lnTo>
                    <a:pt x="451" y="764"/>
                  </a:lnTo>
                  <a:lnTo>
                    <a:pt x="455" y="762"/>
                  </a:lnTo>
                  <a:lnTo>
                    <a:pt x="457" y="757"/>
                  </a:lnTo>
                  <a:lnTo>
                    <a:pt x="458" y="752"/>
                  </a:lnTo>
                  <a:lnTo>
                    <a:pt x="458" y="656"/>
                  </a:lnTo>
                  <a:lnTo>
                    <a:pt x="466" y="654"/>
                  </a:lnTo>
                  <a:lnTo>
                    <a:pt x="474" y="650"/>
                  </a:lnTo>
                  <a:lnTo>
                    <a:pt x="486" y="646"/>
                  </a:lnTo>
                  <a:lnTo>
                    <a:pt x="498" y="641"/>
                  </a:lnTo>
                  <a:lnTo>
                    <a:pt x="511" y="637"/>
                  </a:lnTo>
                  <a:lnTo>
                    <a:pt x="522" y="633"/>
                  </a:lnTo>
                  <a:lnTo>
                    <a:pt x="589" y="698"/>
                  </a:lnTo>
                  <a:lnTo>
                    <a:pt x="593" y="701"/>
                  </a:lnTo>
                  <a:lnTo>
                    <a:pt x="598" y="703"/>
                  </a:lnTo>
                  <a:lnTo>
                    <a:pt x="602" y="701"/>
                  </a:lnTo>
                  <a:lnTo>
                    <a:pt x="606" y="698"/>
                  </a:lnTo>
                  <a:lnTo>
                    <a:pt x="698" y="608"/>
                  </a:lnTo>
                  <a:lnTo>
                    <a:pt x="701" y="604"/>
                  </a:lnTo>
                  <a:lnTo>
                    <a:pt x="701" y="599"/>
                  </a:lnTo>
                  <a:lnTo>
                    <a:pt x="701" y="594"/>
                  </a:lnTo>
                  <a:lnTo>
                    <a:pt x="698" y="591"/>
                  </a:lnTo>
                  <a:lnTo>
                    <a:pt x="631" y="523"/>
                  </a:lnTo>
                  <a:lnTo>
                    <a:pt x="635" y="516"/>
                  </a:lnTo>
                  <a:lnTo>
                    <a:pt x="640" y="508"/>
                  </a:lnTo>
                  <a:lnTo>
                    <a:pt x="643" y="500"/>
                  </a:lnTo>
                  <a:lnTo>
                    <a:pt x="647" y="490"/>
                  </a:lnTo>
                  <a:lnTo>
                    <a:pt x="650" y="479"/>
                  </a:lnTo>
                  <a:lnTo>
                    <a:pt x="654" y="466"/>
                  </a:lnTo>
                  <a:lnTo>
                    <a:pt x="656" y="451"/>
                  </a:lnTo>
                  <a:lnTo>
                    <a:pt x="658" y="434"/>
                  </a:lnTo>
                  <a:lnTo>
                    <a:pt x="751" y="434"/>
                  </a:lnTo>
                  <a:lnTo>
                    <a:pt x="757" y="433"/>
                  </a:lnTo>
                  <a:lnTo>
                    <a:pt x="760" y="430"/>
                  </a:lnTo>
                  <a:lnTo>
                    <a:pt x="763" y="427"/>
                  </a:lnTo>
                  <a:lnTo>
                    <a:pt x="764" y="421"/>
                  </a:lnTo>
                  <a:lnTo>
                    <a:pt x="764" y="319"/>
                  </a:lnTo>
                  <a:lnTo>
                    <a:pt x="763" y="315"/>
                  </a:lnTo>
                  <a:lnTo>
                    <a:pt x="760" y="311"/>
                  </a:lnTo>
                  <a:lnTo>
                    <a:pt x="757" y="307"/>
                  </a:lnTo>
                  <a:lnTo>
                    <a:pt x="751" y="3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8" name="Freeform 32">
              <a:extLst>
                <a:ext uri="{FF2B5EF4-FFF2-40B4-BE49-F238E27FC236}">
                  <a16:creationId xmlns="" xmlns:a16="http://schemas.microsoft.com/office/drawing/2014/main" id="{C42FCB3D-30C4-4B82-B653-ACFB19BFECD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276851" y="2724151"/>
              <a:ext cx="122238" cy="122238"/>
            </a:xfrm>
            <a:custGeom>
              <a:avLst/>
              <a:gdLst>
                <a:gd name="T0" fmla="*/ 126 w 304"/>
                <a:gd name="T1" fmla="*/ 277 h 306"/>
                <a:gd name="T2" fmla="*/ 92 w 304"/>
                <a:gd name="T3" fmla="*/ 265 h 306"/>
                <a:gd name="T4" fmla="*/ 62 w 304"/>
                <a:gd name="T5" fmla="*/ 243 h 306"/>
                <a:gd name="T6" fmla="*/ 40 w 304"/>
                <a:gd name="T7" fmla="*/ 214 h 306"/>
                <a:gd name="T8" fmla="*/ 27 w 304"/>
                <a:gd name="T9" fmla="*/ 178 h 306"/>
                <a:gd name="T10" fmla="*/ 25 w 304"/>
                <a:gd name="T11" fmla="*/ 140 h 306"/>
                <a:gd name="T12" fmla="*/ 35 w 304"/>
                <a:gd name="T13" fmla="*/ 103 h 306"/>
                <a:gd name="T14" fmla="*/ 54 w 304"/>
                <a:gd name="T15" fmla="*/ 72 h 306"/>
                <a:gd name="T16" fmla="*/ 81 w 304"/>
                <a:gd name="T17" fmla="*/ 47 h 306"/>
                <a:gd name="T18" fmla="*/ 114 w 304"/>
                <a:gd name="T19" fmla="*/ 31 h 306"/>
                <a:gd name="T20" fmla="*/ 152 w 304"/>
                <a:gd name="T21" fmla="*/ 26 h 306"/>
                <a:gd name="T22" fmla="*/ 190 w 304"/>
                <a:gd name="T23" fmla="*/ 31 h 306"/>
                <a:gd name="T24" fmla="*/ 223 w 304"/>
                <a:gd name="T25" fmla="*/ 47 h 306"/>
                <a:gd name="T26" fmla="*/ 251 w 304"/>
                <a:gd name="T27" fmla="*/ 72 h 306"/>
                <a:gd name="T28" fmla="*/ 269 w 304"/>
                <a:gd name="T29" fmla="*/ 103 h 306"/>
                <a:gd name="T30" fmla="*/ 279 w 304"/>
                <a:gd name="T31" fmla="*/ 140 h 306"/>
                <a:gd name="T32" fmla="*/ 277 w 304"/>
                <a:gd name="T33" fmla="*/ 178 h 306"/>
                <a:gd name="T34" fmla="*/ 264 w 304"/>
                <a:gd name="T35" fmla="*/ 214 h 306"/>
                <a:gd name="T36" fmla="*/ 242 w 304"/>
                <a:gd name="T37" fmla="*/ 243 h 306"/>
                <a:gd name="T38" fmla="*/ 213 w 304"/>
                <a:gd name="T39" fmla="*/ 265 h 306"/>
                <a:gd name="T40" fmla="*/ 178 w 304"/>
                <a:gd name="T41" fmla="*/ 277 h 306"/>
                <a:gd name="T42" fmla="*/ 152 w 304"/>
                <a:gd name="T43" fmla="*/ 0 h 306"/>
                <a:gd name="T44" fmla="*/ 107 w 304"/>
                <a:gd name="T45" fmla="*/ 7 h 306"/>
                <a:gd name="T46" fmla="*/ 67 w 304"/>
                <a:gd name="T47" fmla="*/ 26 h 306"/>
                <a:gd name="T48" fmla="*/ 34 w 304"/>
                <a:gd name="T49" fmla="*/ 56 h 306"/>
                <a:gd name="T50" fmla="*/ 11 w 304"/>
                <a:gd name="T51" fmla="*/ 94 h 306"/>
                <a:gd name="T52" fmla="*/ 1 w 304"/>
                <a:gd name="T53" fmla="*/ 138 h 306"/>
                <a:gd name="T54" fmla="*/ 3 w 304"/>
                <a:gd name="T55" fmla="*/ 184 h 306"/>
                <a:gd name="T56" fmla="*/ 18 w 304"/>
                <a:gd name="T57" fmla="*/ 226 h 306"/>
                <a:gd name="T58" fmla="*/ 45 w 304"/>
                <a:gd name="T59" fmla="*/ 261 h 306"/>
                <a:gd name="T60" fmla="*/ 79 w 304"/>
                <a:gd name="T61" fmla="*/ 288 h 306"/>
                <a:gd name="T62" fmla="*/ 121 w 304"/>
                <a:gd name="T63" fmla="*/ 303 h 306"/>
                <a:gd name="T64" fmla="*/ 168 w 304"/>
                <a:gd name="T65" fmla="*/ 305 h 306"/>
                <a:gd name="T66" fmla="*/ 211 w 304"/>
                <a:gd name="T67" fmla="*/ 293 h 306"/>
                <a:gd name="T68" fmla="*/ 250 w 304"/>
                <a:gd name="T69" fmla="*/ 271 h 306"/>
                <a:gd name="T70" fmla="*/ 279 w 304"/>
                <a:gd name="T71" fmla="*/ 238 h 306"/>
                <a:gd name="T72" fmla="*/ 298 w 304"/>
                <a:gd name="T73" fmla="*/ 199 h 306"/>
                <a:gd name="T74" fmla="*/ 304 w 304"/>
                <a:gd name="T75" fmla="*/ 153 h 306"/>
                <a:gd name="T76" fmla="*/ 298 w 304"/>
                <a:gd name="T77" fmla="*/ 107 h 306"/>
                <a:gd name="T78" fmla="*/ 279 w 304"/>
                <a:gd name="T79" fmla="*/ 68 h 306"/>
                <a:gd name="T80" fmla="*/ 250 w 304"/>
                <a:gd name="T81" fmla="*/ 36 h 306"/>
                <a:gd name="T82" fmla="*/ 211 w 304"/>
                <a:gd name="T83" fmla="*/ 12 h 306"/>
                <a:gd name="T84" fmla="*/ 168 w 304"/>
                <a:gd name="T85" fmla="*/ 1 h 3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</a:cxnLst>
              <a:rect l="0" t="0" r="r" b="b"/>
              <a:pathLst>
                <a:path w="304" h="306">
                  <a:moveTo>
                    <a:pt x="152" y="280"/>
                  </a:moveTo>
                  <a:lnTo>
                    <a:pt x="139" y="279"/>
                  </a:lnTo>
                  <a:lnTo>
                    <a:pt x="126" y="277"/>
                  </a:lnTo>
                  <a:lnTo>
                    <a:pt x="114" y="275"/>
                  </a:lnTo>
                  <a:lnTo>
                    <a:pt x="103" y="271"/>
                  </a:lnTo>
                  <a:lnTo>
                    <a:pt x="92" y="265"/>
                  </a:lnTo>
                  <a:lnTo>
                    <a:pt x="81" y="259"/>
                  </a:lnTo>
                  <a:lnTo>
                    <a:pt x="71" y="251"/>
                  </a:lnTo>
                  <a:lnTo>
                    <a:pt x="62" y="243"/>
                  </a:lnTo>
                  <a:lnTo>
                    <a:pt x="54" y="234"/>
                  </a:lnTo>
                  <a:lnTo>
                    <a:pt x="47" y="225"/>
                  </a:lnTo>
                  <a:lnTo>
                    <a:pt x="40" y="214"/>
                  </a:lnTo>
                  <a:lnTo>
                    <a:pt x="35" y="203"/>
                  </a:lnTo>
                  <a:lnTo>
                    <a:pt x="31" y="191"/>
                  </a:lnTo>
                  <a:lnTo>
                    <a:pt x="27" y="178"/>
                  </a:lnTo>
                  <a:lnTo>
                    <a:pt x="25" y="165"/>
                  </a:lnTo>
                  <a:lnTo>
                    <a:pt x="25" y="153"/>
                  </a:lnTo>
                  <a:lnTo>
                    <a:pt x="25" y="140"/>
                  </a:lnTo>
                  <a:lnTo>
                    <a:pt x="27" y="127"/>
                  </a:lnTo>
                  <a:lnTo>
                    <a:pt x="31" y="115"/>
                  </a:lnTo>
                  <a:lnTo>
                    <a:pt x="35" y="103"/>
                  </a:lnTo>
                  <a:lnTo>
                    <a:pt x="40" y="92"/>
                  </a:lnTo>
                  <a:lnTo>
                    <a:pt x="47" y="82"/>
                  </a:lnTo>
                  <a:lnTo>
                    <a:pt x="54" y="72"/>
                  </a:lnTo>
                  <a:lnTo>
                    <a:pt x="62" y="62"/>
                  </a:lnTo>
                  <a:lnTo>
                    <a:pt x="71" y="55"/>
                  </a:lnTo>
                  <a:lnTo>
                    <a:pt x="81" y="47"/>
                  </a:lnTo>
                  <a:lnTo>
                    <a:pt x="92" y="41"/>
                  </a:lnTo>
                  <a:lnTo>
                    <a:pt x="103" y="36"/>
                  </a:lnTo>
                  <a:lnTo>
                    <a:pt x="114" y="31"/>
                  </a:lnTo>
                  <a:lnTo>
                    <a:pt x="126" y="28"/>
                  </a:lnTo>
                  <a:lnTo>
                    <a:pt x="139" y="26"/>
                  </a:lnTo>
                  <a:lnTo>
                    <a:pt x="152" y="26"/>
                  </a:lnTo>
                  <a:lnTo>
                    <a:pt x="165" y="26"/>
                  </a:lnTo>
                  <a:lnTo>
                    <a:pt x="178" y="28"/>
                  </a:lnTo>
                  <a:lnTo>
                    <a:pt x="190" y="31"/>
                  </a:lnTo>
                  <a:lnTo>
                    <a:pt x="201" y="36"/>
                  </a:lnTo>
                  <a:lnTo>
                    <a:pt x="213" y="41"/>
                  </a:lnTo>
                  <a:lnTo>
                    <a:pt x="223" y="47"/>
                  </a:lnTo>
                  <a:lnTo>
                    <a:pt x="232" y="55"/>
                  </a:lnTo>
                  <a:lnTo>
                    <a:pt x="242" y="62"/>
                  </a:lnTo>
                  <a:lnTo>
                    <a:pt x="251" y="72"/>
                  </a:lnTo>
                  <a:lnTo>
                    <a:pt x="257" y="82"/>
                  </a:lnTo>
                  <a:lnTo>
                    <a:pt x="264" y="92"/>
                  </a:lnTo>
                  <a:lnTo>
                    <a:pt x="269" y="103"/>
                  </a:lnTo>
                  <a:lnTo>
                    <a:pt x="273" y="115"/>
                  </a:lnTo>
                  <a:lnTo>
                    <a:pt x="277" y="127"/>
                  </a:lnTo>
                  <a:lnTo>
                    <a:pt x="279" y="140"/>
                  </a:lnTo>
                  <a:lnTo>
                    <a:pt x="280" y="153"/>
                  </a:lnTo>
                  <a:lnTo>
                    <a:pt x="279" y="165"/>
                  </a:lnTo>
                  <a:lnTo>
                    <a:pt x="277" y="178"/>
                  </a:lnTo>
                  <a:lnTo>
                    <a:pt x="273" y="191"/>
                  </a:lnTo>
                  <a:lnTo>
                    <a:pt x="269" y="203"/>
                  </a:lnTo>
                  <a:lnTo>
                    <a:pt x="264" y="214"/>
                  </a:lnTo>
                  <a:lnTo>
                    <a:pt x="257" y="225"/>
                  </a:lnTo>
                  <a:lnTo>
                    <a:pt x="251" y="234"/>
                  </a:lnTo>
                  <a:lnTo>
                    <a:pt x="242" y="243"/>
                  </a:lnTo>
                  <a:lnTo>
                    <a:pt x="232" y="251"/>
                  </a:lnTo>
                  <a:lnTo>
                    <a:pt x="223" y="259"/>
                  </a:lnTo>
                  <a:lnTo>
                    <a:pt x="213" y="265"/>
                  </a:lnTo>
                  <a:lnTo>
                    <a:pt x="201" y="271"/>
                  </a:lnTo>
                  <a:lnTo>
                    <a:pt x="190" y="275"/>
                  </a:lnTo>
                  <a:lnTo>
                    <a:pt x="178" y="277"/>
                  </a:lnTo>
                  <a:lnTo>
                    <a:pt x="165" y="279"/>
                  </a:lnTo>
                  <a:lnTo>
                    <a:pt x="152" y="280"/>
                  </a:lnTo>
                  <a:close/>
                  <a:moveTo>
                    <a:pt x="152" y="0"/>
                  </a:moveTo>
                  <a:lnTo>
                    <a:pt x="137" y="1"/>
                  </a:lnTo>
                  <a:lnTo>
                    <a:pt x="121" y="3"/>
                  </a:lnTo>
                  <a:lnTo>
                    <a:pt x="107" y="7"/>
                  </a:lnTo>
                  <a:lnTo>
                    <a:pt x="93" y="12"/>
                  </a:lnTo>
                  <a:lnTo>
                    <a:pt x="79" y="18"/>
                  </a:lnTo>
                  <a:lnTo>
                    <a:pt x="67" y="26"/>
                  </a:lnTo>
                  <a:lnTo>
                    <a:pt x="55" y="36"/>
                  </a:lnTo>
                  <a:lnTo>
                    <a:pt x="45" y="45"/>
                  </a:lnTo>
                  <a:lnTo>
                    <a:pt x="34" y="56"/>
                  </a:lnTo>
                  <a:lnTo>
                    <a:pt x="25" y="68"/>
                  </a:lnTo>
                  <a:lnTo>
                    <a:pt x="18" y="81"/>
                  </a:lnTo>
                  <a:lnTo>
                    <a:pt x="11" y="94"/>
                  </a:lnTo>
                  <a:lnTo>
                    <a:pt x="6" y="107"/>
                  </a:lnTo>
                  <a:lnTo>
                    <a:pt x="3" y="123"/>
                  </a:lnTo>
                  <a:lnTo>
                    <a:pt x="1" y="138"/>
                  </a:lnTo>
                  <a:lnTo>
                    <a:pt x="0" y="153"/>
                  </a:lnTo>
                  <a:lnTo>
                    <a:pt x="1" y="169"/>
                  </a:lnTo>
                  <a:lnTo>
                    <a:pt x="3" y="184"/>
                  </a:lnTo>
                  <a:lnTo>
                    <a:pt x="6" y="199"/>
                  </a:lnTo>
                  <a:lnTo>
                    <a:pt x="11" y="213"/>
                  </a:lnTo>
                  <a:lnTo>
                    <a:pt x="18" y="226"/>
                  </a:lnTo>
                  <a:lnTo>
                    <a:pt x="25" y="238"/>
                  </a:lnTo>
                  <a:lnTo>
                    <a:pt x="34" y="250"/>
                  </a:lnTo>
                  <a:lnTo>
                    <a:pt x="45" y="261"/>
                  </a:lnTo>
                  <a:lnTo>
                    <a:pt x="55" y="271"/>
                  </a:lnTo>
                  <a:lnTo>
                    <a:pt x="67" y="279"/>
                  </a:lnTo>
                  <a:lnTo>
                    <a:pt x="79" y="288"/>
                  </a:lnTo>
                  <a:lnTo>
                    <a:pt x="93" y="293"/>
                  </a:lnTo>
                  <a:lnTo>
                    <a:pt x="107" y="299"/>
                  </a:lnTo>
                  <a:lnTo>
                    <a:pt x="121" y="303"/>
                  </a:lnTo>
                  <a:lnTo>
                    <a:pt x="137" y="305"/>
                  </a:lnTo>
                  <a:lnTo>
                    <a:pt x="152" y="306"/>
                  </a:lnTo>
                  <a:lnTo>
                    <a:pt x="168" y="305"/>
                  </a:lnTo>
                  <a:lnTo>
                    <a:pt x="183" y="303"/>
                  </a:lnTo>
                  <a:lnTo>
                    <a:pt x="197" y="299"/>
                  </a:lnTo>
                  <a:lnTo>
                    <a:pt x="211" y="293"/>
                  </a:lnTo>
                  <a:lnTo>
                    <a:pt x="225" y="288"/>
                  </a:lnTo>
                  <a:lnTo>
                    <a:pt x="238" y="279"/>
                  </a:lnTo>
                  <a:lnTo>
                    <a:pt x="250" y="271"/>
                  </a:lnTo>
                  <a:lnTo>
                    <a:pt x="260" y="261"/>
                  </a:lnTo>
                  <a:lnTo>
                    <a:pt x="270" y="250"/>
                  </a:lnTo>
                  <a:lnTo>
                    <a:pt x="279" y="238"/>
                  </a:lnTo>
                  <a:lnTo>
                    <a:pt x="286" y="226"/>
                  </a:lnTo>
                  <a:lnTo>
                    <a:pt x="293" y="213"/>
                  </a:lnTo>
                  <a:lnTo>
                    <a:pt x="298" y="199"/>
                  </a:lnTo>
                  <a:lnTo>
                    <a:pt x="302" y="184"/>
                  </a:lnTo>
                  <a:lnTo>
                    <a:pt x="304" y="169"/>
                  </a:lnTo>
                  <a:lnTo>
                    <a:pt x="304" y="153"/>
                  </a:lnTo>
                  <a:lnTo>
                    <a:pt x="304" y="138"/>
                  </a:lnTo>
                  <a:lnTo>
                    <a:pt x="302" y="123"/>
                  </a:lnTo>
                  <a:lnTo>
                    <a:pt x="298" y="107"/>
                  </a:lnTo>
                  <a:lnTo>
                    <a:pt x="293" y="94"/>
                  </a:lnTo>
                  <a:lnTo>
                    <a:pt x="286" y="81"/>
                  </a:lnTo>
                  <a:lnTo>
                    <a:pt x="279" y="68"/>
                  </a:lnTo>
                  <a:lnTo>
                    <a:pt x="270" y="56"/>
                  </a:lnTo>
                  <a:lnTo>
                    <a:pt x="260" y="45"/>
                  </a:lnTo>
                  <a:lnTo>
                    <a:pt x="250" y="36"/>
                  </a:lnTo>
                  <a:lnTo>
                    <a:pt x="238" y="26"/>
                  </a:lnTo>
                  <a:lnTo>
                    <a:pt x="225" y="18"/>
                  </a:lnTo>
                  <a:lnTo>
                    <a:pt x="211" y="12"/>
                  </a:lnTo>
                  <a:lnTo>
                    <a:pt x="197" y="7"/>
                  </a:lnTo>
                  <a:lnTo>
                    <a:pt x="183" y="3"/>
                  </a:lnTo>
                  <a:lnTo>
                    <a:pt x="168" y="1"/>
                  </a:lnTo>
                  <a:lnTo>
                    <a:pt x="152" y="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9" name="Group 90">
            <a:extLst>
              <a:ext uri="{FF2B5EF4-FFF2-40B4-BE49-F238E27FC236}">
                <a16:creationId xmlns="" xmlns:a16="http://schemas.microsoft.com/office/drawing/2014/main" id="{1863BB16-8B85-49DD-B412-F4408B427AE2}"/>
              </a:ext>
            </a:extLst>
          </p:cNvPr>
          <p:cNvGrpSpPr/>
          <p:nvPr/>
        </p:nvGrpSpPr>
        <p:grpSpPr>
          <a:xfrm>
            <a:off x="3491005" y="3321320"/>
            <a:ext cx="491656" cy="435411"/>
            <a:chOff x="5468938" y="1920875"/>
            <a:chExt cx="282575" cy="280988"/>
          </a:xfrm>
          <a:solidFill>
            <a:schemeClr val="bg1"/>
          </a:solidFill>
        </p:grpSpPr>
        <p:sp>
          <p:nvSpPr>
            <p:cNvPr id="51" name="Freeform 87">
              <a:extLst>
                <a:ext uri="{FF2B5EF4-FFF2-40B4-BE49-F238E27FC236}">
                  <a16:creationId xmlns="" xmlns:a16="http://schemas.microsoft.com/office/drawing/2014/main" id="{71944FF7-D364-42F6-A5AD-9C945CDBEA6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468938" y="1920875"/>
              <a:ext cx="130175" cy="128588"/>
            </a:xfrm>
            <a:custGeom>
              <a:avLst/>
              <a:gdLst>
                <a:gd name="T0" fmla="*/ 32 w 407"/>
                <a:gd name="T1" fmla="*/ 364 h 406"/>
                <a:gd name="T2" fmla="*/ 46 w 407"/>
                <a:gd name="T3" fmla="*/ 346 h 406"/>
                <a:gd name="T4" fmla="*/ 166 w 407"/>
                <a:gd name="T5" fmla="*/ 271 h 406"/>
                <a:gd name="T6" fmla="*/ 205 w 407"/>
                <a:gd name="T7" fmla="*/ 278 h 406"/>
                <a:gd name="T8" fmla="*/ 241 w 407"/>
                <a:gd name="T9" fmla="*/ 272 h 406"/>
                <a:gd name="T10" fmla="*/ 363 w 407"/>
                <a:gd name="T11" fmla="*/ 346 h 406"/>
                <a:gd name="T12" fmla="*/ 374 w 407"/>
                <a:gd name="T13" fmla="*/ 364 h 406"/>
                <a:gd name="T14" fmla="*/ 202 w 407"/>
                <a:gd name="T15" fmla="*/ 376 h 406"/>
                <a:gd name="T16" fmla="*/ 106 w 407"/>
                <a:gd name="T17" fmla="*/ 136 h 406"/>
                <a:gd name="T18" fmla="*/ 164 w 407"/>
                <a:gd name="T19" fmla="*/ 141 h 406"/>
                <a:gd name="T20" fmla="*/ 221 w 407"/>
                <a:gd name="T21" fmla="*/ 119 h 406"/>
                <a:gd name="T22" fmla="*/ 243 w 407"/>
                <a:gd name="T23" fmla="*/ 135 h 406"/>
                <a:gd name="T24" fmla="*/ 269 w 407"/>
                <a:gd name="T25" fmla="*/ 143 h 406"/>
                <a:gd name="T26" fmla="*/ 304 w 407"/>
                <a:gd name="T27" fmla="*/ 141 h 406"/>
                <a:gd name="T28" fmla="*/ 296 w 407"/>
                <a:gd name="T29" fmla="*/ 183 h 406"/>
                <a:gd name="T30" fmla="*/ 275 w 407"/>
                <a:gd name="T31" fmla="*/ 216 h 406"/>
                <a:gd name="T32" fmla="*/ 244 w 407"/>
                <a:gd name="T33" fmla="*/ 240 h 406"/>
                <a:gd name="T34" fmla="*/ 205 w 407"/>
                <a:gd name="T35" fmla="*/ 248 h 406"/>
                <a:gd name="T36" fmla="*/ 166 w 407"/>
                <a:gd name="T37" fmla="*/ 240 h 406"/>
                <a:gd name="T38" fmla="*/ 135 w 407"/>
                <a:gd name="T39" fmla="*/ 216 h 406"/>
                <a:gd name="T40" fmla="*/ 114 w 407"/>
                <a:gd name="T41" fmla="*/ 181 h 406"/>
                <a:gd name="T42" fmla="*/ 106 w 407"/>
                <a:gd name="T43" fmla="*/ 139 h 406"/>
                <a:gd name="T44" fmla="*/ 230 w 407"/>
                <a:gd name="T45" fmla="*/ 33 h 406"/>
                <a:gd name="T46" fmla="*/ 260 w 407"/>
                <a:gd name="T47" fmla="*/ 48 h 406"/>
                <a:gd name="T48" fmla="*/ 282 w 407"/>
                <a:gd name="T49" fmla="*/ 71 h 406"/>
                <a:gd name="T50" fmla="*/ 298 w 407"/>
                <a:gd name="T51" fmla="*/ 102 h 406"/>
                <a:gd name="T52" fmla="*/ 281 w 407"/>
                <a:gd name="T53" fmla="*/ 114 h 406"/>
                <a:gd name="T54" fmla="*/ 250 w 407"/>
                <a:gd name="T55" fmla="*/ 105 h 406"/>
                <a:gd name="T56" fmla="*/ 235 w 407"/>
                <a:gd name="T57" fmla="*/ 87 h 406"/>
                <a:gd name="T58" fmla="*/ 223 w 407"/>
                <a:gd name="T59" fmla="*/ 82 h 406"/>
                <a:gd name="T60" fmla="*/ 208 w 407"/>
                <a:gd name="T61" fmla="*/ 92 h 406"/>
                <a:gd name="T62" fmla="*/ 181 w 407"/>
                <a:gd name="T63" fmla="*/ 107 h 406"/>
                <a:gd name="T64" fmla="*/ 147 w 407"/>
                <a:gd name="T65" fmla="*/ 113 h 406"/>
                <a:gd name="T66" fmla="*/ 114 w 407"/>
                <a:gd name="T67" fmla="*/ 97 h 406"/>
                <a:gd name="T68" fmla="*/ 130 w 407"/>
                <a:gd name="T69" fmla="*/ 68 h 406"/>
                <a:gd name="T70" fmla="*/ 152 w 407"/>
                <a:gd name="T71" fmla="*/ 47 h 406"/>
                <a:gd name="T72" fmla="*/ 181 w 407"/>
                <a:gd name="T73" fmla="*/ 33 h 406"/>
                <a:gd name="T74" fmla="*/ 239 w 407"/>
                <a:gd name="T75" fmla="*/ 406 h 406"/>
                <a:gd name="T76" fmla="*/ 403 w 407"/>
                <a:gd name="T77" fmla="*/ 354 h 406"/>
                <a:gd name="T78" fmla="*/ 380 w 407"/>
                <a:gd name="T79" fmla="*/ 321 h 406"/>
                <a:gd name="T80" fmla="*/ 271 w 407"/>
                <a:gd name="T81" fmla="*/ 258 h 406"/>
                <a:gd name="T82" fmla="*/ 297 w 407"/>
                <a:gd name="T83" fmla="*/ 236 h 406"/>
                <a:gd name="T84" fmla="*/ 324 w 407"/>
                <a:gd name="T85" fmla="*/ 192 h 406"/>
                <a:gd name="T86" fmla="*/ 333 w 407"/>
                <a:gd name="T87" fmla="*/ 157 h 406"/>
                <a:gd name="T88" fmla="*/ 332 w 407"/>
                <a:gd name="T89" fmla="*/ 111 h 406"/>
                <a:gd name="T90" fmla="*/ 312 w 407"/>
                <a:gd name="T91" fmla="*/ 61 h 406"/>
                <a:gd name="T92" fmla="*/ 277 w 407"/>
                <a:gd name="T93" fmla="*/ 23 h 406"/>
                <a:gd name="T94" fmla="*/ 231 w 407"/>
                <a:gd name="T95" fmla="*/ 3 h 406"/>
                <a:gd name="T96" fmla="*/ 179 w 407"/>
                <a:gd name="T97" fmla="*/ 3 h 406"/>
                <a:gd name="T98" fmla="*/ 133 w 407"/>
                <a:gd name="T99" fmla="*/ 23 h 406"/>
                <a:gd name="T100" fmla="*/ 99 w 407"/>
                <a:gd name="T101" fmla="*/ 61 h 406"/>
                <a:gd name="T102" fmla="*/ 80 w 407"/>
                <a:gd name="T103" fmla="*/ 111 h 406"/>
                <a:gd name="T104" fmla="*/ 77 w 407"/>
                <a:gd name="T105" fmla="*/ 157 h 406"/>
                <a:gd name="T106" fmla="*/ 92 w 407"/>
                <a:gd name="T107" fmla="*/ 206 h 406"/>
                <a:gd name="T108" fmla="*/ 136 w 407"/>
                <a:gd name="T109" fmla="*/ 256 h 406"/>
                <a:gd name="T110" fmla="*/ 29 w 407"/>
                <a:gd name="T111" fmla="*/ 321 h 406"/>
                <a:gd name="T112" fmla="*/ 5 w 407"/>
                <a:gd name="T113" fmla="*/ 354 h 406"/>
                <a:gd name="T114" fmla="*/ 202 w 407"/>
                <a:gd name="T115" fmla="*/ 40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7" h="406">
                  <a:moveTo>
                    <a:pt x="30" y="376"/>
                  </a:moveTo>
                  <a:lnTo>
                    <a:pt x="30" y="375"/>
                  </a:lnTo>
                  <a:lnTo>
                    <a:pt x="31" y="369"/>
                  </a:lnTo>
                  <a:lnTo>
                    <a:pt x="32" y="364"/>
                  </a:lnTo>
                  <a:lnTo>
                    <a:pt x="36" y="359"/>
                  </a:lnTo>
                  <a:lnTo>
                    <a:pt x="39" y="354"/>
                  </a:lnTo>
                  <a:lnTo>
                    <a:pt x="42" y="350"/>
                  </a:lnTo>
                  <a:lnTo>
                    <a:pt x="46" y="346"/>
                  </a:lnTo>
                  <a:lnTo>
                    <a:pt x="51" y="343"/>
                  </a:lnTo>
                  <a:lnTo>
                    <a:pt x="56" y="342"/>
                  </a:lnTo>
                  <a:lnTo>
                    <a:pt x="166" y="311"/>
                  </a:lnTo>
                  <a:lnTo>
                    <a:pt x="166" y="271"/>
                  </a:lnTo>
                  <a:lnTo>
                    <a:pt x="175" y="274"/>
                  </a:lnTo>
                  <a:lnTo>
                    <a:pt x="186" y="276"/>
                  </a:lnTo>
                  <a:lnTo>
                    <a:pt x="195" y="277"/>
                  </a:lnTo>
                  <a:lnTo>
                    <a:pt x="205" y="278"/>
                  </a:lnTo>
                  <a:lnTo>
                    <a:pt x="215" y="277"/>
                  </a:lnTo>
                  <a:lnTo>
                    <a:pt x="223" y="276"/>
                  </a:lnTo>
                  <a:lnTo>
                    <a:pt x="233" y="275"/>
                  </a:lnTo>
                  <a:lnTo>
                    <a:pt x="241" y="272"/>
                  </a:lnTo>
                  <a:lnTo>
                    <a:pt x="241" y="311"/>
                  </a:lnTo>
                  <a:lnTo>
                    <a:pt x="354" y="340"/>
                  </a:lnTo>
                  <a:lnTo>
                    <a:pt x="358" y="343"/>
                  </a:lnTo>
                  <a:lnTo>
                    <a:pt x="363" y="346"/>
                  </a:lnTo>
                  <a:lnTo>
                    <a:pt x="367" y="349"/>
                  </a:lnTo>
                  <a:lnTo>
                    <a:pt x="370" y="353"/>
                  </a:lnTo>
                  <a:lnTo>
                    <a:pt x="373" y="359"/>
                  </a:lnTo>
                  <a:lnTo>
                    <a:pt x="374" y="364"/>
                  </a:lnTo>
                  <a:lnTo>
                    <a:pt x="377" y="369"/>
                  </a:lnTo>
                  <a:lnTo>
                    <a:pt x="377" y="376"/>
                  </a:lnTo>
                  <a:lnTo>
                    <a:pt x="239" y="376"/>
                  </a:lnTo>
                  <a:lnTo>
                    <a:pt x="202" y="376"/>
                  </a:lnTo>
                  <a:lnTo>
                    <a:pt x="30" y="376"/>
                  </a:lnTo>
                  <a:close/>
                  <a:moveTo>
                    <a:pt x="106" y="139"/>
                  </a:moveTo>
                  <a:lnTo>
                    <a:pt x="106" y="138"/>
                  </a:lnTo>
                  <a:lnTo>
                    <a:pt x="106" y="136"/>
                  </a:lnTo>
                  <a:lnTo>
                    <a:pt x="120" y="140"/>
                  </a:lnTo>
                  <a:lnTo>
                    <a:pt x="134" y="142"/>
                  </a:lnTo>
                  <a:lnTo>
                    <a:pt x="149" y="142"/>
                  </a:lnTo>
                  <a:lnTo>
                    <a:pt x="164" y="141"/>
                  </a:lnTo>
                  <a:lnTo>
                    <a:pt x="179" y="139"/>
                  </a:lnTo>
                  <a:lnTo>
                    <a:pt x="193" y="134"/>
                  </a:lnTo>
                  <a:lnTo>
                    <a:pt x="208" y="127"/>
                  </a:lnTo>
                  <a:lnTo>
                    <a:pt x="221" y="119"/>
                  </a:lnTo>
                  <a:lnTo>
                    <a:pt x="226" y="124"/>
                  </a:lnTo>
                  <a:lnTo>
                    <a:pt x="232" y="128"/>
                  </a:lnTo>
                  <a:lnTo>
                    <a:pt x="237" y="131"/>
                  </a:lnTo>
                  <a:lnTo>
                    <a:pt x="243" y="135"/>
                  </a:lnTo>
                  <a:lnTo>
                    <a:pt x="249" y="138"/>
                  </a:lnTo>
                  <a:lnTo>
                    <a:pt x="255" y="140"/>
                  </a:lnTo>
                  <a:lnTo>
                    <a:pt x="262" y="142"/>
                  </a:lnTo>
                  <a:lnTo>
                    <a:pt x="269" y="143"/>
                  </a:lnTo>
                  <a:lnTo>
                    <a:pt x="276" y="144"/>
                  </a:lnTo>
                  <a:lnTo>
                    <a:pt x="282" y="144"/>
                  </a:lnTo>
                  <a:lnTo>
                    <a:pt x="293" y="143"/>
                  </a:lnTo>
                  <a:lnTo>
                    <a:pt x="304" y="141"/>
                  </a:lnTo>
                  <a:lnTo>
                    <a:pt x="304" y="152"/>
                  </a:lnTo>
                  <a:lnTo>
                    <a:pt x="302" y="162"/>
                  </a:lnTo>
                  <a:lnTo>
                    <a:pt x="299" y="173"/>
                  </a:lnTo>
                  <a:lnTo>
                    <a:pt x="296" y="183"/>
                  </a:lnTo>
                  <a:lnTo>
                    <a:pt x="292" y="191"/>
                  </a:lnTo>
                  <a:lnTo>
                    <a:pt x="287" y="201"/>
                  </a:lnTo>
                  <a:lnTo>
                    <a:pt x="281" y="209"/>
                  </a:lnTo>
                  <a:lnTo>
                    <a:pt x="275" y="216"/>
                  </a:lnTo>
                  <a:lnTo>
                    <a:pt x="267" y="224"/>
                  </a:lnTo>
                  <a:lnTo>
                    <a:pt x="260" y="230"/>
                  </a:lnTo>
                  <a:lnTo>
                    <a:pt x="252" y="235"/>
                  </a:lnTo>
                  <a:lnTo>
                    <a:pt x="244" y="240"/>
                  </a:lnTo>
                  <a:lnTo>
                    <a:pt x="234" y="243"/>
                  </a:lnTo>
                  <a:lnTo>
                    <a:pt x="225" y="246"/>
                  </a:lnTo>
                  <a:lnTo>
                    <a:pt x="216" y="247"/>
                  </a:lnTo>
                  <a:lnTo>
                    <a:pt x="205" y="248"/>
                  </a:lnTo>
                  <a:lnTo>
                    <a:pt x="195" y="247"/>
                  </a:lnTo>
                  <a:lnTo>
                    <a:pt x="186" y="245"/>
                  </a:lnTo>
                  <a:lnTo>
                    <a:pt x="176" y="243"/>
                  </a:lnTo>
                  <a:lnTo>
                    <a:pt x="166" y="240"/>
                  </a:lnTo>
                  <a:lnTo>
                    <a:pt x="158" y="234"/>
                  </a:lnTo>
                  <a:lnTo>
                    <a:pt x="150" y="229"/>
                  </a:lnTo>
                  <a:lnTo>
                    <a:pt x="143" y="223"/>
                  </a:lnTo>
                  <a:lnTo>
                    <a:pt x="135" y="216"/>
                  </a:lnTo>
                  <a:lnTo>
                    <a:pt x="129" y="208"/>
                  </a:lnTo>
                  <a:lnTo>
                    <a:pt x="124" y="200"/>
                  </a:lnTo>
                  <a:lnTo>
                    <a:pt x="118" y="190"/>
                  </a:lnTo>
                  <a:lnTo>
                    <a:pt x="114" y="181"/>
                  </a:lnTo>
                  <a:lnTo>
                    <a:pt x="111" y="171"/>
                  </a:lnTo>
                  <a:lnTo>
                    <a:pt x="109" y="160"/>
                  </a:lnTo>
                  <a:lnTo>
                    <a:pt x="107" y="150"/>
                  </a:lnTo>
                  <a:lnTo>
                    <a:pt x="106" y="139"/>
                  </a:lnTo>
                  <a:close/>
                  <a:moveTo>
                    <a:pt x="205" y="30"/>
                  </a:moveTo>
                  <a:lnTo>
                    <a:pt x="214" y="30"/>
                  </a:lnTo>
                  <a:lnTo>
                    <a:pt x="222" y="32"/>
                  </a:lnTo>
                  <a:lnTo>
                    <a:pt x="230" y="33"/>
                  </a:lnTo>
                  <a:lnTo>
                    <a:pt x="238" y="36"/>
                  </a:lnTo>
                  <a:lnTo>
                    <a:pt x="246" y="39"/>
                  </a:lnTo>
                  <a:lnTo>
                    <a:pt x="252" y="43"/>
                  </a:lnTo>
                  <a:lnTo>
                    <a:pt x="260" y="48"/>
                  </a:lnTo>
                  <a:lnTo>
                    <a:pt x="266" y="53"/>
                  </a:lnTo>
                  <a:lnTo>
                    <a:pt x="271" y="58"/>
                  </a:lnTo>
                  <a:lnTo>
                    <a:pt x="278" y="65"/>
                  </a:lnTo>
                  <a:lnTo>
                    <a:pt x="282" y="71"/>
                  </a:lnTo>
                  <a:lnTo>
                    <a:pt x="288" y="78"/>
                  </a:lnTo>
                  <a:lnTo>
                    <a:pt x="292" y="85"/>
                  </a:lnTo>
                  <a:lnTo>
                    <a:pt x="295" y="94"/>
                  </a:lnTo>
                  <a:lnTo>
                    <a:pt x="298" y="102"/>
                  </a:lnTo>
                  <a:lnTo>
                    <a:pt x="300" y="110"/>
                  </a:lnTo>
                  <a:lnTo>
                    <a:pt x="295" y="112"/>
                  </a:lnTo>
                  <a:lnTo>
                    <a:pt x="289" y="113"/>
                  </a:lnTo>
                  <a:lnTo>
                    <a:pt x="281" y="114"/>
                  </a:lnTo>
                  <a:lnTo>
                    <a:pt x="274" y="113"/>
                  </a:lnTo>
                  <a:lnTo>
                    <a:pt x="265" y="112"/>
                  </a:lnTo>
                  <a:lnTo>
                    <a:pt x="255" y="108"/>
                  </a:lnTo>
                  <a:lnTo>
                    <a:pt x="250" y="105"/>
                  </a:lnTo>
                  <a:lnTo>
                    <a:pt x="246" y="100"/>
                  </a:lnTo>
                  <a:lnTo>
                    <a:pt x="241" y="96"/>
                  </a:lnTo>
                  <a:lnTo>
                    <a:pt x="237" y="90"/>
                  </a:lnTo>
                  <a:lnTo>
                    <a:pt x="235" y="87"/>
                  </a:lnTo>
                  <a:lnTo>
                    <a:pt x="233" y="84"/>
                  </a:lnTo>
                  <a:lnTo>
                    <a:pt x="230" y="83"/>
                  </a:lnTo>
                  <a:lnTo>
                    <a:pt x="226" y="82"/>
                  </a:lnTo>
                  <a:lnTo>
                    <a:pt x="223" y="82"/>
                  </a:lnTo>
                  <a:lnTo>
                    <a:pt x="220" y="83"/>
                  </a:lnTo>
                  <a:lnTo>
                    <a:pt x="217" y="84"/>
                  </a:lnTo>
                  <a:lnTo>
                    <a:pt x="214" y="86"/>
                  </a:lnTo>
                  <a:lnTo>
                    <a:pt x="208" y="92"/>
                  </a:lnTo>
                  <a:lnTo>
                    <a:pt x="202" y="96"/>
                  </a:lnTo>
                  <a:lnTo>
                    <a:pt x="195" y="100"/>
                  </a:lnTo>
                  <a:lnTo>
                    <a:pt x="189" y="104"/>
                  </a:lnTo>
                  <a:lnTo>
                    <a:pt x="181" y="107"/>
                  </a:lnTo>
                  <a:lnTo>
                    <a:pt x="175" y="109"/>
                  </a:lnTo>
                  <a:lnTo>
                    <a:pt x="167" y="111"/>
                  </a:lnTo>
                  <a:lnTo>
                    <a:pt x="161" y="112"/>
                  </a:lnTo>
                  <a:lnTo>
                    <a:pt x="147" y="113"/>
                  </a:lnTo>
                  <a:lnTo>
                    <a:pt x="134" y="112"/>
                  </a:lnTo>
                  <a:lnTo>
                    <a:pt x="121" y="110"/>
                  </a:lnTo>
                  <a:lnTo>
                    <a:pt x="111" y="106"/>
                  </a:lnTo>
                  <a:lnTo>
                    <a:pt x="114" y="97"/>
                  </a:lnTo>
                  <a:lnTo>
                    <a:pt x="117" y="90"/>
                  </a:lnTo>
                  <a:lnTo>
                    <a:pt x="121" y="82"/>
                  </a:lnTo>
                  <a:lnTo>
                    <a:pt x="125" y="76"/>
                  </a:lnTo>
                  <a:lnTo>
                    <a:pt x="130" y="68"/>
                  </a:lnTo>
                  <a:lnTo>
                    <a:pt x="135" y="63"/>
                  </a:lnTo>
                  <a:lnTo>
                    <a:pt x="141" y="56"/>
                  </a:lnTo>
                  <a:lnTo>
                    <a:pt x="146" y="51"/>
                  </a:lnTo>
                  <a:lnTo>
                    <a:pt x="152" y="47"/>
                  </a:lnTo>
                  <a:lnTo>
                    <a:pt x="160" y="42"/>
                  </a:lnTo>
                  <a:lnTo>
                    <a:pt x="166" y="38"/>
                  </a:lnTo>
                  <a:lnTo>
                    <a:pt x="174" y="35"/>
                  </a:lnTo>
                  <a:lnTo>
                    <a:pt x="181" y="33"/>
                  </a:lnTo>
                  <a:lnTo>
                    <a:pt x="189" y="31"/>
                  </a:lnTo>
                  <a:lnTo>
                    <a:pt x="198" y="30"/>
                  </a:lnTo>
                  <a:lnTo>
                    <a:pt x="205" y="30"/>
                  </a:lnTo>
                  <a:close/>
                  <a:moveTo>
                    <a:pt x="239" y="406"/>
                  </a:moveTo>
                  <a:lnTo>
                    <a:pt x="407" y="406"/>
                  </a:lnTo>
                  <a:lnTo>
                    <a:pt x="407" y="376"/>
                  </a:lnTo>
                  <a:lnTo>
                    <a:pt x="406" y="365"/>
                  </a:lnTo>
                  <a:lnTo>
                    <a:pt x="403" y="354"/>
                  </a:lnTo>
                  <a:lnTo>
                    <a:pt x="399" y="345"/>
                  </a:lnTo>
                  <a:lnTo>
                    <a:pt x="394" y="336"/>
                  </a:lnTo>
                  <a:lnTo>
                    <a:pt x="387" y="328"/>
                  </a:lnTo>
                  <a:lnTo>
                    <a:pt x="380" y="321"/>
                  </a:lnTo>
                  <a:lnTo>
                    <a:pt x="371" y="316"/>
                  </a:lnTo>
                  <a:lnTo>
                    <a:pt x="363" y="311"/>
                  </a:lnTo>
                  <a:lnTo>
                    <a:pt x="271" y="289"/>
                  </a:lnTo>
                  <a:lnTo>
                    <a:pt x="271" y="258"/>
                  </a:lnTo>
                  <a:lnTo>
                    <a:pt x="278" y="253"/>
                  </a:lnTo>
                  <a:lnTo>
                    <a:pt x="284" y="248"/>
                  </a:lnTo>
                  <a:lnTo>
                    <a:pt x="291" y="242"/>
                  </a:lnTo>
                  <a:lnTo>
                    <a:pt x="297" y="236"/>
                  </a:lnTo>
                  <a:lnTo>
                    <a:pt x="308" y="223"/>
                  </a:lnTo>
                  <a:lnTo>
                    <a:pt x="317" y="209"/>
                  </a:lnTo>
                  <a:lnTo>
                    <a:pt x="321" y="200"/>
                  </a:lnTo>
                  <a:lnTo>
                    <a:pt x="324" y="192"/>
                  </a:lnTo>
                  <a:lnTo>
                    <a:pt x="327" y="184"/>
                  </a:lnTo>
                  <a:lnTo>
                    <a:pt x="329" y="175"/>
                  </a:lnTo>
                  <a:lnTo>
                    <a:pt x="332" y="167"/>
                  </a:lnTo>
                  <a:lnTo>
                    <a:pt x="333" y="157"/>
                  </a:lnTo>
                  <a:lnTo>
                    <a:pt x="334" y="149"/>
                  </a:lnTo>
                  <a:lnTo>
                    <a:pt x="334" y="139"/>
                  </a:lnTo>
                  <a:lnTo>
                    <a:pt x="334" y="125"/>
                  </a:lnTo>
                  <a:lnTo>
                    <a:pt x="332" y="111"/>
                  </a:lnTo>
                  <a:lnTo>
                    <a:pt x="328" y="97"/>
                  </a:lnTo>
                  <a:lnTo>
                    <a:pt x="324" y="84"/>
                  </a:lnTo>
                  <a:lnTo>
                    <a:pt x="319" y="72"/>
                  </a:lnTo>
                  <a:lnTo>
                    <a:pt x="312" y="61"/>
                  </a:lnTo>
                  <a:lnTo>
                    <a:pt x="305" y="50"/>
                  </a:lnTo>
                  <a:lnTo>
                    <a:pt x="296" y="40"/>
                  </a:lnTo>
                  <a:lnTo>
                    <a:pt x="288" y="32"/>
                  </a:lnTo>
                  <a:lnTo>
                    <a:pt x="277" y="23"/>
                  </a:lnTo>
                  <a:lnTo>
                    <a:pt x="266" y="17"/>
                  </a:lnTo>
                  <a:lnTo>
                    <a:pt x="255" y="10"/>
                  </a:lnTo>
                  <a:lnTo>
                    <a:pt x="244" y="6"/>
                  </a:lnTo>
                  <a:lnTo>
                    <a:pt x="231" y="3"/>
                  </a:lnTo>
                  <a:lnTo>
                    <a:pt x="219" y="1"/>
                  </a:lnTo>
                  <a:lnTo>
                    <a:pt x="205" y="0"/>
                  </a:lnTo>
                  <a:lnTo>
                    <a:pt x="192" y="1"/>
                  </a:lnTo>
                  <a:lnTo>
                    <a:pt x="179" y="3"/>
                  </a:lnTo>
                  <a:lnTo>
                    <a:pt x="167" y="6"/>
                  </a:lnTo>
                  <a:lnTo>
                    <a:pt x="156" y="10"/>
                  </a:lnTo>
                  <a:lnTo>
                    <a:pt x="144" y="17"/>
                  </a:lnTo>
                  <a:lnTo>
                    <a:pt x="133" y="23"/>
                  </a:lnTo>
                  <a:lnTo>
                    <a:pt x="124" y="32"/>
                  </a:lnTo>
                  <a:lnTo>
                    <a:pt x="114" y="40"/>
                  </a:lnTo>
                  <a:lnTo>
                    <a:pt x="106" y="50"/>
                  </a:lnTo>
                  <a:lnTo>
                    <a:pt x="99" y="61"/>
                  </a:lnTo>
                  <a:lnTo>
                    <a:pt x="92" y="72"/>
                  </a:lnTo>
                  <a:lnTo>
                    <a:pt x="87" y="84"/>
                  </a:lnTo>
                  <a:lnTo>
                    <a:pt x="83" y="97"/>
                  </a:lnTo>
                  <a:lnTo>
                    <a:pt x="80" y="111"/>
                  </a:lnTo>
                  <a:lnTo>
                    <a:pt x="77" y="125"/>
                  </a:lnTo>
                  <a:lnTo>
                    <a:pt x="76" y="139"/>
                  </a:lnTo>
                  <a:lnTo>
                    <a:pt x="76" y="147"/>
                  </a:lnTo>
                  <a:lnTo>
                    <a:pt x="77" y="157"/>
                  </a:lnTo>
                  <a:lnTo>
                    <a:pt x="78" y="166"/>
                  </a:lnTo>
                  <a:lnTo>
                    <a:pt x="81" y="174"/>
                  </a:lnTo>
                  <a:lnTo>
                    <a:pt x="86" y="190"/>
                  </a:lnTo>
                  <a:lnTo>
                    <a:pt x="92" y="206"/>
                  </a:lnTo>
                  <a:lnTo>
                    <a:pt x="101" y="220"/>
                  </a:lnTo>
                  <a:lnTo>
                    <a:pt x="112" y="234"/>
                  </a:lnTo>
                  <a:lnTo>
                    <a:pt x="124" y="246"/>
                  </a:lnTo>
                  <a:lnTo>
                    <a:pt x="136" y="256"/>
                  </a:lnTo>
                  <a:lnTo>
                    <a:pt x="136" y="289"/>
                  </a:lnTo>
                  <a:lnTo>
                    <a:pt x="48" y="313"/>
                  </a:lnTo>
                  <a:lnTo>
                    <a:pt x="39" y="316"/>
                  </a:lnTo>
                  <a:lnTo>
                    <a:pt x="29" y="321"/>
                  </a:lnTo>
                  <a:lnTo>
                    <a:pt x="22" y="328"/>
                  </a:lnTo>
                  <a:lnTo>
                    <a:pt x="14" y="336"/>
                  </a:lnTo>
                  <a:lnTo>
                    <a:pt x="9" y="345"/>
                  </a:lnTo>
                  <a:lnTo>
                    <a:pt x="5" y="354"/>
                  </a:lnTo>
                  <a:lnTo>
                    <a:pt x="1" y="364"/>
                  </a:lnTo>
                  <a:lnTo>
                    <a:pt x="0" y="375"/>
                  </a:lnTo>
                  <a:lnTo>
                    <a:pt x="0" y="406"/>
                  </a:lnTo>
                  <a:lnTo>
                    <a:pt x="202" y="406"/>
                  </a:lnTo>
                  <a:lnTo>
                    <a:pt x="239" y="40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88">
              <a:extLst>
                <a:ext uri="{FF2B5EF4-FFF2-40B4-BE49-F238E27FC236}">
                  <a16:creationId xmlns="" xmlns:a16="http://schemas.microsoft.com/office/drawing/2014/main" id="{1406CFDE-ACD7-41A8-9799-EA375D377E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622925" y="1920875"/>
              <a:ext cx="128588" cy="128588"/>
            </a:xfrm>
            <a:custGeom>
              <a:avLst/>
              <a:gdLst>
                <a:gd name="T0" fmla="*/ 30 w 406"/>
                <a:gd name="T1" fmla="*/ 375 h 406"/>
                <a:gd name="T2" fmla="*/ 37 w 406"/>
                <a:gd name="T3" fmla="*/ 354 h 406"/>
                <a:gd name="T4" fmla="*/ 55 w 406"/>
                <a:gd name="T5" fmla="*/ 342 h 406"/>
                <a:gd name="T6" fmla="*/ 184 w 406"/>
                <a:gd name="T7" fmla="*/ 276 h 406"/>
                <a:gd name="T8" fmla="*/ 223 w 406"/>
                <a:gd name="T9" fmla="*/ 276 h 406"/>
                <a:gd name="T10" fmla="*/ 353 w 406"/>
                <a:gd name="T11" fmla="*/ 340 h 406"/>
                <a:gd name="T12" fmla="*/ 370 w 406"/>
                <a:gd name="T13" fmla="*/ 353 h 406"/>
                <a:gd name="T14" fmla="*/ 376 w 406"/>
                <a:gd name="T15" fmla="*/ 376 h 406"/>
                <a:gd name="T16" fmla="*/ 106 w 406"/>
                <a:gd name="T17" fmla="*/ 136 h 406"/>
                <a:gd name="T18" fmla="*/ 163 w 406"/>
                <a:gd name="T19" fmla="*/ 141 h 406"/>
                <a:gd name="T20" fmla="*/ 221 w 406"/>
                <a:gd name="T21" fmla="*/ 119 h 406"/>
                <a:gd name="T22" fmla="*/ 242 w 406"/>
                <a:gd name="T23" fmla="*/ 135 h 406"/>
                <a:gd name="T24" fmla="*/ 269 w 406"/>
                <a:gd name="T25" fmla="*/ 143 h 406"/>
                <a:gd name="T26" fmla="*/ 303 w 406"/>
                <a:gd name="T27" fmla="*/ 141 h 406"/>
                <a:gd name="T28" fmla="*/ 294 w 406"/>
                <a:gd name="T29" fmla="*/ 183 h 406"/>
                <a:gd name="T30" fmla="*/ 274 w 406"/>
                <a:gd name="T31" fmla="*/ 216 h 406"/>
                <a:gd name="T32" fmla="*/ 243 w 406"/>
                <a:gd name="T33" fmla="*/ 240 h 406"/>
                <a:gd name="T34" fmla="*/ 204 w 406"/>
                <a:gd name="T35" fmla="*/ 248 h 406"/>
                <a:gd name="T36" fmla="*/ 166 w 406"/>
                <a:gd name="T37" fmla="*/ 240 h 406"/>
                <a:gd name="T38" fmla="*/ 135 w 406"/>
                <a:gd name="T39" fmla="*/ 216 h 406"/>
                <a:gd name="T40" fmla="*/ 113 w 406"/>
                <a:gd name="T41" fmla="*/ 181 h 406"/>
                <a:gd name="T42" fmla="*/ 106 w 406"/>
                <a:gd name="T43" fmla="*/ 139 h 406"/>
                <a:gd name="T44" fmla="*/ 229 w 406"/>
                <a:gd name="T45" fmla="*/ 33 h 406"/>
                <a:gd name="T46" fmla="*/ 259 w 406"/>
                <a:gd name="T47" fmla="*/ 48 h 406"/>
                <a:gd name="T48" fmla="*/ 282 w 406"/>
                <a:gd name="T49" fmla="*/ 71 h 406"/>
                <a:gd name="T50" fmla="*/ 298 w 406"/>
                <a:gd name="T51" fmla="*/ 102 h 406"/>
                <a:gd name="T52" fmla="*/ 281 w 406"/>
                <a:gd name="T53" fmla="*/ 114 h 406"/>
                <a:gd name="T54" fmla="*/ 249 w 406"/>
                <a:gd name="T55" fmla="*/ 105 h 406"/>
                <a:gd name="T56" fmla="*/ 234 w 406"/>
                <a:gd name="T57" fmla="*/ 87 h 406"/>
                <a:gd name="T58" fmla="*/ 223 w 406"/>
                <a:gd name="T59" fmla="*/ 82 h 406"/>
                <a:gd name="T60" fmla="*/ 207 w 406"/>
                <a:gd name="T61" fmla="*/ 92 h 406"/>
                <a:gd name="T62" fmla="*/ 181 w 406"/>
                <a:gd name="T63" fmla="*/ 107 h 406"/>
                <a:gd name="T64" fmla="*/ 147 w 406"/>
                <a:gd name="T65" fmla="*/ 113 h 406"/>
                <a:gd name="T66" fmla="*/ 113 w 406"/>
                <a:gd name="T67" fmla="*/ 97 h 406"/>
                <a:gd name="T68" fmla="*/ 129 w 406"/>
                <a:gd name="T69" fmla="*/ 68 h 406"/>
                <a:gd name="T70" fmla="*/ 152 w 406"/>
                <a:gd name="T71" fmla="*/ 47 h 406"/>
                <a:gd name="T72" fmla="*/ 181 w 406"/>
                <a:gd name="T73" fmla="*/ 33 h 406"/>
                <a:gd name="T74" fmla="*/ 361 w 406"/>
                <a:gd name="T75" fmla="*/ 311 h 406"/>
                <a:gd name="T76" fmla="*/ 284 w 406"/>
                <a:gd name="T77" fmla="*/ 248 h 406"/>
                <a:gd name="T78" fmla="*/ 316 w 406"/>
                <a:gd name="T79" fmla="*/ 209 h 406"/>
                <a:gd name="T80" fmla="*/ 329 w 406"/>
                <a:gd name="T81" fmla="*/ 175 h 406"/>
                <a:gd name="T82" fmla="*/ 333 w 406"/>
                <a:gd name="T83" fmla="*/ 139 h 406"/>
                <a:gd name="T84" fmla="*/ 323 w 406"/>
                <a:gd name="T85" fmla="*/ 84 h 406"/>
                <a:gd name="T86" fmla="*/ 296 w 406"/>
                <a:gd name="T87" fmla="*/ 40 h 406"/>
                <a:gd name="T88" fmla="*/ 255 w 406"/>
                <a:gd name="T89" fmla="*/ 10 h 406"/>
                <a:gd name="T90" fmla="*/ 204 w 406"/>
                <a:gd name="T91" fmla="*/ 0 h 406"/>
                <a:gd name="T92" fmla="*/ 154 w 406"/>
                <a:gd name="T93" fmla="*/ 10 h 406"/>
                <a:gd name="T94" fmla="*/ 113 w 406"/>
                <a:gd name="T95" fmla="*/ 40 h 406"/>
                <a:gd name="T96" fmla="*/ 85 w 406"/>
                <a:gd name="T97" fmla="*/ 84 h 406"/>
                <a:gd name="T98" fmla="*/ 76 w 406"/>
                <a:gd name="T99" fmla="*/ 139 h 406"/>
                <a:gd name="T100" fmla="*/ 80 w 406"/>
                <a:gd name="T101" fmla="*/ 174 h 406"/>
                <a:gd name="T102" fmla="*/ 111 w 406"/>
                <a:gd name="T103" fmla="*/ 234 h 406"/>
                <a:gd name="T104" fmla="*/ 47 w 406"/>
                <a:gd name="T105" fmla="*/ 313 h 406"/>
                <a:gd name="T106" fmla="*/ 14 w 406"/>
                <a:gd name="T107" fmla="*/ 336 h 406"/>
                <a:gd name="T108" fmla="*/ 0 w 406"/>
                <a:gd name="T109" fmla="*/ 375 h 406"/>
                <a:gd name="T110" fmla="*/ 406 w 406"/>
                <a:gd name="T111" fmla="*/ 406 h 406"/>
                <a:gd name="T112" fmla="*/ 398 w 406"/>
                <a:gd name="T113" fmla="*/ 345 h 406"/>
                <a:gd name="T114" fmla="*/ 371 w 406"/>
                <a:gd name="T115" fmla="*/ 31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06" h="406">
                  <a:moveTo>
                    <a:pt x="239" y="376"/>
                  </a:moveTo>
                  <a:lnTo>
                    <a:pt x="201" y="376"/>
                  </a:lnTo>
                  <a:lnTo>
                    <a:pt x="30" y="376"/>
                  </a:lnTo>
                  <a:lnTo>
                    <a:pt x="30" y="375"/>
                  </a:lnTo>
                  <a:lnTo>
                    <a:pt x="31" y="369"/>
                  </a:lnTo>
                  <a:lnTo>
                    <a:pt x="32" y="364"/>
                  </a:lnTo>
                  <a:lnTo>
                    <a:pt x="34" y="359"/>
                  </a:lnTo>
                  <a:lnTo>
                    <a:pt x="37" y="354"/>
                  </a:lnTo>
                  <a:lnTo>
                    <a:pt x="41" y="350"/>
                  </a:lnTo>
                  <a:lnTo>
                    <a:pt x="46" y="346"/>
                  </a:lnTo>
                  <a:lnTo>
                    <a:pt x="50" y="343"/>
                  </a:lnTo>
                  <a:lnTo>
                    <a:pt x="55" y="342"/>
                  </a:lnTo>
                  <a:lnTo>
                    <a:pt x="166" y="311"/>
                  </a:lnTo>
                  <a:lnTo>
                    <a:pt x="166" y="271"/>
                  </a:lnTo>
                  <a:lnTo>
                    <a:pt x="174" y="274"/>
                  </a:lnTo>
                  <a:lnTo>
                    <a:pt x="184" y="276"/>
                  </a:lnTo>
                  <a:lnTo>
                    <a:pt x="195" y="277"/>
                  </a:lnTo>
                  <a:lnTo>
                    <a:pt x="204" y="278"/>
                  </a:lnTo>
                  <a:lnTo>
                    <a:pt x="214" y="277"/>
                  </a:lnTo>
                  <a:lnTo>
                    <a:pt x="223" y="276"/>
                  </a:lnTo>
                  <a:lnTo>
                    <a:pt x="232" y="275"/>
                  </a:lnTo>
                  <a:lnTo>
                    <a:pt x="241" y="272"/>
                  </a:lnTo>
                  <a:lnTo>
                    <a:pt x="241" y="311"/>
                  </a:lnTo>
                  <a:lnTo>
                    <a:pt x="353" y="340"/>
                  </a:lnTo>
                  <a:lnTo>
                    <a:pt x="358" y="343"/>
                  </a:lnTo>
                  <a:lnTo>
                    <a:pt x="362" y="346"/>
                  </a:lnTo>
                  <a:lnTo>
                    <a:pt x="366" y="349"/>
                  </a:lnTo>
                  <a:lnTo>
                    <a:pt x="370" y="353"/>
                  </a:lnTo>
                  <a:lnTo>
                    <a:pt x="372" y="359"/>
                  </a:lnTo>
                  <a:lnTo>
                    <a:pt x="374" y="364"/>
                  </a:lnTo>
                  <a:lnTo>
                    <a:pt x="376" y="369"/>
                  </a:lnTo>
                  <a:lnTo>
                    <a:pt x="376" y="376"/>
                  </a:lnTo>
                  <a:lnTo>
                    <a:pt x="239" y="376"/>
                  </a:lnTo>
                  <a:close/>
                  <a:moveTo>
                    <a:pt x="106" y="139"/>
                  </a:moveTo>
                  <a:lnTo>
                    <a:pt x="106" y="138"/>
                  </a:lnTo>
                  <a:lnTo>
                    <a:pt x="106" y="136"/>
                  </a:lnTo>
                  <a:lnTo>
                    <a:pt x="119" y="140"/>
                  </a:lnTo>
                  <a:lnTo>
                    <a:pt x="134" y="142"/>
                  </a:lnTo>
                  <a:lnTo>
                    <a:pt x="148" y="142"/>
                  </a:lnTo>
                  <a:lnTo>
                    <a:pt x="163" y="141"/>
                  </a:lnTo>
                  <a:lnTo>
                    <a:pt x="178" y="139"/>
                  </a:lnTo>
                  <a:lnTo>
                    <a:pt x="193" y="134"/>
                  </a:lnTo>
                  <a:lnTo>
                    <a:pt x="208" y="127"/>
                  </a:lnTo>
                  <a:lnTo>
                    <a:pt x="221" y="119"/>
                  </a:lnTo>
                  <a:lnTo>
                    <a:pt x="226" y="124"/>
                  </a:lnTo>
                  <a:lnTo>
                    <a:pt x="230" y="128"/>
                  </a:lnTo>
                  <a:lnTo>
                    <a:pt x="237" y="131"/>
                  </a:lnTo>
                  <a:lnTo>
                    <a:pt x="242" y="135"/>
                  </a:lnTo>
                  <a:lnTo>
                    <a:pt x="248" y="138"/>
                  </a:lnTo>
                  <a:lnTo>
                    <a:pt x="255" y="140"/>
                  </a:lnTo>
                  <a:lnTo>
                    <a:pt x="261" y="142"/>
                  </a:lnTo>
                  <a:lnTo>
                    <a:pt x="269" y="143"/>
                  </a:lnTo>
                  <a:lnTo>
                    <a:pt x="275" y="144"/>
                  </a:lnTo>
                  <a:lnTo>
                    <a:pt x="282" y="144"/>
                  </a:lnTo>
                  <a:lnTo>
                    <a:pt x="292" y="143"/>
                  </a:lnTo>
                  <a:lnTo>
                    <a:pt x="303" y="141"/>
                  </a:lnTo>
                  <a:lnTo>
                    <a:pt x="303" y="152"/>
                  </a:lnTo>
                  <a:lnTo>
                    <a:pt x="301" y="162"/>
                  </a:lnTo>
                  <a:lnTo>
                    <a:pt x="299" y="173"/>
                  </a:lnTo>
                  <a:lnTo>
                    <a:pt x="294" y="183"/>
                  </a:lnTo>
                  <a:lnTo>
                    <a:pt x="290" y="191"/>
                  </a:lnTo>
                  <a:lnTo>
                    <a:pt x="286" y="201"/>
                  </a:lnTo>
                  <a:lnTo>
                    <a:pt x="279" y="209"/>
                  </a:lnTo>
                  <a:lnTo>
                    <a:pt x="274" y="216"/>
                  </a:lnTo>
                  <a:lnTo>
                    <a:pt x="267" y="224"/>
                  </a:lnTo>
                  <a:lnTo>
                    <a:pt x="259" y="230"/>
                  </a:lnTo>
                  <a:lnTo>
                    <a:pt x="251" y="235"/>
                  </a:lnTo>
                  <a:lnTo>
                    <a:pt x="243" y="240"/>
                  </a:lnTo>
                  <a:lnTo>
                    <a:pt x="233" y="243"/>
                  </a:lnTo>
                  <a:lnTo>
                    <a:pt x="224" y="246"/>
                  </a:lnTo>
                  <a:lnTo>
                    <a:pt x="214" y="247"/>
                  </a:lnTo>
                  <a:lnTo>
                    <a:pt x="204" y="248"/>
                  </a:lnTo>
                  <a:lnTo>
                    <a:pt x="195" y="247"/>
                  </a:lnTo>
                  <a:lnTo>
                    <a:pt x="185" y="245"/>
                  </a:lnTo>
                  <a:lnTo>
                    <a:pt x="175" y="243"/>
                  </a:lnTo>
                  <a:lnTo>
                    <a:pt x="166" y="240"/>
                  </a:lnTo>
                  <a:lnTo>
                    <a:pt x="157" y="234"/>
                  </a:lnTo>
                  <a:lnTo>
                    <a:pt x="150" y="229"/>
                  </a:lnTo>
                  <a:lnTo>
                    <a:pt x="142" y="223"/>
                  </a:lnTo>
                  <a:lnTo>
                    <a:pt x="135" y="216"/>
                  </a:lnTo>
                  <a:lnTo>
                    <a:pt x="128" y="208"/>
                  </a:lnTo>
                  <a:lnTo>
                    <a:pt x="123" y="200"/>
                  </a:lnTo>
                  <a:lnTo>
                    <a:pt x="118" y="190"/>
                  </a:lnTo>
                  <a:lnTo>
                    <a:pt x="113" y="181"/>
                  </a:lnTo>
                  <a:lnTo>
                    <a:pt x="110" y="171"/>
                  </a:lnTo>
                  <a:lnTo>
                    <a:pt x="108" y="160"/>
                  </a:lnTo>
                  <a:lnTo>
                    <a:pt x="106" y="150"/>
                  </a:lnTo>
                  <a:lnTo>
                    <a:pt x="106" y="139"/>
                  </a:lnTo>
                  <a:close/>
                  <a:moveTo>
                    <a:pt x="204" y="30"/>
                  </a:moveTo>
                  <a:lnTo>
                    <a:pt x="213" y="30"/>
                  </a:lnTo>
                  <a:lnTo>
                    <a:pt x="222" y="32"/>
                  </a:lnTo>
                  <a:lnTo>
                    <a:pt x="229" y="33"/>
                  </a:lnTo>
                  <a:lnTo>
                    <a:pt x="238" y="36"/>
                  </a:lnTo>
                  <a:lnTo>
                    <a:pt x="244" y="39"/>
                  </a:lnTo>
                  <a:lnTo>
                    <a:pt x="252" y="43"/>
                  </a:lnTo>
                  <a:lnTo>
                    <a:pt x="259" y="48"/>
                  </a:lnTo>
                  <a:lnTo>
                    <a:pt x="266" y="53"/>
                  </a:lnTo>
                  <a:lnTo>
                    <a:pt x="271" y="58"/>
                  </a:lnTo>
                  <a:lnTo>
                    <a:pt x="276" y="65"/>
                  </a:lnTo>
                  <a:lnTo>
                    <a:pt x="282" y="71"/>
                  </a:lnTo>
                  <a:lnTo>
                    <a:pt x="287" y="78"/>
                  </a:lnTo>
                  <a:lnTo>
                    <a:pt x="291" y="85"/>
                  </a:lnTo>
                  <a:lnTo>
                    <a:pt x="294" y="94"/>
                  </a:lnTo>
                  <a:lnTo>
                    <a:pt x="298" y="102"/>
                  </a:lnTo>
                  <a:lnTo>
                    <a:pt x="300" y="110"/>
                  </a:lnTo>
                  <a:lnTo>
                    <a:pt x="294" y="112"/>
                  </a:lnTo>
                  <a:lnTo>
                    <a:pt x="288" y="113"/>
                  </a:lnTo>
                  <a:lnTo>
                    <a:pt x="281" y="114"/>
                  </a:lnTo>
                  <a:lnTo>
                    <a:pt x="273" y="113"/>
                  </a:lnTo>
                  <a:lnTo>
                    <a:pt x="264" y="112"/>
                  </a:lnTo>
                  <a:lnTo>
                    <a:pt x="255" y="108"/>
                  </a:lnTo>
                  <a:lnTo>
                    <a:pt x="249" y="105"/>
                  </a:lnTo>
                  <a:lnTo>
                    <a:pt x="245" y="100"/>
                  </a:lnTo>
                  <a:lnTo>
                    <a:pt x="241" y="96"/>
                  </a:lnTo>
                  <a:lnTo>
                    <a:pt x="237" y="90"/>
                  </a:lnTo>
                  <a:lnTo>
                    <a:pt x="234" y="87"/>
                  </a:lnTo>
                  <a:lnTo>
                    <a:pt x="232" y="84"/>
                  </a:lnTo>
                  <a:lnTo>
                    <a:pt x="229" y="83"/>
                  </a:lnTo>
                  <a:lnTo>
                    <a:pt x="226" y="82"/>
                  </a:lnTo>
                  <a:lnTo>
                    <a:pt x="223" y="82"/>
                  </a:lnTo>
                  <a:lnTo>
                    <a:pt x="218" y="83"/>
                  </a:lnTo>
                  <a:lnTo>
                    <a:pt x="216" y="84"/>
                  </a:lnTo>
                  <a:lnTo>
                    <a:pt x="213" y="86"/>
                  </a:lnTo>
                  <a:lnTo>
                    <a:pt x="207" y="92"/>
                  </a:lnTo>
                  <a:lnTo>
                    <a:pt x="201" y="96"/>
                  </a:lnTo>
                  <a:lnTo>
                    <a:pt x="195" y="100"/>
                  </a:lnTo>
                  <a:lnTo>
                    <a:pt x="188" y="104"/>
                  </a:lnTo>
                  <a:lnTo>
                    <a:pt x="181" y="107"/>
                  </a:lnTo>
                  <a:lnTo>
                    <a:pt x="174" y="109"/>
                  </a:lnTo>
                  <a:lnTo>
                    <a:pt x="167" y="111"/>
                  </a:lnTo>
                  <a:lnTo>
                    <a:pt x="160" y="112"/>
                  </a:lnTo>
                  <a:lnTo>
                    <a:pt x="147" y="113"/>
                  </a:lnTo>
                  <a:lnTo>
                    <a:pt x="134" y="112"/>
                  </a:lnTo>
                  <a:lnTo>
                    <a:pt x="121" y="110"/>
                  </a:lnTo>
                  <a:lnTo>
                    <a:pt x="110" y="106"/>
                  </a:lnTo>
                  <a:lnTo>
                    <a:pt x="113" y="97"/>
                  </a:lnTo>
                  <a:lnTo>
                    <a:pt x="117" y="90"/>
                  </a:lnTo>
                  <a:lnTo>
                    <a:pt x="120" y="82"/>
                  </a:lnTo>
                  <a:lnTo>
                    <a:pt x="124" y="76"/>
                  </a:lnTo>
                  <a:lnTo>
                    <a:pt x="129" y="68"/>
                  </a:lnTo>
                  <a:lnTo>
                    <a:pt x="135" y="63"/>
                  </a:lnTo>
                  <a:lnTo>
                    <a:pt x="140" y="56"/>
                  </a:lnTo>
                  <a:lnTo>
                    <a:pt x="145" y="51"/>
                  </a:lnTo>
                  <a:lnTo>
                    <a:pt x="152" y="47"/>
                  </a:lnTo>
                  <a:lnTo>
                    <a:pt x="158" y="42"/>
                  </a:lnTo>
                  <a:lnTo>
                    <a:pt x="166" y="38"/>
                  </a:lnTo>
                  <a:lnTo>
                    <a:pt x="173" y="35"/>
                  </a:lnTo>
                  <a:lnTo>
                    <a:pt x="181" y="33"/>
                  </a:lnTo>
                  <a:lnTo>
                    <a:pt x="188" y="31"/>
                  </a:lnTo>
                  <a:lnTo>
                    <a:pt x="197" y="30"/>
                  </a:lnTo>
                  <a:lnTo>
                    <a:pt x="204" y="30"/>
                  </a:lnTo>
                  <a:close/>
                  <a:moveTo>
                    <a:pt x="361" y="311"/>
                  </a:moveTo>
                  <a:lnTo>
                    <a:pt x="271" y="289"/>
                  </a:lnTo>
                  <a:lnTo>
                    <a:pt x="271" y="258"/>
                  </a:lnTo>
                  <a:lnTo>
                    <a:pt x="277" y="253"/>
                  </a:lnTo>
                  <a:lnTo>
                    <a:pt x="284" y="248"/>
                  </a:lnTo>
                  <a:lnTo>
                    <a:pt x="290" y="242"/>
                  </a:lnTo>
                  <a:lnTo>
                    <a:pt x="297" y="236"/>
                  </a:lnTo>
                  <a:lnTo>
                    <a:pt x="307" y="223"/>
                  </a:lnTo>
                  <a:lnTo>
                    <a:pt x="316" y="209"/>
                  </a:lnTo>
                  <a:lnTo>
                    <a:pt x="320" y="200"/>
                  </a:lnTo>
                  <a:lnTo>
                    <a:pt x="323" y="192"/>
                  </a:lnTo>
                  <a:lnTo>
                    <a:pt x="327" y="184"/>
                  </a:lnTo>
                  <a:lnTo>
                    <a:pt x="329" y="175"/>
                  </a:lnTo>
                  <a:lnTo>
                    <a:pt x="331" y="167"/>
                  </a:lnTo>
                  <a:lnTo>
                    <a:pt x="332" y="157"/>
                  </a:lnTo>
                  <a:lnTo>
                    <a:pt x="333" y="149"/>
                  </a:lnTo>
                  <a:lnTo>
                    <a:pt x="333" y="139"/>
                  </a:lnTo>
                  <a:lnTo>
                    <a:pt x="333" y="125"/>
                  </a:lnTo>
                  <a:lnTo>
                    <a:pt x="331" y="111"/>
                  </a:lnTo>
                  <a:lnTo>
                    <a:pt x="328" y="97"/>
                  </a:lnTo>
                  <a:lnTo>
                    <a:pt x="323" y="84"/>
                  </a:lnTo>
                  <a:lnTo>
                    <a:pt x="318" y="72"/>
                  </a:lnTo>
                  <a:lnTo>
                    <a:pt x="312" y="61"/>
                  </a:lnTo>
                  <a:lnTo>
                    <a:pt x="304" y="50"/>
                  </a:lnTo>
                  <a:lnTo>
                    <a:pt x="296" y="40"/>
                  </a:lnTo>
                  <a:lnTo>
                    <a:pt x="287" y="32"/>
                  </a:lnTo>
                  <a:lnTo>
                    <a:pt x="276" y="23"/>
                  </a:lnTo>
                  <a:lnTo>
                    <a:pt x="266" y="17"/>
                  </a:lnTo>
                  <a:lnTo>
                    <a:pt x="255" y="10"/>
                  </a:lnTo>
                  <a:lnTo>
                    <a:pt x="243" y="6"/>
                  </a:lnTo>
                  <a:lnTo>
                    <a:pt x="230" y="3"/>
                  </a:lnTo>
                  <a:lnTo>
                    <a:pt x="217" y="1"/>
                  </a:lnTo>
                  <a:lnTo>
                    <a:pt x="204" y="0"/>
                  </a:lnTo>
                  <a:lnTo>
                    <a:pt x="192" y="1"/>
                  </a:lnTo>
                  <a:lnTo>
                    <a:pt x="179" y="3"/>
                  </a:lnTo>
                  <a:lnTo>
                    <a:pt x="166" y="6"/>
                  </a:lnTo>
                  <a:lnTo>
                    <a:pt x="154" y="10"/>
                  </a:lnTo>
                  <a:lnTo>
                    <a:pt x="143" y="17"/>
                  </a:lnTo>
                  <a:lnTo>
                    <a:pt x="133" y="23"/>
                  </a:lnTo>
                  <a:lnTo>
                    <a:pt x="123" y="32"/>
                  </a:lnTo>
                  <a:lnTo>
                    <a:pt x="113" y="40"/>
                  </a:lnTo>
                  <a:lnTo>
                    <a:pt x="105" y="50"/>
                  </a:lnTo>
                  <a:lnTo>
                    <a:pt x="98" y="61"/>
                  </a:lnTo>
                  <a:lnTo>
                    <a:pt x="92" y="72"/>
                  </a:lnTo>
                  <a:lnTo>
                    <a:pt x="85" y="84"/>
                  </a:lnTo>
                  <a:lnTo>
                    <a:pt x="81" y="97"/>
                  </a:lnTo>
                  <a:lnTo>
                    <a:pt x="78" y="111"/>
                  </a:lnTo>
                  <a:lnTo>
                    <a:pt x="77" y="125"/>
                  </a:lnTo>
                  <a:lnTo>
                    <a:pt x="76" y="139"/>
                  </a:lnTo>
                  <a:lnTo>
                    <a:pt x="76" y="147"/>
                  </a:lnTo>
                  <a:lnTo>
                    <a:pt x="77" y="157"/>
                  </a:lnTo>
                  <a:lnTo>
                    <a:pt x="78" y="166"/>
                  </a:lnTo>
                  <a:lnTo>
                    <a:pt x="80" y="174"/>
                  </a:lnTo>
                  <a:lnTo>
                    <a:pt x="85" y="190"/>
                  </a:lnTo>
                  <a:lnTo>
                    <a:pt x="92" y="206"/>
                  </a:lnTo>
                  <a:lnTo>
                    <a:pt x="100" y="220"/>
                  </a:lnTo>
                  <a:lnTo>
                    <a:pt x="111" y="234"/>
                  </a:lnTo>
                  <a:lnTo>
                    <a:pt x="123" y="246"/>
                  </a:lnTo>
                  <a:lnTo>
                    <a:pt x="136" y="256"/>
                  </a:lnTo>
                  <a:lnTo>
                    <a:pt x="136" y="289"/>
                  </a:lnTo>
                  <a:lnTo>
                    <a:pt x="47" y="313"/>
                  </a:lnTo>
                  <a:lnTo>
                    <a:pt x="37" y="316"/>
                  </a:lnTo>
                  <a:lnTo>
                    <a:pt x="29" y="321"/>
                  </a:lnTo>
                  <a:lnTo>
                    <a:pt x="21" y="328"/>
                  </a:lnTo>
                  <a:lnTo>
                    <a:pt x="14" y="336"/>
                  </a:lnTo>
                  <a:lnTo>
                    <a:pt x="8" y="345"/>
                  </a:lnTo>
                  <a:lnTo>
                    <a:pt x="4" y="354"/>
                  </a:lnTo>
                  <a:lnTo>
                    <a:pt x="1" y="364"/>
                  </a:lnTo>
                  <a:lnTo>
                    <a:pt x="0" y="375"/>
                  </a:lnTo>
                  <a:lnTo>
                    <a:pt x="0" y="406"/>
                  </a:lnTo>
                  <a:lnTo>
                    <a:pt x="201" y="406"/>
                  </a:lnTo>
                  <a:lnTo>
                    <a:pt x="239" y="406"/>
                  </a:lnTo>
                  <a:lnTo>
                    <a:pt x="406" y="406"/>
                  </a:lnTo>
                  <a:lnTo>
                    <a:pt x="406" y="376"/>
                  </a:lnTo>
                  <a:lnTo>
                    <a:pt x="405" y="365"/>
                  </a:lnTo>
                  <a:lnTo>
                    <a:pt x="403" y="354"/>
                  </a:lnTo>
                  <a:lnTo>
                    <a:pt x="398" y="345"/>
                  </a:lnTo>
                  <a:lnTo>
                    <a:pt x="393" y="336"/>
                  </a:lnTo>
                  <a:lnTo>
                    <a:pt x="387" y="328"/>
                  </a:lnTo>
                  <a:lnTo>
                    <a:pt x="379" y="321"/>
                  </a:lnTo>
                  <a:lnTo>
                    <a:pt x="371" y="316"/>
                  </a:lnTo>
                  <a:lnTo>
                    <a:pt x="361" y="31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89">
              <a:extLst>
                <a:ext uri="{FF2B5EF4-FFF2-40B4-BE49-F238E27FC236}">
                  <a16:creationId xmlns="" xmlns:a16="http://schemas.microsoft.com/office/drawing/2014/main" id="{57CA0C78-4BBE-44A9-97C3-67435F0845F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543550" y="2073275"/>
              <a:ext cx="130175" cy="128588"/>
            </a:xfrm>
            <a:custGeom>
              <a:avLst/>
              <a:gdLst>
                <a:gd name="T0" fmla="*/ 30 w 409"/>
                <a:gd name="T1" fmla="*/ 379 h 409"/>
                <a:gd name="T2" fmla="*/ 35 w 409"/>
                <a:gd name="T3" fmla="*/ 359 h 409"/>
                <a:gd name="T4" fmla="*/ 50 w 409"/>
                <a:gd name="T5" fmla="*/ 343 h 409"/>
                <a:gd name="T6" fmla="*/ 172 w 409"/>
                <a:gd name="T7" fmla="*/ 273 h 409"/>
                <a:gd name="T8" fmla="*/ 215 w 409"/>
                <a:gd name="T9" fmla="*/ 277 h 409"/>
                <a:gd name="T10" fmla="*/ 246 w 409"/>
                <a:gd name="T11" fmla="*/ 311 h 409"/>
                <a:gd name="T12" fmla="*/ 368 w 409"/>
                <a:gd name="T13" fmla="*/ 349 h 409"/>
                <a:gd name="T14" fmla="*/ 379 w 409"/>
                <a:gd name="T15" fmla="*/ 370 h 409"/>
                <a:gd name="T16" fmla="*/ 106 w 409"/>
                <a:gd name="T17" fmla="*/ 137 h 409"/>
                <a:gd name="T18" fmla="*/ 148 w 409"/>
                <a:gd name="T19" fmla="*/ 142 h 409"/>
                <a:gd name="T20" fmla="*/ 208 w 409"/>
                <a:gd name="T21" fmla="*/ 127 h 409"/>
                <a:gd name="T22" fmla="*/ 236 w 409"/>
                <a:gd name="T23" fmla="*/ 132 h 409"/>
                <a:gd name="T24" fmla="*/ 260 w 409"/>
                <a:gd name="T25" fmla="*/ 141 h 409"/>
                <a:gd name="T26" fmla="*/ 293 w 409"/>
                <a:gd name="T27" fmla="*/ 142 h 409"/>
                <a:gd name="T28" fmla="*/ 299 w 409"/>
                <a:gd name="T29" fmla="*/ 172 h 409"/>
                <a:gd name="T30" fmla="*/ 281 w 409"/>
                <a:gd name="T31" fmla="*/ 209 h 409"/>
                <a:gd name="T32" fmla="*/ 252 w 409"/>
                <a:gd name="T33" fmla="*/ 234 h 409"/>
                <a:gd name="T34" fmla="*/ 215 w 409"/>
                <a:gd name="T35" fmla="*/ 247 h 409"/>
                <a:gd name="T36" fmla="*/ 176 w 409"/>
                <a:gd name="T37" fmla="*/ 243 h 409"/>
                <a:gd name="T38" fmla="*/ 142 w 409"/>
                <a:gd name="T39" fmla="*/ 223 h 409"/>
                <a:gd name="T40" fmla="*/ 118 w 409"/>
                <a:gd name="T41" fmla="*/ 191 h 409"/>
                <a:gd name="T42" fmla="*/ 107 w 409"/>
                <a:gd name="T43" fmla="*/ 150 h 409"/>
                <a:gd name="T44" fmla="*/ 222 w 409"/>
                <a:gd name="T45" fmla="*/ 31 h 409"/>
                <a:gd name="T46" fmla="*/ 252 w 409"/>
                <a:gd name="T47" fmla="*/ 43 h 409"/>
                <a:gd name="T48" fmla="*/ 276 w 409"/>
                <a:gd name="T49" fmla="*/ 64 h 409"/>
                <a:gd name="T50" fmla="*/ 295 w 409"/>
                <a:gd name="T51" fmla="*/ 93 h 409"/>
                <a:gd name="T52" fmla="*/ 287 w 409"/>
                <a:gd name="T53" fmla="*/ 113 h 409"/>
                <a:gd name="T54" fmla="*/ 254 w 409"/>
                <a:gd name="T55" fmla="*/ 107 h 409"/>
                <a:gd name="T56" fmla="*/ 237 w 409"/>
                <a:gd name="T57" fmla="*/ 90 h 409"/>
                <a:gd name="T58" fmla="*/ 226 w 409"/>
                <a:gd name="T59" fmla="*/ 82 h 409"/>
                <a:gd name="T60" fmla="*/ 213 w 409"/>
                <a:gd name="T61" fmla="*/ 87 h 409"/>
                <a:gd name="T62" fmla="*/ 189 w 409"/>
                <a:gd name="T63" fmla="*/ 104 h 409"/>
                <a:gd name="T64" fmla="*/ 161 w 409"/>
                <a:gd name="T65" fmla="*/ 112 h 409"/>
                <a:gd name="T66" fmla="*/ 111 w 409"/>
                <a:gd name="T67" fmla="*/ 106 h 409"/>
                <a:gd name="T68" fmla="*/ 124 w 409"/>
                <a:gd name="T69" fmla="*/ 75 h 409"/>
                <a:gd name="T70" fmla="*/ 146 w 409"/>
                <a:gd name="T71" fmla="*/ 51 h 409"/>
                <a:gd name="T72" fmla="*/ 174 w 409"/>
                <a:gd name="T73" fmla="*/ 35 h 409"/>
                <a:gd name="T74" fmla="*/ 205 w 409"/>
                <a:gd name="T75" fmla="*/ 30 h 409"/>
                <a:gd name="T76" fmla="*/ 289 w 409"/>
                <a:gd name="T77" fmla="*/ 244 h 409"/>
                <a:gd name="T78" fmla="*/ 325 w 409"/>
                <a:gd name="T79" fmla="*/ 189 h 409"/>
                <a:gd name="T80" fmla="*/ 333 w 409"/>
                <a:gd name="T81" fmla="*/ 124 h 409"/>
                <a:gd name="T82" fmla="*/ 318 w 409"/>
                <a:gd name="T83" fmla="*/ 73 h 409"/>
                <a:gd name="T84" fmla="*/ 287 w 409"/>
                <a:gd name="T85" fmla="*/ 32 h 409"/>
                <a:gd name="T86" fmla="*/ 243 w 409"/>
                <a:gd name="T87" fmla="*/ 6 h 409"/>
                <a:gd name="T88" fmla="*/ 192 w 409"/>
                <a:gd name="T89" fmla="*/ 1 h 409"/>
                <a:gd name="T90" fmla="*/ 143 w 409"/>
                <a:gd name="T91" fmla="*/ 17 h 409"/>
                <a:gd name="T92" fmla="*/ 105 w 409"/>
                <a:gd name="T93" fmla="*/ 50 h 409"/>
                <a:gd name="T94" fmla="*/ 81 w 409"/>
                <a:gd name="T95" fmla="*/ 97 h 409"/>
                <a:gd name="T96" fmla="*/ 77 w 409"/>
                <a:gd name="T97" fmla="*/ 156 h 409"/>
                <a:gd name="T98" fmla="*/ 100 w 409"/>
                <a:gd name="T99" fmla="*/ 219 h 409"/>
                <a:gd name="T100" fmla="*/ 133 w 409"/>
                <a:gd name="T101" fmla="*/ 288 h 409"/>
                <a:gd name="T102" fmla="*/ 21 w 409"/>
                <a:gd name="T103" fmla="*/ 328 h 409"/>
                <a:gd name="T104" fmla="*/ 1 w 409"/>
                <a:gd name="T105" fmla="*/ 364 h 409"/>
                <a:gd name="T106" fmla="*/ 224 w 409"/>
                <a:gd name="T107" fmla="*/ 409 h 409"/>
                <a:gd name="T108" fmla="*/ 406 w 409"/>
                <a:gd name="T109" fmla="*/ 355 h 409"/>
                <a:gd name="T110" fmla="*/ 380 w 409"/>
                <a:gd name="T111" fmla="*/ 321 h 4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409" h="409">
                  <a:moveTo>
                    <a:pt x="379" y="379"/>
                  </a:moveTo>
                  <a:lnTo>
                    <a:pt x="224" y="379"/>
                  </a:lnTo>
                  <a:lnTo>
                    <a:pt x="186" y="379"/>
                  </a:lnTo>
                  <a:lnTo>
                    <a:pt x="30" y="379"/>
                  </a:lnTo>
                  <a:lnTo>
                    <a:pt x="30" y="375"/>
                  </a:lnTo>
                  <a:lnTo>
                    <a:pt x="31" y="370"/>
                  </a:lnTo>
                  <a:lnTo>
                    <a:pt x="32" y="364"/>
                  </a:lnTo>
                  <a:lnTo>
                    <a:pt x="35" y="359"/>
                  </a:lnTo>
                  <a:lnTo>
                    <a:pt x="37" y="355"/>
                  </a:lnTo>
                  <a:lnTo>
                    <a:pt x="42" y="349"/>
                  </a:lnTo>
                  <a:lnTo>
                    <a:pt x="46" y="346"/>
                  </a:lnTo>
                  <a:lnTo>
                    <a:pt x="50" y="343"/>
                  </a:lnTo>
                  <a:lnTo>
                    <a:pt x="56" y="341"/>
                  </a:lnTo>
                  <a:lnTo>
                    <a:pt x="163" y="311"/>
                  </a:lnTo>
                  <a:lnTo>
                    <a:pt x="163" y="270"/>
                  </a:lnTo>
                  <a:lnTo>
                    <a:pt x="172" y="273"/>
                  </a:lnTo>
                  <a:lnTo>
                    <a:pt x="183" y="275"/>
                  </a:lnTo>
                  <a:lnTo>
                    <a:pt x="194" y="277"/>
                  </a:lnTo>
                  <a:lnTo>
                    <a:pt x="205" y="277"/>
                  </a:lnTo>
                  <a:lnTo>
                    <a:pt x="215" y="277"/>
                  </a:lnTo>
                  <a:lnTo>
                    <a:pt x="226" y="275"/>
                  </a:lnTo>
                  <a:lnTo>
                    <a:pt x="237" y="273"/>
                  </a:lnTo>
                  <a:lnTo>
                    <a:pt x="246" y="270"/>
                  </a:lnTo>
                  <a:lnTo>
                    <a:pt x="246" y="311"/>
                  </a:lnTo>
                  <a:lnTo>
                    <a:pt x="354" y="341"/>
                  </a:lnTo>
                  <a:lnTo>
                    <a:pt x="359" y="343"/>
                  </a:lnTo>
                  <a:lnTo>
                    <a:pt x="363" y="346"/>
                  </a:lnTo>
                  <a:lnTo>
                    <a:pt x="368" y="349"/>
                  </a:lnTo>
                  <a:lnTo>
                    <a:pt x="372" y="355"/>
                  </a:lnTo>
                  <a:lnTo>
                    <a:pt x="375" y="359"/>
                  </a:lnTo>
                  <a:lnTo>
                    <a:pt x="377" y="364"/>
                  </a:lnTo>
                  <a:lnTo>
                    <a:pt x="379" y="370"/>
                  </a:lnTo>
                  <a:lnTo>
                    <a:pt x="379" y="375"/>
                  </a:lnTo>
                  <a:lnTo>
                    <a:pt x="379" y="379"/>
                  </a:lnTo>
                  <a:close/>
                  <a:moveTo>
                    <a:pt x="106" y="139"/>
                  </a:moveTo>
                  <a:lnTo>
                    <a:pt x="106" y="137"/>
                  </a:lnTo>
                  <a:lnTo>
                    <a:pt x="106" y="136"/>
                  </a:lnTo>
                  <a:lnTo>
                    <a:pt x="120" y="140"/>
                  </a:lnTo>
                  <a:lnTo>
                    <a:pt x="134" y="142"/>
                  </a:lnTo>
                  <a:lnTo>
                    <a:pt x="148" y="142"/>
                  </a:lnTo>
                  <a:lnTo>
                    <a:pt x="163" y="141"/>
                  </a:lnTo>
                  <a:lnTo>
                    <a:pt x="179" y="139"/>
                  </a:lnTo>
                  <a:lnTo>
                    <a:pt x="193" y="134"/>
                  </a:lnTo>
                  <a:lnTo>
                    <a:pt x="208" y="127"/>
                  </a:lnTo>
                  <a:lnTo>
                    <a:pt x="221" y="119"/>
                  </a:lnTo>
                  <a:lnTo>
                    <a:pt x="226" y="123"/>
                  </a:lnTo>
                  <a:lnTo>
                    <a:pt x="230" y="127"/>
                  </a:lnTo>
                  <a:lnTo>
                    <a:pt x="236" y="132"/>
                  </a:lnTo>
                  <a:lnTo>
                    <a:pt x="242" y="135"/>
                  </a:lnTo>
                  <a:lnTo>
                    <a:pt x="247" y="137"/>
                  </a:lnTo>
                  <a:lnTo>
                    <a:pt x="254" y="139"/>
                  </a:lnTo>
                  <a:lnTo>
                    <a:pt x="260" y="141"/>
                  </a:lnTo>
                  <a:lnTo>
                    <a:pt x="268" y="142"/>
                  </a:lnTo>
                  <a:lnTo>
                    <a:pt x="273" y="143"/>
                  </a:lnTo>
                  <a:lnTo>
                    <a:pt x="280" y="143"/>
                  </a:lnTo>
                  <a:lnTo>
                    <a:pt x="293" y="142"/>
                  </a:lnTo>
                  <a:lnTo>
                    <a:pt x="303" y="140"/>
                  </a:lnTo>
                  <a:lnTo>
                    <a:pt x="303" y="151"/>
                  </a:lnTo>
                  <a:lnTo>
                    <a:pt x="301" y="162"/>
                  </a:lnTo>
                  <a:lnTo>
                    <a:pt x="299" y="172"/>
                  </a:lnTo>
                  <a:lnTo>
                    <a:pt x="296" y="182"/>
                  </a:lnTo>
                  <a:lnTo>
                    <a:pt x="291" y="192"/>
                  </a:lnTo>
                  <a:lnTo>
                    <a:pt x="286" y="200"/>
                  </a:lnTo>
                  <a:lnTo>
                    <a:pt x="281" y="209"/>
                  </a:lnTo>
                  <a:lnTo>
                    <a:pt x="274" y="216"/>
                  </a:lnTo>
                  <a:lnTo>
                    <a:pt x="267" y="223"/>
                  </a:lnTo>
                  <a:lnTo>
                    <a:pt x="259" y="229"/>
                  </a:lnTo>
                  <a:lnTo>
                    <a:pt x="252" y="234"/>
                  </a:lnTo>
                  <a:lnTo>
                    <a:pt x="243" y="239"/>
                  </a:lnTo>
                  <a:lnTo>
                    <a:pt x="234" y="243"/>
                  </a:lnTo>
                  <a:lnTo>
                    <a:pt x="225" y="245"/>
                  </a:lnTo>
                  <a:lnTo>
                    <a:pt x="215" y="247"/>
                  </a:lnTo>
                  <a:lnTo>
                    <a:pt x="205" y="247"/>
                  </a:lnTo>
                  <a:lnTo>
                    <a:pt x="195" y="247"/>
                  </a:lnTo>
                  <a:lnTo>
                    <a:pt x="185" y="245"/>
                  </a:lnTo>
                  <a:lnTo>
                    <a:pt x="176" y="243"/>
                  </a:lnTo>
                  <a:lnTo>
                    <a:pt x="166" y="239"/>
                  </a:lnTo>
                  <a:lnTo>
                    <a:pt x="157" y="234"/>
                  </a:lnTo>
                  <a:lnTo>
                    <a:pt x="150" y="229"/>
                  </a:lnTo>
                  <a:lnTo>
                    <a:pt x="142" y="223"/>
                  </a:lnTo>
                  <a:lnTo>
                    <a:pt x="135" y="216"/>
                  </a:lnTo>
                  <a:lnTo>
                    <a:pt x="128" y="208"/>
                  </a:lnTo>
                  <a:lnTo>
                    <a:pt x="123" y="199"/>
                  </a:lnTo>
                  <a:lnTo>
                    <a:pt x="118" y="191"/>
                  </a:lnTo>
                  <a:lnTo>
                    <a:pt x="113" y="181"/>
                  </a:lnTo>
                  <a:lnTo>
                    <a:pt x="110" y="171"/>
                  </a:lnTo>
                  <a:lnTo>
                    <a:pt x="108" y="160"/>
                  </a:lnTo>
                  <a:lnTo>
                    <a:pt x="107" y="150"/>
                  </a:lnTo>
                  <a:lnTo>
                    <a:pt x="106" y="139"/>
                  </a:lnTo>
                  <a:close/>
                  <a:moveTo>
                    <a:pt x="205" y="30"/>
                  </a:moveTo>
                  <a:lnTo>
                    <a:pt x="213" y="30"/>
                  </a:lnTo>
                  <a:lnTo>
                    <a:pt x="222" y="31"/>
                  </a:lnTo>
                  <a:lnTo>
                    <a:pt x="229" y="33"/>
                  </a:lnTo>
                  <a:lnTo>
                    <a:pt x="237" y="36"/>
                  </a:lnTo>
                  <a:lnTo>
                    <a:pt x="244" y="39"/>
                  </a:lnTo>
                  <a:lnTo>
                    <a:pt x="252" y="43"/>
                  </a:lnTo>
                  <a:lnTo>
                    <a:pt x="258" y="47"/>
                  </a:lnTo>
                  <a:lnTo>
                    <a:pt x="265" y="52"/>
                  </a:lnTo>
                  <a:lnTo>
                    <a:pt x="271" y="58"/>
                  </a:lnTo>
                  <a:lnTo>
                    <a:pt x="276" y="64"/>
                  </a:lnTo>
                  <a:lnTo>
                    <a:pt x="282" y="70"/>
                  </a:lnTo>
                  <a:lnTo>
                    <a:pt x="286" y="78"/>
                  </a:lnTo>
                  <a:lnTo>
                    <a:pt x="290" y="85"/>
                  </a:lnTo>
                  <a:lnTo>
                    <a:pt x="295" y="93"/>
                  </a:lnTo>
                  <a:lnTo>
                    <a:pt x="297" y="100"/>
                  </a:lnTo>
                  <a:lnTo>
                    <a:pt x="300" y="109"/>
                  </a:lnTo>
                  <a:lnTo>
                    <a:pt x="294" y="111"/>
                  </a:lnTo>
                  <a:lnTo>
                    <a:pt x="287" y="113"/>
                  </a:lnTo>
                  <a:lnTo>
                    <a:pt x="280" y="113"/>
                  </a:lnTo>
                  <a:lnTo>
                    <a:pt x="272" y="112"/>
                  </a:lnTo>
                  <a:lnTo>
                    <a:pt x="264" y="111"/>
                  </a:lnTo>
                  <a:lnTo>
                    <a:pt x="254" y="107"/>
                  </a:lnTo>
                  <a:lnTo>
                    <a:pt x="250" y="104"/>
                  </a:lnTo>
                  <a:lnTo>
                    <a:pt x="245" y="100"/>
                  </a:lnTo>
                  <a:lnTo>
                    <a:pt x="241" y="95"/>
                  </a:lnTo>
                  <a:lnTo>
                    <a:pt x="237" y="90"/>
                  </a:lnTo>
                  <a:lnTo>
                    <a:pt x="235" y="87"/>
                  </a:lnTo>
                  <a:lnTo>
                    <a:pt x="232" y="84"/>
                  </a:lnTo>
                  <a:lnTo>
                    <a:pt x="229" y="83"/>
                  </a:lnTo>
                  <a:lnTo>
                    <a:pt x="226" y="82"/>
                  </a:lnTo>
                  <a:lnTo>
                    <a:pt x="223" y="82"/>
                  </a:lnTo>
                  <a:lnTo>
                    <a:pt x="219" y="82"/>
                  </a:lnTo>
                  <a:lnTo>
                    <a:pt x="216" y="84"/>
                  </a:lnTo>
                  <a:lnTo>
                    <a:pt x="213" y="87"/>
                  </a:lnTo>
                  <a:lnTo>
                    <a:pt x="207" y="92"/>
                  </a:lnTo>
                  <a:lnTo>
                    <a:pt x="201" y="96"/>
                  </a:lnTo>
                  <a:lnTo>
                    <a:pt x="195" y="100"/>
                  </a:lnTo>
                  <a:lnTo>
                    <a:pt x="189" y="104"/>
                  </a:lnTo>
                  <a:lnTo>
                    <a:pt x="181" y="107"/>
                  </a:lnTo>
                  <a:lnTo>
                    <a:pt x="175" y="109"/>
                  </a:lnTo>
                  <a:lnTo>
                    <a:pt x="167" y="110"/>
                  </a:lnTo>
                  <a:lnTo>
                    <a:pt x="161" y="112"/>
                  </a:lnTo>
                  <a:lnTo>
                    <a:pt x="147" y="112"/>
                  </a:lnTo>
                  <a:lnTo>
                    <a:pt x="134" y="112"/>
                  </a:lnTo>
                  <a:lnTo>
                    <a:pt x="121" y="109"/>
                  </a:lnTo>
                  <a:lnTo>
                    <a:pt x="111" y="106"/>
                  </a:lnTo>
                  <a:lnTo>
                    <a:pt x="113" y="97"/>
                  </a:lnTo>
                  <a:lnTo>
                    <a:pt x="117" y="90"/>
                  </a:lnTo>
                  <a:lnTo>
                    <a:pt x="120" y="82"/>
                  </a:lnTo>
                  <a:lnTo>
                    <a:pt x="124" y="75"/>
                  </a:lnTo>
                  <a:lnTo>
                    <a:pt x="130" y="68"/>
                  </a:lnTo>
                  <a:lnTo>
                    <a:pt x="135" y="62"/>
                  </a:lnTo>
                  <a:lnTo>
                    <a:pt x="140" y="56"/>
                  </a:lnTo>
                  <a:lnTo>
                    <a:pt x="146" y="51"/>
                  </a:lnTo>
                  <a:lnTo>
                    <a:pt x="152" y="47"/>
                  </a:lnTo>
                  <a:lnTo>
                    <a:pt x="159" y="43"/>
                  </a:lnTo>
                  <a:lnTo>
                    <a:pt x="166" y="38"/>
                  </a:lnTo>
                  <a:lnTo>
                    <a:pt x="174" y="35"/>
                  </a:lnTo>
                  <a:lnTo>
                    <a:pt x="181" y="33"/>
                  </a:lnTo>
                  <a:lnTo>
                    <a:pt x="189" y="31"/>
                  </a:lnTo>
                  <a:lnTo>
                    <a:pt x="197" y="30"/>
                  </a:lnTo>
                  <a:lnTo>
                    <a:pt x="205" y="30"/>
                  </a:lnTo>
                  <a:close/>
                  <a:moveTo>
                    <a:pt x="362" y="312"/>
                  </a:moveTo>
                  <a:lnTo>
                    <a:pt x="276" y="288"/>
                  </a:lnTo>
                  <a:lnTo>
                    <a:pt x="276" y="254"/>
                  </a:lnTo>
                  <a:lnTo>
                    <a:pt x="289" y="244"/>
                  </a:lnTo>
                  <a:lnTo>
                    <a:pt x="300" y="232"/>
                  </a:lnTo>
                  <a:lnTo>
                    <a:pt x="310" y="219"/>
                  </a:lnTo>
                  <a:lnTo>
                    <a:pt x="318" y="204"/>
                  </a:lnTo>
                  <a:lnTo>
                    <a:pt x="325" y="189"/>
                  </a:lnTo>
                  <a:lnTo>
                    <a:pt x="329" y="173"/>
                  </a:lnTo>
                  <a:lnTo>
                    <a:pt x="332" y="156"/>
                  </a:lnTo>
                  <a:lnTo>
                    <a:pt x="333" y="139"/>
                  </a:lnTo>
                  <a:lnTo>
                    <a:pt x="333" y="124"/>
                  </a:lnTo>
                  <a:lnTo>
                    <a:pt x="331" y="111"/>
                  </a:lnTo>
                  <a:lnTo>
                    <a:pt x="328" y="97"/>
                  </a:lnTo>
                  <a:lnTo>
                    <a:pt x="324" y="84"/>
                  </a:lnTo>
                  <a:lnTo>
                    <a:pt x="318" y="73"/>
                  </a:lnTo>
                  <a:lnTo>
                    <a:pt x="312" y="61"/>
                  </a:lnTo>
                  <a:lnTo>
                    <a:pt x="304" y="50"/>
                  </a:lnTo>
                  <a:lnTo>
                    <a:pt x="296" y="40"/>
                  </a:lnTo>
                  <a:lnTo>
                    <a:pt x="287" y="32"/>
                  </a:lnTo>
                  <a:lnTo>
                    <a:pt x="276" y="23"/>
                  </a:lnTo>
                  <a:lnTo>
                    <a:pt x="266" y="17"/>
                  </a:lnTo>
                  <a:lnTo>
                    <a:pt x="255" y="10"/>
                  </a:lnTo>
                  <a:lnTo>
                    <a:pt x="243" y="6"/>
                  </a:lnTo>
                  <a:lnTo>
                    <a:pt x="230" y="3"/>
                  </a:lnTo>
                  <a:lnTo>
                    <a:pt x="217" y="1"/>
                  </a:lnTo>
                  <a:lnTo>
                    <a:pt x="205" y="0"/>
                  </a:lnTo>
                  <a:lnTo>
                    <a:pt x="192" y="1"/>
                  </a:lnTo>
                  <a:lnTo>
                    <a:pt x="179" y="3"/>
                  </a:lnTo>
                  <a:lnTo>
                    <a:pt x="167" y="6"/>
                  </a:lnTo>
                  <a:lnTo>
                    <a:pt x="154" y="10"/>
                  </a:lnTo>
                  <a:lnTo>
                    <a:pt x="143" y="17"/>
                  </a:lnTo>
                  <a:lnTo>
                    <a:pt x="133" y="23"/>
                  </a:lnTo>
                  <a:lnTo>
                    <a:pt x="123" y="32"/>
                  </a:lnTo>
                  <a:lnTo>
                    <a:pt x="113" y="40"/>
                  </a:lnTo>
                  <a:lnTo>
                    <a:pt x="105" y="50"/>
                  </a:lnTo>
                  <a:lnTo>
                    <a:pt x="98" y="61"/>
                  </a:lnTo>
                  <a:lnTo>
                    <a:pt x="92" y="73"/>
                  </a:lnTo>
                  <a:lnTo>
                    <a:pt x="86" y="84"/>
                  </a:lnTo>
                  <a:lnTo>
                    <a:pt x="81" y="97"/>
                  </a:lnTo>
                  <a:lnTo>
                    <a:pt x="78" y="111"/>
                  </a:lnTo>
                  <a:lnTo>
                    <a:pt x="77" y="124"/>
                  </a:lnTo>
                  <a:lnTo>
                    <a:pt x="76" y="139"/>
                  </a:lnTo>
                  <a:lnTo>
                    <a:pt x="77" y="156"/>
                  </a:lnTo>
                  <a:lnTo>
                    <a:pt x="80" y="173"/>
                  </a:lnTo>
                  <a:lnTo>
                    <a:pt x="85" y="189"/>
                  </a:lnTo>
                  <a:lnTo>
                    <a:pt x="92" y="204"/>
                  </a:lnTo>
                  <a:lnTo>
                    <a:pt x="100" y="219"/>
                  </a:lnTo>
                  <a:lnTo>
                    <a:pt x="109" y="232"/>
                  </a:lnTo>
                  <a:lnTo>
                    <a:pt x="121" y="244"/>
                  </a:lnTo>
                  <a:lnTo>
                    <a:pt x="133" y="254"/>
                  </a:lnTo>
                  <a:lnTo>
                    <a:pt x="133" y="288"/>
                  </a:lnTo>
                  <a:lnTo>
                    <a:pt x="47" y="312"/>
                  </a:lnTo>
                  <a:lnTo>
                    <a:pt x="37" y="316"/>
                  </a:lnTo>
                  <a:lnTo>
                    <a:pt x="29" y="321"/>
                  </a:lnTo>
                  <a:lnTo>
                    <a:pt x="21" y="328"/>
                  </a:lnTo>
                  <a:lnTo>
                    <a:pt x="14" y="336"/>
                  </a:lnTo>
                  <a:lnTo>
                    <a:pt x="8" y="345"/>
                  </a:lnTo>
                  <a:lnTo>
                    <a:pt x="4" y="355"/>
                  </a:lnTo>
                  <a:lnTo>
                    <a:pt x="1" y="364"/>
                  </a:lnTo>
                  <a:lnTo>
                    <a:pt x="0" y="375"/>
                  </a:lnTo>
                  <a:lnTo>
                    <a:pt x="0" y="409"/>
                  </a:lnTo>
                  <a:lnTo>
                    <a:pt x="186" y="409"/>
                  </a:lnTo>
                  <a:lnTo>
                    <a:pt x="224" y="409"/>
                  </a:lnTo>
                  <a:lnTo>
                    <a:pt x="409" y="409"/>
                  </a:lnTo>
                  <a:lnTo>
                    <a:pt x="409" y="375"/>
                  </a:lnTo>
                  <a:lnTo>
                    <a:pt x="408" y="364"/>
                  </a:lnTo>
                  <a:lnTo>
                    <a:pt x="406" y="355"/>
                  </a:lnTo>
                  <a:lnTo>
                    <a:pt x="402" y="345"/>
                  </a:lnTo>
                  <a:lnTo>
                    <a:pt x="395" y="336"/>
                  </a:lnTo>
                  <a:lnTo>
                    <a:pt x="389" y="328"/>
                  </a:lnTo>
                  <a:lnTo>
                    <a:pt x="380" y="321"/>
                  </a:lnTo>
                  <a:lnTo>
                    <a:pt x="372" y="316"/>
                  </a:lnTo>
                  <a:lnTo>
                    <a:pt x="362" y="31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6" name="Freeform 90">
              <a:extLst>
                <a:ext uri="{FF2B5EF4-FFF2-40B4-BE49-F238E27FC236}">
                  <a16:creationId xmlns="" xmlns:a16="http://schemas.microsoft.com/office/drawing/2014/main" id="{CF512204-9728-454F-95C2-833AC9C5F00F}"/>
                </a:ext>
              </a:extLst>
            </p:cNvPr>
            <p:cNvSpPr>
              <a:spLocks/>
            </p:cNvSpPr>
            <p:nvPr/>
          </p:nvSpPr>
          <p:spPr bwMode="auto">
            <a:xfrm>
              <a:off x="5507038" y="2060575"/>
              <a:ext cx="39688" cy="39688"/>
            </a:xfrm>
            <a:custGeom>
              <a:avLst/>
              <a:gdLst>
                <a:gd name="T0" fmla="*/ 121 w 126"/>
                <a:gd name="T1" fmla="*/ 99 h 125"/>
                <a:gd name="T2" fmla="*/ 26 w 126"/>
                <a:gd name="T3" fmla="*/ 4 h 125"/>
                <a:gd name="T4" fmla="*/ 24 w 126"/>
                <a:gd name="T5" fmla="*/ 2 h 125"/>
                <a:gd name="T6" fmla="*/ 21 w 126"/>
                <a:gd name="T7" fmla="*/ 1 h 125"/>
                <a:gd name="T8" fmla="*/ 18 w 126"/>
                <a:gd name="T9" fmla="*/ 0 h 125"/>
                <a:gd name="T10" fmla="*/ 15 w 126"/>
                <a:gd name="T11" fmla="*/ 0 h 125"/>
                <a:gd name="T12" fmla="*/ 13 w 126"/>
                <a:gd name="T13" fmla="*/ 0 h 125"/>
                <a:gd name="T14" fmla="*/ 10 w 126"/>
                <a:gd name="T15" fmla="*/ 1 h 125"/>
                <a:gd name="T16" fmla="*/ 7 w 126"/>
                <a:gd name="T17" fmla="*/ 2 h 125"/>
                <a:gd name="T18" fmla="*/ 4 w 126"/>
                <a:gd name="T19" fmla="*/ 4 h 125"/>
                <a:gd name="T20" fmla="*/ 2 w 126"/>
                <a:gd name="T21" fmla="*/ 7 h 125"/>
                <a:gd name="T22" fmla="*/ 1 w 126"/>
                <a:gd name="T23" fmla="*/ 9 h 125"/>
                <a:gd name="T24" fmla="*/ 0 w 126"/>
                <a:gd name="T25" fmla="*/ 12 h 125"/>
                <a:gd name="T26" fmla="*/ 0 w 126"/>
                <a:gd name="T27" fmla="*/ 15 h 125"/>
                <a:gd name="T28" fmla="*/ 0 w 126"/>
                <a:gd name="T29" fmla="*/ 17 h 125"/>
                <a:gd name="T30" fmla="*/ 1 w 126"/>
                <a:gd name="T31" fmla="*/ 21 h 125"/>
                <a:gd name="T32" fmla="*/ 2 w 126"/>
                <a:gd name="T33" fmla="*/ 23 h 125"/>
                <a:gd name="T34" fmla="*/ 4 w 126"/>
                <a:gd name="T35" fmla="*/ 26 h 125"/>
                <a:gd name="T36" fmla="*/ 100 w 126"/>
                <a:gd name="T37" fmla="*/ 120 h 125"/>
                <a:gd name="T38" fmla="*/ 102 w 126"/>
                <a:gd name="T39" fmla="*/ 122 h 125"/>
                <a:gd name="T40" fmla="*/ 104 w 126"/>
                <a:gd name="T41" fmla="*/ 123 h 125"/>
                <a:gd name="T42" fmla="*/ 107 w 126"/>
                <a:gd name="T43" fmla="*/ 125 h 125"/>
                <a:gd name="T44" fmla="*/ 111 w 126"/>
                <a:gd name="T45" fmla="*/ 125 h 125"/>
                <a:gd name="T46" fmla="*/ 113 w 126"/>
                <a:gd name="T47" fmla="*/ 125 h 125"/>
                <a:gd name="T48" fmla="*/ 116 w 126"/>
                <a:gd name="T49" fmla="*/ 123 h 125"/>
                <a:gd name="T50" fmla="*/ 118 w 126"/>
                <a:gd name="T51" fmla="*/ 122 h 125"/>
                <a:gd name="T52" fmla="*/ 121 w 126"/>
                <a:gd name="T53" fmla="*/ 120 h 125"/>
                <a:gd name="T54" fmla="*/ 122 w 126"/>
                <a:gd name="T55" fmla="*/ 118 h 125"/>
                <a:gd name="T56" fmla="*/ 125 w 126"/>
                <a:gd name="T57" fmla="*/ 115 h 125"/>
                <a:gd name="T58" fmla="*/ 125 w 126"/>
                <a:gd name="T59" fmla="*/ 113 h 125"/>
                <a:gd name="T60" fmla="*/ 126 w 126"/>
                <a:gd name="T61" fmla="*/ 110 h 125"/>
                <a:gd name="T62" fmla="*/ 125 w 126"/>
                <a:gd name="T63" fmla="*/ 106 h 125"/>
                <a:gd name="T64" fmla="*/ 125 w 126"/>
                <a:gd name="T65" fmla="*/ 104 h 125"/>
                <a:gd name="T66" fmla="*/ 122 w 126"/>
                <a:gd name="T67" fmla="*/ 101 h 125"/>
                <a:gd name="T68" fmla="*/ 121 w 126"/>
                <a:gd name="T69" fmla="*/ 99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6" h="125">
                  <a:moveTo>
                    <a:pt x="121" y="99"/>
                  </a:moveTo>
                  <a:lnTo>
                    <a:pt x="26" y="4"/>
                  </a:lnTo>
                  <a:lnTo>
                    <a:pt x="24" y="2"/>
                  </a:lnTo>
                  <a:lnTo>
                    <a:pt x="21" y="1"/>
                  </a:lnTo>
                  <a:lnTo>
                    <a:pt x="18" y="0"/>
                  </a:lnTo>
                  <a:lnTo>
                    <a:pt x="15" y="0"/>
                  </a:lnTo>
                  <a:lnTo>
                    <a:pt x="13" y="0"/>
                  </a:lnTo>
                  <a:lnTo>
                    <a:pt x="10" y="1"/>
                  </a:lnTo>
                  <a:lnTo>
                    <a:pt x="7" y="2"/>
                  </a:lnTo>
                  <a:lnTo>
                    <a:pt x="4" y="4"/>
                  </a:lnTo>
                  <a:lnTo>
                    <a:pt x="2" y="7"/>
                  </a:lnTo>
                  <a:lnTo>
                    <a:pt x="1" y="9"/>
                  </a:lnTo>
                  <a:lnTo>
                    <a:pt x="0" y="12"/>
                  </a:lnTo>
                  <a:lnTo>
                    <a:pt x="0" y="15"/>
                  </a:lnTo>
                  <a:lnTo>
                    <a:pt x="0" y="17"/>
                  </a:lnTo>
                  <a:lnTo>
                    <a:pt x="1" y="21"/>
                  </a:lnTo>
                  <a:lnTo>
                    <a:pt x="2" y="23"/>
                  </a:lnTo>
                  <a:lnTo>
                    <a:pt x="4" y="26"/>
                  </a:lnTo>
                  <a:lnTo>
                    <a:pt x="100" y="120"/>
                  </a:lnTo>
                  <a:lnTo>
                    <a:pt x="102" y="122"/>
                  </a:lnTo>
                  <a:lnTo>
                    <a:pt x="104" y="123"/>
                  </a:lnTo>
                  <a:lnTo>
                    <a:pt x="107" y="125"/>
                  </a:lnTo>
                  <a:lnTo>
                    <a:pt x="111" y="125"/>
                  </a:lnTo>
                  <a:lnTo>
                    <a:pt x="113" y="125"/>
                  </a:lnTo>
                  <a:lnTo>
                    <a:pt x="116" y="123"/>
                  </a:lnTo>
                  <a:lnTo>
                    <a:pt x="118" y="122"/>
                  </a:lnTo>
                  <a:lnTo>
                    <a:pt x="121" y="120"/>
                  </a:lnTo>
                  <a:lnTo>
                    <a:pt x="122" y="118"/>
                  </a:lnTo>
                  <a:lnTo>
                    <a:pt x="125" y="115"/>
                  </a:lnTo>
                  <a:lnTo>
                    <a:pt x="125" y="113"/>
                  </a:lnTo>
                  <a:lnTo>
                    <a:pt x="126" y="110"/>
                  </a:lnTo>
                  <a:lnTo>
                    <a:pt x="125" y="106"/>
                  </a:lnTo>
                  <a:lnTo>
                    <a:pt x="125" y="104"/>
                  </a:lnTo>
                  <a:lnTo>
                    <a:pt x="122" y="101"/>
                  </a:lnTo>
                  <a:lnTo>
                    <a:pt x="121" y="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0" name="Freeform 91">
              <a:extLst>
                <a:ext uri="{FF2B5EF4-FFF2-40B4-BE49-F238E27FC236}">
                  <a16:creationId xmlns="" xmlns:a16="http://schemas.microsoft.com/office/drawing/2014/main" id="{9D570310-69AD-45FA-8D83-3EC6975A5C84}"/>
                </a:ext>
              </a:extLst>
            </p:cNvPr>
            <p:cNvSpPr>
              <a:spLocks/>
            </p:cNvSpPr>
            <p:nvPr/>
          </p:nvSpPr>
          <p:spPr bwMode="auto">
            <a:xfrm>
              <a:off x="5670550" y="2060575"/>
              <a:ext cx="38100" cy="39688"/>
            </a:xfrm>
            <a:custGeom>
              <a:avLst/>
              <a:gdLst>
                <a:gd name="T0" fmla="*/ 98 w 124"/>
                <a:gd name="T1" fmla="*/ 4 h 125"/>
                <a:gd name="T2" fmla="*/ 4 w 124"/>
                <a:gd name="T3" fmla="*/ 99 h 125"/>
                <a:gd name="T4" fmla="*/ 2 w 124"/>
                <a:gd name="T5" fmla="*/ 101 h 125"/>
                <a:gd name="T6" fmla="*/ 1 w 124"/>
                <a:gd name="T7" fmla="*/ 104 h 125"/>
                <a:gd name="T8" fmla="*/ 0 w 124"/>
                <a:gd name="T9" fmla="*/ 106 h 125"/>
                <a:gd name="T10" fmla="*/ 0 w 124"/>
                <a:gd name="T11" fmla="*/ 110 h 125"/>
                <a:gd name="T12" fmla="*/ 0 w 124"/>
                <a:gd name="T13" fmla="*/ 113 h 125"/>
                <a:gd name="T14" fmla="*/ 1 w 124"/>
                <a:gd name="T15" fmla="*/ 115 h 125"/>
                <a:gd name="T16" fmla="*/ 2 w 124"/>
                <a:gd name="T17" fmla="*/ 118 h 125"/>
                <a:gd name="T18" fmla="*/ 4 w 124"/>
                <a:gd name="T19" fmla="*/ 120 h 125"/>
                <a:gd name="T20" fmla="*/ 6 w 124"/>
                <a:gd name="T21" fmla="*/ 122 h 125"/>
                <a:gd name="T22" fmla="*/ 8 w 124"/>
                <a:gd name="T23" fmla="*/ 123 h 125"/>
                <a:gd name="T24" fmla="*/ 11 w 124"/>
                <a:gd name="T25" fmla="*/ 125 h 125"/>
                <a:gd name="T26" fmla="*/ 15 w 124"/>
                <a:gd name="T27" fmla="*/ 125 h 125"/>
                <a:gd name="T28" fmla="*/ 17 w 124"/>
                <a:gd name="T29" fmla="*/ 125 h 125"/>
                <a:gd name="T30" fmla="*/ 20 w 124"/>
                <a:gd name="T31" fmla="*/ 123 h 125"/>
                <a:gd name="T32" fmla="*/ 22 w 124"/>
                <a:gd name="T33" fmla="*/ 122 h 125"/>
                <a:gd name="T34" fmla="*/ 25 w 124"/>
                <a:gd name="T35" fmla="*/ 120 h 125"/>
                <a:gd name="T36" fmla="*/ 120 w 124"/>
                <a:gd name="T37" fmla="*/ 25 h 125"/>
                <a:gd name="T38" fmla="*/ 122 w 124"/>
                <a:gd name="T39" fmla="*/ 23 h 125"/>
                <a:gd name="T40" fmla="*/ 123 w 124"/>
                <a:gd name="T41" fmla="*/ 21 h 125"/>
                <a:gd name="T42" fmla="*/ 124 w 124"/>
                <a:gd name="T43" fmla="*/ 17 h 125"/>
                <a:gd name="T44" fmla="*/ 124 w 124"/>
                <a:gd name="T45" fmla="*/ 15 h 125"/>
                <a:gd name="T46" fmla="*/ 124 w 124"/>
                <a:gd name="T47" fmla="*/ 12 h 125"/>
                <a:gd name="T48" fmla="*/ 123 w 124"/>
                <a:gd name="T49" fmla="*/ 9 h 125"/>
                <a:gd name="T50" fmla="*/ 122 w 124"/>
                <a:gd name="T51" fmla="*/ 7 h 125"/>
                <a:gd name="T52" fmla="*/ 120 w 124"/>
                <a:gd name="T53" fmla="*/ 4 h 125"/>
                <a:gd name="T54" fmla="*/ 118 w 124"/>
                <a:gd name="T55" fmla="*/ 2 h 125"/>
                <a:gd name="T56" fmla="*/ 114 w 124"/>
                <a:gd name="T57" fmla="*/ 1 h 125"/>
                <a:gd name="T58" fmla="*/ 112 w 124"/>
                <a:gd name="T59" fmla="*/ 0 h 125"/>
                <a:gd name="T60" fmla="*/ 109 w 124"/>
                <a:gd name="T61" fmla="*/ 0 h 125"/>
                <a:gd name="T62" fmla="*/ 107 w 124"/>
                <a:gd name="T63" fmla="*/ 0 h 125"/>
                <a:gd name="T64" fmla="*/ 104 w 124"/>
                <a:gd name="T65" fmla="*/ 1 h 125"/>
                <a:gd name="T66" fmla="*/ 100 w 124"/>
                <a:gd name="T67" fmla="*/ 2 h 125"/>
                <a:gd name="T68" fmla="*/ 98 w 124"/>
                <a:gd name="T69" fmla="*/ 4 h 1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4" h="125">
                  <a:moveTo>
                    <a:pt x="98" y="4"/>
                  </a:moveTo>
                  <a:lnTo>
                    <a:pt x="4" y="99"/>
                  </a:lnTo>
                  <a:lnTo>
                    <a:pt x="2" y="101"/>
                  </a:lnTo>
                  <a:lnTo>
                    <a:pt x="1" y="104"/>
                  </a:lnTo>
                  <a:lnTo>
                    <a:pt x="0" y="106"/>
                  </a:lnTo>
                  <a:lnTo>
                    <a:pt x="0" y="110"/>
                  </a:lnTo>
                  <a:lnTo>
                    <a:pt x="0" y="113"/>
                  </a:lnTo>
                  <a:lnTo>
                    <a:pt x="1" y="115"/>
                  </a:lnTo>
                  <a:lnTo>
                    <a:pt x="2" y="118"/>
                  </a:lnTo>
                  <a:lnTo>
                    <a:pt x="4" y="120"/>
                  </a:lnTo>
                  <a:lnTo>
                    <a:pt x="6" y="122"/>
                  </a:lnTo>
                  <a:lnTo>
                    <a:pt x="8" y="123"/>
                  </a:lnTo>
                  <a:lnTo>
                    <a:pt x="11" y="125"/>
                  </a:lnTo>
                  <a:lnTo>
                    <a:pt x="15" y="125"/>
                  </a:lnTo>
                  <a:lnTo>
                    <a:pt x="17" y="125"/>
                  </a:lnTo>
                  <a:lnTo>
                    <a:pt x="20" y="123"/>
                  </a:lnTo>
                  <a:lnTo>
                    <a:pt x="22" y="122"/>
                  </a:lnTo>
                  <a:lnTo>
                    <a:pt x="25" y="120"/>
                  </a:lnTo>
                  <a:lnTo>
                    <a:pt x="120" y="25"/>
                  </a:lnTo>
                  <a:lnTo>
                    <a:pt x="122" y="23"/>
                  </a:lnTo>
                  <a:lnTo>
                    <a:pt x="123" y="21"/>
                  </a:lnTo>
                  <a:lnTo>
                    <a:pt x="124" y="17"/>
                  </a:lnTo>
                  <a:lnTo>
                    <a:pt x="124" y="15"/>
                  </a:lnTo>
                  <a:lnTo>
                    <a:pt x="124" y="12"/>
                  </a:lnTo>
                  <a:lnTo>
                    <a:pt x="123" y="9"/>
                  </a:lnTo>
                  <a:lnTo>
                    <a:pt x="122" y="7"/>
                  </a:lnTo>
                  <a:lnTo>
                    <a:pt x="120" y="4"/>
                  </a:lnTo>
                  <a:lnTo>
                    <a:pt x="118" y="2"/>
                  </a:lnTo>
                  <a:lnTo>
                    <a:pt x="114" y="1"/>
                  </a:lnTo>
                  <a:lnTo>
                    <a:pt x="112" y="0"/>
                  </a:lnTo>
                  <a:lnTo>
                    <a:pt x="109" y="0"/>
                  </a:lnTo>
                  <a:lnTo>
                    <a:pt x="107" y="0"/>
                  </a:lnTo>
                  <a:lnTo>
                    <a:pt x="104" y="1"/>
                  </a:lnTo>
                  <a:lnTo>
                    <a:pt x="100" y="2"/>
                  </a:lnTo>
                  <a:lnTo>
                    <a:pt x="98" y="4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文字方塊 2"/>
          <p:cNvSpPr txBox="1"/>
          <p:nvPr/>
        </p:nvSpPr>
        <p:spPr>
          <a:xfrm>
            <a:off x="1004262" y="893095"/>
            <a:ext cx="923330" cy="5536444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TW" sz="4800" b="1" dirty="0" smtClean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Future Focuses</a:t>
            </a:r>
            <a:endParaRPr lang="zh-TW" altLang="en-US" sz="48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6711331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流程圖: 程序 1"/>
          <p:cNvSpPr/>
          <p:nvPr/>
        </p:nvSpPr>
        <p:spPr>
          <a:xfrm>
            <a:off x="2109019" y="3655464"/>
            <a:ext cx="4188542" cy="392149"/>
          </a:xfrm>
          <a:prstGeom prst="flowChartProcess">
            <a:avLst/>
          </a:prstGeom>
          <a:solidFill>
            <a:schemeClr val="tx1">
              <a:lumMod val="75000"/>
            </a:schemeClr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副標題 10"/>
          <p:cNvSpPr txBox="1">
            <a:spLocks noGrp="1"/>
          </p:cNvSpPr>
          <p:nvPr>
            <p:ph type="subTitle" idx="1"/>
          </p:nvPr>
        </p:nvSpPr>
        <p:spPr>
          <a:xfrm>
            <a:off x="1778000" y="1993900"/>
            <a:ext cx="8255000" cy="2478627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Ares </a:t>
            </a:r>
            <a:r>
              <a:rPr lang="en-US" altLang="zh-TW" sz="2000" dirty="0"/>
              <a:t>Profile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Products </a:t>
            </a:r>
            <a:r>
              <a:rPr lang="en-US" altLang="zh-TW" sz="2000" dirty="0"/>
              <a:t>and Services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Operation </a:t>
            </a:r>
            <a:r>
              <a:rPr lang="en-US" altLang="zh-TW" sz="2000" dirty="0"/>
              <a:t>Statistics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000" dirty="0" smtClean="0"/>
              <a:t>Future </a:t>
            </a:r>
            <a:r>
              <a:rPr lang="en-US" altLang="zh-TW" sz="2000" dirty="0"/>
              <a:t>Prospects</a:t>
            </a:r>
            <a:endParaRPr lang="zh-TW" altLang="en-US" sz="20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sz="2000" dirty="0"/>
              <a:t>Ｑ＆Ａ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zh-TW" altLang="en-US" sz="2000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778000" y="305369"/>
            <a:ext cx="8636000" cy="854169"/>
          </a:xfrm>
        </p:spPr>
        <p:txBody>
          <a:bodyPr>
            <a:noAutofit/>
          </a:bodyPr>
          <a:lstStyle/>
          <a:p>
            <a:r>
              <a:rPr lang="en-US" altLang="zh-TW" sz="5400" dirty="0" smtClean="0">
                <a:solidFill>
                  <a:srgbClr val="FFFFFF"/>
                </a:solidFill>
              </a:rPr>
              <a:t>AGENDA</a:t>
            </a:r>
            <a:endParaRPr lang="zh-TW" altLang="en-US" sz="5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381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TW" dirty="0"/>
              <a:t>Q&amp;A</a:t>
            </a:r>
            <a:endParaRPr lang="zh-TW" altLang="en-US" dirty="0"/>
          </a:p>
        </p:txBody>
      </p:sp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Thank You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223216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流程圖: 程序 4"/>
          <p:cNvSpPr/>
          <p:nvPr/>
        </p:nvSpPr>
        <p:spPr>
          <a:xfrm>
            <a:off x="2109019" y="2143095"/>
            <a:ext cx="4188542" cy="392149"/>
          </a:xfrm>
          <a:prstGeom prst="flowChartProcess">
            <a:avLst/>
          </a:prstGeom>
          <a:solidFill>
            <a:schemeClr val="tx1">
              <a:lumMod val="75000"/>
            </a:schemeClr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1778000" y="315243"/>
            <a:ext cx="8636000" cy="854169"/>
          </a:xfrm>
        </p:spPr>
        <p:txBody>
          <a:bodyPr>
            <a:noAutofit/>
          </a:bodyPr>
          <a:lstStyle/>
          <a:p>
            <a:r>
              <a:rPr lang="en-US" altLang="zh-TW" sz="5400" dirty="0" smtClean="0">
                <a:solidFill>
                  <a:srgbClr val="FFFFFF"/>
                </a:solidFill>
              </a:rPr>
              <a:t>AGENDA</a:t>
            </a:r>
            <a:endParaRPr lang="zh-TW" altLang="en-US" sz="5400" dirty="0">
              <a:solidFill>
                <a:srgbClr val="FFFFFF"/>
              </a:solidFill>
            </a:endParaRPr>
          </a:p>
        </p:txBody>
      </p:sp>
      <p:sp>
        <p:nvSpPr>
          <p:cNvPr id="11" name="副標題 10"/>
          <p:cNvSpPr txBox="1">
            <a:spLocks noGrp="1"/>
          </p:cNvSpPr>
          <p:nvPr>
            <p:ph type="subTitle" idx="1"/>
          </p:nvPr>
        </p:nvSpPr>
        <p:spPr>
          <a:xfrm>
            <a:off x="1778000" y="2070100"/>
            <a:ext cx="8255000" cy="2402427"/>
          </a:xfrm>
          <a:prstGeom prst="rect">
            <a:avLst/>
          </a:prstGeom>
        </p:spPr>
        <p:txBody>
          <a:bodyPr vert="horz" anchor="t"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Ares </a:t>
            </a:r>
            <a:r>
              <a:rPr lang="en-US" altLang="zh-TW" sz="2400" dirty="0"/>
              <a:t>Profile</a:t>
            </a:r>
            <a:endParaRPr lang="zh-TW" altLang="en-US" sz="24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Products </a:t>
            </a:r>
            <a:r>
              <a:rPr lang="en-US" altLang="zh-TW" sz="2400" dirty="0"/>
              <a:t>and Services</a:t>
            </a:r>
            <a:endParaRPr lang="zh-TW" altLang="en-US" sz="24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Operation </a:t>
            </a:r>
            <a:r>
              <a:rPr lang="en-US" altLang="zh-TW" sz="2400" dirty="0"/>
              <a:t>Statistics</a:t>
            </a:r>
            <a:endParaRPr lang="zh-TW" altLang="en-US" sz="24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Future </a:t>
            </a:r>
            <a:r>
              <a:rPr lang="en-US" altLang="zh-TW" sz="2400" dirty="0"/>
              <a:t>Prospects</a:t>
            </a:r>
            <a:endParaRPr lang="zh-TW" altLang="en-US" sz="24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sz="2400" dirty="0"/>
              <a:t>Ｑ＆Ａ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zh-TW" altLang="en-US" sz="1800" dirty="0"/>
          </a:p>
        </p:txBody>
      </p:sp>
    </p:spTree>
    <p:extLst>
      <p:ext uri="{BB962C8B-B14F-4D97-AF65-F5344CB8AC3E}">
        <p14:creationId xmlns:p14="http://schemas.microsoft.com/office/powerpoint/2010/main" val="1934157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>
                <a:ea typeface="微軟正黑體" panose="020B0604030504040204" pitchFamily="34" charset="-120"/>
              </a:rPr>
              <a:t>Ares Profile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18" name="群組 35"/>
          <p:cNvGrpSpPr>
            <a:grpSpLocks/>
          </p:cNvGrpSpPr>
          <p:nvPr/>
        </p:nvGrpSpPr>
        <p:grpSpPr bwMode="auto">
          <a:xfrm>
            <a:off x="1714810" y="1533842"/>
            <a:ext cx="9124950" cy="4629150"/>
            <a:chOff x="1" y="1477996"/>
            <a:chExt cx="8983055" cy="4557774"/>
          </a:xfrm>
        </p:grpSpPr>
        <p:pic>
          <p:nvPicPr>
            <p:cNvPr id="19" name="Picture 14" descr="http://d152j5tfobgaot.cloudfront.net/wp-content/uploads/2016/01/Digital-marketing-for-start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79" r="44241"/>
            <a:stretch>
              <a:fillRect/>
            </a:stretch>
          </p:blipFill>
          <p:spPr bwMode="auto">
            <a:xfrm>
              <a:off x="3998793" y="1477996"/>
              <a:ext cx="4984263" cy="4557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" name="Picture 14" descr="http://d152j5tfobgaot.cloudfront.net/wp-content/uploads/2016/01/Digital-marketing-for-start.jpg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561" r="1572"/>
            <a:stretch>
              <a:fillRect/>
            </a:stretch>
          </p:blipFill>
          <p:spPr bwMode="auto">
            <a:xfrm>
              <a:off x="1" y="1477997"/>
              <a:ext cx="3998794" cy="45577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1" name="Picture 2" descr="資通電腦股份有限公司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59" r="61282" b="18083"/>
          <a:stretch>
            <a:fillRect/>
          </a:stretch>
        </p:blipFill>
        <p:spPr bwMode="auto">
          <a:xfrm rot="18829193">
            <a:off x="2700647" y="2416492"/>
            <a:ext cx="1065213" cy="1243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內容版面配置區 2"/>
          <p:cNvSpPr txBox="1">
            <a:spLocks/>
          </p:cNvSpPr>
          <p:nvPr/>
        </p:nvSpPr>
        <p:spPr bwMode="auto">
          <a:xfrm>
            <a:off x="4332597" y="2627630"/>
            <a:ext cx="3370263" cy="165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Established</a:t>
            </a:r>
            <a:r>
              <a:rPr lang="zh-TW" altLang="en-US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in </a:t>
            </a:r>
            <a:r>
              <a:rPr lang="en-US" altLang="zh-TW" sz="2400" b="1">
                <a:solidFill>
                  <a:srgbClr val="FFC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1980</a:t>
            </a:r>
            <a:endParaRPr lang="en-US" altLang="zh-TW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panose="020B0604020202020204" pitchFamily="34" charset="0"/>
              <a:buNone/>
            </a:pPr>
            <a:r>
              <a:rPr lang="en-US" altLang="zh-TW" sz="1800" b="1">
                <a:solidFill>
                  <a:srgbClr val="F2F2F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Employees</a:t>
            </a:r>
            <a:r>
              <a:rPr lang="zh-TW" altLang="en-US" sz="1800" b="1">
                <a:solidFill>
                  <a:srgbClr val="F2F2F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800" b="1">
                <a:solidFill>
                  <a:srgbClr val="F2F2F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290</a:t>
            </a:r>
            <a:r>
              <a:rPr lang="zh-TW" altLang="en-US" sz="1800" b="1">
                <a:solidFill>
                  <a:srgbClr val="F2F2F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800" b="1">
                <a:solidFill>
                  <a:srgbClr val="F2F2F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personnel</a:t>
            </a:r>
          </a:p>
          <a:p>
            <a:pPr eaLnBrk="1" hangingPunct="1">
              <a:buFont typeface="Arial" panose="020B0604020202020204" pitchFamily="34" charset="0"/>
              <a:buNone/>
            </a:pPr>
            <a:endParaRPr lang="en-US" altLang="zh-TW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>
              <a:buFont typeface="Arial" panose="020B0604020202020204" pitchFamily="34" charset="0"/>
              <a:buNone/>
            </a:pPr>
            <a:endParaRPr lang="zh-TW" altLang="en-US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3" name="Picture 4" descr="https://upload.wikimedia.org/wikipedia/zh/thumb/4/43/Ministry_of_Economic_Affairs.svg/1280px-Ministry_of_Economic_Affairs.sv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5772" y="3726180"/>
            <a:ext cx="349250" cy="242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矩形 7"/>
          <p:cNvSpPr>
            <a:spLocks noChangeArrowheads="1"/>
          </p:cNvSpPr>
          <p:nvPr/>
        </p:nvSpPr>
        <p:spPr bwMode="auto">
          <a:xfrm>
            <a:off x="8234672" y="2513330"/>
            <a:ext cx="2592388" cy="922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1800" b="1">
                <a:solidFill>
                  <a:schemeClr val="bg1"/>
                </a:solidFill>
                <a:latin typeface="微軟正黑體" panose="020B0604030504040204" pitchFamily="34" charset="-120"/>
              </a:rPr>
              <a:t>TW Government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1800" b="1">
                <a:solidFill>
                  <a:schemeClr val="bg1"/>
                </a:solidFill>
                <a:latin typeface="微軟正黑體" panose="020B0604030504040204" pitchFamily="34" charset="-120"/>
              </a:rPr>
              <a:t>certified Professional </a:t>
            </a:r>
          </a:p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1800" b="1">
                <a:solidFill>
                  <a:schemeClr val="bg1"/>
                </a:solidFill>
                <a:latin typeface="微軟正黑體" panose="020B0604030504040204" pitchFamily="34" charset="-120"/>
              </a:rPr>
              <a:t>Service Organization </a:t>
            </a:r>
            <a:endParaRPr lang="zh-TW" altLang="en-US" sz="1800" b="1">
              <a:solidFill>
                <a:schemeClr val="bg1"/>
              </a:solidFill>
              <a:latin typeface="微軟正黑體" panose="020B0604030504040204" pitchFamily="34" charset="-120"/>
            </a:endParaRPr>
          </a:p>
        </p:txBody>
      </p:sp>
      <p:sp>
        <p:nvSpPr>
          <p:cNvPr id="25" name="矩形 9"/>
          <p:cNvSpPr>
            <a:spLocks noChangeArrowheads="1"/>
          </p:cNvSpPr>
          <p:nvPr/>
        </p:nvSpPr>
        <p:spPr bwMode="auto">
          <a:xfrm>
            <a:off x="6447147" y="1827530"/>
            <a:ext cx="35290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eaLnBrk="1" hangingPunct="1">
              <a:spcBef>
                <a:spcPct val="0"/>
              </a:spcBef>
              <a:buClrTx/>
              <a:buFontTx/>
              <a:buNone/>
            </a:pPr>
            <a:r>
              <a:rPr lang="en-US" altLang="zh-TW" sz="24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Nearly US $ 17 million </a:t>
            </a:r>
            <a:endParaRPr lang="zh-TW" altLang="en-US" sz="24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6" name="圖片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85" y="3205480"/>
            <a:ext cx="420687" cy="40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27" name="直線接點 26"/>
          <p:cNvCxnSpPr/>
          <p:nvPr/>
        </p:nvCxnSpPr>
        <p:spPr>
          <a:xfrm flipH="1" flipV="1">
            <a:off x="7631422" y="2289492"/>
            <a:ext cx="239713" cy="1558925"/>
          </a:xfrm>
          <a:prstGeom prst="line">
            <a:avLst/>
          </a:prstGeom>
          <a:ln>
            <a:solidFill>
              <a:srgbClr val="FFC000"/>
            </a:solidFill>
            <a:prstDash val="dashDot"/>
            <a:tailEnd type="oval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8" name="平行四邊形 27"/>
          <p:cNvSpPr>
            <a:spLocks noChangeArrowheads="1"/>
          </p:cNvSpPr>
          <p:nvPr/>
        </p:nvSpPr>
        <p:spPr bwMode="auto">
          <a:xfrm>
            <a:off x="2562535" y="3005455"/>
            <a:ext cx="187325" cy="736600"/>
          </a:xfrm>
          <a:prstGeom prst="parallelogram">
            <a:avLst>
              <a:gd name="adj" fmla="val 25000"/>
            </a:avLst>
          </a:prstGeom>
          <a:solidFill>
            <a:srgbClr val="FFC000"/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chemeClr val="lt1"/>
              </a:solidFill>
              <a:latin typeface="+mn-ea"/>
              <a:ea typeface="+mn-ea"/>
            </a:endParaRPr>
          </a:p>
        </p:txBody>
      </p:sp>
      <p:sp>
        <p:nvSpPr>
          <p:cNvPr id="29" name="平行四邊形 28"/>
          <p:cNvSpPr>
            <a:spLocks noChangeArrowheads="1"/>
          </p:cNvSpPr>
          <p:nvPr/>
        </p:nvSpPr>
        <p:spPr bwMode="auto">
          <a:xfrm rot="4500281">
            <a:off x="3119747" y="3621405"/>
            <a:ext cx="149225" cy="552450"/>
          </a:xfrm>
          <a:prstGeom prst="parallelogram">
            <a:avLst>
              <a:gd name="adj" fmla="val 25000"/>
            </a:avLst>
          </a:prstGeom>
          <a:solidFill>
            <a:srgbClr val="FFC000"/>
          </a:solidFill>
          <a:ln>
            <a:noFill/>
          </a:ln>
          <a:effectLst>
            <a:outerShdw blurRad="40000" dist="23000" dir="5400000" rotWithShape="0">
              <a:srgbClr val="808080">
                <a:alpha val="34998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hangingPunct="1">
              <a:defRPr/>
            </a:pPr>
            <a:endParaRPr lang="zh-TW" altLang="en-US">
              <a:solidFill>
                <a:schemeClr val="lt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493168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="" xmlns:a16="http://schemas.microsoft.com/office/drawing/2014/main" id="{C2C362B9-9413-4719-B85F-63AD749EF661}"/>
              </a:ext>
            </a:extLst>
          </p:cNvPr>
          <p:cNvGrpSpPr/>
          <p:nvPr/>
        </p:nvGrpSpPr>
        <p:grpSpPr>
          <a:xfrm>
            <a:off x="4798358" y="2099102"/>
            <a:ext cx="2895629" cy="651169"/>
            <a:chOff x="7835960" y="1303782"/>
            <a:chExt cx="2895629" cy="943716"/>
          </a:xfrm>
        </p:grpSpPr>
        <p:sp>
          <p:nvSpPr>
            <p:cNvPr id="154" name="Rounded Rectangle 14">
              <a:extLst>
                <a:ext uri="{FF2B5EF4-FFF2-40B4-BE49-F238E27FC236}">
                  <a16:creationId xmlns="" xmlns:a16="http://schemas.microsoft.com/office/drawing/2014/main" id="{5F7213D1-F085-4FB5-B084-F8B4D9541C5B}"/>
                </a:ext>
              </a:extLst>
            </p:cNvPr>
            <p:cNvSpPr/>
            <p:nvPr/>
          </p:nvSpPr>
          <p:spPr>
            <a:xfrm>
              <a:off x="7835960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rgbClr val="BA49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8" name="TextBox 157">
              <a:extLst>
                <a:ext uri="{FF2B5EF4-FFF2-40B4-BE49-F238E27FC236}">
                  <a16:creationId xmlns="" xmlns:a16="http://schemas.microsoft.com/office/drawing/2014/main" id="{92206078-0F0B-4C9E-8F14-D1E0B3A594EF}"/>
                </a:ext>
              </a:extLst>
            </p:cNvPr>
            <p:cNvSpPr txBox="1"/>
            <p:nvPr/>
          </p:nvSpPr>
          <p:spPr>
            <a:xfrm>
              <a:off x="8608101" y="1639379"/>
              <a:ext cx="1866528" cy="3568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/>
                  </a:solidFill>
                  <a:latin typeface="+mj-lt"/>
                </a:rPr>
                <a:t>Board of Directors</a:t>
              </a:r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57" name="Oval 156">
              <a:extLst>
                <a:ext uri="{FF2B5EF4-FFF2-40B4-BE49-F238E27FC236}">
                  <a16:creationId xmlns="" xmlns:a16="http://schemas.microsoft.com/office/drawing/2014/main" id="{488CB114-C616-4802-9AB8-2D0CA78AC819}"/>
                </a:ext>
              </a:extLst>
            </p:cNvPr>
            <p:cNvSpPr/>
            <p:nvPr/>
          </p:nvSpPr>
          <p:spPr>
            <a:xfrm>
              <a:off x="7938239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5" name="Group 164">
              <a:extLst>
                <a:ext uri="{FF2B5EF4-FFF2-40B4-BE49-F238E27FC236}">
                  <a16:creationId xmlns="" xmlns:a16="http://schemas.microsoft.com/office/drawing/2014/main" id="{20A0EAD3-60AF-493E-B5C6-71EB37CC67D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43739" y="1622466"/>
              <a:ext cx="303146" cy="306348"/>
              <a:chOff x="7726363" y="2973388"/>
              <a:chExt cx="901700" cy="911225"/>
            </a:xfrm>
            <a:solidFill>
              <a:schemeClr val="bg1"/>
            </a:solidFill>
            <a:effectLst/>
          </p:grpSpPr>
          <p:sp>
            <p:nvSpPr>
              <p:cNvPr id="166" name="Freeform 5">
                <a:extLst>
                  <a:ext uri="{FF2B5EF4-FFF2-40B4-BE49-F238E27FC236}">
                    <a16:creationId xmlns="" xmlns:a16="http://schemas.microsoft.com/office/drawing/2014/main" id="{EB775EF6-B1C4-4043-AF84-DD56B053D6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26363" y="2973388"/>
                <a:ext cx="901700" cy="911225"/>
              </a:xfrm>
              <a:custGeom>
                <a:avLst/>
                <a:gdLst>
                  <a:gd name="T0" fmla="*/ 211 w 240"/>
                  <a:gd name="T1" fmla="*/ 169 h 240"/>
                  <a:gd name="T2" fmla="*/ 156 w 240"/>
                  <a:gd name="T3" fmla="*/ 152 h 240"/>
                  <a:gd name="T4" fmla="*/ 174 w 240"/>
                  <a:gd name="T5" fmla="*/ 118 h 240"/>
                  <a:gd name="T6" fmla="*/ 186 w 240"/>
                  <a:gd name="T7" fmla="*/ 100 h 240"/>
                  <a:gd name="T8" fmla="*/ 184 w 240"/>
                  <a:gd name="T9" fmla="*/ 91 h 240"/>
                  <a:gd name="T10" fmla="*/ 190 w 240"/>
                  <a:gd name="T11" fmla="*/ 55 h 240"/>
                  <a:gd name="T12" fmla="*/ 177 w 240"/>
                  <a:gd name="T13" fmla="*/ 20 h 240"/>
                  <a:gd name="T14" fmla="*/ 120 w 240"/>
                  <a:gd name="T15" fmla="*/ 0 h 240"/>
                  <a:gd name="T16" fmla="*/ 63 w 240"/>
                  <a:gd name="T17" fmla="*/ 20 h 240"/>
                  <a:gd name="T18" fmla="*/ 50 w 240"/>
                  <a:gd name="T19" fmla="*/ 55 h 240"/>
                  <a:gd name="T20" fmla="*/ 56 w 240"/>
                  <a:gd name="T21" fmla="*/ 91 h 240"/>
                  <a:gd name="T22" fmla="*/ 54 w 240"/>
                  <a:gd name="T23" fmla="*/ 100 h 240"/>
                  <a:gd name="T24" fmla="*/ 66 w 240"/>
                  <a:gd name="T25" fmla="*/ 118 h 240"/>
                  <a:gd name="T26" fmla="*/ 84 w 240"/>
                  <a:gd name="T27" fmla="*/ 153 h 240"/>
                  <a:gd name="T28" fmla="*/ 29 w 240"/>
                  <a:gd name="T29" fmla="*/ 169 h 240"/>
                  <a:gd name="T30" fmla="*/ 0 w 240"/>
                  <a:gd name="T31" fmla="*/ 212 h 240"/>
                  <a:gd name="T32" fmla="*/ 0 w 240"/>
                  <a:gd name="T33" fmla="*/ 240 h 240"/>
                  <a:gd name="T34" fmla="*/ 240 w 240"/>
                  <a:gd name="T35" fmla="*/ 240 h 240"/>
                  <a:gd name="T36" fmla="*/ 240 w 240"/>
                  <a:gd name="T37" fmla="*/ 212 h 240"/>
                  <a:gd name="T38" fmla="*/ 211 w 240"/>
                  <a:gd name="T39" fmla="*/ 169 h 240"/>
                  <a:gd name="T40" fmla="*/ 120 w 240"/>
                  <a:gd name="T41" fmla="*/ 161 h 240"/>
                  <a:gd name="T42" fmla="*/ 74 w 240"/>
                  <a:gd name="T43" fmla="*/ 115 h 240"/>
                  <a:gd name="T44" fmla="*/ 70 w 240"/>
                  <a:gd name="T45" fmla="*/ 111 h 240"/>
                  <a:gd name="T46" fmla="*/ 62 w 240"/>
                  <a:gd name="T47" fmla="*/ 100 h 240"/>
                  <a:gd name="T48" fmla="*/ 70 w 240"/>
                  <a:gd name="T49" fmla="*/ 89 h 240"/>
                  <a:gd name="T50" fmla="*/ 73 w 240"/>
                  <a:gd name="T51" fmla="*/ 85 h 240"/>
                  <a:gd name="T52" fmla="*/ 78 w 240"/>
                  <a:gd name="T53" fmla="*/ 63 h 240"/>
                  <a:gd name="T54" fmla="*/ 120 w 240"/>
                  <a:gd name="T55" fmla="*/ 46 h 240"/>
                  <a:gd name="T56" fmla="*/ 162 w 240"/>
                  <a:gd name="T57" fmla="*/ 63 h 240"/>
                  <a:gd name="T58" fmla="*/ 167 w 240"/>
                  <a:gd name="T59" fmla="*/ 85 h 240"/>
                  <a:gd name="T60" fmla="*/ 170 w 240"/>
                  <a:gd name="T61" fmla="*/ 89 h 240"/>
                  <a:gd name="T62" fmla="*/ 178 w 240"/>
                  <a:gd name="T63" fmla="*/ 100 h 240"/>
                  <a:gd name="T64" fmla="*/ 170 w 240"/>
                  <a:gd name="T65" fmla="*/ 111 h 240"/>
                  <a:gd name="T66" fmla="*/ 166 w 240"/>
                  <a:gd name="T67" fmla="*/ 115 h 240"/>
                  <a:gd name="T68" fmla="*/ 120 w 240"/>
                  <a:gd name="T69" fmla="*/ 161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0" h="240">
                    <a:moveTo>
                      <a:pt x="211" y="169"/>
                    </a:moveTo>
                    <a:cubicBezTo>
                      <a:pt x="156" y="152"/>
                      <a:pt x="156" y="152"/>
                      <a:pt x="156" y="152"/>
                    </a:cubicBezTo>
                    <a:cubicBezTo>
                      <a:pt x="165" y="144"/>
                      <a:pt x="173" y="132"/>
                      <a:pt x="174" y="118"/>
                    </a:cubicBezTo>
                    <a:cubicBezTo>
                      <a:pt x="182" y="116"/>
                      <a:pt x="186" y="108"/>
                      <a:pt x="186" y="100"/>
                    </a:cubicBezTo>
                    <a:cubicBezTo>
                      <a:pt x="186" y="97"/>
                      <a:pt x="185" y="94"/>
                      <a:pt x="184" y="91"/>
                    </a:cubicBezTo>
                    <a:cubicBezTo>
                      <a:pt x="190" y="55"/>
                      <a:pt x="190" y="55"/>
                      <a:pt x="190" y="55"/>
                    </a:cubicBezTo>
                    <a:cubicBezTo>
                      <a:pt x="190" y="54"/>
                      <a:pt x="191" y="35"/>
                      <a:pt x="177" y="20"/>
                    </a:cubicBezTo>
                    <a:cubicBezTo>
                      <a:pt x="165" y="7"/>
                      <a:pt x="146" y="0"/>
                      <a:pt x="120" y="0"/>
                    </a:cubicBezTo>
                    <a:cubicBezTo>
                      <a:pt x="94" y="0"/>
                      <a:pt x="75" y="7"/>
                      <a:pt x="63" y="20"/>
                    </a:cubicBezTo>
                    <a:cubicBezTo>
                      <a:pt x="49" y="35"/>
                      <a:pt x="50" y="54"/>
                      <a:pt x="50" y="55"/>
                    </a:cubicBezTo>
                    <a:cubicBezTo>
                      <a:pt x="56" y="91"/>
                      <a:pt x="56" y="91"/>
                      <a:pt x="56" y="91"/>
                    </a:cubicBezTo>
                    <a:cubicBezTo>
                      <a:pt x="55" y="94"/>
                      <a:pt x="54" y="97"/>
                      <a:pt x="54" y="100"/>
                    </a:cubicBezTo>
                    <a:cubicBezTo>
                      <a:pt x="54" y="108"/>
                      <a:pt x="58" y="116"/>
                      <a:pt x="66" y="118"/>
                    </a:cubicBezTo>
                    <a:cubicBezTo>
                      <a:pt x="67" y="132"/>
                      <a:pt x="75" y="144"/>
                      <a:pt x="84" y="153"/>
                    </a:cubicBezTo>
                    <a:cubicBezTo>
                      <a:pt x="29" y="169"/>
                      <a:pt x="29" y="169"/>
                      <a:pt x="29" y="169"/>
                    </a:cubicBezTo>
                    <a:cubicBezTo>
                      <a:pt x="12" y="176"/>
                      <a:pt x="0" y="193"/>
                      <a:pt x="0" y="212"/>
                    </a:cubicBezTo>
                    <a:cubicBezTo>
                      <a:pt x="0" y="240"/>
                      <a:pt x="0" y="240"/>
                      <a:pt x="0" y="240"/>
                    </a:cubicBezTo>
                    <a:cubicBezTo>
                      <a:pt x="240" y="240"/>
                      <a:pt x="240" y="240"/>
                      <a:pt x="240" y="240"/>
                    </a:cubicBezTo>
                    <a:cubicBezTo>
                      <a:pt x="240" y="212"/>
                      <a:pt x="240" y="212"/>
                      <a:pt x="240" y="212"/>
                    </a:cubicBezTo>
                    <a:cubicBezTo>
                      <a:pt x="240" y="193"/>
                      <a:pt x="228" y="176"/>
                      <a:pt x="211" y="169"/>
                    </a:cubicBezTo>
                    <a:close/>
                    <a:moveTo>
                      <a:pt x="120" y="161"/>
                    </a:moveTo>
                    <a:cubicBezTo>
                      <a:pt x="107" y="161"/>
                      <a:pt x="74" y="143"/>
                      <a:pt x="74" y="115"/>
                    </a:cubicBezTo>
                    <a:cubicBezTo>
                      <a:pt x="74" y="113"/>
                      <a:pt x="72" y="111"/>
                      <a:pt x="70" y="111"/>
                    </a:cubicBezTo>
                    <a:cubicBezTo>
                      <a:pt x="64" y="111"/>
                      <a:pt x="62" y="104"/>
                      <a:pt x="62" y="100"/>
                    </a:cubicBezTo>
                    <a:cubicBezTo>
                      <a:pt x="62" y="96"/>
                      <a:pt x="64" y="89"/>
                      <a:pt x="70" y="89"/>
                    </a:cubicBezTo>
                    <a:cubicBezTo>
                      <a:pt x="71" y="89"/>
                      <a:pt x="73" y="87"/>
                      <a:pt x="73" y="85"/>
                    </a:cubicBezTo>
                    <a:cubicBezTo>
                      <a:pt x="78" y="63"/>
                      <a:pt x="78" y="63"/>
                      <a:pt x="78" y="63"/>
                    </a:cubicBezTo>
                    <a:cubicBezTo>
                      <a:pt x="108" y="63"/>
                      <a:pt x="116" y="53"/>
                      <a:pt x="120" y="46"/>
                    </a:cubicBezTo>
                    <a:cubicBezTo>
                      <a:pt x="124" y="53"/>
                      <a:pt x="132" y="63"/>
                      <a:pt x="162" y="63"/>
                    </a:cubicBezTo>
                    <a:cubicBezTo>
                      <a:pt x="167" y="85"/>
                      <a:pt x="167" y="85"/>
                      <a:pt x="167" y="85"/>
                    </a:cubicBezTo>
                    <a:cubicBezTo>
                      <a:pt x="167" y="87"/>
                      <a:pt x="169" y="89"/>
                      <a:pt x="170" y="89"/>
                    </a:cubicBezTo>
                    <a:cubicBezTo>
                      <a:pt x="176" y="89"/>
                      <a:pt x="178" y="96"/>
                      <a:pt x="178" y="100"/>
                    </a:cubicBezTo>
                    <a:cubicBezTo>
                      <a:pt x="178" y="104"/>
                      <a:pt x="176" y="111"/>
                      <a:pt x="170" y="111"/>
                    </a:cubicBezTo>
                    <a:cubicBezTo>
                      <a:pt x="168" y="111"/>
                      <a:pt x="166" y="113"/>
                      <a:pt x="166" y="115"/>
                    </a:cubicBezTo>
                    <a:cubicBezTo>
                      <a:pt x="166" y="143"/>
                      <a:pt x="133" y="161"/>
                      <a:pt x="120" y="1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7" name="Freeform 6">
                <a:extLst>
                  <a:ext uri="{FF2B5EF4-FFF2-40B4-BE49-F238E27FC236}">
                    <a16:creationId xmlns="" xmlns:a16="http://schemas.microsoft.com/office/drawing/2014/main" id="{4D650748-4605-4B1B-83B7-C466D5787B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0213" y="3300413"/>
                <a:ext cx="104775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8" name="Freeform 7">
                <a:extLst>
                  <a:ext uri="{FF2B5EF4-FFF2-40B4-BE49-F238E27FC236}">
                    <a16:creationId xmlns="" xmlns:a16="http://schemas.microsoft.com/office/drawing/2014/main" id="{1E49EC8F-0686-4491-81EB-687BBFC922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9438" y="330041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3 w 28"/>
                  <a:gd name="T17" fmla="*/ 8 h 13"/>
                  <a:gd name="T18" fmla="*/ 14 w 28"/>
                  <a:gd name="T19" fmla="*/ 8 h 13"/>
                  <a:gd name="T20" fmla="*/ 16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81" name="Group 180">
            <a:extLst>
              <a:ext uri="{FF2B5EF4-FFF2-40B4-BE49-F238E27FC236}">
                <a16:creationId xmlns="" xmlns:a16="http://schemas.microsoft.com/office/drawing/2014/main" id="{D7E8136B-D384-4EFB-9920-DA4C8AD849E7}"/>
              </a:ext>
            </a:extLst>
          </p:cNvPr>
          <p:cNvGrpSpPr/>
          <p:nvPr/>
        </p:nvGrpSpPr>
        <p:grpSpPr>
          <a:xfrm>
            <a:off x="1582285" y="2630055"/>
            <a:ext cx="2895629" cy="731029"/>
            <a:chOff x="4653027" y="1303782"/>
            <a:chExt cx="2895629" cy="943716"/>
          </a:xfrm>
        </p:grpSpPr>
        <p:sp>
          <p:nvSpPr>
            <p:cNvPr id="182" name="Rounded Rectangle 14">
              <a:extLst>
                <a:ext uri="{FF2B5EF4-FFF2-40B4-BE49-F238E27FC236}">
                  <a16:creationId xmlns="" xmlns:a16="http://schemas.microsoft.com/office/drawing/2014/main" id="{6F1219D3-B844-435B-A819-1C766AAFD608}"/>
                </a:ext>
              </a:extLst>
            </p:cNvPr>
            <p:cNvSpPr/>
            <p:nvPr/>
          </p:nvSpPr>
          <p:spPr>
            <a:xfrm>
              <a:off x="4653027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rgbClr val="2FBAC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83" name="Group 182">
              <a:extLst>
                <a:ext uri="{FF2B5EF4-FFF2-40B4-BE49-F238E27FC236}">
                  <a16:creationId xmlns="" xmlns:a16="http://schemas.microsoft.com/office/drawing/2014/main" id="{C2108D43-C505-44D0-A815-368FB29E5E1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062088" y="1724199"/>
              <a:ext cx="86681" cy="16690"/>
              <a:chOff x="838201" y="3281363"/>
              <a:chExt cx="255587" cy="49213"/>
            </a:xfrm>
            <a:solidFill>
              <a:schemeClr val="bg1"/>
            </a:solidFill>
            <a:effectLst/>
          </p:grpSpPr>
          <p:sp>
            <p:nvSpPr>
              <p:cNvPr id="191" name="Freeform 11">
                <a:extLst>
                  <a:ext uri="{FF2B5EF4-FFF2-40B4-BE49-F238E27FC236}">
                    <a16:creationId xmlns="" xmlns:a16="http://schemas.microsoft.com/office/drawing/2014/main" id="{5C433EB8-E328-4CC8-B792-ECE4BBA3ED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201" y="328136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92" name="Freeform 12">
                <a:extLst>
                  <a:ext uri="{FF2B5EF4-FFF2-40B4-BE49-F238E27FC236}">
                    <a16:creationId xmlns="" xmlns:a16="http://schemas.microsoft.com/office/drawing/2014/main" id="{5D71564D-BAC5-44AD-8B97-EA078C506B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013" y="3281363"/>
                <a:ext cx="104775" cy="49213"/>
              </a:xfrm>
              <a:custGeom>
                <a:avLst/>
                <a:gdLst>
                  <a:gd name="T0" fmla="*/ 28 w 28"/>
                  <a:gd name="T1" fmla="*/ 9 h 13"/>
                  <a:gd name="T2" fmla="*/ 26 w 28"/>
                  <a:gd name="T3" fmla="*/ 2 h 13"/>
                  <a:gd name="T4" fmla="*/ 15 w 28"/>
                  <a:gd name="T5" fmla="*/ 0 h 13"/>
                  <a:gd name="T6" fmla="*/ 14 w 28"/>
                  <a:gd name="T7" fmla="*/ 0 h 13"/>
                  <a:gd name="T8" fmla="*/ 13 w 28"/>
                  <a:gd name="T9" fmla="*/ 0 h 13"/>
                  <a:gd name="T10" fmla="*/ 2 w 28"/>
                  <a:gd name="T11" fmla="*/ 2 h 13"/>
                  <a:gd name="T12" fmla="*/ 0 w 28"/>
                  <a:gd name="T13" fmla="*/ 9 h 13"/>
                  <a:gd name="T14" fmla="*/ 4 w 28"/>
                  <a:gd name="T15" fmla="*/ 13 h 13"/>
                  <a:gd name="T16" fmla="*/ 8 w 28"/>
                  <a:gd name="T17" fmla="*/ 9 h 13"/>
                  <a:gd name="T18" fmla="*/ 8 w 28"/>
                  <a:gd name="T19" fmla="*/ 8 h 13"/>
                  <a:gd name="T20" fmla="*/ 13 w 28"/>
                  <a:gd name="T21" fmla="*/ 8 h 13"/>
                  <a:gd name="T22" fmla="*/ 14 w 28"/>
                  <a:gd name="T23" fmla="*/ 8 h 13"/>
                  <a:gd name="T24" fmla="*/ 16 w 28"/>
                  <a:gd name="T25" fmla="*/ 8 h 13"/>
                  <a:gd name="T26" fmla="*/ 20 w 28"/>
                  <a:gd name="T27" fmla="*/ 8 h 13"/>
                  <a:gd name="T28" fmla="*/ 20 w 28"/>
                  <a:gd name="T29" fmla="*/ 9 h 13"/>
                  <a:gd name="T30" fmla="*/ 24 w 28"/>
                  <a:gd name="T31" fmla="*/ 13 h 13"/>
                  <a:gd name="T32" fmla="*/ 28 w 28"/>
                  <a:gd name="T33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28" y="9"/>
                    </a:move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86" name="TextBox 185">
              <a:extLst>
                <a:ext uri="{FF2B5EF4-FFF2-40B4-BE49-F238E27FC236}">
                  <a16:creationId xmlns="" xmlns:a16="http://schemas.microsoft.com/office/drawing/2014/main" id="{56D06CFA-2BC3-4026-A5B1-DF03301C74EB}"/>
                </a:ext>
              </a:extLst>
            </p:cNvPr>
            <p:cNvSpPr txBox="1"/>
            <p:nvPr/>
          </p:nvSpPr>
          <p:spPr>
            <a:xfrm>
              <a:off x="5454819" y="1653660"/>
              <a:ext cx="1866528" cy="3178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chemeClr val="bg1"/>
                  </a:solidFill>
                  <a:latin typeface="+mj-lt"/>
                </a:rPr>
                <a:t>Auditor</a:t>
              </a:r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85" name="Oval 184">
              <a:extLst>
                <a:ext uri="{FF2B5EF4-FFF2-40B4-BE49-F238E27FC236}">
                  <a16:creationId xmlns="" xmlns:a16="http://schemas.microsoft.com/office/drawing/2014/main" id="{63D02AB1-6A9E-4722-BB4D-50B47056322A}"/>
                </a:ext>
              </a:extLst>
            </p:cNvPr>
            <p:cNvSpPr/>
            <p:nvPr/>
          </p:nvSpPr>
          <p:spPr>
            <a:xfrm>
              <a:off x="4755306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9" name="Group 168">
            <a:extLst>
              <a:ext uri="{FF2B5EF4-FFF2-40B4-BE49-F238E27FC236}">
                <a16:creationId xmlns="" xmlns:a16="http://schemas.microsoft.com/office/drawing/2014/main" id="{B479BA7E-2C6E-4804-A89B-95E6AB9508DE}"/>
              </a:ext>
            </a:extLst>
          </p:cNvPr>
          <p:cNvGrpSpPr/>
          <p:nvPr/>
        </p:nvGrpSpPr>
        <p:grpSpPr>
          <a:xfrm>
            <a:off x="4798358" y="3236899"/>
            <a:ext cx="2895629" cy="651169"/>
            <a:chOff x="4653027" y="1303782"/>
            <a:chExt cx="2895629" cy="943716"/>
          </a:xfrm>
        </p:grpSpPr>
        <p:sp>
          <p:nvSpPr>
            <p:cNvPr id="170" name="Rounded Rectangle 14">
              <a:extLst>
                <a:ext uri="{FF2B5EF4-FFF2-40B4-BE49-F238E27FC236}">
                  <a16:creationId xmlns="" xmlns:a16="http://schemas.microsoft.com/office/drawing/2014/main" id="{C8C94F41-EA15-4CE0-83EE-726F6771940B}"/>
                </a:ext>
              </a:extLst>
            </p:cNvPr>
            <p:cNvSpPr/>
            <p:nvPr/>
          </p:nvSpPr>
          <p:spPr>
            <a:xfrm>
              <a:off x="4653027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rgbClr val="2FBAC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71" name="Group 170">
              <a:extLst>
                <a:ext uri="{FF2B5EF4-FFF2-40B4-BE49-F238E27FC236}">
                  <a16:creationId xmlns="" xmlns:a16="http://schemas.microsoft.com/office/drawing/2014/main" id="{8DE0ADBD-0751-48E8-8342-71803732927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062088" y="1724199"/>
              <a:ext cx="86681" cy="16690"/>
              <a:chOff x="838201" y="3281363"/>
              <a:chExt cx="255587" cy="49213"/>
            </a:xfrm>
            <a:solidFill>
              <a:schemeClr val="bg1"/>
            </a:solidFill>
            <a:effectLst/>
          </p:grpSpPr>
          <p:sp>
            <p:nvSpPr>
              <p:cNvPr id="179" name="Freeform 11">
                <a:extLst>
                  <a:ext uri="{FF2B5EF4-FFF2-40B4-BE49-F238E27FC236}">
                    <a16:creationId xmlns="" xmlns:a16="http://schemas.microsoft.com/office/drawing/2014/main" id="{2219B4BB-9A08-488F-8DAA-B83260D6167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201" y="328136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80" name="Freeform 12">
                <a:extLst>
                  <a:ext uri="{FF2B5EF4-FFF2-40B4-BE49-F238E27FC236}">
                    <a16:creationId xmlns="" xmlns:a16="http://schemas.microsoft.com/office/drawing/2014/main" id="{27FB9CB2-CAEB-4CAC-8A34-A784DA40CD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013" y="3281363"/>
                <a:ext cx="104775" cy="49213"/>
              </a:xfrm>
              <a:custGeom>
                <a:avLst/>
                <a:gdLst>
                  <a:gd name="T0" fmla="*/ 28 w 28"/>
                  <a:gd name="T1" fmla="*/ 9 h 13"/>
                  <a:gd name="T2" fmla="*/ 26 w 28"/>
                  <a:gd name="T3" fmla="*/ 2 h 13"/>
                  <a:gd name="T4" fmla="*/ 15 w 28"/>
                  <a:gd name="T5" fmla="*/ 0 h 13"/>
                  <a:gd name="T6" fmla="*/ 14 w 28"/>
                  <a:gd name="T7" fmla="*/ 0 h 13"/>
                  <a:gd name="T8" fmla="*/ 13 w 28"/>
                  <a:gd name="T9" fmla="*/ 0 h 13"/>
                  <a:gd name="T10" fmla="*/ 2 w 28"/>
                  <a:gd name="T11" fmla="*/ 2 h 13"/>
                  <a:gd name="T12" fmla="*/ 0 w 28"/>
                  <a:gd name="T13" fmla="*/ 9 h 13"/>
                  <a:gd name="T14" fmla="*/ 4 w 28"/>
                  <a:gd name="T15" fmla="*/ 13 h 13"/>
                  <a:gd name="T16" fmla="*/ 8 w 28"/>
                  <a:gd name="T17" fmla="*/ 9 h 13"/>
                  <a:gd name="T18" fmla="*/ 8 w 28"/>
                  <a:gd name="T19" fmla="*/ 8 h 13"/>
                  <a:gd name="T20" fmla="*/ 13 w 28"/>
                  <a:gd name="T21" fmla="*/ 8 h 13"/>
                  <a:gd name="T22" fmla="*/ 14 w 28"/>
                  <a:gd name="T23" fmla="*/ 8 h 13"/>
                  <a:gd name="T24" fmla="*/ 16 w 28"/>
                  <a:gd name="T25" fmla="*/ 8 h 13"/>
                  <a:gd name="T26" fmla="*/ 20 w 28"/>
                  <a:gd name="T27" fmla="*/ 8 h 13"/>
                  <a:gd name="T28" fmla="*/ 20 w 28"/>
                  <a:gd name="T29" fmla="*/ 9 h 13"/>
                  <a:gd name="T30" fmla="*/ 24 w 28"/>
                  <a:gd name="T31" fmla="*/ 13 h 13"/>
                  <a:gd name="T32" fmla="*/ 28 w 28"/>
                  <a:gd name="T33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28" y="9"/>
                    </a:move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74" name="TextBox 173">
              <a:extLst>
                <a:ext uri="{FF2B5EF4-FFF2-40B4-BE49-F238E27FC236}">
                  <a16:creationId xmlns="" xmlns:a16="http://schemas.microsoft.com/office/drawing/2014/main" id="{8524D28B-9480-43A7-98A1-3CBFAEE099D9}"/>
                </a:ext>
              </a:extLst>
            </p:cNvPr>
            <p:cNvSpPr txBox="1"/>
            <p:nvPr/>
          </p:nvSpPr>
          <p:spPr>
            <a:xfrm>
              <a:off x="5411396" y="1661223"/>
              <a:ext cx="1866528" cy="3568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chemeClr val="bg1"/>
                  </a:solidFill>
                  <a:latin typeface="+mj-lt"/>
                </a:rPr>
                <a:t>Chairman &amp; CEO</a:t>
              </a:r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73" name="Oval 172">
              <a:extLst>
                <a:ext uri="{FF2B5EF4-FFF2-40B4-BE49-F238E27FC236}">
                  <a16:creationId xmlns="" xmlns:a16="http://schemas.microsoft.com/office/drawing/2014/main" id="{FBF78E02-459D-419E-811B-9B2E27578ABC}"/>
                </a:ext>
              </a:extLst>
            </p:cNvPr>
            <p:cNvSpPr/>
            <p:nvPr/>
          </p:nvSpPr>
          <p:spPr>
            <a:xfrm>
              <a:off x="4755306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48" name="Straight Connector 147">
            <a:extLst>
              <a:ext uri="{FF2B5EF4-FFF2-40B4-BE49-F238E27FC236}">
                <a16:creationId xmlns="" xmlns:a16="http://schemas.microsoft.com/office/drawing/2014/main" id="{5A1A27EA-62B9-4E7B-8F9D-37BBF3C7581B}"/>
              </a:ext>
            </a:extLst>
          </p:cNvPr>
          <p:cNvCxnSpPr>
            <a:cxnSpLocks/>
          </p:cNvCxnSpPr>
          <p:nvPr/>
        </p:nvCxnSpPr>
        <p:spPr>
          <a:xfrm>
            <a:off x="6314420" y="2741408"/>
            <a:ext cx="0" cy="46800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Straight Connector 148">
            <a:extLst>
              <a:ext uri="{FF2B5EF4-FFF2-40B4-BE49-F238E27FC236}">
                <a16:creationId xmlns="" xmlns:a16="http://schemas.microsoft.com/office/drawing/2014/main" id="{0A7D40CC-3574-45FA-88FB-3A0BC7B822F6}"/>
              </a:ext>
            </a:extLst>
          </p:cNvPr>
          <p:cNvCxnSpPr>
            <a:cxnSpLocks/>
          </p:cNvCxnSpPr>
          <p:nvPr/>
        </p:nvCxnSpPr>
        <p:spPr>
          <a:xfrm>
            <a:off x="6352486" y="3932526"/>
            <a:ext cx="0" cy="226276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Connector 149">
            <a:extLst>
              <a:ext uri="{FF2B5EF4-FFF2-40B4-BE49-F238E27FC236}">
                <a16:creationId xmlns="" xmlns:a16="http://schemas.microsoft.com/office/drawing/2014/main" id="{9B761AE3-3F62-48B9-AA0F-D4AB80D37D7B}"/>
              </a:ext>
            </a:extLst>
          </p:cNvPr>
          <p:cNvCxnSpPr>
            <a:cxnSpLocks/>
          </p:cNvCxnSpPr>
          <p:nvPr/>
        </p:nvCxnSpPr>
        <p:spPr>
          <a:xfrm flipH="1">
            <a:off x="4525360" y="2995570"/>
            <a:ext cx="1744797" cy="404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" name="Straight Connector 147">
            <a:extLst>
              <a:ext uri="{FF2B5EF4-FFF2-40B4-BE49-F238E27FC236}">
                <a16:creationId xmlns="" xmlns:a16="http://schemas.microsoft.com/office/drawing/2014/main" id="{5A1A27EA-62B9-4E7B-8F9D-37BBF3C7581B}"/>
              </a:ext>
            </a:extLst>
          </p:cNvPr>
          <p:cNvCxnSpPr>
            <a:cxnSpLocks/>
          </p:cNvCxnSpPr>
          <p:nvPr/>
        </p:nvCxnSpPr>
        <p:spPr>
          <a:xfrm>
            <a:off x="6297521" y="1721807"/>
            <a:ext cx="0" cy="36000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5" name="Group 180">
            <a:extLst>
              <a:ext uri="{FF2B5EF4-FFF2-40B4-BE49-F238E27FC236}">
                <a16:creationId xmlns="" xmlns:a16="http://schemas.microsoft.com/office/drawing/2014/main" id="{D7E8136B-D384-4EFB-9920-DA4C8AD849E7}"/>
              </a:ext>
            </a:extLst>
          </p:cNvPr>
          <p:cNvGrpSpPr/>
          <p:nvPr/>
        </p:nvGrpSpPr>
        <p:grpSpPr>
          <a:xfrm>
            <a:off x="1628011" y="4716698"/>
            <a:ext cx="2895629" cy="731030"/>
            <a:chOff x="4653027" y="1303782"/>
            <a:chExt cx="2895629" cy="943716"/>
          </a:xfrm>
        </p:grpSpPr>
        <p:sp>
          <p:nvSpPr>
            <p:cNvPr id="106" name="Rounded Rectangle 14">
              <a:extLst>
                <a:ext uri="{FF2B5EF4-FFF2-40B4-BE49-F238E27FC236}">
                  <a16:creationId xmlns="" xmlns:a16="http://schemas.microsoft.com/office/drawing/2014/main" id="{6F1219D3-B844-435B-A819-1C766AAFD608}"/>
                </a:ext>
              </a:extLst>
            </p:cNvPr>
            <p:cNvSpPr/>
            <p:nvPr/>
          </p:nvSpPr>
          <p:spPr>
            <a:xfrm>
              <a:off x="4653027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rgbClr val="2FBAC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07" name="Group 182">
              <a:extLst>
                <a:ext uri="{FF2B5EF4-FFF2-40B4-BE49-F238E27FC236}">
                  <a16:creationId xmlns="" xmlns:a16="http://schemas.microsoft.com/office/drawing/2014/main" id="{C2108D43-C505-44D0-A815-368FB29E5E1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062088" y="1724199"/>
              <a:ext cx="86681" cy="16690"/>
              <a:chOff x="838201" y="3281363"/>
              <a:chExt cx="255587" cy="49213"/>
            </a:xfrm>
            <a:solidFill>
              <a:schemeClr val="bg1"/>
            </a:solidFill>
            <a:effectLst/>
          </p:grpSpPr>
          <p:sp>
            <p:nvSpPr>
              <p:cNvPr id="115" name="Freeform 11">
                <a:extLst>
                  <a:ext uri="{FF2B5EF4-FFF2-40B4-BE49-F238E27FC236}">
                    <a16:creationId xmlns="" xmlns:a16="http://schemas.microsoft.com/office/drawing/2014/main" id="{5C433EB8-E328-4CC8-B792-ECE4BBA3ED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201" y="328136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12">
                <a:extLst>
                  <a:ext uri="{FF2B5EF4-FFF2-40B4-BE49-F238E27FC236}">
                    <a16:creationId xmlns="" xmlns:a16="http://schemas.microsoft.com/office/drawing/2014/main" id="{5D71564D-BAC5-44AD-8B97-EA078C506B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013" y="3281363"/>
                <a:ext cx="104775" cy="49213"/>
              </a:xfrm>
              <a:custGeom>
                <a:avLst/>
                <a:gdLst>
                  <a:gd name="T0" fmla="*/ 28 w 28"/>
                  <a:gd name="T1" fmla="*/ 9 h 13"/>
                  <a:gd name="T2" fmla="*/ 26 w 28"/>
                  <a:gd name="T3" fmla="*/ 2 h 13"/>
                  <a:gd name="T4" fmla="*/ 15 w 28"/>
                  <a:gd name="T5" fmla="*/ 0 h 13"/>
                  <a:gd name="T6" fmla="*/ 14 w 28"/>
                  <a:gd name="T7" fmla="*/ 0 h 13"/>
                  <a:gd name="T8" fmla="*/ 13 w 28"/>
                  <a:gd name="T9" fmla="*/ 0 h 13"/>
                  <a:gd name="T10" fmla="*/ 2 w 28"/>
                  <a:gd name="T11" fmla="*/ 2 h 13"/>
                  <a:gd name="T12" fmla="*/ 0 w 28"/>
                  <a:gd name="T13" fmla="*/ 9 h 13"/>
                  <a:gd name="T14" fmla="*/ 4 w 28"/>
                  <a:gd name="T15" fmla="*/ 13 h 13"/>
                  <a:gd name="T16" fmla="*/ 8 w 28"/>
                  <a:gd name="T17" fmla="*/ 9 h 13"/>
                  <a:gd name="T18" fmla="*/ 8 w 28"/>
                  <a:gd name="T19" fmla="*/ 8 h 13"/>
                  <a:gd name="T20" fmla="*/ 13 w 28"/>
                  <a:gd name="T21" fmla="*/ 8 h 13"/>
                  <a:gd name="T22" fmla="*/ 14 w 28"/>
                  <a:gd name="T23" fmla="*/ 8 h 13"/>
                  <a:gd name="T24" fmla="*/ 16 w 28"/>
                  <a:gd name="T25" fmla="*/ 8 h 13"/>
                  <a:gd name="T26" fmla="*/ 20 w 28"/>
                  <a:gd name="T27" fmla="*/ 8 h 13"/>
                  <a:gd name="T28" fmla="*/ 20 w 28"/>
                  <a:gd name="T29" fmla="*/ 9 h 13"/>
                  <a:gd name="T30" fmla="*/ 24 w 28"/>
                  <a:gd name="T31" fmla="*/ 13 h 13"/>
                  <a:gd name="T32" fmla="*/ 28 w 28"/>
                  <a:gd name="T33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28" y="9"/>
                    </a:move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110" name="TextBox 185">
              <a:extLst>
                <a:ext uri="{FF2B5EF4-FFF2-40B4-BE49-F238E27FC236}">
                  <a16:creationId xmlns="" xmlns:a16="http://schemas.microsoft.com/office/drawing/2014/main" id="{56D06CFA-2BC3-4026-A5B1-DF03301C74EB}"/>
                </a:ext>
              </a:extLst>
            </p:cNvPr>
            <p:cNvSpPr txBox="1"/>
            <p:nvPr/>
          </p:nvSpPr>
          <p:spPr>
            <a:xfrm>
              <a:off x="5469452" y="1653033"/>
              <a:ext cx="1866528" cy="3178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chemeClr val="bg1"/>
                  </a:solidFill>
                  <a:latin typeface="+mj-lt"/>
                </a:rPr>
                <a:t>MKT &amp; ADMIN</a:t>
              </a:r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09" name="Oval 184">
              <a:extLst>
                <a:ext uri="{FF2B5EF4-FFF2-40B4-BE49-F238E27FC236}">
                  <a16:creationId xmlns="" xmlns:a16="http://schemas.microsoft.com/office/drawing/2014/main" id="{63D02AB1-6A9E-4722-BB4D-50B47056322A}"/>
                </a:ext>
              </a:extLst>
            </p:cNvPr>
            <p:cNvSpPr/>
            <p:nvPr/>
          </p:nvSpPr>
          <p:spPr>
            <a:xfrm>
              <a:off x="4755306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17" name="Straight Connector 147">
            <a:extLst>
              <a:ext uri="{FF2B5EF4-FFF2-40B4-BE49-F238E27FC236}">
                <a16:creationId xmlns="" xmlns:a16="http://schemas.microsoft.com/office/drawing/2014/main" id="{5A1A27EA-62B9-4E7B-8F9D-37BBF3C7581B}"/>
              </a:ext>
            </a:extLst>
          </p:cNvPr>
          <p:cNvCxnSpPr>
            <a:cxnSpLocks/>
          </p:cNvCxnSpPr>
          <p:nvPr/>
        </p:nvCxnSpPr>
        <p:spPr>
          <a:xfrm>
            <a:off x="6352486" y="4922860"/>
            <a:ext cx="0" cy="642113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Straight Connector 149">
            <a:extLst>
              <a:ext uri="{FF2B5EF4-FFF2-40B4-BE49-F238E27FC236}">
                <a16:creationId xmlns="" xmlns:a16="http://schemas.microsoft.com/office/drawing/2014/main" id="{9B761AE3-3F62-48B9-AA0F-D4AB80D37D7B}"/>
              </a:ext>
            </a:extLst>
          </p:cNvPr>
          <p:cNvCxnSpPr>
            <a:cxnSpLocks/>
          </p:cNvCxnSpPr>
          <p:nvPr/>
        </p:nvCxnSpPr>
        <p:spPr>
          <a:xfrm flipH="1">
            <a:off x="4553122" y="5172231"/>
            <a:ext cx="1744797" cy="4040"/>
          </a:xfrm>
          <a:prstGeom prst="line">
            <a:avLst/>
          </a:prstGeom>
          <a:ln w="12700">
            <a:solidFill>
              <a:schemeClr val="tx1">
                <a:lumMod val="50000"/>
                <a:lumOff val="50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50">
            <a:extLst>
              <a:ext uri="{FF2B5EF4-FFF2-40B4-BE49-F238E27FC236}">
                <a16:creationId xmlns="" xmlns:a16="http://schemas.microsoft.com/office/drawing/2014/main" id="{E97BD9AA-CFAF-4377-B1C0-4B7071F03721}"/>
              </a:ext>
            </a:extLst>
          </p:cNvPr>
          <p:cNvCxnSpPr>
            <a:cxnSpLocks/>
          </p:cNvCxnSpPr>
          <p:nvPr/>
        </p:nvCxnSpPr>
        <p:spPr>
          <a:xfrm>
            <a:off x="7231574" y="5600431"/>
            <a:ext cx="0" cy="242535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Connector 150">
            <a:extLst>
              <a:ext uri="{FF2B5EF4-FFF2-40B4-BE49-F238E27FC236}">
                <a16:creationId xmlns="" xmlns:a16="http://schemas.microsoft.com/office/drawing/2014/main" id="{E97BD9AA-CFAF-4377-B1C0-4B7071F03721}"/>
              </a:ext>
            </a:extLst>
          </p:cNvPr>
          <p:cNvCxnSpPr>
            <a:cxnSpLocks/>
          </p:cNvCxnSpPr>
          <p:nvPr/>
        </p:nvCxnSpPr>
        <p:spPr>
          <a:xfrm>
            <a:off x="4707287" y="5609317"/>
            <a:ext cx="0" cy="242535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Elbow Connector 105">
            <a:extLst>
              <a:ext uri="{FF2B5EF4-FFF2-40B4-BE49-F238E27FC236}">
                <a16:creationId xmlns="" xmlns:a16="http://schemas.microsoft.com/office/drawing/2014/main" id="{F99B1562-0BD9-43DB-B6EE-CF16C917D575}"/>
              </a:ext>
            </a:extLst>
          </p:cNvPr>
          <p:cNvCxnSpPr>
            <a:cxnSpLocks/>
          </p:cNvCxnSpPr>
          <p:nvPr/>
        </p:nvCxnSpPr>
        <p:spPr>
          <a:xfrm rot="5400000" flipH="1" flipV="1">
            <a:off x="6301231" y="1415452"/>
            <a:ext cx="1622" cy="8734502"/>
          </a:xfrm>
          <a:prstGeom prst="bentConnector3">
            <a:avLst>
              <a:gd name="adj1" fmla="val 12392421"/>
            </a:avLst>
          </a:prstGeom>
          <a:ln w="12700">
            <a:solidFill>
              <a:schemeClr val="bg1">
                <a:lumMod val="65000"/>
              </a:schemeClr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3" name="Group 10">
            <a:extLst>
              <a:ext uri="{FF2B5EF4-FFF2-40B4-BE49-F238E27FC236}">
                <a16:creationId xmlns="" xmlns:a16="http://schemas.microsoft.com/office/drawing/2014/main" id="{C2C362B9-9413-4719-B85F-63AD749EF661}"/>
              </a:ext>
            </a:extLst>
          </p:cNvPr>
          <p:cNvGrpSpPr/>
          <p:nvPr/>
        </p:nvGrpSpPr>
        <p:grpSpPr>
          <a:xfrm>
            <a:off x="4791104" y="1046814"/>
            <a:ext cx="2895629" cy="651169"/>
            <a:chOff x="7835960" y="1303782"/>
            <a:chExt cx="2895629" cy="943716"/>
          </a:xfrm>
        </p:grpSpPr>
        <p:sp>
          <p:nvSpPr>
            <p:cNvPr id="155" name="Rounded Rectangle 14">
              <a:extLst>
                <a:ext uri="{FF2B5EF4-FFF2-40B4-BE49-F238E27FC236}">
                  <a16:creationId xmlns="" xmlns:a16="http://schemas.microsoft.com/office/drawing/2014/main" id="{5F7213D1-F085-4FB5-B084-F8B4D9541C5B}"/>
                </a:ext>
              </a:extLst>
            </p:cNvPr>
            <p:cNvSpPr/>
            <p:nvPr/>
          </p:nvSpPr>
          <p:spPr>
            <a:xfrm>
              <a:off x="7835960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rgbClr val="BA496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0" name="TextBox 157">
              <a:extLst>
                <a:ext uri="{FF2B5EF4-FFF2-40B4-BE49-F238E27FC236}">
                  <a16:creationId xmlns="" xmlns:a16="http://schemas.microsoft.com/office/drawing/2014/main" id="{92206078-0F0B-4C9E-8F14-D1E0B3A594EF}"/>
                </a:ext>
              </a:extLst>
            </p:cNvPr>
            <p:cNvSpPr txBox="1"/>
            <p:nvPr/>
          </p:nvSpPr>
          <p:spPr>
            <a:xfrm>
              <a:off x="8558610" y="1596445"/>
              <a:ext cx="1866528" cy="3568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chemeClr val="bg1"/>
                  </a:solidFill>
                  <a:latin typeface="+mj-lt"/>
                </a:rPr>
                <a:t>Shareholders</a:t>
              </a:r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161" name="Oval 156">
              <a:extLst>
                <a:ext uri="{FF2B5EF4-FFF2-40B4-BE49-F238E27FC236}">
                  <a16:creationId xmlns="" xmlns:a16="http://schemas.microsoft.com/office/drawing/2014/main" id="{488CB114-C616-4802-9AB8-2D0CA78AC819}"/>
                </a:ext>
              </a:extLst>
            </p:cNvPr>
            <p:cNvSpPr/>
            <p:nvPr/>
          </p:nvSpPr>
          <p:spPr>
            <a:xfrm>
              <a:off x="7938239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162" name="Group 164">
              <a:extLst>
                <a:ext uri="{FF2B5EF4-FFF2-40B4-BE49-F238E27FC236}">
                  <a16:creationId xmlns="" xmlns:a16="http://schemas.microsoft.com/office/drawing/2014/main" id="{20A0EAD3-60AF-493E-B5C6-71EB37CC67D3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43739" y="1622466"/>
              <a:ext cx="303146" cy="306348"/>
              <a:chOff x="7726363" y="2973388"/>
              <a:chExt cx="901700" cy="911225"/>
            </a:xfrm>
            <a:solidFill>
              <a:schemeClr val="bg1"/>
            </a:solidFill>
            <a:effectLst/>
          </p:grpSpPr>
          <p:sp>
            <p:nvSpPr>
              <p:cNvPr id="163" name="Freeform 5">
                <a:extLst>
                  <a:ext uri="{FF2B5EF4-FFF2-40B4-BE49-F238E27FC236}">
                    <a16:creationId xmlns="" xmlns:a16="http://schemas.microsoft.com/office/drawing/2014/main" id="{EB775EF6-B1C4-4043-AF84-DD56B053D64C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26363" y="2973388"/>
                <a:ext cx="901700" cy="911225"/>
              </a:xfrm>
              <a:custGeom>
                <a:avLst/>
                <a:gdLst>
                  <a:gd name="T0" fmla="*/ 211 w 240"/>
                  <a:gd name="T1" fmla="*/ 169 h 240"/>
                  <a:gd name="T2" fmla="*/ 156 w 240"/>
                  <a:gd name="T3" fmla="*/ 152 h 240"/>
                  <a:gd name="T4" fmla="*/ 174 w 240"/>
                  <a:gd name="T5" fmla="*/ 118 h 240"/>
                  <a:gd name="T6" fmla="*/ 186 w 240"/>
                  <a:gd name="T7" fmla="*/ 100 h 240"/>
                  <a:gd name="T8" fmla="*/ 184 w 240"/>
                  <a:gd name="T9" fmla="*/ 91 h 240"/>
                  <a:gd name="T10" fmla="*/ 190 w 240"/>
                  <a:gd name="T11" fmla="*/ 55 h 240"/>
                  <a:gd name="T12" fmla="*/ 177 w 240"/>
                  <a:gd name="T13" fmla="*/ 20 h 240"/>
                  <a:gd name="T14" fmla="*/ 120 w 240"/>
                  <a:gd name="T15" fmla="*/ 0 h 240"/>
                  <a:gd name="T16" fmla="*/ 63 w 240"/>
                  <a:gd name="T17" fmla="*/ 20 h 240"/>
                  <a:gd name="T18" fmla="*/ 50 w 240"/>
                  <a:gd name="T19" fmla="*/ 55 h 240"/>
                  <a:gd name="T20" fmla="*/ 56 w 240"/>
                  <a:gd name="T21" fmla="*/ 91 h 240"/>
                  <a:gd name="T22" fmla="*/ 54 w 240"/>
                  <a:gd name="T23" fmla="*/ 100 h 240"/>
                  <a:gd name="T24" fmla="*/ 66 w 240"/>
                  <a:gd name="T25" fmla="*/ 118 h 240"/>
                  <a:gd name="T26" fmla="*/ 84 w 240"/>
                  <a:gd name="T27" fmla="*/ 153 h 240"/>
                  <a:gd name="T28" fmla="*/ 29 w 240"/>
                  <a:gd name="T29" fmla="*/ 169 h 240"/>
                  <a:gd name="T30" fmla="*/ 0 w 240"/>
                  <a:gd name="T31" fmla="*/ 212 h 240"/>
                  <a:gd name="T32" fmla="*/ 0 w 240"/>
                  <a:gd name="T33" fmla="*/ 240 h 240"/>
                  <a:gd name="T34" fmla="*/ 240 w 240"/>
                  <a:gd name="T35" fmla="*/ 240 h 240"/>
                  <a:gd name="T36" fmla="*/ 240 w 240"/>
                  <a:gd name="T37" fmla="*/ 212 h 240"/>
                  <a:gd name="T38" fmla="*/ 211 w 240"/>
                  <a:gd name="T39" fmla="*/ 169 h 240"/>
                  <a:gd name="T40" fmla="*/ 120 w 240"/>
                  <a:gd name="T41" fmla="*/ 161 h 240"/>
                  <a:gd name="T42" fmla="*/ 74 w 240"/>
                  <a:gd name="T43" fmla="*/ 115 h 240"/>
                  <a:gd name="T44" fmla="*/ 70 w 240"/>
                  <a:gd name="T45" fmla="*/ 111 h 240"/>
                  <a:gd name="T46" fmla="*/ 62 w 240"/>
                  <a:gd name="T47" fmla="*/ 100 h 240"/>
                  <a:gd name="T48" fmla="*/ 70 w 240"/>
                  <a:gd name="T49" fmla="*/ 89 h 240"/>
                  <a:gd name="T50" fmla="*/ 73 w 240"/>
                  <a:gd name="T51" fmla="*/ 85 h 240"/>
                  <a:gd name="T52" fmla="*/ 78 w 240"/>
                  <a:gd name="T53" fmla="*/ 63 h 240"/>
                  <a:gd name="T54" fmla="*/ 120 w 240"/>
                  <a:gd name="T55" fmla="*/ 46 h 240"/>
                  <a:gd name="T56" fmla="*/ 162 w 240"/>
                  <a:gd name="T57" fmla="*/ 63 h 240"/>
                  <a:gd name="T58" fmla="*/ 167 w 240"/>
                  <a:gd name="T59" fmla="*/ 85 h 240"/>
                  <a:gd name="T60" fmla="*/ 170 w 240"/>
                  <a:gd name="T61" fmla="*/ 89 h 240"/>
                  <a:gd name="T62" fmla="*/ 178 w 240"/>
                  <a:gd name="T63" fmla="*/ 100 h 240"/>
                  <a:gd name="T64" fmla="*/ 170 w 240"/>
                  <a:gd name="T65" fmla="*/ 111 h 240"/>
                  <a:gd name="T66" fmla="*/ 166 w 240"/>
                  <a:gd name="T67" fmla="*/ 115 h 240"/>
                  <a:gd name="T68" fmla="*/ 120 w 240"/>
                  <a:gd name="T69" fmla="*/ 161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0" h="240">
                    <a:moveTo>
                      <a:pt x="211" y="169"/>
                    </a:moveTo>
                    <a:cubicBezTo>
                      <a:pt x="156" y="152"/>
                      <a:pt x="156" y="152"/>
                      <a:pt x="156" y="152"/>
                    </a:cubicBezTo>
                    <a:cubicBezTo>
                      <a:pt x="165" y="144"/>
                      <a:pt x="173" y="132"/>
                      <a:pt x="174" y="118"/>
                    </a:cubicBezTo>
                    <a:cubicBezTo>
                      <a:pt x="182" y="116"/>
                      <a:pt x="186" y="108"/>
                      <a:pt x="186" y="100"/>
                    </a:cubicBezTo>
                    <a:cubicBezTo>
                      <a:pt x="186" y="97"/>
                      <a:pt x="185" y="94"/>
                      <a:pt x="184" y="91"/>
                    </a:cubicBezTo>
                    <a:cubicBezTo>
                      <a:pt x="190" y="55"/>
                      <a:pt x="190" y="55"/>
                      <a:pt x="190" y="55"/>
                    </a:cubicBezTo>
                    <a:cubicBezTo>
                      <a:pt x="190" y="54"/>
                      <a:pt x="191" y="35"/>
                      <a:pt x="177" y="20"/>
                    </a:cubicBezTo>
                    <a:cubicBezTo>
                      <a:pt x="165" y="7"/>
                      <a:pt x="146" y="0"/>
                      <a:pt x="120" y="0"/>
                    </a:cubicBezTo>
                    <a:cubicBezTo>
                      <a:pt x="94" y="0"/>
                      <a:pt x="75" y="7"/>
                      <a:pt x="63" y="20"/>
                    </a:cubicBezTo>
                    <a:cubicBezTo>
                      <a:pt x="49" y="35"/>
                      <a:pt x="50" y="54"/>
                      <a:pt x="50" y="55"/>
                    </a:cubicBezTo>
                    <a:cubicBezTo>
                      <a:pt x="56" y="91"/>
                      <a:pt x="56" y="91"/>
                      <a:pt x="56" y="91"/>
                    </a:cubicBezTo>
                    <a:cubicBezTo>
                      <a:pt x="55" y="94"/>
                      <a:pt x="54" y="97"/>
                      <a:pt x="54" y="100"/>
                    </a:cubicBezTo>
                    <a:cubicBezTo>
                      <a:pt x="54" y="108"/>
                      <a:pt x="58" y="116"/>
                      <a:pt x="66" y="118"/>
                    </a:cubicBezTo>
                    <a:cubicBezTo>
                      <a:pt x="67" y="132"/>
                      <a:pt x="75" y="144"/>
                      <a:pt x="84" y="153"/>
                    </a:cubicBezTo>
                    <a:cubicBezTo>
                      <a:pt x="29" y="169"/>
                      <a:pt x="29" y="169"/>
                      <a:pt x="29" y="169"/>
                    </a:cubicBezTo>
                    <a:cubicBezTo>
                      <a:pt x="12" y="176"/>
                      <a:pt x="0" y="193"/>
                      <a:pt x="0" y="212"/>
                    </a:cubicBezTo>
                    <a:cubicBezTo>
                      <a:pt x="0" y="240"/>
                      <a:pt x="0" y="240"/>
                      <a:pt x="0" y="240"/>
                    </a:cubicBezTo>
                    <a:cubicBezTo>
                      <a:pt x="240" y="240"/>
                      <a:pt x="240" y="240"/>
                      <a:pt x="240" y="240"/>
                    </a:cubicBezTo>
                    <a:cubicBezTo>
                      <a:pt x="240" y="212"/>
                      <a:pt x="240" y="212"/>
                      <a:pt x="240" y="212"/>
                    </a:cubicBezTo>
                    <a:cubicBezTo>
                      <a:pt x="240" y="193"/>
                      <a:pt x="228" y="176"/>
                      <a:pt x="211" y="169"/>
                    </a:cubicBezTo>
                    <a:close/>
                    <a:moveTo>
                      <a:pt x="120" y="161"/>
                    </a:moveTo>
                    <a:cubicBezTo>
                      <a:pt x="107" y="161"/>
                      <a:pt x="74" y="143"/>
                      <a:pt x="74" y="115"/>
                    </a:cubicBezTo>
                    <a:cubicBezTo>
                      <a:pt x="74" y="113"/>
                      <a:pt x="72" y="111"/>
                      <a:pt x="70" y="111"/>
                    </a:cubicBezTo>
                    <a:cubicBezTo>
                      <a:pt x="64" y="111"/>
                      <a:pt x="62" y="104"/>
                      <a:pt x="62" y="100"/>
                    </a:cubicBezTo>
                    <a:cubicBezTo>
                      <a:pt x="62" y="96"/>
                      <a:pt x="64" y="89"/>
                      <a:pt x="70" y="89"/>
                    </a:cubicBezTo>
                    <a:cubicBezTo>
                      <a:pt x="71" y="89"/>
                      <a:pt x="73" y="87"/>
                      <a:pt x="73" y="85"/>
                    </a:cubicBezTo>
                    <a:cubicBezTo>
                      <a:pt x="78" y="63"/>
                      <a:pt x="78" y="63"/>
                      <a:pt x="78" y="63"/>
                    </a:cubicBezTo>
                    <a:cubicBezTo>
                      <a:pt x="108" y="63"/>
                      <a:pt x="116" y="53"/>
                      <a:pt x="120" y="46"/>
                    </a:cubicBezTo>
                    <a:cubicBezTo>
                      <a:pt x="124" y="53"/>
                      <a:pt x="132" y="63"/>
                      <a:pt x="162" y="63"/>
                    </a:cubicBezTo>
                    <a:cubicBezTo>
                      <a:pt x="167" y="85"/>
                      <a:pt x="167" y="85"/>
                      <a:pt x="167" y="85"/>
                    </a:cubicBezTo>
                    <a:cubicBezTo>
                      <a:pt x="167" y="87"/>
                      <a:pt x="169" y="89"/>
                      <a:pt x="170" y="89"/>
                    </a:cubicBezTo>
                    <a:cubicBezTo>
                      <a:pt x="176" y="89"/>
                      <a:pt x="178" y="96"/>
                      <a:pt x="178" y="100"/>
                    </a:cubicBezTo>
                    <a:cubicBezTo>
                      <a:pt x="178" y="104"/>
                      <a:pt x="176" y="111"/>
                      <a:pt x="170" y="111"/>
                    </a:cubicBezTo>
                    <a:cubicBezTo>
                      <a:pt x="168" y="111"/>
                      <a:pt x="166" y="113"/>
                      <a:pt x="166" y="115"/>
                    </a:cubicBezTo>
                    <a:cubicBezTo>
                      <a:pt x="166" y="143"/>
                      <a:pt x="133" y="161"/>
                      <a:pt x="120" y="1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64" name="Freeform 6">
                <a:extLst>
                  <a:ext uri="{FF2B5EF4-FFF2-40B4-BE49-F238E27FC236}">
                    <a16:creationId xmlns="" xmlns:a16="http://schemas.microsoft.com/office/drawing/2014/main" id="{4D650748-4605-4B1B-83B7-C466D5787BB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0213" y="3300413"/>
                <a:ext cx="104775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5" name="Freeform 7">
                <a:extLst>
                  <a:ext uri="{FF2B5EF4-FFF2-40B4-BE49-F238E27FC236}">
                    <a16:creationId xmlns="" xmlns:a16="http://schemas.microsoft.com/office/drawing/2014/main" id="{1E49EC8F-0686-4491-81EB-687BBFC9220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9438" y="330041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3 w 28"/>
                  <a:gd name="T17" fmla="*/ 8 h 13"/>
                  <a:gd name="T18" fmla="*/ 14 w 28"/>
                  <a:gd name="T19" fmla="*/ 8 h 13"/>
                  <a:gd name="T20" fmla="*/ 16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38" name="Freeform 5">
            <a:extLst>
              <a:ext uri="{FF2B5EF4-FFF2-40B4-BE49-F238E27FC236}">
                <a16:creationId xmlns="" xmlns:a16="http://schemas.microsoft.com/office/drawing/2014/main" id="{EC9AE4DB-70DD-49C0-91F2-87400B58817D}"/>
              </a:ext>
            </a:extLst>
          </p:cNvPr>
          <p:cNvSpPr>
            <a:spLocks noEditPoints="1"/>
          </p:cNvSpPr>
          <p:nvPr/>
        </p:nvSpPr>
        <p:spPr bwMode="auto">
          <a:xfrm>
            <a:off x="5095275" y="3450156"/>
            <a:ext cx="303149" cy="211377"/>
          </a:xfrm>
          <a:custGeom>
            <a:avLst/>
            <a:gdLst>
              <a:gd name="T0" fmla="*/ 211 w 240"/>
              <a:gd name="T1" fmla="*/ 169 h 240"/>
              <a:gd name="T2" fmla="*/ 156 w 240"/>
              <a:gd name="T3" fmla="*/ 152 h 240"/>
              <a:gd name="T4" fmla="*/ 174 w 240"/>
              <a:gd name="T5" fmla="*/ 118 h 240"/>
              <a:gd name="T6" fmla="*/ 186 w 240"/>
              <a:gd name="T7" fmla="*/ 100 h 240"/>
              <a:gd name="T8" fmla="*/ 184 w 240"/>
              <a:gd name="T9" fmla="*/ 91 h 240"/>
              <a:gd name="T10" fmla="*/ 190 w 240"/>
              <a:gd name="T11" fmla="*/ 55 h 240"/>
              <a:gd name="T12" fmla="*/ 177 w 240"/>
              <a:gd name="T13" fmla="*/ 20 h 240"/>
              <a:gd name="T14" fmla="*/ 120 w 240"/>
              <a:gd name="T15" fmla="*/ 0 h 240"/>
              <a:gd name="T16" fmla="*/ 63 w 240"/>
              <a:gd name="T17" fmla="*/ 20 h 240"/>
              <a:gd name="T18" fmla="*/ 50 w 240"/>
              <a:gd name="T19" fmla="*/ 55 h 240"/>
              <a:gd name="T20" fmla="*/ 56 w 240"/>
              <a:gd name="T21" fmla="*/ 91 h 240"/>
              <a:gd name="T22" fmla="*/ 54 w 240"/>
              <a:gd name="T23" fmla="*/ 100 h 240"/>
              <a:gd name="T24" fmla="*/ 66 w 240"/>
              <a:gd name="T25" fmla="*/ 118 h 240"/>
              <a:gd name="T26" fmla="*/ 84 w 240"/>
              <a:gd name="T27" fmla="*/ 153 h 240"/>
              <a:gd name="T28" fmla="*/ 29 w 240"/>
              <a:gd name="T29" fmla="*/ 169 h 240"/>
              <a:gd name="T30" fmla="*/ 0 w 240"/>
              <a:gd name="T31" fmla="*/ 212 h 240"/>
              <a:gd name="T32" fmla="*/ 0 w 240"/>
              <a:gd name="T33" fmla="*/ 240 h 240"/>
              <a:gd name="T34" fmla="*/ 240 w 240"/>
              <a:gd name="T35" fmla="*/ 240 h 240"/>
              <a:gd name="T36" fmla="*/ 240 w 240"/>
              <a:gd name="T37" fmla="*/ 212 h 240"/>
              <a:gd name="T38" fmla="*/ 211 w 240"/>
              <a:gd name="T39" fmla="*/ 169 h 240"/>
              <a:gd name="T40" fmla="*/ 120 w 240"/>
              <a:gd name="T41" fmla="*/ 161 h 240"/>
              <a:gd name="T42" fmla="*/ 74 w 240"/>
              <a:gd name="T43" fmla="*/ 115 h 240"/>
              <a:gd name="T44" fmla="*/ 70 w 240"/>
              <a:gd name="T45" fmla="*/ 111 h 240"/>
              <a:gd name="T46" fmla="*/ 62 w 240"/>
              <a:gd name="T47" fmla="*/ 100 h 240"/>
              <a:gd name="T48" fmla="*/ 70 w 240"/>
              <a:gd name="T49" fmla="*/ 89 h 240"/>
              <a:gd name="T50" fmla="*/ 73 w 240"/>
              <a:gd name="T51" fmla="*/ 85 h 240"/>
              <a:gd name="T52" fmla="*/ 78 w 240"/>
              <a:gd name="T53" fmla="*/ 63 h 240"/>
              <a:gd name="T54" fmla="*/ 120 w 240"/>
              <a:gd name="T55" fmla="*/ 46 h 240"/>
              <a:gd name="T56" fmla="*/ 162 w 240"/>
              <a:gd name="T57" fmla="*/ 63 h 240"/>
              <a:gd name="T58" fmla="*/ 167 w 240"/>
              <a:gd name="T59" fmla="*/ 85 h 240"/>
              <a:gd name="T60" fmla="*/ 170 w 240"/>
              <a:gd name="T61" fmla="*/ 89 h 240"/>
              <a:gd name="T62" fmla="*/ 178 w 240"/>
              <a:gd name="T63" fmla="*/ 100 h 240"/>
              <a:gd name="T64" fmla="*/ 170 w 240"/>
              <a:gd name="T65" fmla="*/ 111 h 240"/>
              <a:gd name="T66" fmla="*/ 166 w 240"/>
              <a:gd name="T67" fmla="*/ 115 h 240"/>
              <a:gd name="T68" fmla="*/ 120 w 240"/>
              <a:gd name="T69" fmla="*/ 161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40" h="240">
                <a:moveTo>
                  <a:pt x="211" y="169"/>
                </a:moveTo>
                <a:cubicBezTo>
                  <a:pt x="156" y="152"/>
                  <a:pt x="156" y="152"/>
                  <a:pt x="156" y="152"/>
                </a:cubicBezTo>
                <a:cubicBezTo>
                  <a:pt x="165" y="144"/>
                  <a:pt x="173" y="132"/>
                  <a:pt x="174" y="118"/>
                </a:cubicBezTo>
                <a:cubicBezTo>
                  <a:pt x="182" y="116"/>
                  <a:pt x="186" y="108"/>
                  <a:pt x="186" y="100"/>
                </a:cubicBezTo>
                <a:cubicBezTo>
                  <a:pt x="186" y="97"/>
                  <a:pt x="185" y="94"/>
                  <a:pt x="184" y="91"/>
                </a:cubicBezTo>
                <a:cubicBezTo>
                  <a:pt x="190" y="55"/>
                  <a:pt x="190" y="55"/>
                  <a:pt x="190" y="55"/>
                </a:cubicBezTo>
                <a:cubicBezTo>
                  <a:pt x="190" y="54"/>
                  <a:pt x="191" y="35"/>
                  <a:pt x="177" y="20"/>
                </a:cubicBezTo>
                <a:cubicBezTo>
                  <a:pt x="165" y="7"/>
                  <a:pt x="146" y="0"/>
                  <a:pt x="120" y="0"/>
                </a:cubicBezTo>
                <a:cubicBezTo>
                  <a:pt x="94" y="0"/>
                  <a:pt x="75" y="7"/>
                  <a:pt x="63" y="20"/>
                </a:cubicBezTo>
                <a:cubicBezTo>
                  <a:pt x="49" y="35"/>
                  <a:pt x="50" y="54"/>
                  <a:pt x="50" y="55"/>
                </a:cubicBezTo>
                <a:cubicBezTo>
                  <a:pt x="56" y="91"/>
                  <a:pt x="56" y="91"/>
                  <a:pt x="56" y="91"/>
                </a:cubicBezTo>
                <a:cubicBezTo>
                  <a:pt x="55" y="94"/>
                  <a:pt x="54" y="97"/>
                  <a:pt x="54" y="100"/>
                </a:cubicBezTo>
                <a:cubicBezTo>
                  <a:pt x="54" y="108"/>
                  <a:pt x="58" y="116"/>
                  <a:pt x="66" y="118"/>
                </a:cubicBezTo>
                <a:cubicBezTo>
                  <a:pt x="67" y="132"/>
                  <a:pt x="75" y="144"/>
                  <a:pt x="84" y="153"/>
                </a:cubicBezTo>
                <a:cubicBezTo>
                  <a:pt x="29" y="169"/>
                  <a:pt x="29" y="169"/>
                  <a:pt x="29" y="169"/>
                </a:cubicBezTo>
                <a:cubicBezTo>
                  <a:pt x="12" y="176"/>
                  <a:pt x="0" y="193"/>
                  <a:pt x="0" y="212"/>
                </a:cubicBezTo>
                <a:cubicBezTo>
                  <a:pt x="0" y="240"/>
                  <a:pt x="0" y="240"/>
                  <a:pt x="0" y="240"/>
                </a:cubicBezTo>
                <a:cubicBezTo>
                  <a:pt x="240" y="240"/>
                  <a:pt x="240" y="240"/>
                  <a:pt x="240" y="240"/>
                </a:cubicBezTo>
                <a:cubicBezTo>
                  <a:pt x="240" y="212"/>
                  <a:pt x="240" y="212"/>
                  <a:pt x="240" y="212"/>
                </a:cubicBezTo>
                <a:cubicBezTo>
                  <a:pt x="240" y="193"/>
                  <a:pt x="228" y="176"/>
                  <a:pt x="211" y="169"/>
                </a:cubicBezTo>
                <a:close/>
                <a:moveTo>
                  <a:pt x="120" y="161"/>
                </a:moveTo>
                <a:cubicBezTo>
                  <a:pt x="107" y="161"/>
                  <a:pt x="74" y="143"/>
                  <a:pt x="74" y="115"/>
                </a:cubicBezTo>
                <a:cubicBezTo>
                  <a:pt x="74" y="113"/>
                  <a:pt x="72" y="111"/>
                  <a:pt x="70" y="111"/>
                </a:cubicBezTo>
                <a:cubicBezTo>
                  <a:pt x="64" y="111"/>
                  <a:pt x="62" y="104"/>
                  <a:pt x="62" y="100"/>
                </a:cubicBezTo>
                <a:cubicBezTo>
                  <a:pt x="62" y="96"/>
                  <a:pt x="64" y="89"/>
                  <a:pt x="70" y="89"/>
                </a:cubicBezTo>
                <a:cubicBezTo>
                  <a:pt x="71" y="89"/>
                  <a:pt x="73" y="87"/>
                  <a:pt x="73" y="85"/>
                </a:cubicBezTo>
                <a:cubicBezTo>
                  <a:pt x="78" y="63"/>
                  <a:pt x="78" y="63"/>
                  <a:pt x="78" y="63"/>
                </a:cubicBezTo>
                <a:cubicBezTo>
                  <a:pt x="108" y="63"/>
                  <a:pt x="116" y="53"/>
                  <a:pt x="120" y="46"/>
                </a:cubicBezTo>
                <a:cubicBezTo>
                  <a:pt x="124" y="53"/>
                  <a:pt x="132" y="63"/>
                  <a:pt x="162" y="63"/>
                </a:cubicBezTo>
                <a:cubicBezTo>
                  <a:pt x="167" y="85"/>
                  <a:pt x="167" y="85"/>
                  <a:pt x="167" y="85"/>
                </a:cubicBezTo>
                <a:cubicBezTo>
                  <a:pt x="167" y="87"/>
                  <a:pt x="169" y="89"/>
                  <a:pt x="170" y="89"/>
                </a:cubicBezTo>
                <a:cubicBezTo>
                  <a:pt x="176" y="89"/>
                  <a:pt x="178" y="96"/>
                  <a:pt x="178" y="100"/>
                </a:cubicBezTo>
                <a:cubicBezTo>
                  <a:pt x="178" y="104"/>
                  <a:pt x="176" y="111"/>
                  <a:pt x="170" y="111"/>
                </a:cubicBezTo>
                <a:cubicBezTo>
                  <a:pt x="168" y="111"/>
                  <a:pt x="166" y="113"/>
                  <a:pt x="166" y="115"/>
                </a:cubicBezTo>
                <a:cubicBezTo>
                  <a:pt x="166" y="143"/>
                  <a:pt x="133" y="161"/>
                  <a:pt x="120" y="1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9" name="Freeform 5">
            <a:extLst>
              <a:ext uri="{FF2B5EF4-FFF2-40B4-BE49-F238E27FC236}">
                <a16:creationId xmlns="" xmlns:a16="http://schemas.microsoft.com/office/drawing/2014/main" id="{EC9AE4DB-70DD-49C0-91F2-87400B58817D}"/>
              </a:ext>
            </a:extLst>
          </p:cNvPr>
          <p:cNvSpPr>
            <a:spLocks noEditPoints="1"/>
          </p:cNvSpPr>
          <p:nvPr/>
        </p:nvSpPr>
        <p:spPr bwMode="auto">
          <a:xfrm>
            <a:off x="1912885" y="4959225"/>
            <a:ext cx="303149" cy="211377"/>
          </a:xfrm>
          <a:custGeom>
            <a:avLst/>
            <a:gdLst>
              <a:gd name="T0" fmla="*/ 211 w 240"/>
              <a:gd name="T1" fmla="*/ 169 h 240"/>
              <a:gd name="T2" fmla="*/ 156 w 240"/>
              <a:gd name="T3" fmla="*/ 152 h 240"/>
              <a:gd name="T4" fmla="*/ 174 w 240"/>
              <a:gd name="T5" fmla="*/ 118 h 240"/>
              <a:gd name="T6" fmla="*/ 186 w 240"/>
              <a:gd name="T7" fmla="*/ 100 h 240"/>
              <a:gd name="T8" fmla="*/ 184 w 240"/>
              <a:gd name="T9" fmla="*/ 91 h 240"/>
              <a:gd name="T10" fmla="*/ 190 w 240"/>
              <a:gd name="T11" fmla="*/ 55 h 240"/>
              <a:gd name="T12" fmla="*/ 177 w 240"/>
              <a:gd name="T13" fmla="*/ 20 h 240"/>
              <a:gd name="T14" fmla="*/ 120 w 240"/>
              <a:gd name="T15" fmla="*/ 0 h 240"/>
              <a:gd name="T16" fmla="*/ 63 w 240"/>
              <a:gd name="T17" fmla="*/ 20 h 240"/>
              <a:gd name="T18" fmla="*/ 50 w 240"/>
              <a:gd name="T19" fmla="*/ 55 h 240"/>
              <a:gd name="T20" fmla="*/ 56 w 240"/>
              <a:gd name="T21" fmla="*/ 91 h 240"/>
              <a:gd name="T22" fmla="*/ 54 w 240"/>
              <a:gd name="T23" fmla="*/ 100 h 240"/>
              <a:gd name="T24" fmla="*/ 66 w 240"/>
              <a:gd name="T25" fmla="*/ 118 h 240"/>
              <a:gd name="T26" fmla="*/ 84 w 240"/>
              <a:gd name="T27" fmla="*/ 153 h 240"/>
              <a:gd name="T28" fmla="*/ 29 w 240"/>
              <a:gd name="T29" fmla="*/ 169 h 240"/>
              <a:gd name="T30" fmla="*/ 0 w 240"/>
              <a:gd name="T31" fmla="*/ 212 h 240"/>
              <a:gd name="T32" fmla="*/ 0 w 240"/>
              <a:gd name="T33" fmla="*/ 240 h 240"/>
              <a:gd name="T34" fmla="*/ 240 w 240"/>
              <a:gd name="T35" fmla="*/ 240 h 240"/>
              <a:gd name="T36" fmla="*/ 240 w 240"/>
              <a:gd name="T37" fmla="*/ 212 h 240"/>
              <a:gd name="T38" fmla="*/ 211 w 240"/>
              <a:gd name="T39" fmla="*/ 169 h 240"/>
              <a:gd name="T40" fmla="*/ 120 w 240"/>
              <a:gd name="T41" fmla="*/ 161 h 240"/>
              <a:gd name="T42" fmla="*/ 74 w 240"/>
              <a:gd name="T43" fmla="*/ 115 h 240"/>
              <a:gd name="T44" fmla="*/ 70 w 240"/>
              <a:gd name="T45" fmla="*/ 111 h 240"/>
              <a:gd name="T46" fmla="*/ 62 w 240"/>
              <a:gd name="T47" fmla="*/ 100 h 240"/>
              <a:gd name="T48" fmla="*/ 70 w 240"/>
              <a:gd name="T49" fmla="*/ 89 h 240"/>
              <a:gd name="T50" fmla="*/ 73 w 240"/>
              <a:gd name="T51" fmla="*/ 85 h 240"/>
              <a:gd name="T52" fmla="*/ 78 w 240"/>
              <a:gd name="T53" fmla="*/ 63 h 240"/>
              <a:gd name="T54" fmla="*/ 120 w 240"/>
              <a:gd name="T55" fmla="*/ 46 h 240"/>
              <a:gd name="T56" fmla="*/ 162 w 240"/>
              <a:gd name="T57" fmla="*/ 63 h 240"/>
              <a:gd name="T58" fmla="*/ 167 w 240"/>
              <a:gd name="T59" fmla="*/ 85 h 240"/>
              <a:gd name="T60" fmla="*/ 170 w 240"/>
              <a:gd name="T61" fmla="*/ 89 h 240"/>
              <a:gd name="T62" fmla="*/ 178 w 240"/>
              <a:gd name="T63" fmla="*/ 100 h 240"/>
              <a:gd name="T64" fmla="*/ 170 w 240"/>
              <a:gd name="T65" fmla="*/ 111 h 240"/>
              <a:gd name="T66" fmla="*/ 166 w 240"/>
              <a:gd name="T67" fmla="*/ 115 h 240"/>
              <a:gd name="T68" fmla="*/ 120 w 240"/>
              <a:gd name="T69" fmla="*/ 161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40" h="240">
                <a:moveTo>
                  <a:pt x="211" y="169"/>
                </a:moveTo>
                <a:cubicBezTo>
                  <a:pt x="156" y="152"/>
                  <a:pt x="156" y="152"/>
                  <a:pt x="156" y="152"/>
                </a:cubicBezTo>
                <a:cubicBezTo>
                  <a:pt x="165" y="144"/>
                  <a:pt x="173" y="132"/>
                  <a:pt x="174" y="118"/>
                </a:cubicBezTo>
                <a:cubicBezTo>
                  <a:pt x="182" y="116"/>
                  <a:pt x="186" y="108"/>
                  <a:pt x="186" y="100"/>
                </a:cubicBezTo>
                <a:cubicBezTo>
                  <a:pt x="186" y="97"/>
                  <a:pt x="185" y="94"/>
                  <a:pt x="184" y="91"/>
                </a:cubicBezTo>
                <a:cubicBezTo>
                  <a:pt x="190" y="55"/>
                  <a:pt x="190" y="55"/>
                  <a:pt x="190" y="55"/>
                </a:cubicBezTo>
                <a:cubicBezTo>
                  <a:pt x="190" y="54"/>
                  <a:pt x="191" y="35"/>
                  <a:pt x="177" y="20"/>
                </a:cubicBezTo>
                <a:cubicBezTo>
                  <a:pt x="165" y="7"/>
                  <a:pt x="146" y="0"/>
                  <a:pt x="120" y="0"/>
                </a:cubicBezTo>
                <a:cubicBezTo>
                  <a:pt x="94" y="0"/>
                  <a:pt x="75" y="7"/>
                  <a:pt x="63" y="20"/>
                </a:cubicBezTo>
                <a:cubicBezTo>
                  <a:pt x="49" y="35"/>
                  <a:pt x="50" y="54"/>
                  <a:pt x="50" y="55"/>
                </a:cubicBezTo>
                <a:cubicBezTo>
                  <a:pt x="56" y="91"/>
                  <a:pt x="56" y="91"/>
                  <a:pt x="56" y="91"/>
                </a:cubicBezTo>
                <a:cubicBezTo>
                  <a:pt x="55" y="94"/>
                  <a:pt x="54" y="97"/>
                  <a:pt x="54" y="100"/>
                </a:cubicBezTo>
                <a:cubicBezTo>
                  <a:pt x="54" y="108"/>
                  <a:pt x="58" y="116"/>
                  <a:pt x="66" y="118"/>
                </a:cubicBezTo>
                <a:cubicBezTo>
                  <a:pt x="67" y="132"/>
                  <a:pt x="75" y="144"/>
                  <a:pt x="84" y="153"/>
                </a:cubicBezTo>
                <a:cubicBezTo>
                  <a:pt x="29" y="169"/>
                  <a:pt x="29" y="169"/>
                  <a:pt x="29" y="169"/>
                </a:cubicBezTo>
                <a:cubicBezTo>
                  <a:pt x="12" y="176"/>
                  <a:pt x="0" y="193"/>
                  <a:pt x="0" y="212"/>
                </a:cubicBezTo>
                <a:cubicBezTo>
                  <a:pt x="0" y="240"/>
                  <a:pt x="0" y="240"/>
                  <a:pt x="0" y="240"/>
                </a:cubicBezTo>
                <a:cubicBezTo>
                  <a:pt x="240" y="240"/>
                  <a:pt x="240" y="240"/>
                  <a:pt x="240" y="240"/>
                </a:cubicBezTo>
                <a:cubicBezTo>
                  <a:pt x="240" y="212"/>
                  <a:pt x="240" y="212"/>
                  <a:pt x="240" y="212"/>
                </a:cubicBezTo>
                <a:cubicBezTo>
                  <a:pt x="240" y="193"/>
                  <a:pt x="228" y="176"/>
                  <a:pt x="211" y="169"/>
                </a:cubicBezTo>
                <a:close/>
                <a:moveTo>
                  <a:pt x="120" y="161"/>
                </a:moveTo>
                <a:cubicBezTo>
                  <a:pt x="107" y="161"/>
                  <a:pt x="74" y="143"/>
                  <a:pt x="74" y="115"/>
                </a:cubicBezTo>
                <a:cubicBezTo>
                  <a:pt x="74" y="113"/>
                  <a:pt x="72" y="111"/>
                  <a:pt x="70" y="111"/>
                </a:cubicBezTo>
                <a:cubicBezTo>
                  <a:pt x="64" y="111"/>
                  <a:pt x="62" y="104"/>
                  <a:pt x="62" y="100"/>
                </a:cubicBezTo>
                <a:cubicBezTo>
                  <a:pt x="62" y="96"/>
                  <a:pt x="64" y="89"/>
                  <a:pt x="70" y="89"/>
                </a:cubicBezTo>
                <a:cubicBezTo>
                  <a:pt x="71" y="89"/>
                  <a:pt x="73" y="87"/>
                  <a:pt x="73" y="85"/>
                </a:cubicBezTo>
                <a:cubicBezTo>
                  <a:pt x="78" y="63"/>
                  <a:pt x="78" y="63"/>
                  <a:pt x="78" y="63"/>
                </a:cubicBezTo>
                <a:cubicBezTo>
                  <a:pt x="108" y="63"/>
                  <a:pt x="116" y="53"/>
                  <a:pt x="120" y="46"/>
                </a:cubicBezTo>
                <a:cubicBezTo>
                  <a:pt x="124" y="53"/>
                  <a:pt x="132" y="63"/>
                  <a:pt x="162" y="63"/>
                </a:cubicBezTo>
                <a:cubicBezTo>
                  <a:pt x="167" y="85"/>
                  <a:pt x="167" y="85"/>
                  <a:pt x="167" y="85"/>
                </a:cubicBezTo>
                <a:cubicBezTo>
                  <a:pt x="167" y="87"/>
                  <a:pt x="169" y="89"/>
                  <a:pt x="170" y="89"/>
                </a:cubicBezTo>
                <a:cubicBezTo>
                  <a:pt x="176" y="89"/>
                  <a:pt x="178" y="96"/>
                  <a:pt x="178" y="100"/>
                </a:cubicBezTo>
                <a:cubicBezTo>
                  <a:pt x="178" y="104"/>
                  <a:pt x="176" y="111"/>
                  <a:pt x="170" y="111"/>
                </a:cubicBezTo>
                <a:cubicBezTo>
                  <a:pt x="168" y="111"/>
                  <a:pt x="166" y="113"/>
                  <a:pt x="166" y="115"/>
                </a:cubicBezTo>
                <a:cubicBezTo>
                  <a:pt x="166" y="143"/>
                  <a:pt x="133" y="161"/>
                  <a:pt x="120" y="1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0" name="Freeform 5">
            <a:extLst>
              <a:ext uri="{FF2B5EF4-FFF2-40B4-BE49-F238E27FC236}">
                <a16:creationId xmlns="" xmlns:a16="http://schemas.microsoft.com/office/drawing/2014/main" id="{EC9AE4DB-70DD-49C0-91F2-87400B58817D}"/>
              </a:ext>
            </a:extLst>
          </p:cNvPr>
          <p:cNvSpPr>
            <a:spLocks noEditPoints="1"/>
          </p:cNvSpPr>
          <p:nvPr/>
        </p:nvSpPr>
        <p:spPr bwMode="auto">
          <a:xfrm>
            <a:off x="1883860" y="2883684"/>
            <a:ext cx="303149" cy="211377"/>
          </a:xfrm>
          <a:custGeom>
            <a:avLst/>
            <a:gdLst>
              <a:gd name="T0" fmla="*/ 211 w 240"/>
              <a:gd name="T1" fmla="*/ 169 h 240"/>
              <a:gd name="T2" fmla="*/ 156 w 240"/>
              <a:gd name="T3" fmla="*/ 152 h 240"/>
              <a:gd name="T4" fmla="*/ 174 w 240"/>
              <a:gd name="T5" fmla="*/ 118 h 240"/>
              <a:gd name="T6" fmla="*/ 186 w 240"/>
              <a:gd name="T7" fmla="*/ 100 h 240"/>
              <a:gd name="T8" fmla="*/ 184 w 240"/>
              <a:gd name="T9" fmla="*/ 91 h 240"/>
              <a:gd name="T10" fmla="*/ 190 w 240"/>
              <a:gd name="T11" fmla="*/ 55 h 240"/>
              <a:gd name="T12" fmla="*/ 177 w 240"/>
              <a:gd name="T13" fmla="*/ 20 h 240"/>
              <a:gd name="T14" fmla="*/ 120 w 240"/>
              <a:gd name="T15" fmla="*/ 0 h 240"/>
              <a:gd name="T16" fmla="*/ 63 w 240"/>
              <a:gd name="T17" fmla="*/ 20 h 240"/>
              <a:gd name="T18" fmla="*/ 50 w 240"/>
              <a:gd name="T19" fmla="*/ 55 h 240"/>
              <a:gd name="T20" fmla="*/ 56 w 240"/>
              <a:gd name="T21" fmla="*/ 91 h 240"/>
              <a:gd name="T22" fmla="*/ 54 w 240"/>
              <a:gd name="T23" fmla="*/ 100 h 240"/>
              <a:gd name="T24" fmla="*/ 66 w 240"/>
              <a:gd name="T25" fmla="*/ 118 h 240"/>
              <a:gd name="T26" fmla="*/ 84 w 240"/>
              <a:gd name="T27" fmla="*/ 153 h 240"/>
              <a:gd name="T28" fmla="*/ 29 w 240"/>
              <a:gd name="T29" fmla="*/ 169 h 240"/>
              <a:gd name="T30" fmla="*/ 0 w 240"/>
              <a:gd name="T31" fmla="*/ 212 h 240"/>
              <a:gd name="T32" fmla="*/ 0 w 240"/>
              <a:gd name="T33" fmla="*/ 240 h 240"/>
              <a:gd name="T34" fmla="*/ 240 w 240"/>
              <a:gd name="T35" fmla="*/ 240 h 240"/>
              <a:gd name="T36" fmla="*/ 240 w 240"/>
              <a:gd name="T37" fmla="*/ 212 h 240"/>
              <a:gd name="T38" fmla="*/ 211 w 240"/>
              <a:gd name="T39" fmla="*/ 169 h 240"/>
              <a:gd name="T40" fmla="*/ 120 w 240"/>
              <a:gd name="T41" fmla="*/ 161 h 240"/>
              <a:gd name="T42" fmla="*/ 74 w 240"/>
              <a:gd name="T43" fmla="*/ 115 h 240"/>
              <a:gd name="T44" fmla="*/ 70 w 240"/>
              <a:gd name="T45" fmla="*/ 111 h 240"/>
              <a:gd name="T46" fmla="*/ 62 w 240"/>
              <a:gd name="T47" fmla="*/ 100 h 240"/>
              <a:gd name="T48" fmla="*/ 70 w 240"/>
              <a:gd name="T49" fmla="*/ 89 h 240"/>
              <a:gd name="T50" fmla="*/ 73 w 240"/>
              <a:gd name="T51" fmla="*/ 85 h 240"/>
              <a:gd name="T52" fmla="*/ 78 w 240"/>
              <a:gd name="T53" fmla="*/ 63 h 240"/>
              <a:gd name="T54" fmla="*/ 120 w 240"/>
              <a:gd name="T55" fmla="*/ 46 h 240"/>
              <a:gd name="T56" fmla="*/ 162 w 240"/>
              <a:gd name="T57" fmla="*/ 63 h 240"/>
              <a:gd name="T58" fmla="*/ 167 w 240"/>
              <a:gd name="T59" fmla="*/ 85 h 240"/>
              <a:gd name="T60" fmla="*/ 170 w 240"/>
              <a:gd name="T61" fmla="*/ 89 h 240"/>
              <a:gd name="T62" fmla="*/ 178 w 240"/>
              <a:gd name="T63" fmla="*/ 100 h 240"/>
              <a:gd name="T64" fmla="*/ 170 w 240"/>
              <a:gd name="T65" fmla="*/ 111 h 240"/>
              <a:gd name="T66" fmla="*/ 166 w 240"/>
              <a:gd name="T67" fmla="*/ 115 h 240"/>
              <a:gd name="T68" fmla="*/ 120 w 240"/>
              <a:gd name="T69" fmla="*/ 161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40" h="240">
                <a:moveTo>
                  <a:pt x="211" y="169"/>
                </a:moveTo>
                <a:cubicBezTo>
                  <a:pt x="156" y="152"/>
                  <a:pt x="156" y="152"/>
                  <a:pt x="156" y="152"/>
                </a:cubicBezTo>
                <a:cubicBezTo>
                  <a:pt x="165" y="144"/>
                  <a:pt x="173" y="132"/>
                  <a:pt x="174" y="118"/>
                </a:cubicBezTo>
                <a:cubicBezTo>
                  <a:pt x="182" y="116"/>
                  <a:pt x="186" y="108"/>
                  <a:pt x="186" y="100"/>
                </a:cubicBezTo>
                <a:cubicBezTo>
                  <a:pt x="186" y="97"/>
                  <a:pt x="185" y="94"/>
                  <a:pt x="184" y="91"/>
                </a:cubicBezTo>
                <a:cubicBezTo>
                  <a:pt x="190" y="55"/>
                  <a:pt x="190" y="55"/>
                  <a:pt x="190" y="55"/>
                </a:cubicBezTo>
                <a:cubicBezTo>
                  <a:pt x="190" y="54"/>
                  <a:pt x="191" y="35"/>
                  <a:pt x="177" y="20"/>
                </a:cubicBezTo>
                <a:cubicBezTo>
                  <a:pt x="165" y="7"/>
                  <a:pt x="146" y="0"/>
                  <a:pt x="120" y="0"/>
                </a:cubicBezTo>
                <a:cubicBezTo>
                  <a:pt x="94" y="0"/>
                  <a:pt x="75" y="7"/>
                  <a:pt x="63" y="20"/>
                </a:cubicBezTo>
                <a:cubicBezTo>
                  <a:pt x="49" y="35"/>
                  <a:pt x="50" y="54"/>
                  <a:pt x="50" y="55"/>
                </a:cubicBezTo>
                <a:cubicBezTo>
                  <a:pt x="56" y="91"/>
                  <a:pt x="56" y="91"/>
                  <a:pt x="56" y="91"/>
                </a:cubicBezTo>
                <a:cubicBezTo>
                  <a:pt x="55" y="94"/>
                  <a:pt x="54" y="97"/>
                  <a:pt x="54" y="100"/>
                </a:cubicBezTo>
                <a:cubicBezTo>
                  <a:pt x="54" y="108"/>
                  <a:pt x="58" y="116"/>
                  <a:pt x="66" y="118"/>
                </a:cubicBezTo>
                <a:cubicBezTo>
                  <a:pt x="67" y="132"/>
                  <a:pt x="75" y="144"/>
                  <a:pt x="84" y="153"/>
                </a:cubicBezTo>
                <a:cubicBezTo>
                  <a:pt x="29" y="169"/>
                  <a:pt x="29" y="169"/>
                  <a:pt x="29" y="169"/>
                </a:cubicBezTo>
                <a:cubicBezTo>
                  <a:pt x="12" y="176"/>
                  <a:pt x="0" y="193"/>
                  <a:pt x="0" y="212"/>
                </a:cubicBezTo>
                <a:cubicBezTo>
                  <a:pt x="0" y="240"/>
                  <a:pt x="0" y="240"/>
                  <a:pt x="0" y="240"/>
                </a:cubicBezTo>
                <a:cubicBezTo>
                  <a:pt x="240" y="240"/>
                  <a:pt x="240" y="240"/>
                  <a:pt x="240" y="240"/>
                </a:cubicBezTo>
                <a:cubicBezTo>
                  <a:pt x="240" y="212"/>
                  <a:pt x="240" y="212"/>
                  <a:pt x="240" y="212"/>
                </a:cubicBezTo>
                <a:cubicBezTo>
                  <a:pt x="240" y="193"/>
                  <a:pt x="228" y="176"/>
                  <a:pt x="211" y="169"/>
                </a:cubicBezTo>
                <a:close/>
                <a:moveTo>
                  <a:pt x="120" y="161"/>
                </a:moveTo>
                <a:cubicBezTo>
                  <a:pt x="107" y="161"/>
                  <a:pt x="74" y="143"/>
                  <a:pt x="74" y="115"/>
                </a:cubicBezTo>
                <a:cubicBezTo>
                  <a:pt x="74" y="113"/>
                  <a:pt x="72" y="111"/>
                  <a:pt x="70" y="111"/>
                </a:cubicBezTo>
                <a:cubicBezTo>
                  <a:pt x="64" y="111"/>
                  <a:pt x="62" y="104"/>
                  <a:pt x="62" y="100"/>
                </a:cubicBezTo>
                <a:cubicBezTo>
                  <a:pt x="62" y="96"/>
                  <a:pt x="64" y="89"/>
                  <a:pt x="70" y="89"/>
                </a:cubicBezTo>
                <a:cubicBezTo>
                  <a:pt x="71" y="89"/>
                  <a:pt x="73" y="87"/>
                  <a:pt x="73" y="85"/>
                </a:cubicBezTo>
                <a:cubicBezTo>
                  <a:pt x="78" y="63"/>
                  <a:pt x="78" y="63"/>
                  <a:pt x="78" y="63"/>
                </a:cubicBezTo>
                <a:cubicBezTo>
                  <a:pt x="108" y="63"/>
                  <a:pt x="116" y="53"/>
                  <a:pt x="120" y="46"/>
                </a:cubicBezTo>
                <a:cubicBezTo>
                  <a:pt x="124" y="53"/>
                  <a:pt x="132" y="63"/>
                  <a:pt x="162" y="63"/>
                </a:cubicBezTo>
                <a:cubicBezTo>
                  <a:pt x="167" y="85"/>
                  <a:pt x="167" y="85"/>
                  <a:pt x="167" y="85"/>
                </a:cubicBezTo>
                <a:cubicBezTo>
                  <a:pt x="167" y="87"/>
                  <a:pt x="169" y="89"/>
                  <a:pt x="170" y="89"/>
                </a:cubicBezTo>
                <a:cubicBezTo>
                  <a:pt x="176" y="89"/>
                  <a:pt x="178" y="96"/>
                  <a:pt x="178" y="100"/>
                </a:cubicBezTo>
                <a:cubicBezTo>
                  <a:pt x="178" y="104"/>
                  <a:pt x="176" y="111"/>
                  <a:pt x="170" y="111"/>
                </a:cubicBezTo>
                <a:cubicBezTo>
                  <a:pt x="168" y="111"/>
                  <a:pt x="166" y="113"/>
                  <a:pt x="166" y="115"/>
                </a:cubicBezTo>
                <a:cubicBezTo>
                  <a:pt x="166" y="143"/>
                  <a:pt x="133" y="161"/>
                  <a:pt x="120" y="1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41" name="Group 192">
            <a:extLst>
              <a:ext uri="{FF2B5EF4-FFF2-40B4-BE49-F238E27FC236}">
                <a16:creationId xmlns="" xmlns:a16="http://schemas.microsoft.com/office/drawing/2014/main" id="{C013F813-C3EC-4761-A520-F59E672D487A}"/>
              </a:ext>
            </a:extLst>
          </p:cNvPr>
          <p:cNvGrpSpPr/>
          <p:nvPr/>
        </p:nvGrpSpPr>
        <p:grpSpPr>
          <a:xfrm>
            <a:off x="193051" y="5825724"/>
            <a:ext cx="2895629" cy="651170"/>
            <a:chOff x="7835960" y="1303782"/>
            <a:chExt cx="2895629" cy="943716"/>
          </a:xfrm>
        </p:grpSpPr>
        <p:sp>
          <p:nvSpPr>
            <p:cNvPr id="242" name="Rounded Rectangle 14">
              <a:extLst>
                <a:ext uri="{FF2B5EF4-FFF2-40B4-BE49-F238E27FC236}">
                  <a16:creationId xmlns="" xmlns:a16="http://schemas.microsoft.com/office/drawing/2014/main" id="{87B0CFFD-6187-47F2-8B9B-68F2B21C1CBB}"/>
                </a:ext>
              </a:extLst>
            </p:cNvPr>
            <p:cNvSpPr/>
            <p:nvPr/>
          </p:nvSpPr>
          <p:spPr>
            <a:xfrm>
              <a:off x="7835960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rgbClr val="3A566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3" name="TextBox 200">
              <a:extLst>
                <a:ext uri="{FF2B5EF4-FFF2-40B4-BE49-F238E27FC236}">
                  <a16:creationId xmlns="" xmlns:a16="http://schemas.microsoft.com/office/drawing/2014/main" id="{BFB58CCC-C547-4081-8CC1-7BF96C14DBC8}"/>
                </a:ext>
              </a:extLst>
            </p:cNvPr>
            <p:cNvSpPr txBox="1"/>
            <p:nvPr/>
          </p:nvSpPr>
          <p:spPr>
            <a:xfrm>
              <a:off x="8652385" y="1640179"/>
              <a:ext cx="1866528" cy="3568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sz="1600" dirty="0" smtClean="0">
                  <a:solidFill>
                    <a:schemeClr val="bg1"/>
                  </a:solidFill>
                  <a:latin typeface="+mj-lt"/>
                </a:rPr>
                <a:t>BNK BU</a:t>
              </a:r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44" name="Oval 195">
              <a:extLst>
                <a:ext uri="{FF2B5EF4-FFF2-40B4-BE49-F238E27FC236}">
                  <a16:creationId xmlns="" xmlns:a16="http://schemas.microsoft.com/office/drawing/2014/main" id="{34B8CA50-6C6F-4499-BD98-5DE29B8F396D}"/>
                </a:ext>
              </a:extLst>
            </p:cNvPr>
            <p:cNvSpPr/>
            <p:nvPr/>
          </p:nvSpPr>
          <p:spPr>
            <a:xfrm>
              <a:off x="7938239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45" name="Group 196">
              <a:extLst>
                <a:ext uri="{FF2B5EF4-FFF2-40B4-BE49-F238E27FC236}">
                  <a16:creationId xmlns="" xmlns:a16="http://schemas.microsoft.com/office/drawing/2014/main" id="{61CA30FE-64FD-4D31-B65B-D036CCCB296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43765" y="1622440"/>
              <a:ext cx="303149" cy="306340"/>
              <a:chOff x="7726363" y="2973388"/>
              <a:chExt cx="901700" cy="911225"/>
            </a:xfrm>
            <a:solidFill>
              <a:schemeClr val="bg1"/>
            </a:solidFill>
            <a:effectLst/>
          </p:grpSpPr>
          <p:sp>
            <p:nvSpPr>
              <p:cNvPr id="246" name="Freeform 5">
                <a:extLst>
                  <a:ext uri="{FF2B5EF4-FFF2-40B4-BE49-F238E27FC236}">
                    <a16:creationId xmlns="" xmlns:a16="http://schemas.microsoft.com/office/drawing/2014/main" id="{EC9AE4DB-70DD-49C0-91F2-87400B5881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26363" y="2973388"/>
                <a:ext cx="901700" cy="911225"/>
              </a:xfrm>
              <a:custGeom>
                <a:avLst/>
                <a:gdLst>
                  <a:gd name="T0" fmla="*/ 211 w 240"/>
                  <a:gd name="T1" fmla="*/ 169 h 240"/>
                  <a:gd name="T2" fmla="*/ 156 w 240"/>
                  <a:gd name="T3" fmla="*/ 152 h 240"/>
                  <a:gd name="T4" fmla="*/ 174 w 240"/>
                  <a:gd name="T5" fmla="*/ 118 h 240"/>
                  <a:gd name="T6" fmla="*/ 186 w 240"/>
                  <a:gd name="T7" fmla="*/ 100 h 240"/>
                  <a:gd name="T8" fmla="*/ 184 w 240"/>
                  <a:gd name="T9" fmla="*/ 91 h 240"/>
                  <a:gd name="T10" fmla="*/ 190 w 240"/>
                  <a:gd name="T11" fmla="*/ 55 h 240"/>
                  <a:gd name="T12" fmla="*/ 177 w 240"/>
                  <a:gd name="T13" fmla="*/ 20 h 240"/>
                  <a:gd name="T14" fmla="*/ 120 w 240"/>
                  <a:gd name="T15" fmla="*/ 0 h 240"/>
                  <a:gd name="T16" fmla="*/ 63 w 240"/>
                  <a:gd name="T17" fmla="*/ 20 h 240"/>
                  <a:gd name="T18" fmla="*/ 50 w 240"/>
                  <a:gd name="T19" fmla="*/ 55 h 240"/>
                  <a:gd name="T20" fmla="*/ 56 w 240"/>
                  <a:gd name="T21" fmla="*/ 91 h 240"/>
                  <a:gd name="T22" fmla="*/ 54 w 240"/>
                  <a:gd name="T23" fmla="*/ 100 h 240"/>
                  <a:gd name="T24" fmla="*/ 66 w 240"/>
                  <a:gd name="T25" fmla="*/ 118 h 240"/>
                  <a:gd name="T26" fmla="*/ 84 w 240"/>
                  <a:gd name="T27" fmla="*/ 153 h 240"/>
                  <a:gd name="T28" fmla="*/ 29 w 240"/>
                  <a:gd name="T29" fmla="*/ 169 h 240"/>
                  <a:gd name="T30" fmla="*/ 0 w 240"/>
                  <a:gd name="T31" fmla="*/ 212 h 240"/>
                  <a:gd name="T32" fmla="*/ 0 w 240"/>
                  <a:gd name="T33" fmla="*/ 240 h 240"/>
                  <a:gd name="T34" fmla="*/ 240 w 240"/>
                  <a:gd name="T35" fmla="*/ 240 h 240"/>
                  <a:gd name="T36" fmla="*/ 240 w 240"/>
                  <a:gd name="T37" fmla="*/ 212 h 240"/>
                  <a:gd name="T38" fmla="*/ 211 w 240"/>
                  <a:gd name="T39" fmla="*/ 169 h 240"/>
                  <a:gd name="T40" fmla="*/ 120 w 240"/>
                  <a:gd name="T41" fmla="*/ 161 h 240"/>
                  <a:gd name="T42" fmla="*/ 74 w 240"/>
                  <a:gd name="T43" fmla="*/ 115 h 240"/>
                  <a:gd name="T44" fmla="*/ 70 w 240"/>
                  <a:gd name="T45" fmla="*/ 111 h 240"/>
                  <a:gd name="T46" fmla="*/ 62 w 240"/>
                  <a:gd name="T47" fmla="*/ 100 h 240"/>
                  <a:gd name="T48" fmla="*/ 70 w 240"/>
                  <a:gd name="T49" fmla="*/ 89 h 240"/>
                  <a:gd name="T50" fmla="*/ 73 w 240"/>
                  <a:gd name="T51" fmla="*/ 85 h 240"/>
                  <a:gd name="T52" fmla="*/ 78 w 240"/>
                  <a:gd name="T53" fmla="*/ 63 h 240"/>
                  <a:gd name="T54" fmla="*/ 120 w 240"/>
                  <a:gd name="T55" fmla="*/ 46 h 240"/>
                  <a:gd name="T56" fmla="*/ 162 w 240"/>
                  <a:gd name="T57" fmla="*/ 63 h 240"/>
                  <a:gd name="T58" fmla="*/ 167 w 240"/>
                  <a:gd name="T59" fmla="*/ 85 h 240"/>
                  <a:gd name="T60" fmla="*/ 170 w 240"/>
                  <a:gd name="T61" fmla="*/ 89 h 240"/>
                  <a:gd name="T62" fmla="*/ 178 w 240"/>
                  <a:gd name="T63" fmla="*/ 100 h 240"/>
                  <a:gd name="T64" fmla="*/ 170 w 240"/>
                  <a:gd name="T65" fmla="*/ 111 h 240"/>
                  <a:gd name="T66" fmla="*/ 166 w 240"/>
                  <a:gd name="T67" fmla="*/ 115 h 240"/>
                  <a:gd name="T68" fmla="*/ 120 w 240"/>
                  <a:gd name="T69" fmla="*/ 161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0" h="240">
                    <a:moveTo>
                      <a:pt x="211" y="169"/>
                    </a:moveTo>
                    <a:cubicBezTo>
                      <a:pt x="156" y="152"/>
                      <a:pt x="156" y="152"/>
                      <a:pt x="156" y="152"/>
                    </a:cubicBezTo>
                    <a:cubicBezTo>
                      <a:pt x="165" y="144"/>
                      <a:pt x="173" y="132"/>
                      <a:pt x="174" y="118"/>
                    </a:cubicBezTo>
                    <a:cubicBezTo>
                      <a:pt x="182" y="116"/>
                      <a:pt x="186" y="108"/>
                      <a:pt x="186" y="100"/>
                    </a:cubicBezTo>
                    <a:cubicBezTo>
                      <a:pt x="186" y="97"/>
                      <a:pt x="185" y="94"/>
                      <a:pt x="184" y="91"/>
                    </a:cubicBezTo>
                    <a:cubicBezTo>
                      <a:pt x="190" y="55"/>
                      <a:pt x="190" y="55"/>
                      <a:pt x="190" y="55"/>
                    </a:cubicBezTo>
                    <a:cubicBezTo>
                      <a:pt x="190" y="54"/>
                      <a:pt x="191" y="35"/>
                      <a:pt x="177" y="20"/>
                    </a:cubicBezTo>
                    <a:cubicBezTo>
                      <a:pt x="165" y="7"/>
                      <a:pt x="146" y="0"/>
                      <a:pt x="120" y="0"/>
                    </a:cubicBezTo>
                    <a:cubicBezTo>
                      <a:pt x="94" y="0"/>
                      <a:pt x="75" y="7"/>
                      <a:pt x="63" y="20"/>
                    </a:cubicBezTo>
                    <a:cubicBezTo>
                      <a:pt x="49" y="35"/>
                      <a:pt x="50" y="54"/>
                      <a:pt x="50" y="55"/>
                    </a:cubicBezTo>
                    <a:cubicBezTo>
                      <a:pt x="56" y="91"/>
                      <a:pt x="56" y="91"/>
                      <a:pt x="56" y="91"/>
                    </a:cubicBezTo>
                    <a:cubicBezTo>
                      <a:pt x="55" y="94"/>
                      <a:pt x="54" y="97"/>
                      <a:pt x="54" y="100"/>
                    </a:cubicBezTo>
                    <a:cubicBezTo>
                      <a:pt x="54" y="108"/>
                      <a:pt x="58" y="116"/>
                      <a:pt x="66" y="118"/>
                    </a:cubicBezTo>
                    <a:cubicBezTo>
                      <a:pt x="67" y="132"/>
                      <a:pt x="75" y="144"/>
                      <a:pt x="84" y="153"/>
                    </a:cubicBezTo>
                    <a:cubicBezTo>
                      <a:pt x="29" y="169"/>
                      <a:pt x="29" y="169"/>
                      <a:pt x="29" y="169"/>
                    </a:cubicBezTo>
                    <a:cubicBezTo>
                      <a:pt x="12" y="176"/>
                      <a:pt x="0" y="193"/>
                      <a:pt x="0" y="212"/>
                    </a:cubicBezTo>
                    <a:cubicBezTo>
                      <a:pt x="0" y="240"/>
                      <a:pt x="0" y="240"/>
                      <a:pt x="0" y="240"/>
                    </a:cubicBezTo>
                    <a:cubicBezTo>
                      <a:pt x="240" y="240"/>
                      <a:pt x="240" y="240"/>
                      <a:pt x="240" y="240"/>
                    </a:cubicBezTo>
                    <a:cubicBezTo>
                      <a:pt x="240" y="212"/>
                      <a:pt x="240" y="212"/>
                      <a:pt x="240" y="212"/>
                    </a:cubicBezTo>
                    <a:cubicBezTo>
                      <a:pt x="240" y="193"/>
                      <a:pt x="228" y="176"/>
                      <a:pt x="211" y="169"/>
                    </a:cubicBezTo>
                    <a:close/>
                    <a:moveTo>
                      <a:pt x="120" y="161"/>
                    </a:moveTo>
                    <a:cubicBezTo>
                      <a:pt x="107" y="161"/>
                      <a:pt x="74" y="143"/>
                      <a:pt x="74" y="115"/>
                    </a:cubicBezTo>
                    <a:cubicBezTo>
                      <a:pt x="74" y="113"/>
                      <a:pt x="72" y="111"/>
                      <a:pt x="70" y="111"/>
                    </a:cubicBezTo>
                    <a:cubicBezTo>
                      <a:pt x="64" y="111"/>
                      <a:pt x="62" y="104"/>
                      <a:pt x="62" y="100"/>
                    </a:cubicBezTo>
                    <a:cubicBezTo>
                      <a:pt x="62" y="96"/>
                      <a:pt x="64" y="89"/>
                      <a:pt x="70" y="89"/>
                    </a:cubicBezTo>
                    <a:cubicBezTo>
                      <a:pt x="71" y="89"/>
                      <a:pt x="73" y="87"/>
                      <a:pt x="73" y="85"/>
                    </a:cubicBezTo>
                    <a:cubicBezTo>
                      <a:pt x="78" y="63"/>
                      <a:pt x="78" y="63"/>
                      <a:pt x="78" y="63"/>
                    </a:cubicBezTo>
                    <a:cubicBezTo>
                      <a:pt x="108" y="63"/>
                      <a:pt x="116" y="53"/>
                      <a:pt x="120" y="46"/>
                    </a:cubicBezTo>
                    <a:cubicBezTo>
                      <a:pt x="124" y="53"/>
                      <a:pt x="132" y="63"/>
                      <a:pt x="162" y="63"/>
                    </a:cubicBezTo>
                    <a:cubicBezTo>
                      <a:pt x="167" y="85"/>
                      <a:pt x="167" y="85"/>
                      <a:pt x="167" y="85"/>
                    </a:cubicBezTo>
                    <a:cubicBezTo>
                      <a:pt x="167" y="87"/>
                      <a:pt x="169" y="89"/>
                      <a:pt x="170" y="89"/>
                    </a:cubicBezTo>
                    <a:cubicBezTo>
                      <a:pt x="176" y="89"/>
                      <a:pt x="178" y="96"/>
                      <a:pt x="178" y="100"/>
                    </a:cubicBezTo>
                    <a:cubicBezTo>
                      <a:pt x="178" y="104"/>
                      <a:pt x="176" y="111"/>
                      <a:pt x="170" y="111"/>
                    </a:cubicBezTo>
                    <a:cubicBezTo>
                      <a:pt x="168" y="111"/>
                      <a:pt x="166" y="113"/>
                      <a:pt x="166" y="115"/>
                    </a:cubicBezTo>
                    <a:cubicBezTo>
                      <a:pt x="166" y="143"/>
                      <a:pt x="133" y="161"/>
                      <a:pt x="120" y="1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7" name="Freeform 6">
                <a:extLst>
                  <a:ext uri="{FF2B5EF4-FFF2-40B4-BE49-F238E27FC236}">
                    <a16:creationId xmlns="" xmlns:a16="http://schemas.microsoft.com/office/drawing/2014/main" id="{EC425DC9-53B5-4CB2-A86F-552D6FB961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0213" y="3300409"/>
                <a:ext cx="104775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48" name="Freeform 7">
                <a:extLst>
                  <a:ext uri="{FF2B5EF4-FFF2-40B4-BE49-F238E27FC236}">
                    <a16:creationId xmlns="" xmlns:a16="http://schemas.microsoft.com/office/drawing/2014/main" id="{B3D9890C-EB23-4B9E-A270-B3E29C1AA7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9438" y="330041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3 w 28"/>
                  <a:gd name="T17" fmla="*/ 8 h 13"/>
                  <a:gd name="T18" fmla="*/ 14 w 28"/>
                  <a:gd name="T19" fmla="*/ 8 h 13"/>
                  <a:gd name="T20" fmla="*/ 16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49" name="Group 192">
            <a:extLst>
              <a:ext uri="{FF2B5EF4-FFF2-40B4-BE49-F238E27FC236}">
                <a16:creationId xmlns="" xmlns:a16="http://schemas.microsoft.com/office/drawing/2014/main" id="{C013F813-C3EC-4761-A520-F59E672D487A}"/>
              </a:ext>
            </a:extLst>
          </p:cNvPr>
          <p:cNvGrpSpPr/>
          <p:nvPr/>
        </p:nvGrpSpPr>
        <p:grpSpPr>
          <a:xfrm>
            <a:off x="9166222" y="5833360"/>
            <a:ext cx="2895629" cy="651170"/>
            <a:chOff x="7835960" y="1303782"/>
            <a:chExt cx="2895629" cy="943716"/>
          </a:xfrm>
        </p:grpSpPr>
        <p:sp>
          <p:nvSpPr>
            <p:cNvPr id="250" name="Rounded Rectangle 14">
              <a:extLst>
                <a:ext uri="{FF2B5EF4-FFF2-40B4-BE49-F238E27FC236}">
                  <a16:creationId xmlns="" xmlns:a16="http://schemas.microsoft.com/office/drawing/2014/main" id="{87B0CFFD-6187-47F2-8B9B-68F2B21C1CBB}"/>
                </a:ext>
              </a:extLst>
            </p:cNvPr>
            <p:cNvSpPr/>
            <p:nvPr/>
          </p:nvSpPr>
          <p:spPr>
            <a:xfrm>
              <a:off x="7835960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rgbClr val="3A566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1" name="TextBox 200">
              <a:extLst>
                <a:ext uri="{FF2B5EF4-FFF2-40B4-BE49-F238E27FC236}">
                  <a16:creationId xmlns="" xmlns:a16="http://schemas.microsoft.com/office/drawing/2014/main" id="{BFB58CCC-C547-4081-8CC1-7BF96C14DBC8}"/>
                </a:ext>
              </a:extLst>
            </p:cNvPr>
            <p:cNvSpPr txBox="1"/>
            <p:nvPr/>
          </p:nvSpPr>
          <p:spPr>
            <a:xfrm>
              <a:off x="8652385" y="1640179"/>
              <a:ext cx="1866528" cy="35683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chemeClr val="bg1"/>
                  </a:solidFill>
                  <a:latin typeface="+mj-lt"/>
                </a:rPr>
                <a:t>INTL BUSINESS BU</a:t>
              </a:r>
              <a:endParaRPr lang="en-US" altLang="zh-TW" sz="1600" dirty="0">
                <a:solidFill>
                  <a:schemeClr val="bg1"/>
                </a:solidFill>
              </a:endParaRPr>
            </a:p>
          </p:txBody>
        </p:sp>
        <p:sp>
          <p:nvSpPr>
            <p:cNvPr id="252" name="Oval 195">
              <a:extLst>
                <a:ext uri="{FF2B5EF4-FFF2-40B4-BE49-F238E27FC236}">
                  <a16:creationId xmlns="" xmlns:a16="http://schemas.microsoft.com/office/drawing/2014/main" id="{34B8CA50-6C6F-4499-BD98-5DE29B8F396D}"/>
                </a:ext>
              </a:extLst>
            </p:cNvPr>
            <p:cNvSpPr/>
            <p:nvPr/>
          </p:nvSpPr>
          <p:spPr>
            <a:xfrm>
              <a:off x="7938239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53" name="Group 196">
              <a:extLst>
                <a:ext uri="{FF2B5EF4-FFF2-40B4-BE49-F238E27FC236}">
                  <a16:creationId xmlns="" xmlns:a16="http://schemas.microsoft.com/office/drawing/2014/main" id="{61CA30FE-64FD-4D31-B65B-D036CCCB296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43765" y="1622440"/>
              <a:ext cx="303149" cy="306340"/>
              <a:chOff x="7726363" y="2973388"/>
              <a:chExt cx="901700" cy="911225"/>
            </a:xfrm>
            <a:solidFill>
              <a:schemeClr val="bg1"/>
            </a:solidFill>
            <a:effectLst/>
          </p:grpSpPr>
          <p:sp>
            <p:nvSpPr>
              <p:cNvPr id="254" name="Freeform 5">
                <a:extLst>
                  <a:ext uri="{FF2B5EF4-FFF2-40B4-BE49-F238E27FC236}">
                    <a16:creationId xmlns="" xmlns:a16="http://schemas.microsoft.com/office/drawing/2014/main" id="{EC9AE4DB-70DD-49C0-91F2-87400B5881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26363" y="2973388"/>
                <a:ext cx="901700" cy="911225"/>
              </a:xfrm>
              <a:custGeom>
                <a:avLst/>
                <a:gdLst>
                  <a:gd name="T0" fmla="*/ 211 w 240"/>
                  <a:gd name="T1" fmla="*/ 169 h 240"/>
                  <a:gd name="T2" fmla="*/ 156 w 240"/>
                  <a:gd name="T3" fmla="*/ 152 h 240"/>
                  <a:gd name="T4" fmla="*/ 174 w 240"/>
                  <a:gd name="T5" fmla="*/ 118 h 240"/>
                  <a:gd name="T6" fmla="*/ 186 w 240"/>
                  <a:gd name="T7" fmla="*/ 100 h 240"/>
                  <a:gd name="T8" fmla="*/ 184 w 240"/>
                  <a:gd name="T9" fmla="*/ 91 h 240"/>
                  <a:gd name="T10" fmla="*/ 190 w 240"/>
                  <a:gd name="T11" fmla="*/ 55 h 240"/>
                  <a:gd name="T12" fmla="*/ 177 w 240"/>
                  <a:gd name="T13" fmla="*/ 20 h 240"/>
                  <a:gd name="T14" fmla="*/ 120 w 240"/>
                  <a:gd name="T15" fmla="*/ 0 h 240"/>
                  <a:gd name="T16" fmla="*/ 63 w 240"/>
                  <a:gd name="T17" fmla="*/ 20 h 240"/>
                  <a:gd name="T18" fmla="*/ 50 w 240"/>
                  <a:gd name="T19" fmla="*/ 55 h 240"/>
                  <a:gd name="T20" fmla="*/ 56 w 240"/>
                  <a:gd name="T21" fmla="*/ 91 h 240"/>
                  <a:gd name="T22" fmla="*/ 54 w 240"/>
                  <a:gd name="T23" fmla="*/ 100 h 240"/>
                  <a:gd name="T24" fmla="*/ 66 w 240"/>
                  <a:gd name="T25" fmla="*/ 118 h 240"/>
                  <a:gd name="T26" fmla="*/ 84 w 240"/>
                  <a:gd name="T27" fmla="*/ 153 h 240"/>
                  <a:gd name="T28" fmla="*/ 29 w 240"/>
                  <a:gd name="T29" fmla="*/ 169 h 240"/>
                  <a:gd name="T30" fmla="*/ 0 w 240"/>
                  <a:gd name="T31" fmla="*/ 212 h 240"/>
                  <a:gd name="T32" fmla="*/ 0 w 240"/>
                  <a:gd name="T33" fmla="*/ 240 h 240"/>
                  <a:gd name="T34" fmla="*/ 240 w 240"/>
                  <a:gd name="T35" fmla="*/ 240 h 240"/>
                  <a:gd name="T36" fmla="*/ 240 w 240"/>
                  <a:gd name="T37" fmla="*/ 212 h 240"/>
                  <a:gd name="T38" fmla="*/ 211 w 240"/>
                  <a:gd name="T39" fmla="*/ 169 h 240"/>
                  <a:gd name="T40" fmla="*/ 120 w 240"/>
                  <a:gd name="T41" fmla="*/ 161 h 240"/>
                  <a:gd name="T42" fmla="*/ 74 w 240"/>
                  <a:gd name="T43" fmla="*/ 115 h 240"/>
                  <a:gd name="T44" fmla="*/ 70 w 240"/>
                  <a:gd name="T45" fmla="*/ 111 h 240"/>
                  <a:gd name="T46" fmla="*/ 62 w 240"/>
                  <a:gd name="T47" fmla="*/ 100 h 240"/>
                  <a:gd name="T48" fmla="*/ 70 w 240"/>
                  <a:gd name="T49" fmla="*/ 89 h 240"/>
                  <a:gd name="T50" fmla="*/ 73 w 240"/>
                  <a:gd name="T51" fmla="*/ 85 h 240"/>
                  <a:gd name="T52" fmla="*/ 78 w 240"/>
                  <a:gd name="T53" fmla="*/ 63 h 240"/>
                  <a:gd name="T54" fmla="*/ 120 w 240"/>
                  <a:gd name="T55" fmla="*/ 46 h 240"/>
                  <a:gd name="T56" fmla="*/ 162 w 240"/>
                  <a:gd name="T57" fmla="*/ 63 h 240"/>
                  <a:gd name="T58" fmla="*/ 167 w 240"/>
                  <a:gd name="T59" fmla="*/ 85 h 240"/>
                  <a:gd name="T60" fmla="*/ 170 w 240"/>
                  <a:gd name="T61" fmla="*/ 89 h 240"/>
                  <a:gd name="T62" fmla="*/ 178 w 240"/>
                  <a:gd name="T63" fmla="*/ 100 h 240"/>
                  <a:gd name="T64" fmla="*/ 170 w 240"/>
                  <a:gd name="T65" fmla="*/ 111 h 240"/>
                  <a:gd name="T66" fmla="*/ 166 w 240"/>
                  <a:gd name="T67" fmla="*/ 115 h 240"/>
                  <a:gd name="T68" fmla="*/ 120 w 240"/>
                  <a:gd name="T69" fmla="*/ 161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0" h="240">
                    <a:moveTo>
                      <a:pt x="211" y="169"/>
                    </a:moveTo>
                    <a:cubicBezTo>
                      <a:pt x="156" y="152"/>
                      <a:pt x="156" y="152"/>
                      <a:pt x="156" y="152"/>
                    </a:cubicBezTo>
                    <a:cubicBezTo>
                      <a:pt x="165" y="144"/>
                      <a:pt x="173" y="132"/>
                      <a:pt x="174" y="118"/>
                    </a:cubicBezTo>
                    <a:cubicBezTo>
                      <a:pt x="182" y="116"/>
                      <a:pt x="186" y="108"/>
                      <a:pt x="186" y="100"/>
                    </a:cubicBezTo>
                    <a:cubicBezTo>
                      <a:pt x="186" y="97"/>
                      <a:pt x="185" y="94"/>
                      <a:pt x="184" y="91"/>
                    </a:cubicBezTo>
                    <a:cubicBezTo>
                      <a:pt x="190" y="55"/>
                      <a:pt x="190" y="55"/>
                      <a:pt x="190" y="55"/>
                    </a:cubicBezTo>
                    <a:cubicBezTo>
                      <a:pt x="190" y="54"/>
                      <a:pt x="191" y="35"/>
                      <a:pt x="177" y="20"/>
                    </a:cubicBezTo>
                    <a:cubicBezTo>
                      <a:pt x="165" y="7"/>
                      <a:pt x="146" y="0"/>
                      <a:pt x="120" y="0"/>
                    </a:cubicBezTo>
                    <a:cubicBezTo>
                      <a:pt x="94" y="0"/>
                      <a:pt x="75" y="7"/>
                      <a:pt x="63" y="20"/>
                    </a:cubicBezTo>
                    <a:cubicBezTo>
                      <a:pt x="49" y="35"/>
                      <a:pt x="50" y="54"/>
                      <a:pt x="50" y="55"/>
                    </a:cubicBezTo>
                    <a:cubicBezTo>
                      <a:pt x="56" y="91"/>
                      <a:pt x="56" y="91"/>
                      <a:pt x="56" y="91"/>
                    </a:cubicBezTo>
                    <a:cubicBezTo>
                      <a:pt x="55" y="94"/>
                      <a:pt x="54" y="97"/>
                      <a:pt x="54" y="100"/>
                    </a:cubicBezTo>
                    <a:cubicBezTo>
                      <a:pt x="54" y="108"/>
                      <a:pt x="58" y="116"/>
                      <a:pt x="66" y="118"/>
                    </a:cubicBezTo>
                    <a:cubicBezTo>
                      <a:pt x="67" y="132"/>
                      <a:pt x="75" y="144"/>
                      <a:pt x="84" y="153"/>
                    </a:cubicBezTo>
                    <a:cubicBezTo>
                      <a:pt x="29" y="169"/>
                      <a:pt x="29" y="169"/>
                      <a:pt x="29" y="169"/>
                    </a:cubicBezTo>
                    <a:cubicBezTo>
                      <a:pt x="12" y="176"/>
                      <a:pt x="0" y="193"/>
                      <a:pt x="0" y="212"/>
                    </a:cubicBezTo>
                    <a:cubicBezTo>
                      <a:pt x="0" y="240"/>
                      <a:pt x="0" y="240"/>
                      <a:pt x="0" y="240"/>
                    </a:cubicBezTo>
                    <a:cubicBezTo>
                      <a:pt x="240" y="240"/>
                      <a:pt x="240" y="240"/>
                      <a:pt x="240" y="240"/>
                    </a:cubicBezTo>
                    <a:cubicBezTo>
                      <a:pt x="240" y="212"/>
                      <a:pt x="240" y="212"/>
                      <a:pt x="240" y="212"/>
                    </a:cubicBezTo>
                    <a:cubicBezTo>
                      <a:pt x="240" y="193"/>
                      <a:pt x="228" y="176"/>
                      <a:pt x="211" y="169"/>
                    </a:cubicBezTo>
                    <a:close/>
                    <a:moveTo>
                      <a:pt x="120" y="161"/>
                    </a:moveTo>
                    <a:cubicBezTo>
                      <a:pt x="107" y="161"/>
                      <a:pt x="74" y="143"/>
                      <a:pt x="74" y="115"/>
                    </a:cubicBezTo>
                    <a:cubicBezTo>
                      <a:pt x="74" y="113"/>
                      <a:pt x="72" y="111"/>
                      <a:pt x="70" y="111"/>
                    </a:cubicBezTo>
                    <a:cubicBezTo>
                      <a:pt x="64" y="111"/>
                      <a:pt x="62" y="104"/>
                      <a:pt x="62" y="100"/>
                    </a:cubicBezTo>
                    <a:cubicBezTo>
                      <a:pt x="62" y="96"/>
                      <a:pt x="64" y="89"/>
                      <a:pt x="70" y="89"/>
                    </a:cubicBezTo>
                    <a:cubicBezTo>
                      <a:pt x="71" y="89"/>
                      <a:pt x="73" y="87"/>
                      <a:pt x="73" y="85"/>
                    </a:cubicBezTo>
                    <a:cubicBezTo>
                      <a:pt x="78" y="63"/>
                      <a:pt x="78" y="63"/>
                      <a:pt x="78" y="63"/>
                    </a:cubicBezTo>
                    <a:cubicBezTo>
                      <a:pt x="108" y="63"/>
                      <a:pt x="116" y="53"/>
                      <a:pt x="120" y="46"/>
                    </a:cubicBezTo>
                    <a:cubicBezTo>
                      <a:pt x="124" y="53"/>
                      <a:pt x="132" y="63"/>
                      <a:pt x="162" y="63"/>
                    </a:cubicBezTo>
                    <a:cubicBezTo>
                      <a:pt x="167" y="85"/>
                      <a:pt x="167" y="85"/>
                      <a:pt x="167" y="85"/>
                    </a:cubicBezTo>
                    <a:cubicBezTo>
                      <a:pt x="167" y="87"/>
                      <a:pt x="169" y="89"/>
                      <a:pt x="170" y="89"/>
                    </a:cubicBezTo>
                    <a:cubicBezTo>
                      <a:pt x="176" y="89"/>
                      <a:pt x="178" y="96"/>
                      <a:pt x="178" y="100"/>
                    </a:cubicBezTo>
                    <a:cubicBezTo>
                      <a:pt x="178" y="104"/>
                      <a:pt x="176" y="111"/>
                      <a:pt x="170" y="111"/>
                    </a:cubicBezTo>
                    <a:cubicBezTo>
                      <a:pt x="168" y="111"/>
                      <a:pt x="166" y="113"/>
                      <a:pt x="166" y="115"/>
                    </a:cubicBezTo>
                    <a:cubicBezTo>
                      <a:pt x="166" y="143"/>
                      <a:pt x="133" y="161"/>
                      <a:pt x="120" y="1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5" name="Freeform 6">
                <a:extLst>
                  <a:ext uri="{FF2B5EF4-FFF2-40B4-BE49-F238E27FC236}">
                    <a16:creationId xmlns="" xmlns:a16="http://schemas.microsoft.com/office/drawing/2014/main" id="{EC425DC9-53B5-4CB2-A86F-552D6FB961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0213" y="3300409"/>
                <a:ext cx="104775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56" name="Freeform 7">
                <a:extLst>
                  <a:ext uri="{FF2B5EF4-FFF2-40B4-BE49-F238E27FC236}">
                    <a16:creationId xmlns="" xmlns:a16="http://schemas.microsoft.com/office/drawing/2014/main" id="{B3D9890C-EB23-4B9E-A270-B3E29C1AA7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9438" y="330041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3 w 28"/>
                  <a:gd name="T17" fmla="*/ 8 h 13"/>
                  <a:gd name="T18" fmla="*/ 14 w 28"/>
                  <a:gd name="T19" fmla="*/ 8 h 13"/>
                  <a:gd name="T20" fmla="*/ 16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57" name="Group 192">
            <a:extLst>
              <a:ext uri="{FF2B5EF4-FFF2-40B4-BE49-F238E27FC236}">
                <a16:creationId xmlns="" xmlns:a16="http://schemas.microsoft.com/office/drawing/2014/main" id="{C013F813-C3EC-4761-A520-F59E672D487A}"/>
              </a:ext>
            </a:extLst>
          </p:cNvPr>
          <p:cNvGrpSpPr/>
          <p:nvPr/>
        </p:nvGrpSpPr>
        <p:grpSpPr>
          <a:xfrm>
            <a:off x="6112048" y="5862649"/>
            <a:ext cx="2895629" cy="724559"/>
            <a:chOff x="7835960" y="1303782"/>
            <a:chExt cx="2895629" cy="1050076"/>
          </a:xfrm>
        </p:grpSpPr>
        <p:sp>
          <p:nvSpPr>
            <p:cNvPr id="258" name="Rounded Rectangle 14">
              <a:extLst>
                <a:ext uri="{FF2B5EF4-FFF2-40B4-BE49-F238E27FC236}">
                  <a16:creationId xmlns="" xmlns:a16="http://schemas.microsoft.com/office/drawing/2014/main" id="{87B0CFFD-6187-47F2-8B9B-68F2B21C1CBB}"/>
                </a:ext>
              </a:extLst>
            </p:cNvPr>
            <p:cNvSpPr/>
            <p:nvPr/>
          </p:nvSpPr>
          <p:spPr>
            <a:xfrm>
              <a:off x="7835960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rgbClr val="3A566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9" name="TextBox 200">
              <a:extLst>
                <a:ext uri="{FF2B5EF4-FFF2-40B4-BE49-F238E27FC236}">
                  <a16:creationId xmlns="" xmlns:a16="http://schemas.microsoft.com/office/drawing/2014/main" id="{BFB58CCC-C547-4081-8CC1-7BF96C14DBC8}"/>
                </a:ext>
              </a:extLst>
            </p:cNvPr>
            <p:cNvSpPr txBox="1"/>
            <p:nvPr/>
          </p:nvSpPr>
          <p:spPr>
            <a:xfrm>
              <a:off x="8652385" y="1640179"/>
              <a:ext cx="1866528" cy="71367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chemeClr val="bg1"/>
                  </a:solidFill>
                  <a:latin typeface="+mj-lt"/>
                </a:rPr>
                <a:t>BUSINESS BU</a:t>
              </a:r>
              <a:endParaRPr lang="en-US" altLang="zh-TW" sz="1600" dirty="0">
                <a:solidFill>
                  <a:schemeClr val="bg1"/>
                </a:solidFill>
              </a:endParaRPr>
            </a:p>
            <a:p>
              <a:pPr algn="ctr"/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60" name="Oval 195">
              <a:extLst>
                <a:ext uri="{FF2B5EF4-FFF2-40B4-BE49-F238E27FC236}">
                  <a16:creationId xmlns="" xmlns:a16="http://schemas.microsoft.com/office/drawing/2014/main" id="{34B8CA50-6C6F-4499-BD98-5DE29B8F396D}"/>
                </a:ext>
              </a:extLst>
            </p:cNvPr>
            <p:cNvSpPr/>
            <p:nvPr/>
          </p:nvSpPr>
          <p:spPr>
            <a:xfrm>
              <a:off x="7938239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1" name="Group 196">
              <a:extLst>
                <a:ext uri="{FF2B5EF4-FFF2-40B4-BE49-F238E27FC236}">
                  <a16:creationId xmlns="" xmlns:a16="http://schemas.microsoft.com/office/drawing/2014/main" id="{61CA30FE-64FD-4D31-B65B-D036CCCB296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43765" y="1622440"/>
              <a:ext cx="303149" cy="306340"/>
              <a:chOff x="7726363" y="2973388"/>
              <a:chExt cx="901700" cy="911225"/>
            </a:xfrm>
            <a:solidFill>
              <a:schemeClr val="bg1"/>
            </a:solidFill>
            <a:effectLst/>
          </p:grpSpPr>
          <p:sp>
            <p:nvSpPr>
              <p:cNvPr id="262" name="Freeform 5">
                <a:extLst>
                  <a:ext uri="{FF2B5EF4-FFF2-40B4-BE49-F238E27FC236}">
                    <a16:creationId xmlns="" xmlns:a16="http://schemas.microsoft.com/office/drawing/2014/main" id="{EC9AE4DB-70DD-49C0-91F2-87400B5881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26363" y="2973388"/>
                <a:ext cx="901700" cy="911225"/>
              </a:xfrm>
              <a:custGeom>
                <a:avLst/>
                <a:gdLst>
                  <a:gd name="T0" fmla="*/ 211 w 240"/>
                  <a:gd name="T1" fmla="*/ 169 h 240"/>
                  <a:gd name="T2" fmla="*/ 156 w 240"/>
                  <a:gd name="T3" fmla="*/ 152 h 240"/>
                  <a:gd name="T4" fmla="*/ 174 w 240"/>
                  <a:gd name="T5" fmla="*/ 118 h 240"/>
                  <a:gd name="T6" fmla="*/ 186 w 240"/>
                  <a:gd name="T7" fmla="*/ 100 h 240"/>
                  <a:gd name="T8" fmla="*/ 184 w 240"/>
                  <a:gd name="T9" fmla="*/ 91 h 240"/>
                  <a:gd name="T10" fmla="*/ 190 w 240"/>
                  <a:gd name="T11" fmla="*/ 55 h 240"/>
                  <a:gd name="T12" fmla="*/ 177 w 240"/>
                  <a:gd name="T13" fmla="*/ 20 h 240"/>
                  <a:gd name="T14" fmla="*/ 120 w 240"/>
                  <a:gd name="T15" fmla="*/ 0 h 240"/>
                  <a:gd name="T16" fmla="*/ 63 w 240"/>
                  <a:gd name="T17" fmla="*/ 20 h 240"/>
                  <a:gd name="T18" fmla="*/ 50 w 240"/>
                  <a:gd name="T19" fmla="*/ 55 h 240"/>
                  <a:gd name="T20" fmla="*/ 56 w 240"/>
                  <a:gd name="T21" fmla="*/ 91 h 240"/>
                  <a:gd name="T22" fmla="*/ 54 w 240"/>
                  <a:gd name="T23" fmla="*/ 100 h 240"/>
                  <a:gd name="T24" fmla="*/ 66 w 240"/>
                  <a:gd name="T25" fmla="*/ 118 h 240"/>
                  <a:gd name="T26" fmla="*/ 84 w 240"/>
                  <a:gd name="T27" fmla="*/ 153 h 240"/>
                  <a:gd name="T28" fmla="*/ 29 w 240"/>
                  <a:gd name="T29" fmla="*/ 169 h 240"/>
                  <a:gd name="T30" fmla="*/ 0 w 240"/>
                  <a:gd name="T31" fmla="*/ 212 h 240"/>
                  <a:gd name="T32" fmla="*/ 0 w 240"/>
                  <a:gd name="T33" fmla="*/ 240 h 240"/>
                  <a:gd name="T34" fmla="*/ 240 w 240"/>
                  <a:gd name="T35" fmla="*/ 240 h 240"/>
                  <a:gd name="T36" fmla="*/ 240 w 240"/>
                  <a:gd name="T37" fmla="*/ 212 h 240"/>
                  <a:gd name="T38" fmla="*/ 211 w 240"/>
                  <a:gd name="T39" fmla="*/ 169 h 240"/>
                  <a:gd name="T40" fmla="*/ 120 w 240"/>
                  <a:gd name="T41" fmla="*/ 161 h 240"/>
                  <a:gd name="T42" fmla="*/ 74 w 240"/>
                  <a:gd name="T43" fmla="*/ 115 h 240"/>
                  <a:gd name="T44" fmla="*/ 70 w 240"/>
                  <a:gd name="T45" fmla="*/ 111 h 240"/>
                  <a:gd name="T46" fmla="*/ 62 w 240"/>
                  <a:gd name="T47" fmla="*/ 100 h 240"/>
                  <a:gd name="T48" fmla="*/ 70 w 240"/>
                  <a:gd name="T49" fmla="*/ 89 h 240"/>
                  <a:gd name="T50" fmla="*/ 73 w 240"/>
                  <a:gd name="T51" fmla="*/ 85 h 240"/>
                  <a:gd name="T52" fmla="*/ 78 w 240"/>
                  <a:gd name="T53" fmla="*/ 63 h 240"/>
                  <a:gd name="T54" fmla="*/ 120 w 240"/>
                  <a:gd name="T55" fmla="*/ 46 h 240"/>
                  <a:gd name="T56" fmla="*/ 162 w 240"/>
                  <a:gd name="T57" fmla="*/ 63 h 240"/>
                  <a:gd name="T58" fmla="*/ 167 w 240"/>
                  <a:gd name="T59" fmla="*/ 85 h 240"/>
                  <a:gd name="T60" fmla="*/ 170 w 240"/>
                  <a:gd name="T61" fmla="*/ 89 h 240"/>
                  <a:gd name="T62" fmla="*/ 178 w 240"/>
                  <a:gd name="T63" fmla="*/ 100 h 240"/>
                  <a:gd name="T64" fmla="*/ 170 w 240"/>
                  <a:gd name="T65" fmla="*/ 111 h 240"/>
                  <a:gd name="T66" fmla="*/ 166 w 240"/>
                  <a:gd name="T67" fmla="*/ 115 h 240"/>
                  <a:gd name="T68" fmla="*/ 120 w 240"/>
                  <a:gd name="T69" fmla="*/ 161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0" h="240">
                    <a:moveTo>
                      <a:pt x="211" y="169"/>
                    </a:moveTo>
                    <a:cubicBezTo>
                      <a:pt x="156" y="152"/>
                      <a:pt x="156" y="152"/>
                      <a:pt x="156" y="152"/>
                    </a:cubicBezTo>
                    <a:cubicBezTo>
                      <a:pt x="165" y="144"/>
                      <a:pt x="173" y="132"/>
                      <a:pt x="174" y="118"/>
                    </a:cubicBezTo>
                    <a:cubicBezTo>
                      <a:pt x="182" y="116"/>
                      <a:pt x="186" y="108"/>
                      <a:pt x="186" y="100"/>
                    </a:cubicBezTo>
                    <a:cubicBezTo>
                      <a:pt x="186" y="97"/>
                      <a:pt x="185" y="94"/>
                      <a:pt x="184" y="91"/>
                    </a:cubicBezTo>
                    <a:cubicBezTo>
                      <a:pt x="190" y="55"/>
                      <a:pt x="190" y="55"/>
                      <a:pt x="190" y="55"/>
                    </a:cubicBezTo>
                    <a:cubicBezTo>
                      <a:pt x="190" y="54"/>
                      <a:pt x="191" y="35"/>
                      <a:pt x="177" y="20"/>
                    </a:cubicBezTo>
                    <a:cubicBezTo>
                      <a:pt x="165" y="7"/>
                      <a:pt x="146" y="0"/>
                      <a:pt x="120" y="0"/>
                    </a:cubicBezTo>
                    <a:cubicBezTo>
                      <a:pt x="94" y="0"/>
                      <a:pt x="75" y="7"/>
                      <a:pt x="63" y="20"/>
                    </a:cubicBezTo>
                    <a:cubicBezTo>
                      <a:pt x="49" y="35"/>
                      <a:pt x="50" y="54"/>
                      <a:pt x="50" y="55"/>
                    </a:cubicBezTo>
                    <a:cubicBezTo>
                      <a:pt x="56" y="91"/>
                      <a:pt x="56" y="91"/>
                      <a:pt x="56" y="91"/>
                    </a:cubicBezTo>
                    <a:cubicBezTo>
                      <a:pt x="55" y="94"/>
                      <a:pt x="54" y="97"/>
                      <a:pt x="54" y="100"/>
                    </a:cubicBezTo>
                    <a:cubicBezTo>
                      <a:pt x="54" y="108"/>
                      <a:pt x="58" y="116"/>
                      <a:pt x="66" y="118"/>
                    </a:cubicBezTo>
                    <a:cubicBezTo>
                      <a:pt x="67" y="132"/>
                      <a:pt x="75" y="144"/>
                      <a:pt x="84" y="153"/>
                    </a:cubicBezTo>
                    <a:cubicBezTo>
                      <a:pt x="29" y="169"/>
                      <a:pt x="29" y="169"/>
                      <a:pt x="29" y="169"/>
                    </a:cubicBezTo>
                    <a:cubicBezTo>
                      <a:pt x="12" y="176"/>
                      <a:pt x="0" y="193"/>
                      <a:pt x="0" y="212"/>
                    </a:cubicBezTo>
                    <a:cubicBezTo>
                      <a:pt x="0" y="240"/>
                      <a:pt x="0" y="240"/>
                      <a:pt x="0" y="240"/>
                    </a:cubicBezTo>
                    <a:cubicBezTo>
                      <a:pt x="240" y="240"/>
                      <a:pt x="240" y="240"/>
                      <a:pt x="240" y="240"/>
                    </a:cubicBezTo>
                    <a:cubicBezTo>
                      <a:pt x="240" y="212"/>
                      <a:pt x="240" y="212"/>
                      <a:pt x="240" y="212"/>
                    </a:cubicBezTo>
                    <a:cubicBezTo>
                      <a:pt x="240" y="193"/>
                      <a:pt x="228" y="176"/>
                      <a:pt x="211" y="169"/>
                    </a:cubicBezTo>
                    <a:close/>
                    <a:moveTo>
                      <a:pt x="120" y="161"/>
                    </a:moveTo>
                    <a:cubicBezTo>
                      <a:pt x="107" y="161"/>
                      <a:pt x="74" y="143"/>
                      <a:pt x="74" y="115"/>
                    </a:cubicBezTo>
                    <a:cubicBezTo>
                      <a:pt x="74" y="113"/>
                      <a:pt x="72" y="111"/>
                      <a:pt x="70" y="111"/>
                    </a:cubicBezTo>
                    <a:cubicBezTo>
                      <a:pt x="64" y="111"/>
                      <a:pt x="62" y="104"/>
                      <a:pt x="62" y="100"/>
                    </a:cubicBezTo>
                    <a:cubicBezTo>
                      <a:pt x="62" y="96"/>
                      <a:pt x="64" y="89"/>
                      <a:pt x="70" y="89"/>
                    </a:cubicBezTo>
                    <a:cubicBezTo>
                      <a:pt x="71" y="89"/>
                      <a:pt x="73" y="87"/>
                      <a:pt x="73" y="85"/>
                    </a:cubicBezTo>
                    <a:cubicBezTo>
                      <a:pt x="78" y="63"/>
                      <a:pt x="78" y="63"/>
                      <a:pt x="78" y="63"/>
                    </a:cubicBezTo>
                    <a:cubicBezTo>
                      <a:pt x="108" y="63"/>
                      <a:pt x="116" y="53"/>
                      <a:pt x="120" y="46"/>
                    </a:cubicBezTo>
                    <a:cubicBezTo>
                      <a:pt x="124" y="53"/>
                      <a:pt x="132" y="63"/>
                      <a:pt x="162" y="63"/>
                    </a:cubicBezTo>
                    <a:cubicBezTo>
                      <a:pt x="167" y="85"/>
                      <a:pt x="167" y="85"/>
                      <a:pt x="167" y="85"/>
                    </a:cubicBezTo>
                    <a:cubicBezTo>
                      <a:pt x="167" y="87"/>
                      <a:pt x="169" y="89"/>
                      <a:pt x="170" y="89"/>
                    </a:cubicBezTo>
                    <a:cubicBezTo>
                      <a:pt x="176" y="89"/>
                      <a:pt x="178" y="96"/>
                      <a:pt x="178" y="100"/>
                    </a:cubicBezTo>
                    <a:cubicBezTo>
                      <a:pt x="178" y="104"/>
                      <a:pt x="176" y="111"/>
                      <a:pt x="170" y="111"/>
                    </a:cubicBezTo>
                    <a:cubicBezTo>
                      <a:pt x="168" y="111"/>
                      <a:pt x="166" y="113"/>
                      <a:pt x="166" y="115"/>
                    </a:cubicBezTo>
                    <a:cubicBezTo>
                      <a:pt x="166" y="143"/>
                      <a:pt x="133" y="161"/>
                      <a:pt x="120" y="1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3" name="Freeform 6">
                <a:extLst>
                  <a:ext uri="{FF2B5EF4-FFF2-40B4-BE49-F238E27FC236}">
                    <a16:creationId xmlns="" xmlns:a16="http://schemas.microsoft.com/office/drawing/2014/main" id="{EC425DC9-53B5-4CB2-A86F-552D6FB961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0213" y="3300409"/>
                <a:ext cx="104775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64" name="Freeform 7">
                <a:extLst>
                  <a:ext uri="{FF2B5EF4-FFF2-40B4-BE49-F238E27FC236}">
                    <a16:creationId xmlns="" xmlns:a16="http://schemas.microsoft.com/office/drawing/2014/main" id="{B3D9890C-EB23-4B9E-A270-B3E29C1AA7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9438" y="330041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3 w 28"/>
                  <a:gd name="T17" fmla="*/ 8 h 13"/>
                  <a:gd name="T18" fmla="*/ 14 w 28"/>
                  <a:gd name="T19" fmla="*/ 8 h 13"/>
                  <a:gd name="T20" fmla="*/ 16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265" name="Group 192">
            <a:extLst>
              <a:ext uri="{FF2B5EF4-FFF2-40B4-BE49-F238E27FC236}">
                <a16:creationId xmlns="" xmlns:a16="http://schemas.microsoft.com/office/drawing/2014/main" id="{C013F813-C3EC-4761-A520-F59E672D487A}"/>
              </a:ext>
            </a:extLst>
          </p:cNvPr>
          <p:cNvGrpSpPr/>
          <p:nvPr/>
        </p:nvGrpSpPr>
        <p:grpSpPr>
          <a:xfrm>
            <a:off x="3190746" y="5828677"/>
            <a:ext cx="2895629" cy="724559"/>
            <a:chOff x="7835960" y="1303782"/>
            <a:chExt cx="2895629" cy="1050076"/>
          </a:xfrm>
        </p:grpSpPr>
        <p:sp>
          <p:nvSpPr>
            <p:cNvPr id="266" name="Rounded Rectangle 14">
              <a:extLst>
                <a:ext uri="{FF2B5EF4-FFF2-40B4-BE49-F238E27FC236}">
                  <a16:creationId xmlns="" xmlns:a16="http://schemas.microsoft.com/office/drawing/2014/main" id="{87B0CFFD-6187-47F2-8B9B-68F2B21C1CBB}"/>
                </a:ext>
              </a:extLst>
            </p:cNvPr>
            <p:cNvSpPr/>
            <p:nvPr/>
          </p:nvSpPr>
          <p:spPr>
            <a:xfrm>
              <a:off x="7835960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rgbClr val="3A566B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7" name="TextBox 200">
              <a:extLst>
                <a:ext uri="{FF2B5EF4-FFF2-40B4-BE49-F238E27FC236}">
                  <a16:creationId xmlns="" xmlns:a16="http://schemas.microsoft.com/office/drawing/2014/main" id="{BFB58CCC-C547-4081-8CC1-7BF96C14DBC8}"/>
                </a:ext>
              </a:extLst>
            </p:cNvPr>
            <p:cNvSpPr txBox="1"/>
            <p:nvPr/>
          </p:nvSpPr>
          <p:spPr>
            <a:xfrm>
              <a:off x="8652385" y="1640179"/>
              <a:ext cx="1866528" cy="71367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chemeClr val="bg1"/>
                  </a:solidFill>
                  <a:latin typeface="+mj-lt"/>
                </a:rPr>
                <a:t>PROJECT BU</a:t>
              </a:r>
              <a:endParaRPr lang="en-US" altLang="zh-TW" sz="1600" dirty="0">
                <a:solidFill>
                  <a:schemeClr val="bg1"/>
                </a:solidFill>
              </a:endParaRPr>
            </a:p>
            <a:p>
              <a:pPr algn="ctr"/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68" name="Oval 195">
              <a:extLst>
                <a:ext uri="{FF2B5EF4-FFF2-40B4-BE49-F238E27FC236}">
                  <a16:creationId xmlns="" xmlns:a16="http://schemas.microsoft.com/office/drawing/2014/main" id="{34B8CA50-6C6F-4499-BD98-5DE29B8F396D}"/>
                </a:ext>
              </a:extLst>
            </p:cNvPr>
            <p:cNvSpPr/>
            <p:nvPr/>
          </p:nvSpPr>
          <p:spPr>
            <a:xfrm>
              <a:off x="7938239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69" name="Group 196">
              <a:extLst>
                <a:ext uri="{FF2B5EF4-FFF2-40B4-BE49-F238E27FC236}">
                  <a16:creationId xmlns="" xmlns:a16="http://schemas.microsoft.com/office/drawing/2014/main" id="{61CA30FE-64FD-4D31-B65B-D036CCCB296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8143765" y="1622440"/>
              <a:ext cx="303149" cy="306340"/>
              <a:chOff x="7726363" y="2973388"/>
              <a:chExt cx="901700" cy="911225"/>
            </a:xfrm>
            <a:solidFill>
              <a:schemeClr val="bg1"/>
            </a:solidFill>
            <a:effectLst/>
          </p:grpSpPr>
          <p:sp>
            <p:nvSpPr>
              <p:cNvPr id="270" name="Freeform 5">
                <a:extLst>
                  <a:ext uri="{FF2B5EF4-FFF2-40B4-BE49-F238E27FC236}">
                    <a16:creationId xmlns="" xmlns:a16="http://schemas.microsoft.com/office/drawing/2014/main" id="{EC9AE4DB-70DD-49C0-91F2-87400B58817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726363" y="2973388"/>
                <a:ext cx="901700" cy="911225"/>
              </a:xfrm>
              <a:custGeom>
                <a:avLst/>
                <a:gdLst>
                  <a:gd name="T0" fmla="*/ 211 w 240"/>
                  <a:gd name="T1" fmla="*/ 169 h 240"/>
                  <a:gd name="T2" fmla="*/ 156 w 240"/>
                  <a:gd name="T3" fmla="*/ 152 h 240"/>
                  <a:gd name="T4" fmla="*/ 174 w 240"/>
                  <a:gd name="T5" fmla="*/ 118 h 240"/>
                  <a:gd name="T6" fmla="*/ 186 w 240"/>
                  <a:gd name="T7" fmla="*/ 100 h 240"/>
                  <a:gd name="T8" fmla="*/ 184 w 240"/>
                  <a:gd name="T9" fmla="*/ 91 h 240"/>
                  <a:gd name="T10" fmla="*/ 190 w 240"/>
                  <a:gd name="T11" fmla="*/ 55 h 240"/>
                  <a:gd name="T12" fmla="*/ 177 w 240"/>
                  <a:gd name="T13" fmla="*/ 20 h 240"/>
                  <a:gd name="T14" fmla="*/ 120 w 240"/>
                  <a:gd name="T15" fmla="*/ 0 h 240"/>
                  <a:gd name="T16" fmla="*/ 63 w 240"/>
                  <a:gd name="T17" fmla="*/ 20 h 240"/>
                  <a:gd name="T18" fmla="*/ 50 w 240"/>
                  <a:gd name="T19" fmla="*/ 55 h 240"/>
                  <a:gd name="T20" fmla="*/ 56 w 240"/>
                  <a:gd name="T21" fmla="*/ 91 h 240"/>
                  <a:gd name="T22" fmla="*/ 54 w 240"/>
                  <a:gd name="T23" fmla="*/ 100 h 240"/>
                  <a:gd name="T24" fmla="*/ 66 w 240"/>
                  <a:gd name="T25" fmla="*/ 118 h 240"/>
                  <a:gd name="T26" fmla="*/ 84 w 240"/>
                  <a:gd name="T27" fmla="*/ 153 h 240"/>
                  <a:gd name="T28" fmla="*/ 29 w 240"/>
                  <a:gd name="T29" fmla="*/ 169 h 240"/>
                  <a:gd name="T30" fmla="*/ 0 w 240"/>
                  <a:gd name="T31" fmla="*/ 212 h 240"/>
                  <a:gd name="T32" fmla="*/ 0 w 240"/>
                  <a:gd name="T33" fmla="*/ 240 h 240"/>
                  <a:gd name="T34" fmla="*/ 240 w 240"/>
                  <a:gd name="T35" fmla="*/ 240 h 240"/>
                  <a:gd name="T36" fmla="*/ 240 w 240"/>
                  <a:gd name="T37" fmla="*/ 212 h 240"/>
                  <a:gd name="T38" fmla="*/ 211 w 240"/>
                  <a:gd name="T39" fmla="*/ 169 h 240"/>
                  <a:gd name="T40" fmla="*/ 120 w 240"/>
                  <a:gd name="T41" fmla="*/ 161 h 240"/>
                  <a:gd name="T42" fmla="*/ 74 w 240"/>
                  <a:gd name="T43" fmla="*/ 115 h 240"/>
                  <a:gd name="T44" fmla="*/ 70 w 240"/>
                  <a:gd name="T45" fmla="*/ 111 h 240"/>
                  <a:gd name="T46" fmla="*/ 62 w 240"/>
                  <a:gd name="T47" fmla="*/ 100 h 240"/>
                  <a:gd name="T48" fmla="*/ 70 w 240"/>
                  <a:gd name="T49" fmla="*/ 89 h 240"/>
                  <a:gd name="T50" fmla="*/ 73 w 240"/>
                  <a:gd name="T51" fmla="*/ 85 h 240"/>
                  <a:gd name="T52" fmla="*/ 78 w 240"/>
                  <a:gd name="T53" fmla="*/ 63 h 240"/>
                  <a:gd name="T54" fmla="*/ 120 w 240"/>
                  <a:gd name="T55" fmla="*/ 46 h 240"/>
                  <a:gd name="T56" fmla="*/ 162 w 240"/>
                  <a:gd name="T57" fmla="*/ 63 h 240"/>
                  <a:gd name="T58" fmla="*/ 167 w 240"/>
                  <a:gd name="T59" fmla="*/ 85 h 240"/>
                  <a:gd name="T60" fmla="*/ 170 w 240"/>
                  <a:gd name="T61" fmla="*/ 89 h 240"/>
                  <a:gd name="T62" fmla="*/ 178 w 240"/>
                  <a:gd name="T63" fmla="*/ 100 h 240"/>
                  <a:gd name="T64" fmla="*/ 170 w 240"/>
                  <a:gd name="T65" fmla="*/ 111 h 240"/>
                  <a:gd name="T66" fmla="*/ 166 w 240"/>
                  <a:gd name="T67" fmla="*/ 115 h 240"/>
                  <a:gd name="T68" fmla="*/ 120 w 240"/>
                  <a:gd name="T69" fmla="*/ 161 h 24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240" h="240">
                    <a:moveTo>
                      <a:pt x="211" y="169"/>
                    </a:moveTo>
                    <a:cubicBezTo>
                      <a:pt x="156" y="152"/>
                      <a:pt x="156" y="152"/>
                      <a:pt x="156" y="152"/>
                    </a:cubicBezTo>
                    <a:cubicBezTo>
                      <a:pt x="165" y="144"/>
                      <a:pt x="173" y="132"/>
                      <a:pt x="174" y="118"/>
                    </a:cubicBezTo>
                    <a:cubicBezTo>
                      <a:pt x="182" y="116"/>
                      <a:pt x="186" y="108"/>
                      <a:pt x="186" y="100"/>
                    </a:cubicBezTo>
                    <a:cubicBezTo>
                      <a:pt x="186" y="97"/>
                      <a:pt x="185" y="94"/>
                      <a:pt x="184" y="91"/>
                    </a:cubicBezTo>
                    <a:cubicBezTo>
                      <a:pt x="190" y="55"/>
                      <a:pt x="190" y="55"/>
                      <a:pt x="190" y="55"/>
                    </a:cubicBezTo>
                    <a:cubicBezTo>
                      <a:pt x="190" y="54"/>
                      <a:pt x="191" y="35"/>
                      <a:pt x="177" y="20"/>
                    </a:cubicBezTo>
                    <a:cubicBezTo>
                      <a:pt x="165" y="7"/>
                      <a:pt x="146" y="0"/>
                      <a:pt x="120" y="0"/>
                    </a:cubicBezTo>
                    <a:cubicBezTo>
                      <a:pt x="94" y="0"/>
                      <a:pt x="75" y="7"/>
                      <a:pt x="63" y="20"/>
                    </a:cubicBezTo>
                    <a:cubicBezTo>
                      <a:pt x="49" y="35"/>
                      <a:pt x="50" y="54"/>
                      <a:pt x="50" y="55"/>
                    </a:cubicBezTo>
                    <a:cubicBezTo>
                      <a:pt x="56" y="91"/>
                      <a:pt x="56" y="91"/>
                      <a:pt x="56" y="91"/>
                    </a:cubicBezTo>
                    <a:cubicBezTo>
                      <a:pt x="55" y="94"/>
                      <a:pt x="54" y="97"/>
                      <a:pt x="54" y="100"/>
                    </a:cubicBezTo>
                    <a:cubicBezTo>
                      <a:pt x="54" y="108"/>
                      <a:pt x="58" y="116"/>
                      <a:pt x="66" y="118"/>
                    </a:cubicBezTo>
                    <a:cubicBezTo>
                      <a:pt x="67" y="132"/>
                      <a:pt x="75" y="144"/>
                      <a:pt x="84" y="153"/>
                    </a:cubicBezTo>
                    <a:cubicBezTo>
                      <a:pt x="29" y="169"/>
                      <a:pt x="29" y="169"/>
                      <a:pt x="29" y="169"/>
                    </a:cubicBezTo>
                    <a:cubicBezTo>
                      <a:pt x="12" y="176"/>
                      <a:pt x="0" y="193"/>
                      <a:pt x="0" y="212"/>
                    </a:cubicBezTo>
                    <a:cubicBezTo>
                      <a:pt x="0" y="240"/>
                      <a:pt x="0" y="240"/>
                      <a:pt x="0" y="240"/>
                    </a:cubicBezTo>
                    <a:cubicBezTo>
                      <a:pt x="240" y="240"/>
                      <a:pt x="240" y="240"/>
                      <a:pt x="240" y="240"/>
                    </a:cubicBezTo>
                    <a:cubicBezTo>
                      <a:pt x="240" y="212"/>
                      <a:pt x="240" y="212"/>
                      <a:pt x="240" y="212"/>
                    </a:cubicBezTo>
                    <a:cubicBezTo>
                      <a:pt x="240" y="193"/>
                      <a:pt x="228" y="176"/>
                      <a:pt x="211" y="169"/>
                    </a:cubicBezTo>
                    <a:close/>
                    <a:moveTo>
                      <a:pt x="120" y="161"/>
                    </a:moveTo>
                    <a:cubicBezTo>
                      <a:pt x="107" y="161"/>
                      <a:pt x="74" y="143"/>
                      <a:pt x="74" y="115"/>
                    </a:cubicBezTo>
                    <a:cubicBezTo>
                      <a:pt x="74" y="113"/>
                      <a:pt x="72" y="111"/>
                      <a:pt x="70" y="111"/>
                    </a:cubicBezTo>
                    <a:cubicBezTo>
                      <a:pt x="64" y="111"/>
                      <a:pt x="62" y="104"/>
                      <a:pt x="62" y="100"/>
                    </a:cubicBezTo>
                    <a:cubicBezTo>
                      <a:pt x="62" y="96"/>
                      <a:pt x="64" y="89"/>
                      <a:pt x="70" y="89"/>
                    </a:cubicBezTo>
                    <a:cubicBezTo>
                      <a:pt x="71" y="89"/>
                      <a:pt x="73" y="87"/>
                      <a:pt x="73" y="85"/>
                    </a:cubicBezTo>
                    <a:cubicBezTo>
                      <a:pt x="78" y="63"/>
                      <a:pt x="78" y="63"/>
                      <a:pt x="78" y="63"/>
                    </a:cubicBezTo>
                    <a:cubicBezTo>
                      <a:pt x="108" y="63"/>
                      <a:pt x="116" y="53"/>
                      <a:pt x="120" y="46"/>
                    </a:cubicBezTo>
                    <a:cubicBezTo>
                      <a:pt x="124" y="53"/>
                      <a:pt x="132" y="63"/>
                      <a:pt x="162" y="63"/>
                    </a:cubicBezTo>
                    <a:cubicBezTo>
                      <a:pt x="167" y="85"/>
                      <a:pt x="167" y="85"/>
                      <a:pt x="167" y="85"/>
                    </a:cubicBezTo>
                    <a:cubicBezTo>
                      <a:pt x="167" y="87"/>
                      <a:pt x="169" y="89"/>
                      <a:pt x="170" y="89"/>
                    </a:cubicBezTo>
                    <a:cubicBezTo>
                      <a:pt x="176" y="89"/>
                      <a:pt x="178" y="96"/>
                      <a:pt x="178" y="100"/>
                    </a:cubicBezTo>
                    <a:cubicBezTo>
                      <a:pt x="178" y="104"/>
                      <a:pt x="176" y="111"/>
                      <a:pt x="170" y="111"/>
                    </a:cubicBezTo>
                    <a:cubicBezTo>
                      <a:pt x="168" y="111"/>
                      <a:pt x="166" y="113"/>
                      <a:pt x="166" y="115"/>
                    </a:cubicBezTo>
                    <a:cubicBezTo>
                      <a:pt x="166" y="143"/>
                      <a:pt x="133" y="161"/>
                      <a:pt x="120" y="161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1" name="Freeform 6">
                <a:extLst>
                  <a:ext uri="{FF2B5EF4-FFF2-40B4-BE49-F238E27FC236}">
                    <a16:creationId xmlns="" xmlns:a16="http://schemas.microsoft.com/office/drawing/2014/main" id="{EC425DC9-53B5-4CB2-A86F-552D6FB9617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050213" y="3300409"/>
                <a:ext cx="104775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72" name="Freeform 7">
                <a:extLst>
                  <a:ext uri="{FF2B5EF4-FFF2-40B4-BE49-F238E27FC236}">
                    <a16:creationId xmlns="" xmlns:a16="http://schemas.microsoft.com/office/drawing/2014/main" id="{B3D9890C-EB23-4B9E-A270-B3E29C1AA72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199438" y="330041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3 w 28"/>
                  <a:gd name="T17" fmla="*/ 8 h 13"/>
                  <a:gd name="T18" fmla="*/ 14 w 28"/>
                  <a:gd name="T19" fmla="*/ 8 h 13"/>
                  <a:gd name="T20" fmla="*/ 16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80" name="Freeform 5">
            <a:extLst>
              <a:ext uri="{FF2B5EF4-FFF2-40B4-BE49-F238E27FC236}">
                <a16:creationId xmlns="" xmlns:a16="http://schemas.microsoft.com/office/drawing/2014/main" id="{EC9AE4DB-70DD-49C0-91F2-87400B58817D}"/>
              </a:ext>
            </a:extLst>
          </p:cNvPr>
          <p:cNvSpPr>
            <a:spLocks noEditPoints="1"/>
          </p:cNvSpPr>
          <p:nvPr/>
        </p:nvSpPr>
        <p:spPr bwMode="auto">
          <a:xfrm>
            <a:off x="5055236" y="4458487"/>
            <a:ext cx="303149" cy="211377"/>
          </a:xfrm>
          <a:custGeom>
            <a:avLst/>
            <a:gdLst>
              <a:gd name="T0" fmla="*/ 211 w 240"/>
              <a:gd name="T1" fmla="*/ 169 h 240"/>
              <a:gd name="T2" fmla="*/ 156 w 240"/>
              <a:gd name="T3" fmla="*/ 152 h 240"/>
              <a:gd name="T4" fmla="*/ 174 w 240"/>
              <a:gd name="T5" fmla="*/ 118 h 240"/>
              <a:gd name="T6" fmla="*/ 186 w 240"/>
              <a:gd name="T7" fmla="*/ 100 h 240"/>
              <a:gd name="T8" fmla="*/ 184 w 240"/>
              <a:gd name="T9" fmla="*/ 91 h 240"/>
              <a:gd name="T10" fmla="*/ 190 w 240"/>
              <a:gd name="T11" fmla="*/ 55 h 240"/>
              <a:gd name="T12" fmla="*/ 177 w 240"/>
              <a:gd name="T13" fmla="*/ 20 h 240"/>
              <a:gd name="T14" fmla="*/ 120 w 240"/>
              <a:gd name="T15" fmla="*/ 0 h 240"/>
              <a:gd name="T16" fmla="*/ 63 w 240"/>
              <a:gd name="T17" fmla="*/ 20 h 240"/>
              <a:gd name="T18" fmla="*/ 50 w 240"/>
              <a:gd name="T19" fmla="*/ 55 h 240"/>
              <a:gd name="T20" fmla="*/ 56 w 240"/>
              <a:gd name="T21" fmla="*/ 91 h 240"/>
              <a:gd name="T22" fmla="*/ 54 w 240"/>
              <a:gd name="T23" fmla="*/ 100 h 240"/>
              <a:gd name="T24" fmla="*/ 66 w 240"/>
              <a:gd name="T25" fmla="*/ 118 h 240"/>
              <a:gd name="T26" fmla="*/ 84 w 240"/>
              <a:gd name="T27" fmla="*/ 153 h 240"/>
              <a:gd name="T28" fmla="*/ 29 w 240"/>
              <a:gd name="T29" fmla="*/ 169 h 240"/>
              <a:gd name="T30" fmla="*/ 0 w 240"/>
              <a:gd name="T31" fmla="*/ 212 h 240"/>
              <a:gd name="T32" fmla="*/ 0 w 240"/>
              <a:gd name="T33" fmla="*/ 240 h 240"/>
              <a:gd name="T34" fmla="*/ 240 w 240"/>
              <a:gd name="T35" fmla="*/ 240 h 240"/>
              <a:gd name="T36" fmla="*/ 240 w 240"/>
              <a:gd name="T37" fmla="*/ 212 h 240"/>
              <a:gd name="T38" fmla="*/ 211 w 240"/>
              <a:gd name="T39" fmla="*/ 169 h 240"/>
              <a:gd name="T40" fmla="*/ 120 w 240"/>
              <a:gd name="T41" fmla="*/ 161 h 240"/>
              <a:gd name="T42" fmla="*/ 74 w 240"/>
              <a:gd name="T43" fmla="*/ 115 h 240"/>
              <a:gd name="T44" fmla="*/ 70 w 240"/>
              <a:gd name="T45" fmla="*/ 111 h 240"/>
              <a:gd name="T46" fmla="*/ 62 w 240"/>
              <a:gd name="T47" fmla="*/ 100 h 240"/>
              <a:gd name="T48" fmla="*/ 70 w 240"/>
              <a:gd name="T49" fmla="*/ 89 h 240"/>
              <a:gd name="T50" fmla="*/ 73 w 240"/>
              <a:gd name="T51" fmla="*/ 85 h 240"/>
              <a:gd name="T52" fmla="*/ 78 w 240"/>
              <a:gd name="T53" fmla="*/ 63 h 240"/>
              <a:gd name="T54" fmla="*/ 120 w 240"/>
              <a:gd name="T55" fmla="*/ 46 h 240"/>
              <a:gd name="T56" fmla="*/ 162 w 240"/>
              <a:gd name="T57" fmla="*/ 63 h 240"/>
              <a:gd name="T58" fmla="*/ 167 w 240"/>
              <a:gd name="T59" fmla="*/ 85 h 240"/>
              <a:gd name="T60" fmla="*/ 170 w 240"/>
              <a:gd name="T61" fmla="*/ 89 h 240"/>
              <a:gd name="T62" fmla="*/ 178 w 240"/>
              <a:gd name="T63" fmla="*/ 100 h 240"/>
              <a:gd name="T64" fmla="*/ 170 w 240"/>
              <a:gd name="T65" fmla="*/ 111 h 240"/>
              <a:gd name="T66" fmla="*/ 166 w 240"/>
              <a:gd name="T67" fmla="*/ 115 h 240"/>
              <a:gd name="T68" fmla="*/ 120 w 240"/>
              <a:gd name="T69" fmla="*/ 161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40" h="240">
                <a:moveTo>
                  <a:pt x="211" y="169"/>
                </a:moveTo>
                <a:cubicBezTo>
                  <a:pt x="156" y="152"/>
                  <a:pt x="156" y="152"/>
                  <a:pt x="156" y="152"/>
                </a:cubicBezTo>
                <a:cubicBezTo>
                  <a:pt x="165" y="144"/>
                  <a:pt x="173" y="132"/>
                  <a:pt x="174" y="118"/>
                </a:cubicBezTo>
                <a:cubicBezTo>
                  <a:pt x="182" y="116"/>
                  <a:pt x="186" y="108"/>
                  <a:pt x="186" y="100"/>
                </a:cubicBezTo>
                <a:cubicBezTo>
                  <a:pt x="186" y="97"/>
                  <a:pt x="185" y="94"/>
                  <a:pt x="184" y="91"/>
                </a:cubicBezTo>
                <a:cubicBezTo>
                  <a:pt x="190" y="55"/>
                  <a:pt x="190" y="55"/>
                  <a:pt x="190" y="55"/>
                </a:cubicBezTo>
                <a:cubicBezTo>
                  <a:pt x="190" y="54"/>
                  <a:pt x="191" y="35"/>
                  <a:pt x="177" y="20"/>
                </a:cubicBezTo>
                <a:cubicBezTo>
                  <a:pt x="165" y="7"/>
                  <a:pt x="146" y="0"/>
                  <a:pt x="120" y="0"/>
                </a:cubicBezTo>
                <a:cubicBezTo>
                  <a:pt x="94" y="0"/>
                  <a:pt x="75" y="7"/>
                  <a:pt x="63" y="20"/>
                </a:cubicBezTo>
                <a:cubicBezTo>
                  <a:pt x="49" y="35"/>
                  <a:pt x="50" y="54"/>
                  <a:pt x="50" y="55"/>
                </a:cubicBezTo>
                <a:cubicBezTo>
                  <a:pt x="56" y="91"/>
                  <a:pt x="56" y="91"/>
                  <a:pt x="56" y="91"/>
                </a:cubicBezTo>
                <a:cubicBezTo>
                  <a:pt x="55" y="94"/>
                  <a:pt x="54" y="97"/>
                  <a:pt x="54" y="100"/>
                </a:cubicBezTo>
                <a:cubicBezTo>
                  <a:pt x="54" y="108"/>
                  <a:pt x="58" y="116"/>
                  <a:pt x="66" y="118"/>
                </a:cubicBezTo>
                <a:cubicBezTo>
                  <a:pt x="67" y="132"/>
                  <a:pt x="75" y="144"/>
                  <a:pt x="84" y="153"/>
                </a:cubicBezTo>
                <a:cubicBezTo>
                  <a:pt x="29" y="169"/>
                  <a:pt x="29" y="169"/>
                  <a:pt x="29" y="169"/>
                </a:cubicBezTo>
                <a:cubicBezTo>
                  <a:pt x="12" y="176"/>
                  <a:pt x="0" y="193"/>
                  <a:pt x="0" y="212"/>
                </a:cubicBezTo>
                <a:cubicBezTo>
                  <a:pt x="0" y="240"/>
                  <a:pt x="0" y="240"/>
                  <a:pt x="0" y="240"/>
                </a:cubicBezTo>
                <a:cubicBezTo>
                  <a:pt x="240" y="240"/>
                  <a:pt x="240" y="240"/>
                  <a:pt x="240" y="240"/>
                </a:cubicBezTo>
                <a:cubicBezTo>
                  <a:pt x="240" y="212"/>
                  <a:pt x="240" y="212"/>
                  <a:pt x="240" y="212"/>
                </a:cubicBezTo>
                <a:cubicBezTo>
                  <a:pt x="240" y="193"/>
                  <a:pt x="228" y="176"/>
                  <a:pt x="211" y="169"/>
                </a:cubicBezTo>
                <a:close/>
                <a:moveTo>
                  <a:pt x="120" y="161"/>
                </a:moveTo>
                <a:cubicBezTo>
                  <a:pt x="107" y="161"/>
                  <a:pt x="74" y="143"/>
                  <a:pt x="74" y="115"/>
                </a:cubicBezTo>
                <a:cubicBezTo>
                  <a:pt x="74" y="113"/>
                  <a:pt x="72" y="111"/>
                  <a:pt x="70" y="111"/>
                </a:cubicBezTo>
                <a:cubicBezTo>
                  <a:pt x="64" y="111"/>
                  <a:pt x="62" y="104"/>
                  <a:pt x="62" y="100"/>
                </a:cubicBezTo>
                <a:cubicBezTo>
                  <a:pt x="62" y="96"/>
                  <a:pt x="64" y="89"/>
                  <a:pt x="70" y="89"/>
                </a:cubicBezTo>
                <a:cubicBezTo>
                  <a:pt x="71" y="89"/>
                  <a:pt x="73" y="87"/>
                  <a:pt x="73" y="85"/>
                </a:cubicBezTo>
                <a:cubicBezTo>
                  <a:pt x="78" y="63"/>
                  <a:pt x="78" y="63"/>
                  <a:pt x="78" y="63"/>
                </a:cubicBezTo>
                <a:cubicBezTo>
                  <a:pt x="108" y="63"/>
                  <a:pt x="116" y="53"/>
                  <a:pt x="120" y="46"/>
                </a:cubicBezTo>
                <a:cubicBezTo>
                  <a:pt x="124" y="53"/>
                  <a:pt x="132" y="63"/>
                  <a:pt x="162" y="63"/>
                </a:cubicBezTo>
                <a:cubicBezTo>
                  <a:pt x="167" y="85"/>
                  <a:pt x="167" y="85"/>
                  <a:pt x="167" y="85"/>
                </a:cubicBezTo>
                <a:cubicBezTo>
                  <a:pt x="167" y="87"/>
                  <a:pt x="169" y="89"/>
                  <a:pt x="170" y="89"/>
                </a:cubicBezTo>
                <a:cubicBezTo>
                  <a:pt x="176" y="89"/>
                  <a:pt x="178" y="96"/>
                  <a:pt x="178" y="100"/>
                </a:cubicBezTo>
                <a:cubicBezTo>
                  <a:pt x="178" y="104"/>
                  <a:pt x="176" y="111"/>
                  <a:pt x="170" y="111"/>
                </a:cubicBezTo>
                <a:cubicBezTo>
                  <a:pt x="168" y="111"/>
                  <a:pt x="166" y="113"/>
                  <a:pt x="166" y="115"/>
                </a:cubicBezTo>
                <a:cubicBezTo>
                  <a:pt x="166" y="143"/>
                  <a:pt x="133" y="161"/>
                  <a:pt x="120" y="1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89" name="Group 180">
            <a:extLst>
              <a:ext uri="{FF2B5EF4-FFF2-40B4-BE49-F238E27FC236}">
                <a16:creationId xmlns="" xmlns:a16="http://schemas.microsoft.com/office/drawing/2014/main" id="{D7E8136B-D384-4EFB-9920-DA4C8AD849E7}"/>
              </a:ext>
            </a:extLst>
          </p:cNvPr>
          <p:cNvGrpSpPr/>
          <p:nvPr/>
        </p:nvGrpSpPr>
        <p:grpSpPr>
          <a:xfrm>
            <a:off x="4791104" y="4092972"/>
            <a:ext cx="2895629" cy="731029"/>
            <a:chOff x="4653027" y="1303782"/>
            <a:chExt cx="2895629" cy="943716"/>
          </a:xfrm>
        </p:grpSpPr>
        <p:sp>
          <p:nvSpPr>
            <p:cNvPr id="290" name="Rounded Rectangle 14">
              <a:extLst>
                <a:ext uri="{FF2B5EF4-FFF2-40B4-BE49-F238E27FC236}">
                  <a16:creationId xmlns="" xmlns:a16="http://schemas.microsoft.com/office/drawing/2014/main" id="{6F1219D3-B844-435B-A819-1C766AAFD608}"/>
                </a:ext>
              </a:extLst>
            </p:cNvPr>
            <p:cNvSpPr/>
            <p:nvPr/>
          </p:nvSpPr>
          <p:spPr>
            <a:xfrm>
              <a:off x="4653027" y="1303782"/>
              <a:ext cx="2895629" cy="943716"/>
            </a:xfrm>
            <a:prstGeom prst="roundRect">
              <a:avLst>
                <a:gd name="adj" fmla="val 50000"/>
              </a:avLst>
            </a:prstGeom>
            <a:solidFill>
              <a:srgbClr val="2FBAC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grpSp>
          <p:nvGrpSpPr>
            <p:cNvPr id="291" name="Group 182">
              <a:extLst>
                <a:ext uri="{FF2B5EF4-FFF2-40B4-BE49-F238E27FC236}">
                  <a16:creationId xmlns="" xmlns:a16="http://schemas.microsoft.com/office/drawing/2014/main" id="{C2108D43-C505-44D0-A815-368FB29E5E19}"/>
                </a:ext>
              </a:extLst>
            </p:cNvPr>
            <p:cNvGrpSpPr>
              <a:grpSpLocks noChangeAspect="1"/>
            </p:cNvGrpSpPr>
            <p:nvPr/>
          </p:nvGrpSpPr>
          <p:grpSpPr>
            <a:xfrm>
              <a:off x="5062088" y="1724199"/>
              <a:ext cx="86681" cy="16690"/>
              <a:chOff x="838201" y="3281363"/>
              <a:chExt cx="255587" cy="49213"/>
            </a:xfrm>
            <a:solidFill>
              <a:schemeClr val="bg1"/>
            </a:solidFill>
            <a:effectLst/>
          </p:grpSpPr>
          <p:sp>
            <p:nvSpPr>
              <p:cNvPr id="294" name="Freeform 11">
                <a:extLst>
                  <a:ext uri="{FF2B5EF4-FFF2-40B4-BE49-F238E27FC236}">
                    <a16:creationId xmlns="" xmlns:a16="http://schemas.microsoft.com/office/drawing/2014/main" id="{5C433EB8-E328-4CC8-B792-ECE4BBA3EDA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838201" y="3281363"/>
                <a:ext cx="106363" cy="49213"/>
              </a:xfrm>
              <a:custGeom>
                <a:avLst/>
                <a:gdLst>
                  <a:gd name="T0" fmla="*/ 15 w 28"/>
                  <a:gd name="T1" fmla="*/ 0 h 13"/>
                  <a:gd name="T2" fmla="*/ 14 w 28"/>
                  <a:gd name="T3" fmla="*/ 0 h 13"/>
                  <a:gd name="T4" fmla="*/ 13 w 28"/>
                  <a:gd name="T5" fmla="*/ 0 h 13"/>
                  <a:gd name="T6" fmla="*/ 2 w 28"/>
                  <a:gd name="T7" fmla="*/ 2 h 13"/>
                  <a:gd name="T8" fmla="*/ 0 w 28"/>
                  <a:gd name="T9" fmla="*/ 9 h 13"/>
                  <a:gd name="T10" fmla="*/ 4 w 28"/>
                  <a:gd name="T11" fmla="*/ 13 h 13"/>
                  <a:gd name="T12" fmla="*/ 8 w 28"/>
                  <a:gd name="T13" fmla="*/ 9 h 13"/>
                  <a:gd name="T14" fmla="*/ 8 w 28"/>
                  <a:gd name="T15" fmla="*/ 8 h 13"/>
                  <a:gd name="T16" fmla="*/ 12 w 28"/>
                  <a:gd name="T17" fmla="*/ 8 h 13"/>
                  <a:gd name="T18" fmla="*/ 14 w 28"/>
                  <a:gd name="T19" fmla="*/ 8 h 13"/>
                  <a:gd name="T20" fmla="*/ 15 w 28"/>
                  <a:gd name="T21" fmla="*/ 8 h 13"/>
                  <a:gd name="T22" fmla="*/ 20 w 28"/>
                  <a:gd name="T23" fmla="*/ 8 h 13"/>
                  <a:gd name="T24" fmla="*/ 20 w 28"/>
                  <a:gd name="T25" fmla="*/ 9 h 13"/>
                  <a:gd name="T26" fmla="*/ 24 w 28"/>
                  <a:gd name="T27" fmla="*/ 13 h 13"/>
                  <a:gd name="T28" fmla="*/ 28 w 28"/>
                  <a:gd name="T29" fmla="*/ 9 h 13"/>
                  <a:gd name="T30" fmla="*/ 26 w 28"/>
                  <a:gd name="T31" fmla="*/ 2 h 13"/>
                  <a:gd name="T32" fmla="*/ 15 w 28"/>
                  <a:gd name="T33" fmla="*/ 0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15" y="0"/>
                    </a:move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2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5" y="8"/>
                      <a:pt x="15" y="8"/>
                      <a:pt x="15" y="8"/>
                    </a:cubicBezTo>
                    <a:cubicBezTo>
                      <a:pt x="17" y="8"/>
                      <a:pt x="19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95" name="Freeform 12">
                <a:extLst>
                  <a:ext uri="{FF2B5EF4-FFF2-40B4-BE49-F238E27FC236}">
                    <a16:creationId xmlns="" xmlns:a16="http://schemas.microsoft.com/office/drawing/2014/main" id="{5D71564D-BAC5-44AD-8B97-EA078C506BC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89013" y="3281363"/>
                <a:ext cx="104775" cy="49213"/>
              </a:xfrm>
              <a:custGeom>
                <a:avLst/>
                <a:gdLst>
                  <a:gd name="T0" fmla="*/ 28 w 28"/>
                  <a:gd name="T1" fmla="*/ 9 h 13"/>
                  <a:gd name="T2" fmla="*/ 26 w 28"/>
                  <a:gd name="T3" fmla="*/ 2 h 13"/>
                  <a:gd name="T4" fmla="*/ 15 w 28"/>
                  <a:gd name="T5" fmla="*/ 0 h 13"/>
                  <a:gd name="T6" fmla="*/ 14 w 28"/>
                  <a:gd name="T7" fmla="*/ 0 h 13"/>
                  <a:gd name="T8" fmla="*/ 13 w 28"/>
                  <a:gd name="T9" fmla="*/ 0 h 13"/>
                  <a:gd name="T10" fmla="*/ 2 w 28"/>
                  <a:gd name="T11" fmla="*/ 2 h 13"/>
                  <a:gd name="T12" fmla="*/ 0 w 28"/>
                  <a:gd name="T13" fmla="*/ 9 h 13"/>
                  <a:gd name="T14" fmla="*/ 4 w 28"/>
                  <a:gd name="T15" fmla="*/ 13 h 13"/>
                  <a:gd name="T16" fmla="*/ 8 w 28"/>
                  <a:gd name="T17" fmla="*/ 9 h 13"/>
                  <a:gd name="T18" fmla="*/ 8 w 28"/>
                  <a:gd name="T19" fmla="*/ 8 h 13"/>
                  <a:gd name="T20" fmla="*/ 13 w 28"/>
                  <a:gd name="T21" fmla="*/ 8 h 13"/>
                  <a:gd name="T22" fmla="*/ 14 w 28"/>
                  <a:gd name="T23" fmla="*/ 8 h 13"/>
                  <a:gd name="T24" fmla="*/ 16 w 28"/>
                  <a:gd name="T25" fmla="*/ 8 h 13"/>
                  <a:gd name="T26" fmla="*/ 20 w 28"/>
                  <a:gd name="T27" fmla="*/ 8 h 13"/>
                  <a:gd name="T28" fmla="*/ 20 w 28"/>
                  <a:gd name="T29" fmla="*/ 9 h 13"/>
                  <a:gd name="T30" fmla="*/ 24 w 28"/>
                  <a:gd name="T31" fmla="*/ 13 h 13"/>
                  <a:gd name="T32" fmla="*/ 28 w 28"/>
                  <a:gd name="T33" fmla="*/ 9 h 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28" h="13">
                    <a:moveTo>
                      <a:pt x="28" y="9"/>
                    </a:moveTo>
                    <a:cubicBezTo>
                      <a:pt x="28" y="6"/>
                      <a:pt x="27" y="4"/>
                      <a:pt x="26" y="2"/>
                    </a:cubicBezTo>
                    <a:cubicBezTo>
                      <a:pt x="23" y="0"/>
                      <a:pt x="19" y="0"/>
                      <a:pt x="15" y="0"/>
                    </a:cubicBezTo>
                    <a:cubicBezTo>
                      <a:pt x="14" y="0"/>
                      <a:pt x="14" y="0"/>
                      <a:pt x="14" y="0"/>
                    </a:cubicBezTo>
                    <a:cubicBezTo>
                      <a:pt x="13" y="0"/>
                      <a:pt x="13" y="0"/>
                      <a:pt x="13" y="0"/>
                    </a:cubicBezTo>
                    <a:cubicBezTo>
                      <a:pt x="9" y="0"/>
                      <a:pt x="5" y="0"/>
                      <a:pt x="2" y="2"/>
                    </a:cubicBezTo>
                    <a:cubicBezTo>
                      <a:pt x="1" y="4"/>
                      <a:pt x="0" y="6"/>
                      <a:pt x="0" y="9"/>
                    </a:cubicBezTo>
                    <a:cubicBezTo>
                      <a:pt x="0" y="11"/>
                      <a:pt x="2" y="13"/>
                      <a:pt x="4" y="13"/>
                    </a:cubicBezTo>
                    <a:cubicBezTo>
                      <a:pt x="6" y="13"/>
                      <a:pt x="8" y="11"/>
                      <a:pt x="8" y="9"/>
                    </a:cubicBezTo>
                    <a:cubicBezTo>
                      <a:pt x="8" y="8"/>
                      <a:pt x="8" y="8"/>
                      <a:pt x="8" y="8"/>
                    </a:cubicBezTo>
                    <a:cubicBezTo>
                      <a:pt x="9" y="8"/>
                      <a:pt x="11" y="8"/>
                      <a:pt x="13" y="8"/>
                    </a:cubicBezTo>
                    <a:cubicBezTo>
                      <a:pt x="14" y="8"/>
                      <a:pt x="14" y="8"/>
                      <a:pt x="14" y="8"/>
                    </a:cubicBezTo>
                    <a:cubicBezTo>
                      <a:pt x="16" y="8"/>
                      <a:pt x="16" y="8"/>
                      <a:pt x="16" y="8"/>
                    </a:cubicBezTo>
                    <a:cubicBezTo>
                      <a:pt x="17" y="8"/>
                      <a:pt x="20" y="8"/>
                      <a:pt x="20" y="8"/>
                    </a:cubicBezTo>
                    <a:cubicBezTo>
                      <a:pt x="20" y="8"/>
                      <a:pt x="20" y="8"/>
                      <a:pt x="20" y="9"/>
                    </a:cubicBezTo>
                    <a:cubicBezTo>
                      <a:pt x="20" y="11"/>
                      <a:pt x="22" y="13"/>
                      <a:pt x="24" y="13"/>
                    </a:cubicBezTo>
                    <a:cubicBezTo>
                      <a:pt x="26" y="13"/>
                      <a:pt x="28" y="11"/>
                      <a:pt x="28" y="9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92" name="TextBox 185">
              <a:extLst>
                <a:ext uri="{FF2B5EF4-FFF2-40B4-BE49-F238E27FC236}">
                  <a16:creationId xmlns="" xmlns:a16="http://schemas.microsoft.com/office/drawing/2014/main" id="{56D06CFA-2BC3-4026-A5B1-DF03301C74EB}"/>
                </a:ext>
              </a:extLst>
            </p:cNvPr>
            <p:cNvSpPr txBox="1"/>
            <p:nvPr/>
          </p:nvSpPr>
          <p:spPr>
            <a:xfrm>
              <a:off x="5411277" y="1653660"/>
              <a:ext cx="1866528" cy="31785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ctr"/>
              <a:r>
                <a:rPr lang="en-US" altLang="zh-TW" sz="1600" dirty="0" smtClean="0">
                  <a:solidFill>
                    <a:schemeClr val="bg1"/>
                  </a:solidFill>
                  <a:latin typeface="+mj-lt"/>
                </a:rPr>
                <a:t>President</a:t>
              </a:r>
              <a:endParaRPr lang="en-US" sz="1600" dirty="0">
                <a:solidFill>
                  <a:schemeClr val="bg1"/>
                </a:solidFill>
                <a:latin typeface="+mj-lt"/>
              </a:endParaRPr>
            </a:p>
          </p:txBody>
        </p:sp>
        <p:sp>
          <p:nvSpPr>
            <p:cNvPr id="293" name="Oval 184">
              <a:extLst>
                <a:ext uri="{FF2B5EF4-FFF2-40B4-BE49-F238E27FC236}">
                  <a16:creationId xmlns="" xmlns:a16="http://schemas.microsoft.com/office/drawing/2014/main" id="{63D02AB1-6A9E-4722-BB4D-50B47056322A}"/>
                </a:ext>
              </a:extLst>
            </p:cNvPr>
            <p:cNvSpPr/>
            <p:nvPr/>
          </p:nvSpPr>
          <p:spPr>
            <a:xfrm>
              <a:off x="4755306" y="1418567"/>
              <a:ext cx="714146" cy="714146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96" name="Freeform 5">
            <a:extLst>
              <a:ext uri="{FF2B5EF4-FFF2-40B4-BE49-F238E27FC236}">
                <a16:creationId xmlns="" xmlns:a16="http://schemas.microsoft.com/office/drawing/2014/main" id="{EC9AE4DB-70DD-49C0-91F2-87400B58817D}"/>
              </a:ext>
            </a:extLst>
          </p:cNvPr>
          <p:cNvSpPr>
            <a:spLocks noEditPoints="1"/>
          </p:cNvSpPr>
          <p:nvPr/>
        </p:nvSpPr>
        <p:spPr bwMode="auto">
          <a:xfrm>
            <a:off x="5047485" y="4414267"/>
            <a:ext cx="303149" cy="211377"/>
          </a:xfrm>
          <a:custGeom>
            <a:avLst/>
            <a:gdLst>
              <a:gd name="T0" fmla="*/ 211 w 240"/>
              <a:gd name="T1" fmla="*/ 169 h 240"/>
              <a:gd name="T2" fmla="*/ 156 w 240"/>
              <a:gd name="T3" fmla="*/ 152 h 240"/>
              <a:gd name="T4" fmla="*/ 174 w 240"/>
              <a:gd name="T5" fmla="*/ 118 h 240"/>
              <a:gd name="T6" fmla="*/ 186 w 240"/>
              <a:gd name="T7" fmla="*/ 100 h 240"/>
              <a:gd name="T8" fmla="*/ 184 w 240"/>
              <a:gd name="T9" fmla="*/ 91 h 240"/>
              <a:gd name="T10" fmla="*/ 190 w 240"/>
              <a:gd name="T11" fmla="*/ 55 h 240"/>
              <a:gd name="T12" fmla="*/ 177 w 240"/>
              <a:gd name="T13" fmla="*/ 20 h 240"/>
              <a:gd name="T14" fmla="*/ 120 w 240"/>
              <a:gd name="T15" fmla="*/ 0 h 240"/>
              <a:gd name="T16" fmla="*/ 63 w 240"/>
              <a:gd name="T17" fmla="*/ 20 h 240"/>
              <a:gd name="T18" fmla="*/ 50 w 240"/>
              <a:gd name="T19" fmla="*/ 55 h 240"/>
              <a:gd name="T20" fmla="*/ 56 w 240"/>
              <a:gd name="T21" fmla="*/ 91 h 240"/>
              <a:gd name="T22" fmla="*/ 54 w 240"/>
              <a:gd name="T23" fmla="*/ 100 h 240"/>
              <a:gd name="T24" fmla="*/ 66 w 240"/>
              <a:gd name="T25" fmla="*/ 118 h 240"/>
              <a:gd name="T26" fmla="*/ 84 w 240"/>
              <a:gd name="T27" fmla="*/ 153 h 240"/>
              <a:gd name="T28" fmla="*/ 29 w 240"/>
              <a:gd name="T29" fmla="*/ 169 h 240"/>
              <a:gd name="T30" fmla="*/ 0 w 240"/>
              <a:gd name="T31" fmla="*/ 212 h 240"/>
              <a:gd name="T32" fmla="*/ 0 w 240"/>
              <a:gd name="T33" fmla="*/ 240 h 240"/>
              <a:gd name="T34" fmla="*/ 240 w 240"/>
              <a:gd name="T35" fmla="*/ 240 h 240"/>
              <a:gd name="T36" fmla="*/ 240 w 240"/>
              <a:gd name="T37" fmla="*/ 212 h 240"/>
              <a:gd name="T38" fmla="*/ 211 w 240"/>
              <a:gd name="T39" fmla="*/ 169 h 240"/>
              <a:gd name="T40" fmla="*/ 120 w 240"/>
              <a:gd name="T41" fmla="*/ 161 h 240"/>
              <a:gd name="T42" fmla="*/ 74 w 240"/>
              <a:gd name="T43" fmla="*/ 115 h 240"/>
              <a:gd name="T44" fmla="*/ 70 w 240"/>
              <a:gd name="T45" fmla="*/ 111 h 240"/>
              <a:gd name="T46" fmla="*/ 62 w 240"/>
              <a:gd name="T47" fmla="*/ 100 h 240"/>
              <a:gd name="T48" fmla="*/ 70 w 240"/>
              <a:gd name="T49" fmla="*/ 89 h 240"/>
              <a:gd name="T50" fmla="*/ 73 w 240"/>
              <a:gd name="T51" fmla="*/ 85 h 240"/>
              <a:gd name="T52" fmla="*/ 78 w 240"/>
              <a:gd name="T53" fmla="*/ 63 h 240"/>
              <a:gd name="T54" fmla="*/ 120 w 240"/>
              <a:gd name="T55" fmla="*/ 46 h 240"/>
              <a:gd name="T56" fmla="*/ 162 w 240"/>
              <a:gd name="T57" fmla="*/ 63 h 240"/>
              <a:gd name="T58" fmla="*/ 167 w 240"/>
              <a:gd name="T59" fmla="*/ 85 h 240"/>
              <a:gd name="T60" fmla="*/ 170 w 240"/>
              <a:gd name="T61" fmla="*/ 89 h 240"/>
              <a:gd name="T62" fmla="*/ 178 w 240"/>
              <a:gd name="T63" fmla="*/ 100 h 240"/>
              <a:gd name="T64" fmla="*/ 170 w 240"/>
              <a:gd name="T65" fmla="*/ 111 h 240"/>
              <a:gd name="T66" fmla="*/ 166 w 240"/>
              <a:gd name="T67" fmla="*/ 115 h 240"/>
              <a:gd name="T68" fmla="*/ 120 w 240"/>
              <a:gd name="T69" fmla="*/ 161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240" h="240">
                <a:moveTo>
                  <a:pt x="211" y="169"/>
                </a:moveTo>
                <a:cubicBezTo>
                  <a:pt x="156" y="152"/>
                  <a:pt x="156" y="152"/>
                  <a:pt x="156" y="152"/>
                </a:cubicBezTo>
                <a:cubicBezTo>
                  <a:pt x="165" y="144"/>
                  <a:pt x="173" y="132"/>
                  <a:pt x="174" y="118"/>
                </a:cubicBezTo>
                <a:cubicBezTo>
                  <a:pt x="182" y="116"/>
                  <a:pt x="186" y="108"/>
                  <a:pt x="186" y="100"/>
                </a:cubicBezTo>
                <a:cubicBezTo>
                  <a:pt x="186" y="97"/>
                  <a:pt x="185" y="94"/>
                  <a:pt x="184" y="91"/>
                </a:cubicBezTo>
                <a:cubicBezTo>
                  <a:pt x="190" y="55"/>
                  <a:pt x="190" y="55"/>
                  <a:pt x="190" y="55"/>
                </a:cubicBezTo>
                <a:cubicBezTo>
                  <a:pt x="190" y="54"/>
                  <a:pt x="191" y="35"/>
                  <a:pt x="177" y="20"/>
                </a:cubicBezTo>
                <a:cubicBezTo>
                  <a:pt x="165" y="7"/>
                  <a:pt x="146" y="0"/>
                  <a:pt x="120" y="0"/>
                </a:cubicBezTo>
                <a:cubicBezTo>
                  <a:pt x="94" y="0"/>
                  <a:pt x="75" y="7"/>
                  <a:pt x="63" y="20"/>
                </a:cubicBezTo>
                <a:cubicBezTo>
                  <a:pt x="49" y="35"/>
                  <a:pt x="50" y="54"/>
                  <a:pt x="50" y="55"/>
                </a:cubicBezTo>
                <a:cubicBezTo>
                  <a:pt x="56" y="91"/>
                  <a:pt x="56" y="91"/>
                  <a:pt x="56" y="91"/>
                </a:cubicBezTo>
                <a:cubicBezTo>
                  <a:pt x="55" y="94"/>
                  <a:pt x="54" y="97"/>
                  <a:pt x="54" y="100"/>
                </a:cubicBezTo>
                <a:cubicBezTo>
                  <a:pt x="54" y="108"/>
                  <a:pt x="58" y="116"/>
                  <a:pt x="66" y="118"/>
                </a:cubicBezTo>
                <a:cubicBezTo>
                  <a:pt x="67" y="132"/>
                  <a:pt x="75" y="144"/>
                  <a:pt x="84" y="153"/>
                </a:cubicBezTo>
                <a:cubicBezTo>
                  <a:pt x="29" y="169"/>
                  <a:pt x="29" y="169"/>
                  <a:pt x="29" y="169"/>
                </a:cubicBezTo>
                <a:cubicBezTo>
                  <a:pt x="12" y="176"/>
                  <a:pt x="0" y="193"/>
                  <a:pt x="0" y="212"/>
                </a:cubicBezTo>
                <a:cubicBezTo>
                  <a:pt x="0" y="240"/>
                  <a:pt x="0" y="240"/>
                  <a:pt x="0" y="240"/>
                </a:cubicBezTo>
                <a:cubicBezTo>
                  <a:pt x="240" y="240"/>
                  <a:pt x="240" y="240"/>
                  <a:pt x="240" y="240"/>
                </a:cubicBezTo>
                <a:cubicBezTo>
                  <a:pt x="240" y="212"/>
                  <a:pt x="240" y="212"/>
                  <a:pt x="240" y="212"/>
                </a:cubicBezTo>
                <a:cubicBezTo>
                  <a:pt x="240" y="193"/>
                  <a:pt x="228" y="176"/>
                  <a:pt x="211" y="169"/>
                </a:cubicBezTo>
                <a:close/>
                <a:moveTo>
                  <a:pt x="120" y="161"/>
                </a:moveTo>
                <a:cubicBezTo>
                  <a:pt x="107" y="161"/>
                  <a:pt x="74" y="143"/>
                  <a:pt x="74" y="115"/>
                </a:cubicBezTo>
                <a:cubicBezTo>
                  <a:pt x="74" y="113"/>
                  <a:pt x="72" y="111"/>
                  <a:pt x="70" y="111"/>
                </a:cubicBezTo>
                <a:cubicBezTo>
                  <a:pt x="64" y="111"/>
                  <a:pt x="62" y="104"/>
                  <a:pt x="62" y="100"/>
                </a:cubicBezTo>
                <a:cubicBezTo>
                  <a:pt x="62" y="96"/>
                  <a:pt x="64" y="89"/>
                  <a:pt x="70" y="89"/>
                </a:cubicBezTo>
                <a:cubicBezTo>
                  <a:pt x="71" y="89"/>
                  <a:pt x="73" y="87"/>
                  <a:pt x="73" y="85"/>
                </a:cubicBezTo>
                <a:cubicBezTo>
                  <a:pt x="78" y="63"/>
                  <a:pt x="78" y="63"/>
                  <a:pt x="78" y="63"/>
                </a:cubicBezTo>
                <a:cubicBezTo>
                  <a:pt x="108" y="63"/>
                  <a:pt x="116" y="53"/>
                  <a:pt x="120" y="46"/>
                </a:cubicBezTo>
                <a:cubicBezTo>
                  <a:pt x="124" y="53"/>
                  <a:pt x="132" y="63"/>
                  <a:pt x="162" y="63"/>
                </a:cubicBezTo>
                <a:cubicBezTo>
                  <a:pt x="167" y="85"/>
                  <a:pt x="167" y="85"/>
                  <a:pt x="167" y="85"/>
                </a:cubicBezTo>
                <a:cubicBezTo>
                  <a:pt x="167" y="87"/>
                  <a:pt x="169" y="89"/>
                  <a:pt x="170" y="89"/>
                </a:cubicBezTo>
                <a:cubicBezTo>
                  <a:pt x="176" y="89"/>
                  <a:pt x="178" y="96"/>
                  <a:pt x="178" y="100"/>
                </a:cubicBezTo>
                <a:cubicBezTo>
                  <a:pt x="178" y="104"/>
                  <a:pt x="176" y="111"/>
                  <a:pt x="170" y="111"/>
                </a:cubicBezTo>
                <a:cubicBezTo>
                  <a:pt x="168" y="111"/>
                  <a:pt x="166" y="113"/>
                  <a:pt x="166" y="115"/>
                </a:cubicBezTo>
                <a:cubicBezTo>
                  <a:pt x="166" y="143"/>
                  <a:pt x="133" y="161"/>
                  <a:pt x="120" y="161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7" name="標題 1"/>
          <p:cNvSpPr txBox="1">
            <a:spLocks/>
          </p:cNvSpPr>
          <p:nvPr/>
        </p:nvSpPr>
        <p:spPr>
          <a:xfrm>
            <a:off x="830311" y="255494"/>
            <a:ext cx="10871200" cy="990600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4800" b="1" i="0" kern="120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lang="en-US" altLang="zh-TW" dirty="0"/>
              <a:t>Organization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69841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/>
              <a:t>Information Access Lead to Success</a:t>
            </a:r>
            <a:endParaRPr lang="zh-TW" altLang="en-US" dirty="0"/>
          </a:p>
        </p:txBody>
      </p:sp>
      <p:sp>
        <p:nvSpPr>
          <p:cNvPr id="4" name="六邊形 4"/>
          <p:cNvSpPr/>
          <p:nvPr/>
        </p:nvSpPr>
        <p:spPr bwMode="auto">
          <a:xfrm>
            <a:off x="4661124" y="1700212"/>
            <a:ext cx="1273175" cy="146367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5" name="六邊形 4"/>
          <p:cNvSpPr/>
          <p:nvPr/>
        </p:nvSpPr>
        <p:spPr bwMode="auto">
          <a:xfrm>
            <a:off x="6413724" y="1709737"/>
            <a:ext cx="1273175" cy="1462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6" name="六邊形 5"/>
          <p:cNvSpPr/>
          <p:nvPr/>
        </p:nvSpPr>
        <p:spPr bwMode="auto">
          <a:xfrm rot="5400000">
            <a:off x="7878193" y="1358106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EADE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7" name="六邊形 4"/>
          <p:cNvSpPr/>
          <p:nvPr/>
        </p:nvSpPr>
        <p:spPr bwMode="auto">
          <a:xfrm>
            <a:off x="8191724" y="1708150"/>
            <a:ext cx="1273175" cy="1463675"/>
          </a:xfrm>
          <a:prstGeom prst="rect">
            <a:avLst/>
          </a:prstGeom>
          <a:noFill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 dirty="0">
              <a:solidFill>
                <a:schemeClr val="bg1"/>
              </a:solidFill>
            </a:endParaRPr>
          </a:p>
        </p:txBody>
      </p:sp>
      <p:sp>
        <p:nvSpPr>
          <p:cNvPr id="8" name="六邊形 7"/>
          <p:cNvSpPr/>
          <p:nvPr/>
        </p:nvSpPr>
        <p:spPr bwMode="auto">
          <a:xfrm rot="5400000">
            <a:off x="3096643" y="3088481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2EADE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9" name="矩形 11"/>
          <p:cNvSpPr>
            <a:spLocks noChangeArrowheads="1"/>
          </p:cNvSpPr>
          <p:nvPr/>
        </p:nvSpPr>
        <p:spPr bwMode="auto">
          <a:xfrm>
            <a:off x="3123691" y="3375025"/>
            <a:ext cx="2112458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ts val="20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Leading software technology  </a:t>
            </a:r>
          </a:p>
          <a:p>
            <a:pPr algn="ctr">
              <a:lnSpc>
                <a:spcPts val="20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and in</a:t>
            </a:r>
          </a:p>
          <a:p>
            <a:pPr algn="ctr">
              <a:lnSpc>
                <a:spcPts val="20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implementation experience</a:t>
            </a:r>
            <a:endParaRPr lang="zh-TW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六邊形 9"/>
          <p:cNvSpPr/>
          <p:nvPr/>
        </p:nvSpPr>
        <p:spPr bwMode="auto">
          <a:xfrm rot="5400000">
            <a:off x="6933630" y="3088481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2EADE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11" name="六邊形 4"/>
          <p:cNvSpPr/>
          <p:nvPr/>
        </p:nvSpPr>
        <p:spPr bwMode="auto">
          <a:xfrm>
            <a:off x="7367811" y="3344862"/>
            <a:ext cx="1273175" cy="146050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12" name="矩形 11"/>
          <p:cNvSpPr>
            <a:spLocks noChangeArrowheads="1"/>
          </p:cNvSpPr>
          <p:nvPr/>
        </p:nvSpPr>
        <p:spPr bwMode="auto">
          <a:xfrm>
            <a:off x="7002686" y="3375025"/>
            <a:ext cx="1997075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it-IT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Oracle professional distributor in Taiwan</a:t>
            </a:r>
            <a:endParaRPr kumimoji="0" lang="zh-TW" altLang="en-US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35"/>
          <p:cNvSpPr>
            <a:spLocks noChangeArrowheads="1"/>
          </p:cNvSpPr>
          <p:nvPr/>
        </p:nvSpPr>
        <p:spPr bwMode="auto">
          <a:xfrm>
            <a:off x="7980586" y="1838325"/>
            <a:ext cx="1931988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Taiwan </a:t>
            </a:r>
            <a:r>
              <a:rPr lang="en-US" altLang="zh-TW" sz="16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Mittelstand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Award</a:t>
            </a:r>
            <a:endParaRPr kumimoji="0" lang="en-US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4" name="群組 39"/>
          <p:cNvGrpSpPr>
            <a:grpSpLocks/>
          </p:cNvGrpSpPr>
          <p:nvPr/>
        </p:nvGrpSpPr>
        <p:grpSpPr bwMode="auto">
          <a:xfrm>
            <a:off x="4192811" y="4672012"/>
            <a:ext cx="1847850" cy="2124075"/>
            <a:chOff x="1312545" y="71"/>
            <a:chExt cx="1310630" cy="1506471"/>
          </a:xfrm>
        </p:grpSpPr>
        <p:sp>
          <p:nvSpPr>
            <p:cNvPr id="15" name="六邊形 14"/>
            <p:cNvSpPr/>
            <p:nvPr/>
          </p:nvSpPr>
          <p:spPr>
            <a:xfrm rot="5400000">
              <a:off x="121462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</p:sp>
        <p:sp>
          <p:nvSpPr>
            <p:cNvPr id="16" name="六邊形 4"/>
            <p:cNvSpPr/>
            <p:nvPr/>
          </p:nvSpPr>
          <p:spPr>
            <a:xfrm>
              <a:off x="1517472" y="235387"/>
              <a:ext cx="900777" cy="103584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600200" eaLnBrk="1" fontAlgn="auto" hangingPunct="1">
                <a:lnSpc>
                  <a:spcPts val="2500"/>
                </a:lnSpc>
                <a:defRPr/>
              </a:pPr>
              <a:endParaRPr kumimoji="0"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sp>
        <p:nvSpPr>
          <p:cNvPr id="17" name="矩形 35"/>
          <p:cNvSpPr>
            <a:spLocks noChangeArrowheads="1"/>
          </p:cNvSpPr>
          <p:nvPr/>
        </p:nvSpPr>
        <p:spPr bwMode="auto">
          <a:xfrm>
            <a:off x="4200271" y="5477381"/>
            <a:ext cx="1849437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spcBef>
                <a:spcPct val="0"/>
              </a:spcBef>
              <a:buClrTx/>
              <a:buFontTx/>
              <a:buNone/>
            </a:pPr>
            <a:r>
              <a:rPr kumimoji="0" lang="en-US" altLang="zh-TW" sz="1600" b="1" dirty="0">
                <a:solidFill>
                  <a:srgbClr val="40404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SWIFT</a:t>
            </a:r>
            <a:r>
              <a:rPr kumimoji="0" lang="zh-TW" altLang="en-US" sz="1600" b="1" dirty="0">
                <a:solidFill>
                  <a:srgbClr val="40404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kumimoji="0" lang="en-US" altLang="zh-TW" sz="1600" b="1" dirty="0">
                <a:solidFill>
                  <a:srgbClr val="40404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Microsoft Partner </a:t>
            </a:r>
          </a:p>
        </p:txBody>
      </p:sp>
      <p:sp>
        <p:nvSpPr>
          <p:cNvPr id="18" name="六邊形 17"/>
          <p:cNvSpPr/>
          <p:nvPr/>
        </p:nvSpPr>
        <p:spPr bwMode="auto">
          <a:xfrm rot="5400000">
            <a:off x="2100487" y="1358899"/>
            <a:ext cx="2125662" cy="1846263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EADE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19" name="六邊形 4"/>
          <p:cNvSpPr/>
          <p:nvPr/>
        </p:nvSpPr>
        <p:spPr bwMode="auto">
          <a:xfrm>
            <a:off x="2798986" y="1693862"/>
            <a:ext cx="1271588" cy="1462088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20" name="矩形 19"/>
          <p:cNvSpPr>
            <a:spLocks noChangeArrowheads="1"/>
          </p:cNvSpPr>
          <p:nvPr/>
        </p:nvSpPr>
        <p:spPr bwMode="auto">
          <a:xfrm>
            <a:off x="2218718" y="1755723"/>
            <a:ext cx="1893985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</a:t>
            </a:r>
            <a:r>
              <a:rPr kumimoji="0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Taiwan software company on TSE</a:t>
            </a:r>
            <a:r>
              <a:rPr kumimoji="0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</a:p>
        </p:txBody>
      </p:sp>
      <p:sp>
        <p:nvSpPr>
          <p:cNvPr id="21" name="六邊形 20"/>
          <p:cNvSpPr/>
          <p:nvPr/>
        </p:nvSpPr>
        <p:spPr bwMode="auto">
          <a:xfrm rot="5400000">
            <a:off x="7909148" y="4810125"/>
            <a:ext cx="2124075" cy="1847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2EADE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22" name="六邊形 4"/>
          <p:cNvSpPr/>
          <p:nvPr/>
        </p:nvSpPr>
        <p:spPr bwMode="auto">
          <a:xfrm>
            <a:off x="8213949" y="5003800"/>
            <a:ext cx="1273175" cy="146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3600" b="1"/>
          </a:p>
        </p:txBody>
      </p:sp>
      <p:sp>
        <p:nvSpPr>
          <p:cNvPr id="23" name="矩形 22"/>
          <p:cNvSpPr>
            <a:spLocks noChangeArrowheads="1"/>
          </p:cNvSpPr>
          <p:nvPr/>
        </p:nvSpPr>
        <p:spPr bwMode="auto">
          <a:xfrm>
            <a:off x="8083774" y="5307012"/>
            <a:ext cx="1831975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Consulting and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outsourcing services</a:t>
            </a:r>
            <a:endParaRPr lang="zh-TW" altLang="zh-TW" sz="16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4" name="六邊形 23"/>
          <p:cNvSpPr/>
          <p:nvPr/>
        </p:nvSpPr>
        <p:spPr bwMode="auto">
          <a:xfrm rot="5400000">
            <a:off x="5015137" y="3087687"/>
            <a:ext cx="2125662" cy="1849437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EADE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25" name="矩形 1"/>
          <p:cNvSpPr>
            <a:spLocks noChangeArrowheads="1"/>
          </p:cNvSpPr>
          <p:nvPr/>
        </p:nvSpPr>
        <p:spPr bwMode="auto">
          <a:xfrm>
            <a:off x="5116736" y="3660775"/>
            <a:ext cx="1971675" cy="1054135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 eaLnBrk="1" hangingPunct="1">
              <a:lnSpc>
                <a:spcPts val="2500"/>
              </a:lnSpc>
              <a:defRPr/>
            </a:pP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微軟正黑體" charset="0"/>
              </a:rPr>
              <a:t>Taiwan provider of foreign exchange system</a:t>
            </a:r>
            <a:endParaRPr kumimoji="0" lang="en-US" altLang="zh-TW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微軟正黑體" charset="0"/>
            </a:endParaRPr>
          </a:p>
        </p:txBody>
      </p:sp>
      <p:sp>
        <p:nvSpPr>
          <p:cNvPr id="26" name="文字方塊 2"/>
          <p:cNvSpPr txBox="1">
            <a:spLocks noChangeArrowheads="1"/>
          </p:cNvSpPr>
          <p:nvPr/>
        </p:nvSpPr>
        <p:spPr bwMode="auto">
          <a:xfrm>
            <a:off x="5442688" y="2999869"/>
            <a:ext cx="1665847" cy="861774"/>
          </a:xfrm>
          <a:prstGeom prst="rect">
            <a:avLst/>
          </a:prstGeom>
          <a:noFill/>
          <a:ln>
            <a:noFill/>
          </a:ln>
          <a:extLst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NO.</a:t>
            </a: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27" name="六邊形 26"/>
          <p:cNvSpPr/>
          <p:nvPr/>
        </p:nvSpPr>
        <p:spPr bwMode="auto">
          <a:xfrm rot="5400000">
            <a:off x="4025330" y="1358106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EADE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28" name="矩形 8"/>
          <p:cNvSpPr>
            <a:spLocks noChangeArrowheads="1"/>
          </p:cNvSpPr>
          <p:nvPr/>
        </p:nvSpPr>
        <p:spPr bwMode="auto">
          <a:xfrm>
            <a:off x="4041999" y="1911350"/>
            <a:ext cx="2095500" cy="7335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Only Taiwan ERP company on TSE</a:t>
            </a:r>
          </a:p>
        </p:txBody>
      </p:sp>
      <p:sp>
        <p:nvSpPr>
          <p:cNvPr id="29" name="六邊形 28"/>
          <p:cNvSpPr/>
          <p:nvPr/>
        </p:nvSpPr>
        <p:spPr bwMode="auto">
          <a:xfrm rot="5400000">
            <a:off x="5952555" y="1358106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ln>
            <a:solidFill>
              <a:srgbClr val="2EADE3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30" name="矩形 62"/>
          <p:cNvSpPr>
            <a:spLocks noChangeArrowheads="1"/>
          </p:cNvSpPr>
          <p:nvPr/>
        </p:nvSpPr>
        <p:spPr bwMode="auto">
          <a:xfrm>
            <a:off x="6012086" y="1844657"/>
            <a:ext cx="2035175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Software products and professional services</a:t>
            </a:r>
          </a:p>
        </p:txBody>
      </p:sp>
      <p:sp>
        <p:nvSpPr>
          <p:cNvPr id="31" name="六邊形 4"/>
          <p:cNvSpPr/>
          <p:nvPr/>
        </p:nvSpPr>
        <p:spPr bwMode="auto">
          <a:xfrm>
            <a:off x="1935386" y="3321050"/>
            <a:ext cx="1271588" cy="1462087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lIns="0" tIns="0" rIns="0" bIns="0" spcCol="1270" anchor="ctr"/>
          <a:lstStyle/>
          <a:p>
            <a:pPr algn="ctr" defTabSz="1600200" eaLnBrk="1" fontAlgn="auto" hangingPunct="1">
              <a:lnSpc>
                <a:spcPct val="90000"/>
              </a:lnSpc>
              <a:spcBef>
                <a:spcPts val="0"/>
              </a:spcBef>
              <a:spcAft>
                <a:spcPct val="35000"/>
              </a:spcAft>
              <a:defRPr/>
            </a:pPr>
            <a:endParaRPr kumimoji="0" lang="zh-TW" altLang="en-US" sz="1800" b="1">
              <a:latin typeface="微軟正黑體" panose="020B0604030504040204" pitchFamily="34" charset="-120"/>
            </a:endParaRPr>
          </a:p>
        </p:txBody>
      </p:sp>
      <p:sp>
        <p:nvSpPr>
          <p:cNvPr id="32" name="六邊形 31"/>
          <p:cNvSpPr/>
          <p:nvPr/>
        </p:nvSpPr>
        <p:spPr bwMode="auto">
          <a:xfrm rot="5400000">
            <a:off x="1177355" y="3088481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EADE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33" name="矩形 32"/>
          <p:cNvSpPr>
            <a:spLocks noChangeArrowheads="1"/>
          </p:cNvSpPr>
          <p:nvPr/>
        </p:nvSpPr>
        <p:spPr bwMode="auto">
          <a:xfrm>
            <a:off x="1416274" y="3646487"/>
            <a:ext cx="1976437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year</a:t>
            </a:r>
          </a:p>
          <a:p>
            <a:pPr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en-US" altLang="zh-TW" sz="1600" b="1" dirty="0">
                <a:solidFill>
                  <a:srgbClr val="FFFF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 enterprise informatization</a:t>
            </a:r>
          </a:p>
        </p:txBody>
      </p:sp>
      <p:sp>
        <p:nvSpPr>
          <p:cNvPr id="34" name="文字方塊 6"/>
          <p:cNvSpPr txBox="1">
            <a:spLocks noChangeArrowheads="1"/>
          </p:cNvSpPr>
          <p:nvPr/>
        </p:nvSpPr>
        <p:spPr bwMode="auto">
          <a:xfrm>
            <a:off x="1477262" y="3242413"/>
            <a:ext cx="937775" cy="86177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37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35" name="群組 42"/>
          <p:cNvGrpSpPr>
            <a:grpSpLocks/>
          </p:cNvGrpSpPr>
          <p:nvPr/>
        </p:nvGrpSpPr>
        <p:grpSpPr bwMode="auto">
          <a:xfrm>
            <a:off x="2263999" y="4672012"/>
            <a:ext cx="1847850" cy="2124075"/>
            <a:chOff x="1312545" y="71"/>
            <a:chExt cx="1310630" cy="1506471"/>
          </a:xfrm>
        </p:grpSpPr>
        <p:sp>
          <p:nvSpPr>
            <p:cNvPr id="36" name="六邊形 35"/>
            <p:cNvSpPr/>
            <p:nvPr/>
          </p:nvSpPr>
          <p:spPr>
            <a:xfrm rot="5400000">
              <a:off x="1214624" y="97992"/>
              <a:ext cx="1506471" cy="1310630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EADE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37" name="六邊形 4"/>
            <p:cNvSpPr/>
            <p:nvPr/>
          </p:nvSpPr>
          <p:spPr>
            <a:xfrm>
              <a:off x="1517472" y="235387"/>
              <a:ext cx="901902" cy="1035840"/>
            </a:xfrm>
            <a:prstGeom prst="rect">
              <a:avLst/>
            </a:prstGeom>
            <a:solidFill>
              <a:srgbClr val="2EADE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600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zh-TW" altLang="en-US" sz="3600" b="1"/>
            </a:p>
          </p:txBody>
        </p:sp>
      </p:grpSp>
      <p:sp>
        <p:nvSpPr>
          <p:cNvPr id="38" name="矩形 67"/>
          <p:cNvSpPr>
            <a:spLocks noChangeArrowheads="1"/>
          </p:cNvSpPr>
          <p:nvPr/>
        </p:nvSpPr>
        <p:spPr bwMode="auto">
          <a:xfrm>
            <a:off x="2227486" y="5275882"/>
            <a:ext cx="1963738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 eaLnBrk="1" hangingPunct="1">
              <a:lnSpc>
                <a:spcPts val="2500"/>
              </a:lnSpc>
              <a:spcBef>
                <a:spcPts val="0"/>
              </a:spcBef>
              <a:buClrTx/>
              <a:buFontTx/>
              <a:buNone/>
            </a:pPr>
            <a:r>
              <a:rPr kumimoji="0" lang="zh-TW" altLang="en-US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 </a:t>
            </a:r>
            <a:r>
              <a:rPr kumimoji="0" lang="en-US" altLang="zh-TW" sz="1600" b="1" dirty="0" err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st</a:t>
            </a:r>
            <a:r>
              <a:rPr kumimoji="0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government-acknowledged      IFRS ERP provider</a:t>
            </a:r>
            <a:endParaRPr kumimoji="0" lang="zh-TW" altLang="en-US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9" name="文字方塊 101"/>
          <p:cNvSpPr txBox="1">
            <a:spLocks noChangeArrowheads="1"/>
          </p:cNvSpPr>
          <p:nvPr/>
        </p:nvSpPr>
        <p:spPr bwMode="auto">
          <a:xfrm>
            <a:off x="2175058" y="4900418"/>
            <a:ext cx="541271" cy="861774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grpSp>
        <p:nvGrpSpPr>
          <p:cNvPr id="40" name="群組 42"/>
          <p:cNvGrpSpPr>
            <a:grpSpLocks/>
          </p:cNvGrpSpPr>
          <p:nvPr/>
        </p:nvGrpSpPr>
        <p:grpSpPr bwMode="auto">
          <a:xfrm>
            <a:off x="6120036" y="4672012"/>
            <a:ext cx="1847850" cy="2124075"/>
            <a:chOff x="1360476" y="160"/>
            <a:chExt cx="1310336" cy="1506411"/>
          </a:xfrm>
        </p:grpSpPr>
        <p:sp>
          <p:nvSpPr>
            <p:cNvPr id="41" name="六邊形 40"/>
            <p:cNvSpPr/>
            <p:nvPr/>
          </p:nvSpPr>
          <p:spPr>
            <a:xfrm rot="5400000">
              <a:off x="1262438" y="98198"/>
              <a:ext cx="1506411" cy="1310336"/>
            </a:xfrm>
            <a:prstGeom prst="hexagon">
              <a:avLst>
                <a:gd name="adj" fmla="val 25000"/>
                <a:gd name="vf" fmla="val 115470"/>
              </a:avLst>
            </a:prstGeom>
            <a:solidFill>
              <a:srgbClr val="2EADE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</p:sp>
        <p:sp>
          <p:nvSpPr>
            <p:cNvPr id="42" name="六邊形 4"/>
            <p:cNvSpPr/>
            <p:nvPr/>
          </p:nvSpPr>
          <p:spPr>
            <a:xfrm>
              <a:off x="1518077" y="235467"/>
              <a:ext cx="901701" cy="1035798"/>
            </a:xfrm>
            <a:prstGeom prst="rect">
              <a:avLst/>
            </a:prstGeom>
            <a:solidFill>
              <a:srgbClr val="2EADE3"/>
            </a:solidFill>
            <a:ln>
              <a:noFill/>
            </a:ln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lIns="0" tIns="0" rIns="0" bIns="0" spcCol="1270" anchor="ctr"/>
            <a:lstStyle/>
            <a:p>
              <a:pPr algn="ctr" defTabSz="1600200" eaLnBrk="1" fontAlgn="auto" hangingPunct="1">
                <a:lnSpc>
                  <a:spcPct val="90000"/>
                </a:lnSpc>
                <a:spcBef>
                  <a:spcPts val="0"/>
                </a:spcBef>
                <a:spcAft>
                  <a:spcPct val="35000"/>
                </a:spcAft>
                <a:defRPr/>
              </a:pPr>
              <a:endParaRPr kumimoji="0" lang="zh-TW" altLang="en-US" sz="3600" b="1"/>
            </a:p>
          </p:txBody>
        </p:sp>
      </p:grpSp>
      <p:sp>
        <p:nvSpPr>
          <p:cNvPr id="43" name="矩形 71"/>
          <p:cNvSpPr>
            <a:spLocks noChangeArrowheads="1"/>
          </p:cNvSpPr>
          <p:nvPr/>
        </p:nvSpPr>
        <p:spPr bwMode="auto">
          <a:xfrm>
            <a:off x="6115274" y="5397500"/>
            <a:ext cx="1898650" cy="10541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lnSpc>
                <a:spcPts val="25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TW" sz="1600" b="1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Taiwan core banking solution provider</a:t>
            </a:r>
            <a:endParaRPr lang="zh-TW" altLang="zh-TW" sz="1600" b="1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4" name="文字方塊 102"/>
          <p:cNvSpPr txBox="1">
            <a:spLocks noChangeArrowheads="1"/>
          </p:cNvSpPr>
          <p:nvPr/>
        </p:nvSpPr>
        <p:spPr bwMode="auto">
          <a:xfrm>
            <a:off x="6482940" y="4677856"/>
            <a:ext cx="995785" cy="861774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NO.</a:t>
            </a: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5" name="文字方塊 105"/>
          <p:cNvSpPr txBox="1">
            <a:spLocks noChangeArrowheads="1"/>
          </p:cNvSpPr>
          <p:nvPr/>
        </p:nvSpPr>
        <p:spPr bwMode="auto">
          <a:xfrm>
            <a:off x="2243528" y="1383004"/>
            <a:ext cx="567618" cy="861774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50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1</a:t>
            </a:r>
            <a:endParaRPr lang="zh-TW" altLang="en-US" sz="50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47" name="六邊形 46"/>
          <p:cNvSpPr/>
          <p:nvPr/>
        </p:nvSpPr>
        <p:spPr bwMode="auto">
          <a:xfrm rot="5400000">
            <a:off x="8849743" y="3055937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EADE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49" name="矩形 48"/>
          <p:cNvSpPr/>
          <p:nvPr/>
        </p:nvSpPr>
        <p:spPr>
          <a:xfrm>
            <a:off x="8891588" y="3380055"/>
            <a:ext cx="2007046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kumimoji="1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Taiwan MES solution acknowledged by Gartner</a:t>
            </a:r>
            <a:endParaRPr kumimoji="1" lang="zh-TW" altLang="en-US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0" name="文字方塊 102"/>
          <p:cNvSpPr txBox="1">
            <a:spLocks noChangeArrowheads="1"/>
          </p:cNvSpPr>
          <p:nvPr/>
        </p:nvSpPr>
        <p:spPr bwMode="auto">
          <a:xfrm>
            <a:off x="9503194" y="3011580"/>
            <a:ext cx="867545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</a:t>
            </a:r>
            <a:r>
              <a:rPr lang="en-US" altLang="zh-TW" sz="2400" b="1" dirty="0" smtClean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nly</a:t>
            </a:r>
            <a:endParaRPr lang="zh-TW" altLang="en-US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1" name="六邊形 50"/>
          <p:cNvSpPr/>
          <p:nvPr/>
        </p:nvSpPr>
        <p:spPr bwMode="auto">
          <a:xfrm rot="5400000">
            <a:off x="194247" y="4816743"/>
            <a:ext cx="2125662" cy="1847850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2EADE3"/>
          </a:solidFill>
          <a:ln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52" name="矩形 51"/>
          <p:cNvSpPr/>
          <p:nvPr/>
        </p:nvSpPr>
        <p:spPr>
          <a:xfrm>
            <a:off x="55612" y="5164925"/>
            <a:ext cx="2316832" cy="13747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>
              <a:lnSpc>
                <a:spcPts val="2500"/>
              </a:lnSpc>
            </a:pPr>
            <a:r>
              <a:rPr kumimoji="1" lang="en-US" altLang="zh-TW" sz="1600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Taiwan Banking solution acknowledged            by Gartner</a:t>
            </a:r>
            <a:endParaRPr kumimoji="1" lang="zh-TW" altLang="en-US" sz="16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3" name="文字方塊 102"/>
          <p:cNvSpPr txBox="1">
            <a:spLocks noChangeArrowheads="1"/>
          </p:cNvSpPr>
          <p:nvPr/>
        </p:nvSpPr>
        <p:spPr bwMode="auto">
          <a:xfrm>
            <a:off x="847698" y="4772386"/>
            <a:ext cx="816249" cy="461665"/>
          </a:xfrm>
          <a:prstGeom prst="rect">
            <a:avLst/>
          </a:prstGeom>
          <a:noFill/>
          <a:ln>
            <a:noFill/>
          </a:ln>
          <a:extLst/>
        </p:spPr>
        <p:txBody>
          <a:bodyPr wrap="none">
            <a:spAutoFit/>
            <a:scene3d>
              <a:camera prst="orthographicFront"/>
              <a:lightRig rig="glow" dir="tl">
                <a:rot lat="0" lon="0" rev="5400000"/>
              </a:lightRig>
            </a:scene3d>
            <a:sp3d contourW="12700">
              <a:bevelT w="25400" h="25400"/>
              <a:contourClr>
                <a:schemeClr val="accent6">
                  <a:shade val="73000"/>
                </a:schemeClr>
              </a:contourClr>
            </a:sp3d>
          </a:bodyPr>
          <a:lstStyle>
            <a:lvl1pPr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TW" sz="2400" b="1" dirty="0">
                <a:ln w="11430"/>
                <a:gradFill>
                  <a:gsLst>
                    <a:gs pos="0">
                      <a:schemeClr val="accent6">
                        <a:tint val="90000"/>
                        <a:satMod val="120000"/>
                      </a:schemeClr>
                    </a:gs>
                    <a:gs pos="25000">
                      <a:schemeClr val="accent6">
                        <a:tint val="93000"/>
                        <a:satMod val="120000"/>
                      </a:schemeClr>
                    </a:gs>
                    <a:gs pos="50000">
                      <a:schemeClr val="accent6">
                        <a:shade val="89000"/>
                        <a:satMod val="110000"/>
                      </a:schemeClr>
                    </a:gs>
                    <a:gs pos="75000">
                      <a:schemeClr val="accent6">
                        <a:tint val="93000"/>
                        <a:satMod val="120000"/>
                      </a:schemeClr>
                    </a:gs>
                    <a:gs pos="100000">
                      <a:schemeClr val="accent6">
                        <a:tint val="90000"/>
                        <a:satMod val="120000"/>
                      </a:schemeClr>
                    </a:gs>
                  </a:gsLst>
                  <a:lin ang="5400000"/>
                </a:gradFill>
                <a:effectLst>
                  <a:outerShdw blurRad="80000" dist="40000" dir="5040000" algn="tl">
                    <a:srgbClr val="000000">
                      <a:alpha val="30000"/>
                    </a:srgbClr>
                  </a:outerShdw>
                </a:effectLst>
              </a:rPr>
              <a:t>only</a:t>
            </a:r>
            <a:endParaRPr lang="zh-TW" altLang="en-US" sz="5400" b="1" dirty="0">
              <a:ln w="11430"/>
              <a:gradFill>
                <a:gsLst>
                  <a:gs pos="0">
                    <a:schemeClr val="accent6">
                      <a:tint val="90000"/>
                      <a:satMod val="120000"/>
                    </a:schemeClr>
                  </a:gs>
                  <a:gs pos="25000">
                    <a:schemeClr val="accent6">
                      <a:tint val="93000"/>
                      <a:satMod val="120000"/>
                    </a:schemeClr>
                  </a:gs>
                  <a:gs pos="50000">
                    <a:schemeClr val="accent6">
                      <a:shade val="89000"/>
                      <a:satMod val="110000"/>
                    </a:schemeClr>
                  </a:gs>
                  <a:gs pos="75000">
                    <a:schemeClr val="accent6">
                      <a:tint val="93000"/>
                      <a:satMod val="120000"/>
                    </a:schemeClr>
                  </a:gs>
                  <a:gs pos="100000">
                    <a:schemeClr val="accent6">
                      <a:tint val="90000"/>
                      <a:satMod val="120000"/>
                    </a:schemeClr>
                  </a:gs>
                </a:gsLst>
                <a:lin ang="5400000"/>
              </a:gradFill>
              <a:effectLst>
                <a:outerShdw blurRad="80000" dist="40000" dir="5040000" algn="tl">
                  <a:srgbClr val="000000">
                    <a:alpha val="30000"/>
                  </a:srgbClr>
                </a:outerShdw>
              </a:effectLst>
            </a:endParaRPr>
          </a:p>
        </p:txBody>
      </p:sp>
      <p:sp>
        <p:nvSpPr>
          <p:cNvPr id="54" name="六邊形 53"/>
          <p:cNvSpPr/>
          <p:nvPr/>
        </p:nvSpPr>
        <p:spPr bwMode="auto">
          <a:xfrm rot="5400000">
            <a:off x="10001929" y="4779056"/>
            <a:ext cx="2005465" cy="1917476"/>
          </a:xfrm>
          <a:prstGeom prst="hexagon">
            <a:avLst>
              <a:gd name="adj" fmla="val 25000"/>
              <a:gd name="vf" fmla="val 115470"/>
            </a:avLst>
          </a:prstGeom>
          <a:solidFill>
            <a:srgbClr val="C0504D"/>
          </a:solidFill>
          <a:ln w="57150">
            <a:noFill/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sp>
      <p:sp>
        <p:nvSpPr>
          <p:cNvPr id="55" name="矩形 8"/>
          <p:cNvSpPr>
            <a:spLocks noChangeArrowheads="1"/>
          </p:cNvSpPr>
          <p:nvPr/>
        </p:nvSpPr>
        <p:spPr bwMode="auto">
          <a:xfrm>
            <a:off x="10059021" y="5116932"/>
            <a:ext cx="1801066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rgbClr val="3366FF"/>
              </a:buClr>
              <a:buFont typeface="Arial" panose="020B0604020202020204" pitchFamily="34" charset="0"/>
              <a:buChar char="•"/>
              <a:defRPr kumimoji="1" sz="3200">
                <a:solidFill>
                  <a:schemeClr val="tx1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1pPr>
            <a:lvl2pPr marL="742950" indent="-285750">
              <a:spcBef>
                <a:spcPct val="20000"/>
              </a:spcBef>
              <a:buClr>
                <a:srgbClr val="F79646"/>
              </a:buClr>
              <a:buSzPct val="50000"/>
              <a:buFont typeface="Wingdings" panose="05000000000000000000" pitchFamily="2" charset="2"/>
              <a:buChar char="u"/>
              <a:defRPr kumimoji="1" sz="28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2pPr>
            <a:lvl3pPr marL="1143000" indent="-228600">
              <a:spcBef>
                <a:spcPct val="20000"/>
              </a:spcBef>
              <a:buClr>
                <a:srgbClr val="4BACC6"/>
              </a:buClr>
              <a:buFont typeface="Arial" panose="020B0604020202020204" pitchFamily="34" charset="0"/>
              <a:buChar char="•"/>
              <a:defRPr kumimoji="1" sz="24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3pPr>
            <a:lvl4pPr marL="1600200" indent="-228600">
              <a:spcBef>
                <a:spcPct val="20000"/>
              </a:spcBef>
              <a:buClr>
                <a:srgbClr val="9BBB59"/>
              </a:buClr>
              <a:buFont typeface="Arial" panose="020B0604020202020204" pitchFamily="34" charset="0"/>
              <a:buChar char="–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4pPr>
            <a:lvl5pPr marL="2057400" indent="-228600">
              <a:spcBef>
                <a:spcPct val="20000"/>
              </a:spcBef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064A2"/>
              </a:buClr>
              <a:buFont typeface="Arial" panose="020B0604020202020204" pitchFamily="34" charset="0"/>
              <a:buChar char="»"/>
              <a:defRPr kumimoji="1" sz="2000">
                <a:solidFill>
                  <a:srgbClr val="595959"/>
                </a:solidFill>
                <a:latin typeface="Arial" panose="020B0604020202020204" pitchFamily="34" charset="0"/>
                <a:ea typeface="新細明體" panose="02020500000000000000" pitchFamily="18" charset="-120"/>
              </a:defRPr>
            </a:lvl9pPr>
          </a:lstStyle>
          <a:p>
            <a:pPr algn="ctr">
              <a:spcBef>
                <a:spcPct val="0"/>
              </a:spcBef>
              <a:buClrTx/>
              <a:buNone/>
            </a:pPr>
            <a:r>
              <a:rPr kumimoji="0" lang="en-US" altLang="zh-TW" sz="1800" b="1" dirty="0" err="1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ciMes</a:t>
            </a:r>
            <a:r>
              <a:rPr kumimoji="0" lang="zh-TW" altLang="en-US" sz="1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  </a:t>
            </a:r>
            <a:endParaRPr kumimoji="0" lang="en-US" altLang="zh-TW" sz="1800" b="1" dirty="0" smtClean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>
              <a:spcBef>
                <a:spcPct val="0"/>
              </a:spcBef>
              <a:buClrTx/>
              <a:buNone/>
            </a:pPr>
            <a:r>
              <a:rPr kumimoji="0" lang="en-US" altLang="zh-TW" sz="1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2018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kumimoji="0" lang="en-US" altLang="zh-TW" sz="1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Taiwan Excellence</a:t>
            </a:r>
          </a:p>
          <a:p>
            <a:pPr algn="ctr">
              <a:spcBef>
                <a:spcPct val="0"/>
              </a:spcBef>
              <a:buClrTx/>
              <a:buNone/>
            </a:pPr>
            <a:r>
              <a:rPr kumimoji="0" lang="en-US" altLang="zh-TW" sz="1800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Award</a:t>
            </a:r>
            <a:endParaRPr kumimoji="0" lang="en-US" altLang="zh-TW" sz="1800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879779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>
                <a:cs typeface="黑体" charset="0"/>
              </a:rPr>
              <a:t>Ares Group</a:t>
            </a:r>
            <a:endParaRPr lang="zh-TW" altLang="en-US" dirty="0"/>
          </a:p>
        </p:txBody>
      </p:sp>
      <p:cxnSp>
        <p:nvCxnSpPr>
          <p:cNvPr id="4" name="Straight Connector 33">
            <a:extLst>
              <a:ext uri="{FF2B5EF4-FFF2-40B4-BE49-F238E27FC236}">
                <a16:creationId xmlns="" xmlns:a16="http://schemas.microsoft.com/office/drawing/2014/main" id="{2C251017-91E5-4E3E-B614-B484EAD77C2F}"/>
              </a:ext>
            </a:extLst>
          </p:cNvPr>
          <p:cNvCxnSpPr>
            <a:cxnSpLocks/>
          </p:cNvCxnSpPr>
          <p:nvPr/>
        </p:nvCxnSpPr>
        <p:spPr>
          <a:xfrm flipH="1">
            <a:off x="4893895" y="3046412"/>
            <a:ext cx="2607967" cy="2049764"/>
          </a:xfrm>
          <a:prstGeom prst="line">
            <a:avLst/>
          </a:pr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5" name="Straight Connector 33">
            <a:extLst>
              <a:ext uri="{FF2B5EF4-FFF2-40B4-BE49-F238E27FC236}">
                <a16:creationId xmlns="" xmlns:a16="http://schemas.microsoft.com/office/drawing/2014/main" id="{2C251017-91E5-4E3E-B614-B484EAD77C2F}"/>
              </a:ext>
            </a:extLst>
          </p:cNvPr>
          <p:cNvCxnSpPr>
            <a:cxnSpLocks/>
          </p:cNvCxnSpPr>
          <p:nvPr/>
        </p:nvCxnSpPr>
        <p:spPr>
          <a:xfrm flipH="1" flipV="1">
            <a:off x="4818777" y="3145296"/>
            <a:ext cx="2758202" cy="1877415"/>
          </a:xfrm>
          <a:prstGeom prst="line">
            <a:avLst/>
          </a:pr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6" name="Hexagon 27">
            <a:extLst>
              <a:ext uri="{FF2B5EF4-FFF2-40B4-BE49-F238E27FC236}">
                <a16:creationId xmlns="" xmlns:a16="http://schemas.microsoft.com/office/drawing/2014/main" id="{DBE484D1-CC99-4C7E-9642-9A711B72E8B7}"/>
              </a:ext>
            </a:extLst>
          </p:cNvPr>
          <p:cNvSpPr/>
          <p:nvPr/>
        </p:nvSpPr>
        <p:spPr>
          <a:xfrm rot="5400000">
            <a:off x="7278210" y="2642750"/>
            <a:ext cx="1519342" cy="1309779"/>
          </a:xfrm>
          <a:prstGeom prst="hexagon">
            <a:avLst/>
          </a:prstGeom>
          <a:solidFill>
            <a:srgbClr val="2FBA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Hexagon 28">
            <a:extLst>
              <a:ext uri="{FF2B5EF4-FFF2-40B4-BE49-F238E27FC236}">
                <a16:creationId xmlns="" xmlns:a16="http://schemas.microsoft.com/office/drawing/2014/main" id="{072A8C98-8D01-45E4-9512-2CAFACCBA133}"/>
              </a:ext>
            </a:extLst>
          </p:cNvPr>
          <p:cNvSpPr/>
          <p:nvPr/>
        </p:nvSpPr>
        <p:spPr>
          <a:xfrm rot="5400000">
            <a:off x="3462014" y="2509040"/>
            <a:ext cx="1519342" cy="1309779"/>
          </a:xfrm>
          <a:prstGeom prst="hexagon">
            <a:avLst/>
          </a:prstGeom>
          <a:solidFill>
            <a:srgbClr val="2FBA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Hexagon 30">
            <a:extLst>
              <a:ext uri="{FF2B5EF4-FFF2-40B4-BE49-F238E27FC236}">
                <a16:creationId xmlns="" xmlns:a16="http://schemas.microsoft.com/office/drawing/2014/main" id="{DC515D78-C8DF-4100-B10E-EE058572F77B}"/>
              </a:ext>
            </a:extLst>
          </p:cNvPr>
          <p:cNvSpPr/>
          <p:nvPr/>
        </p:nvSpPr>
        <p:spPr>
          <a:xfrm rot="5400000">
            <a:off x="3997819" y="4917819"/>
            <a:ext cx="1519342" cy="1309779"/>
          </a:xfrm>
          <a:prstGeom prst="hexagon">
            <a:avLst/>
          </a:prstGeom>
          <a:solidFill>
            <a:srgbClr val="BA4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Hexagon 5">
            <a:extLst>
              <a:ext uri="{FF2B5EF4-FFF2-40B4-BE49-F238E27FC236}">
                <a16:creationId xmlns="" xmlns:a16="http://schemas.microsoft.com/office/drawing/2014/main" id="{1DD6AABE-9B9E-4A4C-B5CD-9F2A1B3847EC}"/>
              </a:ext>
            </a:extLst>
          </p:cNvPr>
          <p:cNvSpPr/>
          <p:nvPr/>
        </p:nvSpPr>
        <p:spPr>
          <a:xfrm rot="5400000">
            <a:off x="5367142" y="1108081"/>
            <a:ext cx="1519342" cy="1309779"/>
          </a:xfrm>
          <a:prstGeom prst="hexagon">
            <a:avLst/>
          </a:prstGeom>
          <a:solidFill>
            <a:srgbClr val="2FBA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Hexagon 31">
            <a:extLst>
              <a:ext uri="{FF2B5EF4-FFF2-40B4-BE49-F238E27FC236}">
                <a16:creationId xmlns="" xmlns:a16="http://schemas.microsoft.com/office/drawing/2014/main" id="{D13FE83F-B158-49D4-899E-F01602DE0187}"/>
              </a:ext>
            </a:extLst>
          </p:cNvPr>
          <p:cNvSpPr/>
          <p:nvPr/>
        </p:nvSpPr>
        <p:spPr>
          <a:xfrm rot="5400000">
            <a:off x="6903871" y="4844363"/>
            <a:ext cx="1519342" cy="1309779"/>
          </a:xfrm>
          <a:prstGeom prst="hexagon">
            <a:avLst/>
          </a:prstGeom>
          <a:solidFill>
            <a:srgbClr val="BA4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Hexagon 32">
            <a:extLst>
              <a:ext uri="{FF2B5EF4-FFF2-40B4-BE49-F238E27FC236}">
                <a16:creationId xmlns="" xmlns:a16="http://schemas.microsoft.com/office/drawing/2014/main" id="{D3928CF1-B8E6-41D1-9712-8A0227277D1C}"/>
              </a:ext>
            </a:extLst>
          </p:cNvPr>
          <p:cNvSpPr/>
          <p:nvPr/>
        </p:nvSpPr>
        <p:spPr>
          <a:xfrm rot="5400000">
            <a:off x="5426220" y="3290294"/>
            <a:ext cx="1519342" cy="1309779"/>
          </a:xfrm>
          <a:prstGeom prst="hexagon">
            <a:avLst/>
          </a:prstGeom>
          <a:solidFill>
            <a:srgbClr val="3A566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TextBox 42">
            <a:extLst>
              <a:ext uri="{FF2B5EF4-FFF2-40B4-BE49-F238E27FC236}">
                <a16:creationId xmlns="" xmlns:a16="http://schemas.microsoft.com/office/drawing/2014/main" id="{690E9FFB-D350-4AFF-BB5D-2B8D0A44762E}"/>
              </a:ext>
            </a:extLst>
          </p:cNvPr>
          <p:cNvSpPr txBox="1"/>
          <p:nvPr/>
        </p:nvSpPr>
        <p:spPr>
          <a:xfrm>
            <a:off x="5627884" y="1624471"/>
            <a:ext cx="997858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Argo</a:t>
            </a:r>
            <a:endParaRPr 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TextBox 44">
            <a:extLst>
              <a:ext uri="{FF2B5EF4-FFF2-40B4-BE49-F238E27FC236}">
                <a16:creationId xmlns="" xmlns:a16="http://schemas.microsoft.com/office/drawing/2014/main" id="{A9EF074A-82B8-474C-9C83-4D9A43F62A7F}"/>
              </a:ext>
            </a:extLst>
          </p:cNvPr>
          <p:cNvSpPr txBox="1"/>
          <p:nvPr/>
        </p:nvSpPr>
        <p:spPr>
          <a:xfrm>
            <a:off x="7538952" y="2743641"/>
            <a:ext cx="997858" cy="1107996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APLUSOFT</a:t>
            </a:r>
          </a:p>
          <a:p>
            <a:pPr algn="ctr"/>
            <a:r>
              <a:rPr lang="en-US" altLang="zh-TW" b="1" dirty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(SUZHOU)</a:t>
            </a:r>
          </a:p>
        </p:txBody>
      </p:sp>
      <p:sp>
        <p:nvSpPr>
          <p:cNvPr id="14" name="TextBox 46">
            <a:extLst>
              <a:ext uri="{FF2B5EF4-FFF2-40B4-BE49-F238E27FC236}">
                <a16:creationId xmlns="" xmlns:a16="http://schemas.microsoft.com/office/drawing/2014/main" id="{FE5247A7-2040-47A1-80AD-3D1253FC83E3}"/>
              </a:ext>
            </a:extLst>
          </p:cNvPr>
          <p:cNvSpPr txBox="1"/>
          <p:nvPr/>
        </p:nvSpPr>
        <p:spPr>
          <a:xfrm>
            <a:off x="3722755" y="2886931"/>
            <a:ext cx="997858" cy="553998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M-Power</a:t>
            </a:r>
            <a:endParaRPr 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TextBox 47">
            <a:extLst>
              <a:ext uri="{FF2B5EF4-FFF2-40B4-BE49-F238E27FC236}">
                <a16:creationId xmlns="" xmlns:a16="http://schemas.microsoft.com/office/drawing/2014/main" id="{5D45E540-4052-4365-BF99-4EFB0BE948E7}"/>
              </a:ext>
            </a:extLst>
          </p:cNvPr>
          <p:cNvSpPr txBox="1"/>
          <p:nvPr/>
        </p:nvSpPr>
        <p:spPr>
          <a:xfrm>
            <a:off x="4288339" y="5404648"/>
            <a:ext cx="997858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BLITZ</a:t>
            </a:r>
            <a:endParaRPr 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" name="TextBox 48">
            <a:extLst>
              <a:ext uri="{FF2B5EF4-FFF2-40B4-BE49-F238E27FC236}">
                <a16:creationId xmlns="" xmlns:a16="http://schemas.microsoft.com/office/drawing/2014/main" id="{A886E1BE-3426-4B85-AD73-C7D1BD668666}"/>
              </a:ext>
            </a:extLst>
          </p:cNvPr>
          <p:cNvSpPr txBox="1"/>
          <p:nvPr/>
        </p:nvSpPr>
        <p:spPr>
          <a:xfrm>
            <a:off x="7210196" y="5103015"/>
            <a:ext cx="997858" cy="830997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ARES</a:t>
            </a:r>
          </a:p>
          <a:p>
            <a:pPr algn="ctr"/>
            <a:r>
              <a:rPr lang="en-US" altLang="zh-TW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THAILAND</a:t>
            </a:r>
            <a:endParaRPr 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" name="TextBox 49">
            <a:extLst>
              <a:ext uri="{FF2B5EF4-FFF2-40B4-BE49-F238E27FC236}">
                <a16:creationId xmlns="" xmlns:a16="http://schemas.microsoft.com/office/drawing/2014/main" id="{0DAD93C6-2569-40C5-9177-0FF613701EDC}"/>
              </a:ext>
            </a:extLst>
          </p:cNvPr>
          <p:cNvSpPr txBox="1"/>
          <p:nvPr/>
        </p:nvSpPr>
        <p:spPr>
          <a:xfrm>
            <a:off x="5681672" y="3792149"/>
            <a:ext cx="997858" cy="276999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ARES</a:t>
            </a:r>
            <a:endParaRPr lang="en-US" b="1" dirty="0">
              <a:solidFill>
                <a:schemeClr val="bg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Hexagon 55">
            <a:extLst>
              <a:ext uri="{FF2B5EF4-FFF2-40B4-BE49-F238E27FC236}">
                <a16:creationId xmlns="" xmlns:a16="http://schemas.microsoft.com/office/drawing/2014/main" id="{DC75B4F3-C928-4423-A5EA-6CCEE8227FF9}"/>
              </a:ext>
            </a:extLst>
          </p:cNvPr>
          <p:cNvSpPr/>
          <p:nvPr/>
        </p:nvSpPr>
        <p:spPr>
          <a:xfrm rot="5400000">
            <a:off x="5436204" y="1167618"/>
            <a:ext cx="1381216" cy="1190704"/>
          </a:xfrm>
          <a:prstGeom prst="hexagon">
            <a:avLst/>
          </a:prstGeom>
          <a:noFill/>
          <a:ln w="12700">
            <a:solidFill>
              <a:schemeClr val="tx1">
                <a:lumMod val="75000"/>
                <a:lumOff val="2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Hexagon 57">
            <a:extLst>
              <a:ext uri="{FF2B5EF4-FFF2-40B4-BE49-F238E27FC236}">
                <a16:creationId xmlns="" xmlns:a16="http://schemas.microsoft.com/office/drawing/2014/main" id="{71DD9FEA-5F55-40C9-AD82-8747FA4C1979}"/>
              </a:ext>
            </a:extLst>
          </p:cNvPr>
          <p:cNvSpPr/>
          <p:nvPr/>
        </p:nvSpPr>
        <p:spPr>
          <a:xfrm rot="5400000">
            <a:off x="7347269" y="2700648"/>
            <a:ext cx="1381216" cy="1190704"/>
          </a:xfrm>
          <a:prstGeom prst="hexagon">
            <a:avLst/>
          </a:prstGeom>
          <a:noFill/>
          <a:ln w="12700">
            <a:solidFill>
              <a:schemeClr val="tx1">
                <a:lumMod val="75000"/>
                <a:lumOff val="2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0" name="Hexagon 58">
            <a:extLst>
              <a:ext uri="{FF2B5EF4-FFF2-40B4-BE49-F238E27FC236}">
                <a16:creationId xmlns="" xmlns:a16="http://schemas.microsoft.com/office/drawing/2014/main" id="{D1A90EEE-13C0-4993-B3CC-EF7EB4F8A0D4}"/>
              </a:ext>
            </a:extLst>
          </p:cNvPr>
          <p:cNvSpPr/>
          <p:nvPr/>
        </p:nvSpPr>
        <p:spPr>
          <a:xfrm rot="5400000">
            <a:off x="3531076" y="2566939"/>
            <a:ext cx="1381216" cy="1190704"/>
          </a:xfrm>
          <a:prstGeom prst="hexagon">
            <a:avLst/>
          </a:prstGeom>
          <a:noFill/>
          <a:ln w="12700">
            <a:solidFill>
              <a:schemeClr val="tx1">
                <a:lumMod val="75000"/>
                <a:lumOff val="2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1" name="Hexagon 60">
            <a:extLst>
              <a:ext uri="{FF2B5EF4-FFF2-40B4-BE49-F238E27FC236}">
                <a16:creationId xmlns="" xmlns:a16="http://schemas.microsoft.com/office/drawing/2014/main" id="{3779E1D3-879C-47A4-889F-BFEED7005CB0}"/>
              </a:ext>
            </a:extLst>
          </p:cNvPr>
          <p:cNvSpPr/>
          <p:nvPr/>
        </p:nvSpPr>
        <p:spPr>
          <a:xfrm rot="5400000">
            <a:off x="4066882" y="4939463"/>
            <a:ext cx="1381216" cy="1190704"/>
          </a:xfrm>
          <a:prstGeom prst="hexagon">
            <a:avLst/>
          </a:prstGeom>
          <a:noFill/>
          <a:ln w="12700">
            <a:solidFill>
              <a:schemeClr val="tx1">
                <a:lumMod val="75000"/>
                <a:lumOff val="2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Hexagon 61">
            <a:extLst>
              <a:ext uri="{FF2B5EF4-FFF2-40B4-BE49-F238E27FC236}">
                <a16:creationId xmlns="" xmlns:a16="http://schemas.microsoft.com/office/drawing/2014/main" id="{B5605630-EAB0-495C-9840-AA0A9E86B624}"/>
              </a:ext>
            </a:extLst>
          </p:cNvPr>
          <p:cNvSpPr/>
          <p:nvPr/>
        </p:nvSpPr>
        <p:spPr>
          <a:xfrm rot="5400000">
            <a:off x="6972934" y="4848232"/>
            <a:ext cx="1381216" cy="1190704"/>
          </a:xfrm>
          <a:prstGeom prst="hexagon">
            <a:avLst/>
          </a:prstGeom>
          <a:noFill/>
          <a:ln w="12700">
            <a:solidFill>
              <a:schemeClr val="tx1">
                <a:lumMod val="75000"/>
                <a:lumOff val="2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3" name="Hexagon 62">
            <a:extLst>
              <a:ext uri="{FF2B5EF4-FFF2-40B4-BE49-F238E27FC236}">
                <a16:creationId xmlns="" xmlns:a16="http://schemas.microsoft.com/office/drawing/2014/main" id="{32D56162-0E5E-4F13-8137-F5F99383778D}"/>
              </a:ext>
            </a:extLst>
          </p:cNvPr>
          <p:cNvSpPr/>
          <p:nvPr/>
        </p:nvSpPr>
        <p:spPr>
          <a:xfrm rot="5400000">
            <a:off x="5535381" y="3320555"/>
            <a:ext cx="1381216" cy="1190704"/>
          </a:xfrm>
          <a:prstGeom prst="hexagon">
            <a:avLst/>
          </a:prstGeom>
          <a:noFill/>
          <a:ln w="12700">
            <a:solidFill>
              <a:schemeClr val="tx1">
                <a:lumMod val="75000"/>
                <a:lumOff val="25000"/>
                <a:alpha val="2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24" name="Straight Connector 33">
            <a:extLst>
              <a:ext uri="{FF2B5EF4-FFF2-40B4-BE49-F238E27FC236}">
                <a16:creationId xmlns="" xmlns:a16="http://schemas.microsoft.com/office/drawing/2014/main" id="{2C251017-91E5-4E3E-B614-B484EAD77C2F}"/>
              </a:ext>
            </a:extLst>
          </p:cNvPr>
          <p:cNvCxnSpPr>
            <a:cxnSpLocks/>
          </p:cNvCxnSpPr>
          <p:nvPr/>
        </p:nvCxnSpPr>
        <p:spPr>
          <a:xfrm>
            <a:off x="6752767" y="1846250"/>
            <a:ext cx="1070383" cy="783706"/>
          </a:xfrm>
          <a:prstGeom prst="line">
            <a:avLst/>
          </a:pr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5" name="Straight Connector 33">
            <a:extLst>
              <a:ext uri="{FF2B5EF4-FFF2-40B4-BE49-F238E27FC236}">
                <a16:creationId xmlns="" xmlns:a16="http://schemas.microsoft.com/office/drawing/2014/main" id="{2C251017-91E5-4E3E-B614-B484EAD77C2F}"/>
              </a:ext>
            </a:extLst>
          </p:cNvPr>
          <p:cNvCxnSpPr>
            <a:cxnSpLocks/>
          </p:cNvCxnSpPr>
          <p:nvPr/>
        </p:nvCxnSpPr>
        <p:spPr>
          <a:xfrm flipH="1">
            <a:off x="4569094" y="1844890"/>
            <a:ext cx="903161" cy="792448"/>
          </a:xfrm>
          <a:prstGeom prst="line">
            <a:avLst/>
          </a:pr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6" name="Straight Connector 33">
            <a:extLst>
              <a:ext uri="{FF2B5EF4-FFF2-40B4-BE49-F238E27FC236}">
                <a16:creationId xmlns="" xmlns:a16="http://schemas.microsoft.com/office/drawing/2014/main" id="{2C251017-91E5-4E3E-B614-B484EAD77C2F}"/>
              </a:ext>
            </a:extLst>
          </p:cNvPr>
          <p:cNvCxnSpPr>
            <a:cxnSpLocks/>
            <a:endCxn id="21" idx="3"/>
          </p:cNvCxnSpPr>
          <p:nvPr/>
        </p:nvCxnSpPr>
        <p:spPr>
          <a:xfrm>
            <a:off x="4288339" y="3938115"/>
            <a:ext cx="469151" cy="906092"/>
          </a:xfrm>
          <a:prstGeom prst="line">
            <a:avLst/>
          </a:pr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7" name="Straight Connector 33">
            <a:extLst>
              <a:ext uri="{FF2B5EF4-FFF2-40B4-BE49-F238E27FC236}">
                <a16:creationId xmlns="" xmlns:a16="http://schemas.microsoft.com/office/drawing/2014/main" id="{2C251017-91E5-4E3E-B614-B484EAD77C2F}"/>
              </a:ext>
            </a:extLst>
          </p:cNvPr>
          <p:cNvCxnSpPr>
            <a:cxnSpLocks/>
            <a:stCxn id="6" idx="0"/>
            <a:endCxn id="10" idx="3"/>
          </p:cNvCxnSpPr>
          <p:nvPr/>
        </p:nvCxnSpPr>
        <p:spPr>
          <a:xfrm flipH="1">
            <a:off x="7663542" y="4057311"/>
            <a:ext cx="374339" cy="682271"/>
          </a:xfrm>
          <a:prstGeom prst="line">
            <a:avLst/>
          </a:pr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8" name="Straight Connector 33">
            <a:extLst>
              <a:ext uri="{FF2B5EF4-FFF2-40B4-BE49-F238E27FC236}">
                <a16:creationId xmlns="" xmlns:a16="http://schemas.microsoft.com/office/drawing/2014/main" id="{2C251017-91E5-4E3E-B614-B484EAD77C2F}"/>
              </a:ext>
            </a:extLst>
          </p:cNvPr>
          <p:cNvCxnSpPr>
            <a:cxnSpLocks/>
          </p:cNvCxnSpPr>
          <p:nvPr/>
        </p:nvCxnSpPr>
        <p:spPr>
          <a:xfrm flipH="1">
            <a:off x="5476865" y="5474028"/>
            <a:ext cx="1513301" cy="15591"/>
          </a:xfrm>
          <a:prstGeom prst="line">
            <a:avLst/>
          </a:pr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9" name="Straight Connector 33">
            <a:extLst>
              <a:ext uri="{FF2B5EF4-FFF2-40B4-BE49-F238E27FC236}">
                <a16:creationId xmlns="" xmlns:a16="http://schemas.microsoft.com/office/drawing/2014/main" id="{2C251017-91E5-4E3E-B614-B484EAD77C2F}"/>
              </a:ext>
            </a:extLst>
          </p:cNvPr>
          <p:cNvCxnSpPr>
            <a:cxnSpLocks/>
            <a:stCxn id="11" idx="3"/>
            <a:endCxn id="9" idx="0"/>
          </p:cNvCxnSpPr>
          <p:nvPr/>
        </p:nvCxnSpPr>
        <p:spPr>
          <a:xfrm flipH="1" flipV="1">
            <a:off x="6126813" y="2522642"/>
            <a:ext cx="59078" cy="662871"/>
          </a:xfrm>
          <a:prstGeom prst="line">
            <a:avLst/>
          </a:prstGeom>
          <a:noFill/>
          <a:ln w="3175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</p:spTree>
    <p:extLst>
      <p:ext uri="{BB962C8B-B14F-4D97-AF65-F5344CB8AC3E}">
        <p14:creationId xmlns:p14="http://schemas.microsoft.com/office/powerpoint/2010/main" val="36938191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流程圖: 程序 3"/>
          <p:cNvSpPr/>
          <p:nvPr/>
        </p:nvSpPr>
        <p:spPr>
          <a:xfrm>
            <a:off x="1801813" y="2662557"/>
            <a:ext cx="4495748" cy="490882"/>
          </a:xfrm>
          <a:prstGeom prst="flowChartProcess">
            <a:avLst/>
          </a:prstGeom>
          <a:solidFill>
            <a:schemeClr val="tx1">
              <a:lumMod val="75000"/>
            </a:schemeClr>
          </a:solidFill>
          <a:ln w="3810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副標題 10"/>
          <p:cNvSpPr txBox="1">
            <a:spLocks noGrp="1"/>
          </p:cNvSpPr>
          <p:nvPr>
            <p:ph type="subTitle" idx="1"/>
          </p:nvPr>
        </p:nvSpPr>
        <p:spPr>
          <a:xfrm>
            <a:off x="1778000" y="2070100"/>
            <a:ext cx="8255000" cy="3054238"/>
          </a:xfrm>
          <a:prstGeom prst="rect">
            <a:avLst/>
          </a:prstGeom>
        </p:spPr>
        <p:txBody>
          <a:bodyPr vert="horz" anchor="ctr">
            <a:noAutofit/>
          </a:bodyPr>
          <a:lstStyle/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Ares </a:t>
            </a:r>
            <a:r>
              <a:rPr lang="en-US" altLang="zh-TW" sz="2400" dirty="0"/>
              <a:t>Profile</a:t>
            </a:r>
            <a:endParaRPr lang="zh-TW" altLang="en-US" sz="24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Products </a:t>
            </a:r>
            <a:r>
              <a:rPr lang="en-US" altLang="zh-TW" sz="2400" dirty="0"/>
              <a:t>and Services</a:t>
            </a:r>
            <a:endParaRPr lang="zh-TW" altLang="en-US" sz="24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Operation </a:t>
            </a:r>
            <a:r>
              <a:rPr lang="en-US" altLang="zh-TW" sz="2400" dirty="0"/>
              <a:t>Statistics</a:t>
            </a:r>
            <a:endParaRPr lang="zh-TW" altLang="en-US" sz="24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en-US" altLang="zh-TW" sz="2400" dirty="0" smtClean="0"/>
              <a:t>Future </a:t>
            </a:r>
            <a:r>
              <a:rPr lang="en-US" altLang="zh-TW" sz="2400" dirty="0"/>
              <a:t>Prospects</a:t>
            </a:r>
            <a:endParaRPr lang="zh-TW" altLang="en-US" sz="2400" dirty="0"/>
          </a:p>
          <a:p>
            <a:pPr marL="457200" indent="-457200" algn="l">
              <a:buFont typeface="Wingdings" panose="05000000000000000000" pitchFamily="2" charset="2"/>
              <a:buChar char="l"/>
            </a:pPr>
            <a:r>
              <a:rPr lang="zh-TW" altLang="en-US" sz="2400" dirty="0"/>
              <a:t>Ｑ＆Ａ</a:t>
            </a:r>
          </a:p>
          <a:p>
            <a:pPr marL="457200" indent="-457200" algn="l">
              <a:buFont typeface="Wingdings" panose="05000000000000000000" pitchFamily="2" charset="2"/>
              <a:buChar char="l"/>
            </a:pPr>
            <a:endParaRPr lang="zh-TW" altLang="en-US" sz="2400" dirty="0"/>
          </a:p>
        </p:txBody>
      </p:sp>
      <p:sp>
        <p:nvSpPr>
          <p:cNvPr id="5" name="標題 7"/>
          <p:cNvSpPr txBox="1">
            <a:spLocks/>
          </p:cNvSpPr>
          <p:nvPr/>
        </p:nvSpPr>
        <p:spPr>
          <a:xfrm>
            <a:off x="1778000" y="359040"/>
            <a:ext cx="8636000" cy="854169"/>
          </a:xfrm>
          <a:prstGeom prst="rect">
            <a:avLst/>
          </a:prstGeom>
        </p:spPr>
        <p:txBody>
          <a:bodyPr vert="horz" anchor="b">
            <a:noAutofit/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800" b="0" i="0" kern="1200" cap="all" baseline="0">
                <a:solidFill>
                  <a:schemeClr val="accent4">
                    <a:lumMod val="50000"/>
                  </a:schemeClr>
                </a:solidFill>
                <a:latin typeface="微軟正黑體"/>
                <a:ea typeface="微軟正黑體"/>
                <a:cs typeface="微軟正黑體"/>
              </a:defRPr>
            </a:lvl1pPr>
          </a:lstStyle>
          <a:p>
            <a:r>
              <a:rPr lang="en-US" altLang="zh-TW" sz="5400" dirty="0" smtClean="0">
                <a:solidFill>
                  <a:srgbClr val="FFFFFF"/>
                </a:solidFill>
              </a:rPr>
              <a:t>AGENDA</a:t>
            </a:r>
            <a:endParaRPr lang="zh-TW" altLang="en-US" sz="5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00951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zh-TW" dirty="0">
                <a:ea typeface="微軟正黑體" panose="020B0604030504040204" pitchFamily="34" charset="-120"/>
              </a:rPr>
              <a:t>Products &amp; Services</a:t>
            </a:r>
            <a:endParaRPr lang="zh-TW" altLang="en-US" dirty="0">
              <a:ea typeface="微軟正黑體" panose="020B0604030504040204" pitchFamily="34" charset="-120"/>
            </a:endParaRPr>
          </a:p>
        </p:txBody>
      </p:sp>
      <p:grpSp>
        <p:nvGrpSpPr>
          <p:cNvPr id="9221" name="群組 9220">
            <a:extLst>
              <a:ext uri="{FF2B5EF4-FFF2-40B4-BE49-F238E27FC236}">
                <a16:creationId xmlns:a16="http://schemas.microsoft.com/office/drawing/2014/main" xmlns="" id="{EED0062A-AAEF-4878-A9D3-0BA5D29181AD}"/>
              </a:ext>
            </a:extLst>
          </p:cNvPr>
          <p:cNvGrpSpPr/>
          <p:nvPr/>
        </p:nvGrpSpPr>
        <p:grpSpPr>
          <a:xfrm>
            <a:off x="685882" y="723900"/>
            <a:ext cx="9981938" cy="5949427"/>
            <a:chOff x="186545" y="553353"/>
            <a:chExt cx="10381825" cy="6187767"/>
          </a:xfrm>
        </p:grpSpPr>
        <p:cxnSp>
          <p:nvCxnSpPr>
            <p:cNvPr id="9273" name="直線接點 37"/>
            <p:cNvCxnSpPr>
              <a:cxnSpLocks noChangeShapeType="1"/>
              <a:stCxn id="9283" idx="0"/>
            </p:cNvCxnSpPr>
            <p:nvPr/>
          </p:nvCxnSpPr>
          <p:spPr bwMode="auto">
            <a:xfrm>
              <a:off x="3439694" y="2243286"/>
              <a:ext cx="12692" cy="13141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84" name="直線接點 69"/>
            <p:cNvCxnSpPr>
              <a:cxnSpLocks noChangeShapeType="1"/>
              <a:endCxn id="9283" idx="7"/>
            </p:cNvCxnSpPr>
            <p:nvPr/>
          </p:nvCxnSpPr>
          <p:spPr bwMode="auto">
            <a:xfrm flipH="1">
              <a:off x="3490768" y="1955514"/>
              <a:ext cx="223143" cy="30892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74" name="直線接點 38"/>
            <p:cNvCxnSpPr>
              <a:cxnSpLocks noChangeShapeType="1"/>
            </p:cNvCxnSpPr>
            <p:nvPr/>
          </p:nvCxnSpPr>
          <p:spPr bwMode="auto">
            <a:xfrm>
              <a:off x="3432175" y="4868864"/>
              <a:ext cx="715101" cy="10691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08" name="直線接點 116"/>
            <p:cNvCxnSpPr>
              <a:cxnSpLocks noChangeShapeType="1"/>
            </p:cNvCxnSpPr>
            <p:nvPr/>
          </p:nvCxnSpPr>
          <p:spPr bwMode="auto">
            <a:xfrm>
              <a:off x="5657679" y="1533322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09" name="直線接點 117"/>
            <p:cNvCxnSpPr>
              <a:cxnSpLocks noChangeShapeType="1"/>
            </p:cNvCxnSpPr>
            <p:nvPr/>
          </p:nvCxnSpPr>
          <p:spPr bwMode="auto">
            <a:xfrm>
              <a:off x="7313442" y="1533322"/>
              <a:ext cx="0" cy="2889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11" name="直線接點 121"/>
            <p:cNvCxnSpPr>
              <a:cxnSpLocks noChangeShapeType="1"/>
            </p:cNvCxnSpPr>
            <p:nvPr/>
          </p:nvCxnSpPr>
          <p:spPr bwMode="auto">
            <a:xfrm flipV="1">
              <a:off x="7302038" y="3119376"/>
              <a:ext cx="1152526" cy="9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75" name="直線接點 44"/>
            <p:cNvCxnSpPr>
              <a:cxnSpLocks noChangeShapeType="1"/>
              <a:stCxn id="29" idx="0"/>
              <a:endCxn id="9279" idx="2"/>
            </p:cNvCxnSpPr>
            <p:nvPr/>
          </p:nvCxnSpPr>
          <p:spPr bwMode="auto">
            <a:xfrm>
              <a:off x="3314602" y="5374999"/>
              <a:ext cx="516745" cy="18733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78" name="直線接點 64"/>
            <p:cNvCxnSpPr>
              <a:cxnSpLocks noChangeShapeType="1"/>
            </p:cNvCxnSpPr>
            <p:nvPr/>
          </p:nvCxnSpPr>
          <p:spPr bwMode="auto">
            <a:xfrm flipV="1">
              <a:off x="6489118" y="3553561"/>
              <a:ext cx="0" cy="191510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77" name="直線接點 60"/>
            <p:cNvCxnSpPr>
              <a:cxnSpLocks noChangeShapeType="1"/>
              <a:stCxn id="9279" idx="5"/>
              <a:endCxn id="33" idx="3"/>
            </p:cNvCxnSpPr>
            <p:nvPr/>
          </p:nvCxnSpPr>
          <p:spPr bwMode="auto">
            <a:xfrm>
              <a:off x="3954654" y="5613405"/>
              <a:ext cx="962498" cy="24969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9" name="六邊形 28"/>
            <p:cNvSpPr/>
            <p:nvPr/>
          </p:nvSpPr>
          <p:spPr bwMode="auto">
            <a:xfrm>
              <a:off x="1580434" y="4947726"/>
              <a:ext cx="1734168" cy="854545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lang="en-US" altLang="zh-TW" sz="10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Technology development program consulting services</a:t>
              </a:r>
            </a:p>
          </p:txBody>
        </p:sp>
        <p:sp>
          <p:nvSpPr>
            <p:cNvPr id="31" name="六邊形 30"/>
            <p:cNvSpPr/>
            <p:nvPr/>
          </p:nvSpPr>
          <p:spPr bwMode="auto">
            <a:xfrm>
              <a:off x="1635258" y="5888313"/>
              <a:ext cx="1734168" cy="595824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1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Big Data application/ Cloud</a:t>
              </a:r>
              <a:r>
                <a:rPr lang="zh-TW" altLang="en-US" sz="1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 </a:t>
              </a:r>
              <a:r>
                <a:rPr lang="en-US" altLang="zh-TW" sz="10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computing</a:t>
              </a:r>
            </a:p>
          </p:txBody>
        </p:sp>
        <p:sp>
          <p:nvSpPr>
            <p:cNvPr id="32" name="六邊形 31"/>
            <p:cNvSpPr/>
            <p:nvPr/>
          </p:nvSpPr>
          <p:spPr bwMode="auto">
            <a:xfrm>
              <a:off x="3486829" y="5938061"/>
              <a:ext cx="1437709" cy="803059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altLang="zh-TW" sz="11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Public department projects</a:t>
              </a:r>
            </a:p>
          </p:txBody>
        </p:sp>
        <p:sp>
          <p:nvSpPr>
            <p:cNvPr id="33" name="六邊形 32"/>
            <p:cNvSpPr/>
            <p:nvPr/>
          </p:nvSpPr>
          <p:spPr bwMode="auto">
            <a:xfrm>
              <a:off x="4917153" y="5305379"/>
              <a:ext cx="2778938" cy="1115444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11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Large-scale government service systems: </a:t>
              </a:r>
              <a:r>
                <a:rPr lang="en-US" altLang="zh-TW" sz="1100" b="1" dirty="0" smtClean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personnel services </a:t>
              </a:r>
              <a:r>
                <a:rPr lang="en-US" altLang="zh-TW" sz="11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Network, lifelong learning network, food inspection, drug permit business system</a:t>
              </a:r>
            </a:p>
          </p:txBody>
        </p:sp>
        <p:cxnSp>
          <p:nvCxnSpPr>
            <p:cNvPr id="9276" name="直線接點 58"/>
            <p:cNvCxnSpPr>
              <a:cxnSpLocks noChangeShapeType="1"/>
              <a:stCxn id="31" idx="5"/>
              <a:endCxn id="9279" idx="3"/>
            </p:cNvCxnSpPr>
            <p:nvPr/>
          </p:nvCxnSpPr>
          <p:spPr bwMode="auto">
            <a:xfrm flipV="1">
              <a:off x="3220470" y="5613405"/>
              <a:ext cx="632033" cy="27490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9279" name="橢圓 65"/>
            <p:cNvSpPr>
              <a:spLocks noChangeArrowheads="1"/>
            </p:cNvSpPr>
            <p:nvPr/>
          </p:nvSpPr>
          <p:spPr bwMode="auto">
            <a:xfrm>
              <a:off x="3831347" y="5490097"/>
              <a:ext cx="144463" cy="144463"/>
            </a:xfrm>
            <a:prstGeom prst="ellipse">
              <a:avLst/>
            </a:prstGeom>
            <a:solidFill>
              <a:srgbClr val="4BACC6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endParaRPr kumimoji="0"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30" name="六邊形 29"/>
            <p:cNvSpPr/>
            <p:nvPr/>
          </p:nvSpPr>
          <p:spPr bwMode="auto">
            <a:xfrm>
              <a:off x="2116128" y="3870048"/>
              <a:ext cx="2384584" cy="1083511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kumimoji="1" lang="zh-TW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Legislative Yuan: </a:t>
              </a:r>
              <a:r>
                <a:rPr kumimoji="1" lang="en-US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p</a:t>
              </a:r>
              <a:r>
                <a:rPr kumimoji="1" lang="zh-TW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ersonnel </a:t>
              </a:r>
              <a:r>
                <a:rPr kumimoji="1" lang="en-US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a</a:t>
              </a:r>
              <a:r>
                <a:rPr kumimoji="1" lang="zh-TW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ccounting</a:t>
              </a:r>
              <a:endParaRPr kumimoji="1" lang="en-US" altLang="zh-TW" sz="105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  <a:p>
              <a:pPr algn="ctr"/>
              <a:r>
                <a:rPr kumimoji="1" lang="zh-TW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 </a:t>
              </a:r>
              <a:r>
                <a:rPr kumimoji="1" lang="en-US" altLang="zh-TW" sz="1050" b="1" dirty="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i</a:t>
              </a:r>
              <a:r>
                <a:rPr kumimoji="1" lang="zh-TW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ntegration, </a:t>
              </a:r>
              <a:r>
                <a:rPr kumimoji="1" lang="en-US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e</a:t>
              </a:r>
              <a:r>
                <a:rPr kumimoji="1" lang="zh-TW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lectronic </a:t>
              </a:r>
              <a:r>
                <a:rPr kumimoji="1" lang="en-US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d</a:t>
              </a:r>
              <a:r>
                <a:rPr kumimoji="1" lang="zh-TW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ocument,</a:t>
              </a:r>
              <a:endParaRPr kumimoji="1" lang="en-US" altLang="zh-TW" sz="105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  <a:p>
              <a:pPr algn="ctr"/>
              <a:r>
                <a:rPr kumimoji="1" lang="zh-TW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 </a:t>
              </a:r>
              <a:r>
                <a:rPr kumimoji="1" lang="en-US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b</a:t>
              </a:r>
              <a:r>
                <a:rPr kumimoji="1" lang="zh-TW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ulletin, </a:t>
              </a:r>
              <a:r>
                <a:rPr kumimoji="1" lang="en-US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a</a:t>
              </a:r>
              <a:r>
                <a:rPr kumimoji="1" lang="zh-TW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dministration</a:t>
              </a:r>
              <a:r>
                <a:rPr kumimoji="1" lang="en-US" alt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 management</a:t>
              </a:r>
              <a:endParaRPr kumimoji="1" lang="zh-TW" altLang="zh-TW" sz="105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</p:txBody>
        </p:sp>
        <p:cxnSp>
          <p:nvCxnSpPr>
            <p:cNvPr id="9306" name="直線接點 112"/>
            <p:cNvCxnSpPr>
              <a:cxnSpLocks noChangeShapeType="1"/>
            </p:cNvCxnSpPr>
            <p:nvPr/>
          </p:nvCxnSpPr>
          <p:spPr bwMode="auto">
            <a:xfrm>
              <a:off x="7044885" y="3669532"/>
              <a:ext cx="583824" cy="5813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31" name="文字方塊 130"/>
            <p:cNvSpPr txBox="1"/>
            <p:nvPr/>
          </p:nvSpPr>
          <p:spPr>
            <a:xfrm>
              <a:off x="4019136" y="5130550"/>
              <a:ext cx="1314912" cy="52322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zh-TW" sz="1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Government </a:t>
              </a:r>
            </a:p>
            <a:p>
              <a:pPr eaLnBrk="1" hangingPunct="1">
                <a:defRPr/>
              </a:pPr>
              <a:r>
                <a:rPr lang="en-US" altLang="zh-TW" sz="1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Project</a:t>
              </a:r>
              <a:endPara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</p:txBody>
        </p:sp>
        <p:sp>
          <p:nvSpPr>
            <p:cNvPr id="5" name="六邊形 4"/>
            <p:cNvSpPr/>
            <p:nvPr/>
          </p:nvSpPr>
          <p:spPr bwMode="auto">
            <a:xfrm>
              <a:off x="8681767" y="1121752"/>
              <a:ext cx="1780345" cy="540000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 err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ciMes</a:t>
              </a:r>
              <a:endParaRPr kumimoji="0"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" name="六邊形 5"/>
            <p:cNvSpPr/>
            <p:nvPr/>
          </p:nvSpPr>
          <p:spPr bwMode="auto">
            <a:xfrm>
              <a:off x="8681767" y="1706817"/>
              <a:ext cx="1780345" cy="540000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 err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ArgoERP</a:t>
              </a:r>
              <a:endParaRPr kumimoji="0"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4" name="六邊形 13"/>
            <p:cNvSpPr/>
            <p:nvPr/>
          </p:nvSpPr>
          <p:spPr bwMode="auto">
            <a:xfrm>
              <a:off x="8681767" y="2291882"/>
              <a:ext cx="1780144" cy="540000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HCP</a:t>
              </a:r>
              <a:endParaRPr kumimoji="0"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5" name="六邊形 14"/>
            <p:cNvSpPr/>
            <p:nvPr/>
          </p:nvSpPr>
          <p:spPr bwMode="auto">
            <a:xfrm>
              <a:off x="8681769" y="2852008"/>
              <a:ext cx="1780142" cy="540000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9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Oracle ERP</a:t>
              </a:r>
            </a:p>
            <a:p>
              <a:pPr algn="ctr" eaLnBrk="1" hangingPunct="1">
                <a:defRPr/>
              </a:pPr>
              <a:r>
                <a:rPr kumimoji="0" lang="en-US" altLang="zh-TW" sz="9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Local Template</a:t>
              </a:r>
            </a:p>
            <a:p>
              <a:pPr algn="ctr" eaLnBrk="1" hangingPunct="1">
                <a:defRPr/>
              </a:pPr>
              <a:r>
                <a:rPr kumimoji="0" lang="en-US" altLang="zh-TW" sz="9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GV/NM/GIB/  </a:t>
              </a:r>
              <a:r>
                <a:rPr kumimoji="0" lang="en-US" altLang="zh-TW" sz="900" b="1" dirty="0" err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eGUI</a:t>
              </a:r>
              <a:endParaRPr kumimoji="0" lang="zh-TW" altLang="en-US" sz="9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6" name="六邊形 15"/>
            <p:cNvSpPr/>
            <p:nvPr/>
          </p:nvSpPr>
          <p:spPr bwMode="auto">
            <a:xfrm>
              <a:off x="8681767" y="3462012"/>
              <a:ext cx="1780345" cy="540000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AIMS</a:t>
              </a:r>
              <a:endParaRPr kumimoji="0"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7" name="六邊形 16"/>
            <p:cNvSpPr/>
            <p:nvPr/>
          </p:nvSpPr>
          <p:spPr bwMode="auto">
            <a:xfrm>
              <a:off x="8681767" y="4047077"/>
              <a:ext cx="1780345" cy="540000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kumimoji="0"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Oracle </a:t>
              </a:r>
              <a:r>
                <a:rPr kumimoji="0"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ERP Cloud</a:t>
              </a:r>
              <a:endParaRPr kumimoji="0"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8" name="六邊形 17"/>
            <p:cNvSpPr/>
            <p:nvPr/>
          </p:nvSpPr>
          <p:spPr bwMode="auto">
            <a:xfrm>
              <a:off x="8681767" y="4632142"/>
              <a:ext cx="1780345" cy="540000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PLM</a:t>
              </a:r>
              <a:endParaRPr kumimoji="0"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9" name="六邊形 18"/>
            <p:cNvSpPr/>
            <p:nvPr/>
          </p:nvSpPr>
          <p:spPr bwMode="auto">
            <a:xfrm>
              <a:off x="8681769" y="5217207"/>
              <a:ext cx="1780142" cy="540000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CRM</a:t>
              </a:r>
              <a:endParaRPr kumimoji="0"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0" name="六邊形 19"/>
            <p:cNvSpPr/>
            <p:nvPr/>
          </p:nvSpPr>
          <p:spPr bwMode="auto">
            <a:xfrm>
              <a:off x="8681767" y="5802271"/>
              <a:ext cx="1780345" cy="540000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GCRS</a:t>
              </a:r>
              <a:endParaRPr kumimoji="0"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4" name="六邊形 23"/>
            <p:cNvSpPr/>
            <p:nvPr/>
          </p:nvSpPr>
          <p:spPr bwMode="auto">
            <a:xfrm>
              <a:off x="1755635" y="869496"/>
              <a:ext cx="1548176" cy="693875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dirty="0" err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eAresBank</a:t>
              </a:r>
              <a:endParaRPr kumimoji="0"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5" name="六邊形 24"/>
            <p:cNvSpPr/>
            <p:nvPr/>
          </p:nvSpPr>
          <p:spPr bwMode="auto">
            <a:xfrm>
              <a:off x="186545" y="1011124"/>
              <a:ext cx="1622593" cy="540000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AFEIS</a:t>
              </a:r>
              <a:endParaRPr kumimoji="0" lang="zh-TW" altLang="en-US" sz="1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6" name="六邊形 25"/>
            <p:cNvSpPr/>
            <p:nvPr/>
          </p:nvSpPr>
          <p:spPr bwMode="auto">
            <a:xfrm>
              <a:off x="805250" y="3245922"/>
              <a:ext cx="1621678" cy="802934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/>
              <a:r>
                <a:rPr lang="en-US" altLang="zh-TW" sz="1400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China Core Banking Solution</a:t>
              </a:r>
              <a:endPara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27" name="六邊形 26"/>
            <p:cNvSpPr/>
            <p:nvPr/>
          </p:nvSpPr>
          <p:spPr bwMode="auto">
            <a:xfrm>
              <a:off x="2559764" y="3283561"/>
              <a:ext cx="1821792" cy="540000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altLang="zh-TW" sz="1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SWIFT</a:t>
              </a:r>
            </a:p>
            <a:p>
              <a:pPr algn="ctr" eaLnBrk="1" hangingPunct="1">
                <a:defRPr/>
              </a:pPr>
              <a:r>
                <a:rPr lang="en-US" altLang="zh-TW" sz="1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Packages</a:t>
              </a:r>
            </a:p>
          </p:txBody>
        </p:sp>
        <p:sp>
          <p:nvSpPr>
            <p:cNvPr id="28" name="六邊形 27"/>
            <p:cNvSpPr/>
            <p:nvPr/>
          </p:nvSpPr>
          <p:spPr bwMode="auto">
            <a:xfrm>
              <a:off x="3615015" y="1723101"/>
              <a:ext cx="1548176" cy="540000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en-US" altLang="zh-TW" sz="1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ARES </a:t>
              </a:r>
              <a:r>
                <a:rPr lang="en-US" altLang="zh-TW" sz="1200" b="1" dirty="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Nuntio</a:t>
              </a:r>
              <a:endParaRPr lang="en-US" altLang="zh-TW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</p:txBody>
        </p:sp>
        <p:cxnSp>
          <p:nvCxnSpPr>
            <p:cNvPr id="9285" name="直線接點 71"/>
            <p:cNvCxnSpPr>
              <a:cxnSpLocks noChangeShapeType="1"/>
              <a:endCxn id="60" idx="4"/>
            </p:cNvCxnSpPr>
            <p:nvPr/>
          </p:nvCxnSpPr>
          <p:spPr bwMode="auto">
            <a:xfrm>
              <a:off x="2710720" y="1512458"/>
              <a:ext cx="1039295" cy="1104799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286" name="肘形接點 94"/>
            <p:cNvCxnSpPr>
              <a:cxnSpLocks noChangeShapeType="1"/>
            </p:cNvCxnSpPr>
            <p:nvPr/>
          </p:nvCxnSpPr>
          <p:spPr bwMode="auto">
            <a:xfrm rot="10800000" flipV="1">
              <a:off x="8681867" y="1392297"/>
              <a:ext cx="12700" cy="4679950"/>
            </a:xfrm>
            <a:prstGeom prst="bentConnector3">
              <a:avLst>
                <a:gd name="adj1" fmla="val 1800000"/>
              </a:avLst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22" name="六邊形 21"/>
            <p:cNvSpPr/>
            <p:nvPr/>
          </p:nvSpPr>
          <p:spPr bwMode="auto">
            <a:xfrm>
              <a:off x="4871766" y="937883"/>
              <a:ext cx="1548176" cy="707779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altLang="zh-TW" sz="1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Ares </a:t>
              </a:r>
              <a:r>
                <a:rPr lang="en-US" altLang="zh-TW" sz="1400" b="1" dirty="0" err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uPKI</a:t>
              </a:r>
              <a:r>
                <a:rPr lang="en-US" altLang="zh-TW" sz="1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/>
              </a:r>
              <a:br>
                <a:rPr lang="en-US" altLang="zh-TW" sz="1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</a:br>
              <a:r>
                <a:rPr lang="en-US" altLang="zh-TW" sz="14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Security</a:t>
              </a:r>
            </a:p>
          </p:txBody>
        </p:sp>
        <p:sp>
          <p:nvSpPr>
            <p:cNvPr id="23" name="六邊形 22"/>
            <p:cNvSpPr/>
            <p:nvPr/>
          </p:nvSpPr>
          <p:spPr bwMode="auto">
            <a:xfrm>
              <a:off x="6527950" y="946884"/>
              <a:ext cx="1548176" cy="707779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 eaLnBrk="1" hangingPunct="1">
                <a:defRPr/>
              </a:pPr>
              <a:r>
                <a:rPr kumimoji="0" lang="en-US" altLang="zh-TW" sz="1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Ares Privacy Protector</a:t>
              </a:r>
            </a:p>
          </p:txBody>
        </p:sp>
        <p:cxnSp>
          <p:nvCxnSpPr>
            <p:cNvPr id="9307" name="直線接點 114"/>
            <p:cNvCxnSpPr>
              <a:cxnSpLocks noChangeShapeType="1"/>
            </p:cNvCxnSpPr>
            <p:nvPr/>
          </p:nvCxnSpPr>
          <p:spPr bwMode="auto">
            <a:xfrm>
              <a:off x="6520819" y="1822247"/>
              <a:ext cx="0" cy="719137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10" name="直線接點 119"/>
            <p:cNvCxnSpPr>
              <a:cxnSpLocks noChangeShapeType="1"/>
            </p:cNvCxnSpPr>
            <p:nvPr/>
          </p:nvCxnSpPr>
          <p:spPr bwMode="auto">
            <a:xfrm>
              <a:off x="5657680" y="1822246"/>
              <a:ext cx="1655763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124" name="六邊形 123"/>
            <p:cNvSpPr/>
            <p:nvPr/>
          </p:nvSpPr>
          <p:spPr bwMode="auto">
            <a:xfrm>
              <a:off x="8423042" y="612065"/>
              <a:ext cx="288032" cy="144016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5" name="六邊形 124"/>
            <p:cNvSpPr/>
            <p:nvPr/>
          </p:nvSpPr>
          <p:spPr bwMode="auto">
            <a:xfrm>
              <a:off x="9503162" y="612065"/>
              <a:ext cx="288032" cy="144016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>
                <a:defRPr/>
              </a:pPr>
              <a:endParaRPr kumimoji="0" lang="zh-TW" altLang="en-US" sz="180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9318" name="文字方塊 125"/>
            <p:cNvSpPr txBox="1">
              <a:spLocks noChangeArrowheads="1"/>
            </p:cNvSpPr>
            <p:nvPr/>
          </p:nvSpPr>
          <p:spPr bwMode="auto">
            <a:xfrm>
              <a:off x="8702914" y="553353"/>
              <a:ext cx="825291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Products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27" name="文字方塊 126"/>
            <p:cNvSpPr txBox="1"/>
            <p:nvPr/>
          </p:nvSpPr>
          <p:spPr>
            <a:xfrm>
              <a:off x="9791939" y="553353"/>
              <a:ext cx="776431" cy="276999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zh-TW" sz="12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Services</a:t>
              </a:r>
              <a:endPara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</p:txBody>
        </p:sp>
        <p:sp>
          <p:nvSpPr>
            <p:cNvPr id="130" name="文字方塊 129"/>
            <p:cNvSpPr txBox="1"/>
            <p:nvPr/>
          </p:nvSpPr>
          <p:spPr>
            <a:xfrm>
              <a:off x="3857454" y="2758872"/>
              <a:ext cx="902811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zh-TW" altLang="en-US" sz="1400" b="1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金融業務</a:t>
              </a:r>
            </a:p>
          </p:txBody>
        </p:sp>
        <p:sp>
          <p:nvSpPr>
            <p:cNvPr id="132" name="文字方塊 131"/>
            <p:cNvSpPr txBox="1"/>
            <p:nvPr/>
          </p:nvSpPr>
          <p:spPr>
            <a:xfrm>
              <a:off x="7373195" y="3492281"/>
              <a:ext cx="1109599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zh-TW" sz="1400" b="1" dirty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E-Business</a:t>
              </a:r>
              <a:endPara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</p:txBody>
        </p:sp>
        <p:sp>
          <p:nvSpPr>
            <p:cNvPr id="60" name="六邊形 59"/>
            <p:cNvSpPr/>
            <p:nvPr/>
          </p:nvSpPr>
          <p:spPr bwMode="auto">
            <a:xfrm>
              <a:off x="3615015" y="2617256"/>
              <a:ext cx="1548176" cy="540000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altLang="zh-TW" sz="12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Treasury System</a:t>
              </a:r>
              <a:endParaRPr lang="zh-TW" altLang="en-US" sz="120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</p:txBody>
        </p:sp>
        <p:cxnSp>
          <p:nvCxnSpPr>
            <p:cNvPr id="9326" name="直線接點 10"/>
            <p:cNvCxnSpPr>
              <a:cxnSpLocks noChangeShapeType="1"/>
            </p:cNvCxnSpPr>
            <p:nvPr/>
          </p:nvCxnSpPr>
          <p:spPr bwMode="auto">
            <a:xfrm flipV="1">
              <a:off x="3458991" y="2307182"/>
              <a:ext cx="1807405" cy="13337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327" name="直線接點 20"/>
            <p:cNvCxnSpPr>
              <a:cxnSpLocks noChangeShapeType="1"/>
            </p:cNvCxnSpPr>
            <p:nvPr/>
          </p:nvCxnSpPr>
          <p:spPr bwMode="auto">
            <a:xfrm>
              <a:off x="5266396" y="2304019"/>
              <a:ext cx="324866" cy="463674"/>
            </a:xfrm>
            <a:prstGeom prst="line">
              <a:avLst/>
            </a:prstGeom>
            <a:noFill/>
            <a:ln w="9525" algn="ctr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sp>
          <p:nvSpPr>
            <p:cNvPr id="71" name="文字方塊 70"/>
            <p:cNvSpPr txBox="1"/>
            <p:nvPr/>
          </p:nvSpPr>
          <p:spPr>
            <a:xfrm>
              <a:off x="3644174" y="2322085"/>
              <a:ext cx="1698350" cy="30777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eaLnBrk="1" hangingPunct="1">
                <a:defRPr/>
              </a:pPr>
              <a:r>
                <a:rPr lang="en-US" altLang="zh-TW" sz="1400" b="1" dirty="0" smtClean="0">
                  <a:solidFill>
                    <a:srgbClr val="0070C0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Banking/Treasure</a:t>
              </a:r>
              <a:endParaRPr lang="zh-TW" altLang="en-US" sz="1400" b="1" dirty="0">
                <a:solidFill>
                  <a:srgbClr val="0070C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宋体" charset="0"/>
              </a:endParaRPr>
            </a:p>
          </p:txBody>
        </p:sp>
        <p:sp>
          <p:nvSpPr>
            <p:cNvPr id="63" name="六邊形 62"/>
            <p:cNvSpPr/>
            <p:nvPr/>
          </p:nvSpPr>
          <p:spPr bwMode="auto">
            <a:xfrm>
              <a:off x="6488180" y="4124346"/>
              <a:ext cx="2009732" cy="970463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anchor="ctr"/>
            <a:lstStyle>
              <a:lvl1pPr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 kumimoji="1" sz="2400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algn="ctr">
                <a:defRPr/>
              </a:pPr>
              <a:r>
                <a:rPr kumimoji="0" lang="en-US" altLang="zh-TW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Fortify </a:t>
              </a:r>
              <a:r>
                <a:rPr kumimoji="0" lang="en-US" altLang="zh-TW" sz="1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Information </a:t>
              </a:r>
              <a:r>
                <a:rPr kumimoji="0" lang="en-US" altLang="zh-TW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S</a:t>
              </a:r>
              <a:r>
                <a:rPr kumimoji="0" lang="en-US" altLang="zh-TW" sz="1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ecurity </a:t>
              </a:r>
              <a:r>
                <a:rPr kumimoji="0" lang="en-US" altLang="zh-TW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I</a:t>
              </a:r>
              <a:r>
                <a:rPr kumimoji="0" lang="en-US" altLang="zh-TW" sz="1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nspection </a:t>
              </a:r>
              <a:r>
                <a:rPr kumimoji="0" lang="en-US" altLang="zh-TW" sz="12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T</a:t>
              </a:r>
              <a:r>
                <a:rPr kumimoji="0" lang="en-US" altLang="zh-TW" sz="12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ool</a:t>
              </a:r>
              <a:endParaRPr kumimoji="0" lang="en-US" altLang="zh-TW" sz="12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4" name="六邊形 3"/>
            <p:cNvSpPr/>
            <p:nvPr/>
          </p:nvSpPr>
          <p:spPr bwMode="auto">
            <a:xfrm>
              <a:off x="5393302" y="2512587"/>
              <a:ext cx="2281080" cy="1209007"/>
            </a:xfrm>
            <a:prstGeom prst="hexagon">
              <a:avLst/>
            </a:prstGeom>
            <a:ln>
              <a:headEnd type="none" w="med" len="med"/>
              <a:tailEnd type="none" w="med" len="med"/>
            </a:ln>
            <a:effectLst/>
            <a:extLst/>
          </p:spPr>
          <p:style>
            <a:lnRef idx="3">
              <a:schemeClr val="lt1"/>
            </a:lnRef>
            <a:fillRef idx="1">
              <a:schemeClr val="accent4"/>
            </a:fillRef>
            <a:effectRef idx="1">
              <a:schemeClr val="accent4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System Integration</a:t>
              </a:r>
            </a:p>
            <a:p>
              <a:pPr algn="ctr" eaLnBrk="1" hangingPunct="1">
                <a:defRPr/>
              </a:pPr>
              <a:r>
                <a:rPr lang="en-US" altLang="zh-TW" sz="160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  <a:cs typeface="宋体" charset="0"/>
                </a:rPr>
                <a:t>Consulting Outsourcing</a:t>
              </a:r>
            </a:p>
          </p:txBody>
        </p:sp>
        <p:sp>
          <p:nvSpPr>
            <p:cNvPr id="9283" name="橢圓 67"/>
            <p:cNvSpPr>
              <a:spLocks noChangeArrowheads="1"/>
            </p:cNvSpPr>
            <p:nvPr/>
          </p:nvSpPr>
          <p:spPr bwMode="auto">
            <a:xfrm>
              <a:off x="3367461" y="2243286"/>
              <a:ext cx="144463" cy="144462"/>
            </a:xfrm>
            <a:prstGeom prst="ellipse">
              <a:avLst/>
            </a:prstGeom>
            <a:solidFill>
              <a:srgbClr val="F79646"/>
            </a:solidFill>
            <a:ln w="9525">
              <a:noFill/>
              <a:round/>
              <a:headEnd/>
              <a:tailEnd/>
            </a:ln>
          </p:spPr>
          <p:txBody>
            <a:bodyPr/>
            <a:lstStyle>
              <a:lvl1pPr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1pPr>
              <a:lvl2pPr marL="742950" indent="-28575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2pPr>
              <a:lvl3pPr marL="11430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3pPr>
              <a:lvl4pPr marL="16002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4pPr>
              <a:lvl5pPr marL="2057400" indent="-228600"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kumimoji="1">
                  <a:solidFill>
                    <a:schemeClr val="tx1"/>
                  </a:solidFill>
                  <a:latin typeface="Arial" panose="020B0604020202020204" pitchFamily="34" charset="0"/>
                  <a:ea typeface="SimSun" panose="02010600030101010101" pitchFamily="2" charset="-122"/>
                </a:defRPr>
              </a:lvl9pPr>
            </a:lstStyle>
            <a:p>
              <a:pPr eaLnBrk="1" hangingPunct="1"/>
              <a:endParaRPr kumimoji="0"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cxnSp>
          <p:nvCxnSpPr>
            <p:cNvPr id="90" name="直線接點 69"/>
            <p:cNvCxnSpPr>
              <a:cxnSpLocks noChangeShapeType="1"/>
            </p:cNvCxnSpPr>
            <p:nvPr/>
          </p:nvCxnSpPr>
          <p:spPr bwMode="auto">
            <a:xfrm flipH="1">
              <a:off x="2559765" y="2365486"/>
              <a:ext cx="835333" cy="77134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1" name="直線接點 69"/>
            <p:cNvCxnSpPr>
              <a:cxnSpLocks noChangeShapeType="1"/>
              <a:stCxn id="9283" idx="2"/>
              <a:endCxn id="66" idx="0"/>
            </p:cNvCxnSpPr>
            <p:nvPr/>
          </p:nvCxnSpPr>
          <p:spPr bwMode="auto">
            <a:xfrm flipH="1">
              <a:off x="1796743" y="2315517"/>
              <a:ext cx="1570719" cy="42722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95" name="直線接點 69"/>
            <p:cNvCxnSpPr>
              <a:cxnSpLocks noChangeShapeType="1"/>
              <a:stCxn id="9283" idx="2"/>
            </p:cNvCxnSpPr>
            <p:nvPr/>
          </p:nvCxnSpPr>
          <p:spPr bwMode="auto">
            <a:xfrm flipH="1" flipV="1">
              <a:off x="1828699" y="2151535"/>
              <a:ext cx="1538762" cy="16398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289241" y="-605795"/>
            <a:ext cx="65" cy="138499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zh-TW" altLang="zh-TW" sz="9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cxnSp>
        <p:nvCxnSpPr>
          <p:cNvPr id="10" name="直線接點 9"/>
          <p:cNvCxnSpPr/>
          <p:nvPr/>
        </p:nvCxnSpPr>
        <p:spPr>
          <a:xfrm flipH="1">
            <a:off x="8668423" y="2109235"/>
            <a:ext cx="213641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8" name="直線接點 67"/>
          <p:cNvCxnSpPr/>
          <p:nvPr/>
        </p:nvCxnSpPr>
        <p:spPr>
          <a:xfrm flipH="1">
            <a:off x="8668423" y="2673592"/>
            <a:ext cx="213641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69" name="直線接點 68"/>
          <p:cNvCxnSpPr/>
          <p:nvPr/>
        </p:nvCxnSpPr>
        <p:spPr>
          <a:xfrm flipH="1">
            <a:off x="8668423" y="3206992"/>
            <a:ext cx="213641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0" name="直線接點 69"/>
          <p:cNvCxnSpPr/>
          <p:nvPr/>
        </p:nvCxnSpPr>
        <p:spPr>
          <a:xfrm flipH="1">
            <a:off x="8668423" y="3797542"/>
            <a:ext cx="213641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2" name="直線接點 71"/>
          <p:cNvCxnSpPr/>
          <p:nvPr/>
        </p:nvCxnSpPr>
        <p:spPr>
          <a:xfrm flipH="1">
            <a:off x="8662572" y="4359353"/>
            <a:ext cx="213641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3" name="直線接點 72"/>
          <p:cNvCxnSpPr/>
          <p:nvPr/>
        </p:nvCxnSpPr>
        <p:spPr>
          <a:xfrm flipH="1">
            <a:off x="8662572" y="4921882"/>
            <a:ext cx="213641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74" name="直線接點 73"/>
          <p:cNvCxnSpPr/>
          <p:nvPr/>
        </p:nvCxnSpPr>
        <p:spPr>
          <a:xfrm flipH="1">
            <a:off x="8662572" y="5487032"/>
            <a:ext cx="213641" cy="0"/>
          </a:xfrm>
          <a:prstGeom prst="line">
            <a:avLst/>
          </a:prstGeom>
          <a:ln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6" name="六邊形 65"/>
          <p:cNvSpPr/>
          <p:nvPr/>
        </p:nvSpPr>
        <p:spPr bwMode="auto">
          <a:xfrm>
            <a:off x="685882" y="2558958"/>
            <a:ext cx="1548176" cy="540000"/>
          </a:xfrm>
          <a:prstGeom prst="hexagon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altLang="zh-TW" sz="1200" dirty="0">
                <a:solidFill>
                  <a:schemeClr val="tx1"/>
                </a:solidFill>
                <a:latin typeface="微軟正黑體"/>
                <a:ea typeface="微軟正黑體"/>
                <a:cs typeface="微軟正黑體"/>
              </a:rPr>
              <a:t>Visual Pricing Tool </a:t>
            </a:r>
            <a:endParaRPr lang="en-US" altLang="zh-TW" sz="1200" b="1" dirty="0">
              <a:solidFill>
                <a:schemeClr val="tx1"/>
              </a:solidFill>
              <a:latin typeface="微軟正黑體"/>
              <a:ea typeface="微軟正黑體"/>
              <a:cs typeface="微軟正黑體"/>
            </a:endParaRPr>
          </a:p>
        </p:txBody>
      </p:sp>
      <p:sp>
        <p:nvSpPr>
          <p:cNvPr id="83" name="六邊形 82"/>
          <p:cNvSpPr/>
          <p:nvPr/>
        </p:nvSpPr>
        <p:spPr bwMode="auto">
          <a:xfrm>
            <a:off x="703459" y="1874982"/>
            <a:ext cx="1606014" cy="540000"/>
          </a:xfrm>
          <a:prstGeom prst="hexagon">
            <a:avLst/>
          </a:prstGeom>
          <a:ln>
            <a:headEnd type="none" w="med" len="med"/>
            <a:tailEnd type="none" w="med" len="med"/>
          </a:ln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spcBef>
                <a:spcPct val="0"/>
              </a:spcBef>
            </a:pPr>
            <a:r>
              <a:rPr kumimoji="0" lang="en-US" altLang="zh-TW" sz="1200" dirty="0">
                <a:latin typeface="微軟正黑體"/>
                <a:ea typeface="微軟正黑體"/>
                <a:cs typeface="微軟正黑體"/>
              </a:rPr>
              <a:t>ARES Portfolio</a:t>
            </a:r>
          </a:p>
          <a:p>
            <a:pPr algn="ctr">
              <a:spcBef>
                <a:spcPct val="0"/>
              </a:spcBef>
            </a:pPr>
            <a:r>
              <a:rPr kumimoji="0" lang="en-US" altLang="zh-TW" sz="1200" dirty="0">
                <a:latin typeface="微軟正黑體"/>
                <a:ea typeface="微軟正黑體"/>
                <a:cs typeface="微軟正黑體"/>
              </a:rPr>
              <a:t>   System  </a:t>
            </a:r>
          </a:p>
        </p:txBody>
      </p:sp>
      <p:sp>
        <p:nvSpPr>
          <p:cNvPr id="75" name="六邊形 74"/>
          <p:cNvSpPr/>
          <p:nvPr/>
        </p:nvSpPr>
        <p:spPr bwMode="auto">
          <a:xfrm>
            <a:off x="3665153" y="1001649"/>
            <a:ext cx="1559214" cy="772007"/>
          </a:xfrm>
          <a:prstGeom prst="hexagon">
            <a:avLst/>
          </a:prstGeom>
          <a:ln>
            <a:headEnd type="none" w="med" len="med"/>
            <a:tailEnd type="none" w="med" len="med"/>
          </a:ln>
          <a:effectLst/>
          <a:extLst/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zh-TW" altLang="en-US" sz="1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786178" y="1046069"/>
            <a:ext cx="146477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altLang="zh-Hant" sz="14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  <a:t>ARES Cross</a:t>
            </a:r>
          </a:p>
          <a:p>
            <a:pPr algn="ctr">
              <a:defRPr/>
            </a:pPr>
            <a:r>
              <a:rPr lang="en-US" altLang="zh-Hant" sz="14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  <a:t> Pricing </a:t>
            </a:r>
          </a:p>
          <a:p>
            <a:pPr algn="ctr">
              <a:defRPr/>
            </a:pPr>
            <a:r>
              <a:rPr lang="en-US" altLang="zh-Hant" sz="1400" dirty="0">
                <a:solidFill>
                  <a:srgbClr val="000000"/>
                </a:solidFill>
                <a:latin typeface="微軟正黑體"/>
                <a:ea typeface="微軟正黑體"/>
                <a:cs typeface="微軟正黑體"/>
              </a:rPr>
              <a:t>System </a:t>
            </a:r>
            <a:endParaRPr lang="zh-TW" altLang="en-US" sz="1400" dirty="0">
              <a:solidFill>
                <a:srgbClr val="000000"/>
              </a:solidFill>
              <a:latin typeface="微軟正黑體"/>
              <a:ea typeface="微軟正黑體"/>
              <a:cs typeface="微軟正黑體"/>
            </a:endParaRPr>
          </a:p>
        </p:txBody>
      </p:sp>
      <p:cxnSp>
        <p:nvCxnSpPr>
          <p:cNvPr id="76" name="直線接點 69"/>
          <p:cNvCxnSpPr>
            <a:cxnSpLocks noChangeShapeType="1"/>
            <a:stCxn id="9283" idx="2"/>
            <a:endCxn id="25" idx="1"/>
          </p:cNvCxnSpPr>
          <p:nvPr/>
        </p:nvCxnSpPr>
        <p:spPr bwMode="auto">
          <a:xfrm flipH="1" flipV="1">
            <a:off x="2116176" y="1683239"/>
            <a:ext cx="1628100" cy="7349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7" name="直線接點 69"/>
          <p:cNvCxnSpPr>
            <a:cxnSpLocks noChangeShapeType="1"/>
            <a:endCxn id="9283" idx="4"/>
          </p:cNvCxnSpPr>
          <p:nvPr/>
        </p:nvCxnSpPr>
        <p:spPr bwMode="auto">
          <a:xfrm flipH="1">
            <a:off x="3813726" y="1767863"/>
            <a:ext cx="228683" cy="7197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144" name="六邊形 143"/>
          <p:cNvSpPr/>
          <p:nvPr/>
        </p:nvSpPr>
        <p:spPr bwMode="auto">
          <a:xfrm>
            <a:off x="4809952" y="4145631"/>
            <a:ext cx="1932321" cy="933083"/>
          </a:xfrm>
          <a:prstGeom prst="hexagon">
            <a:avLst/>
          </a:prstGeom>
          <a:ln>
            <a:headEnd type="none" w="med" len="med"/>
            <a:tailEnd type="none" w="med" len="med"/>
          </a:ln>
          <a:effectLst/>
          <a:extLst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anchor="ctr"/>
          <a:lstStyle>
            <a:lvl1pPr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Arial" panose="020B0604020202020204" pitchFamily="34" charset="0"/>
                <a:ea typeface="SimSun" panose="02010600030101010101" pitchFamily="2" charset="-122"/>
              </a:defRPr>
            </a:lvl9pPr>
          </a:lstStyle>
          <a:p>
            <a:pPr algn="ctr">
              <a:defRPr/>
            </a:pPr>
            <a:r>
              <a:rPr kumimoji="0" lang="en-US" altLang="zh-TW" sz="1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NCSIST</a:t>
            </a:r>
          </a:p>
          <a:p>
            <a:pPr algn="ctr">
              <a:defRPr/>
            </a:pPr>
            <a:r>
              <a:rPr kumimoji="0" lang="en-US" altLang="zh-TW" sz="1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Information </a:t>
            </a:r>
          </a:p>
          <a:p>
            <a:pPr algn="ctr">
              <a:defRPr/>
            </a:pPr>
            <a:r>
              <a:rPr kumimoji="0" lang="en-US" altLang="zh-TW" sz="1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Security </a:t>
            </a:r>
          </a:p>
          <a:p>
            <a:pPr algn="ctr">
              <a:defRPr/>
            </a:pPr>
            <a:r>
              <a:rPr kumimoji="0" lang="en-US" altLang="zh-TW" sz="1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Solution</a:t>
            </a:r>
            <a:endParaRPr kumimoji="0" lang="en-US" altLang="zh-TW" sz="1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cxnSp>
        <p:nvCxnSpPr>
          <p:cNvPr id="145" name="直線接點 112"/>
          <p:cNvCxnSpPr>
            <a:cxnSpLocks noChangeShapeType="1"/>
          </p:cNvCxnSpPr>
          <p:nvPr/>
        </p:nvCxnSpPr>
        <p:spPr bwMode="auto">
          <a:xfrm flipH="1">
            <a:off x="5521524" y="3794474"/>
            <a:ext cx="453709" cy="35115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140897389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ES 2016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ARES 2016" id="{B9B114A8-8820-4746-A513-E0AB20236646}" vid="{43A4C349-B7F9-4821-B32F-87C6AA79E14F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ARES 2016</Template>
  <TotalTime>3100</TotalTime>
  <Words>822</Words>
  <Application>Microsoft Office PowerPoint</Application>
  <PresentationFormat>自訂</PresentationFormat>
  <Paragraphs>279</Paragraphs>
  <Slides>22</Slides>
  <Notes>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22</vt:i4>
      </vt:variant>
    </vt:vector>
  </HeadingPairs>
  <TitlesOfParts>
    <vt:vector size="23" baseType="lpstr">
      <vt:lpstr>ARES 2016</vt:lpstr>
      <vt:lpstr>2018 Ares investor conference  ticker symbol：2471 Date：2018/09/12 </vt:lpstr>
      <vt:lpstr>Disclaimer</vt:lpstr>
      <vt:lpstr>AGENDA</vt:lpstr>
      <vt:lpstr>Ares Profile</vt:lpstr>
      <vt:lpstr>PowerPoint 簡報</vt:lpstr>
      <vt:lpstr>Information Access Lead to Success</vt:lpstr>
      <vt:lpstr>Ares Group</vt:lpstr>
      <vt:lpstr>PowerPoint 簡報</vt:lpstr>
      <vt:lpstr>Products &amp; Services</vt:lpstr>
      <vt:lpstr>Financial services</vt:lpstr>
      <vt:lpstr>E-business</vt:lpstr>
      <vt:lpstr> Information security</vt:lpstr>
      <vt:lpstr>Oracle Consultancy</vt:lpstr>
      <vt:lpstr>Government projects</vt:lpstr>
      <vt:lpstr>IT Outsourcing Service</vt:lpstr>
      <vt:lpstr>agenda</vt:lpstr>
      <vt:lpstr>Consolidated Balance Sheet</vt:lpstr>
      <vt:lpstr>Consolidated Income Statement</vt:lpstr>
      <vt:lpstr>agenda</vt:lpstr>
      <vt:lpstr>PowerPoint 簡報</vt:lpstr>
      <vt:lpstr>AGENDA</vt:lpstr>
      <vt:lpstr>Thank You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資通電腦</dc:title>
  <dc:creator>1896</dc:creator>
  <cp:lastModifiedBy>shiawyi</cp:lastModifiedBy>
  <cp:revision>337</cp:revision>
  <dcterms:created xsi:type="dcterms:W3CDTF">2017-05-22T08:47:49Z</dcterms:created>
  <dcterms:modified xsi:type="dcterms:W3CDTF">2018-09-10T01:07:21Z</dcterms:modified>
</cp:coreProperties>
</file>