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4"/>
  </p:notesMasterIdLst>
  <p:handoutMasterIdLst>
    <p:handoutMasterId r:id="rId15"/>
  </p:handoutMasterIdLst>
  <p:sldIdLst>
    <p:sldId id="268" r:id="rId2"/>
    <p:sldId id="580" r:id="rId3"/>
    <p:sldId id="260" r:id="rId4"/>
    <p:sldId id="263" r:id="rId5"/>
    <p:sldId id="567" r:id="rId6"/>
    <p:sldId id="599" r:id="rId7"/>
    <p:sldId id="600" r:id="rId8"/>
    <p:sldId id="603" r:id="rId9"/>
    <p:sldId id="601" r:id="rId10"/>
    <p:sldId id="602" r:id="rId11"/>
    <p:sldId id="604" r:id="rId12"/>
    <p:sldId id="565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  <p15:guide id="10" orient="horz" pos="2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CC"/>
    <a:srgbClr val="333366"/>
    <a:srgbClr val="336699"/>
    <a:srgbClr val="86BBDE"/>
    <a:srgbClr val="86BBD5"/>
    <a:srgbClr val="7EBBDE"/>
    <a:srgbClr val="5767B4"/>
    <a:srgbClr val="8C91C9"/>
    <a:srgbClr val="91BBD5"/>
    <a:srgbClr val="91A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5" autoAdjust="0"/>
    <p:restoredTop sz="94554" autoAdjust="0"/>
  </p:normalViewPr>
  <p:slideViewPr>
    <p:cSldViewPr snapToGrid="0">
      <p:cViewPr varScale="1">
        <p:scale>
          <a:sx n="67" d="100"/>
          <a:sy n="67" d="100"/>
        </p:scale>
        <p:origin x="440" y="32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  <p:guide orient="horz" pos="21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[法說會用營收比較.xlsx]部門產品屬性比較(報告書)-2019Q1法說!樞紐分析表1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20181Q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9632376873590602"/>
          <c:y val="8.702943458826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801E-2"/>
              <c:y val="-0.225998456331568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5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01"/>
              <c:y val="-0.17665213402767499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99"/>
              <c:y val="-2.77346996501212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5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99"/>
              <c:y val="-2.77346996501212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98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01"/>
              <c:y val="-0.17665213402767499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599"/>
              <c:y val="7.643776244870099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01"/>
              <c:y val="-0.23041851554913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99"/>
              <c:y val="7.854978818884930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599"/>
              <c:y val="7.643776244870099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01"/>
              <c:y val="-0.23041851554913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99"/>
              <c:y val="7.854978818884930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799"/>
              <c:y val="7.07975794523339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799"/>
              <c:y val="7.07975794523339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2021q1</a:t>
            </a:r>
            <a:endParaRPr 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3399224258485802"/>
          <c:y val="2.706297185222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506E-2"/>
          <c:y val="0.28951020159913199"/>
          <c:w val="0.83362734101114599"/>
          <c:h val="0.679191325574099"/>
        </c:manualLayout>
      </c:layout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30" b="1" i="0" u="none" strike="noStrike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130" dirty="0"/>
              <a:t>2020</a:t>
            </a:r>
            <a:endParaRPr lang="zh-TW" sz="2130" dirty="0"/>
          </a:p>
        </c:rich>
      </c:tx>
      <c:layout>
        <c:manualLayout>
          <c:xMode val="edge"/>
          <c:yMode val="edge"/>
          <c:x val="0.38888093533762824"/>
          <c:y val="2.70629718522261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30" b="1" i="0" u="none" strike="noStrike" kern="1200" cap="all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DDB-4D26-8415-408A79A4FEC7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DDB-4D26-8415-408A79A4FEC7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DDB-4D26-8415-408A79A4FEC7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DDB-4D26-8415-408A79A4FEC7}"/>
              </c:ext>
            </c:extLst>
          </c:dPt>
          <c:dLbls>
            <c:dLbl>
              <c:idx val="0"/>
              <c:layout>
                <c:manualLayout>
                  <c:x val="7.2570363832499679E-2"/>
                  <c:y val="-3.961180431768666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DDB-4D26-8415-408A79A4FEC7}"/>
                </c:ext>
              </c:extLst>
            </c:dLbl>
            <c:dLbl>
              <c:idx val="1"/>
              <c:layout>
                <c:manualLayout>
                  <c:x val="0.15298617240364812"/>
                  <c:y val="-3.9611804317686667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DB-4D26-8415-408A79A4FEC7}"/>
                </c:ext>
              </c:extLst>
            </c:dLbl>
            <c:dLbl>
              <c:idx val="2"/>
              <c:layout>
                <c:manualLayout>
                  <c:x val="0.14710208884966167"/>
                  <c:y val="-0.1148742325212913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DDB-4D26-8415-408A79A4FEC7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DDB-4D26-8415-408A79A4FEC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自有非自有2021Q1!$A$2:$A$5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自有非自有2021Q1!$C$2:$C$5</c:f>
              <c:numCache>
                <c:formatCode>_-* #,##0_-;\-* #,##0_-;_-* "-"??_-;_-@_-</c:formatCode>
                <c:ptCount val="4"/>
                <c:pt idx="0">
                  <c:v>47448370.09189374</c:v>
                </c:pt>
                <c:pt idx="1">
                  <c:v>47514473</c:v>
                </c:pt>
                <c:pt idx="2">
                  <c:v>467880867.42380273</c:v>
                </c:pt>
                <c:pt idx="3">
                  <c:v>210845051.4843035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DDB-4D26-8415-408A79A4FEC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3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13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20201h</a:t>
            </a:r>
            <a:endParaRPr lang="zh-TW" sz="213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7907412941431745"/>
          <c:y val="7.8558317465218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3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ACD-4A59-BB45-29557BDA31EB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ACD-4A59-BB45-29557BDA31EB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ACD-4A59-BB45-29557BDA31EB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4ACD-4A59-BB45-29557BDA31EB}"/>
              </c:ext>
            </c:extLst>
          </c:dPt>
          <c:dLbls>
            <c:dLbl>
              <c:idx val="0"/>
              <c:layout>
                <c:manualLayout>
                  <c:x val="0.17652250661959401"/>
                  <c:y val="1.188354129530600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CD-4A59-BB45-29557BDA31EB}"/>
                </c:ext>
              </c:extLst>
            </c:dLbl>
            <c:dLbl>
              <c:idx val="1"/>
              <c:layout>
                <c:manualLayout>
                  <c:x val="9.6106698048445474E-2"/>
                  <c:y val="0.2020202020202020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CD-4A59-BB45-29557BDA31EB}"/>
                </c:ext>
              </c:extLst>
            </c:dLbl>
            <c:dLbl>
              <c:idx val="2"/>
              <c:layout>
                <c:manualLayout>
                  <c:x val="0.15298617240364812"/>
                  <c:y val="-0.1188354129530600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CD-4A59-BB45-29557BDA31EB}"/>
                </c:ext>
              </c:extLst>
            </c:dLbl>
            <c:dLbl>
              <c:idx val="3"/>
              <c:layout>
                <c:manualLayout>
                  <c:x val="-8.8610128500045168E-2"/>
                  <c:y val="6.734006734006733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CD-4A59-BB45-29557BDA31E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自有非自有2021Q2!$A$2:$A$5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自有非自有2021Q2!$B$2:$B$5</c:f>
              <c:numCache>
                <c:formatCode>_-* #,##0_-;\-* #,##0_-;_-* "-"??_-;_-@_-</c:formatCode>
                <c:ptCount val="4"/>
                <c:pt idx="0">
                  <c:v>16562371.487872938</c:v>
                </c:pt>
                <c:pt idx="1">
                  <c:v>28647576</c:v>
                </c:pt>
                <c:pt idx="2">
                  <c:v>184742267.04620486</c:v>
                </c:pt>
                <c:pt idx="3">
                  <c:v>97165148.465922192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ACD-4A59-BB45-29557BDA31E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13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20211h</a:t>
            </a:r>
            <a:endParaRPr lang="zh-TW" sz="213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9868774126093903"/>
          <c:y val="0.106286580487599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3B1-4B4C-8810-E3BD0F3F2E4E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3B1-4B4C-8810-E3BD0F3F2E4E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3B1-4B4C-8810-E3BD0F3F2E4E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83B1-4B4C-8810-E3BD0F3F2E4E}"/>
              </c:ext>
            </c:extLst>
          </c:dPt>
          <c:dLbls>
            <c:dLbl>
              <c:idx val="0"/>
              <c:layout>
                <c:manualLayout>
                  <c:x val="0.14710208884966167"/>
                  <c:y val="-1.188354129530600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B1-4B4C-8810-E3BD0F3F2E4E}"/>
                </c:ext>
              </c:extLst>
            </c:dLbl>
            <c:dLbl>
              <c:idx val="1"/>
              <c:layout>
                <c:manualLayout>
                  <c:x val="0.17652250661959401"/>
                  <c:y val="0.1307189542483660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B1-4B4C-8810-E3BD0F3F2E4E}"/>
                </c:ext>
              </c:extLst>
            </c:dLbl>
            <c:dLbl>
              <c:idx val="2"/>
              <c:layout>
                <c:manualLayout>
                  <c:x val="0.1725997842502697"/>
                  <c:y val="-0.1346801346801346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B1-4B4C-8810-E3BD0F3F2E4E}"/>
                </c:ext>
              </c:extLst>
            </c:dLbl>
            <c:dLbl>
              <c:idx val="3"/>
              <c:layout>
                <c:manualLayout>
                  <c:x val="-4.0989360001667932E-2"/>
                  <c:y val="5.545652604476130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B1-4B4C-8810-E3BD0F3F2E4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自有非自有2021Q2!$A$2:$A$5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自有非自有2021Q2!$D$2:$D$5</c:f>
              <c:numCache>
                <c:formatCode>_-* #,##0_-;\-* #,##0_-;_-* "-"??_-;_-@_-</c:formatCode>
                <c:ptCount val="4"/>
                <c:pt idx="0">
                  <c:v>13489124.917672737</c:v>
                </c:pt>
                <c:pt idx="1">
                  <c:v>15190063</c:v>
                </c:pt>
                <c:pt idx="2">
                  <c:v>185794940.77962852</c:v>
                </c:pt>
                <c:pt idx="3">
                  <c:v>96888307.302698746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3B1-4B4C-8810-E3BD0F3F2E4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[法說會用營收比較.xlsx]部門產品屬性比較(報告書)-2021Q1法說!樞紐分析表2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2020</a:t>
            </a:r>
            <a:endParaRPr lang="zh-TW" dirty="0"/>
          </a:p>
        </c:rich>
      </c:tx>
      <c:layout>
        <c:manualLayout>
          <c:xMode val="edge"/>
          <c:yMode val="edge"/>
          <c:x val="0.39237705832866293"/>
          <c:y val="0.118398294274874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'部門產品屬性比較(報告書)-2021Q1法說'!$L$2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4E5-471B-8806-6C808AF14E9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4E5-471B-8806-6C808AF14E9C}"/>
              </c:ext>
            </c:extLst>
          </c:dPt>
          <c:dPt>
            <c:idx val="2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4E5-471B-8806-6C808AF14E9C}"/>
              </c:ext>
            </c:extLst>
          </c:dPt>
          <c:dLbls>
            <c:dLbl>
              <c:idx val="0"/>
              <c:layout>
                <c:manualLayout>
                  <c:x val="-0.18543609585312015"/>
                  <c:y val="-6.268144991022794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01612819992773"/>
                      <c:h val="0.250725799640911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4E5-471B-8806-6C808AF14E9C}"/>
                </c:ext>
              </c:extLst>
            </c:dLbl>
            <c:dLbl>
              <c:idx val="1"/>
              <c:layout>
                <c:manualLayout>
                  <c:x val="0.24640138764044719"/>
                  <c:y val="-0.1950089552762645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E5-471B-8806-6C808AF14E9C}"/>
                </c:ext>
              </c:extLst>
            </c:dLbl>
            <c:dLbl>
              <c:idx val="2"/>
              <c:layout>
                <c:manualLayout>
                  <c:x val="0.17146478314317684"/>
                  <c:y val="0.1149159915020844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70948918366112"/>
                      <c:h val="0.170632835866731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4E5-471B-8806-6C808AF14E9C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'部門產品屬性比較(報告書)-2021Q1法說'!$K$3:$K$6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'部門產品屬性比較(報告書)-2021Q1法說'!$L$3:$L$6</c:f>
              <c:numCache>
                <c:formatCode>_-* #,##0_-;\-* #,##0_-;_-* "-"??_-;_-@_-</c:formatCode>
                <c:ptCount val="3"/>
                <c:pt idx="0">
                  <c:v>375331</c:v>
                </c:pt>
                <c:pt idx="1">
                  <c:v>199769</c:v>
                </c:pt>
                <c:pt idx="2">
                  <c:v>147404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E5-471B-8806-6C808AF14E9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[法說會用營收比較.xlsx]部門產品屬性比較(報告書)-2021Q2法說!樞紐分析表1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20201h</a:t>
            </a:r>
            <a:endParaRPr lang="zh-TW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'部門產品屬性比較(報告書)-2021Q2法說'!$I$2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734-4D98-9C1E-7B286C27F13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734-4D98-9C1E-7B286C27F133}"/>
              </c:ext>
            </c:extLst>
          </c:dPt>
          <c:dPt>
            <c:idx val="2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734-4D98-9C1E-7B286C27F133}"/>
              </c:ext>
            </c:extLst>
          </c:dPt>
          <c:dLbls>
            <c:dLbl>
              <c:idx val="0"/>
              <c:layout>
                <c:manualLayout>
                  <c:x val="-0.2032555811625579"/>
                  <c:y val="-7.636675722805617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17066568229359"/>
                      <c:h val="0.249927569110002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734-4D98-9C1E-7B286C27F133}"/>
                </c:ext>
              </c:extLst>
            </c:dLbl>
            <c:dLbl>
              <c:idx val="1"/>
              <c:layout>
                <c:manualLayout>
                  <c:x val="0.22701272701272701"/>
                  <c:y val="-0.1457910819808345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34-4D98-9C1E-7B286C27F133}"/>
                </c:ext>
              </c:extLst>
            </c:dLbl>
            <c:dLbl>
              <c:idx val="2"/>
              <c:layout>
                <c:manualLayout>
                  <c:x val="0.16366033807894273"/>
                  <c:y val="0.1249637845550010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34-4D98-9C1E-7B286C27F133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'部門產品屬性比較(報告書)-2021Q2法說'!$H$3:$H$6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'部門產品屬性比較(報告書)-2021Q2法說'!$I$3:$I$6</c:f>
              <c:numCache>
                <c:formatCode>_-* #,##0_-;\-* #,##0_-;_-* "-"??_-;_-@_-</c:formatCode>
                <c:ptCount val="3"/>
                <c:pt idx="0">
                  <c:v>170136</c:v>
                </c:pt>
                <c:pt idx="1">
                  <c:v>101379</c:v>
                </c:pt>
                <c:pt idx="2">
                  <c:v>55361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734-4D98-9C1E-7B286C27F13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[法說會用營收比較.xlsx]部門產品屬性比較(報告書)-2021Q2法說!樞紐分析表3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20211h</a:t>
            </a:r>
            <a:endParaRPr lang="zh-TW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-8.440000083703332E-2"/>
              <c:y val="-0.21559368562648074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6.4291402203039499E-2"/>
              <c:y val="-2.039688191724673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4.8214728663578121E-3"/>
              <c:y val="4.1336259361412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9.3390382519396228E-3"/>
              <c:y val="-9.306331339697453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2.3688847673940753E-3"/>
              <c:y val="4.33590077609051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0.18650567082022987"/>
              <c:y val="-0.1565975609337783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214728663578121E-3"/>
              <c:y val="4.1336259361412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9.3390382519396228E-3"/>
              <c:y val="-9.306331339697453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2.3688847673940753E-3"/>
              <c:y val="4.33590077609051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6.4291402203039499E-2"/>
              <c:y val="-2.039688191724673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-0.26462866538719704"/>
              <c:y val="-7.028254630941595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8650567082022987"/>
              <c:y val="-0.1565975609337783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7179852356803641"/>
              <c:y val="4.46145638340191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6537441859939953"/>
              <c:y val="-0.1971493915216150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6518871666943927"/>
              <c:y val="0.10265516631210345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7179852356803641"/>
              <c:y val="4.46145638340191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0.26537441859939953"/>
              <c:y val="-0.1971493915216150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0.16518871666943927"/>
              <c:y val="0.10265516631210345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-0.27748992515831894"/>
              <c:y val="5.838146213091831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layout>
            <c:manualLayout>
              <c:x val="-0.27748992515831894"/>
              <c:y val="5.838146213091831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'部門產品屬性比較(報告書)-2021Q2法說'!$O$2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38D-4AF1-BB33-5501430DFD8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38D-4AF1-BB33-5501430DFD8F}"/>
              </c:ext>
            </c:extLst>
          </c:dPt>
          <c:dPt>
            <c:idx val="2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38D-4AF1-BB33-5501430DFD8F}"/>
              </c:ext>
            </c:extLst>
          </c:dPt>
          <c:dLbls>
            <c:dLbl>
              <c:idx val="0"/>
              <c:layout>
                <c:manualLayout>
                  <c:x val="-0.21648885900785012"/>
                  <c:y val="-6.284544721023671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8D-4AF1-BB33-5501430DFD8F}"/>
                </c:ext>
              </c:extLst>
            </c:dLbl>
            <c:dLbl>
              <c:idx val="1"/>
              <c:layout>
                <c:manualLayout>
                  <c:x val="0.20019399865242055"/>
                  <c:y val="-0.1850449278968081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8D-4AF1-BB33-5501430DFD8F}"/>
                </c:ext>
              </c:extLst>
            </c:dLbl>
            <c:dLbl>
              <c:idx val="2"/>
              <c:layout>
                <c:manualLayout>
                  <c:x val="0.17691562671609257"/>
                  <c:y val="0.1117252394848652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8D-4AF1-BB33-5501430DFD8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'部門產品屬性比較(報告書)-2021Q2法說'!$N$3:$N$6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'部門產品屬性比較(報告書)-2021Q2法說'!$O$3:$O$6</c:f>
              <c:numCache>
                <c:formatCode>_-* #,##0_-;\-* #,##0_-;_-* "-"??_-;_-@_-</c:formatCode>
                <c:ptCount val="3"/>
                <c:pt idx="0">
                  <c:v>164923</c:v>
                </c:pt>
                <c:pt idx="1">
                  <c:v>75497</c:v>
                </c:pt>
                <c:pt idx="2">
                  <c:v>70942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8D-4AF1-BB33-5501430DFD8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75151407044993"/>
          <c:y val="2.31017914204574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44398046805E-2"/>
          <c:y val="0.28951034181951701"/>
          <c:w val="0.83362734101114599"/>
          <c:h val="0.679191325574099"/>
        </c:manualLayout>
      </c:layout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2020</a:t>
            </a:r>
            <a:endParaRPr lang="zh-TW" dirty="0"/>
          </a:p>
        </c:rich>
      </c:tx>
      <c:layout>
        <c:manualLayout>
          <c:xMode val="edge"/>
          <c:yMode val="edge"/>
          <c:x val="0.45752857680080372"/>
          <c:y val="3.89465131475321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2020</a:t>
            </a:r>
            <a:endParaRPr lang="zh-TW" dirty="0"/>
          </a:p>
        </c:rich>
      </c:tx>
      <c:layout>
        <c:manualLayout>
          <c:xMode val="edge"/>
          <c:yMode val="edge"/>
          <c:x val="0.44379904850816859"/>
          <c:y val="3.4985332715763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11F-4B23-9D4F-FDEFF8602FB8}"/>
              </c:ext>
            </c:extLst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11F-4B23-9D4F-FDEFF8602FB8}"/>
              </c:ext>
            </c:extLst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11F-4B23-9D4F-FDEFF8602FB8}"/>
              </c:ext>
            </c:extLst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111F-4B23-9D4F-FDEFF8602FB8}"/>
              </c:ext>
            </c:extLst>
          </c:dPt>
          <c:dLbls>
            <c:dLbl>
              <c:idx val="0"/>
              <c:layout>
                <c:manualLayout>
                  <c:x val="0.13337256055702656"/>
                  <c:y val="-7.526242820360468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1F-4B23-9D4F-FDEFF8602FB8}"/>
                </c:ext>
              </c:extLst>
            </c:dLbl>
            <c:dLbl>
              <c:idx val="1"/>
              <c:layout>
                <c:manualLayout>
                  <c:x val="-0.23536334215945867"/>
                  <c:y val="0.2733214497920380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1F-4B23-9D4F-FDEFF8602FB8}"/>
                </c:ext>
              </c:extLst>
            </c:dLbl>
            <c:dLbl>
              <c:idx val="2"/>
              <c:layout>
                <c:manualLayout>
                  <c:x val="-0.30204962243797201"/>
                  <c:y val="3.961180431768666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1F-4B23-9D4F-FDEFF8602FB8}"/>
                </c:ext>
              </c:extLst>
            </c:dLbl>
            <c:dLbl>
              <c:idx val="3"/>
              <c:layout>
                <c:manualLayout>
                  <c:x val="0.2471315092674316"/>
                  <c:y val="9.506833036244800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11F-4B23-9D4F-FDEFF8602FB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'2020Q4地區別收入'!$A$53:$A$56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'2020Q4地區別收入'!$B$53:$B$56</c:f>
              <c:numCache>
                <c:formatCode>_(* #,##0_);_(* \(#,##0\);_(* "-"??_);_(@_)</c:formatCode>
                <c:ptCount val="4"/>
                <c:pt idx="0">
                  <c:v>668285698</c:v>
                </c:pt>
                <c:pt idx="1">
                  <c:v>103711704</c:v>
                </c:pt>
                <c:pt idx="2">
                  <c:v>396412</c:v>
                </c:pt>
                <c:pt idx="3">
                  <c:v>1294948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1F-4B23-9D4F-FDEFF8602FB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20201h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7907412941431745"/>
          <c:y val="3.89465131475321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3B3-40EF-AAB4-5F10EAE86BB1}"/>
              </c:ext>
            </c:extLst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3B3-40EF-AAB4-5F10EAE86BB1}"/>
              </c:ext>
            </c:extLst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3B3-40EF-AAB4-5F10EAE86BB1}"/>
              </c:ext>
            </c:extLst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B3B3-40EF-AAB4-5F10EAE86BB1}"/>
              </c:ext>
            </c:extLst>
          </c:dPt>
          <c:dLbls>
            <c:dLbl>
              <c:idx val="0"/>
              <c:layout>
                <c:manualLayout>
                  <c:x val="0.13141119937236442"/>
                  <c:y val="-5.941770647653014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B3-40EF-AAB4-5F10EAE86BB1}"/>
                </c:ext>
              </c:extLst>
            </c:dLbl>
            <c:dLbl>
              <c:idx val="1"/>
              <c:layout>
                <c:manualLayout>
                  <c:x val="-0.11572030989506718"/>
                  <c:y val="7.92236086353733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B3-40EF-AAB4-5F10EAE86BB1}"/>
                </c:ext>
              </c:extLst>
            </c:dLbl>
            <c:dLbl>
              <c:idx val="2"/>
              <c:layout>
                <c:manualLayout>
                  <c:x val="0.20005884083553988"/>
                  <c:y val="5.941770647652996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B3-40EF-AAB4-5F10EAE86BB1}"/>
                </c:ext>
              </c:extLst>
            </c:dLbl>
            <c:dLbl>
              <c:idx val="3"/>
              <c:layout>
                <c:manualLayout>
                  <c:x val="0.36481318034716076"/>
                  <c:y val="7.526242820360463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B3-40EF-AAB4-5F10EAE86BB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'2020Q2地區別收入'!$A$39:$A$42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'2020Q2地區別收入'!$B$39:$B$42</c:f>
              <c:numCache>
                <c:formatCode>_(* #,##0_);_(* \(#,##0\);_(* "-"??_);_(@_)</c:formatCode>
                <c:ptCount val="4"/>
                <c:pt idx="0">
                  <c:v>289245023</c:v>
                </c:pt>
                <c:pt idx="1">
                  <c:v>37303528</c:v>
                </c:pt>
                <c:pt idx="2">
                  <c:v>155392</c:v>
                </c:pt>
                <c:pt idx="3">
                  <c:v>171911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B3-40EF-AAB4-5F10EAE86BB1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20211h</a:t>
            </a:r>
            <a:endParaRPr lang="zh-TW" dirty="0"/>
          </a:p>
        </c:rich>
      </c:tx>
      <c:layout>
        <c:manualLayout>
          <c:xMode val="edge"/>
          <c:yMode val="edge"/>
          <c:x val="0.39785878310073292"/>
          <c:y val="4.00422370120067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15866543567E-2"/>
          <c:y val="0.27731166157113873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1B8-49E1-BDC3-2671FE3A257F}"/>
              </c:ext>
            </c:extLst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1B8-49E1-BDC3-2671FE3A257F}"/>
              </c:ext>
            </c:extLst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1B8-49E1-BDC3-2671FE3A257F}"/>
              </c:ext>
            </c:extLst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1B8-49E1-BDC3-2671FE3A257F}"/>
              </c:ext>
            </c:extLst>
          </c:dPt>
          <c:dLbls>
            <c:dLbl>
              <c:idx val="0"/>
              <c:layout>
                <c:manualLayout>
                  <c:x val="0.13746815492609601"/>
                  <c:y val="-4.472794555293136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fld id="{23BE0E9F-23AA-4AD6-89B7-CBA4B4BAC1B6}" type="CATEGORYNAME">
                      <a:rPr lang="zh-TW" altLang="en-US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[類別名稱]</a:t>
                    </a:fld>
                    <a:r>
                      <a:rPr lang="zh-TW" alt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3F916FFB-3520-4760-9028-C82F958AD2C1}" type="PERCENTAGE">
                      <a:rPr lang="en-US" altLang="zh-TW" baseline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[百分比]</a:t>
                    </a:fld>
                    <a:endParaRPr lang="zh-TW" alt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1B8-49E1-BDC3-2671FE3A257F}"/>
                </c:ext>
              </c:extLst>
            </c:dLbl>
            <c:dLbl>
              <c:idx val="1"/>
              <c:layout>
                <c:manualLayout>
                  <c:x val="-0.20958259685453987"/>
                  <c:y val="0.1667132516063799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B8-49E1-BDC3-2671FE3A257F}"/>
                </c:ext>
              </c:extLst>
            </c:dLbl>
            <c:dLbl>
              <c:idx val="2"/>
              <c:layout>
                <c:manualLayout>
                  <c:x val="0.37184009119353839"/>
                  <c:y val="-2.033088434224146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B8-49E1-BDC3-2671FE3A257F}"/>
                </c:ext>
              </c:extLst>
            </c:dLbl>
            <c:dLbl>
              <c:idx val="3"/>
              <c:layout>
                <c:manualLayout>
                  <c:x val="0.25240054674955331"/>
                  <c:y val="9.35220679743107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B8-49E1-BDC3-2671FE3A257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'2021Q2地區別收入'!$A$40:$A$43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'2021Q2地區別收入'!$B$40:$B$43</c:f>
              <c:numCache>
                <c:formatCode>_(* #,##0_);_(* \(#,##0\);_(* "-"??_);_(@_)</c:formatCode>
                <c:ptCount val="4"/>
                <c:pt idx="0">
                  <c:v>270987783</c:v>
                </c:pt>
                <c:pt idx="1">
                  <c:v>39107520</c:v>
                </c:pt>
                <c:pt idx="2">
                  <c:v>140522</c:v>
                </c:pt>
                <c:pt idx="3">
                  <c:v>1126611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B8-49E1-BDC3-2671FE3A257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2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/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9745B50-4364-4415-BAD9-B1FD4E2168AE}" type="slidenum">
              <a:rPr lang="zh-TW" altLang="en-US" sz="1200" smtClean="0">
                <a:latin typeface="Calibri" panose="020F0502020204030204" pitchFamily="34" charset="0"/>
              </a:rPr>
              <a:pPr/>
              <a:t>4</a:t>
            </a:fld>
            <a:endParaRPr lang="zh-TW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956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914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72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35700" y="160260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cxnSp>
        <p:nvCxnSpPr>
          <p:cNvPr id="12" name="Google Shape;13;p2"/>
          <p:cNvCxnSpPr/>
          <p:nvPr userDrawn="1"/>
        </p:nvCxnSpPr>
        <p:spPr>
          <a:xfrm>
            <a:off x="5515950" y="3908550"/>
            <a:ext cx="11601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250" y="1602600"/>
            <a:ext cx="2137500" cy="877500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6" name="矩形 15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7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8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716" y="-834191"/>
            <a:ext cx="12790905" cy="9593179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5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1377" y="-351168"/>
            <a:ext cx="16668597" cy="720916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5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9;p26"/>
          <p:cNvSpPr/>
          <p:nvPr userDrawn="1"/>
        </p:nvSpPr>
        <p:spPr>
          <a:xfrm>
            <a:off x="-225887" y="-304800"/>
            <a:ext cx="1909543" cy="2525211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3869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/>
          <p:cNvSpPr/>
          <p:nvPr userDrawn="1"/>
        </p:nvSpPr>
        <p:spPr>
          <a:xfrm rot="5400000">
            <a:off x="5823282" y="-532597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 userDrawn="1"/>
        </p:nvSpPr>
        <p:spPr>
          <a:xfrm rot="5400000">
            <a:off x="5823282" y="52938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8952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11172395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9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6833" y="-526292"/>
            <a:ext cx="12915811" cy="8622541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06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grpSp>
        <p:nvGrpSpPr>
          <p:cNvPr id="18" name="群組 17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9" name="矩形 18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0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432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9659" y="0"/>
            <a:ext cx="16708594" cy="688042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rgbClr val="1D4E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712"/>
            <a:ext cx="12361968" cy="824208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12" r:id="rId4"/>
    <p:sldLayoutId id="2147483705" r:id="rId5"/>
    <p:sldLayoutId id="2147483706" r:id="rId6"/>
    <p:sldLayoutId id="2147483703" r:id="rId7"/>
    <p:sldLayoutId id="2147483714" r:id="rId8"/>
    <p:sldLayoutId id="2147483715" r:id="rId9"/>
    <p:sldLayoutId id="2147483716" r:id="rId10"/>
    <p:sldLayoutId id="2147483717" r:id="rId11"/>
    <p:sldLayoutId id="2147483720" r:id="rId12"/>
    <p:sldLayoutId id="2147483713" r:id="rId13"/>
    <p:sldLayoutId id="2147483718" r:id="rId14"/>
    <p:sldLayoutId id="2147483704" r:id="rId15"/>
    <p:sldLayoutId id="2147483719" r:id="rId16"/>
    <p:sldLayoutId id="2147483707" r:id="rId17"/>
    <p:sldLayoutId id="2147483708" r:id="rId18"/>
    <p:sldLayoutId id="2147483709" r:id="rId19"/>
    <p:sldLayoutId id="2147483710" r:id="rId20"/>
    <p:sldLayoutId id="2147483722" r:id="rId21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18827" y="3052709"/>
            <a:ext cx="8520600" cy="2052600"/>
          </a:xfrm>
        </p:spPr>
        <p:txBody>
          <a:bodyPr/>
          <a:lstStyle/>
          <a:p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dirty="0">
                <a:solidFill>
                  <a:schemeClr val="tx1"/>
                </a:solidFill>
              </a:rPr>
              <a:t>2021</a:t>
            </a:r>
            <a:r>
              <a:rPr lang="zh-TW" altLang="en-US" dirty="0">
                <a:solidFill>
                  <a:schemeClr val="tx1"/>
                </a:solidFill>
              </a:rPr>
              <a:t>年資通電腦法說會</a:t>
            </a:r>
            <a:br>
              <a:rPr lang="zh-TW" altLang="en-US" dirty="0">
                <a:solidFill>
                  <a:schemeClr val="tx1"/>
                </a:solidFill>
              </a:rPr>
            </a:b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股票代碼：</a:t>
            </a:r>
            <a:r>
              <a:rPr lang="en-US" altLang="zh-TW" sz="2000" dirty="0">
                <a:solidFill>
                  <a:schemeClr val="tx1"/>
                </a:solidFill>
              </a:rPr>
              <a:t>2471</a:t>
            </a: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時間：</a:t>
            </a:r>
            <a:r>
              <a:rPr lang="en-US" altLang="zh-TW" sz="2000" dirty="0">
                <a:solidFill>
                  <a:schemeClr val="tx1"/>
                </a:solidFill>
              </a:rPr>
              <a:t>2021/09/17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合併簡明綜合損益表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279743"/>
              </p:ext>
            </p:extLst>
          </p:nvPr>
        </p:nvGraphicFramePr>
        <p:xfrm>
          <a:off x="1162371" y="1999280"/>
          <a:ext cx="10352869" cy="3804969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上半年度</a:t>
                      </a: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  <a:r>
                        <a:rPr lang="zh-TW" altLang="en-US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上半年度</a:t>
                      </a: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311,362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773,691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326,876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90,563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302,219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105,137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32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營業淨利</a:t>
                      </a:r>
                      <a:r>
                        <a:rPr lang="en-US" altLang="zh-TW" sz="240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240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(5,767)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82,395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本期淨利</a:t>
                      </a:r>
                      <a:r>
                        <a:rPr lang="en-US" altLang="zh-TW" sz="240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240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(2,917)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97,961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7,791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</a:t>
                      </a:r>
                      <a:r>
                        <a:rPr 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EPS(</a:t>
                      </a:r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(0.07)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2.07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0.16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35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3200" dirty="0">
                <a:solidFill>
                  <a:srgbClr val="2858AA"/>
                </a:solidFill>
              </a:rPr>
              <a:t>未來展望</a:t>
            </a:r>
            <a:endParaRPr lang="en-US" altLang="zh-TW" sz="32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內容版面配置區 2"/>
          <p:cNvSpPr txBox="1">
            <a:spLocks/>
          </p:cNvSpPr>
          <p:nvPr/>
        </p:nvSpPr>
        <p:spPr>
          <a:xfrm>
            <a:off x="733737" y="1895763"/>
            <a:ext cx="1087120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智慧製造需求仍然強勁</a:t>
            </a:r>
            <a:endParaRPr lang="en-US" altLang="zh-TW" sz="3000" dirty="0">
              <a:solidFill>
                <a:srgbClr val="2858AA"/>
              </a:solidFill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擴大法規遵循產品線</a:t>
            </a:r>
            <a:endParaRPr lang="en-US" altLang="zh-TW" sz="3000" dirty="0">
              <a:solidFill>
                <a:srgbClr val="2858AA"/>
              </a:solidFill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微服務應用開發量能累積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資升級需求加溫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各產品垂直或水平延伸應用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117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496417" y="3146425"/>
            <a:ext cx="1944687" cy="58261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3200" dirty="0">
                <a:solidFill>
                  <a:srgbClr val="F8A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dirty="0">
              <a:solidFill>
                <a:srgbClr val="F8A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67509" y="2492896"/>
            <a:ext cx="1292870" cy="1292870"/>
            <a:chOff x="2251004" y="2492896"/>
            <a:chExt cx="1292870" cy="1292870"/>
          </a:xfrm>
        </p:grpSpPr>
        <p:sp>
          <p:nvSpPr>
            <p:cNvPr id="4" name="橢圓 3"/>
            <p:cNvSpPr/>
            <p:nvPr/>
          </p:nvSpPr>
          <p:spPr bwMode="auto">
            <a:xfrm>
              <a:off x="2251004" y="2492896"/>
              <a:ext cx="1292870" cy="1292870"/>
            </a:xfrm>
            <a:prstGeom prst="ellipse">
              <a:avLst/>
            </a:prstGeom>
            <a:solidFill>
              <a:srgbClr val="F8A34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921" y="2780928"/>
              <a:ext cx="649036" cy="667794"/>
            </a:xfrm>
            <a:prstGeom prst="rect">
              <a:avLst/>
            </a:prstGeom>
          </p:spPr>
        </p:pic>
      </p:grpSp>
      <p:sp>
        <p:nvSpPr>
          <p:cNvPr id="6" name="標題 1"/>
          <p:cNvSpPr txBox="1">
            <a:spLocks/>
          </p:cNvSpPr>
          <p:nvPr/>
        </p:nvSpPr>
        <p:spPr bwMode="auto">
          <a:xfrm>
            <a:off x="5352401" y="2595875"/>
            <a:ext cx="4536504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>
              <a:defRPr/>
            </a:pPr>
            <a:r>
              <a:rPr lang="en-US" altLang="zh-TW" kern="0" dirty="0">
                <a:solidFill>
                  <a:schemeClr val="bg1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  <a:cs typeface="+mj-cs"/>
              </a:rPr>
              <a:t>Thank You !</a:t>
            </a:r>
            <a:endParaRPr lang="zh-TW" altLang="en-US" kern="0" dirty="0">
              <a:solidFill>
                <a:schemeClr val="bg1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3737" y="1895763"/>
            <a:ext cx="10871200" cy="4526280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本簡報及同時發佈之相關訊息所提及之預測性資訊包括營運展望、財務狀況以及業務預測等內容，乃是建立在本公司從內部與外部來源所取得的資訊基礎。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本公司未來實際所發生的營運結果、財務狀況以及業務展望，可能與這些預測性資訊所明示或暗示的預估有所差異，其原因可能來自於各種本公司所不能掌控的風險。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本簡報中對未來的展望，反應本公司截至目前為止對於未來的看法。對於這些看法，未來若有任何變更或調整時，本公司並不負責隨時提醒或更新。</a:t>
            </a:r>
          </a:p>
          <a:p>
            <a:pPr marL="0" indent="0">
              <a:buNone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免責聲明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443;p57"/>
          <p:cNvSpPr txBox="1">
            <a:spLocks/>
          </p:cNvSpPr>
          <p:nvPr/>
        </p:nvSpPr>
        <p:spPr>
          <a:xfrm>
            <a:off x="2804865" y="366205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資本額近 </a:t>
            </a:r>
            <a:r>
              <a:rPr lang="en-US" altLang="zh-TW" dirty="0">
                <a:solidFill>
                  <a:srgbClr val="FFAB40"/>
                </a:solidFill>
              </a:rPr>
              <a:t>5</a:t>
            </a:r>
            <a:r>
              <a:rPr lang="zh-TW" altLang="en-US" dirty="0">
                <a:solidFill>
                  <a:srgbClr val="2858AA"/>
                </a:solidFill>
              </a:rPr>
              <a:t> 億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6" name="Google Shape;5444;p57"/>
          <p:cNvSpPr txBox="1">
            <a:spLocks/>
          </p:cNvSpPr>
          <p:nvPr/>
        </p:nvSpPr>
        <p:spPr>
          <a:xfrm>
            <a:off x="2804865" y="243710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員工 </a:t>
            </a:r>
            <a:r>
              <a:rPr lang="en-US" altLang="zh-TW" dirty="0">
                <a:solidFill>
                  <a:srgbClr val="FFAB40"/>
                </a:solidFill>
              </a:rPr>
              <a:t>300</a:t>
            </a:r>
            <a:r>
              <a:rPr lang="zh-TW" altLang="en-US" dirty="0">
                <a:solidFill>
                  <a:srgbClr val="2858AA"/>
                </a:solidFill>
              </a:rPr>
              <a:t> 名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7" name="Google Shape;5445;p57"/>
          <p:cNvSpPr txBox="1">
            <a:spLocks/>
          </p:cNvSpPr>
          <p:nvPr/>
        </p:nvSpPr>
        <p:spPr>
          <a:xfrm>
            <a:off x="2804865" y="1212152"/>
            <a:ext cx="63903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  <a:buSzPts val="4800"/>
            </a:pPr>
            <a:r>
              <a:rPr lang="zh-TW" altLang="en-US" dirty="0">
                <a:solidFill>
                  <a:srgbClr val="2858AA"/>
                </a:solidFill>
              </a:rPr>
              <a:t>成立於 </a:t>
            </a:r>
            <a:r>
              <a:rPr lang="en-US" altLang="zh-TW" dirty="0">
                <a:solidFill>
                  <a:srgbClr val="FFAB40"/>
                </a:solidFill>
              </a:rPr>
              <a:t>1980</a:t>
            </a:r>
            <a:r>
              <a:rPr lang="zh-TW" altLang="en-US" dirty="0">
                <a:solidFill>
                  <a:srgbClr val="2858AA"/>
                </a:solidFill>
              </a:rPr>
              <a:t> 年</a:t>
            </a:r>
            <a:endParaRPr lang="es" sz="1000" b="0" dirty="0">
              <a:solidFill>
                <a:srgbClr val="2858AA"/>
              </a:solidFill>
            </a:endParaRPr>
          </a:p>
        </p:txBody>
      </p:sp>
      <p:sp>
        <p:nvSpPr>
          <p:cNvPr id="22" name="Google Shape;5443;p57"/>
          <p:cNvSpPr txBox="1">
            <a:spLocks/>
          </p:cNvSpPr>
          <p:nvPr/>
        </p:nvSpPr>
        <p:spPr>
          <a:xfrm>
            <a:off x="1411660" y="4855714"/>
            <a:ext cx="917671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經濟部工業局</a:t>
            </a:r>
            <a:r>
              <a:rPr lang="zh-TW" altLang="en-US" dirty="0">
                <a:solidFill>
                  <a:srgbClr val="FFAB40"/>
                </a:solidFill>
              </a:rPr>
              <a:t>認證專業服務機構</a:t>
            </a:r>
            <a:endParaRPr lang="en-US" dirty="0">
              <a:solidFill>
                <a:srgbClr val="FFAB40"/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697945" y="2087775"/>
            <a:ext cx="796110" cy="3605295"/>
            <a:chOff x="5800650" y="2087775"/>
            <a:chExt cx="514500" cy="3605295"/>
          </a:xfrm>
        </p:grpSpPr>
        <p:cxnSp>
          <p:nvCxnSpPr>
            <p:cNvPr id="23" name="Google Shape;52;p7"/>
            <p:cNvCxnSpPr/>
            <p:nvPr/>
          </p:nvCxnSpPr>
          <p:spPr>
            <a:xfrm>
              <a:off x="5800650" y="2087775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53;p7"/>
            <p:cNvCxnSpPr/>
            <p:nvPr/>
          </p:nvCxnSpPr>
          <p:spPr>
            <a:xfrm>
              <a:off x="5800650" y="328670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54;p7"/>
            <p:cNvCxnSpPr/>
            <p:nvPr/>
          </p:nvCxnSpPr>
          <p:spPr>
            <a:xfrm>
              <a:off x="5800650" y="45119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54;p7"/>
            <p:cNvCxnSpPr/>
            <p:nvPr/>
          </p:nvCxnSpPr>
          <p:spPr>
            <a:xfrm>
              <a:off x="5800650" y="56930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81285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98518" y="89094"/>
            <a:ext cx="10871200" cy="9906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4000" dirty="0">
                <a:solidFill>
                  <a:srgbClr val="F79646"/>
                </a:solidFill>
              </a:rPr>
              <a:t>資</a:t>
            </a:r>
            <a:r>
              <a:rPr kumimoji="0" lang="zh-TW" altLang="en-US" sz="4000" dirty="0">
                <a:solidFill>
                  <a:srgbClr val="2858AA"/>
                </a:solidFill>
              </a:rPr>
              <a:t>訊暢通</a:t>
            </a:r>
            <a:r>
              <a:rPr kumimoji="0" lang="en-US" altLang="zh-TW" sz="4000" dirty="0">
                <a:solidFill>
                  <a:srgbClr val="2858AA"/>
                </a:solidFill>
              </a:rPr>
              <a:t> </a:t>
            </a:r>
            <a:r>
              <a:rPr lang="zh-TW" altLang="en-US" sz="4000" dirty="0">
                <a:solidFill>
                  <a:srgbClr val="F79646"/>
                </a:solidFill>
              </a:rPr>
              <a:t>通</a:t>
            </a:r>
            <a:r>
              <a:rPr kumimoji="0" lang="zh-TW" altLang="en-US" sz="4000" dirty="0">
                <a:solidFill>
                  <a:srgbClr val="2858AA"/>
                </a:solidFill>
              </a:rPr>
              <a:t>往成功</a:t>
            </a:r>
            <a:endParaRPr lang="zh-TW" altLang="en-US" sz="4000" dirty="0">
              <a:solidFill>
                <a:srgbClr val="2858AA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678047" y="940397"/>
            <a:ext cx="11006846" cy="5366881"/>
            <a:chOff x="452668" y="935359"/>
            <a:chExt cx="11466527" cy="5591019"/>
          </a:xfrm>
        </p:grpSpPr>
        <p:grpSp>
          <p:nvGrpSpPr>
            <p:cNvPr id="18435" name="群組 2"/>
            <p:cNvGrpSpPr>
              <a:grpSpLocks/>
            </p:cNvGrpSpPr>
            <p:nvPr/>
          </p:nvGrpSpPr>
          <p:grpSpPr bwMode="auto">
            <a:xfrm>
              <a:off x="1346247" y="935359"/>
              <a:ext cx="8682083" cy="5576889"/>
              <a:chOff x="47625" y="1208435"/>
              <a:chExt cx="8682258" cy="5576889"/>
            </a:xfrm>
          </p:grpSpPr>
          <p:sp>
            <p:nvSpPr>
              <p:cNvPr id="4" name="六邊形 4"/>
              <p:cNvSpPr/>
              <p:nvPr/>
            </p:nvSpPr>
            <p:spPr bwMode="auto">
              <a:xfrm>
                <a:off x="3449706" y="1689448"/>
                <a:ext cx="1273201" cy="146367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5" name="六邊形 4"/>
              <p:cNvSpPr/>
              <p:nvPr/>
            </p:nvSpPr>
            <p:spPr bwMode="auto">
              <a:xfrm>
                <a:off x="5202342" y="1698973"/>
                <a:ext cx="1273201" cy="14620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6" name="六邊形 5"/>
              <p:cNvSpPr/>
              <p:nvPr/>
            </p:nvSpPr>
            <p:spPr bwMode="auto">
              <a:xfrm rot="5400000">
                <a:off x="6666861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7" name="六邊形 4"/>
              <p:cNvSpPr/>
              <p:nvPr/>
            </p:nvSpPr>
            <p:spPr bwMode="auto">
              <a:xfrm>
                <a:off x="6980377" y="1697386"/>
                <a:ext cx="1273201" cy="146367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六邊形 7"/>
              <p:cNvSpPr/>
              <p:nvPr/>
            </p:nvSpPr>
            <p:spPr bwMode="auto">
              <a:xfrm rot="5400000">
                <a:off x="1885215" y="30776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9" name="矩形 11"/>
              <p:cNvSpPr>
                <a:spLocks noChangeArrowheads="1"/>
              </p:cNvSpPr>
              <p:nvPr/>
            </p:nvSpPr>
            <p:spPr bwMode="auto">
              <a:xfrm>
                <a:off x="1992352" y="3662179"/>
                <a:ext cx="1962189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領先軟體技術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豐富導入經驗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</p:txBody>
          </p:sp>
          <p:sp>
            <p:nvSpPr>
              <p:cNvPr id="10" name="六邊形 9"/>
              <p:cNvSpPr/>
              <p:nvPr/>
            </p:nvSpPr>
            <p:spPr bwMode="auto">
              <a:xfrm rot="5400000">
                <a:off x="5722279" y="30776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11" name="六邊形 4"/>
              <p:cNvSpPr/>
              <p:nvPr/>
            </p:nvSpPr>
            <p:spPr bwMode="auto">
              <a:xfrm>
                <a:off x="6156448" y="3334098"/>
                <a:ext cx="1273201" cy="14605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12" name="矩形 11"/>
              <p:cNvSpPr/>
              <p:nvPr/>
            </p:nvSpPr>
            <p:spPr bwMode="auto">
              <a:xfrm>
                <a:off x="5905573" y="3662179"/>
                <a:ext cx="1752552" cy="737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TW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Oracle </a:t>
                </a:r>
                <a:r>
                  <a:rPr lang="zh-TW" altLang="en-US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</a:t>
                </a:r>
                <a:endParaRPr lang="en-US" altLang="zh-TW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/>
                </a:pPr>
                <a:r>
                  <a:rPr lang="zh-TW" altLang="en-US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專業代理商</a:t>
                </a:r>
              </a:p>
            </p:txBody>
          </p:sp>
          <p:sp>
            <p:nvSpPr>
              <p:cNvPr id="18447" name="矩形 35"/>
              <p:cNvSpPr>
                <a:spLocks noChangeArrowheads="1"/>
              </p:cNvSpPr>
              <p:nvPr/>
            </p:nvSpPr>
            <p:spPr bwMode="auto">
              <a:xfrm>
                <a:off x="6737043" y="1836629"/>
                <a:ext cx="1992840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   </a:t>
                </a:r>
                <a:r>
                  <a:rPr kumimoji="0" lang="en-US" altLang="zh-TW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SimSun" panose="02010600030101010101" pitchFamily="2" charset="-122"/>
                  </a:rPr>
                  <a:t>   </a:t>
                </a: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屆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中堅企業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隱形冠軍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</p:txBody>
          </p:sp>
          <p:grpSp>
            <p:nvGrpSpPr>
              <p:cNvPr id="18448" name="群組 39"/>
              <p:cNvGrpSpPr>
                <a:grpSpLocks/>
              </p:cNvGrpSpPr>
              <p:nvPr/>
            </p:nvGrpSpPr>
            <p:grpSpPr bwMode="auto">
              <a:xfrm>
                <a:off x="2981385" y="4661248"/>
                <a:ext cx="1847887" cy="2124075"/>
                <a:chOff x="1312464" y="71"/>
                <a:chExt cx="1310656" cy="1506471"/>
              </a:xfrm>
            </p:grpSpPr>
            <p:sp>
              <p:nvSpPr>
                <p:cNvPr id="15" name="六邊形 14"/>
                <p:cNvSpPr/>
                <p:nvPr/>
              </p:nvSpPr>
              <p:spPr>
                <a:xfrm rot="5400000">
                  <a:off x="1214556" y="97979"/>
                  <a:ext cx="1506471" cy="1310656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ln>
                  <a:solidFill>
                    <a:srgbClr val="FFAB40"/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sp>
            <p:sp>
              <p:nvSpPr>
                <p:cNvPr id="16" name="六邊形 4"/>
                <p:cNvSpPr/>
                <p:nvPr/>
              </p:nvSpPr>
              <p:spPr>
                <a:xfrm>
                  <a:off x="1517394" y="235387"/>
                  <a:ext cx="900795" cy="103584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tIns="0" rIns="0" bIns="0" spcCol="1270" anchor="ctr"/>
                <a:lstStyle/>
                <a:p>
                  <a:pPr algn="ctr" defTabSz="16002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TW" altLang="en-US" sz="2200" b="1"/>
                </a:p>
              </p:txBody>
            </p:sp>
          </p:grpSp>
          <p:sp>
            <p:nvSpPr>
              <p:cNvPr id="18449" name="矩形 35"/>
              <p:cNvSpPr>
                <a:spLocks noChangeArrowheads="1"/>
              </p:cNvSpPr>
              <p:nvPr/>
            </p:nvSpPr>
            <p:spPr bwMode="auto">
              <a:xfrm>
                <a:off x="2970107" y="5442981"/>
                <a:ext cx="1849437" cy="737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None/>
                </a:pPr>
                <a:r>
                  <a:rPr kumimoji="0"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ciMes</a:t>
                </a:r>
                <a:r>
                  <a:rPr kumimoji="0"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榮獲</a:t>
                </a:r>
                <a:endParaRPr kumimoji="0"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spcBef>
                    <a:spcPct val="0"/>
                  </a:spcBef>
                  <a:buClrTx/>
                  <a:buNone/>
                </a:pPr>
                <a:r>
                  <a:rPr kumimoji="0"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台灣精品獎</a:t>
                </a:r>
                <a:endParaRPr kumimoji="0"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六邊形 17"/>
              <p:cNvSpPr/>
              <p:nvPr/>
            </p:nvSpPr>
            <p:spPr bwMode="auto">
              <a:xfrm rot="5400000">
                <a:off x="889039" y="1348116"/>
                <a:ext cx="2125662" cy="1846300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9" name="六邊形 4"/>
              <p:cNvSpPr/>
              <p:nvPr/>
            </p:nvSpPr>
            <p:spPr bwMode="auto">
              <a:xfrm>
                <a:off x="1587531" y="1683098"/>
                <a:ext cx="1271614" cy="14620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20" name="矩形 19"/>
              <p:cNvSpPr/>
              <p:nvPr/>
            </p:nvSpPr>
            <p:spPr bwMode="auto">
              <a:xfrm>
                <a:off x="955693" y="1898998"/>
                <a:ext cx="1978065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</a:t>
                </a:r>
                <a:r>
                  <a:rPr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</a:t>
                </a: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/>
                </a:pPr>
                <a:r>
                  <a:rPr lang="zh-TW" altLang="en-US" sz="2000" b="1" kern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軟體上市公司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六邊形 20"/>
              <p:cNvSpPr/>
              <p:nvPr/>
            </p:nvSpPr>
            <p:spPr bwMode="auto">
              <a:xfrm rot="5400000">
                <a:off x="6697815" y="4799343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22" name="六邊形 4"/>
              <p:cNvSpPr/>
              <p:nvPr/>
            </p:nvSpPr>
            <p:spPr bwMode="auto">
              <a:xfrm>
                <a:off x="7002603" y="4993036"/>
                <a:ext cx="1273201" cy="14605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23" name="矩形 22"/>
              <p:cNvSpPr/>
              <p:nvPr/>
            </p:nvSpPr>
            <p:spPr bwMode="auto">
              <a:xfrm>
                <a:off x="6843848" y="5339180"/>
                <a:ext cx="1832012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顧問諮詢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委外服務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</p:txBody>
          </p:sp>
          <p:sp>
            <p:nvSpPr>
              <p:cNvPr id="24" name="六邊形 23"/>
              <p:cNvSpPr/>
              <p:nvPr/>
            </p:nvSpPr>
            <p:spPr bwMode="auto">
              <a:xfrm rot="5400000">
                <a:off x="3803748" y="3076904"/>
                <a:ext cx="2125662" cy="1849474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25" name="矩形 1"/>
              <p:cNvSpPr>
                <a:spLocks noChangeArrowheads="1"/>
              </p:cNvSpPr>
              <p:nvPr/>
            </p:nvSpPr>
            <p:spPr bwMode="auto">
              <a:xfrm>
                <a:off x="3940255" y="3687386"/>
                <a:ext cx="1860587" cy="707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defRPr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台灣市佔第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endPara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defRPr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銀行外匯系統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六邊形 26"/>
              <p:cNvSpPr/>
              <p:nvPr/>
            </p:nvSpPr>
            <p:spPr bwMode="auto">
              <a:xfrm rot="5400000">
                <a:off x="2813921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60" name="矩形 8"/>
              <p:cNvSpPr>
                <a:spLocks noChangeArrowheads="1"/>
              </p:cNvSpPr>
              <p:nvPr/>
            </p:nvSpPr>
            <p:spPr bwMode="auto">
              <a:xfrm>
                <a:off x="2810049" y="1898998"/>
                <a:ext cx="20955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台灣唯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ERP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上市公司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六邊形 29"/>
              <p:cNvSpPr/>
              <p:nvPr/>
            </p:nvSpPr>
            <p:spPr bwMode="auto">
              <a:xfrm rot="5400000">
                <a:off x="4741185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18463" name="矩形 62"/>
              <p:cNvSpPr>
                <a:spLocks noChangeArrowheads="1"/>
              </p:cNvSpPr>
              <p:nvPr/>
            </p:nvSpPr>
            <p:spPr bwMode="auto">
              <a:xfrm>
                <a:off x="4800774" y="1898998"/>
                <a:ext cx="203517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提供軟體產品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以及專業服務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六邊形 4"/>
              <p:cNvSpPr/>
              <p:nvPr/>
            </p:nvSpPr>
            <p:spPr bwMode="auto">
              <a:xfrm>
                <a:off x="723914" y="3310286"/>
                <a:ext cx="1271614" cy="146208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b="1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34" name="六邊形 33"/>
              <p:cNvSpPr/>
              <p:nvPr/>
            </p:nvSpPr>
            <p:spPr bwMode="auto">
              <a:xfrm rot="5400000">
                <a:off x="-21411" y="31030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67" name="矩形 32"/>
              <p:cNvSpPr>
                <a:spLocks noChangeArrowheads="1"/>
              </p:cNvSpPr>
              <p:nvPr/>
            </p:nvSpPr>
            <p:spPr bwMode="auto">
              <a:xfrm>
                <a:off x="47625" y="3622675"/>
                <a:ext cx="1976438" cy="1058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en-US" altLang="zh-TW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  </a:t>
                </a: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企業資訊化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經驗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六邊形 37"/>
              <p:cNvSpPr/>
              <p:nvPr/>
            </p:nvSpPr>
            <p:spPr bwMode="auto">
              <a:xfrm rot="5400000">
                <a:off x="914440" y="4799342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>
                <a:solidFill>
                  <a:srgbClr val="FFAB40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70" name="矩形 67"/>
              <p:cNvSpPr>
                <a:spLocks noChangeArrowheads="1"/>
              </p:cNvSpPr>
              <p:nvPr/>
            </p:nvSpPr>
            <p:spPr bwMode="auto">
              <a:xfrm>
                <a:off x="991543" y="5315658"/>
                <a:ext cx="1963737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</a:t>
                </a:r>
                <a:r>
                  <a:rPr kumimoji="0"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</a:t>
                </a: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 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IFRS </a:t>
                </a: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解決方案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輔導廠商 </a:t>
                </a:r>
              </a:p>
            </p:txBody>
          </p:sp>
          <p:sp>
            <p:nvSpPr>
              <p:cNvPr id="43" name="六邊形 42"/>
              <p:cNvSpPr/>
              <p:nvPr/>
            </p:nvSpPr>
            <p:spPr bwMode="auto">
              <a:xfrm rot="5400000">
                <a:off x="4770553" y="4799342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73" name="矩形 71"/>
              <p:cNvSpPr>
                <a:spLocks noChangeArrowheads="1"/>
              </p:cNvSpPr>
              <p:nvPr/>
            </p:nvSpPr>
            <p:spPr bwMode="auto">
              <a:xfrm>
                <a:off x="4929657" y="5339180"/>
                <a:ext cx="189865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台灣市佔第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銀行核心系統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50" name="六邊形 49"/>
            <p:cNvSpPr/>
            <p:nvPr/>
          </p:nvSpPr>
          <p:spPr bwMode="auto">
            <a:xfrm rot="5400000">
              <a:off x="8936879" y="2804641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858AA"/>
            </a:solidFill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54" name="矩形 8"/>
            <p:cNvSpPr>
              <a:spLocks noChangeArrowheads="1"/>
            </p:cNvSpPr>
            <p:nvPr/>
          </p:nvSpPr>
          <p:spPr bwMode="auto">
            <a:xfrm>
              <a:off x="8975459" y="3228580"/>
              <a:ext cx="2095458" cy="1058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台灣唯  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列入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Gartner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MES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報告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六邊形 55"/>
            <p:cNvSpPr/>
            <p:nvPr/>
          </p:nvSpPr>
          <p:spPr bwMode="auto">
            <a:xfrm rot="5400000">
              <a:off x="313762" y="4539622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858AA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57" name="矩形 8"/>
            <p:cNvSpPr>
              <a:spLocks noChangeArrowheads="1"/>
            </p:cNvSpPr>
            <p:nvPr/>
          </p:nvSpPr>
          <p:spPr bwMode="auto">
            <a:xfrm>
              <a:off x="457885" y="5002434"/>
              <a:ext cx="178437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台灣唯  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列入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Gartner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報告銀行系統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六邊形 54"/>
            <p:cNvSpPr/>
            <p:nvPr/>
          </p:nvSpPr>
          <p:spPr bwMode="auto">
            <a:xfrm rot="5400000">
              <a:off x="9932439" y="4509463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AB40"/>
            </a:solidFill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60" name="矩形 8"/>
            <p:cNvSpPr>
              <a:spLocks noChangeArrowheads="1"/>
            </p:cNvSpPr>
            <p:nvPr/>
          </p:nvSpPr>
          <p:spPr bwMode="auto">
            <a:xfrm>
              <a:off x="10159461" y="5092642"/>
              <a:ext cx="1735667" cy="416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58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文字方塊 12"/>
          <p:cNvSpPr txBox="1"/>
          <p:nvPr/>
        </p:nvSpPr>
        <p:spPr>
          <a:xfrm>
            <a:off x="3269818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4985496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8841059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9926647" y="2781895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6410005" y="2901466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1866017" y="2901466"/>
            <a:ext cx="940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字方塊 65"/>
          <p:cNvSpPr txBox="1"/>
          <p:nvPr/>
        </p:nvSpPr>
        <p:spPr>
          <a:xfrm>
            <a:off x="3290361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1631244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7391021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075342" y="5042331"/>
            <a:ext cx="1555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 27001</a:t>
            </a:r>
          </a:p>
          <a:p>
            <a:pPr algn="ctr">
              <a:spcBef>
                <a:spcPct val="0"/>
              </a:spcBef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462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98235" y="6427798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18" name="直線接點 217"/>
          <p:cNvCxnSpPr>
            <a:stCxn id="205" idx="1"/>
            <a:endCxn id="85" idx="3"/>
          </p:cNvCxnSpPr>
          <p:nvPr/>
        </p:nvCxnSpPr>
        <p:spPr>
          <a:xfrm>
            <a:off x="3351358" y="5641962"/>
            <a:ext cx="403359" cy="59732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Ares Total-solution</a:t>
            </a:r>
          </a:p>
        </p:txBody>
      </p:sp>
      <p:cxnSp>
        <p:nvCxnSpPr>
          <p:cNvPr id="72" name="Google Shape;70;p9"/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直線接點 69"/>
          <p:cNvCxnSpPr>
            <a:cxnSpLocks noChangeShapeType="1"/>
            <a:stCxn id="124" idx="3"/>
            <a:endCxn id="147" idx="5"/>
          </p:cNvCxnSpPr>
          <p:nvPr/>
        </p:nvCxnSpPr>
        <p:spPr bwMode="auto">
          <a:xfrm flipH="1">
            <a:off x="2836155" y="1629937"/>
            <a:ext cx="635418" cy="87270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0" name="六邊形 79"/>
          <p:cNvSpPr/>
          <p:nvPr/>
        </p:nvSpPr>
        <p:spPr bwMode="auto">
          <a:xfrm>
            <a:off x="489657" y="134821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AFEIS</a:t>
            </a:r>
            <a:endParaRPr kumimoji="0" lang="zh-TW" altLang="en-US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1" name="六邊形 80"/>
          <p:cNvSpPr/>
          <p:nvPr/>
        </p:nvSpPr>
        <p:spPr bwMode="auto">
          <a:xfrm>
            <a:off x="489657" y="1993790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大陸銀行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核心系統</a:t>
            </a:r>
          </a:p>
        </p:txBody>
      </p:sp>
      <p:sp>
        <p:nvSpPr>
          <p:cNvPr id="82" name="六邊形 81"/>
          <p:cNvSpPr/>
          <p:nvPr/>
        </p:nvSpPr>
        <p:spPr bwMode="auto">
          <a:xfrm>
            <a:off x="489297" y="332081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latin typeface="微軟正黑體"/>
                <a:ea typeface="微軟正黑體"/>
                <a:cs typeface="微軟正黑體"/>
              </a:rPr>
              <a:t>Visual Pricing Tool 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3" name="六邊形 82"/>
          <p:cNvSpPr/>
          <p:nvPr/>
        </p:nvSpPr>
        <p:spPr bwMode="auto">
          <a:xfrm>
            <a:off x="2237546" y="4590484"/>
            <a:ext cx="1579616" cy="443092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科專計畫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顧問服務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4" name="六邊形 83"/>
          <p:cNvSpPr/>
          <p:nvPr/>
        </p:nvSpPr>
        <p:spPr bwMode="auto">
          <a:xfrm>
            <a:off x="1306269" y="5627070"/>
            <a:ext cx="1536301" cy="45502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大數據應用</a:t>
            </a: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/</a:t>
            </a:r>
          </a:p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雲端運算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86" name="直線接點 37"/>
          <p:cNvCxnSpPr>
            <a:cxnSpLocks noChangeShapeType="1"/>
          </p:cNvCxnSpPr>
          <p:nvPr/>
        </p:nvCxnSpPr>
        <p:spPr bwMode="auto">
          <a:xfrm>
            <a:off x="2754780" y="1511412"/>
            <a:ext cx="0" cy="227820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7" name="直線接點 38"/>
          <p:cNvCxnSpPr>
            <a:cxnSpLocks noChangeShapeType="1"/>
          </p:cNvCxnSpPr>
          <p:nvPr/>
        </p:nvCxnSpPr>
        <p:spPr bwMode="auto">
          <a:xfrm>
            <a:off x="3260437" y="5515827"/>
            <a:ext cx="26700" cy="76905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8" name="直線接點 44"/>
          <p:cNvCxnSpPr>
            <a:cxnSpLocks noChangeShapeType="1"/>
            <a:endCxn id="205" idx="4"/>
          </p:cNvCxnSpPr>
          <p:nvPr/>
        </p:nvCxnSpPr>
        <p:spPr bwMode="auto">
          <a:xfrm>
            <a:off x="3079216" y="4988660"/>
            <a:ext cx="109392" cy="4067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9" name="直線接點 58"/>
          <p:cNvCxnSpPr>
            <a:cxnSpLocks noChangeShapeType="1"/>
            <a:stCxn id="84" idx="0"/>
            <a:endCxn id="205" idx="2"/>
          </p:cNvCxnSpPr>
          <p:nvPr/>
        </p:nvCxnSpPr>
        <p:spPr bwMode="auto">
          <a:xfrm flipV="1">
            <a:off x="2842570" y="5641962"/>
            <a:ext cx="346038" cy="21262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0" name="直線接點 60"/>
          <p:cNvCxnSpPr>
            <a:cxnSpLocks noChangeShapeType="1"/>
            <a:stCxn id="205" idx="5"/>
          </p:cNvCxnSpPr>
          <p:nvPr/>
        </p:nvCxnSpPr>
        <p:spPr bwMode="auto">
          <a:xfrm flipV="1">
            <a:off x="3351358" y="5158960"/>
            <a:ext cx="486683" cy="2364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1" name="直線接點 64"/>
          <p:cNvCxnSpPr>
            <a:cxnSpLocks noChangeShapeType="1"/>
            <a:stCxn id="113" idx="3"/>
          </p:cNvCxnSpPr>
          <p:nvPr/>
        </p:nvCxnSpPr>
        <p:spPr bwMode="auto">
          <a:xfrm flipV="1">
            <a:off x="4723677" y="3672049"/>
            <a:ext cx="932076" cy="14348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5" name="直線接點 69"/>
          <p:cNvCxnSpPr>
            <a:cxnSpLocks noChangeShapeType="1"/>
            <a:stCxn id="147" idx="2"/>
            <a:endCxn id="82" idx="0"/>
          </p:cNvCxnSpPr>
          <p:nvPr/>
        </p:nvCxnSpPr>
        <p:spPr bwMode="auto">
          <a:xfrm flipH="1">
            <a:off x="2037473" y="2749230"/>
            <a:ext cx="635932" cy="84158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6" name="直線接點 71"/>
          <p:cNvCxnSpPr>
            <a:cxnSpLocks noChangeShapeType="1"/>
            <a:stCxn id="80" idx="0"/>
            <a:endCxn id="147" idx="4"/>
          </p:cNvCxnSpPr>
          <p:nvPr/>
        </p:nvCxnSpPr>
        <p:spPr bwMode="auto">
          <a:xfrm>
            <a:off x="2037833" y="1618215"/>
            <a:ext cx="635572" cy="88442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2" name="直線接點 112"/>
          <p:cNvCxnSpPr>
            <a:cxnSpLocks noChangeShapeType="1"/>
          </p:cNvCxnSpPr>
          <p:nvPr/>
        </p:nvCxnSpPr>
        <p:spPr bwMode="auto">
          <a:xfrm>
            <a:off x="6226726" y="3999190"/>
            <a:ext cx="0" cy="54039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3" name="直線接點 114"/>
          <p:cNvCxnSpPr>
            <a:cxnSpLocks noChangeShapeType="1"/>
          </p:cNvCxnSpPr>
          <p:nvPr/>
        </p:nvCxnSpPr>
        <p:spPr bwMode="auto">
          <a:xfrm>
            <a:off x="6226726" y="2127529"/>
            <a:ext cx="0" cy="719137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4" name="直線接點 116"/>
          <p:cNvCxnSpPr>
            <a:cxnSpLocks noChangeShapeType="1"/>
          </p:cNvCxnSpPr>
          <p:nvPr/>
        </p:nvCxnSpPr>
        <p:spPr bwMode="auto">
          <a:xfrm>
            <a:off x="5825088" y="183860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5" name="直線接點 117"/>
          <p:cNvCxnSpPr>
            <a:cxnSpLocks noChangeShapeType="1"/>
          </p:cNvCxnSpPr>
          <p:nvPr/>
        </p:nvCxnSpPr>
        <p:spPr bwMode="auto">
          <a:xfrm>
            <a:off x="7480851" y="183860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6" name="直線接點 119"/>
          <p:cNvCxnSpPr>
            <a:cxnSpLocks noChangeShapeType="1"/>
          </p:cNvCxnSpPr>
          <p:nvPr/>
        </p:nvCxnSpPr>
        <p:spPr bwMode="auto">
          <a:xfrm>
            <a:off x="5825089" y="2127528"/>
            <a:ext cx="1655763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7" name="直線接點 121"/>
          <p:cNvCxnSpPr>
            <a:cxnSpLocks noChangeShapeType="1"/>
            <a:stCxn id="101" idx="0"/>
          </p:cNvCxnSpPr>
          <p:nvPr/>
        </p:nvCxnSpPr>
        <p:spPr bwMode="auto">
          <a:xfrm>
            <a:off x="6984886" y="3422929"/>
            <a:ext cx="1330466" cy="14226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8" name="六邊形 107"/>
          <p:cNvSpPr/>
          <p:nvPr/>
        </p:nvSpPr>
        <p:spPr bwMode="auto">
          <a:xfrm>
            <a:off x="7815932" y="627615"/>
            <a:ext cx="288032" cy="144016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9" name="六邊形 108"/>
          <p:cNvSpPr/>
          <p:nvPr/>
        </p:nvSpPr>
        <p:spPr bwMode="auto">
          <a:xfrm>
            <a:off x="8997902" y="627615"/>
            <a:ext cx="288032" cy="14401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0" name="文字方塊 125"/>
          <p:cNvSpPr txBox="1">
            <a:spLocks noChangeArrowheads="1"/>
          </p:cNvSpPr>
          <p:nvPr/>
        </p:nvSpPr>
        <p:spPr bwMode="auto">
          <a:xfrm>
            <a:off x="8095804" y="561976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自有產品</a:t>
            </a:r>
          </a:p>
        </p:txBody>
      </p:sp>
      <p:sp>
        <p:nvSpPr>
          <p:cNvPr id="111" name="文字方塊 110"/>
          <p:cNvSpPr txBox="1"/>
          <p:nvPr/>
        </p:nvSpPr>
        <p:spPr>
          <a:xfrm>
            <a:off x="9258971" y="561976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軟體服務</a:t>
            </a:r>
          </a:p>
        </p:txBody>
      </p:sp>
      <p:sp>
        <p:nvSpPr>
          <p:cNvPr id="113" name="文字方塊 112"/>
          <p:cNvSpPr txBox="1"/>
          <p:nvPr/>
        </p:nvSpPr>
        <p:spPr>
          <a:xfrm>
            <a:off x="3821977" y="4952908"/>
            <a:ext cx="9017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政府專案</a:t>
            </a:r>
          </a:p>
        </p:txBody>
      </p:sp>
      <p:sp>
        <p:nvSpPr>
          <p:cNvPr id="114" name="文字方塊 113"/>
          <p:cNvSpPr txBox="1"/>
          <p:nvPr/>
        </p:nvSpPr>
        <p:spPr>
          <a:xfrm>
            <a:off x="7078614" y="3448200"/>
            <a:ext cx="10826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企業電子化</a:t>
            </a:r>
          </a:p>
        </p:txBody>
      </p:sp>
      <p:sp>
        <p:nvSpPr>
          <p:cNvPr id="115" name="六邊形 114"/>
          <p:cNvSpPr/>
          <p:nvPr/>
        </p:nvSpPr>
        <p:spPr bwMode="auto">
          <a:xfrm>
            <a:off x="3345407" y="2825426"/>
            <a:ext cx="1814170" cy="467039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ARES Treasury System</a:t>
            </a:r>
            <a:endParaRPr lang="zh-TW" altLang="en-US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116" name="直線接點 10"/>
          <p:cNvCxnSpPr>
            <a:cxnSpLocks noChangeShapeType="1"/>
          </p:cNvCxnSpPr>
          <p:nvPr/>
        </p:nvCxnSpPr>
        <p:spPr bwMode="auto">
          <a:xfrm>
            <a:off x="2767321" y="2625934"/>
            <a:ext cx="972000" cy="0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7" name="直線接點 20"/>
          <p:cNvCxnSpPr>
            <a:cxnSpLocks noChangeShapeType="1"/>
          </p:cNvCxnSpPr>
          <p:nvPr/>
        </p:nvCxnSpPr>
        <p:spPr bwMode="auto">
          <a:xfrm>
            <a:off x="5011501" y="2653059"/>
            <a:ext cx="657001" cy="496843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8" name="文字方塊 117"/>
          <p:cNvSpPr txBox="1"/>
          <p:nvPr/>
        </p:nvSpPr>
        <p:spPr>
          <a:xfrm>
            <a:off x="3756951" y="2505845"/>
            <a:ext cx="9017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FFAB40"/>
                </a:solidFill>
                <a:latin typeface="微軟正黑體"/>
                <a:ea typeface="微軟正黑體"/>
                <a:cs typeface="微軟正黑體"/>
              </a:rPr>
              <a:t>金融業務</a:t>
            </a:r>
          </a:p>
        </p:txBody>
      </p:sp>
      <p:sp>
        <p:nvSpPr>
          <p:cNvPr id="119" name="六邊形 118"/>
          <p:cNvSpPr/>
          <p:nvPr/>
        </p:nvSpPr>
        <p:spPr bwMode="auto">
          <a:xfrm>
            <a:off x="5525134" y="4478343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Fortify </a:t>
            </a:r>
          </a:p>
          <a:p>
            <a:pPr algn="ctr">
              <a:defRPr/>
            </a:pPr>
            <a:r>
              <a:rPr kumimoji="0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資安檢測工具</a:t>
            </a:r>
            <a:endParaRPr kumimoji="0"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0" name="六邊形 119"/>
          <p:cNvSpPr/>
          <p:nvPr/>
        </p:nvSpPr>
        <p:spPr bwMode="auto">
          <a:xfrm>
            <a:off x="1985024" y="1037041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eAresBank</a:t>
            </a:r>
            <a:endParaRPr kumimoji="0" lang="zh-TW" altLang="en-US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1" name="六邊形 120"/>
          <p:cNvSpPr/>
          <p:nvPr/>
        </p:nvSpPr>
        <p:spPr bwMode="auto">
          <a:xfrm>
            <a:off x="2495895" y="6195202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公部門專屬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業務專案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</p:txBody>
      </p:sp>
      <p:sp>
        <p:nvSpPr>
          <p:cNvPr id="123" name="六邊形 122"/>
          <p:cNvSpPr/>
          <p:nvPr/>
        </p:nvSpPr>
        <p:spPr bwMode="auto">
          <a:xfrm>
            <a:off x="488937" y="2661929"/>
            <a:ext cx="154889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</a:pPr>
            <a:r>
              <a:rPr kumimoji="0" lang="en-US" altLang="zh-TW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</a:t>
            </a:r>
            <a:r>
              <a:rPr kumimoji="0" lang="zh-TW" altLang="en-US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Portfolio</a:t>
            </a:r>
            <a:r>
              <a:rPr kumimoji="0" lang="zh-TW" altLang="en-US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System  </a:t>
            </a:r>
          </a:p>
        </p:txBody>
      </p:sp>
      <p:sp>
        <p:nvSpPr>
          <p:cNvPr id="124" name="六邊形 123"/>
          <p:cNvSpPr/>
          <p:nvPr/>
        </p:nvSpPr>
        <p:spPr bwMode="auto">
          <a:xfrm>
            <a:off x="3471573" y="135993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 </a:t>
            </a:r>
            <a:r>
              <a:rPr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Nuntio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25" name="直線接點 69"/>
          <p:cNvCxnSpPr>
            <a:cxnSpLocks noChangeShapeType="1"/>
            <a:stCxn id="147" idx="3"/>
            <a:endCxn id="123" idx="0"/>
          </p:cNvCxnSpPr>
          <p:nvPr/>
        </p:nvCxnSpPr>
        <p:spPr bwMode="auto">
          <a:xfrm flipH="1">
            <a:off x="2037833" y="2625935"/>
            <a:ext cx="573924" cy="30599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6" name="直線接點 69"/>
          <p:cNvCxnSpPr>
            <a:cxnSpLocks noChangeShapeType="1"/>
            <a:stCxn id="147" idx="3"/>
            <a:endCxn id="81" idx="0"/>
          </p:cNvCxnSpPr>
          <p:nvPr/>
        </p:nvCxnSpPr>
        <p:spPr bwMode="auto">
          <a:xfrm flipH="1" flipV="1">
            <a:off x="2037833" y="2263790"/>
            <a:ext cx="573924" cy="36214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8" name="直線接點 69"/>
          <p:cNvCxnSpPr>
            <a:cxnSpLocks noChangeShapeType="1"/>
            <a:stCxn id="147" idx="0"/>
            <a:endCxn id="115" idx="3"/>
          </p:cNvCxnSpPr>
          <p:nvPr/>
        </p:nvCxnSpPr>
        <p:spPr bwMode="auto">
          <a:xfrm>
            <a:off x="2897803" y="2625935"/>
            <a:ext cx="447604" cy="4330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9" name="直線接點 10"/>
          <p:cNvCxnSpPr>
            <a:cxnSpLocks noChangeShapeType="1"/>
          </p:cNvCxnSpPr>
          <p:nvPr/>
        </p:nvCxnSpPr>
        <p:spPr bwMode="auto">
          <a:xfrm>
            <a:off x="4641342" y="2650544"/>
            <a:ext cx="374650" cy="1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2" name="六邊形 131"/>
          <p:cNvSpPr/>
          <p:nvPr/>
        </p:nvSpPr>
        <p:spPr bwMode="auto">
          <a:xfrm>
            <a:off x="3328703" y="1989166"/>
            <a:ext cx="1839603" cy="47842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 Cross</a:t>
            </a:r>
          </a:p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Pricing</a:t>
            </a: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System</a:t>
            </a:r>
          </a:p>
        </p:txBody>
      </p:sp>
      <p:sp>
        <p:nvSpPr>
          <p:cNvPr id="134" name="六邊形 133">
            <a:extLst>
              <a:ext uri="{FF2B5EF4-FFF2-40B4-BE49-F238E27FC236}">
                <a16:creationId xmlns:a16="http://schemas.microsoft.com/office/drawing/2014/main" id="{A914756B-9A8E-44E7-9B38-F9EE316E032B}"/>
              </a:ext>
            </a:extLst>
          </p:cNvPr>
          <p:cNvSpPr/>
          <p:nvPr/>
        </p:nvSpPr>
        <p:spPr bwMode="auto">
          <a:xfrm>
            <a:off x="3513790" y="3390755"/>
            <a:ext cx="1548176" cy="47006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Siron</a:t>
            </a:r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®</a:t>
            </a:r>
          </a:p>
          <a:p>
            <a:pPr algn="ctr"/>
            <a:r>
              <a:rPr kumimoji="1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洗錢防制</a:t>
            </a:r>
            <a:endParaRPr kumimoji="1" lang="en-US" altLang="zh-TW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138" name="直線接點 69">
            <a:extLst>
              <a:ext uri="{FF2B5EF4-FFF2-40B4-BE49-F238E27FC236}">
                <a16:creationId xmlns:a16="http://schemas.microsoft.com/office/drawing/2014/main" id="{CA822B87-64B6-45A6-87FA-FCA1668CC3AD}"/>
              </a:ext>
            </a:extLst>
          </p:cNvPr>
          <p:cNvCxnSpPr>
            <a:cxnSpLocks noChangeShapeType="1"/>
            <a:stCxn id="147" idx="1"/>
            <a:endCxn id="134" idx="3"/>
          </p:cNvCxnSpPr>
          <p:nvPr/>
        </p:nvCxnSpPr>
        <p:spPr bwMode="auto">
          <a:xfrm>
            <a:off x="2836155" y="2749230"/>
            <a:ext cx="677635" cy="87655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2" name="六邊形 121"/>
          <p:cNvSpPr/>
          <p:nvPr/>
        </p:nvSpPr>
        <p:spPr bwMode="auto">
          <a:xfrm>
            <a:off x="1976860" y="3684095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SWIFT</a:t>
            </a:r>
          </a:p>
          <a:p>
            <a:pPr algn="ctr"/>
            <a:r>
              <a:rPr kumimoji="1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解決方案</a:t>
            </a:r>
            <a:endParaRPr kumimoji="1" lang="en-US" altLang="zh-TW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01" name="六邊形 100"/>
          <p:cNvSpPr/>
          <p:nvPr/>
        </p:nvSpPr>
        <p:spPr bwMode="auto">
          <a:xfrm>
            <a:off x="5513280" y="2833208"/>
            <a:ext cx="1471606" cy="1179441"/>
          </a:xfrm>
          <a:prstGeom prst="hexagon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系統服務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顧問服務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委外服務</a:t>
            </a:r>
          </a:p>
        </p:txBody>
      </p:sp>
      <p:sp>
        <p:nvSpPr>
          <p:cNvPr id="99" name="六邊形 98"/>
          <p:cNvSpPr/>
          <p:nvPr/>
        </p:nvSpPr>
        <p:spPr bwMode="auto">
          <a:xfrm>
            <a:off x="5059176" y="1353206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uPKI</a:t>
            </a:r>
            <a:b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</a:b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安全機制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0" name="六邊形 99"/>
          <p:cNvSpPr/>
          <p:nvPr/>
        </p:nvSpPr>
        <p:spPr bwMode="auto">
          <a:xfrm>
            <a:off x="6681355" y="136220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 PP</a:t>
            </a:r>
          </a:p>
          <a:p>
            <a:pPr algn="ctr" eaLnBrk="1" hangingPunct="1">
              <a:defRPr/>
            </a:pPr>
            <a:r>
              <a:rPr kumimoji="0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隱私保鑣</a:t>
            </a:r>
          </a:p>
        </p:txBody>
      </p:sp>
      <p:sp>
        <p:nvSpPr>
          <p:cNvPr id="85" name="六邊形 84"/>
          <p:cNvSpPr/>
          <p:nvPr/>
        </p:nvSpPr>
        <p:spPr bwMode="auto">
          <a:xfrm>
            <a:off x="3754717" y="5275276"/>
            <a:ext cx="2738799" cy="85283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政府大型業務服務相關系統：人事服務網、終身學習網、食品查驗、藥證業務系統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、長照資訊化推廣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7" name="六邊形 146"/>
          <p:cNvSpPr/>
          <p:nvPr/>
        </p:nvSpPr>
        <p:spPr>
          <a:xfrm>
            <a:off x="2611757" y="2502639"/>
            <a:ext cx="286046" cy="246591"/>
          </a:xfrm>
          <a:prstGeom prst="hexagon">
            <a:avLst/>
          </a:prstGeom>
          <a:solidFill>
            <a:srgbClr val="FFA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" name="六邊形 204"/>
          <p:cNvSpPr/>
          <p:nvPr/>
        </p:nvSpPr>
        <p:spPr>
          <a:xfrm>
            <a:off x="3126960" y="5395371"/>
            <a:ext cx="286046" cy="246591"/>
          </a:xfrm>
          <a:prstGeom prst="hexagon">
            <a:avLst/>
          </a:prstGeom>
          <a:solidFill>
            <a:srgbClr val="2858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6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80348" y="5738516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2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307501" y="1983066"/>
            <a:ext cx="2101607" cy="269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4" name="直線接點 96"/>
          <p:cNvCxnSpPr>
            <a:cxnSpLocks noChangeShapeType="1"/>
          </p:cNvCxnSpPr>
          <p:nvPr/>
        </p:nvCxnSpPr>
        <p:spPr bwMode="auto">
          <a:xfrm flipV="1">
            <a:off x="8325358" y="1321601"/>
            <a:ext cx="996262" cy="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2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29979" y="5175221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30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43830" y="4614082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33" name="直線接點 96">
            <a:extLst>
              <a:ext uri="{FF2B5EF4-FFF2-40B4-BE49-F238E27FC236}">
                <a16:creationId xmlns:a16="http://schemas.microsoft.com/office/drawing/2014/main" id="{94CBEFDB-ED40-4282-BC1A-32862FF807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43830" y="4016427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0" name="六邊形 139"/>
          <p:cNvSpPr/>
          <p:nvPr/>
        </p:nvSpPr>
        <p:spPr bwMode="auto">
          <a:xfrm>
            <a:off x="8563394" y="1088370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ciMes</a:t>
            </a: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b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製造執行系統</a:t>
            </a:r>
          </a:p>
        </p:txBody>
      </p:sp>
      <p:sp>
        <p:nvSpPr>
          <p:cNvPr id="141" name="六邊形 140"/>
          <p:cNvSpPr/>
          <p:nvPr/>
        </p:nvSpPr>
        <p:spPr bwMode="auto">
          <a:xfrm>
            <a:off x="8582911" y="5478272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PLM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4" name="六邊形 143"/>
          <p:cNvSpPr/>
          <p:nvPr/>
        </p:nvSpPr>
        <p:spPr bwMode="auto">
          <a:xfrm>
            <a:off x="8572958" y="6073549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CRM</a:t>
            </a:r>
            <a:endParaRPr kumimoji="0" lang="zh-TW" altLang="en-US" sz="1400" b="1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5" name="六邊形 144"/>
          <p:cNvSpPr/>
          <p:nvPr/>
        </p:nvSpPr>
        <p:spPr bwMode="auto">
          <a:xfrm>
            <a:off x="8572958" y="4899878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cloud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6" name="六邊形 145"/>
          <p:cNvSpPr/>
          <p:nvPr/>
        </p:nvSpPr>
        <p:spPr bwMode="auto">
          <a:xfrm>
            <a:off x="8563622" y="1719660"/>
            <a:ext cx="2007939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HCP</a:t>
            </a:r>
          </a:p>
          <a:p>
            <a:pPr algn="ctr" eaLnBrk="1" hangingPunct="1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人力資源系統</a:t>
            </a:r>
          </a:p>
        </p:txBody>
      </p:sp>
      <p:cxnSp>
        <p:nvCxnSpPr>
          <p:cNvPr id="148" name="直線接點 96">
            <a:extLst>
              <a:ext uri="{FF2B5EF4-FFF2-40B4-BE49-F238E27FC236}">
                <a16:creationId xmlns:a16="http://schemas.microsoft.com/office/drawing/2014/main" id="{589F8ED3-A98F-426C-91F5-FFB901ED59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43831" y="2708069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9" name="六邊形 148"/>
          <p:cNvSpPr/>
          <p:nvPr/>
        </p:nvSpPr>
        <p:spPr bwMode="auto">
          <a:xfrm>
            <a:off x="8573188" y="2387543"/>
            <a:ext cx="2007937" cy="640740"/>
          </a:xfrm>
          <a:prstGeom prst="hexagon">
            <a:avLst>
              <a:gd name="adj" fmla="val 20571"/>
              <a:gd name="vf" fmla="val 115470"/>
            </a:avLst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Oracle ERP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Local Template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GV/NM/GIB</a:t>
            </a:r>
            <a:endParaRPr kumimoji="0" lang="zh-TW" altLang="en-US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0" name="直線接點 96">
            <a:extLst>
              <a:ext uri="{FF2B5EF4-FFF2-40B4-BE49-F238E27FC236}">
                <a16:creationId xmlns:a16="http://schemas.microsoft.com/office/drawing/2014/main" id="{0ED5C691-4AE6-475D-992B-3402379485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15875" y="3437155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1" name="六邊形 150"/>
          <p:cNvSpPr/>
          <p:nvPr/>
        </p:nvSpPr>
        <p:spPr bwMode="auto">
          <a:xfrm>
            <a:off x="8563394" y="3133070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eGUI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電子發票系統</a:t>
            </a:r>
          </a:p>
        </p:txBody>
      </p:sp>
      <p:sp>
        <p:nvSpPr>
          <p:cNvPr id="152" name="六邊形 151"/>
          <p:cNvSpPr/>
          <p:nvPr/>
        </p:nvSpPr>
        <p:spPr bwMode="auto">
          <a:xfrm>
            <a:off x="8573649" y="4313538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EBS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3" name="直線接點 114"/>
          <p:cNvCxnSpPr>
            <a:cxnSpLocks noChangeShapeType="1"/>
          </p:cNvCxnSpPr>
          <p:nvPr/>
        </p:nvCxnSpPr>
        <p:spPr bwMode="auto">
          <a:xfrm flipH="1">
            <a:off x="8280348" y="1316277"/>
            <a:ext cx="35774" cy="514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3" name="六邊形 72"/>
          <p:cNvSpPr/>
          <p:nvPr/>
        </p:nvSpPr>
        <p:spPr bwMode="auto">
          <a:xfrm>
            <a:off x="515132" y="395409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latin typeface="微軟正黑體"/>
                <a:ea typeface="微軟正黑體"/>
                <a:cs typeface="微軟正黑體"/>
              </a:rPr>
              <a:t>ISDA SIMM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74" name="六邊形 73"/>
          <p:cNvSpPr/>
          <p:nvPr/>
        </p:nvSpPr>
        <p:spPr bwMode="auto">
          <a:xfrm>
            <a:off x="526243" y="4640339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latin typeface="微軟正黑體"/>
                <a:ea typeface="微軟正黑體"/>
                <a:cs typeface="微軟正黑體"/>
              </a:rPr>
              <a:t>外匯議價系統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75" name="六邊形 74"/>
          <p:cNvSpPr/>
          <p:nvPr/>
        </p:nvSpPr>
        <p:spPr bwMode="auto">
          <a:xfrm>
            <a:off x="8585379" y="3726207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CaseWare</a:t>
            </a:r>
          </a:p>
          <a:p>
            <a:pPr algn="ctr" eaLnBrk="1" hangingPunct="1">
              <a:defRPr/>
            </a:pPr>
            <a:r>
              <a:rPr kumimoji="0"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自</a:t>
            </a: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編財報工具</a:t>
            </a:r>
          </a:p>
        </p:txBody>
      </p:sp>
    </p:spTree>
    <p:extLst>
      <p:ext uri="{BB962C8B-B14F-4D97-AF65-F5344CB8AC3E}">
        <p14:creationId xmlns:p14="http://schemas.microsoft.com/office/powerpoint/2010/main" val="358405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圖表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073326"/>
              </p:ext>
            </p:extLst>
          </p:nvPr>
        </p:nvGraphicFramePr>
        <p:xfrm>
          <a:off x="6476389" y="7157358"/>
          <a:ext cx="4817488" cy="3648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產品別營收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1191682"/>
              </p:ext>
            </p:extLst>
          </p:nvPr>
        </p:nvGraphicFramePr>
        <p:xfrm>
          <a:off x="3248347" y="645490"/>
          <a:ext cx="4999566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344100"/>
              </p:ext>
            </p:extLst>
          </p:nvPr>
        </p:nvGraphicFramePr>
        <p:xfrm>
          <a:off x="0" y="3348957"/>
          <a:ext cx="4811184" cy="3658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圖表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042383"/>
              </p:ext>
            </p:extLst>
          </p:nvPr>
        </p:nvGraphicFramePr>
        <p:xfrm>
          <a:off x="6657998" y="3370122"/>
          <a:ext cx="5455708" cy="3637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401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地區別營收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15" name="圖表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3660468"/>
              </p:ext>
            </p:extLst>
          </p:nvPr>
        </p:nvGraphicFramePr>
        <p:xfrm>
          <a:off x="-459463" y="3651885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305318"/>
              </p:ext>
            </p:extLst>
          </p:nvPr>
        </p:nvGraphicFramePr>
        <p:xfrm>
          <a:off x="2323146" y="933634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圖表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918205"/>
              </p:ext>
            </p:extLst>
          </p:nvPr>
        </p:nvGraphicFramePr>
        <p:xfrm>
          <a:off x="2323146" y="933634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圖表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075903"/>
              </p:ext>
            </p:extLst>
          </p:nvPr>
        </p:nvGraphicFramePr>
        <p:xfrm>
          <a:off x="-601041" y="3761214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圖表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7873037"/>
              </p:ext>
            </p:extLst>
          </p:nvPr>
        </p:nvGraphicFramePr>
        <p:xfrm>
          <a:off x="6639339" y="3761214"/>
          <a:ext cx="5635487" cy="3123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2916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圖表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446181"/>
              </p:ext>
            </p:extLst>
          </p:nvPr>
        </p:nvGraphicFramePr>
        <p:xfrm>
          <a:off x="2634294" y="898290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型態別營收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9893"/>
              </p:ext>
            </p:extLst>
          </p:nvPr>
        </p:nvGraphicFramePr>
        <p:xfrm>
          <a:off x="2629852" y="1080052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769626"/>
              </p:ext>
            </p:extLst>
          </p:nvPr>
        </p:nvGraphicFramePr>
        <p:xfrm>
          <a:off x="-143166" y="3724316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767205"/>
              </p:ext>
            </p:extLst>
          </p:nvPr>
        </p:nvGraphicFramePr>
        <p:xfrm>
          <a:off x="5617514" y="3724316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07104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合併簡明資產負債表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880" name="表格 48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7320"/>
              </p:ext>
            </p:extLst>
          </p:nvPr>
        </p:nvGraphicFramePr>
        <p:xfrm>
          <a:off x="1177871" y="2402236"/>
          <a:ext cx="10370094" cy="263471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175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7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4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4651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2021/06/30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2020/12/31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2021/06/30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05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資產總計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1,270,795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1,302,705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1,218,737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負債總計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502,180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530,935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533,008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44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股東權益總計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768,615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771,770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685,729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</p:spTree>
    <p:extLst>
      <p:ext uri="{BB962C8B-B14F-4D97-AF65-F5344CB8AC3E}">
        <p14:creationId xmlns:p14="http://schemas.microsoft.com/office/powerpoint/2010/main" val="2345242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21985</TotalTime>
  <Words>605</Words>
  <Application>Microsoft Office PowerPoint</Application>
  <PresentationFormat>寬螢幕</PresentationFormat>
  <Paragraphs>206</Paragraphs>
  <Slides>12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Noto Sans CJK TC Bold</vt:lpstr>
      <vt:lpstr>微軟正黑體</vt:lpstr>
      <vt:lpstr>Arial</vt:lpstr>
      <vt:lpstr>Calibri</vt:lpstr>
      <vt:lpstr>Wingdings</vt:lpstr>
      <vt:lpstr>ARES 2016</vt:lpstr>
      <vt:lpstr> 2021年資通電腦法說會  股票代碼：2471 時間：2021/09/17</vt:lpstr>
      <vt:lpstr>免責聲明</vt:lpstr>
      <vt:lpstr>PowerPoint 簡報</vt:lpstr>
      <vt:lpstr>資訊暢通 通往成功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taihulank@gmail.com</cp:lastModifiedBy>
  <cp:revision>1159</cp:revision>
  <dcterms:created xsi:type="dcterms:W3CDTF">2017-05-22T08:47:49Z</dcterms:created>
  <dcterms:modified xsi:type="dcterms:W3CDTF">2021-09-10T01:07:10Z</dcterms:modified>
</cp:coreProperties>
</file>