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handoutMasterIdLst>
    <p:handoutMasterId r:id="rId15"/>
  </p:handoutMasterIdLst>
  <p:sldIdLst>
    <p:sldId id="268" r:id="rId2"/>
    <p:sldId id="580" r:id="rId3"/>
    <p:sldId id="260" r:id="rId4"/>
    <p:sldId id="263" r:id="rId5"/>
    <p:sldId id="567" r:id="rId6"/>
    <p:sldId id="599" r:id="rId7"/>
    <p:sldId id="600" r:id="rId8"/>
    <p:sldId id="603" r:id="rId9"/>
    <p:sldId id="601" r:id="rId10"/>
    <p:sldId id="602" r:id="rId11"/>
    <p:sldId id="604" r:id="rId12"/>
    <p:sldId id="5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4">
          <p15:clr>
            <a:srgbClr val="A4A3A4"/>
          </p15:clr>
        </p15:guide>
        <p15:guide id="4" pos="3864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6">
          <p15:clr>
            <a:srgbClr val="A4A3A4"/>
          </p15:clr>
        </p15:guide>
        <p15:guide id="7" pos="645">
          <p15:clr>
            <a:srgbClr val="A4A3A4"/>
          </p15:clr>
        </p15:guide>
        <p15:guide id="8" pos="2617">
          <p15:clr>
            <a:srgbClr val="A4A3A4"/>
          </p15:clr>
        </p15:guide>
        <p15:guide id="9" orient="horz" pos="985">
          <p15:clr>
            <a:srgbClr val="A4A3A4"/>
          </p15:clr>
        </p15:guide>
        <p15:guide id="10" orient="horz" pos="2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333366"/>
    <a:srgbClr val="336699"/>
    <a:srgbClr val="86BBDE"/>
    <a:srgbClr val="86BBD5"/>
    <a:srgbClr val="7EBBDE"/>
    <a:srgbClr val="5767B4"/>
    <a:srgbClr val="8C91C9"/>
    <a:srgbClr val="91BBD5"/>
    <a:srgbClr val="91A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5" autoAdjust="0"/>
    <p:restoredTop sz="94554" autoAdjust="0"/>
  </p:normalViewPr>
  <p:slideViewPr>
    <p:cSldViewPr snapToGrid="0">
      <p:cViewPr varScale="1">
        <p:scale>
          <a:sx n="67" d="100"/>
          <a:sy n="67" d="100"/>
        </p:scale>
        <p:origin x="440" y="32"/>
      </p:cViewPr>
      <p:guideLst>
        <p:guide orient="horz" pos="2160"/>
        <p:guide pos="3840"/>
        <p:guide orient="horz" pos="204"/>
        <p:guide pos="3864"/>
        <p:guide orient="horz"/>
        <p:guide orient="horz" pos="36"/>
        <p:guide pos="645"/>
        <p:guide pos="2617"/>
        <p:guide orient="horz" pos="985"/>
        <p:guide orient="horz" pos="21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or%20&#24037;&#20316;\&#36039;&#36890;ARES\&#36001;&#26371;&#37096;\&#19968;&#33324;&#24115;&#21209;&#34389;&#29702;\&#32736;&#33521;\&#27861;&#35498;&#26371;\&#27861;&#35498;&#26371;&#29992;&#29151;&#25910;&#27604;&#36611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[法說會用營收比較.xlsx]部門產品屬性比較(報告書)-2019Q1法說!樞紐分析表1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20181Q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9632376873590602"/>
          <c:y val="8.70294345882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1.8244309230702801E-2"/>
              <c:y val="-0.22599845633156801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5.71203722834445E-2"/>
              <c:y val="4.3539705274165197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0.17231562548184501"/>
              <c:y val="-0.17665213402767499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0.10939434206696499"/>
              <c:y val="-2.7734699650121201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5.71203722834445E-2"/>
              <c:y val="4.3539705274165197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0.10939434206696499"/>
              <c:y val="-2.7734699650121201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-0.28586526340927298"/>
              <c:y val="-9.1582325874299805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0.17231562548184501"/>
              <c:y val="-0.17665213402767499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0.23824629954137599"/>
              <c:y val="7.64377624487009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0.21993471692262501"/>
              <c:y val="-0.23041851554913501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0.17332945756853099"/>
              <c:y val="7.8549788188849307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layout>
            <c:manualLayout>
              <c:x val="-0.23824629954137599"/>
              <c:y val="7.64377624487009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0.21993471692262501"/>
              <c:y val="-0.23041851554913501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0.17332945756853099"/>
              <c:y val="7.8549788188849307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-0.24642871270552799"/>
              <c:y val="7.07975794523339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-0.24642871270552799"/>
              <c:y val="7.07975794523339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2021q1</a:t>
            </a:r>
            <a:endParaRPr 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43399224258485802"/>
          <c:y val="2.70629718522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506E-2"/>
          <c:y val="0.28951020159913199"/>
          <c:w val="0.83362734101114599"/>
          <c:h val="0.679191325574099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30" b="1" i="0" u="none" strike="noStrike" kern="1200" cap="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130" dirty="0"/>
              <a:t>2020</a:t>
            </a:r>
            <a:endParaRPr lang="zh-TW" sz="2130" dirty="0"/>
          </a:p>
        </c:rich>
      </c:tx>
      <c:layout>
        <c:manualLayout>
          <c:xMode val="edge"/>
          <c:yMode val="edge"/>
          <c:x val="0.38888093533762824"/>
          <c:y val="2.7062971852226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30" b="1" i="0" u="none" strike="noStrike" kern="1200" cap="all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451E-2"/>
          <c:y val="0.28951020159913166"/>
          <c:w val="0.83362734101114655"/>
          <c:h val="0.67919132557409911"/>
        </c:manualLayout>
      </c:layout>
      <c:pie3D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DDB-4D26-8415-408A79A4FEC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DDB-4D26-8415-408A79A4FEC7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DDB-4D26-8415-408A79A4FEC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DDB-4D26-8415-408A79A4FEC7}"/>
              </c:ext>
            </c:extLst>
          </c:dPt>
          <c:dLbls>
            <c:dLbl>
              <c:idx val="0"/>
              <c:layout>
                <c:manualLayout>
                  <c:x val="7.2570363832499679E-2"/>
                  <c:y val="-3.961180431768666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DB-4D26-8415-408A79A4FEC7}"/>
                </c:ext>
              </c:extLst>
            </c:dLbl>
            <c:dLbl>
              <c:idx val="1"/>
              <c:layout>
                <c:manualLayout>
                  <c:x val="0.15298617240364812"/>
                  <c:y val="-3.961180431768666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B-4D26-8415-408A79A4FEC7}"/>
                </c:ext>
              </c:extLst>
            </c:dLbl>
            <c:dLbl>
              <c:idx val="2"/>
              <c:layout>
                <c:manualLayout>
                  <c:x val="0.14710208884966167"/>
                  <c:y val="-0.1148742325212913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DB-4D26-8415-408A79A4FEC7}"/>
                </c:ext>
              </c:extLst>
            </c:dLbl>
            <c:dLbl>
              <c:idx val="3"/>
              <c:layout>
                <c:manualLayout>
                  <c:x val="-0.12944983818770225"/>
                  <c:y val="0.1148742325212913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DB-4D26-8415-408A79A4FE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自有非自有2021Q1!$A$2:$A$5</c:f>
              <c:strCache>
                <c:ptCount val="4"/>
                <c:pt idx="0">
                  <c:v>自有產品</c:v>
                </c:pt>
                <c:pt idx="1">
                  <c:v>非自有產品</c:v>
                </c:pt>
                <c:pt idx="2">
                  <c:v>自有人力</c:v>
                </c:pt>
                <c:pt idx="3">
                  <c:v>非自有人力</c:v>
                </c:pt>
              </c:strCache>
            </c:strRef>
          </c:cat>
          <c:val>
            <c:numRef>
              <c:f>自有非自有2021Q1!$C$2:$C$5</c:f>
              <c:numCache>
                <c:formatCode>_-* #,##0_-;\-* #,##0_-;_-* "-"??_-;_-@_-</c:formatCode>
                <c:ptCount val="4"/>
                <c:pt idx="0">
                  <c:v>47448370.09189374</c:v>
                </c:pt>
                <c:pt idx="1">
                  <c:v>47514473</c:v>
                </c:pt>
                <c:pt idx="2">
                  <c:v>467880867.42380273</c:v>
                </c:pt>
                <c:pt idx="3">
                  <c:v>210845051.4843035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DB-4D26-8415-408A79A4FE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3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20201h</a:t>
            </a:r>
            <a:endParaRPr lang="zh-TW" sz="2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7907412941431745"/>
          <c:y val="7.855831746521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3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451E-2"/>
          <c:y val="0.28951020159913166"/>
          <c:w val="0.83362734101114655"/>
          <c:h val="0.67919132557409911"/>
        </c:manualLayout>
      </c:layout>
      <c:pie3D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ACD-4A59-BB45-29557BDA31EB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ACD-4A59-BB45-29557BDA31EB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ACD-4A59-BB45-29557BDA31EB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ACD-4A59-BB45-29557BDA31EB}"/>
              </c:ext>
            </c:extLst>
          </c:dPt>
          <c:dLbls>
            <c:dLbl>
              <c:idx val="0"/>
              <c:layout>
                <c:manualLayout>
                  <c:x val="0.17652250661959401"/>
                  <c:y val="1.188354129530600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CD-4A59-BB45-29557BDA31EB}"/>
                </c:ext>
              </c:extLst>
            </c:dLbl>
            <c:dLbl>
              <c:idx val="1"/>
              <c:layout>
                <c:manualLayout>
                  <c:x val="9.6106698048445474E-2"/>
                  <c:y val="0.2020202020202020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CD-4A59-BB45-29557BDA31EB}"/>
                </c:ext>
              </c:extLst>
            </c:dLbl>
            <c:dLbl>
              <c:idx val="2"/>
              <c:layout>
                <c:manualLayout>
                  <c:x val="0.15298617240364812"/>
                  <c:y val="-0.1188354129530600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CD-4A59-BB45-29557BDA31EB}"/>
                </c:ext>
              </c:extLst>
            </c:dLbl>
            <c:dLbl>
              <c:idx val="3"/>
              <c:layout>
                <c:manualLayout>
                  <c:x val="-8.8610128500045168E-2"/>
                  <c:y val="6.734006734006733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CD-4A59-BB45-29557BDA31E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自有非自有2021Q2!$A$2:$A$5</c:f>
              <c:strCache>
                <c:ptCount val="4"/>
                <c:pt idx="0">
                  <c:v>自有產品</c:v>
                </c:pt>
                <c:pt idx="1">
                  <c:v>非自有產品</c:v>
                </c:pt>
                <c:pt idx="2">
                  <c:v>自有人力</c:v>
                </c:pt>
                <c:pt idx="3">
                  <c:v>非自有人力</c:v>
                </c:pt>
              </c:strCache>
            </c:strRef>
          </c:cat>
          <c:val>
            <c:numRef>
              <c:f>自有非自有2021Q2!$B$2:$B$5</c:f>
              <c:numCache>
                <c:formatCode>_-* #,##0_-;\-* #,##0_-;_-* "-"??_-;_-@_-</c:formatCode>
                <c:ptCount val="4"/>
                <c:pt idx="0">
                  <c:v>16562371.487872938</c:v>
                </c:pt>
                <c:pt idx="1">
                  <c:v>28647576</c:v>
                </c:pt>
                <c:pt idx="2">
                  <c:v>184742267.04620486</c:v>
                </c:pt>
                <c:pt idx="3">
                  <c:v>97165148.465922192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CD-4A59-BB45-29557BDA31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20211h</a:t>
            </a:r>
            <a:endParaRPr lang="zh-TW" sz="2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9868774126093903"/>
          <c:y val="0.10628658048759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451E-2"/>
          <c:y val="0.28951020159913166"/>
          <c:w val="0.83362734101114655"/>
          <c:h val="0.67919132557409911"/>
        </c:manualLayout>
      </c:layout>
      <c:pie3D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3B1-4B4C-8810-E3BD0F3F2E4E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3B1-4B4C-8810-E3BD0F3F2E4E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3B1-4B4C-8810-E3BD0F3F2E4E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3B1-4B4C-8810-E3BD0F3F2E4E}"/>
              </c:ext>
            </c:extLst>
          </c:dPt>
          <c:dLbls>
            <c:dLbl>
              <c:idx val="0"/>
              <c:layout>
                <c:manualLayout>
                  <c:x val="0.14710208884966167"/>
                  <c:y val="-1.188354129530600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B1-4B4C-8810-E3BD0F3F2E4E}"/>
                </c:ext>
              </c:extLst>
            </c:dLbl>
            <c:dLbl>
              <c:idx val="1"/>
              <c:layout>
                <c:manualLayout>
                  <c:x val="0.17652250661959401"/>
                  <c:y val="0.1307189542483660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B1-4B4C-8810-E3BD0F3F2E4E}"/>
                </c:ext>
              </c:extLst>
            </c:dLbl>
            <c:dLbl>
              <c:idx val="2"/>
              <c:layout>
                <c:manualLayout>
                  <c:x val="0.1725997842502697"/>
                  <c:y val="-0.134680134680134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B1-4B4C-8810-E3BD0F3F2E4E}"/>
                </c:ext>
              </c:extLst>
            </c:dLbl>
            <c:dLbl>
              <c:idx val="3"/>
              <c:layout>
                <c:manualLayout>
                  <c:x val="-4.0989360001667932E-2"/>
                  <c:y val="5.5456526044761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B1-4B4C-8810-E3BD0F3F2E4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自有非自有2021Q2!$A$2:$A$5</c:f>
              <c:strCache>
                <c:ptCount val="4"/>
                <c:pt idx="0">
                  <c:v>自有產品</c:v>
                </c:pt>
                <c:pt idx="1">
                  <c:v>非自有產品</c:v>
                </c:pt>
                <c:pt idx="2">
                  <c:v>自有人力</c:v>
                </c:pt>
                <c:pt idx="3">
                  <c:v>非自有人力</c:v>
                </c:pt>
              </c:strCache>
            </c:strRef>
          </c:cat>
          <c:val>
            <c:numRef>
              <c:f>自有非自有2021Q2!$D$2:$D$5</c:f>
              <c:numCache>
                <c:formatCode>_-* #,##0_-;\-* #,##0_-;_-* "-"??_-;_-@_-</c:formatCode>
                <c:ptCount val="4"/>
                <c:pt idx="0">
                  <c:v>13489124.917672737</c:v>
                </c:pt>
                <c:pt idx="1">
                  <c:v>15190063</c:v>
                </c:pt>
                <c:pt idx="2">
                  <c:v>185794940.77962852</c:v>
                </c:pt>
                <c:pt idx="3">
                  <c:v>96888307.302698746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B1-4B4C-8810-E3BD0F3F2E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[法說會用營收比較.xlsx]部門產品屬性比較(報告書)-2021Q1法說!樞紐分析表2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/>
              <a:t>2020</a:t>
            </a:r>
            <a:endParaRPr lang="zh-TW" dirty="0"/>
          </a:p>
        </c:rich>
      </c:tx>
      <c:layout>
        <c:manualLayout>
          <c:xMode val="edge"/>
          <c:yMode val="edge"/>
          <c:x val="0.39237705832866293"/>
          <c:y val="0.11839829427487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1.4930429827465121E-2"/>
              <c:y val="7.0837052484286674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9.4599675827815324E-2"/>
              <c:y val="-0.22276287595938168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5.025639631716064E-2"/>
              <c:y val="-9.6906276865142589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4.842738630432384E-2"/>
              <c:y val="-1.3096188855632181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0.22691025530258391"/>
              <c:y val="-0.1341620172303187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1.4930429827465121E-2"/>
              <c:y val="7.0837052484286674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4.842738630432384E-2"/>
              <c:y val="-1.3096188855632181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5.025639631716064E-2"/>
              <c:y val="-9.6906276865142589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-0.3072459482898699"/>
              <c:y val="-7.1077235696832622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0.22691025530258391"/>
              <c:y val="-0.1341620172303187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-0.23233654547592492"/>
              <c:y val="6.0383601289075294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layout>
            <c:manualLayout>
              <c:x val="0.27523887480254705"/>
              <c:y val="-0.1948362140765281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-0.23233654547592492"/>
              <c:y val="6.0383601289075294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0.27523887480254705"/>
              <c:y val="-0.1948362140765281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-0.18936429616191186"/>
              <c:y val="4.354610365791836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-0.18936429616191186"/>
              <c:y val="4.354610365791836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'部門產品屬性比較(報告書)-2021Q1法說'!$L$2</c:f>
              <c:strCache>
                <c:ptCount val="1"/>
                <c:pt idx="0">
                  <c:v>合計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4E5-471B-8806-6C808AF14E9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4E5-471B-8806-6C808AF14E9C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4E5-471B-8806-6C808AF14E9C}"/>
              </c:ext>
            </c:extLst>
          </c:dPt>
          <c:dLbls>
            <c:dLbl>
              <c:idx val="0"/>
              <c:layout>
                <c:manualLayout>
                  <c:x val="-0.18543609585312015"/>
                  <c:y val="-6.268144991022794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01612819992773"/>
                      <c:h val="0.25072579964091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E5-471B-8806-6C808AF14E9C}"/>
                </c:ext>
              </c:extLst>
            </c:dLbl>
            <c:dLbl>
              <c:idx val="1"/>
              <c:layout>
                <c:manualLayout>
                  <c:x val="0.24640138764044719"/>
                  <c:y val="-0.1950089552762645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E5-471B-8806-6C808AF14E9C}"/>
                </c:ext>
              </c:extLst>
            </c:dLbl>
            <c:dLbl>
              <c:idx val="2"/>
              <c:layout>
                <c:manualLayout>
                  <c:x val="0.17146478314317684"/>
                  <c:y val="0.1149159915020844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70948918366112"/>
                      <c:h val="0.17063283586673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4E5-471B-8806-6C808AF14E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'部門產品屬性比較(報告書)-2021Q1法說'!$K$3:$K$6</c:f>
              <c:strCache>
                <c:ptCount val="3"/>
                <c:pt idx="0">
                  <c:v>工商系統整合</c:v>
                </c:pt>
                <c:pt idx="1">
                  <c:v>金融產品</c:v>
                </c:pt>
                <c:pt idx="2">
                  <c:v>專案</c:v>
                </c:pt>
              </c:strCache>
            </c:strRef>
          </c:cat>
          <c:val>
            <c:numRef>
              <c:f>'部門產品屬性比較(報告書)-2021Q1法說'!$L$3:$L$6</c:f>
              <c:numCache>
                <c:formatCode>_-* #,##0_-;\-* #,##0_-;_-* "-"??_-;_-@_-</c:formatCode>
                <c:ptCount val="3"/>
                <c:pt idx="0">
                  <c:v>375331</c:v>
                </c:pt>
                <c:pt idx="1">
                  <c:v>199769</c:v>
                </c:pt>
                <c:pt idx="2">
                  <c:v>147404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E5-471B-8806-6C808AF14E9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[法說會用營收比較.xlsx]部門產品屬性比較(報告書)-2021Q2法說!樞紐分析表1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/>
              <a:t>20201h</a:t>
            </a:r>
            <a:endParaRPr lang="zh-TW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1.824430923070277E-2"/>
              <c:y val="-0.22599845633156748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5.7120372283444486E-2"/>
              <c:y val="4.3539705274165197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0.17231562548184523"/>
              <c:y val="-0.1766521340276754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0.10939434206696462"/>
              <c:y val="-2.7734699650121226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5.7120372283444486E-2"/>
              <c:y val="4.3539705274165197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0.10939434206696462"/>
              <c:y val="-2.7734699650121226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-0.28586526340927287"/>
              <c:y val="-9.1582325874299805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0.17231562548184523"/>
              <c:y val="-0.1766521340276754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0.23824629954137616"/>
              <c:y val="7.6437762448700958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0.21993471692262526"/>
              <c:y val="-0.2304185155491346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0.17332945756853063"/>
              <c:y val="7.8549788188849293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layout>
            <c:manualLayout>
              <c:x val="-0.23824629954137616"/>
              <c:y val="7.6437762448700958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0.21993471692262526"/>
              <c:y val="-0.2304185155491346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0.17332945756853063"/>
              <c:y val="7.8549788188849293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-0.24642871270552819"/>
              <c:y val="7.079757945233389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-0.24642871270552819"/>
              <c:y val="7.079757945233389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'部門產品屬性比較(報告書)-2021Q2法說'!$I$2</c:f>
              <c:strCache>
                <c:ptCount val="1"/>
                <c:pt idx="0">
                  <c:v>合計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34-4D98-9C1E-7B286C27F13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34-4D98-9C1E-7B286C27F133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734-4D98-9C1E-7B286C27F133}"/>
              </c:ext>
            </c:extLst>
          </c:dPt>
          <c:dLbls>
            <c:dLbl>
              <c:idx val="0"/>
              <c:layout>
                <c:manualLayout>
                  <c:x val="-0.2032555811625579"/>
                  <c:y val="-7.636675722805617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7066568229359"/>
                      <c:h val="0.24992756911000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34-4D98-9C1E-7B286C27F133}"/>
                </c:ext>
              </c:extLst>
            </c:dLbl>
            <c:dLbl>
              <c:idx val="1"/>
              <c:layout>
                <c:manualLayout>
                  <c:x val="0.22701272701272701"/>
                  <c:y val="-0.1457910819808345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4-4D98-9C1E-7B286C27F133}"/>
                </c:ext>
              </c:extLst>
            </c:dLbl>
            <c:dLbl>
              <c:idx val="2"/>
              <c:layout>
                <c:manualLayout>
                  <c:x val="0.16366033807894273"/>
                  <c:y val="0.1249637845550010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34-4D98-9C1E-7B286C27F13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'部門產品屬性比較(報告書)-2021Q2法說'!$H$3:$H$6</c:f>
              <c:strCache>
                <c:ptCount val="3"/>
                <c:pt idx="0">
                  <c:v>工商系統整合</c:v>
                </c:pt>
                <c:pt idx="1">
                  <c:v>金融產品</c:v>
                </c:pt>
                <c:pt idx="2">
                  <c:v>專案</c:v>
                </c:pt>
              </c:strCache>
            </c:strRef>
          </c:cat>
          <c:val>
            <c:numRef>
              <c:f>'部門產品屬性比較(報告書)-2021Q2法說'!$I$3:$I$6</c:f>
              <c:numCache>
                <c:formatCode>_-* #,##0_-;\-* #,##0_-;_-* "-"??_-;_-@_-</c:formatCode>
                <c:ptCount val="3"/>
                <c:pt idx="0">
                  <c:v>170136</c:v>
                </c:pt>
                <c:pt idx="1">
                  <c:v>101379</c:v>
                </c:pt>
                <c:pt idx="2">
                  <c:v>55361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34-4D98-9C1E-7B286C27F13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[法說會用營收比較.xlsx]部門產品屬性比較(報告書)-2021Q2法說!樞紐分析表3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/>
              <a:t>20211h</a:t>
            </a:r>
            <a:endParaRPr lang="zh-TW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-8.440000083703332E-2"/>
              <c:y val="-0.21559368562648074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6.4291402203039499E-2"/>
              <c:y val="-2.039688191724673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4.8214728663578121E-3"/>
              <c:y val="4.1336259361412046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9.3390382519396228E-3"/>
              <c:y val="-9.3063313396974535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2.3688847673940753E-3"/>
              <c:y val="4.3359007760905122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0.18650567082022987"/>
              <c:y val="-0.1565975609337783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4.8214728663578121E-3"/>
              <c:y val="4.1336259361412046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9.3390382519396228E-3"/>
              <c:y val="-9.3063313396974535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2.3688847673940753E-3"/>
              <c:y val="4.3359007760905122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6.4291402203039499E-2"/>
              <c:y val="-2.039688191724673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-0.26462866538719704"/>
              <c:y val="-7.0282546309415952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0.18650567082022987"/>
              <c:y val="-0.1565975609337783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layout>
            <c:manualLayout>
              <c:x val="-0.27179852356803641"/>
              <c:y val="4.4614563834019114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0.26537441859939953"/>
              <c:y val="-0.1971493915216150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0.16518871666943927"/>
              <c:y val="0.10265516631210345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-0.27179852356803641"/>
              <c:y val="4.4614563834019114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layout>
            <c:manualLayout>
              <c:x val="0.26537441859939953"/>
              <c:y val="-0.1971493915216150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0.16518871666943927"/>
              <c:y val="0.10265516631210345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layout>
            <c:manualLayout>
              <c:x val="-0.27748992515831894"/>
              <c:y val="5.838146213091831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layout>
            <c:manualLayout>
              <c:x val="-0.27748992515831894"/>
              <c:y val="5.838146213091831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330" b="1" i="0" u="none" strike="noStrike" kern="1200" spc="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'部門產品屬性比較(報告書)-2021Q2法說'!$O$2</c:f>
              <c:strCache>
                <c:ptCount val="1"/>
                <c:pt idx="0">
                  <c:v>合計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38D-4AF1-BB33-5501430DFD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38D-4AF1-BB33-5501430DFD8F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38D-4AF1-BB33-5501430DFD8F}"/>
              </c:ext>
            </c:extLst>
          </c:dPt>
          <c:dLbls>
            <c:dLbl>
              <c:idx val="0"/>
              <c:layout>
                <c:manualLayout>
                  <c:x val="-0.21648885900785012"/>
                  <c:y val="-6.284544721023671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8D-4AF1-BB33-5501430DFD8F}"/>
                </c:ext>
              </c:extLst>
            </c:dLbl>
            <c:dLbl>
              <c:idx val="1"/>
              <c:layout>
                <c:manualLayout>
                  <c:x val="0.20019399865242055"/>
                  <c:y val="-0.1850449278968081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D-4AF1-BB33-5501430DFD8F}"/>
                </c:ext>
              </c:extLst>
            </c:dLbl>
            <c:dLbl>
              <c:idx val="2"/>
              <c:layout>
                <c:manualLayout>
                  <c:x val="0.17691562671609257"/>
                  <c:y val="0.1117252394848652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D-4AF1-BB33-5501430DFD8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'部門產品屬性比較(報告書)-2021Q2法說'!$N$3:$N$6</c:f>
              <c:strCache>
                <c:ptCount val="3"/>
                <c:pt idx="0">
                  <c:v>工商系統整合</c:v>
                </c:pt>
                <c:pt idx="1">
                  <c:v>金融產品</c:v>
                </c:pt>
                <c:pt idx="2">
                  <c:v>專案</c:v>
                </c:pt>
              </c:strCache>
            </c:strRef>
          </c:cat>
          <c:val>
            <c:numRef>
              <c:f>'部門產品屬性比較(報告書)-2021Q2法說'!$O$3:$O$6</c:f>
              <c:numCache>
                <c:formatCode>_-* #,##0_-;\-* #,##0_-;_-* "-"??_-;_-@_-</c:formatCode>
                <c:ptCount val="3"/>
                <c:pt idx="0">
                  <c:v>164923</c:v>
                </c:pt>
                <c:pt idx="1">
                  <c:v>75497</c:v>
                </c:pt>
                <c:pt idx="2">
                  <c:v>70942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8D-4AF1-BB33-5501430DFD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75151407044993"/>
          <c:y val="2.3101791420457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44398046805E-2"/>
          <c:y val="0.28951034181951701"/>
          <c:w val="0.83362734101114599"/>
          <c:h val="0.679191325574099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/>
              <a:t>2020</a:t>
            </a:r>
            <a:endParaRPr lang="zh-TW" dirty="0"/>
          </a:p>
        </c:rich>
      </c:tx>
      <c:layout>
        <c:manualLayout>
          <c:xMode val="edge"/>
          <c:yMode val="edge"/>
          <c:x val="0.45752857680080372"/>
          <c:y val="3.8946513147532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451E-2"/>
          <c:y val="0.28951020159913166"/>
          <c:w val="0.83362734101114655"/>
          <c:h val="0.67919132557409911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/>
              <a:t>2020</a:t>
            </a:r>
            <a:endParaRPr lang="zh-TW" dirty="0"/>
          </a:p>
        </c:rich>
      </c:tx>
      <c:layout>
        <c:manualLayout>
          <c:xMode val="edge"/>
          <c:yMode val="edge"/>
          <c:x val="0.44379904850816859"/>
          <c:y val="3.498533271576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451E-2"/>
          <c:y val="0.28951020159913166"/>
          <c:w val="0.83362734101114655"/>
          <c:h val="0.67919132557409911"/>
        </c:manualLayout>
      </c:layout>
      <c:pie3D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11F-4B23-9D4F-FDEFF8602FB8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11F-4B23-9D4F-FDEFF8602FB8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11F-4B23-9D4F-FDEFF8602FB8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11F-4B23-9D4F-FDEFF8602FB8}"/>
              </c:ext>
            </c:extLst>
          </c:dPt>
          <c:dLbls>
            <c:dLbl>
              <c:idx val="0"/>
              <c:layout>
                <c:manualLayout>
                  <c:x val="0.13337256055702656"/>
                  <c:y val="-7.526242820360468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F-4B23-9D4F-FDEFF8602FB8}"/>
                </c:ext>
              </c:extLst>
            </c:dLbl>
            <c:dLbl>
              <c:idx val="1"/>
              <c:layout>
                <c:manualLayout>
                  <c:x val="-0.23536334215945867"/>
                  <c:y val="0.2733214497920380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1F-4B23-9D4F-FDEFF8602FB8}"/>
                </c:ext>
              </c:extLst>
            </c:dLbl>
            <c:dLbl>
              <c:idx val="2"/>
              <c:layout>
                <c:manualLayout>
                  <c:x val="-0.30204962243797201"/>
                  <c:y val="3.961180431768666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1F-4B23-9D4F-FDEFF8602FB8}"/>
                </c:ext>
              </c:extLst>
            </c:dLbl>
            <c:dLbl>
              <c:idx val="3"/>
              <c:layout>
                <c:manualLayout>
                  <c:x val="0.2471315092674316"/>
                  <c:y val="9.506833036244800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1F-4B23-9D4F-FDEFF8602FB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'2020Q4地區別收入'!$A$53:$A$56</c:f>
              <c:strCache>
                <c:ptCount val="4"/>
                <c:pt idx="0">
                  <c:v>台灣地區</c:v>
                </c:pt>
                <c:pt idx="1">
                  <c:v>亞洲地區</c:v>
                </c:pt>
                <c:pt idx="2">
                  <c:v>美洲地區</c:v>
                </c:pt>
                <c:pt idx="3">
                  <c:v>其他地區</c:v>
                </c:pt>
              </c:strCache>
            </c:strRef>
          </c:cat>
          <c:val>
            <c:numRef>
              <c:f>'2020Q4地區別收入'!$B$53:$B$56</c:f>
              <c:numCache>
                <c:formatCode>_(* #,##0_);_(* \(#,##0\);_(* "-"??_);_(@_)</c:formatCode>
                <c:ptCount val="4"/>
                <c:pt idx="0">
                  <c:v>668285698</c:v>
                </c:pt>
                <c:pt idx="1">
                  <c:v>103711704</c:v>
                </c:pt>
                <c:pt idx="2">
                  <c:v>396412</c:v>
                </c:pt>
                <c:pt idx="3">
                  <c:v>1294948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1F-4B23-9D4F-FDEFF8602F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20201h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7907412941431745"/>
          <c:y val="3.8946513147532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220698692451E-2"/>
          <c:y val="0.28951020159913166"/>
          <c:w val="0.83362734101114655"/>
          <c:h val="0.67919132557409911"/>
        </c:manualLayout>
      </c:layout>
      <c:pie3D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3B3-40EF-AAB4-5F10EAE86BB1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3B3-40EF-AAB4-5F10EAE86BB1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3B3-40EF-AAB4-5F10EAE86BB1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3B3-40EF-AAB4-5F10EAE86BB1}"/>
              </c:ext>
            </c:extLst>
          </c:dPt>
          <c:dLbls>
            <c:dLbl>
              <c:idx val="0"/>
              <c:layout>
                <c:manualLayout>
                  <c:x val="0.13141119937236442"/>
                  <c:y val="-5.941770647653014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B3-40EF-AAB4-5F10EAE86BB1}"/>
                </c:ext>
              </c:extLst>
            </c:dLbl>
            <c:dLbl>
              <c:idx val="1"/>
              <c:layout>
                <c:manualLayout>
                  <c:x val="-0.11572030989506718"/>
                  <c:y val="7.92236086353733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B3-40EF-AAB4-5F10EAE86BB1}"/>
                </c:ext>
              </c:extLst>
            </c:dLbl>
            <c:dLbl>
              <c:idx val="2"/>
              <c:layout>
                <c:manualLayout>
                  <c:x val="0.20005884083553988"/>
                  <c:y val="5.941770647652996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B3-40EF-AAB4-5F10EAE86BB1}"/>
                </c:ext>
              </c:extLst>
            </c:dLbl>
            <c:dLbl>
              <c:idx val="3"/>
              <c:layout>
                <c:manualLayout>
                  <c:x val="0.36481318034716076"/>
                  <c:y val="7.526242820360463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B3-40EF-AAB4-5F10EAE86BB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'2020Q2地區別收入'!$A$39:$A$42</c:f>
              <c:strCache>
                <c:ptCount val="4"/>
                <c:pt idx="0">
                  <c:v>台灣地區</c:v>
                </c:pt>
                <c:pt idx="1">
                  <c:v>亞洲地區</c:v>
                </c:pt>
                <c:pt idx="2">
                  <c:v>美洲地區</c:v>
                </c:pt>
                <c:pt idx="3">
                  <c:v>其他地區</c:v>
                </c:pt>
              </c:strCache>
            </c:strRef>
          </c:cat>
          <c:val>
            <c:numRef>
              <c:f>'2020Q2地區別收入'!$B$39:$B$42</c:f>
              <c:numCache>
                <c:formatCode>_(* #,##0_);_(* \(#,##0\);_(* "-"??_);_(@_)</c:formatCode>
                <c:ptCount val="4"/>
                <c:pt idx="0">
                  <c:v>289245023</c:v>
                </c:pt>
                <c:pt idx="1">
                  <c:v>37303528</c:v>
                </c:pt>
                <c:pt idx="2">
                  <c:v>155392</c:v>
                </c:pt>
                <c:pt idx="3">
                  <c:v>171911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B3-40EF-AAB4-5F10EAE86BB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dirty="0"/>
              <a:t>20211h</a:t>
            </a:r>
            <a:endParaRPr lang="zh-TW" dirty="0"/>
          </a:p>
        </c:rich>
      </c:tx>
      <c:layout>
        <c:manualLayout>
          <c:xMode val="edge"/>
          <c:yMode val="edge"/>
          <c:x val="0.39785878310073292"/>
          <c:y val="4.0042237012006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8915866543567E-2"/>
          <c:y val="0.27731166157113873"/>
          <c:w val="0.83362734101114655"/>
          <c:h val="0.67919132557409911"/>
        </c:manualLayout>
      </c:layout>
      <c:pie3DChart>
        <c:varyColors val="1"/>
        <c:ser>
          <c:idx val="2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1B8-49E1-BDC3-2671FE3A257F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1B8-49E1-BDC3-2671FE3A257F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1B8-49E1-BDC3-2671FE3A257F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1B8-49E1-BDC3-2671FE3A257F}"/>
              </c:ext>
            </c:extLst>
          </c:dPt>
          <c:dLbls>
            <c:dLbl>
              <c:idx val="0"/>
              <c:layout>
                <c:manualLayout>
                  <c:x val="0.13746815492609601"/>
                  <c:y val="-4.47279455529313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fld id="{23BE0E9F-23AA-4AD6-89B7-CBA4B4BAC1B6}" type="CATEGORYNAME">
                      <a:rPr lang="zh-TW" alt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[類別名稱]</a:t>
                    </a:fld>
                    <a:r>
                      <a:rPr lang="zh-TW" alt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F916FFB-3520-4760-9028-C82F958AD2C1}" type="PERCENTAGE">
                      <a:rPr lang="en-US" altLang="zh-TW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[百分比]</a:t>
                    </a:fld>
                    <a:endParaRPr lang="zh-TW" alt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B8-49E1-BDC3-2671FE3A257F}"/>
                </c:ext>
              </c:extLst>
            </c:dLbl>
            <c:dLbl>
              <c:idx val="1"/>
              <c:layout>
                <c:manualLayout>
                  <c:x val="-0.20958259685453987"/>
                  <c:y val="0.1667132516063799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B8-49E1-BDC3-2671FE3A257F}"/>
                </c:ext>
              </c:extLst>
            </c:dLbl>
            <c:dLbl>
              <c:idx val="2"/>
              <c:layout>
                <c:manualLayout>
                  <c:x val="0.37184009119353839"/>
                  <c:y val="-2.033088434224146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B8-49E1-BDC3-2671FE3A257F}"/>
                </c:ext>
              </c:extLst>
            </c:dLbl>
            <c:dLbl>
              <c:idx val="3"/>
              <c:layout>
                <c:manualLayout>
                  <c:x val="0.25240054674955331"/>
                  <c:y val="9.35220679743107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B8-49E1-BDC3-2671FE3A257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'2021Q2地區別收入'!$A$40:$A$43</c:f>
              <c:strCache>
                <c:ptCount val="4"/>
                <c:pt idx="0">
                  <c:v>台灣地區</c:v>
                </c:pt>
                <c:pt idx="1">
                  <c:v>亞洲地區</c:v>
                </c:pt>
                <c:pt idx="2">
                  <c:v>美洲地區</c:v>
                </c:pt>
                <c:pt idx="3">
                  <c:v>其他地區</c:v>
                </c:pt>
              </c:strCache>
            </c:strRef>
          </c:cat>
          <c:val>
            <c:numRef>
              <c:f>'2021Q2地區別收入'!$B$40:$B$43</c:f>
              <c:numCache>
                <c:formatCode>_(* #,##0_);_(* \(#,##0\);_(* "-"??_);_(@_)</c:formatCode>
                <c:ptCount val="4"/>
                <c:pt idx="0">
                  <c:v>270987783</c:v>
                </c:pt>
                <c:pt idx="1">
                  <c:v>39107520</c:v>
                </c:pt>
                <c:pt idx="2">
                  <c:v>140522</c:v>
                </c:pt>
                <c:pt idx="3">
                  <c:v>1126611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8-49E1-BDC3-2671FE3A257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1545-CD33-4ACB-8B9F-FC4E2275D07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321C-D93A-4929-9083-45DAA84718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082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B637-47F0-43AA-A063-613201E95C1F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01D1-6F07-44F2-AF7A-958A11DC86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48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01D1-6F07-44F2-AF7A-958A11DC865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6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01D1-6F07-44F2-AF7A-958A11DC865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1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9745B50-4364-4415-BAD9-B1FD4E2168AE}" type="slidenum">
              <a:rPr lang="zh-TW" altLang="en-US" sz="1200" smtClean="0">
                <a:latin typeface="Calibri" panose="020F0502020204030204" pitchFamily="34" charset="0"/>
              </a:rPr>
              <a:pPr/>
              <a:t>4</a:t>
            </a:fld>
            <a:endParaRPr lang="zh-TW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5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01D1-6F07-44F2-AF7A-958A11DC865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91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01D1-6F07-44F2-AF7A-958A11DC865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72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292" y="-1"/>
            <a:ext cx="12753483" cy="71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 userDrawn="1"/>
        </p:nvSpPr>
        <p:spPr bwMode="auto">
          <a:xfrm>
            <a:off x="176213" y="169069"/>
            <a:ext cx="11839575" cy="6519863"/>
          </a:xfrm>
          <a:prstGeom prst="rect">
            <a:avLst/>
          </a:prstGeom>
          <a:solidFill>
            <a:srgbClr val="2858AA">
              <a:alpha val="66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-545321" y="64095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35700" y="16026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cxnSp>
        <p:nvCxnSpPr>
          <p:cNvPr id="12" name="Google Shape;13;p2"/>
          <p:cNvCxnSpPr/>
          <p:nvPr userDrawn="1"/>
        </p:nvCxnSpPr>
        <p:spPr>
          <a:xfrm>
            <a:off x="5515950" y="3908550"/>
            <a:ext cx="1160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250" y="1602600"/>
            <a:ext cx="2137500" cy="877500"/>
          </a:xfrm>
          <a:prstGeom prst="rect">
            <a:avLst/>
          </a:prstGeom>
        </p:spPr>
      </p:pic>
      <p:grpSp>
        <p:nvGrpSpPr>
          <p:cNvPr id="5" name="群組 4"/>
          <p:cNvGrpSpPr/>
          <p:nvPr userDrawn="1"/>
        </p:nvGrpSpPr>
        <p:grpSpPr>
          <a:xfrm>
            <a:off x="0" y="-6617"/>
            <a:ext cx="12192644" cy="6877852"/>
            <a:chOff x="-644" y="0"/>
            <a:chExt cx="12193288" cy="6876392"/>
          </a:xfrm>
        </p:grpSpPr>
        <p:sp>
          <p:nvSpPr>
            <p:cNvPr id="16" name="矩形 15"/>
            <p:cNvSpPr/>
            <p:nvPr userDrawn="1"/>
          </p:nvSpPr>
          <p:spPr bwMode="auto">
            <a:xfrm>
              <a:off x="0" y="0"/>
              <a:ext cx="12192644" cy="6876392"/>
            </a:xfrm>
            <a:prstGeom prst="rect">
              <a:avLst/>
            </a:prstGeom>
            <a:noFill/>
            <a:ln w="12700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7" name="矩形 14"/>
            <p:cNvSpPr/>
            <p:nvPr userDrawn="1"/>
          </p:nvSpPr>
          <p:spPr bwMode="auto">
            <a:xfrm>
              <a:off x="-644" y="0"/>
              <a:ext cx="12192644" cy="3467100"/>
            </a:xfrm>
            <a:custGeom>
              <a:avLst/>
              <a:gdLst>
                <a:gd name="connsiteX0" fmla="*/ 0 w 9144000"/>
                <a:gd name="connsiteY0" fmla="*/ 0 h 3501008"/>
                <a:gd name="connsiteX1" fmla="*/ 9144000 w 9144000"/>
                <a:gd name="connsiteY1" fmla="*/ 0 h 3501008"/>
                <a:gd name="connsiteX2" fmla="*/ 9144000 w 9144000"/>
                <a:gd name="connsiteY2" fmla="*/ 3501008 h 3501008"/>
                <a:gd name="connsiteX3" fmla="*/ 0 w 9144000"/>
                <a:gd name="connsiteY3" fmla="*/ 3501008 h 3501008"/>
                <a:gd name="connsiteX4" fmla="*/ 0 w 9144000"/>
                <a:gd name="connsiteY4" fmla="*/ 0 h 3501008"/>
                <a:gd name="connsiteX0" fmla="*/ 0 w 9144000"/>
                <a:gd name="connsiteY0" fmla="*/ 3501008 h 3592448"/>
                <a:gd name="connsiteX1" fmla="*/ 0 w 9144000"/>
                <a:gd name="connsiteY1" fmla="*/ 0 h 3592448"/>
                <a:gd name="connsiteX2" fmla="*/ 9144000 w 9144000"/>
                <a:gd name="connsiteY2" fmla="*/ 0 h 3592448"/>
                <a:gd name="connsiteX3" fmla="*/ 9144000 w 9144000"/>
                <a:gd name="connsiteY3" fmla="*/ 3501008 h 3592448"/>
                <a:gd name="connsiteX4" fmla="*/ 91440 w 9144000"/>
                <a:gd name="connsiteY4" fmla="*/ 3592448 h 3592448"/>
                <a:gd name="connsiteX0" fmla="*/ 0 w 9144000"/>
                <a:gd name="connsiteY0" fmla="*/ 3501008 h 3501008"/>
                <a:gd name="connsiteX1" fmla="*/ 0 w 9144000"/>
                <a:gd name="connsiteY1" fmla="*/ 0 h 3501008"/>
                <a:gd name="connsiteX2" fmla="*/ 9144000 w 9144000"/>
                <a:gd name="connsiteY2" fmla="*/ 0 h 3501008"/>
                <a:gd name="connsiteX3" fmla="*/ 9144000 w 9144000"/>
                <a:gd name="connsiteY3" fmla="*/ 3501008 h 350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501008">
                  <a:moveTo>
                    <a:pt x="0" y="3501008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501008"/>
                  </a:lnTo>
                </a:path>
              </a:pathLst>
            </a:custGeom>
            <a:noFill/>
            <a:ln w="127000">
              <a:solidFill>
                <a:srgbClr val="2858AA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586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968" y="-366328"/>
            <a:ext cx="12361968" cy="82413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-641935" y="2285352"/>
            <a:ext cx="12978314" cy="2287296"/>
          </a:xfrm>
          <a:prstGeom prst="rect">
            <a:avLst/>
          </a:prstGeom>
          <a:solidFill>
            <a:srgbClr val="224D92">
              <a:alpha val="8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8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716" y="-834191"/>
            <a:ext cx="12790905" cy="959317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-641935" y="2285352"/>
            <a:ext cx="12978314" cy="2287296"/>
          </a:xfrm>
          <a:prstGeom prst="rect">
            <a:avLst/>
          </a:prstGeom>
          <a:solidFill>
            <a:srgbClr val="224D92">
              <a:alpha val="8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5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1377" y="-351168"/>
            <a:ext cx="16668597" cy="720916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-641935" y="2285352"/>
            <a:ext cx="12978314" cy="2287296"/>
          </a:xfrm>
          <a:prstGeom prst="rect">
            <a:avLst/>
          </a:prstGeom>
          <a:solidFill>
            <a:srgbClr val="224D92">
              <a:alpha val="8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5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26"/>
          <p:cNvSpPr/>
          <p:nvPr userDrawn="1"/>
        </p:nvSpPr>
        <p:spPr>
          <a:xfrm>
            <a:off x="-8950" y="-17900"/>
            <a:ext cx="12200950" cy="6875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;p26"/>
          <p:cNvSpPr/>
          <p:nvPr userDrawn="1"/>
        </p:nvSpPr>
        <p:spPr>
          <a:xfrm>
            <a:off x="-225887" y="-304800"/>
            <a:ext cx="1909543" cy="2525211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386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26"/>
          <p:cNvSpPr/>
          <p:nvPr userDrawn="1"/>
        </p:nvSpPr>
        <p:spPr>
          <a:xfrm>
            <a:off x="-8950" y="-17900"/>
            <a:ext cx="12200950" cy="687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矩形 9"/>
          <p:cNvSpPr/>
          <p:nvPr userDrawn="1"/>
        </p:nvSpPr>
        <p:spPr>
          <a:xfrm rot="5400000">
            <a:off x="5823282" y="-5325979"/>
            <a:ext cx="1042737" cy="11694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 rot="5400000">
            <a:off x="5823282" y="529389"/>
            <a:ext cx="1042737" cy="11694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8952" y="-2117558"/>
            <a:ext cx="1042737" cy="11694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1172395" y="-2117558"/>
            <a:ext cx="1042737" cy="11694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59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833" y="-526292"/>
            <a:ext cx="12915811" cy="8622541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01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Google Shape;204;p26"/>
          <p:cNvSpPr/>
          <p:nvPr userDrawn="1"/>
        </p:nvSpPr>
        <p:spPr>
          <a:xfrm>
            <a:off x="-8950" y="-17900"/>
            <a:ext cx="12200950" cy="6875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06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1"/>
          </a:xfrm>
        </p:spPr>
        <p:txBody>
          <a:bodyPr anchor="ctr"/>
          <a:lstStyle>
            <a:lvl1pPr algn="l">
              <a:buNone/>
              <a:defRPr sz="5867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6976-7041-447E-9180-C12AEAE34B3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solidFill>
            <a:schemeClr val="accent4">
              <a:lumMod val="75000"/>
            </a:schemeClr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333"/>
              </a:spcAft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557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2267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rgbClr val="604A7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3733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/>
          <a:p>
            <a:fld id="{784B6976-7041-447E-9180-C12AEAE34B3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78725"/>
            <a:ext cx="1930400" cy="663579"/>
          </a:xfrm>
        </p:spPr>
        <p:txBody>
          <a:bodyPr rtlCol="0"/>
          <a:lstStyle>
            <a:lvl1pPr>
              <a:defRPr sz="3733"/>
            </a:lvl1pPr>
          </a:lstStyle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748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6976-7041-447E-9180-C12AEAE34B3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41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292" y="-1"/>
            <a:ext cx="12753483" cy="71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 userDrawn="1"/>
        </p:nvSpPr>
        <p:spPr bwMode="auto">
          <a:xfrm>
            <a:off x="176213" y="169069"/>
            <a:ext cx="11839575" cy="6519863"/>
          </a:xfrm>
          <a:prstGeom prst="rect">
            <a:avLst/>
          </a:prstGeom>
          <a:solidFill>
            <a:srgbClr val="2858AA">
              <a:alpha val="66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-545321" y="64095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sz="2400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0" y="-6617"/>
            <a:ext cx="12192644" cy="6877852"/>
            <a:chOff x="-644" y="0"/>
            <a:chExt cx="12193288" cy="6876392"/>
          </a:xfrm>
        </p:grpSpPr>
        <p:sp>
          <p:nvSpPr>
            <p:cNvPr id="19" name="矩形 18"/>
            <p:cNvSpPr/>
            <p:nvPr userDrawn="1"/>
          </p:nvSpPr>
          <p:spPr bwMode="auto">
            <a:xfrm>
              <a:off x="0" y="0"/>
              <a:ext cx="12192644" cy="6876392"/>
            </a:xfrm>
            <a:prstGeom prst="rect">
              <a:avLst/>
            </a:prstGeom>
            <a:noFill/>
            <a:ln w="12700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" name="矩形 14"/>
            <p:cNvSpPr/>
            <p:nvPr userDrawn="1"/>
          </p:nvSpPr>
          <p:spPr bwMode="auto">
            <a:xfrm>
              <a:off x="-644" y="0"/>
              <a:ext cx="12192644" cy="3467100"/>
            </a:xfrm>
            <a:custGeom>
              <a:avLst/>
              <a:gdLst>
                <a:gd name="connsiteX0" fmla="*/ 0 w 9144000"/>
                <a:gd name="connsiteY0" fmla="*/ 0 h 3501008"/>
                <a:gd name="connsiteX1" fmla="*/ 9144000 w 9144000"/>
                <a:gd name="connsiteY1" fmla="*/ 0 h 3501008"/>
                <a:gd name="connsiteX2" fmla="*/ 9144000 w 9144000"/>
                <a:gd name="connsiteY2" fmla="*/ 3501008 h 3501008"/>
                <a:gd name="connsiteX3" fmla="*/ 0 w 9144000"/>
                <a:gd name="connsiteY3" fmla="*/ 3501008 h 3501008"/>
                <a:gd name="connsiteX4" fmla="*/ 0 w 9144000"/>
                <a:gd name="connsiteY4" fmla="*/ 0 h 3501008"/>
                <a:gd name="connsiteX0" fmla="*/ 0 w 9144000"/>
                <a:gd name="connsiteY0" fmla="*/ 3501008 h 3592448"/>
                <a:gd name="connsiteX1" fmla="*/ 0 w 9144000"/>
                <a:gd name="connsiteY1" fmla="*/ 0 h 3592448"/>
                <a:gd name="connsiteX2" fmla="*/ 9144000 w 9144000"/>
                <a:gd name="connsiteY2" fmla="*/ 0 h 3592448"/>
                <a:gd name="connsiteX3" fmla="*/ 9144000 w 9144000"/>
                <a:gd name="connsiteY3" fmla="*/ 3501008 h 3592448"/>
                <a:gd name="connsiteX4" fmla="*/ 91440 w 9144000"/>
                <a:gd name="connsiteY4" fmla="*/ 3592448 h 3592448"/>
                <a:gd name="connsiteX0" fmla="*/ 0 w 9144000"/>
                <a:gd name="connsiteY0" fmla="*/ 3501008 h 3501008"/>
                <a:gd name="connsiteX1" fmla="*/ 0 w 9144000"/>
                <a:gd name="connsiteY1" fmla="*/ 0 h 3501008"/>
                <a:gd name="connsiteX2" fmla="*/ 9144000 w 9144000"/>
                <a:gd name="connsiteY2" fmla="*/ 0 h 3501008"/>
                <a:gd name="connsiteX3" fmla="*/ 9144000 w 9144000"/>
                <a:gd name="connsiteY3" fmla="*/ 3501008 h 350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3501008">
                  <a:moveTo>
                    <a:pt x="0" y="3501008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501008"/>
                  </a:lnTo>
                </a:path>
              </a:pathLst>
            </a:custGeom>
            <a:noFill/>
            <a:ln w="127000">
              <a:solidFill>
                <a:srgbClr val="2858AA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608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84B6976-7041-447E-9180-C12AEAE34B3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3" y="6248208"/>
            <a:ext cx="7431311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1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 b="1" i="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6976-7041-447E-9180-C12AEAE34B3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6369050"/>
            <a:ext cx="711200" cy="2444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12"/>
          <p:cNvSpPr>
            <a:spLocks noGrp="1"/>
          </p:cNvSpPr>
          <p:nvPr>
            <p:ph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432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6369050"/>
            <a:ext cx="711200" cy="2444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Google Shape;42;p7"/>
          <p:cNvSpPr/>
          <p:nvPr userDrawn="1"/>
        </p:nvSpPr>
        <p:spPr>
          <a:xfrm>
            <a:off x="-75150" y="-119000"/>
            <a:ext cx="1484325" cy="3043825"/>
          </a:xfrm>
          <a:custGeom>
            <a:avLst/>
            <a:gdLst/>
            <a:ahLst/>
            <a:cxnLst/>
            <a:rect l="l" t="t" r="r" b="b"/>
            <a:pathLst>
              <a:path w="59373" h="121753" extrusionOk="0">
                <a:moveTo>
                  <a:pt x="59373" y="2004"/>
                </a:moveTo>
                <a:lnTo>
                  <a:pt x="0" y="0"/>
                </a:lnTo>
                <a:lnTo>
                  <a:pt x="751" y="121753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9" name="Google Shape;43;p7"/>
          <p:cNvSpPr/>
          <p:nvPr userDrawn="1"/>
        </p:nvSpPr>
        <p:spPr>
          <a:xfrm>
            <a:off x="-62625" y="-37600"/>
            <a:ext cx="1559500" cy="2423800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sp>
        <p:nvSpPr>
          <p:cNvPr id="10" name="Google Shape;44;p7"/>
          <p:cNvSpPr/>
          <p:nvPr userDrawn="1"/>
        </p:nvSpPr>
        <p:spPr>
          <a:xfrm rot="10800000">
            <a:off x="10781160" y="3737975"/>
            <a:ext cx="1484325" cy="3043825"/>
          </a:xfrm>
          <a:custGeom>
            <a:avLst/>
            <a:gdLst/>
            <a:ahLst/>
            <a:cxnLst/>
            <a:rect l="l" t="t" r="r" b="b"/>
            <a:pathLst>
              <a:path w="59373" h="121753" extrusionOk="0">
                <a:moveTo>
                  <a:pt x="59373" y="2004"/>
                </a:moveTo>
                <a:lnTo>
                  <a:pt x="0" y="0"/>
                </a:lnTo>
                <a:lnTo>
                  <a:pt x="751" y="121753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11" name="Google Shape;45;p7"/>
          <p:cNvSpPr/>
          <p:nvPr userDrawn="1"/>
        </p:nvSpPr>
        <p:spPr>
          <a:xfrm rot="10800000">
            <a:off x="10632500" y="4523100"/>
            <a:ext cx="1559500" cy="2423800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67" y="0"/>
            <a:ext cx="1849933" cy="1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9659" y="0"/>
            <a:ext cx="16708594" cy="6880422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6369050"/>
            <a:ext cx="711200" cy="2444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Google Shape;42;p7"/>
          <p:cNvSpPr/>
          <p:nvPr userDrawn="1"/>
        </p:nvSpPr>
        <p:spPr>
          <a:xfrm>
            <a:off x="-75150" y="-119000"/>
            <a:ext cx="1484325" cy="3043825"/>
          </a:xfrm>
          <a:custGeom>
            <a:avLst/>
            <a:gdLst/>
            <a:ahLst/>
            <a:cxnLst/>
            <a:rect l="l" t="t" r="r" b="b"/>
            <a:pathLst>
              <a:path w="59373" h="121753" extrusionOk="0">
                <a:moveTo>
                  <a:pt x="59373" y="2004"/>
                </a:moveTo>
                <a:lnTo>
                  <a:pt x="0" y="0"/>
                </a:lnTo>
                <a:lnTo>
                  <a:pt x="751" y="121753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9" name="Google Shape;43;p7"/>
          <p:cNvSpPr/>
          <p:nvPr userDrawn="1"/>
        </p:nvSpPr>
        <p:spPr>
          <a:xfrm>
            <a:off x="-62625" y="-37600"/>
            <a:ext cx="1559500" cy="2423800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sp>
        <p:nvSpPr>
          <p:cNvPr id="10" name="Google Shape;44;p7"/>
          <p:cNvSpPr/>
          <p:nvPr userDrawn="1"/>
        </p:nvSpPr>
        <p:spPr>
          <a:xfrm rot="10800000">
            <a:off x="10781160" y="3737975"/>
            <a:ext cx="1484325" cy="3043825"/>
          </a:xfrm>
          <a:custGeom>
            <a:avLst/>
            <a:gdLst/>
            <a:ahLst/>
            <a:cxnLst/>
            <a:rect l="l" t="t" r="r" b="b"/>
            <a:pathLst>
              <a:path w="59373" h="121753" extrusionOk="0">
                <a:moveTo>
                  <a:pt x="59373" y="2004"/>
                </a:moveTo>
                <a:lnTo>
                  <a:pt x="0" y="0"/>
                </a:lnTo>
                <a:lnTo>
                  <a:pt x="751" y="121753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11" name="Google Shape;45;p7"/>
          <p:cNvSpPr/>
          <p:nvPr userDrawn="1"/>
        </p:nvSpPr>
        <p:spPr>
          <a:xfrm rot="10800000">
            <a:off x="10632500" y="4523100"/>
            <a:ext cx="1559500" cy="2423800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67" y="0"/>
            <a:ext cx="1849933" cy="1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9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9"/>
          <p:cNvSpPr/>
          <p:nvPr userDrawn="1"/>
        </p:nvSpPr>
        <p:spPr>
          <a:xfrm>
            <a:off x="4359905" y="5576355"/>
            <a:ext cx="8041645" cy="1414995"/>
          </a:xfrm>
          <a:custGeom>
            <a:avLst/>
            <a:gdLst/>
            <a:ahLst/>
            <a:cxnLst/>
            <a:rect l="l" t="t" r="r" b="b"/>
            <a:pathLst>
              <a:path w="235239" h="61127" extrusionOk="0">
                <a:moveTo>
                  <a:pt x="234988" y="0"/>
                </a:moveTo>
                <a:lnTo>
                  <a:pt x="0" y="57620"/>
                </a:lnTo>
                <a:lnTo>
                  <a:pt x="235239" y="61127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7" name="Google Shape;66;p9"/>
          <p:cNvSpPr/>
          <p:nvPr userDrawn="1"/>
        </p:nvSpPr>
        <p:spPr>
          <a:xfrm>
            <a:off x="6149816" y="5185364"/>
            <a:ext cx="6191792" cy="1672636"/>
          </a:xfrm>
          <a:custGeom>
            <a:avLst/>
            <a:gdLst/>
            <a:ahLst/>
            <a:cxnLst/>
            <a:rect l="l" t="t" r="r" b="b"/>
            <a:pathLst>
              <a:path w="181126" h="77160" extrusionOk="0">
                <a:moveTo>
                  <a:pt x="0" y="76910"/>
                </a:moveTo>
                <a:lnTo>
                  <a:pt x="180625" y="0"/>
                </a:lnTo>
                <a:lnTo>
                  <a:pt x="181126" y="7716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67" y="0"/>
            <a:ext cx="1849933" cy="1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1D4E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9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00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756-B5F3-4602-BEDC-589A1F24278E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968" y="-366328"/>
            <a:ext cx="12361968" cy="82413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-641935" y="2285352"/>
            <a:ext cx="12978314" cy="2287296"/>
          </a:xfrm>
          <a:prstGeom prst="rect">
            <a:avLst/>
          </a:prstGeom>
          <a:solidFill>
            <a:srgbClr val="224D92">
              <a:alpha val="8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968" y="-366712"/>
            <a:ext cx="12361968" cy="824208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 bwMode="auto">
          <a:xfrm>
            <a:off x="-641935" y="2285352"/>
            <a:ext cx="12978314" cy="2287296"/>
          </a:xfrm>
          <a:prstGeom prst="rect">
            <a:avLst/>
          </a:prstGeom>
          <a:solidFill>
            <a:srgbClr val="224D92">
              <a:alpha val="8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fld id="{784B6976-7041-447E-9180-C12AEAE34B3D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6369050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67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7DB9756-B5F3-4602-BEDC-589A1F2427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8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1" r:id="rId3"/>
    <p:sldLayoutId id="2147483712" r:id="rId4"/>
    <p:sldLayoutId id="2147483705" r:id="rId5"/>
    <p:sldLayoutId id="2147483706" r:id="rId6"/>
    <p:sldLayoutId id="2147483703" r:id="rId7"/>
    <p:sldLayoutId id="2147483714" r:id="rId8"/>
    <p:sldLayoutId id="2147483715" r:id="rId9"/>
    <p:sldLayoutId id="2147483716" r:id="rId10"/>
    <p:sldLayoutId id="2147483717" r:id="rId11"/>
    <p:sldLayoutId id="2147483720" r:id="rId12"/>
    <p:sldLayoutId id="2147483713" r:id="rId13"/>
    <p:sldLayoutId id="2147483718" r:id="rId14"/>
    <p:sldLayoutId id="2147483704" r:id="rId15"/>
    <p:sldLayoutId id="2147483719" r:id="rId16"/>
    <p:sldLayoutId id="2147483707" r:id="rId17"/>
    <p:sldLayoutId id="2147483708" r:id="rId18"/>
    <p:sldLayoutId id="2147483709" r:id="rId19"/>
    <p:sldLayoutId id="2147483710" r:id="rId20"/>
    <p:sldLayoutId id="2147483722" r:id="rId21"/>
  </p:sldLayoutIdLst>
  <p:txStyles>
    <p:titleStyle>
      <a:lvl1pPr algn="l" rtl="0" eaLnBrk="1" latinLnBrk="0" hangingPunct="1">
        <a:spcBef>
          <a:spcPct val="0"/>
        </a:spcBef>
        <a:buNone/>
        <a:defRPr kumimoji="0" sz="4800" b="1" i="0" kern="1200">
          <a:solidFill>
            <a:schemeClr val="accent4">
              <a:lumMod val="75000"/>
            </a:schemeClr>
          </a:solidFill>
          <a:latin typeface="微軟正黑體"/>
          <a:ea typeface="微軟正黑體"/>
          <a:cs typeface="微軟正黑體"/>
        </a:defRPr>
      </a:lvl1pPr>
    </p:titleStyle>
    <p:bodyStyle>
      <a:lvl1pPr marL="609585" indent="-609585" algn="l" rtl="0" eaLnBrk="1" latinLnBrk="0" hangingPunct="1">
        <a:spcBef>
          <a:spcPts val="933"/>
        </a:spcBef>
        <a:buClr>
          <a:schemeClr val="accent4">
            <a:lumMod val="75000"/>
          </a:schemeClr>
        </a:buClr>
        <a:buSzPct val="60000"/>
        <a:buFont typeface="Wingdings" charset="2"/>
        <a:buChar char="n"/>
        <a:defRPr kumimoji="0" sz="3867" b="0" kern="1200">
          <a:solidFill>
            <a:schemeClr val="tx1"/>
          </a:solidFill>
          <a:latin typeface="微軟正黑體"/>
          <a:ea typeface="微軟正黑體"/>
          <a:cs typeface="微軟正黑體"/>
        </a:defRPr>
      </a:lvl1pPr>
      <a:lvl2pPr marL="853419" indent="-365751" algn="l" rtl="0" eaLnBrk="1" latinLnBrk="0" hangingPunct="1">
        <a:spcBef>
          <a:spcPts val="733"/>
        </a:spcBef>
        <a:buClr>
          <a:schemeClr val="accent5">
            <a:lumMod val="75000"/>
          </a:schemeClr>
        </a:buClr>
        <a:buSzPct val="70000"/>
        <a:buFont typeface="Wingdings" charset="2"/>
        <a:buChar char="l"/>
        <a:defRPr kumimoji="0" sz="3467" b="0" kern="1200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marL="1219170" indent="-304792" algn="l" rtl="0" eaLnBrk="1" latinLnBrk="0" hangingPunct="1">
        <a:spcBef>
          <a:spcPts val="667"/>
        </a:spcBef>
        <a:buClr>
          <a:schemeClr val="accent6">
            <a:lumMod val="75000"/>
          </a:schemeClr>
        </a:buClr>
        <a:buSzPct val="50000"/>
        <a:buFont typeface="Wingdings" charset="2"/>
        <a:buChar char=""/>
        <a:defRPr kumimoji="0" sz="3067" b="0" kern="1200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marL="1828754" indent="-304792" algn="l" rtl="0" eaLnBrk="1" latinLnBrk="0" hangingPunct="1">
        <a:spcBef>
          <a:spcPts val="533"/>
        </a:spcBef>
        <a:buClr>
          <a:schemeClr val="accent3"/>
        </a:buClr>
        <a:buSzPct val="75000"/>
        <a:buFont typeface="Wingdings"/>
        <a:buChar char=""/>
        <a:defRPr kumimoji="0" sz="2667" b="0" kern="1200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marL="2438339" indent="-304792" algn="l" rtl="0" eaLnBrk="1" latinLnBrk="0" hangingPunct="1">
        <a:spcBef>
          <a:spcPts val="533"/>
        </a:spcBef>
        <a:buClr>
          <a:schemeClr val="accent4"/>
        </a:buClr>
        <a:buSzPct val="65000"/>
        <a:buFont typeface="Wingdings"/>
        <a:buChar char=""/>
        <a:defRPr kumimoji="0" sz="2667" b="0" kern="1200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2804090" indent="-304792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9841" indent="-30479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35592" indent="-30479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01342" indent="-30479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8827" y="3052709"/>
            <a:ext cx="8520600" cy="2052600"/>
          </a:xfrm>
        </p:spPr>
        <p:txBody>
          <a:bodyPr/>
          <a:lstStyle/>
          <a:p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2021</a:t>
            </a:r>
            <a:r>
              <a:rPr lang="zh-TW" altLang="en-US" dirty="0">
                <a:solidFill>
                  <a:schemeClr val="tx1"/>
                </a:solidFill>
              </a:rPr>
              <a:t>年資通電腦法說會</a:t>
            </a:r>
            <a:br>
              <a:rPr lang="zh-TW" altLang="en-US" dirty="0">
                <a:solidFill>
                  <a:schemeClr val="tx1"/>
                </a:solidFill>
              </a:rPr>
            </a:b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股票代碼：</a:t>
            </a:r>
            <a:r>
              <a:rPr lang="en-US" altLang="zh-TW" sz="2000" dirty="0">
                <a:solidFill>
                  <a:schemeClr val="tx1"/>
                </a:solidFill>
              </a:rPr>
              <a:t>2471</a:t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zh-TW" altLang="en-US" sz="2000" dirty="0">
                <a:solidFill>
                  <a:schemeClr val="tx1"/>
                </a:solidFill>
              </a:rPr>
              <a:t>時間：</a:t>
            </a:r>
            <a:r>
              <a:rPr lang="en-US" altLang="zh-TW" sz="2000" dirty="0">
                <a:solidFill>
                  <a:schemeClr val="tx1"/>
                </a:solidFill>
              </a:rPr>
              <a:t>2021/09/17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4000" dirty="0">
                <a:solidFill>
                  <a:srgbClr val="2858AA"/>
                </a:solidFill>
              </a:rPr>
              <a:t>合併簡明綜合損益表</a:t>
            </a:r>
            <a:endParaRPr lang="en-US" altLang="zh-TW" sz="4000" dirty="0">
              <a:solidFill>
                <a:srgbClr val="2858AA"/>
              </a:solidFill>
            </a:endParaRPr>
          </a:p>
        </p:txBody>
      </p:sp>
      <p:cxnSp>
        <p:nvCxnSpPr>
          <p:cNvPr id="5" name="Google Shape;70;p9"/>
          <p:cNvCxnSpPr/>
          <p:nvPr/>
        </p:nvCxnSpPr>
        <p:spPr>
          <a:xfrm>
            <a:off x="420797" y="935359"/>
            <a:ext cx="514500" cy="0"/>
          </a:xfrm>
          <a:prstGeom prst="straightConnector1">
            <a:avLst/>
          </a:prstGeom>
          <a:noFill/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81" name="Text Box 3"/>
          <p:cNvSpPr txBox="1">
            <a:spLocks noChangeArrowheads="1"/>
          </p:cNvSpPr>
          <p:nvPr/>
        </p:nvSpPr>
        <p:spPr bwMode="auto">
          <a:xfrm>
            <a:off x="8697449" y="636416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 kumimoji="1" sz="3200" b="1">
                <a:solidFill>
                  <a:srgbClr val="1C1C1C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3"/>
              </a:buBlip>
              <a:defRPr kumimoji="1" sz="2800">
                <a:solidFill>
                  <a:srgbClr val="002346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Blip>
                <a:blip r:embed="rId4"/>
              </a:buBlip>
              <a:defRPr kumimoji="1" sz="2400">
                <a:solidFill>
                  <a:srgbClr val="1C006C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16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單位：新台幣仟元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79743"/>
              </p:ext>
            </p:extLst>
          </p:nvPr>
        </p:nvGraphicFramePr>
        <p:xfrm>
          <a:off x="1162371" y="1999280"/>
          <a:ext cx="10352869" cy="38049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681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8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580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上半年度</a:t>
                      </a: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TW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TW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上半年度</a:t>
                      </a: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TW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29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  <a:endParaRPr lang="zh-TW" altLang="en-US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311,362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773,691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326,876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  <a:endParaRPr lang="zh-TW" altLang="en-US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90,563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302,219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105,137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營業淨利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(5,767)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82,395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本期淨利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(2,917)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97,961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7,791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稅後</a:t>
                      </a:r>
                      <a:r>
                        <a:rPr 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EPS(</a:t>
                      </a:r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4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(0.07)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2.07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0.16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3200" dirty="0">
                <a:solidFill>
                  <a:srgbClr val="2858AA"/>
                </a:solidFill>
              </a:rPr>
              <a:t>未來展望</a:t>
            </a:r>
            <a:endParaRPr lang="en-US" altLang="zh-TW" sz="3200" dirty="0">
              <a:solidFill>
                <a:srgbClr val="2858AA"/>
              </a:solidFill>
            </a:endParaRPr>
          </a:p>
        </p:txBody>
      </p:sp>
      <p:cxnSp>
        <p:nvCxnSpPr>
          <p:cNvPr id="5" name="Google Shape;70;p9"/>
          <p:cNvCxnSpPr/>
          <p:nvPr/>
        </p:nvCxnSpPr>
        <p:spPr>
          <a:xfrm>
            <a:off x="420797" y="935359"/>
            <a:ext cx="514500" cy="0"/>
          </a:xfrm>
          <a:prstGeom prst="straightConnector1">
            <a:avLst/>
          </a:prstGeom>
          <a:noFill/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內容版面配置區 2"/>
          <p:cNvSpPr txBox="1">
            <a:spLocks/>
          </p:cNvSpPr>
          <p:nvPr/>
        </p:nvSpPr>
        <p:spPr>
          <a:xfrm>
            <a:off x="733737" y="1895763"/>
            <a:ext cx="10871200" cy="4526280"/>
          </a:xfrm>
          <a:prstGeom prst="rect">
            <a:avLst/>
          </a:prstGeom>
        </p:spPr>
        <p:txBody>
          <a:bodyPr>
            <a:noAutofit/>
          </a:bodyPr>
          <a:lstStyle>
            <a:lvl1pPr marL="609585" indent="-609585" algn="l" rtl="0" eaLnBrk="1" latinLnBrk="0" hangingPunct="1">
              <a:spcBef>
                <a:spcPts val="933"/>
              </a:spcBef>
              <a:buClr>
                <a:schemeClr val="accent4">
                  <a:lumMod val="75000"/>
                </a:schemeClr>
              </a:buClr>
              <a:buSzPct val="60000"/>
              <a:buFont typeface="Wingdings" charset="2"/>
              <a:buChar char="n"/>
              <a:defRPr kumimoji="0" sz="3867" b="0" kern="12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1pPr>
            <a:lvl2pPr marL="853419" indent="-365751" algn="l" rtl="0" eaLnBrk="1" latinLnBrk="0" hangingPunct="1">
              <a:spcBef>
                <a:spcPts val="733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charset="2"/>
              <a:buChar char="l"/>
              <a:defRPr kumimoji="0" sz="3467" b="0" kern="12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2pPr>
            <a:lvl3pPr marL="1219170" indent="-304792" algn="l" rtl="0" eaLnBrk="1" latinLnBrk="0" hangingPunct="1">
              <a:spcBef>
                <a:spcPts val="667"/>
              </a:spcBef>
              <a:buClr>
                <a:schemeClr val="accent6">
                  <a:lumMod val="75000"/>
                </a:schemeClr>
              </a:buClr>
              <a:buSzPct val="50000"/>
              <a:buFont typeface="Wingdings" charset="2"/>
              <a:buChar char=""/>
              <a:defRPr kumimoji="0" sz="3067" b="0" kern="12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3pPr>
            <a:lvl4pPr marL="1828754" indent="-304792" algn="l" rtl="0" eaLnBrk="1" latinLnBrk="0" hangingPunct="1">
              <a:spcBef>
                <a:spcPts val="533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667" b="0" kern="12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4pPr>
            <a:lvl5pPr marL="2438339" indent="-304792" algn="l" rtl="0" eaLnBrk="1" latinLnBrk="0" hangingPunct="1">
              <a:spcBef>
                <a:spcPts val="533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667" b="0" kern="120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5pPr>
            <a:lvl6pPr marL="2804090" indent="-30479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841" indent="-30479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5592" indent="-30479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42" indent="-30479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</a:rPr>
              <a:t>智慧製造需求仍然強勁</a:t>
            </a:r>
            <a:endParaRPr lang="en-US" altLang="zh-TW" sz="3000" dirty="0">
              <a:solidFill>
                <a:srgbClr val="2858AA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</a:rPr>
              <a:t>擴大法規遵循產品線</a:t>
            </a:r>
            <a:endParaRPr lang="en-US" altLang="zh-TW" sz="3000" dirty="0">
              <a:solidFill>
                <a:srgbClr val="2858AA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微服務應用開發量能累積</a:t>
            </a:r>
            <a:endParaRPr lang="en-US" altLang="zh-TW" sz="3000" dirty="0">
              <a:solidFill>
                <a:srgbClr val="2858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>
                <a:solidFill>
                  <a:srgbClr val="2858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000" dirty="0">
                <a:solidFill>
                  <a:srgbClr val="2858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資升級需求加溫</a:t>
            </a:r>
            <a:endParaRPr lang="en-US" altLang="zh-TW" sz="3000" dirty="0">
              <a:solidFill>
                <a:srgbClr val="2858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各產品垂直或水平延伸應用</a:t>
            </a:r>
            <a:endParaRPr lang="en-US" altLang="zh-TW" sz="3000" dirty="0">
              <a:solidFill>
                <a:srgbClr val="2858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endParaRPr lang="en-US" altLang="zh-TW" sz="3000" dirty="0">
              <a:solidFill>
                <a:srgbClr val="2858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endParaRPr lang="zh-TW" altLang="en-US" sz="3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17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5496417" y="3146425"/>
            <a:ext cx="1944687" cy="58261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en-US" altLang="zh-TW" sz="3200" dirty="0">
                <a:solidFill>
                  <a:srgbClr val="F8A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zh-TW" altLang="en-US" sz="3200" dirty="0">
              <a:solidFill>
                <a:srgbClr val="F8A3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67509" y="2492896"/>
            <a:ext cx="1292870" cy="1292870"/>
            <a:chOff x="2251004" y="2492896"/>
            <a:chExt cx="1292870" cy="1292870"/>
          </a:xfrm>
        </p:grpSpPr>
        <p:sp>
          <p:nvSpPr>
            <p:cNvPr id="4" name="橢圓 3"/>
            <p:cNvSpPr/>
            <p:nvPr/>
          </p:nvSpPr>
          <p:spPr bwMode="auto">
            <a:xfrm>
              <a:off x="2251004" y="2492896"/>
              <a:ext cx="1292870" cy="1292870"/>
            </a:xfrm>
            <a:prstGeom prst="ellipse">
              <a:avLst/>
            </a:prstGeom>
            <a:solidFill>
              <a:srgbClr val="F8A34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2921" y="2780928"/>
              <a:ext cx="649036" cy="667794"/>
            </a:xfrm>
            <a:prstGeom prst="rect">
              <a:avLst/>
            </a:prstGeom>
          </p:spPr>
        </p:pic>
      </p:grpSp>
      <p:sp>
        <p:nvSpPr>
          <p:cNvPr id="6" name="標題 1"/>
          <p:cNvSpPr txBox="1">
            <a:spLocks/>
          </p:cNvSpPr>
          <p:nvPr/>
        </p:nvSpPr>
        <p:spPr bwMode="auto">
          <a:xfrm>
            <a:off x="5352401" y="2595875"/>
            <a:ext cx="4536504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FF"/>
                </a:solidFill>
                <a:latin typeface="+mj-ea"/>
                <a:ea typeface="+mj-ea"/>
                <a:cs typeface="黑体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FF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FF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FF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3366FF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TW" kern="0" dirty="0">
                <a:solidFill>
                  <a:schemeClr val="bg1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  <a:cs typeface="+mj-cs"/>
              </a:rPr>
              <a:t>Thank You !</a:t>
            </a:r>
            <a:endParaRPr lang="zh-TW" altLang="en-US" kern="0" dirty="0">
              <a:solidFill>
                <a:schemeClr val="bg1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07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3737" y="1895763"/>
            <a:ext cx="10871200" cy="452628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</a:rPr>
              <a:t>本簡報及同時發佈之相關訊息所提及之預測性資訊包括營運展望、財務狀況以及業務預測等內容，乃是建立在本公司從內部與外部來源所取得的資訊基礎。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</a:rPr>
              <a:t>本公司未來實際所發生的營運結果、財務狀況以及業務展望，可能與這些預測性資訊所明示或暗示的預估有所差異，其原因可能來自於各種本公司所不能掌控的風險。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TW" altLang="en-US" sz="3000" dirty="0">
                <a:solidFill>
                  <a:srgbClr val="2858AA"/>
                </a:solidFill>
              </a:rPr>
              <a:t>本簡報中對未來的展望，反應本公司截至目前為止對於未來的看法。對於這些看法，未來若有任何變更或調整時，本公司並不負責隨時提醒或更新。</a:t>
            </a:r>
          </a:p>
          <a:p>
            <a:pPr marL="0" indent="0">
              <a:buNone/>
            </a:pPr>
            <a:endParaRPr lang="zh-TW" altLang="en-US" sz="3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4000" dirty="0">
                <a:solidFill>
                  <a:srgbClr val="2858AA"/>
                </a:solidFill>
              </a:rPr>
              <a:t>免責聲明</a:t>
            </a:r>
            <a:endParaRPr lang="en-US" altLang="zh-TW" sz="4000" dirty="0">
              <a:solidFill>
                <a:srgbClr val="2858AA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67" y="0"/>
            <a:ext cx="1849933" cy="1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443;p57"/>
          <p:cNvSpPr txBox="1">
            <a:spLocks/>
          </p:cNvSpPr>
          <p:nvPr/>
        </p:nvSpPr>
        <p:spPr>
          <a:xfrm>
            <a:off x="2804865" y="3662052"/>
            <a:ext cx="63903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algn="ctr">
              <a:spcBef>
                <a:spcPts val="0"/>
              </a:spcBef>
            </a:pPr>
            <a:r>
              <a:rPr lang="zh-TW" altLang="en-US" dirty="0">
                <a:solidFill>
                  <a:srgbClr val="2858AA"/>
                </a:solidFill>
              </a:rPr>
              <a:t>資本額近 </a:t>
            </a:r>
            <a:r>
              <a:rPr lang="en-US" altLang="zh-TW" dirty="0">
                <a:solidFill>
                  <a:srgbClr val="FFAB40"/>
                </a:solidFill>
              </a:rPr>
              <a:t>5</a:t>
            </a:r>
            <a:r>
              <a:rPr lang="zh-TW" altLang="en-US" dirty="0">
                <a:solidFill>
                  <a:srgbClr val="2858AA"/>
                </a:solidFill>
              </a:rPr>
              <a:t> 億</a:t>
            </a:r>
            <a:endParaRPr lang="en-US" dirty="0">
              <a:solidFill>
                <a:srgbClr val="2858AA"/>
              </a:solidFill>
            </a:endParaRPr>
          </a:p>
        </p:txBody>
      </p:sp>
      <p:sp>
        <p:nvSpPr>
          <p:cNvPr id="16" name="Google Shape;5444;p57"/>
          <p:cNvSpPr txBox="1">
            <a:spLocks/>
          </p:cNvSpPr>
          <p:nvPr/>
        </p:nvSpPr>
        <p:spPr>
          <a:xfrm>
            <a:off x="2804865" y="2437102"/>
            <a:ext cx="63903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algn="ctr">
              <a:spcBef>
                <a:spcPts val="0"/>
              </a:spcBef>
            </a:pPr>
            <a:r>
              <a:rPr lang="zh-TW" altLang="en-US" dirty="0">
                <a:solidFill>
                  <a:srgbClr val="2858AA"/>
                </a:solidFill>
              </a:rPr>
              <a:t>員工 </a:t>
            </a:r>
            <a:r>
              <a:rPr lang="en-US" altLang="zh-TW" dirty="0">
                <a:solidFill>
                  <a:srgbClr val="FFAB40"/>
                </a:solidFill>
              </a:rPr>
              <a:t>300</a:t>
            </a:r>
            <a:r>
              <a:rPr lang="zh-TW" altLang="en-US" dirty="0">
                <a:solidFill>
                  <a:srgbClr val="2858AA"/>
                </a:solidFill>
              </a:rPr>
              <a:t> 名</a:t>
            </a:r>
            <a:endParaRPr lang="en-US" dirty="0">
              <a:solidFill>
                <a:srgbClr val="2858AA"/>
              </a:solidFill>
            </a:endParaRPr>
          </a:p>
        </p:txBody>
      </p:sp>
      <p:sp>
        <p:nvSpPr>
          <p:cNvPr id="17" name="Google Shape;5445;p57"/>
          <p:cNvSpPr txBox="1">
            <a:spLocks/>
          </p:cNvSpPr>
          <p:nvPr/>
        </p:nvSpPr>
        <p:spPr>
          <a:xfrm>
            <a:off x="2804865" y="1212152"/>
            <a:ext cx="6390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algn="ctr">
              <a:spcBef>
                <a:spcPts val="0"/>
              </a:spcBef>
              <a:buSzPts val="4800"/>
            </a:pPr>
            <a:r>
              <a:rPr lang="zh-TW" altLang="en-US" dirty="0">
                <a:solidFill>
                  <a:srgbClr val="2858AA"/>
                </a:solidFill>
              </a:rPr>
              <a:t>成立於 </a:t>
            </a:r>
            <a:r>
              <a:rPr lang="en-US" altLang="zh-TW" dirty="0">
                <a:solidFill>
                  <a:srgbClr val="FFAB40"/>
                </a:solidFill>
              </a:rPr>
              <a:t>1980</a:t>
            </a:r>
            <a:r>
              <a:rPr lang="zh-TW" altLang="en-US" dirty="0">
                <a:solidFill>
                  <a:srgbClr val="2858AA"/>
                </a:solidFill>
              </a:rPr>
              <a:t> 年</a:t>
            </a:r>
            <a:endParaRPr lang="es" sz="1000" b="0" dirty="0">
              <a:solidFill>
                <a:srgbClr val="2858AA"/>
              </a:solidFill>
            </a:endParaRPr>
          </a:p>
        </p:txBody>
      </p:sp>
      <p:sp>
        <p:nvSpPr>
          <p:cNvPr id="22" name="Google Shape;5443;p57"/>
          <p:cNvSpPr txBox="1">
            <a:spLocks/>
          </p:cNvSpPr>
          <p:nvPr/>
        </p:nvSpPr>
        <p:spPr>
          <a:xfrm>
            <a:off x="1411660" y="4855714"/>
            <a:ext cx="917671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algn="ctr">
              <a:spcBef>
                <a:spcPts val="0"/>
              </a:spcBef>
            </a:pPr>
            <a:r>
              <a:rPr lang="zh-TW" altLang="en-US" dirty="0">
                <a:solidFill>
                  <a:srgbClr val="2858AA"/>
                </a:solidFill>
              </a:rPr>
              <a:t>經濟部工業局</a:t>
            </a:r>
            <a:r>
              <a:rPr lang="zh-TW" altLang="en-US" dirty="0">
                <a:solidFill>
                  <a:srgbClr val="FFAB40"/>
                </a:solidFill>
              </a:rPr>
              <a:t>認證專業服務機構</a:t>
            </a:r>
            <a:endParaRPr lang="en-US" dirty="0">
              <a:solidFill>
                <a:srgbClr val="FFAB40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697945" y="2087775"/>
            <a:ext cx="796110" cy="3605295"/>
            <a:chOff x="5800650" y="2087775"/>
            <a:chExt cx="514500" cy="3605295"/>
          </a:xfrm>
        </p:grpSpPr>
        <p:cxnSp>
          <p:nvCxnSpPr>
            <p:cNvPr id="23" name="Google Shape;52;p7"/>
            <p:cNvCxnSpPr/>
            <p:nvPr/>
          </p:nvCxnSpPr>
          <p:spPr>
            <a:xfrm>
              <a:off x="5800650" y="2087775"/>
              <a:ext cx="514500" cy="0"/>
            </a:xfrm>
            <a:prstGeom prst="straightConnector1">
              <a:avLst/>
            </a:prstGeom>
            <a:noFill/>
            <a:ln w="2857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53;p7"/>
            <p:cNvCxnSpPr/>
            <p:nvPr/>
          </p:nvCxnSpPr>
          <p:spPr>
            <a:xfrm>
              <a:off x="5800650" y="3286700"/>
              <a:ext cx="514500" cy="0"/>
            </a:xfrm>
            <a:prstGeom prst="straightConnector1">
              <a:avLst/>
            </a:prstGeom>
            <a:noFill/>
            <a:ln w="2857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54;p7"/>
            <p:cNvCxnSpPr/>
            <p:nvPr/>
          </p:nvCxnSpPr>
          <p:spPr>
            <a:xfrm>
              <a:off x="5800650" y="4511970"/>
              <a:ext cx="514500" cy="0"/>
            </a:xfrm>
            <a:prstGeom prst="straightConnector1">
              <a:avLst/>
            </a:prstGeom>
            <a:noFill/>
            <a:ln w="2857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54;p7"/>
            <p:cNvCxnSpPr/>
            <p:nvPr/>
          </p:nvCxnSpPr>
          <p:spPr>
            <a:xfrm>
              <a:off x="5800650" y="5693070"/>
              <a:ext cx="514500" cy="0"/>
            </a:xfrm>
            <a:prstGeom prst="straightConnector1">
              <a:avLst/>
            </a:prstGeom>
            <a:noFill/>
            <a:ln w="2857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78128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98518" y="89094"/>
            <a:ext cx="108712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F79646"/>
                </a:solidFill>
              </a:rPr>
              <a:t>資</a:t>
            </a:r>
            <a:r>
              <a:rPr kumimoji="0" lang="zh-TW" altLang="en-US" sz="4000" dirty="0">
                <a:solidFill>
                  <a:srgbClr val="2858AA"/>
                </a:solidFill>
              </a:rPr>
              <a:t>訊暢通</a:t>
            </a:r>
            <a:r>
              <a:rPr kumimoji="0" lang="en-US" altLang="zh-TW" sz="4000" dirty="0">
                <a:solidFill>
                  <a:srgbClr val="2858AA"/>
                </a:solidFill>
              </a:rPr>
              <a:t> </a:t>
            </a:r>
            <a:r>
              <a:rPr lang="zh-TW" altLang="en-US" sz="4000" dirty="0">
                <a:solidFill>
                  <a:srgbClr val="F79646"/>
                </a:solidFill>
              </a:rPr>
              <a:t>通</a:t>
            </a:r>
            <a:r>
              <a:rPr kumimoji="0" lang="zh-TW" altLang="en-US" sz="4000" dirty="0">
                <a:solidFill>
                  <a:srgbClr val="2858AA"/>
                </a:solidFill>
              </a:rPr>
              <a:t>往成功</a:t>
            </a:r>
            <a:endParaRPr lang="zh-TW" altLang="en-US" sz="4000" dirty="0">
              <a:solidFill>
                <a:srgbClr val="2858AA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78047" y="940397"/>
            <a:ext cx="11006846" cy="5366881"/>
            <a:chOff x="452668" y="935359"/>
            <a:chExt cx="11466527" cy="5591019"/>
          </a:xfrm>
        </p:grpSpPr>
        <p:grpSp>
          <p:nvGrpSpPr>
            <p:cNvPr id="18435" name="群組 2"/>
            <p:cNvGrpSpPr>
              <a:grpSpLocks/>
            </p:cNvGrpSpPr>
            <p:nvPr/>
          </p:nvGrpSpPr>
          <p:grpSpPr bwMode="auto">
            <a:xfrm>
              <a:off x="1346247" y="935359"/>
              <a:ext cx="8682083" cy="5576889"/>
              <a:chOff x="47625" y="1208435"/>
              <a:chExt cx="8682258" cy="5576889"/>
            </a:xfrm>
          </p:grpSpPr>
          <p:sp>
            <p:nvSpPr>
              <p:cNvPr id="4" name="六邊形 4"/>
              <p:cNvSpPr/>
              <p:nvPr/>
            </p:nvSpPr>
            <p:spPr bwMode="auto">
              <a:xfrm>
                <a:off x="3449706" y="1689448"/>
                <a:ext cx="1273201" cy="146367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3600" b="1"/>
              </a:p>
            </p:txBody>
          </p:sp>
          <p:sp>
            <p:nvSpPr>
              <p:cNvPr id="5" name="六邊形 4"/>
              <p:cNvSpPr/>
              <p:nvPr/>
            </p:nvSpPr>
            <p:spPr bwMode="auto">
              <a:xfrm>
                <a:off x="5202342" y="1698973"/>
                <a:ext cx="1273201" cy="14620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3600" b="1"/>
              </a:p>
            </p:txBody>
          </p:sp>
          <p:sp>
            <p:nvSpPr>
              <p:cNvPr id="6" name="六邊形 5"/>
              <p:cNvSpPr/>
              <p:nvPr/>
            </p:nvSpPr>
            <p:spPr bwMode="auto">
              <a:xfrm rot="5400000">
                <a:off x="6666861" y="1347323"/>
                <a:ext cx="2125662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2858AA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7" name="六邊形 4"/>
              <p:cNvSpPr/>
              <p:nvPr/>
            </p:nvSpPr>
            <p:spPr bwMode="auto">
              <a:xfrm>
                <a:off x="6980377" y="1697386"/>
                <a:ext cx="1273201" cy="146367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六邊形 7"/>
              <p:cNvSpPr/>
              <p:nvPr/>
            </p:nvSpPr>
            <p:spPr bwMode="auto">
              <a:xfrm rot="5400000">
                <a:off x="1885215" y="3077698"/>
                <a:ext cx="2125662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rgbClr val="FFAB4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9" name="矩形 11"/>
              <p:cNvSpPr>
                <a:spLocks noChangeArrowheads="1"/>
              </p:cNvSpPr>
              <p:nvPr/>
            </p:nvSpPr>
            <p:spPr bwMode="auto">
              <a:xfrm>
                <a:off x="1992352" y="3662179"/>
                <a:ext cx="196218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charset="0"/>
                    <a:ea typeface="微軟正黑體" charset="0"/>
                    <a:cs typeface="微軟正黑體" charset="0"/>
                  </a:rPr>
                  <a:t>領先軟體技術</a:t>
                </a:r>
                <a:endPara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charset="0"/>
                  <a:ea typeface="微軟正黑體" charset="0"/>
                  <a:cs typeface="微軟正黑體" charset="0"/>
                </a:endParaRPr>
              </a:p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charset="0"/>
                    <a:ea typeface="微軟正黑體" charset="0"/>
                    <a:cs typeface="微軟正黑體" charset="0"/>
                  </a:rPr>
                  <a:t>豐富導入經驗</a:t>
                </a:r>
                <a:endPara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charset="0"/>
                  <a:ea typeface="微軟正黑體" charset="0"/>
                  <a:cs typeface="微軟正黑體" charset="0"/>
                </a:endParaRPr>
              </a:p>
            </p:txBody>
          </p:sp>
          <p:sp>
            <p:nvSpPr>
              <p:cNvPr id="10" name="六邊形 9"/>
              <p:cNvSpPr/>
              <p:nvPr/>
            </p:nvSpPr>
            <p:spPr bwMode="auto">
              <a:xfrm rot="5400000">
                <a:off x="5722279" y="3077698"/>
                <a:ext cx="2125662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rgbClr val="FFAB4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1" name="六邊形 4"/>
              <p:cNvSpPr/>
              <p:nvPr/>
            </p:nvSpPr>
            <p:spPr bwMode="auto">
              <a:xfrm>
                <a:off x="6156448" y="3334098"/>
                <a:ext cx="1273201" cy="14605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3600" b="1"/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5905573" y="3662179"/>
                <a:ext cx="1752552" cy="737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Oracle </a:t>
                </a:r>
                <a:r>
                  <a:rPr lang="zh-TW" altLang="en-US" sz="2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</a:t>
                </a:r>
                <a:endParaRPr lang="en-US" altLang="zh-TW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專業代理商</a:t>
                </a:r>
              </a:p>
            </p:txBody>
          </p:sp>
          <p:sp>
            <p:nvSpPr>
              <p:cNvPr id="18447" name="矩形 35"/>
              <p:cNvSpPr>
                <a:spLocks noChangeArrowheads="1"/>
              </p:cNvSpPr>
              <p:nvPr/>
            </p:nvSpPr>
            <p:spPr bwMode="auto">
              <a:xfrm>
                <a:off x="6737043" y="1836629"/>
                <a:ext cx="199284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台灣第   </a:t>
                </a:r>
                <a:r>
                  <a:rPr kumimoji="0" lang="en-US" altLang="zh-TW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SimSun" panose="02010600030101010101" pitchFamily="2" charset="-122"/>
                  </a:rPr>
                  <a:t>   </a:t>
                </a: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屆</a:t>
                </a:r>
                <a:endParaRPr kumimoji="0" lang="en-US" altLang="zh-TW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SimSun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中堅企業</a:t>
                </a:r>
                <a:endParaRPr kumimoji="0" lang="en-US" altLang="zh-TW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SimSun" panose="02010600030101010101" pitchFamily="2" charset="-122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隱形冠軍</a:t>
                </a:r>
                <a:endParaRPr kumimoji="0" lang="en-US" altLang="zh-TW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SimSun" panose="02010600030101010101" pitchFamily="2" charset="-122"/>
                </a:endParaRPr>
              </a:p>
            </p:txBody>
          </p:sp>
          <p:grpSp>
            <p:nvGrpSpPr>
              <p:cNvPr id="18448" name="群組 39"/>
              <p:cNvGrpSpPr>
                <a:grpSpLocks/>
              </p:cNvGrpSpPr>
              <p:nvPr/>
            </p:nvGrpSpPr>
            <p:grpSpPr bwMode="auto">
              <a:xfrm>
                <a:off x="2981385" y="4661248"/>
                <a:ext cx="1847887" cy="2124075"/>
                <a:chOff x="1312464" y="71"/>
                <a:chExt cx="1310656" cy="1506471"/>
              </a:xfrm>
            </p:grpSpPr>
            <p:sp>
              <p:nvSpPr>
                <p:cNvPr id="15" name="六邊形 14"/>
                <p:cNvSpPr/>
                <p:nvPr/>
              </p:nvSpPr>
              <p:spPr>
                <a:xfrm rot="5400000">
                  <a:off x="1214556" y="97979"/>
                  <a:ext cx="1506471" cy="131065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ln>
                  <a:solidFill>
                    <a:srgbClr val="FFAB4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16" name="六邊形 4"/>
                <p:cNvSpPr/>
                <p:nvPr/>
              </p:nvSpPr>
              <p:spPr>
                <a:xfrm>
                  <a:off x="1517394" y="235387"/>
                  <a:ext cx="900795" cy="10358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spcCol="1270" anchor="ctr"/>
                <a:lstStyle/>
                <a:p>
                  <a:pPr algn="ctr" defTabSz="1600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2200" b="1"/>
                </a:p>
              </p:txBody>
            </p:sp>
          </p:grpSp>
          <p:sp>
            <p:nvSpPr>
              <p:cNvPr id="18449" name="矩形 35"/>
              <p:cNvSpPr>
                <a:spLocks noChangeArrowheads="1"/>
              </p:cNvSpPr>
              <p:nvPr/>
            </p:nvSpPr>
            <p:spPr bwMode="auto">
              <a:xfrm>
                <a:off x="2970107" y="5442981"/>
                <a:ext cx="1849437" cy="737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None/>
                </a:pPr>
                <a:r>
                  <a:rPr kumimoji="0" lang="en-US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ciMes</a:t>
                </a:r>
                <a:r>
                  <a:rPr kumimoji="0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榮獲</a:t>
                </a:r>
                <a:endParaRPr kumimoji="0"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</a:pPr>
                <a:r>
                  <a:rPr kumimoji="0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台灣精品獎</a:t>
                </a:r>
                <a:endParaRPr kumimoji="0"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六邊形 17"/>
              <p:cNvSpPr/>
              <p:nvPr/>
            </p:nvSpPr>
            <p:spPr bwMode="auto">
              <a:xfrm rot="5400000">
                <a:off x="889039" y="1348116"/>
                <a:ext cx="2125662" cy="18463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2858AA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9" name="六邊形 4"/>
              <p:cNvSpPr/>
              <p:nvPr/>
            </p:nvSpPr>
            <p:spPr bwMode="auto">
              <a:xfrm>
                <a:off x="1587531" y="1683098"/>
                <a:ext cx="1271614" cy="14620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3600" b="1"/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955693" y="1898998"/>
                <a:ext cx="1978065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台灣第</a:t>
                </a:r>
                <a:r>
                  <a:rPr lang="en-US" altLang="zh-TW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</a:t>
                </a:r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家</a:t>
                </a:r>
                <a:endPara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b="1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軟體上市公司</a:t>
                </a:r>
                <a:endPara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六邊形 20"/>
              <p:cNvSpPr/>
              <p:nvPr/>
            </p:nvSpPr>
            <p:spPr bwMode="auto">
              <a:xfrm rot="5400000">
                <a:off x="6697815" y="4799343"/>
                <a:ext cx="2124075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rgbClr val="FFAB4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2" name="六邊形 4"/>
              <p:cNvSpPr/>
              <p:nvPr/>
            </p:nvSpPr>
            <p:spPr bwMode="auto">
              <a:xfrm>
                <a:off x="7002603" y="4993036"/>
                <a:ext cx="1273201" cy="1460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3600" b="1"/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6843848" y="5339180"/>
                <a:ext cx="1832012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charset="0"/>
                    <a:ea typeface="微軟正黑體" charset="0"/>
                    <a:cs typeface="微軟正黑體" charset="0"/>
                  </a:rPr>
                  <a:t>顧問諮詢</a:t>
                </a:r>
                <a:endPara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charset="0"/>
                  <a:ea typeface="微軟正黑體" charset="0"/>
                  <a:cs typeface="微軟正黑體" charset="0"/>
                </a:endParaRPr>
              </a:p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charset="0"/>
                    <a:ea typeface="微軟正黑體" charset="0"/>
                    <a:cs typeface="微軟正黑體" charset="0"/>
                  </a:rPr>
                  <a:t>委外服務</a:t>
                </a:r>
                <a:endPara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charset="0"/>
                  <a:ea typeface="微軟正黑體" charset="0"/>
                  <a:cs typeface="微軟正黑體" charset="0"/>
                </a:endParaRPr>
              </a:p>
            </p:txBody>
          </p:sp>
          <p:sp>
            <p:nvSpPr>
              <p:cNvPr id="24" name="六邊形 23"/>
              <p:cNvSpPr/>
              <p:nvPr/>
            </p:nvSpPr>
            <p:spPr bwMode="auto">
              <a:xfrm rot="5400000">
                <a:off x="3803748" y="3076904"/>
                <a:ext cx="2125662" cy="184947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2858AA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5" name="矩形 1"/>
              <p:cNvSpPr>
                <a:spLocks noChangeArrowheads="1"/>
              </p:cNvSpPr>
              <p:nvPr/>
            </p:nvSpPr>
            <p:spPr bwMode="auto">
              <a:xfrm>
                <a:off x="3940255" y="3687386"/>
                <a:ext cx="1860587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台灣市佔第</a:t>
                </a:r>
                <a:r>
                  <a:rPr kumimoji="0" lang="en-US" altLang="zh-TW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endPara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defRPr/>
                </a:pPr>
                <a:r>
                  <a:rPr kumimoji="0"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銀行外匯系統</a:t>
                </a:r>
                <a:endPara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六邊形 26"/>
              <p:cNvSpPr/>
              <p:nvPr/>
            </p:nvSpPr>
            <p:spPr bwMode="auto">
              <a:xfrm rot="5400000">
                <a:off x="2813921" y="1347323"/>
                <a:ext cx="2125662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2858AA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8460" name="矩形 8"/>
              <p:cNvSpPr>
                <a:spLocks noChangeArrowheads="1"/>
              </p:cNvSpPr>
              <p:nvPr/>
            </p:nvSpPr>
            <p:spPr bwMode="auto">
              <a:xfrm>
                <a:off x="2810049" y="1898998"/>
                <a:ext cx="20955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台灣唯</a:t>
                </a:r>
                <a:r>
                  <a:rPr kumimoji="0" lang="en-US" altLang="zh-TW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ERP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上市公司</a:t>
                </a:r>
                <a:endPara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六邊形 29"/>
              <p:cNvSpPr/>
              <p:nvPr/>
            </p:nvSpPr>
            <p:spPr bwMode="auto">
              <a:xfrm rot="5400000">
                <a:off x="4741185" y="1347323"/>
                <a:ext cx="2125662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rgbClr val="FFAB4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8463" name="矩形 62"/>
              <p:cNvSpPr>
                <a:spLocks noChangeArrowheads="1"/>
              </p:cNvSpPr>
              <p:nvPr/>
            </p:nvSpPr>
            <p:spPr bwMode="auto">
              <a:xfrm>
                <a:off x="4800774" y="1898998"/>
                <a:ext cx="20351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提供軟體產品</a:t>
                </a:r>
                <a:endParaRPr kumimoji="0"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以及專業服務</a:t>
                </a:r>
                <a:endParaRPr kumimoji="0"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六邊形 4"/>
              <p:cNvSpPr/>
              <p:nvPr/>
            </p:nvSpPr>
            <p:spPr bwMode="auto">
              <a:xfrm>
                <a:off x="723914" y="3310286"/>
                <a:ext cx="1271614" cy="14620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b="1"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34" name="六邊形 33"/>
              <p:cNvSpPr/>
              <p:nvPr/>
            </p:nvSpPr>
            <p:spPr bwMode="auto">
              <a:xfrm rot="5400000">
                <a:off x="-21411" y="3103098"/>
                <a:ext cx="2125662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2858AA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8467" name="矩形 32"/>
              <p:cNvSpPr>
                <a:spLocks noChangeArrowheads="1"/>
              </p:cNvSpPr>
              <p:nvPr/>
            </p:nvSpPr>
            <p:spPr bwMode="auto">
              <a:xfrm>
                <a:off x="47625" y="3622675"/>
                <a:ext cx="1976438" cy="1058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zh-TW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</a:t>
                </a: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endParaRPr kumimoji="0" lang="en-US" altLang="zh-TW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企業資訊化</a:t>
                </a:r>
                <a:endParaRPr kumimoji="0" lang="en-US" altLang="zh-TW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經驗</a:t>
                </a:r>
                <a:endParaRPr kumimoji="0" lang="en-US" altLang="zh-TW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六邊形 37"/>
              <p:cNvSpPr/>
              <p:nvPr/>
            </p:nvSpPr>
            <p:spPr bwMode="auto">
              <a:xfrm rot="5400000">
                <a:off x="914440" y="4799342"/>
                <a:ext cx="2124075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FFAB4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8470" name="矩形 67"/>
              <p:cNvSpPr>
                <a:spLocks noChangeArrowheads="1"/>
              </p:cNvSpPr>
              <p:nvPr/>
            </p:nvSpPr>
            <p:spPr bwMode="auto">
              <a:xfrm>
                <a:off x="991543" y="5315658"/>
                <a:ext cx="196373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台灣第</a:t>
                </a:r>
                <a:r>
                  <a:rPr kumimoji="0" lang="en-US" altLang="zh-TW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</a:t>
                </a:r>
                <a:r>
                  <a:rPr kumimoji="0"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家 </a:t>
                </a:r>
                <a:endParaRPr kumimoji="0"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zh-TW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IFRS </a:t>
                </a:r>
                <a:r>
                  <a:rPr kumimoji="0"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解決方案</a:t>
                </a:r>
                <a:endParaRPr kumimoji="0"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輔導廠商 </a:t>
                </a:r>
              </a:p>
            </p:txBody>
          </p:sp>
          <p:sp>
            <p:nvSpPr>
              <p:cNvPr id="43" name="六邊形 42"/>
              <p:cNvSpPr/>
              <p:nvPr/>
            </p:nvSpPr>
            <p:spPr bwMode="auto">
              <a:xfrm rot="5400000">
                <a:off x="4770553" y="4799342"/>
                <a:ext cx="2124075" cy="184788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2858AA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8473" name="矩形 71"/>
              <p:cNvSpPr>
                <a:spLocks noChangeArrowheads="1"/>
              </p:cNvSpPr>
              <p:nvPr/>
            </p:nvSpPr>
            <p:spPr bwMode="auto">
              <a:xfrm>
                <a:off x="4929657" y="5339180"/>
                <a:ext cx="189865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FF"/>
                  </a:buClr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79646"/>
                  </a:buClr>
                  <a:buSzPct val="50000"/>
                  <a:buFont typeface="Wingdings" panose="05000000000000000000" pitchFamily="2" charset="2"/>
                  <a:buChar char="u"/>
                  <a:defRPr kumimoji="1" sz="28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4BACC6"/>
                  </a:buClr>
                  <a:buFont typeface="Arial" panose="020B0604020202020204" pitchFamily="34" charset="0"/>
                  <a:buChar char="•"/>
                  <a:defRPr kumimoji="1" sz="24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BBB59"/>
                  </a:buClr>
                  <a:buFont typeface="Arial" panose="020B0604020202020204" pitchFamily="34" charset="0"/>
                  <a:buChar char="–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64A2"/>
                  </a:buClr>
                  <a:buFont typeface="Arial" panose="020B0604020202020204" pitchFamily="34" charset="0"/>
                  <a:buChar char="»"/>
                  <a:defRPr kumimoji="1" sz="2000">
                    <a:solidFill>
                      <a:srgbClr val="59595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台灣市佔第</a:t>
                </a:r>
                <a:r>
                  <a:rPr kumimoji="0" lang="en-US" altLang="zh-TW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銀行核心系統</a:t>
                </a:r>
                <a:endPara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0" name="六邊形 49"/>
            <p:cNvSpPr/>
            <p:nvPr/>
          </p:nvSpPr>
          <p:spPr bwMode="auto">
            <a:xfrm rot="5400000">
              <a:off x="8936879" y="2804641"/>
              <a:ext cx="2125662" cy="184785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858AA"/>
            </a:solidFill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54" name="矩形 8"/>
            <p:cNvSpPr>
              <a:spLocks noChangeArrowheads="1"/>
            </p:cNvSpPr>
            <p:nvPr/>
          </p:nvSpPr>
          <p:spPr bwMode="auto">
            <a:xfrm>
              <a:off x="8975459" y="3228580"/>
              <a:ext cx="2095458" cy="105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FF"/>
                </a:buClr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F79646"/>
                </a:buClr>
                <a:buSzPct val="50000"/>
                <a:buFont typeface="Wingdings" panose="05000000000000000000" pitchFamily="2" charset="2"/>
                <a:buChar char="u"/>
                <a:defRPr kumimoji="1" sz="28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4BACC6"/>
                </a:buClr>
                <a:buFont typeface="Arial" panose="020B0604020202020204" pitchFamily="34" charset="0"/>
                <a:buChar char="•"/>
                <a:defRPr kumimoji="1" sz="24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BBB59"/>
                </a:buClr>
                <a:buFont typeface="Arial" panose="020B0604020202020204" pitchFamily="34" charset="0"/>
                <a:buChar char="–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None/>
              </a:pP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台灣唯  </a:t>
              </a:r>
              <a:endPara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列入 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Gartner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MES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報告</a:t>
              </a:r>
              <a:endPara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六邊形 55"/>
            <p:cNvSpPr/>
            <p:nvPr/>
          </p:nvSpPr>
          <p:spPr bwMode="auto">
            <a:xfrm rot="5400000">
              <a:off x="313762" y="4539622"/>
              <a:ext cx="2125662" cy="184785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858AA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57" name="矩形 8"/>
            <p:cNvSpPr>
              <a:spLocks noChangeArrowheads="1"/>
            </p:cNvSpPr>
            <p:nvPr/>
          </p:nvSpPr>
          <p:spPr bwMode="auto">
            <a:xfrm>
              <a:off x="457885" y="5002434"/>
              <a:ext cx="178437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66FF"/>
                </a:buClr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F79646"/>
                </a:buClr>
                <a:buSzPct val="50000"/>
                <a:buFont typeface="Wingdings" panose="05000000000000000000" pitchFamily="2" charset="2"/>
                <a:buChar char="u"/>
                <a:defRPr kumimoji="1" sz="28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4BACC6"/>
                </a:buClr>
                <a:buFont typeface="Arial" panose="020B0604020202020204" pitchFamily="34" charset="0"/>
                <a:buChar char="•"/>
                <a:defRPr kumimoji="1" sz="24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BBB59"/>
                </a:buClr>
                <a:buFont typeface="Arial" panose="020B0604020202020204" pitchFamily="34" charset="0"/>
                <a:buChar char="–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None/>
              </a:pP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台灣唯  </a:t>
              </a:r>
              <a:endPara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列入 </a:t>
              </a:r>
              <a:r>
                <a:rPr kumimoji="0"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Gartner</a:t>
              </a:r>
              <a:r>
                <a:rPr kumimoji="0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報告銀行系統</a:t>
              </a:r>
              <a:endPara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六邊形 54"/>
            <p:cNvSpPr/>
            <p:nvPr/>
          </p:nvSpPr>
          <p:spPr bwMode="auto">
            <a:xfrm rot="5400000">
              <a:off x="9932439" y="4509463"/>
              <a:ext cx="2125662" cy="184785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AB40"/>
            </a:solidFill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60" name="矩形 8"/>
            <p:cNvSpPr>
              <a:spLocks noChangeArrowheads="1"/>
            </p:cNvSpPr>
            <p:nvPr/>
          </p:nvSpPr>
          <p:spPr bwMode="auto">
            <a:xfrm>
              <a:off x="10159461" y="5092642"/>
              <a:ext cx="1735667" cy="41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66FF"/>
                </a:buClr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F79646"/>
                </a:buClr>
                <a:buSzPct val="50000"/>
                <a:buFont typeface="Wingdings" panose="05000000000000000000" pitchFamily="2" charset="2"/>
                <a:buChar char="u"/>
                <a:defRPr kumimoji="1" sz="28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4BACC6"/>
                </a:buClr>
                <a:buFont typeface="Arial" panose="020B0604020202020204" pitchFamily="34" charset="0"/>
                <a:buChar char="•"/>
                <a:defRPr kumimoji="1" sz="24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BBB59"/>
                </a:buClr>
                <a:buFont typeface="Arial" panose="020B0604020202020204" pitchFamily="34" charset="0"/>
                <a:buChar char="–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Font typeface="Arial" panose="020B0604020202020204" pitchFamily="34" charset="0"/>
                <a:buChar char="»"/>
                <a:defRPr kumimoji="1" sz="2000">
                  <a:solidFill>
                    <a:srgbClr val="595959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endPara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58" name="Google Shape;70;p9"/>
          <p:cNvCxnSpPr/>
          <p:nvPr/>
        </p:nvCxnSpPr>
        <p:spPr>
          <a:xfrm>
            <a:off x="420797" y="935359"/>
            <a:ext cx="514500" cy="0"/>
          </a:xfrm>
          <a:prstGeom prst="straightConnector1">
            <a:avLst/>
          </a:prstGeom>
          <a:noFill/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文字方塊 12"/>
          <p:cNvSpPr txBox="1"/>
          <p:nvPr/>
        </p:nvSpPr>
        <p:spPr>
          <a:xfrm>
            <a:off x="3269818" y="1207778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985496" y="1207778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8841059" y="1207778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9926647" y="2781895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410005" y="2901466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866017" y="2901466"/>
            <a:ext cx="940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290361" y="4497353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1631244" y="4497353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7391021" y="4497353"/>
            <a:ext cx="649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rgbClr val="FFA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000" b="1" dirty="0">
              <a:solidFill>
                <a:srgbClr val="FFA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75342" y="5042331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 27001</a:t>
            </a:r>
          </a:p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2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線接點 96">
            <a:extLst>
              <a:ext uri="{FF2B5EF4-FFF2-40B4-BE49-F238E27FC236}">
                <a16:creationId xmlns:a16="http://schemas.microsoft.com/office/drawing/2014/main" id="{47C24A7A-7332-407A-94FB-59F7BAE4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98235" y="6427798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8" name="直線接點 217"/>
          <p:cNvCxnSpPr>
            <a:stCxn id="205" idx="1"/>
            <a:endCxn id="85" idx="3"/>
          </p:cNvCxnSpPr>
          <p:nvPr/>
        </p:nvCxnSpPr>
        <p:spPr>
          <a:xfrm>
            <a:off x="3351358" y="5641962"/>
            <a:ext cx="403359" cy="59732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en-US" altLang="zh-TW" sz="4000" dirty="0">
                <a:solidFill>
                  <a:srgbClr val="2858AA"/>
                </a:solidFill>
              </a:rPr>
              <a:t>Ares Total-solution</a:t>
            </a:r>
          </a:p>
        </p:txBody>
      </p:sp>
      <p:cxnSp>
        <p:nvCxnSpPr>
          <p:cNvPr id="72" name="Google Shape;70;p9"/>
          <p:cNvCxnSpPr/>
          <p:nvPr/>
        </p:nvCxnSpPr>
        <p:spPr>
          <a:xfrm>
            <a:off x="372179" y="869753"/>
            <a:ext cx="514500" cy="0"/>
          </a:xfrm>
          <a:prstGeom prst="straightConnector1">
            <a:avLst/>
          </a:prstGeom>
          <a:noFill/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直線接點 69"/>
          <p:cNvCxnSpPr>
            <a:cxnSpLocks noChangeShapeType="1"/>
            <a:stCxn id="124" idx="3"/>
            <a:endCxn id="147" idx="5"/>
          </p:cNvCxnSpPr>
          <p:nvPr/>
        </p:nvCxnSpPr>
        <p:spPr bwMode="auto">
          <a:xfrm flipH="1">
            <a:off x="2836155" y="1629937"/>
            <a:ext cx="635418" cy="872702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" name="六邊形 79"/>
          <p:cNvSpPr/>
          <p:nvPr/>
        </p:nvSpPr>
        <p:spPr bwMode="auto">
          <a:xfrm>
            <a:off x="489657" y="1348215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AFEIS</a:t>
            </a:r>
            <a:endParaRPr kumimoji="0" lang="zh-TW" altLang="en-US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1" name="六邊形 80"/>
          <p:cNvSpPr/>
          <p:nvPr/>
        </p:nvSpPr>
        <p:spPr bwMode="auto">
          <a:xfrm>
            <a:off x="489657" y="1993790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大陸銀行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核心系統</a:t>
            </a:r>
          </a:p>
        </p:txBody>
      </p:sp>
      <p:sp>
        <p:nvSpPr>
          <p:cNvPr id="82" name="六邊形 81"/>
          <p:cNvSpPr/>
          <p:nvPr/>
        </p:nvSpPr>
        <p:spPr bwMode="auto">
          <a:xfrm>
            <a:off x="489297" y="3320815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latin typeface="微軟正黑體"/>
                <a:ea typeface="微軟正黑體"/>
                <a:cs typeface="微軟正黑體"/>
              </a:rPr>
              <a:t>Visual Pricing Tool 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3" name="六邊形 82"/>
          <p:cNvSpPr/>
          <p:nvPr/>
        </p:nvSpPr>
        <p:spPr bwMode="auto">
          <a:xfrm>
            <a:off x="2237546" y="4590484"/>
            <a:ext cx="1579616" cy="443092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科專計畫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顧問服務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4" name="六邊形 83"/>
          <p:cNvSpPr/>
          <p:nvPr/>
        </p:nvSpPr>
        <p:spPr bwMode="auto">
          <a:xfrm>
            <a:off x="1306269" y="5627070"/>
            <a:ext cx="1536301" cy="455024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大數據應用</a:t>
            </a:r>
            <a: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/</a:t>
            </a:r>
          </a:p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雲端運算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86" name="直線接點 37"/>
          <p:cNvCxnSpPr>
            <a:cxnSpLocks noChangeShapeType="1"/>
          </p:cNvCxnSpPr>
          <p:nvPr/>
        </p:nvCxnSpPr>
        <p:spPr bwMode="auto">
          <a:xfrm>
            <a:off x="2754780" y="1511412"/>
            <a:ext cx="0" cy="227820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" name="直線接點 38"/>
          <p:cNvCxnSpPr>
            <a:cxnSpLocks noChangeShapeType="1"/>
          </p:cNvCxnSpPr>
          <p:nvPr/>
        </p:nvCxnSpPr>
        <p:spPr bwMode="auto">
          <a:xfrm>
            <a:off x="3260437" y="5515827"/>
            <a:ext cx="26700" cy="769052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直線接點 44"/>
          <p:cNvCxnSpPr>
            <a:cxnSpLocks noChangeShapeType="1"/>
            <a:endCxn id="205" idx="4"/>
          </p:cNvCxnSpPr>
          <p:nvPr/>
        </p:nvCxnSpPr>
        <p:spPr bwMode="auto">
          <a:xfrm>
            <a:off x="3079216" y="4988660"/>
            <a:ext cx="109392" cy="406711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直線接點 58"/>
          <p:cNvCxnSpPr>
            <a:cxnSpLocks noChangeShapeType="1"/>
            <a:stCxn id="84" idx="0"/>
            <a:endCxn id="205" idx="2"/>
          </p:cNvCxnSpPr>
          <p:nvPr/>
        </p:nvCxnSpPr>
        <p:spPr bwMode="auto">
          <a:xfrm flipV="1">
            <a:off x="2842570" y="5641962"/>
            <a:ext cx="346038" cy="21262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0" name="直線接點 60"/>
          <p:cNvCxnSpPr>
            <a:cxnSpLocks noChangeShapeType="1"/>
            <a:stCxn id="205" idx="5"/>
          </p:cNvCxnSpPr>
          <p:nvPr/>
        </p:nvCxnSpPr>
        <p:spPr bwMode="auto">
          <a:xfrm flipV="1">
            <a:off x="3351358" y="5158960"/>
            <a:ext cx="486683" cy="236411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1" name="直線接點 64"/>
          <p:cNvCxnSpPr>
            <a:cxnSpLocks noChangeShapeType="1"/>
            <a:stCxn id="113" idx="3"/>
          </p:cNvCxnSpPr>
          <p:nvPr/>
        </p:nvCxnSpPr>
        <p:spPr bwMode="auto">
          <a:xfrm flipV="1">
            <a:off x="4723677" y="3672049"/>
            <a:ext cx="932076" cy="14348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5" name="直線接點 69"/>
          <p:cNvCxnSpPr>
            <a:cxnSpLocks noChangeShapeType="1"/>
            <a:stCxn id="147" idx="2"/>
            <a:endCxn id="82" idx="0"/>
          </p:cNvCxnSpPr>
          <p:nvPr/>
        </p:nvCxnSpPr>
        <p:spPr bwMode="auto">
          <a:xfrm flipH="1">
            <a:off x="2037473" y="2749230"/>
            <a:ext cx="635932" cy="84158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直線接點 71"/>
          <p:cNvCxnSpPr>
            <a:cxnSpLocks noChangeShapeType="1"/>
            <a:stCxn id="80" idx="0"/>
            <a:endCxn id="147" idx="4"/>
          </p:cNvCxnSpPr>
          <p:nvPr/>
        </p:nvCxnSpPr>
        <p:spPr bwMode="auto">
          <a:xfrm>
            <a:off x="2037833" y="1618215"/>
            <a:ext cx="635572" cy="884424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" name="直線接點 112"/>
          <p:cNvCxnSpPr>
            <a:cxnSpLocks noChangeShapeType="1"/>
          </p:cNvCxnSpPr>
          <p:nvPr/>
        </p:nvCxnSpPr>
        <p:spPr bwMode="auto">
          <a:xfrm>
            <a:off x="6226726" y="3999190"/>
            <a:ext cx="0" cy="540392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" name="直線接點 114"/>
          <p:cNvCxnSpPr>
            <a:cxnSpLocks noChangeShapeType="1"/>
          </p:cNvCxnSpPr>
          <p:nvPr/>
        </p:nvCxnSpPr>
        <p:spPr bwMode="auto">
          <a:xfrm>
            <a:off x="6226726" y="2127529"/>
            <a:ext cx="0" cy="719137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直線接點 116"/>
          <p:cNvCxnSpPr>
            <a:cxnSpLocks noChangeShapeType="1"/>
          </p:cNvCxnSpPr>
          <p:nvPr/>
        </p:nvCxnSpPr>
        <p:spPr bwMode="auto">
          <a:xfrm>
            <a:off x="5825088" y="1838604"/>
            <a:ext cx="0" cy="28892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" name="直線接點 117"/>
          <p:cNvCxnSpPr>
            <a:cxnSpLocks noChangeShapeType="1"/>
          </p:cNvCxnSpPr>
          <p:nvPr/>
        </p:nvCxnSpPr>
        <p:spPr bwMode="auto">
          <a:xfrm>
            <a:off x="7480851" y="1838604"/>
            <a:ext cx="0" cy="28892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6" name="直線接點 119"/>
          <p:cNvCxnSpPr>
            <a:cxnSpLocks noChangeShapeType="1"/>
          </p:cNvCxnSpPr>
          <p:nvPr/>
        </p:nvCxnSpPr>
        <p:spPr bwMode="auto">
          <a:xfrm>
            <a:off x="5825089" y="2127528"/>
            <a:ext cx="1655763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7" name="直線接點 121"/>
          <p:cNvCxnSpPr>
            <a:cxnSpLocks noChangeShapeType="1"/>
            <a:stCxn id="101" idx="0"/>
          </p:cNvCxnSpPr>
          <p:nvPr/>
        </p:nvCxnSpPr>
        <p:spPr bwMode="auto">
          <a:xfrm>
            <a:off x="6984886" y="3422929"/>
            <a:ext cx="1330466" cy="14226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8" name="六邊形 107"/>
          <p:cNvSpPr/>
          <p:nvPr/>
        </p:nvSpPr>
        <p:spPr bwMode="auto">
          <a:xfrm>
            <a:off x="7815932" y="627615"/>
            <a:ext cx="288032" cy="144016"/>
          </a:xfrm>
          <a:prstGeom prst="hexagon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TW" altLang="en-US" sz="1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9" name="六邊形 108"/>
          <p:cNvSpPr/>
          <p:nvPr/>
        </p:nvSpPr>
        <p:spPr bwMode="auto">
          <a:xfrm>
            <a:off x="8997902" y="627615"/>
            <a:ext cx="288032" cy="144016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TW" altLang="en-US" sz="1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0" name="文字方塊 125"/>
          <p:cNvSpPr txBox="1">
            <a:spLocks noChangeArrowheads="1"/>
          </p:cNvSpPr>
          <p:nvPr/>
        </p:nvSpPr>
        <p:spPr bwMode="auto">
          <a:xfrm>
            <a:off x="8095804" y="56197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自有產品</a:t>
            </a:r>
          </a:p>
        </p:txBody>
      </p:sp>
      <p:sp>
        <p:nvSpPr>
          <p:cNvPr id="111" name="文字方塊 110"/>
          <p:cNvSpPr txBox="1"/>
          <p:nvPr/>
        </p:nvSpPr>
        <p:spPr>
          <a:xfrm>
            <a:off x="9258971" y="561976"/>
            <a:ext cx="9028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charset="0"/>
              </a:rPr>
              <a:t>軟體服務</a:t>
            </a:r>
          </a:p>
        </p:txBody>
      </p:sp>
      <p:sp>
        <p:nvSpPr>
          <p:cNvPr id="113" name="文字方塊 112"/>
          <p:cNvSpPr txBox="1"/>
          <p:nvPr/>
        </p:nvSpPr>
        <p:spPr>
          <a:xfrm>
            <a:off x="3821977" y="4952908"/>
            <a:ext cx="90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400" b="1" dirty="0">
                <a:solidFill>
                  <a:srgbClr val="2858AA"/>
                </a:solidFill>
                <a:latin typeface="微軟正黑體"/>
                <a:ea typeface="微軟正黑體"/>
                <a:cs typeface="微軟正黑體"/>
              </a:rPr>
              <a:t>政府專案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7078614" y="3448200"/>
            <a:ext cx="1082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400" b="1" dirty="0">
                <a:solidFill>
                  <a:srgbClr val="2858AA"/>
                </a:solidFill>
                <a:latin typeface="微軟正黑體"/>
                <a:ea typeface="微軟正黑體"/>
                <a:cs typeface="微軟正黑體"/>
              </a:rPr>
              <a:t>企業電子化</a:t>
            </a:r>
          </a:p>
        </p:txBody>
      </p:sp>
      <p:sp>
        <p:nvSpPr>
          <p:cNvPr id="115" name="六邊形 114"/>
          <p:cNvSpPr/>
          <p:nvPr/>
        </p:nvSpPr>
        <p:spPr bwMode="auto">
          <a:xfrm>
            <a:off x="3345407" y="2825426"/>
            <a:ext cx="1814170" cy="467039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</a:rPr>
              <a:t>ARES Treasury System</a:t>
            </a:r>
            <a:endParaRPr lang="zh-TW" altLang="en-US" sz="1200" b="1" dirty="0">
              <a:solidFill>
                <a:schemeClr val="bg1"/>
              </a:solidFill>
              <a:latin typeface="微軟正黑體"/>
              <a:ea typeface="微軟正黑體"/>
            </a:endParaRPr>
          </a:p>
        </p:txBody>
      </p:sp>
      <p:cxnSp>
        <p:nvCxnSpPr>
          <p:cNvPr id="116" name="直線接點 10"/>
          <p:cNvCxnSpPr>
            <a:cxnSpLocks noChangeShapeType="1"/>
          </p:cNvCxnSpPr>
          <p:nvPr/>
        </p:nvCxnSpPr>
        <p:spPr bwMode="auto">
          <a:xfrm>
            <a:off x="2767321" y="2625934"/>
            <a:ext cx="972000" cy="0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直線接點 20"/>
          <p:cNvCxnSpPr>
            <a:cxnSpLocks noChangeShapeType="1"/>
          </p:cNvCxnSpPr>
          <p:nvPr/>
        </p:nvCxnSpPr>
        <p:spPr bwMode="auto">
          <a:xfrm>
            <a:off x="5011501" y="2653059"/>
            <a:ext cx="657001" cy="496843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8" name="文字方塊 117"/>
          <p:cNvSpPr txBox="1"/>
          <p:nvPr/>
        </p:nvSpPr>
        <p:spPr>
          <a:xfrm>
            <a:off x="3756951" y="2505845"/>
            <a:ext cx="90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400" b="1" dirty="0">
                <a:solidFill>
                  <a:srgbClr val="FFAB40"/>
                </a:solidFill>
                <a:latin typeface="微軟正黑體"/>
                <a:ea typeface="微軟正黑體"/>
                <a:cs typeface="微軟正黑體"/>
              </a:rPr>
              <a:t>金融業務</a:t>
            </a:r>
          </a:p>
        </p:txBody>
      </p:sp>
      <p:sp>
        <p:nvSpPr>
          <p:cNvPr id="119" name="六邊形 118"/>
          <p:cNvSpPr/>
          <p:nvPr/>
        </p:nvSpPr>
        <p:spPr bwMode="auto">
          <a:xfrm>
            <a:off x="5525134" y="4478343"/>
            <a:ext cx="1548176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0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Fortify </a:t>
            </a:r>
          </a:p>
          <a:p>
            <a:pPr algn="ctr"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資安檢測工具</a:t>
            </a:r>
            <a:endParaRPr kumimoji="0"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20" name="六邊形 119"/>
          <p:cNvSpPr/>
          <p:nvPr/>
        </p:nvSpPr>
        <p:spPr bwMode="auto">
          <a:xfrm>
            <a:off x="1985024" y="1037041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eAresBank</a:t>
            </a:r>
            <a:endParaRPr kumimoji="0" lang="zh-TW" altLang="en-US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21" name="六邊形 120"/>
          <p:cNvSpPr/>
          <p:nvPr/>
        </p:nvSpPr>
        <p:spPr bwMode="auto">
          <a:xfrm>
            <a:off x="2495895" y="6195202"/>
            <a:ext cx="1548176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宋体" charset="0"/>
              </a:rPr>
              <a:t>公部門專屬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宋体" charset="0"/>
            </a:endParaRP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宋体" charset="0"/>
              </a:rPr>
              <a:t>業務專案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宋体" charset="0"/>
            </a:endParaRPr>
          </a:p>
        </p:txBody>
      </p:sp>
      <p:sp>
        <p:nvSpPr>
          <p:cNvPr id="123" name="六邊形 122"/>
          <p:cNvSpPr/>
          <p:nvPr/>
        </p:nvSpPr>
        <p:spPr bwMode="auto">
          <a:xfrm>
            <a:off x="488937" y="2661929"/>
            <a:ext cx="154889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en-US" altLang="zh-TW" sz="11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ARES</a:t>
            </a:r>
            <a:r>
              <a:rPr kumimoji="0" lang="zh-TW" altLang="en-US" sz="11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en-US" altLang="zh-TW" sz="11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Portfolio</a:t>
            </a:r>
            <a:r>
              <a:rPr kumimoji="0" lang="zh-TW" altLang="en-US" sz="11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en-US" altLang="zh-TW" sz="11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System  </a:t>
            </a:r>
          </a:p>
        </p:txBody>
      </p:sp>
      <p:sp>
        <p:nvSpPr>
          <p:cNvPr id="124" name="六邊形 123"/>
          <p:cNvSpPr/>
          <p:nvPr/>
        </p:nvSpPr>
        <p:spPr bwMode="auto">
          <a:xfrm>
            <a:off x="3471573" y="1359937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ARES </a:t>
            </a:r>
            <a:r>
              <a:rPr lang="en-US" altLang="zh-TW" sz="12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Nuntio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125" name="直線接點 69"/>
          <p:cNvCxnSpPr>
            <a:cxnSpLocks noChangeShapeType="1"/>
            <a:stCxn id="147" idx="3"/>
            <a:endCxn id="123" idx="0"/>
          </p:cNvCxnSpPr>
          <p:nvPr/>
        </p:nvCxnSpPr>
        <p:spPr bwMode="auto">
          <a:xfrm flipH="1">
            <a:off x="2037833" y="2625935"/>
            <a:ext cx="573924" cy="305994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直線接點 69"/>
          <p:cNvCxnSpPr>
            <a:cxnSpLocks noChangeShapeType="1"/>
            <a:stCxn id="147" idx="3"/>
            <a:endCxn id="81" idx="0"/>
          </p:cNvCxnSpPr>
          <p:nvPr/>
        </p:nvCxnSpPr>
        <p:spPr bwMode="auto">
          <a:xfrm flipH="1" flipV="1">
            <a:off x="2037833" y="2263790"/>
            <a:ext cx="573924" cy="36214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直線接點 69"/>
          <p:cNvCxnSpPr>
            <a:cxnSpLocks noChangeShapeType="1"/>
            <a:stCxn id="147" idx="0"/>
            <a:endCxn id="115" idx="3"/>
          </p:cNvCxnSpPr>
          <p:nvPr/>
        </p:nvCxnSpPr>
        <p:spPr bwMode="auto">
          <a:xfrm>
            <a:off x="2897803" y="2625935"/>
            <a:ext cx="447604" cy="433011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直線接點 10"/>
          <p:cNvCxnSpPr>
            <a:cxnSpLocks noChangeShapeType="1"/>
          </p:cNvCxnSpPr>
          <p:nvPr/>
        </p:nvCxnSpPr>
        <p:spPr bwMode="auto">
          <a:xfrm>
            <a:off x="4641342" y="2650544"/>
            <a:ext cx="374650" cy="1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2" name="六邊形 131"/>
          <p:cNvSpPr/>
          <p:nvPr/>
        </p:nvSpPr>
        <p:spPr bwMode="auto">
          <a:xfrm>
            <a:off x="3328703" y="1989166"/>
            <a:ext cx="1839603" cy="47842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82562" algn="ctr">
              <a:lnSpc>
                <a:spcPct val="110000"/>
              </a:lnSpc>
              <a:buClr>
                <a:srgbClr val="7F7F7F"/>
              </a:buClr>
              <a:buSzPct val="70000"/>
            </a:pPr>
            <a: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ARES Cross</a:t>
            </a:r>
          </a:p>
          <a:p>
            <a:pPr marL="182562" algn="ctr">
              <a:lnSpc>
                <a:spcPct val="110000"/>
              </a:lnSpc>
              <a:buClr>
                <a:srgbClr val="7F7F7F"/>
              </a:buClr>
              <a:buSzPct val="70000"/>
            </a:pPr>
            <a: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Pricing</a:t>
            </a: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System</a:t>
            </a:r>
          </a:p>
        </p:txBody>
      </p:sp>
      <p:sp>
        <p:nvSpPr>
          <p:cNvPr id="134" name="六邊形 133">
            <a:extLst>
              <a:ext uri="{FF2B5EF4-FFF2-40B4-BE49-F238E27FC236}">
                <a16:creationId xmlns:a16="http://schemas.microsoft.com/office/drawing/2014/main" id="{A914756B-9A8E-44E7-9B38-F9EE316E032B}"/>
              </a:ext>
            </a:extLst>
          </p:cNvPr>
          <p:cNvSpPr/>
          <p:nvPr/>
        </p:nvSpPr>
        <p:spPr bwMode="auto">
          <a:xfrm>
            <a:off x="3513790" y="3390755"/>
            <a:ext cx="1548176" cy="47006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1" lang="en-US" altLang="zh-TW" sz="1200" b="1" dirty="0" err="1">
                <a:solidFill>
                  <a:schemeClr val="bg1"/>
                </a:solidFill>
                <a:latin typeface="微軟正黑體"/>
                <a:ea typeface="微軟正黑體"/>
              </a:rPr>
              <a:t>Siron</a:t>
            </a:r>
            <a:r>
              <a:rPr kumimoji="1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</a:rPr>
              <a:t>®</a:t>
            </a:r>
          </a:p>
          <a:p>
            <a:pPr algn="ctr"/>
            <a:r>
              <a:rPr kumimoji="1"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</a:rPr>
              <a:t>洗錢防制</a:t>
            </a:r>
            <a:endParaRPr kumimoji="1" lang="en-US" altLang="zh-TW" sz="1200" b="1" dirty="0">
              <a:solidFill>
                <a:schemeClr val="bg1"/>
              </a:solidFill>
              <a:latin typeface="微軟正黑體"/>
              <a:ea typeface="微軟正黑體"/>
            </a:endParaRPr>
          </a:p>
        </p:txBody>
      </p:sp>
      <p:cxnSp>
        <p:nvCxnSpPr>
          <p:cNvPr id="138" name="直線接點 69">
            <a:extLst>
              <a:ext uri="{FF2B5EF4-FFF2-40B4-BE49-F238E27FC236}">
                <a16:creationId xmlns:a16="http://schemas.microsoft.com/office/drawing/2014/main" id="{CA822B87-64B6-45A6-87FA-FCA1668CC3AD}"/>
              </a:ext>
            </a:extLst>
          </p:cNvPr>
          <p:cNvCxnSpPr>
            <a:cxnSpLocks noChangeShapeType="1"/>
            <a:stCxn id="147" idx="1"/>
            <a:endCxn id="134" idx="3"/>
          </p:cNvCxnSpPr>
          <p:nvPr/>
        </p:nvCxnSpPr>
        <p:spPr bwMode="auto">
          <a:xfrm>
            <a:off x="2836155" y="2749230"/>
            <a:ext cx="677635" cy="87655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2" name="六邊形 121"/>
          <p:cNvSpPr/>
          <p:nvPr/>
        </p:nvSpPr>
        <p:spPr bwMode="auto">
          <a:xfrm>
            <a:off x="1976860" y="3684095"/>
            <a:ext cx="1548176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</a:rPr>
              <a:t>SWIFT</a:t>
            </a:r>
          </a:p>
          <a:p>
            <a:pPr algn="ctr"/>
            <a:r>
              <a:rPr kumimoji="1"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</a:rPr>
              <a:t>解決方案</a:t>
            </a:r>
            <a:endParaRPr kumimoji="1" lang="en-US" altLang="zh-TW" sz="1200" b="1" dirty="0">
              <a:solidFill>
                <a:schemeClr val="bg1"/>
              </a:solidFill>
              <a:latin typeface="微軟正黑體"/>
              <a:ea typeface="微軟正黑體"/>
            </a:endParaRPr>
          </a:p>
        </p:txBody>
      </p:sp>
      <p:sp>
        <p:nvSpPr>
          <p:cNvPr id="101" name="六邊形 100"/>
          <p:cNvSpPr/>
          <p:nvPr/>
        </p:nvSpPr>
        <p:spPr bwMode="auto">
          <a:xfrm>
            <a:off x="5513280" y="2833208"/>
            <a:ext cx="1471606" cy="1179441"/>
          </a:xfrm>
          <a:prstGeom prst="hexagon">
            <a:avLst/>
          </a:prstGeom>
          <a:solidFill>
            <a:srgbClr val="4BACC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系統服務</a:t>
            </a:r>
            <a:endParaRPr lang="en-US" altLang="zh-TW" sz="16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顧問服務</a:t>
            </a:r>
            <a:endParaRPr lang="en-US" altLang="zh-TW" sz="16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委外服務</a:t>
            </a:r>
          </a:p>
        </p:txBody>
      </p:sp>
      <p:sp>
        <p:nvSpPr>
          <p:cNvPr id="99" name="六邊形 98"/>
          <p:cNvSpPr/>
          <p:nvPr/>
        </p:nvSpPr>
        <p:spPr bwMode="auto">
          <a:xfrm>
            <a:off x="5059176" y="1353206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12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uPKI</a:t>
            </a:r>
            <a:br>
              <a:rPr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</a:b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安全機制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0" name="六邊形 99"/>
          <p:cNvSpPr/>
          <p:nvPr/>
        </p:nvSpPr>
        <p:spPr bwMode="auto">
          <a:xfrm>
            <a:off x="6681355" y="1362207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ARES PP</a:t>
            </a:r>
          </a:p>
          <a:p>
            <a:pPr algn="ctr" eaLnBrk="1" hangingPunct="1"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隱私保鑣</a:t>
            </a:r>
          </a:p>
        </p:txBody>
      </p:sp>
      <p:sp>
        <p:nvSpPr>
          <p:cNvPr id="85" name="六邊形 84"/>
          <p:cNvSpPr/>
          <p:nvPr/>
        </p:nvSpPr>
        <p:spPr bwMode="auto">
          <a:xfrm>
            <a:off x="3754717" y="5275276"/>
            <a:ext cx="2738799" cy="852836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政府大型業務服務相關系統：人事服務網、終身學習網、食品查驗、藥證業務系統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、長照資訊化推廣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7" name="六邊形 146"/>
          <p:cNvSpPr/>
          <p:nvPr/>
        </p:nvSpPr>
        <p:spPr>
          <a:xfrm>
            <a:off x="2611757" y="2502639"/>
            <a:ext cx="286046" cy="246591"/>
          </a:xfrm>
          <a:prstGeom prst="hexagon">
            <a:avLst/>
          </a:prstGeom>
          <a:solidFill>
            <a:srgbClr val="FFAB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" name="六邊形 204"/>
          <p:cNvSpPr/>
          <p:nvPr/>
        </p:nvSpPr>
        <p:spPr>
          <a:xfrm>
            <a:off x="3126960" y="5395371"/>
            <a:ext cx="286046" cy="246591"/>
          </a:xfrm>
          <a:prstGeom prst="hexagon">
            <a:avLst/>
          </a:prstGeom>
          <a:solidFill>
            <a:srgbClr val="2858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接點 96">
            <a:extLst>
              <a:ext uri="{FF2B5EF4-FFF2-40B4-BE49-F238E27FC236}">
                <a16:creationId xmlns:a16="http://schemas.microsoft.com/office/drawing/2014/main" id="{47C24A7A-7332-407A-94FB-59F7BAE4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80348" y="5738516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" name="直線接點 96">
            <a:extLst>
              <a:ext uri="{FF2B5EF4-FFF2-40B4-BE49-F238E27FC236}">
                <a16:creationId xmlns:a16="http://schemas.microsoft.com/office/drawing/2014/main" id="{47C24A7A-7332-407A-94FB-59F7BAE4B0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07501" y="1983066"/>
            <a:ext cx="2101607" cy="2698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4" name="直線接點 96"/>
          <p:cNvCxnSpPr>
            <a:cxnSpLocks noChangeShapeType="1"/>
          </p:cNvCxnSpPr>
          <p:nvPr/>
        </p:nvCxnSpPr>
        <p:spPr bwMode="auto">
          <a:xfrm flipV="1">
            <a:off x="8325358" y="1321601"/>
            <a:ext cx="996262" cy="1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直線接點 96">
            <a:extLst>
              <a:ext uri="{FF2B5EF4-FFF2-40B4-BE49-F238E27FC236}">
                <a16:creationId xmlns:a16="http://schemas.microsoft.com/office/drawing/2014/main" id="{47C24A7A-7332-407A-94FB-59F7BAE4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29979" y="5175221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" name="直線接點 96">
            <a:extLst>
              <a:ext uri="{FF2B5EF4-FFF2-40B4-BE49-F238E27FC236}">
                <a16:creationId xmlns:a16="http://schemas.microsoft.com/office/drawing/2014/main" id="{47C24A7A-7332-407A-94FB-59F7BAE4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43830" y="4614082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" name="直線接點 96">
            <a:extLst>
              <a:ext uri="{FF2B5EF4-FFF2-40B4-BE49-F238E27FC236}">
                <a16:creationId xmlns:a16="http://schemas.microsoft.com/office/drawing/2014/main" id="{94CBEFDB-ED40-4282-BC1A-32862FF807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43830" y="4016427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0" name="六邊形 139"/>
          <p:cNvSpPr/>
          <p:nvPr/>
        </p:nvSpPr>
        <p:spPr bwMode="auto">
          <a:xfrm>
            <a:off x="8563394" y="1088370"/>
            <a:ext cx="2008167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ciMes</a:t>
            </a:r>
            <a: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b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0" lang="zh-TW" altLang="en-US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製造執行系統</a:t>
            </a:r>
          </a:p>
        </p:txBody>
      </p:sp>
      <p:sp>
        <p:nvSpPr>
          <p:cNvPr id="141" name="六邊形 140"/>
          <p:cNvSpPr/>
          <p:nvPr/>
        </p:nvSpPr>
        <p:spPr bwMode="auto">
          <a:xfrm>
            <a:off x="8582911" y="5478272"/>
            <a:ext cx="2008167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Oracle PLM</a:t>
            </a:r>
            <a:endParaRPr kumimoji="0" lang="zh-TW" altLang="en-US" sz="1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4" name="六邊形 143"/>
          <p:cNvSpPr/>
          <p:nvPr/>
        </p:nvSpPr>
        <p:spPr bwMode="auto">
          <a:xfrm>
            <a:off x="8572958" y="6073549"/>
            <a:ext cx="2008167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CRM</a:t>
            </a:r>
            <a:endParaRPr kumimoji="0" lang="zh-TW" altLang="en-US" sz="1400" b="1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5" name="六邊形 144"/>
          <p:cNvSpPr/>
          <p:nvPr/>
        </p:nvSpPr>
        <p:spPr bwMode="auto">
          <a:xfrm>
            <a:off x="8572958" y="4899878"/>
            <a:ext cx="2008167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Oracle cloud</a:t>
            </a:r>
            <a:endParaRPr kumimoji="0" lang="zh-TW" altLang="en-US" sz="1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6" name="六邊形 145"/>
          <p:cNvSpPr/>
          <p:nvPr/>
        </p:nvSpPr>
        <p:spPr bwMode="auto">
          <a:xfrm>
            <a:off x="8563622" y="1719660"/>
            <a:ext cx="2007939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HCP</a:t>
            </a:r>
          </a:p>
          <a:p>
            <a:pPr algn="ctr" eaLnBrk="1" hangingPunct="1">
              <a:defRPr/>
            </a:pPr>
            <a:r>
              <a:rPr kumimoji="0" lang="zh-TW" altLang="en-US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人力資源系統</a:t>
            </a:r>
          </a:p>
        </p:txBody>
      </p:sp>
      <p:cxnSp>
        <p:nvCxnSpPr>
          <p:cNvPr id="148" name="直線接點 96">
            <a:extLst>
              <a:ext uri="{FF2B5EF4-FFF2-40B4-BE49-F238E27FC236}">
                <a16:creationId xmlns:a16="http://schemas.microsoft.com/office/drawing/2014/main" id="{589F8ED3-A98F-426C-91F5-FFB901ED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43831" y="2708069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9" name="六邊形 148"/>
          <p:cNvSpPr/>
          <p:nvPr/>
        </p:nvSpPr>
        <p:spPr bwMode="auto">
          <a:xfrm>
            <a:off x="8573188" y="2387543"/>
            <a:ext cx="2007937" cy="640740"/>
          </a:xfrm>
          <a:prstGeom prst="hexagon">
            <a:avLst>
              <a:gd name="adj" fmla="val 20571"/>
              <a:gd name="vf" fmla="val 115470"/>
            </a:avLst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Oracle ERP</a:t>
            </a:r>
          </a:p>
          <a:p>
            <a:pPr algn="ctr" eaLnBrk="1" hangingPunct="1">
              <a:defRPr/>
            </a:pPr>
            <a:r>
              <a:rPr kumimoji="0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Local Template</a:t>
            </a:r>
          </a:p>
          <a:p>
            <a:pPr algn="ctr" eaLnBrk="1" hangingPunct="1">
              <a:defRPr/>
            </a:pPr>
            <a:r>
              <a:rPr kumimoji="0" lang="en-US" altLang="zh-TW" sz="12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GV/NM/GIB</a:t>
            </a:r>
            <a:endParaRPr kumimoji="0" lang="zh-TW" altLang="en-US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150" name="直線接點 96">
            <a:extLst>
              <a:ext uri="{FF2B5EF4-FFF2-40B4-BE49-F238E27FC236}">
                <a16:creationId xmlns:a16="http://schemas.microsoft.com/office/drawing/2014/main" id="{0ED5C691-4AE6-475D-992B-3402379485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15875" y="3437155"/>
            <a:ext cx="2037817" cy="2861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1" name="六邊形 150"/>
          <p:cNvSpPr/>
          <p:nvPr/>
        </p:nvSpPr>
        <p:spPr bwMode="auto">
          <a:xfrm>
            <a:off x="8563394" y="3133070"/>
            <a:ext cx="2008167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eGUI</a:t>
            </a:r>
            <a:endParaRPr kumimoji="0" lang="en-US" altLang="zh-TW" sz="1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algn="ctr" eaLnBrk="1" hangingPunct="1">
              <a:defRPr/>
            </a:pPr>
            <a: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zh-TW" altLang="en-US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電子發票系統</a:t>
            </a:r>
          </a:p>
        </p:txBody>
      </p:sp>
      <p:sp>
        <p:nvSpPr>
          <p:cNvPr id="152" name="六邊形 151"/>
          <p:cNvSpPr/>
          <p:nvPr/>
        </p:nvSpPr>
        <p:spPr bwMode="auto">
          <a:xfrm>
            <a:off x="8573649" y="4313538"/>
            <a:ext cx="2008167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Oracle EBS</a:t>
            </a:r>
            <a:endParaRPr kumimoji="0" lang="zh-TW" altLang="en-US" sz="1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cxnSp>
        <p:nvCxnSpPr>
          <p:cNvPr id="153" name="直線接點 114"/>
          <p:cNvCxnSpPr>
            <a:cxnSpLocks noChangeShapeType="1"/>
          </p:cNvCxnSpPr>
          <p:nvPr/>
        </p:nvCxnSpPr>
        <p:spPr bwMode="auto">
          <a:xfrm flipH="1">
            <a:off x="8280348" y="1316277"/>
            <a:ext cx="35774" cy="514892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" name="六邊形 72"/>
          <p:cNvSpPr/>
          <p:nvPr/>
        </p:nvSpPr>
        <p:spPr bwMode="auto">
          <a:xfrm>
            <a:off x="515132" y="3954095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latin typeface="微軟正黑體"/>
                <a:ea typeface="微軟正黑體"/>
                <a:cs typeface="微軟正黑體"/>
              </a:rPr>
              <a:t>ISDA SIMM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4" name="六邊形 73"/>
          <p:cNvSpPr/>
          <p:nvPr/>
        </p:nvSpPr>
        <p:spPr bwMode="auto">
          <a:xfrm>
            <a:off x="526243" y="4640339"/>
            <a:ext cx="1548176" cy="540000"/>
          </a:xfrm>
          <a:prstGeom prst="hexagon">
            <a:avLst/>
          </a:prstGeom>
          <a:solidFill>
            <a:srgbClr val="FFAB4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b="1" dirty="0">
                <a:latin typeface="微軟正黑體"/>
                <a:ea typeface="微軟正黑體"/>
                <a:cs typeface="微軟正黑體"/>
              </a:rPr>
              <a:t>外匯議價系統</a:t>
            </a:r>
            <a:endParaRPr lang="en-US" altLang="zh-TW" sz="1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5" name="六邊形 74"/>
          <p:cNvSpPr/>
          <p:nvPr/>
        </p:nvSpPr>
        <p:spPr bwMode="auto">
          <a:xfrm>
            <a:off x="8585379" y="3726207"/>
            <a:ext cx="2008167" cy="540000"/>
          </a:xfrm>
          <a:prstGeom prst="hexagon">
            <a:avLst/>
          </a:prstGeom>
          <a:solidFill>
            <a:srgbClr val="2858AA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400" b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CaseWare</a:t>
            </a:r>
          </a:p>
          <a:p>
            <a:pPr algn="ctr" eaLnBrk="1" hangingPunct="1">
              <a:defRPr/>
            </a:pPr>
            <a:r>
              <a:rPr kumimoji="0" lang="zh-TW" altLang="en-US" sz="1400" b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自</a:t>
            </a:r>
            <a:r>
              <a:rPr kumimoji="0" lang="zh-TW" altLang="en-US" sz="1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編財報工具</a:t>
            </a:r>
          </a:p>
        </p:txBody>
      </p:sp>
    </p:spTree>
    <p:extLst>
      <p:ext uri="{BB962C8B-B14F-4D97-AF65-F5344CB8AC3E}">
        <p14:creationId xmlns:p14="http://schemas.microsoft.com/office/powerpoint/2010/main" val="358405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073326"/>
              </p:ext>
            </p:extLst>
          </p:nvPr>
        </p:nvGraphicFramePr>
        <p:xfrm>
          <a:off x="6476389" y="7157358"/>
          <a:ext cx="4817488" cy="364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4000" dirty="0">
                <a:solidFill>
                  <a:srgbClr val="2858AA"/>
                </a:solidFill>
              </a:rPr>
              <a:t>產品別營收</a:t>
            </a:r>
            <a:endParaRPr lang="en-US" altLang="zh-TW" sz="4000" dirty="0">
              <a:solidFill>
                <a:srgbClr val="2858AA"/>
              </a:solidFill>
            </a:endParaRP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91682"/>
              </p:ext>
            </p:extLst>
          </p:nvPr>
        </p:nvGraphicFramePr>
        <p:xfrm>
          <a:off x="3248347" y="645490"/>
          <a:ext cx="4999566" cy="36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44100"/>
              </p:ext>
            </p:extLst>
          </p:nvPr>
        </p:nvGraphicFramePr>
        <p:xfrm>
          <a:off x="0" y="3348957"/>
          <a:ext cx="4811184" cy="365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042383"/>
              </p:ext>
            </p:extLst>
          </p:nvPr>
        </p:nvGraphicFramePr>
        <p:xfrm>
          <a:off x="6657998" y="3370122"/>
          <a:ext cx="5455708" cy="363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401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70;p9"/>
          <p:cNvCxnSpPr/>
          <p:nvPr/>
        </p:nvCxnSpPr>
        <p:spPr>
          <a:xfrm>
            <a:off x="420797" y="935359"/>
            <a:ext cx="514500" cy="0"/>
          </a:xfrm>
          <a:prstGeom prst="straightConnector1">
            <a:avLst/>
          </a:prstGeom>
          <a:noFill/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4000" dirty="0">
                <a:solidFill>
                  <a:srgbClr val="2858AA"/>
                </a:solidFill>
              </a:rPr>
              <a:t>地區別營收</a:t>
            </a:r>
            <a:endParaRPr lang="en-US" altLang="zh-TW" sz="4000" dirty="0">
              <a:solidFill>
                <a:srgbClr val="2858AA"/>
              </a:solidFill>
            </a:endParaRPr>
          </a:p>
        </p:txBody>
      </p:sp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660468"/>
              </p:ext>
            </p:extLst>
          </p:nvPr>
        </p:nvGraphicFramePr>
        <p:xfrm>
          <a:off x="-459463" y="3651885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305318"/>
              </p:ext>
            </p:extLst>
          </p:nvPr>
        </p:nvGraphicFramePr>
        <p:xfrm>
          <a:off x="2323146" y="933634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18205"/>
              </p:ext>
            </p:extLst>
          </p:nvPr>
        </p:nvGraphicFramePr>
        <p:xfrm>
          <a:off x="2323146" y="933634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圖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75903"/>
              </p:ext>
            </p:extLst>
          </p:nvPr>
        </p:nvGraphicFramePr>
        <p:xfrm>
          <a:off x="-601041" y="3761214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873037"/>
              </p:ext>
            </p:extLst>
          </p:nvPr>
        </p:nvGraphicFramePr>
        <p:xfrm>
          <a:off x="6639339" y="3761214"/>
          <a:ext cx="5635487" cy="312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916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446181"/>
              </p:ext>
            </p:extLst>
          </p:nvPr>
        </p:nvGraphicFramePr>
        <p:xfrm>
          <a:off x="2634294" y="898290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4000" dirty="0">
                <a:solidFill>
                  <a:srgbClr val="2858AA"/>
                </a:solidFill>
              </a:rPr>
              <a:t>型態別營收</a:t>
            </a:r>
            <a:endParaRPr lang="en-US" altLang="zh-TW" sz="4000" dirty="0">
              <a:solidFill>
                <a:srgbClr val="2858AA"/>
              </a:solidFill>
            </a:endParaRP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9893"/>
              </p:ext>
            </p:extLst>
          </p:nvPr>
        </p:nvGraphicFramePr>
        <p:xfrm>
          <a:off x="2629852" y="1080052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9626"/>
              </p:ext>
            </p:extLst>
          </p:nvPr>
        </p:nvGraphicFramePr>
        <p:xfrm>
          <a:off x="-143166" y="3724316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767205"/>
              </p:ext>
            </p:extLst>
          </p:nvPr>
        </p:nvGraphicFramePr>
        <p:xfrm>
          <a:off x="5617514" y="3724316"/>
          <a:ext cx="6475095" cy="320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710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98518" y="89094"/>
            <a:ext cx="108712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>
              <a:defRPr/>
            </a:pPr>
            <a:r>
              <a:rPr lang="zh-TW" altLang="en-US" sz="4000" dirty="0">
                <a:solidFill>
                  <a:srgbClr val="2858AA"/>
                </a:solidFill>
              </a:rPr>
              <a:t>合併簡明資產負債表</a:t>
            </a:r>
            <a:endParaRPr lang="en-US" altLang="zh-TW" sz="4000" dirty="0">
              <a:solidFill>
                <a:srgbClr val="2858AA"/>
              </a:solidFill>
            </a:endParaRPr>
          </a:p>
        </p:txBody>
      </p:sp>
      <p:cxnSp>
        <p:nvCxnSpPr>
          <p:cNvPr id="5" name="Google Shape;70;p9"/>
          <p:cNvCxnSpPr/>
          <p:nvPr/>
        </p:nvCxnSpPr>
        <p:spPr>
          <a:xfrm>
            <a:off x="420797" y="935359"/>
            <a:ext cx="514500" cy="0"/>
          </a:xfrm>
          <a:prstGeom prst="straightConnector1">
            <a:avLst/>
          </a:prstGeom>
          <a:noFill/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880" name="表格 48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320"/>
              </p:ext>
            </p:extLst>
          </p:nvPr>
        </p:nvGraphicFramePr>
        <p:xfrm>
          <a:off x="1177871" y="2402236"/>
          <a:ext cx="10370094" cy="263471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17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4651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2021/06/30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2020/12/31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2021/06/30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053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資產總計</a:t>
                      </a:r>
                      <a:endParaRPr lang="zh-TW" altLang="en-US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1,270,795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1,302,705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1,218,737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003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負債總計</a:t>
                      </a:r>
                      <a:endParaRPr lang="zh-TW" altLang="en-US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502,180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530,935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533,008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03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股東權益總計</a:t>
                      </a:r>
                      <a:endParaRPr lang="zh-TW" altLang="en-US" sz="2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436" marR="7436" marT="743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768,615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771,770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4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685,729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n-US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81" name="Text Box 3"/>
          <p:cNvSpPr txBox="1">
            <a:spLocks noChangeArrowheads="1"/>
          </p:cNvSpPr>
          <p:nvPr/>
        </p:nvSpPr>
        <p:spPr bwMode="auto">
          <a:xfrm>
            <a:off x="8697449" y="636416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Blip>
                <a:blip r:embed="rId2"/>
              </a:buBlip>
              <a:defRPr kumimoji="1" sz="3200" b="1">
                <a:solidFill>
                  <a:srgbClr val="1C1C1C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Blip>
                <a:blip r:embed="rId3"/>
              </a:buBlip>
              <a:defRPr kumimoji="1" sz="2800">
                <a:solidFill>
                  <a:srgbClr val="002346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Blip>
                <a:blip r:embed="rId4"/>
              </a:buBlip>
              <a:defRPr kumimoji="1" sz="2400">
                <a:solidFill>
                  <a:srgbClr val="1C006C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單位：新台幣仟元</a:t>
            </a:r>
          </a:p>
        </p:txBody>
      </p:sp>
    </p:spTree>
    <p:extLst>
      <p:ext uri="{BB962C8B-B14F-4D97-AF65-F5344CB8AC3E}">
        <p14:creationId xmlns:p14="http://schemas.microsoft.com/office/powerpoint/2010/main" val="234524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ES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S 2016" id="{B9B114A8-8820-4746-A513-E0AB20236646}" vid="{43A4C349-B7F9-4821-B32F-87C6AA79E14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ARES 2016</Template>
  <TotalTime>21985</TotalTime>
  <Words>605</Words>
  <Application>Microsoft Office PowerPoint</Application>
  <PresentationFormat>寬螢幕</PresentationFormat>
  <Paragraphs>206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Noto Sans CJK TC Bold</vt:lpstr>
      <vt:lpstr>微軟正黑體</vt:lpstr>
      <vt:lpstr>Arial</vt:lpstr>
      <vt:lpstr>Calibri</vt:lpstr>
      <vt:lpstr>Wingdings</vt:lpstr>
      <vt:lpstr>ARES 2016</vt:lpstr>
      <vt:lpstr> 2021年資通電腦法說會  股票代碼：2471 時間：2021/09/17</vt:lpstr>
      <vt:lpstr>免責聲明</vt:lpstr>
      <vt:lpstr>PowerPoint 簡報</vt:lpstr>
      <vt:lpstr>資訊暢通 通往成功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資通電腦</dc:title>
  <dc:creator>1896</dc:creator>
  <cp:lastModifiedBy>taihulank@gmail.com</cp:lastModifiedBy>
  <cp:revision>1159</cp:revision>
  <dcterms:created xsi:type="dcterms:W3CDTF">2017-05-22T08:47:49Z</dcterms:created>
  <dcterms:modified xsi:type="dcterms:W3CDTF">2021-09-10T01:07:10Z</dcterms:modified>
</cp:coreProperties>
</file>