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4"/>
  </p:notesMasterIdLst>
  <p:handoutMasterIdLst>
    <p:handoutMasterId r:id="rId15"/>
  </p:handoutMasterIdLst>
  <p:sldIdLst>
    <p:sldId id="268" r:id="rId2"/>
    <p:sldId id="580" r:id="rId3"/>
    <p:sldId id="260" r:id="rId4"/>
    <p:sldId id="263" r:id="rId5"/>
    <p:sldId id="567" r:id="rId6"/>
    <p:sldId id="599" r:id="rId7"/>
    <p:sldId id="600" r:id="rId8"/>
    <p:sldId id="603" r:id="rId9"/>
    <p:sldId id="601" r:id="rId10"/>
    <p:sldId id="602" r:id="rId11"/>
    <p:sldId id="604" r:id="rId12"/>
    <p:sldId id="565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04">
          <p15:clr>
            <a:srgbClr val="A4A3A4"/>
          </p15:clr>
        </p15:guide>
        <p15:guide id="4" pos="3864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6">
          <p15:clr>
            <a:srgbClr val="A4A3A4"/>
          </p15:clr>
        </p15:guide>
        <p15:guide id="7" pos="645">
          <p15:clr>
            <a:srgbClr val="A4A3A4"/>
          </p15:clr>
        </p15:guide>
        <p15:guide id="8" pos="2617">
          <p15:clr>
            <a:srgbClr val="A4A3A4"/>
          </p15:clr>
        </p15:guide>
        <p15:guide id="9" orient="horz" pos="985">
          <p15:clr>
            <a:srgbClr val="A4A3A4"/>
          </p15:clr>
        </p15:guide>
        <p15:guide id="10" orient="horz" pos="2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CC"/>
    <a:srgbClr val="333366"/>
    <a:srgbClr val="336699"/>
    <a:srgbClr val="86BBDE"/>
    <a:srgbClr val="86BBD5"/>
    <a:srgbClr val="7EBBDE"/>
    <a:srgbClr val="5767B4"/>
    <a:srgbClr val="8C91C9"/>
    <a:srgbClr val="91BBD5"/>
    <a:srgbClr val="91A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5" autoAdjust="0"/>
    <p:restoredTop sz="94554" autoAdjust="0"/>
  </p:normalViewPr>
  <p:slideViewPr>
    <p:cSldViewPr snapToGrid="0">
      <p:cViewPr>
        <p:scale>
          <a:sx n="80" d="100"/>
          <a:sy n="80" d="100"/>
        </p:scale>
        <p:origin x="-1135" y="-1430"/>
      </p:cViewPr>
      <p:guideLst>
        <p:guide orient="horz" pos="2160"/>
        <p:guide pos="3840"/>
        <p:guide orient="horz" pos="204"/>
        <p:guide pos="3864"/>
        <p:guide orient="horz"/>
        <p:guide orient="horz" pos="36"/>
        <p:guide pos="645"/>
        <p:guide pos="2617"/>
        <p:guide orient="horz" pos="985"/>
        <p:guide orient="horz" pos="21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9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[法說會用營收比較.xlsx]部門產品屬性比較(報告書)-2019Q1法說!樞紐分析表1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20181Q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9632376873590602"/>
          <c:y val="8.702943458826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801E-2"/>
              <c:y val="-0.225998456331568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5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01"/>
              <c:y val="-0.17665213402767499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99"/>
              <c:y val="-2.77346996501212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5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99"/>
              <c:y val="-2.77346996501212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98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01"/>
              <c:y val="-0.17665213402767499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599"/>
              <c:y val="7.643776244870099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01"/>
              <c:y val="-0.23041851554913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99"/>
              <c:y val="7.8549788188849307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599"/>
              <c:y val="7.643776244870099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01"/>
              <c:y val="-0.23041851554913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99"/>
              <c:y val="7.8549788188849307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799"/>
              <c:y val="7.07975794523339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799"/>
              <c:y val="7.07975794523339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en-US" sz="1800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1Q </a:t>
            </a:r>
            <a:endParaRPr 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4180826690573651"/>
          <c:y val="5.47912348746068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203-4687-91F8-5264C3051B91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203-4687-91F8-5264C3051B91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203-4687-91F8-5264C3051B91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F203-4687-91F8-5264C3051B91}"/>
              </c:ext>
            </c:extLst>
          </c:dPt>
          <c:dLbls>
            <c:dLbl>
              <c:idx val="0"/>
              <c:layout>
                <c:manualLayout>
                  <c:x val="0.23536334215945853"/>
                  <c:y val="-5.545652604476134E-2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03-4687-91F8-5264C3051B91}"/>
                </c:ext>
              </c:extLst>
            </c:dLbl>
            <c:dLbl>
              <c:idx val="1"/>
              <c:layout>
                <c:manualLayout>
                  <c:x val="0.21574973031283695"/>
                  <c:y val="0.16636957813428399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03-4687-91F8-5264C3051B91}"/>
                </c:ext>
              </c:extLst>
            </c:dLbl>
            <c:dLbl>
              <c:idx val="2"/>
              <c:layout>
                <c:manualLayout>
                  <c:x val="0.1725997842502697"/>
                  <c:y val="-0.1346801346801346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203-4687-91F8-5264C3051B91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203-4687-91F8-5264C3051B91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自有非自有2022Q1!$A$2:$A$5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自有非自有2022Q1!$D$2:$D$5</c:f>
              <c:numCache>
                <c:formatCode>_-* #,##0_-;\-* #,##0_-;_-* "-"??_-;_-@_-</c:formatCode>
                <c:ptCount val="4"/>
                <c:pt idx="0">
                  <c:v>5381700.8041845886</c:v>
                </c:pt>
                <c:pt idx="1">
                  <c:v>10178715</c:v>
                </c:pt>
                <c:pt idx="2">
                  <c:v>119164478.85889611</c:v>
                </c:pt>
                <c:pt idx="3">
                  <c:v>52117949.3369193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203-4687-91F8-5264C3051B91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[法說會用營收比較.xlsx]部門產品屬性比較(報告書)-2021Q1法說!樞紐分析表3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/>
              <a:t>2021 1Q</a:t>
            </a:r>
            <a:endParaRPr lang="zh-TW" dirty="0"/>
          </a:p>
        </c:rich>
      </c:tx>
      <c:layout>
        <c:manualLayout>
          <c:xMode val="edge"/>
          <c:yMode val="edge"/>
          <c:x val="0.381515447265249"/>
          <c:y val="7.33196884119428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-8.440000083703332E-2"/>
              <c:y val="-0.21559368562648074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6.4291402203039499E-2"/>
              <c:y val="-2.039688191724673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4.8214728663578121E-3"/>
              <c:y val="4.1336259361412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9.3390382519396228E-3"/>
              <c:y val="-9.306331339697453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2.3688847673940753E-3"/>
              <c:y val="4.33590077609051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0.18650567082022987"/>
              <c:y val="-0.1565975609337783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214728663578121E-3"/>
              <c:y val="4.1336259361412046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9.3390382519396228E-3"/>
              <c:y val="-9.306331339697453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2.3688847673940753E-3"/>
              <c:y val="4.33590077609051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6.4291402203039499E-2"/>
              <c:y val="-2.039688191724673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-0.26462866538719704"/>
              <c:y val="-7.028254630941595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8650567082022987"/>
              <c:y val="-0.1565975609337783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7179852356803641"/>
              <c:y val="4.461456383401911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6537441859939953"/>
              <c:y val="-0.1971493915216150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6518871666943927"/>
              <c:y val="0.10265516631210345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7179852356803641"/>
              <c:y val="4.461456383401911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layout>
            <c:manualLayout>
              <c:x val="0.26537441859939953"/>
              <c:y val="-0.1971493915216150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0.16518871666943927"/>
              <c:y val="0.10265516631210345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layout>
            <c:manualLayout>
              <c:x val="-0.27748992515831894"/>
              <c:y val="5.838146213091831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layout>
            <c:manualLayout>
              <c:x val="-0.27748992515831894"/>
              <c:y val="5.838146213091831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'部門產品屬性比較(報告書)-2021Q1法說'!$O$2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A72-4BBC-8DB3-04092ABE77DB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A72-4BBC-8DB3-04092ABE77DB}"/>
              </c:ext>
            </c:extLst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A72-4BBC-8DB3-04092ABE77DB}"/>
              </c:ext>
            </c:extLst>
          </c:dPt>
          <c:dLbls>
            <c:dLbl>
              <c:idx val="0"/>
              <c:layout>
                <c:manualLayout>
                  <c:x val="-0.21882206433039936"/>
                  <c:y val="-5.237120600853053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59485854299244"/>
                      <c:h val="0.251381788840946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A72-4BBC-8DB3-04092ABE77DB}"/>
                </c:ext>
              </c:extLst>
            </c:dLbl>
            <c:dLbl>
              <c:idx val="1"/>
              <c:layout>
                <c:manualLayout>
                  <c:x val="0.24145882960595788"/>
                  <c:y val="-0.21646765150192646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72-4BBC-8DB3-04092ABE77DB}"/>
                </c:ext>
              </c:extLst>
            </c:dLbl>
            <c:dLbl>
              <c:idx val="2"/>
              <c:layout>
                <c:manualLayout>
                  <c:x val="0.18612451448792586"/>
                  <c:y val="0.10823382575096317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72-4BBC-8DB3-04092ABE77DB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'部門產品屬性比較(報告書)-2021Q1法說'!$N$3:$N$6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'部門產品屬性比較(報告書)-2021Q1法說'!$O$3:$O$6</c:f>
              <c:numCache>
                <c:formatCode>_-* #,##0_-;\-* #,##0_-;_-* "-"??_-;_-@_-</c:formatCode>
                <c:ptCount val="3"/>
                <c:pt idx="0">
                  <c:v>86500</c:v>
                </c:pt>
                <c:pt idx="1">
                  <c:v>42833</c:v>
                </c:pt>
                <c:pt idx="2">
                  <c:v>42982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A72-4BBC-8DB3-04092ABE77D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[法說會用營收比較.xlsx]部門產品屬性比較(報告書)-2022Q1法說!樞紐分析表2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</a:p>
        </c:rich>
      </c:tx>
      <c:layout>
        <c:manualLayout>
          <c:xMode val="edge"/>
          <c:yMode val="edge"/>
          <c:x val="0.42285970422232649"/>
          <c:y val="4.52699360462756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9.4599675827815324E-2"/>
              <c:y val="-0.2227628759593816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0.3072459482898699"/>
              <c:y val="-7.10772356968326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18936429616191186"/>
              <c:y val="4.354610365791836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18936429616191186"/>
              <c:y val="4.354610365791836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'部門產品屬性比較(報告書)-2022Q1法說'!$L$2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528-4EE2-822E-C8D366B4BAB0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528-4EE2-822E-C8D366B4BAB0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528-4EE2-822E-C8D366B4BAB0}"/>
              </c:ext>
            </c:extLst>
          </c:dPt>
          <c:dLbls>
            <c:dLbl>
              <c:idx val="0"/>
              <c:layout>
                <c:manualLayout>
                  <c:x val="-0.24005083641260072"/>
                  <c:y val="6.964605545580875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51061592146197"/>
                      <c:h val="0.250725799640911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528-4EE2-822E-C8D366B4BAB0}"/>
                </c:ext>
              </c:extLst>
            </c:dLbl>
            <c:dLbl>
              <c:idx val="1"/>
              <c:layout>
                <c:manualLayout>
                  <c:x val="0.25910249009614028"/>
                  <c:y val="-0.2193850746857976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28-4EE2-822E-C8D366B4BAB0}"/>
                </c:ext>
              </c:extLst>
            </c:dLbl>
            <c:dLbl>
              <c:idx val="2"/>
              <c:layout>
                <c:manualLayout>
                  <c:x val="0.18035565487084285"/>
                  <c:y val="0.11143368872929398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528-4EE2-822E-C8D366B4BAB0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'部門產品屬性比較(報告書)-2022Q1法說'!$K$3:$K$6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'部門產品屬性比較(報告書)-2022Q1法說'!$L$3:$L$6</c:f>
              <c:numCache>
                <c:formatCode>_-* #,##0_-;\-* #,##0_-;_-* "-"??_-;_-@_-</c:formatCode>
                <c:ptCount val="3"/>
                <c:pt idx="0">
                  <c:v>373126</c:v>
                </c:pt>
                <c:pt idx="1">
                  <c:v>246616</c:v>
                </c:pt>
                <c:pt idx="2">
                  <c:v>180992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528-4EE2-822E-C8D366B4BAB0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[法說會用營收比較.xlsx]部門產品屬性比較(報告書)-2022Q1法說!樞紐分析表1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en-US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1Q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8322708090149948"/>
          <c:y val="0.111078919604445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77E-2"/>
              <c:y val="-0.2259984563315674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87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819"/>
              <c:y val="7.07975794523338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819"/>
              <c:y val="7.07975794523338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'部門產品屬性比較(報告書)-2022Q1法說'!$I$2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D23-4EC7-9012-D1A42BB5D8F4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D23-4EC7-9012-D1A42BB5D8F4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D23-4EC7-9012-D1A42BB5D8F4}"/>
              </c:ext>
            </c:extLst>
          </c:dPt>
          <c:dLbls>
            <c:dLbl>
              <c:idx val="0"/>
              <c:layout>
                <c:manualLayout>
                  <c:x val="-0.21249447121540144"/>
                  <c:y val="4.165459485166700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76590876590879"/>
                      <c:h val="0.249927569110002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D23-4EC7-9012-D1A42BB5D8F4}"/>
                </c:ext>
              </c:extLst>
            </c:dLbl>
            <c:dLbl>
              <c:idx val="1"/>
              <c:layout>
                <c:manualLayout>
                  <c:x val="0.24021114137393207"/>
                  <c:y val="-0.2325714879218075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23-4EC7-9012-D1A42BB5D8F4}"/>
                </c:ext>
              </c:extLst>
            </c:dLbl>
            <c:dLbl>
              <c:idx val="2"/>
              <c:layout>
                <c:manualLayout>
                  <c:x val="0.20589526403479896"/>
                  <c:y val="0.12149256831736209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23-4EC7-9012-D1A42BB5D8F4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'部門產品屬性比較(報告書)-2022Q1法說'!$H$3:$H$6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'部門產品屬性比較(報告書)-2022Q1法說'!$I$3:$I$6</c:f>
              <c:numCache>
                <c:formatCode>_-* #,##0_-;\-* #,##0_-;_-* "-"??_-;_-@_-</c:formatCode>
                <c:ptCount val="3"/>
                <c:pt idx="0">
                  <c:v>87811</c:v>
                </c:pt>
                <c:pt idx="1">
                  <c:v>56760</c:v>
                </c:pt>
                <c:pt idx="2">
                  <c:v>42271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D23-4EC7-9012-D1A42BB5D8F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/>
              <a:t>2021</a:t>
            </a:r>
            <a:r>
              <a:rPr lang="en-US" baseline="0" dirty="0"/>
              <a:t> </a:t>
            </a:r>
            <a:r>
              <a:rPr lang="en-US" dirty="0"/>
              <a:t>1Q </a:t>
            </a:r>
            <a:endParaRPr lang="zh-TW" dirty="0"/>
          </a:p>
        </c:rich>
      </c:tx>
      <c:layout>
        <c:manualLayout>
          <c:xMode val="edge"/>
          <c:yMode val="edge"/>
          <c:x val="0.28100603785598732"/>
          <c:y val="3.49854227405247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1EA-4B1B-B2E2-702390B854FE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1EA-4B1B-B2E2-702390B854F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1EA-4B1B-B2E2-702390B854FE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1EA-4B1B-B2E2-702390B854FE}"/>
              </c:ext>
            </c:extLst>
          </c:dPt>
          <c:dLbls>
            <c:dLbl>
              <c:idx val="0"/>
              <c:layout>
                <c:manualLayout>
                  <c:x val="0.14121800529567519"/>
                  <c:y val="-5.149534561299266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1EA-4B1B-B2E2-702390B854FE}"/>
                </c:ext>
              </c:extLst>
            </c:dLbl>
            <c:dLbl>
              <c:idx val="1"/>
              <c:layout>
                <c:manualLayout>
                  <c:x val="-0.25889967637540456"/>
                  <c:y val="0.2970885323826500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1EA-4B1B-B2E2-702390B854FE}"/>
                </c:ext>
              </c:extLst>
            </c:dLbl>
            <c:dLbl>
              <c:idx val="2"/>
              <c:layout>
                <c:manualLayout>
                  <c:x val="-0.33147004020790427"/>
                  <c:y val="6.337888690829869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1EA-4B1B-B2E2-702390B854FE}"/>
                </c:ext>
              </c:extLst>
            </c:dLbl>
            <c:dLbl>
              <c:idx val="3"/>
              <c:layout>
                <c:manualLayout>
                  <c:x val="0.24320878689810729"/>
                  <c:y val="6.337888690829869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1EA-4B1B-B2E2-702390B854F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'2021Q1地區別收入'!$A$41:$A$44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其他地區</c:v>
                </c:pt>
              </c:strCache>
            </c:strRef>
          </c:cat>
          <c:val>
            <c:numRef>
              <c:f>'2021Q1地區別收入'!$B$41:$B$44</c:f>
              <c:numCache>
                <c:formatCode>_(* #,##0_);_(* \(#,##0\);_(* "-"??_);_(@_)</c:formatCode>
                <c:ptCount val="4"/>
                <c:pt idx="0">
                  <c:v>150105385</c:v>
                </c:pt>
                <c:pt idx="1">
                  <c:v>21274237.210000001</c:v>
                </c:pt>
                <c:pt idx="2">
                  <c:v>80411</c:v>
                </c:pt>
                <c:pt idx="3">
                  <c:v>854754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1EA-4B1B-B2E2-702390B854F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/>
              <a:t>2022 1Q </a:t>
            </a:r>
            <a:endParaRPr lang="zh-TW" dirty="0"/>
          </a:p>
        </c:rich>
      </c:tx>
      <c:layout>
        <c:manualLayout>
          <c:xMode val="edge"/>
          <c:yMode val="edge"/>
          <c:x val="0.28100603785598732"/>
          <c:y val="3.49854227405247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tx>
            <c:strRef>
              <c:f>'2022Q1地區別收入'!$J$40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213-4900-92CF-AB6A1D7EE3C5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213-4900-92CF-AB6A1D7EE3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213-4900-92CF-AB6A1D7EE3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F213-4900-92CF-AB6A1D7EE3C5}"/>
              </c:ext>
            </c:extLst>
          </c:dPt>
          <c:dLbls>
            <c:dLbl>
              <c:idx val="0"/>
              <c:layout>
                <c:manualLayout>
                  <c:x val="0.21428575445927156"/>
                  <c:y val="-5.95238309840469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13-4900-92CF-AB6A1D7EE3C5}"/>
                </c:ext>
              </c:extLst>
            </c:dLbl>
            <c:dLbl>
              <c:idx val="1"/>
              <c:layout>
                <c:manualLayout>
                  <c:x val="-0.27175276935747456"/>
                  <c:y val="0.320512936067944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13-4900-92CF-AB6A1D7EE3C5}"/>
                </c:ext>
              </c:extLst>
            </c:dLbl>
            <c:dLbl>
              <c:idx val="2"/>
              <c:layout>
                <c:manualLayout>
                  <c:x val="-0.37619054671738789"/>
                  <c:y val="4.5787562295420631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213-4900-92CF-AB6A1D7EE3C5}"/>
                </c:ext>
              </c:extLst>
            </c:dLbl>
            <c:dLbl>
              <c:idx val="3"/>
              <c:layout>
                <c:manualLayout>
                  <c:x val="0.30952386755228112"/>
                  <c:y val="0.1282051744271777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213-4900-92CF-AB6A1D7EE3C5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'2022Q1地區別收入'!$I$41:$I$44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其他地區</c:v>
                </c:pt>
              </c:strCache>
            </c:strRef>
          </c:cat>
          <c:val>
            <c:numRef>
              <c:f>'2022Q1地區別收入'!$J$41:$J$44</c:f>
              <c:numCache>
                <c:formatCode>_(* #,##0_);_(* \(#,##0\);_(* "-"??_);_(@_)</c:formatCode>
                <c:ptCount val="4"/>
                <c:pt idx="0">
                  <c:v>174694</c:v>
                </c:pt>
                <c:pt idx="1">
                  <c:v>12069</c:v>
                </c:pt>
                <c:pt idx="2">
                  <c:v>79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213-4900-92CF-AB6A1D7EE3C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28100603785598732"/>
          <c:y val="3.49854227405247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tx>
            <c:strRef>
              <c:f>'2022Q1地區別收入'!$M$40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E9D-466A-95C4-5CFC31D5F704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E9D-466A-95C4-5CFC31D5F7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8E9D-466A-95C4-5CFC31D5F704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8E9D-466A-95C4-5CFC31D5F704}"/>
              </c:ext>
            </c:extLst>
          </c:dPt>
          <c:dLbls>
            <c:dLbl>
              <c:idx val="0"/>
              <c:layout>
                <c:manualLayout>
                  <c:x val="0.14047621681218914"/>
                  <c:y val="-7.326009967267309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9D-466A-95C4-5CFC31D5F704}"/>
                </c:ext>
              </c:extLst>
            </c:dLbl>
            <c:dLbl>
              <c:idx val="1"/>
              <c:layout>
                <c:manualLayout>
                  <c:x val="-0.21316876887303504"/>
                  <c:y val="0.45787562295420631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9D-466A-95C4-5CFC31D5F704}"/>
                </c:ext>
              </c:extLst>
            </c:dLbl>
            <c:dLbl>
              <c:idx val="2"/>
              <c:layout>
                <c:manualLayout>
                  <c:x val="-0.30714291472495592"/>
                  <c:y val="0.11904766196809365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9D-466A-95C4-5CFC31D5F704}"/>
                </c:ext>
              </c:extLst>
            </c:dLbl>
            <c:dLbl>
              <c:idx val="3"/>
              <c:layout>
                <c:manualLayout>
                  <c:x val="0.36666673540808681"/>
                  <c:y val="8.24176121317571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9D-466A-95C4-5CFC31D5F704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'2022Q1地區別收入'!$L$41:$L$44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其他地區</c:v>
                </c:pt>
              </c:strCache>
            </c:strRef>
          </c:cat>
          <c:val>
            <c:numRef>
              <c:f>'2022Q1地區別收入'!$M$41:$M$44</c:f>
              <c:numCache>
                <c:formatCode>_(* #,##0_);_(* \(#,##0\);_(* "-"??_);_(@_)</c:formatCode>
                <c:ptCount val="4"/>
                <c:pt idx="0">
                  <c:v>699214</c:v>
                </c:pt>
                <c:pt idx="1">
                  <c:v>89417</c:v>
                </c:pt>
                <c:pt idx="2">
                  <c:v>5670</c:v>
                </c:pt>
                <c:pt idx="3">
                  <c:v>6433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9D-466A-95C4-5CFC31D5F70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1800" dirty="0"/>
              <a:t>2021 1Q </a:t>
            </a:r>
            <a:endParaRPr lang="zh-TW" sz="1800" dirty="0"/>
          </a:p>
        </c:rich>
      </c:tx>
      <c:layout>
        <c:manualLayout>
          <c:xMode val="edge"/>
          <c:yMode val="edge"/>
          <c:x val="0.27708334781188537"/>
          <c:y val="7.0635956601681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5DE-432B-970A-3EE7FA130B36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5DE-432B-970A-3EE7FA130B36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5DE-432B-970A-3EE7FA130B36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45DE-432B-970A-3EE7FA130B36}"/>
              </c:ext>
            </c:extLst>
          </c:dPt>
          <c:dLbls>
            <c:dLbl>
              <c:idx val="0"/>
              <c:layout>
                <c:manualLayout>
                  <c:x val="0.16475433951162108"/>
                  <c:y val="-5.545652604476134E-2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DE-432B-970A-3EE7FA130B36}"/>
                </c:ext>
              </c:extLst>
            </c:dLbl>
            <c:dLbl>
              <c:idx val="1"/>
              <c:layout>
                <c:manualLayout>
                  <c:x val="0.21378836912817495"/>
                  <c:y val="0.19805902158843336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DE-432B-970A-3EE7FA130B36}"/>
                </c:ext>
              </c:extLst>
            </c:dLbl>
            <c:dLbl>
              <c:idx val="2"/>
              <c:layout>
                <c:manualLayout>
                  <c:x val="9.1057969033658967E-2"/>
                  <c:y val="-0.12279659338482868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DE-432B-970A-3EE7FA130B36}"/>
                </c:ext>
              </c:extLst>
            </c:dLbl>
            <c:dLbl>
              <c:idx val="3"/>
              <c:layout>
                <c:manualLayout>
                  <c:x val="-8.0415808571148384E-2"/>
                  <c:y val="4.357298474945534E-2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5DE-432B-970A-3EE7FA130B3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自有非自有2021Q1!$A$2:$A$5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自有非自有2021Q1!$D$2:$D$5</c:f>
              <c:numCache>
                <c:formatCode>_-* #,##0_-;\-* #,##0_-;_-* "-"??_-;_-@_-</c:formatCode>
                <c:ptCount val="4"/>
                <c:pt idx="0">
                  <c:v>5607483.1303552315</c:v>
                </c:pt>
                <c:pt idx="1">
                  <c:v>4725167</c:v>
                </c:pt>
                <c:pt idx="2">
                  <c:v>112929830.40771927</c:v>
                </c:pt>
                <c:pt idx="3">
                  <c:v>49052306.6719255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5DE-432B-970A-3EE7FA130B3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2751219866272232"/>
          <c:y val="0.118170121782905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A90-4B4D-972F-7DE8E542931E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A90-4B4D-972F-7DE8E542931E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1A90-4B4D-972F-7DE8E542931E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1A90-4B4D-972F-7DE8E542931E}"/>
              </c:ext>
            </c:extLst>
          </c:dPt>
          <c:dLbls>
            <c:dLbl>
              <c:idx val="0"/>
              <c:layout>
                <c:manualLayout>
                  <c:x val="6.472491909385121E-2"/>
                  <c:y val="-6.7340067340067339E-2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90-4B4D-972F-7DE8E542931E}"/>
                </c:ext>
              </c:extLst>
            </c:dLbl>
            <c:dLbl>
              <c:idx val="1"/>
              <c:layout>
                <c:manualLayout>
                  <c:x val="0.15298617240364812"/>
                  <c:y val="-3.9611804317686667E-3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90-4B4D-972F-7DE8E542931E}"/>
                </c:ext>
              </c:extLst>
            </c:dLbl>
            <c:dLbl>
              <c:idx val="2"/>
              <c:layout>
                <c:manualLayout>
                  <c:x val="0.14710208884966167"/>
                  <c:y val="-0.11487423252129135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90-4B4D-972F-7DE8E542931E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A90-4B4D-972F-7DE8E542931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自有非自有2022Q1!$A$2:$A$5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自有非自有2022Q1!$C$2:$C$5</c:f>
              <c:numCache>
                <c:formatCode>_-* #,##0_-;\-* #,##0_-;_-* "-"??_-;_-@_-</c:formatCode>
                <c:ptCount val="4"/>
                <c:pt idx="0">
                  <c:v>48697617.213039994</c:v>
                </c:pt>
                <c:pt idx="1">
                  <c:v>28244852</c:v>
                </c:pt>
                <c:pt idx="2">
                  <c:v>503969053.07322001</c:v>
                </c:pt>
                <c:pt idx="3">
                  <c:v>219822332.60505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A90-4B4D-972F-7DE8E542931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91545-CD33-4ACB-8B9F-FC4E2275D073}" type="datetimeFigureOut">
              <a:rPr lang="zh-TW" altLang="en-US" smtClean="0"/>
              <a:t>2022/5/9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E321C-D93A-4929-9083-45DAA84718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082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B637-47F0-43AA-A063-613201E95C1F}" type="datetimeFigureOut">
              <a:rPr lang="zh-TW" altLang="en-US" smtClean="0"/>
              <a:t>2022/5/9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C01D1-6F07-44F2-AF7A-958A11DC86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48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603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621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dirty="0"/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9745B50-4364-4415-BAD9-B1FD4E2168AE}" type="slidenum">
              <a:rPr lang="zh-TW" altLang="en-US" sz="1200" smtClean="0">
                <a:latin typeface="Calibri" panose="020F0502020204030204" pitchFamily="34" charset="0"/>
              </a:rPr>
              <a:pPr/>
              <a:t>4</a:t>
            </a:fld>
            <a:endParaRPr lang="zh-TW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956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914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72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矩形 14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35700" y="160260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cxnSp>
        <p:nvCxnSpPr>
          <p:cNvPr id="12" name="Google Shape;13;p2"/>
          <p:cNvCxnSpPr/>
          <p:nvPr userDrawn="1"/>
        </p:nvCxnSpPr>
        <p:spPr>
          <a:xfrm>
            <a:off x="5515950" y="3908550"/>
            <a:ext cx="11601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7250" y="1602600"/>
            <a:ext cx="2137500" cy="877500"/>
          </a:xfrm>
          <a:prstGeom prst="rect">
            <a:avLst/>
          </a:prstGeom>
        </p:spPr>
      </p:pic>
      <p:grpSp>
        <p:nvGrpSpPr>
          <p:cNvPr id="5" name="群組 4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6" name="矩形 15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7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586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8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716" y="-834191"/>
            <a:ext cx="12790905" cy="9593179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56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01377" y="-351168"/>
            <a:ext cx="16668597" cy="7209168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53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09;p26"/>
          <p:cNvSpPr/>
          <p:nvPr userDrawn="1"/>
        </p:nvSpPr>
        <p:spPr>
          <a:xfrm>
            <a:off x="-225887" y="-304800"/>
            <a:ext cx="1909543" cy="2525211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63869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矩形 9"/>
          <p:cNvSpPr/>
          <p:nvPr userDrawn="1"/>
        </p:nvSpPr>
        <p:spPr>
          <a:xfrm rot="5400000">
            <a:off x="5823282" y="-532597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 userDrawn="1"/>
        </p:nvSpPr>
        <p:spPr>
          <a:xfrm rot="5400000">
            <a:off x="5823282" y="52938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-8952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11172395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59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6833" y="-526292"/>
            <a:ext cx="12915811" cy="8622541"/>
          </a:xfrm>
          <a:prstGeom prst="rect">
            <a:avLst/>
          </a:prstGeom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012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06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1"/>
          </a:xfrm>
        </p:spPr>
        <p:txBody>
          <a:bodyPr anchor="ctr"/>
          <a:lstStyle>
            <a:lvl1pPr algn="l">
              <a:buNone/>
              <a:defRPr sz="5867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2022/5/9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chemeClr val="accent4">
              <a:lumMod val="75000"/>
            </a:schemeClr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333"/>
              </a:spcAft>
              <a:buNone/>
              <a:defRPr sz="2400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8557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2267"/>
            </a:lvl1pPr>
            <a:lvl2pPr>
              <a:buFontTx/>
              <a:buNone/>
              <a:defRPr sz="1600"/>
            </a:lvl2pPr>
            <a:lvl3pPr>
              <a:buFontTx/>
              <a:buNone/>
              <a:defRPr sz="1333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604A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0" name="矩形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3733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8331200" y="6248400"/>
            <a:ext cx="3556000" cy="365125"/>
          </a:xfrm>
        </p:spPr>
        <p:txBody>
          <a:bodyPr rtlCol="0"/>
          <a:lstStyle/>
          <a:p>
            <a:fld id="{784B6976-7041-447E-9180-C12AEAE34B3D}" type="datetimeFigureOut">
              <a:rPr lang="zh-TW" altLang="en-US" smtClean="0"/>
              <a:t>2022/5/9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78725"/>
            <a:ext cx="1930400" cy="663579"/>
          </a:xfrm>
        </p:spPr>
        <p:txBody>
          <a:bodyPr rtlCol="0"/>
          <a:lstStyle>
            <a:lvl1pPr>
              <a:defRPr sz="3733"/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2748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2022/5/9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41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 userDrawn="1"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grpSp>
        <p:nvGrpSpPr>
          <p:cNvPr id="18" name="群組 17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9" name="矩形 18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20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608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784B6976-7041-447E-9180-C12AEAE34B3D}" type="datetimeFigureOut">
              <a:rPr lang="zh-TW" altLang="en-US" smtClean="0"/>
              <a:t>2022/5/9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9603" y="6248208"/>
            <a:ext cx="7431311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8" name="矩形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51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2022/5/9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4325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67" y="0"/>
            <a:ext cx="1849933" cy="1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6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99659" y="0"/>
            <a:ext cx="16708594" cy="6880422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67" y="0"/>
            <a:ext cx="1849933" cy="1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9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5;p9"/>
          <p:cNvSpPr/>
          <p:nvPr userDrawn="1"/>
        </p:nvSpPr>
        <p:spPr>
          <a:xfrm>
            <a:off x="4359905" y="5576355"/>
            <a:ext cx="8041645" cy="1414995"/>
          </a:xfrm>
          <a:custGeom>
            <a:avLst/>
            <a:gdLst/>
            <a:ahLst/>
            <a:cxnLst/>
            <a:rect l="l" t="t" r="r" b="b"/>
            <a:pathLst>
              <a:path w="235239" h="61127" extrusionOk="0">
                <a:moveTo>
                  <a:pt x="234988" y="0"/>
                </a:moveTo>
                <a:lnTo>
                  <a:pt x="0" y="57620"/>
                </a:lnTo>
                <a:lnTo>
                  <a:pt x="235239" y="61127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7" name="Google Shape;66;p9"/>
          <p:cNvSpPr/>
          <p:nvPr userDrawn="1"/>
        </p:nvSpPr>
        <p:spPr>
          <a:xfrm>
            <a:off x="6149816" y="5185364"/>
            <a:ext cx="6191792" cy="1672636"/>
          </a:xfrm>
          <a:custGeom>
            <a:avLst/>
            <a:gdLst/>
            <a:ahLst/>
            <a:cxnLst/>
            <a:rect l="l" t="t" r="r" b="b"/>
            <a:pathLst>
              <a:path w="181126" h="77160" extrusionOk="0">
                <a:moveTo>
                  <a:pt x="0" y="76910"/>
                </a:moveTo>
                <a:lnTo>
                  <a:pt x="180625" y="0"/>
                </a:lnTo>
                <a:lnTo>
                  <a:pt x="181126" y="77160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67" y="0"/>
            <a:ext cx="1849933" cy="1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1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solidFill>
          <a:srgbClr val="1D4E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94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00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8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712"/>
            <a:ext cx="12361968" cy="824208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5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fld id="{784B6976-7041-447E-9180-C12AEAE34B3D}" type="datetimeFigureOut">
              <a:rPr lang="zh-TW" altLang="en-US" smtClean="0"/>
              <a:t>2022/5/9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6369050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867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1" r:id="rId3"/>
    <p:sldLayoutId id="2147483712" r:id="rId4"/>
    <p:sldLayoutId id="2147483705" r:id="rId5"/>
    <p:sldLayoutId id="2147483706" r:id="rId6"/>
    <p:sldLayoutId id="2147483703" r:id="rId7"/>
    <p:sldLayoutId id="2147483714" r:id="rId8"/>
    <p:sldLayoutId id="2147483715" r:id="rId9"/>
    <p:sldLayoutId id="2147483716" r:id="rId10"/>
    <p:sldLayoutId id="2147483717" r:id="rId11"/>
    <p:sldLayoutId id="2147483720" r:id="rId12"/>
    <p:sldLayoutId id="2147483713" r:id="rId13"/>
    <p:sldLayoutId id="2147483718" r:id="rId14"/>
    <p:sldLayoutId id="2147483704" r:id="rId15"/>
    <p:sldLayoutId id="2147483719" r:id="rId16"/>
    <p:sldLayoutId id="2147483707" r:id="rId17"/>
    <p:sldLayoutId id="2147483708" r:id="rId18"/>
    <p:sldLayoutId id="2147483709" r:id="rId19"/>
    <p:sldLayoutId id="2147483710" r:id="rId20"/>
    <p:sldLayoutId id="2147483722" r:id="rId21"/>
  </p:sldLayoutIdLst>
  <p:txStyles>
    <p:titleStyle>
      <a:lvl1pPr algn="l" rtl="0" eaLnBrk="1" latinLnBrk="0" hangingPunct="1">
        <a:spcBef>
          <a:spcPct val="0"/>
        </a:spcBef>
        <a:buNone/>
        <a:defRPr kumimoji="0" sz="4800" b="1" i="0" kern="1200">
          <a:solidFill>
            <a:schemeClr val="accent4">
              <a:lumMod val="75000"/>
            </a:schemeClr>
          </a:solidFill>
          <a:latin typeface="微軟正黑體"/>
          <a:ea typeface="微軟正黑體"/>
          <a:cs typeface="微軟正黑體"/>
        </a:defRPr>
      </a:lvl1pPr>
    </p:titleStyle>
    <p:bodyStyle>
      <a:lvl1pPr marL="609585" indent="-609585" algn="l" rtl="0" eaLnBrk="1" latinLnBrk="0" hangingPunct="1">
        <a:spcBef>
          <a:spcPts val="933"/>
        </a:spcBef>
        <a:buClr>
          <a:schemeClr val="accent4">
            <a:lumMod val="75000"/>
          </a:schemeClr>
        </a:buClr>
        <a:buSzPct val="60000"/>
        <a:buFont typeface="Wingdings" charset="2"/>
        <a:buChar char="n"/>
        <a:defRPr kumimoji="0" sz="38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1pPr>
      <a:lvl2pPr marL="853419" indent="-365751" algn="l" rtl="0" eaLnBrk="1" latinLnBrk="0" hangingPunct="1">
        <a:spcBef>
          <a:spcPts val="733"/>
        </a:spcBef>
        <a:buClr>
          <a:schemeClr val="accent5">
            <a:lumMod val="75000"/>
          </a:schemeClr>
        </a:buClr>
        <a:buSzPct val="70000"/>
        <a:buFont typeface="Wingdings" charset="2"/>
        <a:buChar char="l"/>
        <a:defRPr kumimoji="0" sz="34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2pPr>
      <a:lvl3pPr marL="1219170" indent="-304792" algn="l" rtl="0" eaLnBrk="1" latinLnBrk="0" hangingPunct="1">
        <a:spcBef>
          <a:spcPts val="667"/>
        </a:spcBef>
        <a:buClr>
          <a:schemeClr val="accent6">
            <a:lumMod val="75000"/>
          </a:schemeClr>
        </a:buClr>
        <a:buSzPct val="50000"/>
        <a:buFont typeface="Wingdings" charset="2"/>
        <a:buChar char=""/>
        <a:defRPr kumimoji="0" sz="30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3pPr>
      <a:lvl4pPr marL="1828754" indent="-304792" algn="l" rtl="0" eaLnBrk="1" latinLnBrk="0" hangingPunct="1">
        <a:spcBef>
          <a:spcPts val="533"/>
        </a:spcBef>
        <a:buClr>
          <a:schemeClr val="accent3"/>
        </a:buClr>
        <a:buSzPct val="7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4pPr>
      <a:lvl5pPr marL="2438339" indent="-304792" algn="l" rtl="0" eaLnBrk="1" latinLnBrk="0" hangingPunct="1">
        <a:spcBef>
          <a:spcPts val="533"/>
        </a:spcBef>
        <a:buClr>
          <a:schemeClr val="accent4"/>
        </a:buClr>
        <a:buSzPct val="6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5pPr>
      <a:lvl6pPr marL="2804090" indent="-30479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69841" indent="-30479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35592" indent="-30479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01342" indent="-30479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18827" y="3052709"/>
            <a:ext cx="8520600" cy="2052600"/>
          </a:xfrm>
        </p:spPr>
        <p:txBody>
          <a:bodyPr/>
          <a:lstStyle/>
          <a:p>
            <a:br>
              <a:rPr lang="en-US" altLang="zh-TW" dirty="0">
                <a:solidFill>
                  <a:schemeClr val="tx1"/>
                </a:solidFill>
              </a:rPr>
            </a:br>
            <a:r>
              <a:rPr lang="en-US" altLang="zh-TW" dirty="0">
                <a:solidFill>
                  <a:schemeClr val="tx1"/>
                </a:solidFill>
              </a:rPr>
              <a:t>2022</a:t>
            </a:r>
            <a:r>
              <a:rPr lang="zh-TW" altLang="en-US" dirty="0">
                <a:solidFill>
                  <a:schemeClr val="tx1"/>
                </a:solidFill>
              </a:rPr>
              <a:t>年資通電腦法說會</a:t>
            </a:r>
            <a:br>
              <a:rPr lang="zh-TW" altLang="en-US" dirty="0">
                <a:solidFill>
                  <a:schemeClr val="tx1"/>
                </a:solidFill>
              </a:rPr>
            </a:br>
            <a:br>
              <a:rPr lang="en-US" altLang="zh-TW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股票代碼：</a:t>
            </a:r>
            <a:r>
              <a:rPr lang="en-US" altLang="zh-TW" sz="2000" dirty="0">
                <a:solidFill>
                  <a:schemeClr val="tx1"/>
                </a:solidFill>
              </a:rPr>
              <a:t>2471</a:t>
            </a:r>
            <a:br>
              <a:rPr lang="en-US" altLang="zh-TW" sz="2000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時間：</a:t>
            </a:r>
            <a:r>
              <a:rPr lang="en-US" altLang="zh-TW" sz="2000" dirty="0">
                <a:solidFill>
                  <a:schemeClr val="tx1"/>
                </a:solidFill>
              </a:rPr>
              <a:t>2022/05/19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合併簡明綜合損益表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zh-TW" altLang="en-US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單位：新台幣仟元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545340"/>
              </p:ext>
            </p:extLst>
          </p:nvPr>
        </p:nvGraphicFramePr>
        <p:xfrm>
          <a:off x="1162371" y="1999280"/>
          <a:ext cx="10352869" cy="3804969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81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4580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</a:t>
                      </a:r>
                    </a:p>
                    <a:p>
                      <a:pPr marL="0" algn="ctr" rtl="0" eaLnBrk="1" fontAlgn="t" latinLnBrk="0" hangingPunct="1"/>
                      <a:r>
                        <a:rPr kumimoji="0" lang="zh-TW" alt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第一季</a:t>
                      </a: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</a:p>
                    <a:p>
                      <a:pPr marL="0" algn="ctr" rtl="0" eaLnBrk="1" fontAlgn="t" latinLnBrk="0" hangingPunct="1"/>
                      <a:r>
                        <a:rPr kumimoji="0" lang="zh-TW" alt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第一季</a:t>
                      </a: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42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186,842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800,734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172,315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61,258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333,779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55,656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營業淨利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3,537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123,464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5,518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本期淨利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20,767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114,955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13,795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稅後</a:t>
                      </a:r>
                      <a:r>
                        <a:rPr 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EPS(</a:t>
                      </a:r>
                      <a:r>
                        <a:rPr lang="zh-TW" altLang="en-US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altLang="zh-TW" sz="24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0.44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2.42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0.29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35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未來展望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內容版面配置區 2"/>
          <p:cNvSpPr txBox="1">
            <a:spLocks/>
          </p:cNvSpPr>
          <p:nvPr/>
        </p:nvSpPr>
        <p:spPr>
          <a:xfrm>
            <a:off x="733737" y="1895763"/>
            <a:ext cx="10871200" cy="4526280"/>
          </a:xfrm>
          <a:prstGeom prst="rect">
            <a:avLst/>
          </a:prstGeom>
        </p:spPr>
        <p:txBody>
          <a:bodyPr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擴展製造管理在電動車輛之應用</a:t>
            </a: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人資系統升級及擴充商機</a:t>
            </a: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代理</a:t>
            </a:r>
            <a:r>
              <a:rPr lang="en-US" altLang="zh-TW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ORACLE</a:t>
            </a: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雲端</a:t>
            </a:r>
            <a:r>
              <a:rPr lang="en-US" altLang="zh-TW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ERP</a:t>
            </a: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r>
              <a:rPr lang="en-US" altLang="zh-TW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NetSuite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擴大資安行業別應用</a:t>
            </a: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深化疫情遠距上班應用</a:t>
            </a: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完備</a:t>
            </a:r>
            <a:r>
              <a:rPr lang="en-US" altLang="zh-TW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ESG</a:t>
            </a:r>
            <a:r>
              <a:rPr lang="zh-TW" altLang="en-US" sz="3000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管理軟體產品線</a:t>
            </a: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30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zh-TW" altLang="en-US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117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496417" y="3146425"/>
            <a:ext cx="1944687" cy="582613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3200" dirty="0">
                <a:solidFill>
                  <a:srgbClr val="F8A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  <a:endParaRPr lang="zh-TW" altLang="en-US" sz="3200" dirty="0">
              <a:solidFill>
                <a:srgbClr val="F8A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3967509" y="2492896"/>
            <a:ext cx="1292870" cy="1292870"/>
            <a:chOff x="2251004" y="2492896"/>
            <a:chExt cx="1292870" cy="1292870"/>
          </a:xfrm>
        </p:grpSpPr>
        <p:sp>
          <p:nvSpPr>
            <p:cNvPr id="4" name="橢圓 3"/>
            <p:cNvSpPr/>
            <p:nvPr/>
          </p:nvSpPr>
          <p:spPr bwMode="auto">
            <a:xfrm>
              <a:off x="2251004" y="2492896"/>
              <a:ext cx="1292870" cy="1292870"/>
            </a:xfrm>
            <a:prstGeom prst="ellipse">
              <a:avLst/>
            </a:prstGeom>
            <a:solidFill>
              <a:srgbClr val="F8A34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2921" y="2780928"/>
              <a:ext cx="649036" cy="667794"/>
            </a:xfrm>
            <a:prstGeom prst="rect">
              <a:avLst/>
            </a:prstGeom>
          </p:spPr>
        </p:pic>
      </p:grpSp>
      <p:sp>
        <p:nvSpPr>
          <p:cNvPr id="6" name="標題 1"/>
          <p:cNvSpPr txBox="1">
            <a:spLocks/>
          </p:cNvSpPr>
          <p:nvPr/>
        </p:nvSpPr>
        <p:spPr bwMode="auto">
          <a:xfrm>
            <a:off x="5352401" y="2595875"/>
            <a:ext cx="4536504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+mj-ea"/>
                <a:ea typeface="+mj-ea"/>
                <a:cs typeface="黑体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>
              <a:defRPr/>
            </a:pPr>
            <a:r>
              <a:rPr lang="en-US" altLang="zh-TW" kern="0" dirty="0">
                <a:solidFill>
                  <a:schemeClr val="bg1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  <a:cs typeface="+mj-cs"/>
              </a:rPr>
              <a:t>Thank You !</a:t>
            </a:r>
            <a:endParaRPr lang="zh-TW" altLang="en-US" kern="0" dirty="0">
              <a:solidFill>
                <a:schemeClr val="bg1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07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3737" y="1895763"/>
            <a:ext cx="10871200" cy="4526280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本簡報及同時發佈之相關訊息所提及之預測性資訊包括營運展望、財務狀況以及業務預測等內容，乃是建立在本公司從內部與外部來源所取得的資訊基礎。 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本公司未來實際所發生的營運結果、財務狀況以及業務展望，可能與這些預測性資訊所明示或暗示的預估有所差異，其原因可能來自於各種本公司所不能掌控的風險。 </a:t>
            </a: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本簡報中對未來的展望，反應本公司截至目前為止對於未來的看法。對於這些看法，未來若有任何變更或調整時，本公司並不負責隨時提醒或更新。</a:t>
            </a:r>
          </a:p>
          <a:p>
            <a:pPr marL="0" indent="0">
              <a:buNone/>
            </a:pPr>
            <a:endParaRPr lang="zh-TW" altLang="en-US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免責聲明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067" y="0"/>
            <a:ext cx="1849933" cy="18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443;p57"/>
          <p:cNvSpPr txBox="1">
            <a:spLocks/>
          </p:cNvSpPr>
          <p:nvPr/>
        </p:nvSpPr>
        <p:spPr>
          <a:xfrm>
            <a:off x="2804865" y="3662052"/>
            <a:ext cx="63903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zh-TW" altLang="en-US" dirty="0">
                <a:solidFill>
                  <a:srgbClr val="2858AA"/>
                </a:solidFill>
              </a:rPr>
              <a:t>資本額近 </a:t>
            </a:r>
            <a:r>
              <a:rPr lang="en-US" altLang="zh-TW" dirty="0">
                <a:solidFill>
                  <a:srgbClr val="FFAB40"/>
                </a:solidFill>
              </a:rPr>
              <a:t>5</a:t>
            </a:r>
            <a:r>
              <a:rPr lang="zh-TW" altLang="en-US" dirty="0">
                <a:solidFill>
                  <a:srgbClr val="2858AA"/>
                </a:solidFill>
              </a:rPr>
              <a:t> 億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6" name="Google Shape;5444;p57"/>
          <p:cNvSpPr txBox="1">
            <a:spLocks/>
          </p:cNvSpPr>
          <p:nvPr/>
        </p:nvSpPr>
        <p:spPr>
          <a:xfrm>
            <a:off x="2804865" y="2437102"/>
            <a:ext cx="63903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zh-TW" altLang="en-US" dirty="0">
                <a:solidFill>
                  <a:srgbClr val="2858AA"/>
                </a:solidFill>
              </a:rPr>
              <a:t>員工 </a:t>
            </a:r>
            <a:r>
              <a:rPr lang="en-US" altLang="zh-TW" dirty="0">
                <a:solidFill>
                  <a:srgbClr val="FFAB40"/>
                </a:solidFill>
              </a:rPr>
              <a:t>300</a:t>
            </a:r>
            <a:r>
              <a:rPr lang="zh-TW" altLang="en-US" dirty="0">
                <a:solidFill>
                  <a:srgbClr val="2858AA"/>
                </a:solidFill>
              </a:rPr>
              <a:t> 名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7" name="Google Shape;5445;p57"/>
          <p:cNvSpPr txBox="1">
            <a:spLocks/>
          </p:cNvSpPr>
          <p:nvPr/>
        </p:nvSpPr>
        <p:spPr>
          <a:xfrm>
            <a:off x="2804865" y="1212152"/>
            <a:ext cx="63903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  <a:buSzPts val="4800"/>
            </a:pPr>
            <a:r>
              <a:rPr lang="zh-TW" altLang="en-US" dirty="0">
                <a:solidFill>
                  <a:srgbClr val="2858AA"/>
                </a:solidFill>
              </a:rPr>
              <a:t>成立於 </a:t>
            </a:r>
            <a:r>
              <a:rPr lang="en-US" altLang="zh-TW" dirty="0">
                <a:solidFill>
                  <a:srgbClr val="FFAB40"/>
                </a:solidFill>
              </a:rPr>
              <a:t>1980</a:t>
            </a:r>
            <a:r>
              <a:rPr lang="zh-TW" altLang="en-US" dirty="0">
                <a:solidFill>
                  <a:srgbClr val="2858AA"/>
                </a:solidFill>
              </a:rPr>
              <a:t> 年</a:t>
            </a:r>
            <a:endParaRPr lang="es" sz="1000" b="0" dirty="0">
              <a:solidFill>
                <a:srgbClr val="2858AA"/>
              </a:solidFill>
            </a:endParaRPr>
          </a:p>
        </p:txBody>
      </p:sp>
      <p:sp>
        <p:nvSpPr>
          <p:cNvPr id="22" name="Google Shape;5443;p57"/>
          <p:cNvSpPr txBox="1">
            <a:spLocks/>
          </p:cNvSpPr>
          <p:nvPr/>
        </p:nvSpPr>
        <p:spPr>
          <a:xfrm>
            <a:off x="1411660" y="4855714"/>
            <a:ext cx="917671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zh-TW" altLang="en-US" dirty="0">
                <a:solidFill>
                  <a:srgbClr val="2858AA"/>
                </a:solidFill>
              </a:rPr>
              <a:t>經濟部工業局</a:t>
            </a:r>
            <a:r>
              <a:rPr lang="zh-TW" altLang="en-US" dirty="0">
                <a:solidFill>
                  <a:srgbClr val="FFAB40"/>
                </a:solidFill>
              </a:rPr>
              <a:t>認證專業服務機構</a:t>
            </a:r>
            <a:endParaRPr lang="en-US" dirty="0">
              <a:solidFill>
                <a:srgbClr val="FFAB40"/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697945" y="2087775"/>
            <a:ext cx="796110" cy="3605295"/>
            <a:chOff x="5800650" y="2087775"/>
            <a:chExt cx="514500" cy="3605295"/>
          </a:xfrm>
        </p:grpSpPr>
        <p:cxnSp>
          <p:nvCxnSpPr>
            <p:cNvPr id="23" name="Google Shape;52;p7"/>
            <p:cNvCxnSpPr/>
            <p:nvPr/>
          </p:nvCxnSpPr>
          <p:spPr>
            <a:xfrm>
              <a:off x="5800650" y="2087775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oogle Shape;53;p7"/>
            <p:cNvCxnSpPr/>
            <p:nvPr/>
          </p:nvCxnSpPr>
          <p:spPr>
            <a:xfrm>
              <a:off x="5800650" y="328670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54;p7"/>
            <p:cNvCxnSpPr/>
            <p:nvPr/>
          </p:nvCxnSpPr>
          <p:spPr>
            <a:xfrm>
              <a:off x="5800650" y="45119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54;p7"/>
            <p:cNvCxnSpPr/>
            <p:nvPr/>
          </p:nvCxnSpPr>
          <p:spPr>
            <a:xfrm>
              <a:off x="5800650" y="56930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781285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98518" y="89094"/>
            <a:ext cx="10871200" cy="9906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sz="4000" dirty="0">
                <a:solidFill>
                  <a:srgbClr val="F79646"/>
                </a:solidFill>
              </a:rPr>
              <a:t>資</a:t>
            </a:r>
            <a:r>
              <a:rPr kumimoji="0" lang="zh-TW" altLang="en-US" sz="4000" dirty="0">
                <a:solidFill>
                  <a:srgbClr val="2858AA"/>
                </a:solidFill>
              </a:rPr>
              <a:t>訊暢通</a:t>
            </a:r>
            <a:r>
              <a:rPr kumimoji="0" lang="en-US" altLang="zh-TW" sz="4000" dirty="0">
                <a:solidFill>
                  <a:srgbClr val="2858AA"/>
                </a:solidFill>
              </a:rPr>
              <a:t> </a:t>
            </a:r>
            <a:r>
              <a:rPr lang="zh-TW" altLang="en-US" sz="4000" dirty="0">
                <a:solidFill>
                  <a:srgbClr val="F79646"/>
                </a:solidFill>
              </a:rPr>
              <a:t>通</a:t>
            </a:r>
            <a:r>
              <a:rPr kumimoji="0" lang="zh-TW" altLang="en-US" sz="4000" dirty="0">
                <a:solidFill>
                  <a:srgbClr val="2858AA"/>
                </a:solidFill>
              </a:rPr>
              <a:t>往成功</a:t>
            </a:r>
            <a:endParaRPr lang="zh-TW" altLang="en-US" sz="4000" dirty="0">
              <a:solidFill>
                <a:srgbClr val="2858AA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678047" y="940397"/>
            <a:ext cx="11006846" cy="5366881"/>
            <a:chOff x="452668" y="935359"/>
            <a:chExt cx="11466527" cy="5591019"/>
          </a:xfrm>
        </p:grpSpPr>
        <p:grpSp>
          <p:nvGrpSpPr>
            <p:cNvPr id="18435" name="群組 2"/>
            <p:cNvGrpSpPr>
              <a:grpSpLocks/>
            </p:cNvGrpSpPr>
            <p:nvPr/>
          </p:nvGrpSpPr>
          <p:grpSpPr bwMode="auto">
            <a:xfrm>
              <a:off x="1346247" y="935359"/>
              <a:ext cx="8682083" cy="5576889"/>
              <a:chOff x="47625" y="1208435"/>
              <a:chExt cx="8682258" cy="5576889"/>
            </a:xfrm>
          </p:grpSpPr>
          <p:sp>
            <p:nvSpPr>
              <p:cNvPr id="4" name="六邊形 4"/>
              <p:cNvSpPr/>
              <p:nvPr/>
            </p:nvSpPr>
            <p:spPr bwMode="auto">
              <a:xfrm>
                <a:off x="3449706" y="1689448"/>
                <a:ext cx="1273201" cy="1463675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5" name="六邊形 4"/>
              <p:cNvSpPr/>
              <p:nvPr/>
            </p:nvSpPr>
            <p:spPr bwMode="auto">
              <a:xfrm>
                <a:off x="5202342" y="1698973"/>
                <a:ext cx="1273201" cy="146208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6" name="六邊形 5"/>
              <p:cNvSpPr/>
              <p:nvPr/>
            </p:nvSpPr>
            <p:spPr bwMode="auto">
              <a:xfrm rot="5400000">
                <a:off x="6666861" y="1347323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7" name="六邊形 4"/>
              <p:cNvSpPr/>
              <p:nvPr/>
            </p:nvSpPr>
            <p:spPr bwMode="auto">
              <a:xfrm>
                <a:off x="6980377" y="1697386"/>
                <a:ext cx="1273201" cy="1463675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六邊形 7"/>
              <p:cNvSpPr/>
              <p:nvPr/>
            </p:nvSpPr>
            <p:spPr bwMode="auto">
              <a:xfrm rot="5400000">
                <a:off x="1885215" y="3077698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9" name="矩形 11"/>
              <p:cNvSpPr>
                <a:spLocks noChangeArrowheads="1"/>
              </p:cNvSpPr>
              <p:nvPr/>
            </p:nvSpPr>
            <p:spPr bwMode="auto">
              <a:xfrm>
                <a:off x="1992352" y="3662179"/>
                <a:ext cx="1962189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領先軟體技術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豐富導入經驗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</p:txBody>
          </p:sp>
          <p:sp>
            <p:nvSpPr>
              <p:cNvPr id="10" name="六邊形 9"/>
              <p:cNvSpPr/>
              <p:nvPr/>
            </p:nvSpPr>
            <p:spPr bwMode="auto">
              <a:xfrm rot="5400000">
                <a:off x="5722279" y="3077698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11" name="六邊形 4"/>
              <p:cNvSpPr/>
              <p:nvPr/>
            </p:nvSpPr>
            <p:spPr bwMode="auto">
              <a:xfrm>
                <a:off x="6156448" y="3334098"/>
                <a:ext cx="1273201" cy="14605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12" name="矩形 11"/>
              <p:cNvSpPr/>
              <p:nvPr/>
            </p:nvSpPr>
            <p:spPr bwMode="auto">
              <a:xfrm>
                <a:off x="5905573" y="3662179"/>
                <a:ext cx="1752552" cy="737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TW" sz="20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Oracle </a:t>
                </a:r>
                <a:r>
                  <a:rPr lang="zh-TW" altLang="en-US" sz="20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</a:t>
                </a:r>
                <a:endParaRPr lang="en-US" altLang="zh-TW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defRPr/>
                </a:pPr>
                <a:r>
                  <a:rPr lang="zh-TW" altLang="en-US" sz="20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專業代理商</a:t>
                </a:r>
              </a:p>
            </p:txBody>
          </p:sp>
          <p:sp>
            <p:nvSpPr>
              <p:cNvPr id="18447" name="矩形 35"/>
              <p:cNvSpPr>
                <a:spLocks noChangeArrowheads="1"/>
              </p:cNvSpPr>
              <p:nvPr/>
            </p:nvSpPr>
            <p:spPr bwMode="auto">
              <a:xfrm>
                <a:off x="6737043" y="1836629"/>
                <a:ext cx="1992840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台灣第   </a:t>
                </a:r>
                <a:r>
                  <a:rPr kumimoji="0" lang="en-US" altLang="zh-TW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SimSun" panose="02010600030101010101" pitchFamily="2" charset="-122"/>
                  </a:rPr>
                  <a:t>   </a:t>
                </a: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屆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SimSun" panose="02010600030101010101" pitchFamily="2" charset="-122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中堅企業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SimSun" panose="02010600030101010101" pitchFamily="2" charset="-122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隱形冠軍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SimSun" panose="02010600030101010101" pitchFamily="2" charset="-122"/>
                </a:endParaRPr>
              </a:p>
            </p:txBody>
          </p:sp>
          <p:grpSp>
            <p:nvGrpSpPr>
              <p:cNvPr id="18448" name="群組 39"/>
              <p:cNvGrpSpPr>
                <a:grpSpLocks/>
              </p:cNvGrpSpPr>
              <p:nvPr/>
            </p:nvGrpSpPr>
            <p:grpSpPr bwMode="auto">
              <a:xfrm>
                <a:off x="2981385" y="4661248"/>
                <a:ext cx="1847887" cy="2124075"/>
                <a:chOff x="1312464" y="71"/>
                <a:chExt cx="1310656" cy="1506471"/>
              </a:xfrm>
            </p:grpSpPr>
            <p:sp>
              <p:nvSpPr>
                <p:cNvPr id="15" name="六邊形 14"/>
                <p:cNvSpPr/>
                <p:nvPr/>
              </p:nvSpPr>
              <p:spPr>
                <a:xfrm rot="5400000">
                  <a:off x="1214556" y="97979"/>
                  <a:ext cx="1506471" cy="1310656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ln>
                  <a:solidFill>
                    <a:srgbClr val="FFAB40"/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</p:sp>
            <p:sp>
              <p:nvSpPr>
                <p:cNvPr id="16" name="六邊形 4"/>
                <p:cNvSpPr/>
                <p:nvPr/>
              </p:nvSpPr>
              <p:spPr>
                <a:xfrm>
                  <a:off x="1517394" y="235387"/>
                  <a:ext cx="900795" cy="103584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tIns="0" rIns="0" bIns="0" spcCol="1270" anchor="ctr"/>
                <a:lstStyle/>
                <a:p>
                  <a:pPr algn="ctr" defTabSz="16002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zh-TW" altLang="en-US" sz="2200" b="1"/>
                </a:p>
              </p:txBody>
            </p:sp>
          </p:grpSp>
          <p:sp>
            <p:nvSpPr>
              <p:cNvPr id="18449" name="矩形 35"/>
              <p:cNvSpPr>
                <a:spLocks noChangeArrowheads="1"/>
              </p:cNvSpPr>
              <p:nvPr/>
            </p:nvSpPr>
            <p:spPr bwMode="auto">
              <a:xfrm>
                <a:off x="2970107" y="5442981"/>
                <a:ext cx="1849437" cy="737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None/>
                </a:pPr>
                <a:r>
                  <a:rPr kumimoji="0"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ciMes</a:t>
                </a:r>
                <a:r>
                  <a:rPr kumimoji="0"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榮獲</a:t>
                </a:r>
                <a:endParaRPr kumimoji="0"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spcBef>
                    <a:spcPct val="0"/>
                  </a:spcBef>
                  <a:buClrTx/>
                  <a:buNone/>
                </a:pPr>
                <a:r>
                  <a:rPr kumimoji="0"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台灣精品獎</a:t>
                </a:r>
                <a:endParaRPr kumimoji="0"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8" name="六邊形 17"/>
              <p:cNvSpPr/>
              <p:nvPr/>
            </p:nvSpPr>
            <p:spPr bwMode="auto">
              <a:xfrm rot="5400000">
                <a:off x="889039" y="1348116"/>
                <a:ext cx="2125662" cy="1846300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9" name="六邊形 4"/>
              <p:cNvSpPr/>
              <p:nvPr/>
            </p:nvSpPr>
            <p:spPr bwMode="auto">
              <a:xfrm>
                <a:off x="1587531" y="1683098"/>
                <a:ext cx="1271614" cy="146208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20" name="矩形 19"/>
              <p:cNvSpPr/>
              <p:nvPr/>
            </p:nvSpPr>
            <p:spPr bwMode="auto">
              <a:xfrm>
                <a:off x="955693" y="1898998"/>
                <a:ext cx="1978065" cy="7078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台灣第</a:t>
                </a:r>
                <a:r>
                  <a:rPr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</a:t>
                </a:r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家</a:t>
                </a:r>
                <a:endPara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defRPr/>
                </a:pPr>
                <a:r>
                  <a:rPr lang="zh-TW" altLang="en-US" sz="2000" b="1" kern="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軟體上市公司</a:t>
                </a:r>
                <a:endPara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" name="六邊形 20"/>
              <p:cNvSpPr/>
              <p:nvPr/>
            </p:nvSpPr>
            <p:spPr bwMode="auto">
              <a:xfrm rot="5400000">
                <a:off x="6697815" y="4799343"/>
                <a:ext cx="2124075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22" name="六邊形 4"/>
              <p:cNvSpPr/>
              <p:nvPr/>
            </p:nvSpPr>
            <p:spPr bwMode="auto">
              <a:xfrm>
                <a:off x="7002603" y="4993036"/>
                <a:ext cx="1273201" cy="14605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23" name="矩形 22"/>
              <p:cNvSpPr/>
              <p:nvPr/>
            </p:nvSpPr>
            <p:spPr bwMode="auto">
              <a:xfrm>
                <a:off x="6843848" y="5339180"/>
                <a:ext cx="1832012" cy="7078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顧問諮詢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委外服務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</p:txBody>
          </p:sp>
          <p:sp>
            <p:nvSpPr>
              <p:cNvPr id="24" name="六邊形 23"/>
              <p:cNvSpPr/>
              <p:nvPr/>
            </p:nvSpPr>
            <p:spPr bwMode="auto">
              <a:xfrm rot="5400000">
                <a:off x="3803748" y="3076904"/>
                <a:ext cx="2125662" cy="1849474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25" name="矩形 1"/>
              <p:cNvSpPr>
                <a:spLocks noChangeArrowheads="1"/>
              </p:cNvSpPr>
              <p:nvPr/>
            </p:nvSpPr>
            <p:spPr bwMode="auto">
              <a:xfrm>
                <a:off x="3940255" y="3687386"/>
                <a:ext cx="1860587" cy="707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defRPr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台灣市佔第</a:t>
                </a:r>
                <a:r>
                  <a:rPr kumimoji="0"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</a:t>
                </a:r>
                <a:endPara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defRPr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銀行外匯系統</a:t>
                </a:r>
                <a:endPara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7" name="六邊形 26"/>
              <p:cNvSpPr/>
              <p:nvPr/>
            </p:nvSpPr>
            <p:spPr bwMode="auto">
              <a:xfrm rot="5400000">
                <a:off x="2813921" y="1347323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60" name="矩形 8"/>
              <p:cNvSpPr>
                <a:spLocks noChangeArrowheads="1"/>
              </p:cNvSpPr>
              <p:nvPr/>
            </p:nvSpPr>
            <p:spPr bwMode="auto">
              <a:xfrm>
                <a:off x="2810049" y="1898998"/>
                <a:ext cx="209550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台灣唯</a:t>
                </a:r>
                <a:r>
                  <a:rPr kumimoji="0"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ERP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上市公司</a:t>
                </a:r>
                <a:endPara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六邊形 29"/>
              <p:cNvSpPr/>
              <p:nvPr/>
            </p:nvSpPr>
            <p:spPr bwMode="auto">
              <a:xfrm rot="5400000">
                <a:off x="4741185" y="1347323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18463" name="矩形 62"/>
              <p:cNvSpPr>
                <a:spLocks noChangeArrowheads="1"/>
              </p:cNvSpPr>
              <p:nvPr/>
            </p:nvSpPr>
            <p:spPr bwMode="auto">
              <a:xfrm>
                <a:off x="4800774" y="1898998"/>
                <a:ext cx="203517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提供軟體產品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以及專業服務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六邊形 4"/>
              <p:cNvSpPr/>
              <p:nvPr/>
            </p:nvSpPr>
            <p:spPr bwMode="auto">
              <a:xfrm>
                <a:off x="723914" y="3310286"/>
                <a:ext cx="1271614" cy="146208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b="1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34" name="六邊形 33"/>
              <p:cNvSpPr/>
              <p:nvPr/>
            </p:nvSpPr>
            <p:spPr bwMode="auto">
              <a:xfrm rot="5400000">
                <a:off x="-21411" y="3103098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67" name="矩形 32"/>
              <p:cNvSpPr>
                <a:spLocks noChangeArrowheads="1"/>
              </p:cNvSpPr>
              <p:nvPr/>
            </p:nvSpPr>
            <p:spPr bwMode="auto">
              <a:xfrm>
                <a:off x="47625" y="3622675"/>
                <a:ext cx="1976438" cy="1058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en-US" altLang="zh-TW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    </a:t>
                </a: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企業資訊化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經驗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六邊形 37"/>
              <p:cNvSpPr/>
              <p:nvPr/>
            </p:nvSpPr>
            <p:spPr bwMode="auto">
              <a:xfrm rot="5400000">
                <a:off x="914440" y="4799342"/>
                <a:ext cx="2124075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>
                <a:solidFill>
                  <a:srgbClr val="FFAB40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70" name="矩形 67"/>
              <p:cNvSpPr>
                <a:spLocks noChangeArrowheads="1"/>
              </p:cNvSpPr>
              <p:nvPr/>
            </p:nvSpPr>
            <p:spPr bwMode="auto">
              <a:xfrm>
                <a:off x="991543" y="5315658"/>
                <a:ext cx="1963737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台灣第</a:t>
                </a:r>
                <a:r>
                  <a:rPr kumimoji="0" lang="en-US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</a:t>
                </a: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家 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en-US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IFRS </a:t>
                </a: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解決方案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輔導廠商 </a:t>
                </a:r>
              </a:p>
            </p:txBody>
          </p:sp>
          <p:sp>
            <p:nvSpPr>
              <p:cNvPr id="43" name="六邊形 42"/>
              <p:cNvSpPr/>
              <p:nvPr/>
            </p:nvSpPr>
            <p:spPr bwMode="auto">
              <a:xfrm rot="5400000">
                <a:off x="4770553" y="4799342"/>
                <a:ext cx="2124075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73" name="矩形 71"/>
              <p:cNvSpPr>
                <a:spLocks noChangeArrowheads="1"/>
              </p:cNvSpPr>
              <p:nvPr/>
            </p:nvSpPr>
            <p:spPr bwMode="auto">
              <a:xfrm>
                <a:off x="4929657" y="5339180"/>
                <a:ext cx="189865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台灣市佔第</a:t>
                </a:r>
                <a:r>
                  <a:rPr kumimoji="0"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銀行核心系統</a:t>
                </a:r>
                <a:endPara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50" name="六邊形 49"/>
            <p:cNvSpPr/>
            <p:nvPr/>
          </p:nvSpPr>
          <p:spPr bwMode="auto">
            <a:xfrm rot="5400000">
              <a:off x="8936879" y="2804641"/>
              <a:ext cx="2125662" cy="184785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858AA"/>
            </a:solidFill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54" name="矩形 8"/>
            <p:cNvSpPr>
              <a:spLocks noChangeArrowheads="1"/>
            </p:cNvSpPr>
            <p:nvPr/>
          </p:nvSpPr>
          <p:spPr bwMode="auto">
            <a:xfrm>
              <a:off x="8975459" y="3228580"/>
              <a:ext cx="2095458" cy="1058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台灣唯  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列入 </a:t>
              </a:r>
              <a:r>
                <a: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Gartner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MES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報告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六邊形 55"/>
            <p:cNvSpPr/>
            <p:nvPr/>
          </p:nvSpPr>
          <p:spPr bwMode="auto">
            <a:xfrm rot="5400000">
              <a:off x="313762" y="4539622"/>
              <a:ext cx="2125662" cy="184785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858AA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57" name="矩形 8"/>
            <p:cNvSpPr>
              <a:spLocks noChangeArrowheads="1"/>
            </p:cNvSpPr>
            <p:nvPr/>
          </p:nvSpPr>
          <p:spPr bwMode="auto">
            <a:xfrm>
              <a:off x="457885" y="5002434"/>
              <a:ext cx="178437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台灣唯  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列入 </a:t>
              </a:r>
              <a:r>
                <a: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Gartner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報告銀行系統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六邊形 54"/>
            <p:cNvSpPr/>
            <p:nvPr/>
          </p:nvSpPr>
          <p:spPr bwMode="auto">
            <a:xfrm rot="5400000">
              <a:off x="9932439" y="4509463"/>
              <a:ext cx="2125662" cy="184785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AB40"/>
            </a:solidFill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60" name="矩形 8"/>
            <p:cNvSpPr>
              <a:spLocks noChangeArrowheads="1"/>
            </p:cNvSpPr>
            <p:nvPr/>
          </p:nvSpPr>
          <p:spPr bwMode="auto">
            <a:xfrm>
              <a:off x="10159461" y="5092642"/>
              <a:ext cx="1735667" cy="416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58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文字方塊 12"/>
          <p:cNvSpPr txBox="1"/>
          <p:nvPr/>
        </p:nvSpPr>
        <p:spPr>
          <a:xfrm>
            <a:off x="3269818" y="1207778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4985496" y="1207778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8841059" y="1207778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9926647" y="2781895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6410005" y="2901466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1866017" y="2901466"/>
            <a:ext cx="9403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字方塊 65"/>
          <p:cNvSpPr txBox="1"/>
          <p:nvPr/>
        </p:nvSpPr>
        <p:spPr>
          <a:xfrm>
            <a:off x="3290361" y="4497353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字方塊 66"/>
          <p:cNvSpPr txBox="1"/>
          <p:nvPr/>
        </p:nvSpPr>
        <p:spPr>
          <a:xfrm>
            <a:off x="1631244" y="4497353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7391021" y="4497353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0075342" y="5042331"/>
            <a:ext cx="1555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獲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 27001</a:t>
            </a:r>
          </a:p>
          <a:p>
            <a:pPr algn="ctr">
              <a:spcBef>
                <a:spcPct val="0"/>
              </a:spcBef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認證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462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67025" y="6493873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18" name="直線接點 217"/>
          <p:cNvCxnSpPr>
            <a:stCxn id="205" idx="1"/>
            <a:endCxn id="85" idx="3"/>
          </p:cNvCxnSpPr>
          <p:nvPr/>
        </p:nvCxnSpPr>
        <p:spPr>
          <a:xfrm>
            <a:off x="3351358" y="5641962"/>
            <a:ext cx="403359" cy="59732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Ares Total-solution</a:t>
            </a:r>
          </a:p>
        </p:txBody>
      </p:sp>
      <p:cxnSp>
        <p:nvCxnSpPr>
          <p:cNvPr id="72" name="Google Shape;70;p9"/>
          <p:cNvCxnSpPr/>
          <p:nvPr/>
        </p:nvCxnSpPr>
        <p:spPr>
          <a:xfrm>
            <a:off x="372179" y="869753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" name="直線接點 69"/>
          <p:cNvCxnSpPr>
            <a:cxnSpLocks noChangeShapeType="1"/>
            <a:stCxn id="124" idx="3"/>
            <a:endCxn id="147" idx="5"/>
          </p:cNvCxnSpPr>
          <p:nvPr/>
        </p:nvCxnSpPr>
        <p:spPr bwMode="auto">
          <a:xfrm flipH="1">
            <a:off x="2836155" y="1629937"/>
            <a:ext cx="635418" cy="87270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0" name="六邊形 79"/>
          <p:cNvSpPr/>
          <p:nvPr/>
        </p:nvSpPr>
        <p:spPr bwMode="auto">
          <a:xfrm>
            <a:off x="489657" y="134821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AFEIS</a:t>
            </a:r>
            <a:endParaRPr kumimoji="0" lang="zh-TW" altLang="en-US" sz="12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1" name="六邊形 80"/>
          <p:cNvSpPr/>
          <p:nvPr/>
        </p:nvSpPr>
        <p:spPr bwMode="auto">
          <a:xfrm>
            <a:off x="489657" y="1993790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大陸銀行</a:t>
            </a:r>
            <a:endParaRPr lang="en-US" altLang="zh-TW" sz="12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核心系統</a:t>
            </a:r>
          </a:p>
        </p:txBody>
      </p:sp>
      <p:sp>
        <p:nvSpPr>
          <p:cNvPr id="82" name="六邊形 81"/>
          <p:cNvSpPr/>
          <p:nvPr/>
        </p:nvSpPr>
        <p:spPr bwMode="auto">
          <a:xfrm>
            <a:off x="489297" y="332081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Visual Pricing Tool </a:t>
            </a:r>
          </a:p>
        </p:txBody>
      </p:sp>
      <p:sp>
        <p:nvSpPr>
          <p:cNvPr id="83" name="六邊形 82"/>
          <p:cNvSpPr/>
          <p:nvPr/>
        </p:nvSpPr>
        <p:spPr bwMode="auto">
          <a:xfrm>
            <a:off x="2237546" y="4590484"/>
            <a:ext cx="1579616" cy="443092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科專計畫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顧問服務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4" name="六邊形 83"/>
          <p:cNvSpPr/>
          <p:nvPr/>
        </p:nvSpPr>
        <p:spPr bwMode="auto">
          <a:xfrm>
            <a:off x="1306269" y="5627070"/>
            <a:ext cx="1536301" cy="455024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大數據應用</a:t>
            </a: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/</a:t>
            </a:r>
          </a:p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雲端運算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86" name="直線接點 37"/>
          <p:cNvCxnSpPr>
            <a:cxnSpLocks noChangeShapeType="1"/>
          </p:cNvCxnSpPr>
          <p:nvPr/>
        </p:nvCxnSpPr>
        <p:spPr bwMode="auto">
          <a:xfrm>
            <a:off x="2754780" y="1511412"/>
            <a:ext cx="0" cy="227820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7" name="直線接點 38"/>
          <p:cNvCxnSpPr>
            <a:cxnSpLocks noChangeShapeType="1"/>
          </p:cNvCxnSpPr>
          <p:nvPr/>
        </p:nvCxnSpPr>
        <p:spPr bwMode="auto">
          <a:xfrm>
            <a:off x="3260437" y="5515827"/>
            <a:ext cx="26700" cy="76905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8" name="直線接點 44"/>
          <p:cNvCxnSpPr>
            <a:cxnSpLocks noChangeShapeType="1"/>
            <a:endCxn id="205" idx="4"/>
          </p:cNvCxnSpPr>
          <p:nvPr/>
        </p:nvCxnSpPr>
        <p:spPr bwMode="auto">
          <a:xfrm>
            <a:off x="3079216" y="4988660"/>
            <a:ext cx="109392" cy="4067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9" name="直線接點 58"/>
          <p:cNvCxnSpPr>
            <a:cxnSpLocks noChangeShapeType="1"/>
            <a:stCxn id="84" idx="0"/>
            <a:endCxn id="205" idx="2"/>
          </p:cNvCxnSpPr>
          <p:nvPr/>
        </p:nvCxnSpPr>
        <p:spPr bwMode="auto">
          <a:xfrm flipV="1">
            <a:off x="2842570" y="5641962"/>
            <a:ext cx="346038" cy="21262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0" name="直線接點 60"/>
          <p:cNvCxnSpPr>
            <a:cxnSpLocks noChangeShapeType="1"/>
            <a:stCxn id="205" idx="5"/>
          </p:cNvCxnSpPr>
          <p:nvPr/>
        </p:nvCxnSpPr>
        <p:spPr bwMode="auto">
          <a:xfrm flipV="1">
            <a:off x="3351358" y="5158960"/>
            <a:ext cx="486683" cy="2364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1" name="直線接點 64"/>
          <p:cNvCxnSpPr>
            <a:cxnSpLocks noChangeShapeType="1"/>
            <a:stCxn id="113" idx="3"/>
          </p:cNvCxnSpPr>
          <p:nvPr/>
        </p:nvCxnSpPr>
        <p:spPr bwMode="auto">
          <a:xfrm flipV="1">
            <a:off x="4723677" y="3672049"/>
            <a:ext cx="932076" cy="14348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5" name="直線接點 69"/>
          <p:cNvCxnSpPr>
            <a:cxnSpLocks noChangeShapeType="1"/>
            <a:stCxn id="147" idx="2"/>
            <a:endCxn id="82" idx="0"/>
          </p:cNvCxnSpPr>
          <p:nvPr/>
        </p:nvCxnSpPr>
        <p:spPr bwMode="auto">
          <a:xfrm flipH="1">
            <a:off x="2037473" y="2749230"/>
            <a:ext cx="635932" cy="84158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6" name="直線接點 71"/>
          <p:cNvCxnSpPr>
            <a:cxnSpLocks noChangeShapeType="1"/>
            <a:stCxn id="80" idx="0"/>
            <a:endCxn id="147" idx="4"/>
          </p:cNvCxnSpPr>
          <p:nvPr/>
        </p:nvCxnSpPr>
        <p:spPr bwMode="auto">
          <a:xfrm>
            <a:off x="2037833" y="1618215"/>
            <a:ext cx="635572" cy="88442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2" name="直線接點 112"/>
          <p:cNvCxnSpPr>
            <a:cxnSpLocks noChangeShapeType="1"/>
          </p:cNvCxnSpPr>
          <p:nvPr/>
        </p:nvCxnSpPr>
        <p:spPr bwMode="auto">
          <a:xfrm>
            <a:off x="6226726" y="3999190"/>
            <a:ext cx="0" cy="54039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3" name="直線接點 114"/>
          <p:cNvCxnSpPr>
            <a:cxnSpLocks noChangeShapeType="1"/>
          </p:cNvCxnSpPr>
          <p:nvPr/>
        </p:nvCxnSpPr>
        <p:spPr bwMode="auto">
          <a:xfrm>
            <a:off x="6226726" y="2127529"/>
            <a:ext cx="0" cy="719137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4" name="直線接點 116"/>
          <p:cNvCxnSpPr>
            <a:cxnSpLocks noChangeShapeType="1"/>
          </p:cNvCxnSpPr>
          <p:nvPr/>
        </p:nvCxnSpPr>
        <p:spPr bwMode="auto">
          <a:xfrm>
            <a:off x="5825088" y="183860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5" name="直線接點 117"/>
          <p:cNvCxnSpPr>
            <a:cxnSpLocks noChangeShapeType="1"/>
          </p:cNvCxnSpPr>
          <p:nvPr/>
        </p:nvCxnSpPr>
        <p:spPr bwMode="auto">
          <a:xfrm>
            <a:off x="7480851" y="183860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6" name="直線接點 119"/>
          <p:cNvCxnSpPr>
            <a:cxnSpLocks noChangeShapeType="1"/>
          </p:cNvCxnSpPr>
          <p:nvPr/>
        </p:nvCxnSpPr>
        <p:spPr bwMode="auto">
          <a:xfrm>
            <a:off x="5825089" y="2127528"/>
            <a:ext cx="1655763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7" name="直線接點 121"/>
          <p:cNvCxnSpPr>
            <a:cxnSpLocks noChangeShapeType="1"/>
            <a:stCxn id="101" idx="0"/>
          </p:cNvCxnSpPr>
          <p:nvPr/>
        </p:nvCxnSpPr>
        <p:spPr bwMode="auto">
          <a:xfrm>
            <a:off x="6984886" y="3422929"/>
            <a:ext cx="1330466" cy="14226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8" name="六邊形 107"/>
          <p:cNvSpPr/>
          <p:nvPr/>
        </p:nvSpPr>
        <p:spPr bwMode="auto">
          <a:xfrm>
            <a:off x="7815932" y="627615"/>
            <a:ext cx="288032" cy="144016"/>
          </a:xfrm>
          <a:prstGeom prst="hexagon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9" name="六邊形 108"/>
          <p:cNvSpPr/>
          <p:nvPr/>
        </p:nvSpPr>
        <p:spPr bwMode="auto">
          <a:xfrm>
            <a:off x="8997902" y="627615"/>
            <a:ext cx="288032" cy="14401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0" name="文字方塊 125"/>
          <p:cNvSpPr txBox="1">
            <a:spLocks noChangeArrowheads="1"/>
          </p:cNvSpPr>
          <p:nvPr/>
        </p:nvSpPr>
        <p:spPr bwMode="auto">
          <a:xfrm>
            <a:off x="8095804" y="561976"/>
            <a:ext cx="9028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自有產品</a:t>
            </a:r>
          </a:p>
        </p:txBody>
      </p:sp>
      <p:sp>
        <p:nvSpPr>
          <p:cNvPr id="111" name="文字方塊 110"/>
          <p:cNvSpPr txBox="1"/>
          <p:nvPr/>
        </p:nvSpPr>
        <p:spPr>
          <a:xfrm>
            <a:off x="9258971" y="561976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軟體服務</a:t>
            </a:r>
          </a:p>
        </p:txBody>
      </p:sp>
      <p:sp>
        <p:nvSpPr>
          <p:cNvPr id="113" name="文字方塊 112"/>
          <p:cNvSpPr txBox="1"/>
          <p:nvPr/>
        </p:nvSpPr>
        <p:spPr>
          <a:xfrm>
            <a:off x="3821977" y="4952908"/>
            <a:ext cx="90170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政府專案</a:t>
            </a:r>
          </a:p>
        </p:txBody>
      </p:sp>
      <p:sp>
        <p:nvSpPr>
          <p:cNvPr id="114" name="文字方塊 113"/>
          <p:cNvSpPr txBox="1"/>
          <p:nvPr/>
        </p:nvSpPr>
        <p:spPr>
          <a:xfrm>
            <a:off x="7078614" y="3448200"/>
            <a:ext cx="10826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企業電子化</a:t>
            </a:r>
          </a:p>
        </p:txBody>
      </p:sp>
      <p:sp>
        <p:nvSpPr>
          <p:cNvPr id="115" name="六邊形 114"/>
          <p:cNvSpPr/>
          <p:nvPr/>
        </p:nvSpPr>
        <p:spPr bwMode="auto">
          <a:xfrm>
            <a:off x="3345407" y="2825426"/>
            <a:ext cx="1814170" cy="467039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</a:rPr>
              <a:t>ARES Treasury System</a:t>
            </a:r>
            <a:endParaRPr lang="zh-TW" altLang="en-US" sz="1200" b="1" dirty="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cxnSp>
        <p:nvCxnSpPr>
          <p:cNvPr id="116" name="直線接點 10"/>
          <p:cNvCxnSpPr>
            <a:cxnSpLocks noChangeShapeType="1"/>
          </p:cNvCxnSpPr>
          <p:nvPr/>
        </p:nvCxnSpPr>
        <p:spPr bwMode="auto">
          <a:xfrm>
            <a:off x="2767321" y="2625934"/>
            <a:ext cx="972000" cy="0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7" name="直線接點 20"/>
          <p:cNvCxnSpPr>
            <a:cxnSpLocks noChangeShapeType="1"/>
          </p:cNvCxnSpPr>
          <p:nvPr/>
        </p:nvCxnSpPr>
        <p:spPr bwMode="auto">
          <a:xfrm>
            <a:off x="5011501" y="2653059"/>
            <a:ext cx="657001" cy="496843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8" name="文字方塊 117"/>
          <p:cNvSpPr txBox="1"/>
          <p:nvPr/>
        </p:nvSpPr>
        <p:spPr>
          <a:xfrm>
            <a:off x="3756951" y="2505845"/>
            <a:ext cx="90170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b="1" dirty="0">
                <a:solidFill>
                  <a:srgbClr val="FFAB40"/>
                </a:solidFill>
                <a:latin typeface="微軟正黑體"/>
                <a:ea typeface="微軟正黑體"/>
                <a:cs typeface="微軟正黑體"/>
              </a:rPr>
              <a:t>金融業務</a:t>
            </a:r>
          </a:p>
        </p:txBody>
      </p:sp>
      <p:sp>
        <p:nvSpPr>
          <p:cNvPr id="119" name="六邊形 118"/>
          <p:cNvSpPr/>
          <p:nvPr/>
        </p:nvSpPr>
        <p:spPr bwMode="auto">
          <a:xfrm>
            <a:off x="5525134" y="4478343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Fortify </a:t>
            </a:r>
          </a:p>
          <a:p>
            <a:pPr algn="ctr">
              <a:defRPr/>
            </a:pPr>
            <a:r>
              <a:rPr kumimoji="0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資安檢測工具</a:t>
            </a:r>
            <a:endParaRPr kumimoji="0"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0" name="六邊形 119"/>
          <p:cNvSpPr/>
          <p:nvPr/>
        </p:nvSpPr>
        <p:spPr bwMode="auto">
          <a:xfrm>
            <a:off x="1985024" y="1037041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 err="1">
                <a:latin typeface="微軟正黑體"/>
                <a:ea typeface="微軟正黑體"/>
                <a:cs typeface="微軟正黑體"/>
              </a:rPr>
              <a:t>eAresBank</a:t>
            </a:r>
            <a:endParaRPr kumimoji="0" lang="zh-TW" altLang="en-US" sz="12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1" name="六邊形 120"/>
          <p:cNvSpPr/>
          <p:nvPr/>
        </p:nvSpPr>
        <p:spPr bwMode="auto">
          <a:xfrm>
            <a:off x="2495895" y="6195202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公部門專屬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宋体" charset="0"/>
            </a:endParaRPr>
          </a:p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業務專案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宋体" charset="0"/>
            </a:endParaRPr>
          </a:p>
        </p:txBody>
      </p:sp>
      <p:sp>
        <p:nvSpPr>
          <p:cNvPr id="123" name="六邊形 122"/>
          <p:cNvSpPr/>
          <p:nvPr/>
        </p:nvSpPr>
        <p:spPr bwMode="auto">
          <a:xfrm>
            <a:off x="488937" y="2661929"/>
            <a:ext cx="154889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</a:pPr>
            <a:r>
              <a:rPr kumimoji="0" lang="en-US" altLang="zh-TW" sz="1100" b="1" dirty="0">
                <a:latin typeface="微軟正黑體"/>
                <a:ea typeface="微軟正黑體"/>
                <a:cs typeface="微軟正黑體"/>
              </a:rPr>
              <a:t>ARES</a:t>
            </a:r>
            <a:r>
              <a:rPr kumimoji="0" lang="zh-TW" altLang="en-US" sz="1100" b="1" dirty="0"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latin typeface="微軟正黑體"/>
                <a:ea typeface="微軟正黑體"/>
                <a:cs typeface="微軟正黑體"/>
              </a:rPr>
              <a:t>Portfolio</a:t>
            </a:r>
            <a:r>
              <a:rPr kumimoji="0" lang="zh-TW" altLang="en-US" sz="1100" b="1" dirty="0"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latin typeface="微軟正黑體"/>
                <a:ea typeface="微軟正黑體"/>
                <a:cs typeface="微軟正黑體"/>
              </a:rPr>
              <a:t>System  </a:t>
            </a:r>
          </a:p>
        </p:txBody>
      </p:sp>
      <p:sp>
        <p:nvSpPr>
          <p:cNvPr id="124" name="六邊形 123"/>
          <p:cNvSpPr/>
          <p:nvPr/>
        </p:nvSpPr>
        <p:spPr bwMode="auto">
          <a:xfrm>
            <a:off x="3471573" y="135993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ARES </a:t>
            </a:r>
            <a:r>
              <a:rPr lang="en-US" altLang="zh-TW" sz="1200" b="1" dirty="0" err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Nuntio</a:t>
            </a:r>
            <a:endParaRPr lang="en-US" altLang="zh-TW" sz="12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25" name="直線接點 69"/>
          <p:cNvCxnSpPr>
            <a:cxnSpLocks noChangeShapeType="1"/>
            <a:stCxn id="147" idx="3"/>
            <a:endCxn id="123" idx="0"/>
          </p:cNvCxnSpPr>
          <p:nvPr/>
        </p:nvCxnSpPr>
        <p:spPr bwMode="auto">
          <a:xfrm flipH="1">
            <a:off x="2037833" y="2625935"/>
            <a:ext cx="573924" cy="30599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6" name="直線接點 69"/>
          <p:cNvCxnSpPr>
            <a:cxnSpLocks noChangeShapeType="1"/>
            <a:stCxn id="147" idx="3"/>
            <a:endCxn id="81" idx="0"/>
          </p:cNvCxnSpPr>
          <p:nvPr/>
        </p:nvCxnSpPr>
        <p:spPr bwMode="auto">
          <a:xfrm flipH="1" flipV="1">
            <a:off x="2037833" y="2263790"/>
            <a:ext cx="573924" cy="36214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8" name="直線接點 69"/>
          <p:cNvCxnSpPr>
            <a:cxnSpLocks noChangeShapeType="1"/>
            <a:stCxn id="147" idx="0"/>
            <a:endCxn id="115" idx="3"/>
          </p:cNvCxnSpPr>
          <p:nvPr/>
        </p:nvCxnSpPr>
        <p:spPr bwMode="auto">
          <a:xfrm>
            <a:off x="2897803" y="2625935"/>
            <a:ext cx="447604" cy="4330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9" name="直線接點 10"/>
          <p:cNvCxnSpPr>
            <a:cxnSpLocks noChangeShapeType="1"/>
          </p:cNvCxnSpPr>
          <p:nvPr/>
        </p:nvCxnSpPr>
        <p:spPr bwMode="auto">
          <a:xfrm>
            <a:off x="4641342" y="2650544"/>
            <a:ext cx="374650" cy="1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2" name="六邊形 131"/>
          <p:cNvSpPr/>
          <p:nvPr/>
        </p:nvSpPr>
        <p:spPr bwMode="auto">
          <a:xfrm>
            <a:off x="3328703" y="1989166"/>
            <a:ext cx="1839603" cy="47842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ARES Cross</a:t>
            </a:r>
          </a:p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Pricing</a:t>
            </a:r>
            <a:r>
              <a:rPr lang="zh-TW" altLang="en-US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System</a:t>
            </a:r>
          </a:p>
        </p:txBody>
      </p:sp>
      <p:sp>
        <p:nvSpPr>
          <p:cNvPr id="134" name="六邊形 133">
            <a:extLst>
              <a:ext uri="{FF2B5EF4-FFF2-40B4-BE49-F238E27FC236}">
                <a16:creationId xmlns:a16="http://schemas.microsoft.com/office/drawing/2014/main" id="{A914756B-9A8E-44E7-9B38-F9EE316E032B}"/>
              </a:ext>
            </a:extLst>
          </p:cNvPr>
          <p:cNvSpPr/>
          <p:nvPr/>
        </p:nvSpPr>
        <p:spPr bwMode="auto">
          <a:xfrm>
            <a:off x="3513790" y="3390755"/>
            <a:ext cx="1548176" cy="47006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</a:rPr>
              <a:t>Siron</a:t>
            </a:r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®</a:t>
            </a:r>
          </a:p>
          <a:p>
            <a:pPr algn="ctr"/>
            <a:r>
              <a:rPr kumimoji="1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洗錢防制</a:t>
            </a:r>
            <a:endParaRPr kumimoji="1" lang="en-US" altLang="zh-TW" sz="1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138" name="直線接點 69">
            <a:extLst>
              <a:ext uri="{FF2B5EF4-FFF2-40B4-BE49-F238E27FC236}">
                <a16:creationId xmlns:a16="http://schemas.microsoft.com/office/drawing/2014/main" id="{CA822B87-64B6-45A6-87FA-FCA1668CC3AD}"/>
              </a:ext>
            </a:extLst>
          </p:cNvPr>
          <p:cNvCxnSpPr>
            <a:cxnSpLocks noChangeShapeType="1"/>
            <a:stCxn id="147" idx="1"/>
            <a:endCxn id="134" idx="3"/>
          </p:cNvCxnSpPr>
          <p:nvPr/>
        </p:nvCxnSpPr>
        <p:spPr bwMode="auto">
          <a:xfrm>
            <a:off x="2836155" y="2749230"/>
            <a:ext cx="677635" cy="87655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2" name="六邊形 121"/>
          <p:cNvSpPr/>
          <p:nvPr/>
        </p:nvSpPr>
        <p:spPr bwMode="auto">
          <a:xfrm>
            <a:off x="1976860" y="3684095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SWIFT</a:t>
            </a:r>
          </a:p>
          <a:p>
            <a:pPr algn="ctr"/>
            <a:r>
              <a:rPr kumimoji="1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解決方案</a:t>
            </a:r>
            <a:endParaRPr kumimoji="1" lang="en-US" altLang="zh-TW" sz="1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01" name="六邊形 100"/>
          <p:cNvSpPr/>
          <p:nvPr/>
        </p:nvSpPr>
        <p:spPr bwMode="auto">
          <a:xfrm>
            <a:off x="5513280" y="2833208"/>
            <a:ext cx="1471606" cy="1179441"/>
          </a:xfrm>
          <a:prstGeom prst="hexagon">
            <a:avLst/>
          </a:prstGeom>
          <a:solidFill>
            <a:srgbClr val="4BACC6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系統服務</a:t>
            </a:r>
            <a:endParaRPr lang="en-US" altLang="zh-TW" sz="16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顧問服務</a:t>
            </a:r>
            <a:endParaRPr lang="en-US" altLang="zh-TW" sz="16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委外服務</a:t>
            </a:r>
          </a:p>
        </p:txBody>
      </p:sp>
      <p:sp>
        <p:nvSpPr>
          <p:cNvPr id="99" name="六邊形 98"/>
          <p:cNvSpPr/>
          <p:nvPr/>
        </p:nvSpPr>
        <p:spPr bwMode="auto">
          <a:xfrm>
            <a:off x="5059176" y="1353206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1200" b="1" dirty="0" err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uPKI</a:t>
            </a:r>
            <a:b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</a:br>
            <a:r>
              <a:rPr lang="zh-TW" altLang="en-US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安全機制</a:t>
            </a:r>
            <a:endParaRPr lang="en-US" altLang="zh-TW" sz="12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0" name="六邊形 99"/>
          <p:cNvSpPr/>
          <p:nvPr/>
        </p:nvSpPr>
        <p:spPr bwMode="auto">
          <a:xfrm>
            <a:off x="6681355" y="136220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ARES PP</a:t>
            </a:r>
          </a:p>
          <a:p>
            <a:pPr algn="ctr" eaLnBrk="1" hangingPunct="1">
              <a:defRPr/>
            </a:pPr>
            <a:r>
              <a:rPr kumimoji="0" lang="zh-TW" altLang="en-US" sz="1200" b="1" dirty="0">
                <a:latin typeface="微軟正黑體"/>
                <a:ea typeface="微軟正黑體"/>
                <a:cs typeface="微軟正黑體"/>
              </a:rPr>
              <a:t>隱私保鑣</a:t>
            </a:r>
          </a:p>
        </p:txBody>
      </p:sp>
      <p:sp>
        <p:nvSpPr>
          <p:cNvPr id="85" name="六邊形 84"/>
          <p:cNvSpPr/>
          <p:nvPr/>
        </p:nvSpPr>
        <p:spPr bwMode="auto">
          <a:xfrm>
            <a:off x="3754717" y="5275276"/>
            <a:ext cx="2738799" cy="85283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政府大型業務服務相關系統：人事服務網、終身學習網、食品查驗、藥證業務系統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、長照資訊化推廣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7" name="六邊形 146"/>
          <p:cNvSpPr/>
          <p:nvPr/>
        </p:nvSpPr>
        <p:spPr>
          <a:xfrm>
            <a:off x="2611757" y="2502639"/>
            <a:ext cx="286046" cy="246591"/>
          </a:xfrm>
          <a:prstGeom prst="hexagon">
            <a:avLst/>
          </a:prstGeom>
          <a:solidFill>
            <a:srgbClr val="FFA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" name="六邊形 204"/>
          <p:cNvSpPr/>
          <p:nvPr/>
        </p:nvSpPr>
        <p:spPr>
          <a:xfrm>
            <a:off x="3126960" y="5395371"/>
            <a:ext cx="286046" cy="246591"/>
          </a:xfrm>
          <a:prstGeom prst="hexagon">
            <a:avLst/>
          </a:prstGeom>
          <a:solidFill>
            <a:srgbClr val="2858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6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80348" y="5738516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2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8307501" y="1983066"/>
            <a:ext cx="2101607" cy="2698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4" name="直線接點 96"/>
          <p:cNvCxnSpPr>
            <a:cxnSpLocks noChangeShapeType="1"/>
          </p:cNvCxnSpPr>
          <p:nvPr/>
        </p:nvCxnSpPr>
        <p:spPr bwMode="auto">
          <a:xfrm flipV="1">
            <a:off x="8325358" y="1321601"/>
            <a:ext cx="996262" cy="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2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99499" y="5175221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30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03190" y="4614082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33" name="直線接點 96">
            <a:extLst>
              <a:ext uri="{FF2B5EF4-FFF2-40B4-BE49-F238E27FC236}">
                <a16:creationId xmlns:a16="http://schemas.microsoft.com/office/drawing/2014/main" id="{94CBEFDB-ED40-4282-BC1A-32862FF807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23510" y="4016427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0" name="六邊形 139"/>
          <p:cNvSpPr/>
          <p:nvPr/>
        </p:nvSpPr>
        <p:spPr bwMode="auto">
          <a:xfrm>
            <a:off x="8563394" y="1088370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 err="1">
                <a:latin typeface="微軟正黑體"/>
                <a:ea typeface="微軟正黑體"/>
                <a:cs typeface="微軟正黑體"/>
              </a:rPr>
              <a:t>ciMes</a:t>
            </a:r>
            <a:r>
              <a:rPr kumimoji="0" lang="en-US" altLang="zh-TW" sz="1400" b="1" dirty="0">
                <a:latin typeface="微軟正黑體"/>
                <a:ea typeface="微軟正黑體"/>
                <a:cs typeface="微軟正黑體"/>
              </a:rPr>
              <a:t> </a:t>
            </a:r>
            <a:br>
              <a:rPr kumimoji="0" lang="en-US" altLang="zh-TW" sz="1400" b="1" dirty="0">
                <a:latin typeface="微軟正黑體"/>
                <a:ea typeface="微軟正黑體"/>
                <a:cs typeface="微軟正黑體"/>
              </a:rPr>
            </a:br>
            <a:r>
              <a:rPr kumimoji="0" lang="zh-TW" altLang="en-US" sz="1400" b="1" dirty="0">
                <a:latin typeface="微軟正黑體"/>
                <a:ea typeface="微軟正黑體"/>
                <a:cs typeface="微軟正黑體"/>
              </a:rPr>
              <a:t>製造執行系統</a:t>
            </a:r>
          </a:p>
        </p:txBody>
      </p:sp>
      <p:sp>
        <p:nvSpPr>
          <p:cNvPr id="141" name="六邊形 140"/>
          <p:cNvSpPr/>
          <p:nvPr/>
        </p:nvSpPr>
        <p:spPr bwMode="auto">
          <a:xfrm>
            <a:off x="8582911" y="5478272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PLM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4" name="六邊形 143"/>
          <p:cNvSpPr/>
          <p:nvPr/>
        </p:nvSpPr>
        <p:spPr bwMode="auto">
          <a:xfrm>
            <a:off x="8572958" y="6073549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GD-CRM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5" name="六邊形 144"/>
          <p:cNvSpPr/>
          <p:nvPr/>
        </p:nvSpPr>
        <p:spPr bwMode="auto">
          <a:xfrm>
            <a:off x="8572958" y="4899878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NetSuite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6" name="六邊形 145"/>
          <p:cNvSpPr/>
          <p:nvPr/>
        </p:nvSpPr>
        <p:spPr bwMode="auto">
          <a:xfrm>
            <a:off x="8563622" y="1719660"/>
            <a:ext cx="2007939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latin typeface="微軟正黑體"/>
                <a:ea typeface="微軟正黑體"/>
                <a:cs typeface="微軟正黑體"/>
              </a:rPr>
              <a:t>HCP</a:t>
            </a:r>
          </a:p>
          <a:p>
            <a:pPr algn="ctr" eaLnBrk="1" hangingPunct="1">
              <a:defRPr/>
            </a:pPr>
            <a:r>
              <a:rPr kumimoji="0" lang="zh-TW" altLang="en-US" sz="1400" b="1" dirty="0">
                <a:latin typeface="微軟正黑體"/>
                <a:ea typeface="微軟正黑體"/>
                <a:cs typeface="微軟正黑體"/>
              </a:rPr>
              <a:t>人力資源系統</a:t>
            </a:r>
          </a:p>
        </p:txBody>
      </p:sp>
      <p:cxnSp>
        <p:nvCxnSpPr>
          <p:cNvPr id="148" name="直線接點 96">
            <a:extLst>
              <a:ext uri="{FF2B5EF4-FFF2-40B4-BE49-F238E27FC236}">
                <a16:creationId xmlns:a16="http://schemas.microsoft.com/office/drawing/2014/main" id="{589F8ED3-A98F-426C-91F5-FFB901ED59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43831" y="2708069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9" name="六邊形 148"/>
          <p:cNvSpPr/>
          <p:nvPr/>
        </p:nvSpPr>
        <p:spPr bwMode="auto">
          <a:xfrm>
            <a:off x="8573188" y="2387543"/>
            <a:ext cx="2007937" cy="640740"/>
          </a:xfrm>
          <a:prstGeom prst="hexagon">
            <a:avLst>
              <a:gd name="adj" fmla="val 20571"/>
              <a:gd name="vf" fmla="val 115470"/>
            </a:avLst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Oracle ERP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Local Template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GV/NM/GIB</a:t>
            </a:r>
            <a:endParaRPr kumimoji="0" lang="zh-TW" altLang="en-US" sz="1200" b="1" dirty="0"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0" name="直線接點 96">
            <a:extLst>
              <a:ext uri="{FF2B5EF4-FFF2-40B4-BE49-F238E27FC236}">
                <a16:creationId xmlns:a16="http://schemas.microsoft.com/office/drawing/2014/main" id="{0ED5C691-4AE6-475D-992B-3402379485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15875" y="3437155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51" name="六邊形 150"/>
          <p:cNvSpPr/>
          <p:nvPr/>
        </p:nvSpPr>
        <p:spPr bwMode="auto">
          <a:xfrm>
            <a:off x="8563394" y="3133070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 err="1">
                <a:latin typeface="微軟正黑體"/>
                <a:ea typeface="微軟正黑體"/>
                <a:cs typeface="微軟正黑體"/>
              </a:rPr>
              <a:t>eGUI</a:t>
            </a:r>
            <a:endParaRPr kumimoji="0" lang="en-US" altLang="zh-TW" sz="1400" b="1" dirty="0"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kumimoji="0" lang="en-US" altLang="zh-TW" sz="1400" b="1" dirty="0"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zh-TW" altLang="en-US" sz="1400" b="1" dirty="0">
                <a:latin typeface="微軟正黑體"/>
                <a:ea typeface="微軟正黑體"/>
                <a:cs typeface="微軟正黑體"/>
              </a:rPr>
              <a:t>電子發票系統</a:t>
            </a:r>
          </a:p>
        </p:txBody>
      </p:sp>
      <p:sp>
        <p:nvSpPr>
          <p:cNvPr id="152" name="六邊形 151"/>
          <p:cNvSpPr/>
          <p:nvPr/>
        </p:nvSpPr>
        <p:spPr bwMode="auto">
          <a:xfrm>
            <a:off x="8573649" y="4313538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EBS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3" name="直線接點 114"/>
          <p:cNvCxnSpPr>
            <a:cxnSpLocks noChangeShapeType="1"/>
          </p:cNvCxnSpPr>
          <p:nvPr/>
        </p:nvCxnSpPr>
        <p:spPr bwMode="auto">
          <a:xfrm flipH="1">
            <a:off x="8280348" y="1316277"/>
            <a:ext cx="35774" cy="514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3" name="六邊形 72"/>
          <p:cNvSpPr/>
          <p:nvPr/>
        </p:nvSpPr>
        <p:spPr bwMode="auto">
          <a:xfrm>
            <a:off x="515132" y="395409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ISDA SIMM</a:t>
            </a:r>
          </a:p>
        </p:txBody>
      </p:sp>
      <p:sp>
        <p:nvSpPr>
          <p:cNvPr id="74" name="六邊形 73"/>
          <p:cNvSpPr/>
          <p:nvPr/>
        </p:nvSpPr>
        <p:spPr bwMode="auto">
          <a:xfrm>
            <a:off x="526243" y="4640339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外匯議價系統</a:t>
            </a:r>
            <a:endParaRPr lang="en-US" altLang="zh-TW" sz="12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75" name="六邊形 74"/>
          <p:cNvSpPr/>
          <p:nvPr/>
        </p:nvSpPr>
        <p:spPr bwMode="auto">
          <a:xfrm>
            <a:off x="8585379" y="3726207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CaseWare</a:t>
            </a:r>
          </a:p>
          <a:p>
            <a:pPr algn="ctr" eaLnBrk="1" hangingPunct="1">
              <a:defRPr/>
            </a:pPr>
            <a:r>
              <a:rPr kumimoji="0" lang="zh-TW" altLang="en-US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自</a:t>
            </a: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編財報工具</a:t>
            </a:r>
          </a:p>
        </p:txBody>
      </p:sp>
    </p:spTree>
    <p:extLst>
      <p:ext uri="{BB962C8B-B14F-4D97-AF65-F5344CB8AC3E}">
        <p14:creationId xmlns:p14="http://schemas.microsoft.com/office/powerpoint/2010/main" val="358405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圖表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3073326"/>
              </p:ext>
            </p:extLst>
          </p:nvPr>
        </p:nvGraphicFramePr>
        <p:xfrm>
          <a:off x="6476389" y="7157358"/>
          <a:ext cx="4817488" cy="3648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產品別營收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graphicFrame>
        <p:nvGraphicFramePr>
          <p:cNvPr id="13" name="圖表 12">
            <a:extLst>
              <a:ext uri="{FF2B5EF4-FFF2-40B4-BE49-F238E27FC236}">
                <a16:creationId xmlns:a16="http://schemas.microsoft.com/office/drawing/2014/main" id="{4C6DDB80-D7E1-2A23-040A-A18D8D4444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6674398"/>
              </p:ext>
            </p:extLst>
          </p:nvPr>
        </p:nvGraphicFramePr>
        <p:xfrm>
          <a:off x="19916" y="3349053"/>
          <a:ext cx="5049308" cy="3637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圖表 15">
            <a:extLst>
              <a:ext uri="{FF2B5EF4-FFF2-40B4-BE49-F238E27FC236}">
                <a16:creationId xmlns:a16="http://schemas.microsoft.com/office/drawing/2014/main" id="{3F7CC1C7-319A-7ED3-2567-871F9E61CE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941345"/>
              </p:ext>
            </p:extLst>
          </p:nvPr>
        </p:nvGraphicFramePr>
        <p:xfrm>
          <a:off x="3725237" y="965958"/>
          <a:ext cx="4999566" cy="364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圖表 16">
            <a:extLst>
              <a:ext uri="{FF2B5EF4-FFF2-40B4-BE49-F238E27FC236}">
                <a16:creationId xmlns:a16="http://schemas.microsoft.com/office/drawing/2014/main" id="{482018FB-CEDF-D367-54CC-66FD067C10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8902059"/>
              </p:ext>
            </p:extLst>
          </p:nvPr>
        </p:nvGraphicFramePr>
        <p:xfrm>
          <a:off x="7380816" y="3199340"/>
          <a:ext cx="4811184" cy="3658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4017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地區別營收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graphicFrame>
        <p:nvGraphicFramePr>
          <p:cNvPr id="16" name="圖表 15">
            <a:extLst>
              <a:ext uri="{FF2B5EF4-FFF2-40B4-BE49-F238E27FC236}">
                <a16:creationId xmlns:a16="http://schemas.microsoft.com/office/drawing/2014/main" id="{1AEB807E-912D-7F3E-B0DE-185380EE95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13714"/>
              </p:ext>
            </p:extLst>
          </p:nvPr>
        </p:nvGraphicFramePr>
        <p:xfrm>
          <a:off x="160773" y="3596619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圖表 16">
            <a:extLst>
              <a:ext uri="{FF2B5EF4-FFF2-40B4-BE49-F238E27FC236}">
                <a16:creationId xmlns:a16="http://schemas.microsoft.com/office/drawing/2014/main" id="{18536398-E79F-F2CD-19B0-07210CD12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973788"/>
              </p:ext>
            </p:extLst>
          </p:nvPr>
        </p:nvGraphicFramePr>
        <p:xfrm>
          <a:off x="5893360" y="3724825"/>
          <a:ext cx="6084276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圖表 17">
            <a:extLst>
              <a:ext uri="{FF2B5EF4-FFF2-40B4-BE49-F238E27FC236}">
                <a16:creationId xmlns:a16="http://schemas.microsoft.com/office/drawing/2014/main" id="{05229505-F4DF-1080-5F85-AA59A19574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0391798"/>
              </p:ext>
            </p:extLst>
          </p:nvPr>
        </p:nvGraphicFramePr>
        <p:xfrm>
          <a:off x="3187306" y="873516"/>
          <a:ext cx="6119446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29165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型態別營收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graphicFrame>
        <p:nvGraphicFramePr>
          <p:cNvPr id="12" name="圖表 11">
            <a:extLst>
              <a:ext uri="{FF2B5EF4-FFF2-40B4-BE49-F238E27FC236}">
                <a16:creationId xmlns:a16="http://schemas.microsoft.com/office/drawing/2014/main" id="{220E1870-7B2C-64BC-1046-5F1B5B6159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3804090"/>
              </p:ext>
            </p:extLst>
          </p:nvPr>
        </p:nvGraphicFramePr>
        <p:xfrm>
          <a:off x="-372627" y="3528999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圖表 12">
            <a:extLst>
              <a:ext uri="{FF2B5EF4-FFF2-40B4-BE49-F238E27FC236}">
                <a16:creationId xmlns:a16="http://schemas.microsoft.com/office/drawing/2014/main" id="{3429DDD3-9F58-BAF8-7BAF-76EFFD50EC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8687741"/>
              </p:ext>
            </p:extLst>
          </p:nvPr>
        </p:nvGraphicFramePr>
        <p:xfrm>
          <a:off x="2887495" y="757157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圖表 13">
            <a:extLst>
              <a:ext uri="{FF2B5EF4-FFF2-40B4-BE49-F238E27FC236}">
                <a16:creationId xmlns:a16="http://schemas.microsoft.com/office/drawing/2014/main" id="{32C7ECF9-A275-9A0C-4815-2C2C05BACA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8336172"/>
              </p:ext>
            </p:extLst>
          </p:nvPr>
        </p:nvGraphicFramePr>
        <p:xfrm>
          <a:off x="5581556" y="3640734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07104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合併簡明資產負債表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880" name="表格 48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228258"/>
              </p:ext>
            </p:extLst>
          </p:nvPr>
        </p:nvGraphicFramePr>
        <p:xfrm>
          <a:off x="1177871" y="2402236"/>
          <a:ext cx="10370094" cy="263471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175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7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4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2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4651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2022/03/31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2021/12/31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2021/03/31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05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資產總計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1,325,457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1,335,146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1,289,223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負債總計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482,037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516,268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503,193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股東權益總計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843,420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818,878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786,030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61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單位：新台幣仟元</a:t>
            </a:r>
          </a:p>
        </p:txBody>
      </p:sp>
    </p:spTree>
    <p:extLst>
      <p:ext uri="{BB962C8B-B14F-4D97-AF65-F5344CB8AC3E}">
        <p14:creationId xmlns:p14="http://schemas.microsoft.com/office/powerpoint/2010/main" val="2345242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ES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ES 2016" id="{B9B114A8-8820-4746-A513-E0AB20236646}" vid="{43A4C349-B7F9-4821-B32F-87C6AA79E14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ARES 2016</Template>
  <TotalTime>21822</TotalTime>
  <Words>630</Words>
  <Application>Microsoft Office PowerPoint</Application>
  <PresentationFormat>寬螢幕</PresentationFormat>
  <Paragraphs>213</Paragraphs>
  <Slides>12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Noto Sans CJK TC Bold</vt:lpstr>
      <vt:lpstr>微軟正黑體</vt:lpstr>
      <vt:lpstr>Arial</vt:lpstr>
      <vt:lpstr>Calibri</vt:lpstr>
      <vt:lpstr>Wingdings</vt:lpstr>
      <vt:lpstr>ARES 2016</vt:lpstr>
      <vt:lpstr> 2022年資通電腦法說會  股票代碼：2471 時間：2022/05/19</vt:lpstr>
      <vt:lpstr>免責聲明</vt:lpstr>
      <vt:lpstr>PowerPoint 簡報</vt:lpstr>
      <vt:lpstr>資訊暢通 通往成功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資通電腦</dc:title>
  <dc:creator>1896</dc:creator>
  <cp:lastModifiedBy>Carrie Yu</cp:lastModifiedBy>
  <cp:revision>1161</cp:revision>
  <dcterms:created xsi:type="dcterms:W3CDTF">2017-05-22T08:47:49Z</dcterms:created>
  <dcterms:modified xsi:type="dcterms:W3CDTF">2022-05-09T06:49:38Z</dcterms:modified>
</cp:coreProperties>
</file>