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4"/>
  </p:notesMasterIdLst>
  <p:handoutMasterIdLst>
    <p:handoutMasterId r:id="rId15"/>
  </p:handoutMasterIdLst>
  <p:sldIdLst>
    <p:sldId id="268" r:id="rId2"/>
    <p:sldId id="580" r:id="rId3"/>
    <p:sldId id="260" r:id="rId4"/>
    <p:sldId id="603" r:id="rId5"/>
    <p:sldId id="567" r:id="rId6"/>
    <p:sldId id="599" r:id="rId7"/>
    <p:sldId id="600" r:id="rId8"/>
    <p:sldId id="605" r:id="rId9"/>
    <p:sldId id="601" r:id="rId10"/>
    <p:sldId id="602" r:id="rId11"/>
    <p:sldId id="598" r:id="rId12"/>
    <p:sldId id="565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04">
          <p15:clr>
            <a:srgbClr val="A4A3A4"/>
          </p15:clr>
        </p15:guide>
        <p15:guide id="4" pos="3864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6">
          <p15:clr>
            <a:srgbClr val="A4A3A4"/>
          </p15:clr>
        </p15:guide>
        <p15:guide id="7" pos="645">
          <p15:clr>
            <a:srgbClr val="A4A3A4"/>
          </p15:clr>
        </p15:guide>
        <p15:guide id="8" pos="2617">
          <p15:clr>
            <a:srgbClr val="A4A3A4"/>
          </p15:clr>
        </p15:guide>
        <p15:guide id="9" orient="horz" pos="9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B4F"/>
    <a:srgbClr val="2858AA"/>
    <a:srgbClr val="86BBD5"/>
    <a:srgbClr val="5767B4"/>
    <a:srgbClr val="8C91C9"/>
    <a:srgbClr val="7EBBDE"/>
    <a:srgbClr val="86BBDE"/>
    <a:srgbClr val="91BBD5"/>
    <a:srgbClr val="91ABD5"/>
    <a:srgbClr val="073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65" autoAdjust="0"/>
    <p:restoredTop sz="94554" autoAdjust="0"/>
  </p:normalViewPr>
  <p:slideViewPr>
    <p:cSldViewPr snapToGrid="0">
      <p:cViewPr varScale="1">
        <p:scale>
          <a:sx n="46" d="100"/>
          <a:sy n="46" d="100"/>
        </p:scale>
        <p:origin x="737" y="21"/>
      </p:cViewPr>
      <p:guideLst>
        <p:guide orient="horz" pos="2160"/>
        <p:guide pos="3840"/>
        <p:guide orient="horz" pos="204"/>
        <p:guide pos="3864"/>
        <p:guide orient="horz"/>
        <p:guide orient="horz" pos="36"/>
        <p:guide pos="645"/>
        <p:guide pos="2617"/>
        <p:guide orient="horz" pos="9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[法說會用營收比較.xlsx]部門產品屬性比較(報告書)-2022Q1法說!樞紐分析表1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en-US" sz="2400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1Q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2251437483995621"/>
          <c:y val="0.104136487129167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77E-2"/>
              <c:y val="-0.2259984563315674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87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819"/>
              <c:y val="7.07975794523338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819"/>
              <c:y val="7.0797579452333892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'部門產品屬性比較(報告書)-2022Q1法說'!$I$2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C1B-4C65-85CB-61E04BD08CB0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C1B-4C65-85CB-61E04BD08CB0}"/>
              </c:ext>
            </c:extLst>
          </c:dPt>
          <c:dPt>
            <c:idx val="2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C1B-4C65-85CB-61E04BD08CB0}"/>
              </c:ext>
            </c:extLst>
          </c:dPt>
          <c:dLbls>
            <c:dLbl>
              <c:idx val="0"/>
              <c:layout>
                <c:manualLayout>
                  <c:x val="-0.16630002095118374"/>
                  <c:y val="4.165459485166700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Commercial SI</a:t>
                    </a:r>
                    <a:r>
                      <a:rPr lang="en-US" altLang="zh-TW" baseline="0" dirty="0"/>
                      <a:t>
</a:t>
                    </a:r>
                    <a:fld id="{8A00FBDE-C5D1-4DD9-984A-BF2AAC48CC68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615480929434419"/>
                      <c:h val="0.249927569110002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C1B-4C65-85CB-61E04BD08CB0}"/>
                </c:ext>
              </c:extLst>
            </c:dLbl>
            <c:dLbl>
              <c:idx val="1"/>
              <c:layout>
                <c:manualLayout>
                  <c:x val="0.26528823258474421"/>
                  <c:y val="-0.2152154067336129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Financials</a:t>
                    </a:r>
                    <a:r>
                      <a:rPr lang="en-US" altLang="zh-TW" baseline="0" dirty="0"/>
                      <a:t>
</a:t>
                    </a:r>
                    <a:fld id="{BE2B26A4-92E9-40C3-87B5-23659D259A23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26603014975107"/>
                      <c:h val="0.3331673344885832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1B-4C65-85CB-61E04BD08CB0}"/>
                </c:ext>
              </c:extLst>
            </c:dLbl>
            <c:dLbl>
              <c:idx val="2"/>
              <c:layout>
                <c:manualLayout>
                  <c:x val="0.20589526403479896"/>
                  <c:y val="0.121492568317362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Project
</a:t>
                    </a:r>
                    <a:fld id="{66BF6232-4821-4DEA-B721-E48619A44BBB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C1B-4C65-85CB-61E04BD08CB0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'部門產品屬性比較(報告書)-2022Q1法說'!$H$3:$H$6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'部門產品屬性比較(報告書)-2022Q1法說'!$I$3:$I$6</c:f>
              <c:numCache>
                <c:formatCode>_-* #,##0_-;\-* #,##0_-;_-* "-"??_-;_-@_-</c:formatCode>
                <c:ptCount val="3"/>
                <c:pt idx="0">
                  <c:v>87811</c:v>
                </c:pt>
                <c:pt idx="1">
                  <c:v>56760</c:v>
                </c:pt>
                <c:pt idx="2">
                  <c:v>42271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1B-4C65-85CB-61E04BD08CB0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[法說會用營收比較.xlsx]部門產品屬性比較(報告書)-2023Q1法說!樞紐分析表2</c:name>
    <c:fmtId val="-1"/>
  </c:pivotSource>
  <c:chart>
    <c:autoTitleDeleted val="1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9.4599675827815324E-2"/>
              <c:y val="-0.2227628759593816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0.3072459482898699"/>
              <c:y val="-7.10772356968326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3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'部門產品屬性比較(報告書)-2023Q1法說'!$L$2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602-41A7-BE97-A116295637D8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602-41A7-BE97-A116295637D8}"/>
              </c:ext>
            </c:extLst>
          </c:dPt>
          <c:dPt>
            <c:idx val="2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1602-41A7-BE97-A116295637D8}"/>
              </c:ext>
            </c:extLst>
          </c:dPt>
          <c:dLbls>
            <c:dLbl>
              <c:idx val="0"/>
              <c:layout>
                <c:manualLayout>
                  <c:x val="-0.16053793589618359"/>
                  <c:y val="6.790490406941353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Commercial SI</a:t>
                    </a:r>
                    <a:r>
                      <a:rPr lang="en-US" altLang="zh-TW" baseline="0" dirty="0"/>
                      <a:t>
</a:t>
                    </a:r>
                    <a:fld id="{411ACA64-432E-4142-A3C6-EB060E27121A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802962611388015"/>
                      <c:h val="0.268137313504863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602-41A7-BE97-A116295637D8}"/>
                </c:ext>
              </c:extLst>
            </c:dLbl>
            <c:dLbl>
              <c:idx val="1"/>
              <c:layout>
                <c:manualLayout>
                  <c:x val="0.22862002437375892"/>
                  <c:y val="-0.1741152757380562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Financials</a:t>
                    </a:r>
                    <a:r>
                      <a:rPr lang="en-US" altLang="zh-TW" baseline="0" dirty="0"/>
                      <a:t>
</a:t>
                    </a:r>
                    <a:fld id="{2FDFFCE2-F88F-48A7-AC32-1C41D2EAB321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840889876018107"/>
                      <c:h val="0.2715499702221982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602-41A7-BE97-A116295637D8}"/>
                </c:ext>
              </c:extLst>
            </c:dLbl>
            <c:dLbl>
              <c:idx val="2"/>
              <c:layout>
                <c:manualLayout>
                  <c:x val="0.22085359290053633"/>
                  <c:y val="0.121880597047665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Project
</a:t>
                    </a:r>
                    <a:fld id="{5D78C272-22D2-4132-9237-1AB3A4F84DB6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65014084728637"/>
                      <c:h val="0.2074755992028542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602-41A7-BE97-A116295637D8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'部門產品屬性比較(報告書)-2023Q1法說'!$K$3:$K$6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'部門產品屬性比較(報告書)-2023Q1法說'!$L$3:$L$6</c:f>
              <c:numCache>
                <c:formatCode>_-* #,##0_-;\-* #,##0_-;_-* "-"??_-;_-@_-</c:formatCode>
                <c:ptCount val="3"/>
                <c:pt idx="0">
                  <c:v>398673</c:v>
                </c:pt>
                <c:pt idx="1">
                  <c:v>247956</c:v>
                </c:pt>
                <c:pt idx="2">
                  <c:v>155875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02-41A7-BE97-A116295637D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[法說會用營收比較.xlsx]部門產品屬性比較(報告書)-2023Q1法說!樞紐分析表1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2023 1</a:t>
            </a:r>
            <a:r>
              <a:rPr lang="en-US" altLang="zh-TW" sz="2400" dirty="0"/>
              <a:t>Q</a:t>
            </a:r>
            <a:endParaRPr lang="zh-TW" sz="2400" dirty="0"/>
          </a:p>
        </c:rich>
      </c:tx>
      <c:layout>
        <c:manualLayout>
          <c:xMode val="edge"/>
          <c:yMode val="edge"/>
          <c:x val="0.42371316499223477"/>
          <c:y val="6.24818922775005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77E-2"/>
              <c:y val="-0.2259984563315674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87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pPr>
            <a:solidFill>
              <a:schemeClr val="accent1"/>
            </a:solidFill>
            <a:ln w="9525">
              <a:solidFill>
                <a:schemeClr val="lt1"/>
              </a:solidFill>
            </a:ln>
            <a:effectLst/>
          </c:spPr>
        </c:marker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'部門產品屬性比較(報告書)-2023Q1法說'!$I$2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A78-4759-8E07-9354576642E9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A78-4759-8E07-9354576642E9}"/>
              </c:ext>
            </c:extLst>
          </c:dPt>
          <c:dPt>
            <c:idx val="2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1A78-4759-8E07-9354576642E9}"/>
              </c:ext>
            </c:extLst>
          </c:dPt>
          <c:dLbls>
            <c:dLbl>
              <c:idx val="0"/>
              <c:layout>
                <c:manualLayout>
                  <c:x val="-0.15178176515385827"/>
                  <c:y val="-6.9424324752778363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Commercial SI</a:t>
                    </a: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BAC0F86A-2770-4CDE-8D49-B11D4F913E9B}" type="PERCENTAGE">
                      <a:rPr lang="en-US" altLang="zh-TW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zh-TW" altLang="en-US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8407385791106724"/>
                      <c:h val="0.2325714879218074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A78-4759-8E07-9354576642E9}"/>
                </c:ext>
              </c:extLst>
            </c:dLbl>
            <c:dLbl>
              <c:idx val="1"/>
              <c:layout>
                <c:manualLayout>
                  <c:x val="0.2032555811625579"/>
                  <c:y val="-0.2013304051210005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Financials</a:t>
                    </a:r>
                  </a:p>
                  <a:p>
                    <a:pPr>
                      <a:defRPr sz="1600">
                        <a:solidFill>
                          <a:schemeClr val="tx1"/>
                        </a:solidFill>
                      </a:defRPr>
                    </a:pPr>
                    <a:fld id="{9FFD41CD-CEDD-4081-B2D1-A4CCA41173AD}" type="PERCENTAGE">
                      <a:rPr lang="en-US" altLang="zh-TW" baseline="0" smtClean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zh-TW" altLang="en-US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631760498039569"/>
                      <c:h val="0.2706854422110827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A78-4759-8E07-9354576642E9}"/>
                </c:ext>
              </c:extLst>
            </c:dLbl>
            <c:dLbl>
              <c:idx val="2"/>
              <c:layout>
                <c:manualLayout>
                  <c:x val="0.20985478834316038"/>
                  <c:y val="0.1388486495055567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Project </a:t>
                    </a:r>
                    <a:fld id="{2150F50F-BC76-463D-AEE3-611DDD3C77CD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667847249242594"/>
                      <c:h val="0.2395139203970852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A78-4759-8E07-9354576642E9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'部門產品屬性比較(報告書)-2023Q1法說'!$H$3:$H$6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'部門產品屬性比較(報告書)-2023Q1法說'!$I$3:$I$6</c:f>
              <c:numCache>
                <c:formatCode>_-* #,##0_-;\-* #,##0_-;_-* "-"??_-;_-@_-</c:formatCode>
                <c:ptCount val="3"/>
                <c:pt idx="0">
                  <c:v>103328</c:v>
                </c:pt>
                <c:pt idx="1">
                  <c:v>54608</c:v>
                </c:pt>
                <c:pt idx="2">
                  <c:v>41628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A78-4759-8E07-9354576642E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2023</a:t>
            </a:r>
            <a:r>
              <a:rPr lang="en-US" sz="2400" baseline="0" dirty="0"/>
              <a:t> </a:t>
            </a:r>
            <a:r>
              <a:rPr lang="en-US" sz="2400" dirty="0"/>
              <a:t>1</a:t>
            </a:r>
            <a:r>
              <a:rPr lang="en-US" altLang="zh-TW" sz="2400" dirty="0"/>
              <a:t>Q</a:t>
            </a:r>
            <a:endParaRPr lang="zh-TW" sz="2400" dirty="0"/>
          </a:p>
        </c:rich>
      </c:tx>
      <c:layout>
        <c:manualLayout>
          <c:xMode val="edge"/>
          <c:yMode val="edge"/>
          <c:x val="0.45658648870432911"/>
          <c:y val="4.9344278188745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51303856418E-2"/>
          <c:y val="0.28592054455564486"/>
          <c:w val="0.83362734101114655"/>
          <c:h val="0.67919132557409911"/>
        </c:manualLayout>
      </c:layout>
      <c:pie3DChart>
        <c:varyColors val="1"/>
        <c:ser>
          <c:idx val="2"/>
          <c:order val="0"/>
          <c:tx>
            <c:strRef>
              <c:f>'2023Q1地區別收入'!$L$89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DAC-4A10-B411-815A242E92FA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DAC-4A10-B411-815A242E92F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8DAC-4A10-B411-815A242E92FA}"/>
              </c:ext>
            </c:extLst>
          </c:dPt>
          <c:dLbls>
            <c:dLbl>
              <c:idx val="0"/>
              <c:layout>
                <c:manualLayout>
                  <c:x val="0.15903494858499329"/>
                  <c:y val="-6.92382422466481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600" dirty="0">
                        <a:solidFill>
                          <a:schemeClr val="bg1"/>
                        </a:solidFill>
                      </a:rPr>
                      <a:t>TW</a:t>
                    </a:r>
                    <a:r>
                      <a:rPr lang="en-US" altLang="zh-TW" sz="1600" baseline="0" dirty="0">
                        <a:solidFill>
                          <a:schemeClr val="bg1"/>
                        </a:solidFill>
                      </a:rPr>
                      <a:t>
</a:t>
                    </a:r>
                    <a:fld id="{8A2CD0AF-062B-4673-8E7B-9EA0DE6394BD}" type="PERCENTAGE">
                      <a:rPr lang="en-US" altLang="zh-TW" sz="1600" baseline="0">
                        <a:solidFill>
                          <a:schemeClr val="bg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sz="1600" baseline="0" dirty="0">
                      <a:solidFill>
                        <a:schemeClr val="bg1"/>
                      </a:solidFill>
                    </a:endParaRP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DAC-4A10-B411-815A242E92FA}"/>
                </c:ext>
              </c:extLst>
            </c:dLbl>
            <c:dLbl>
              <c:idx val="1"/>
              <c:layout>
                <c:manualLayout>
                  <c:x val="-0.1670001099163014"/>
                  <c:y val="8.602100084881893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Asia</a:t>
                    </a:r>
                    <a:r>
                      <a:rPr lang="en-US" altLang="zh-TW" baseline="0" dirty="0"/>
                      <a:t>
</a:t>
                    </a:r>
                    <a:fld id="{870BBC45-E6ED-4DF0-9E5F-65273050EF5D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DAC-4A10-B411-815A242E92FA}"/>
                </c:ext>
              </c:extLst>
            </c:dLbl>
            <c:dLbl>
              <c:idx val="2"/>
              <c:layout>
                <c:manualLayout>
                  <c:x val="0.20659728609567929"/>
                  <c:y val="-2.988362729188884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Americas</a:t>
                    </a:r>
                    <a:r>
                      <a:rPr lang="en-US" altLang="zh-TW" baseline="0" dirty="0"/>
                      <a:t>
</a:t>
                    </a:r>
                    <a:fld id="{D41419BF-3B3B-4684-8BBA-E6C4C5D3153B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DAC-4A10-B411-815A242E92FA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'2023Q1地區別收入'!$K$90:$K$92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</c:strCache>
            </c:strRef>
          </c:cat>
          <c:val>
            <c:numRef>
              <c:f>'2023Q1地區別收入'!$L$90:$L$92</c:f>
              <c:numCache>
                <c:formatCode>_-* #,##0_-;\-* #,##0_-;_-* "-"??_-;_-@_-</c:formatCode>
                <c:ptCount val="3"/>
                <c:pt idx="0">
                  <c:v>185010</c:v>
                </c:pt>
                <c:pt idx="1">
                  <c:v>14492</c:v>
                </c:pt>
                <c:pt idx="2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AC-4A10-B411-815A242E92F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2022 1Q</a:t>
            </a:r>
            <a:endParaRPr lang="zh-TW" sz="2400" dirty="0"/>
          </a:p>
        </c:rich>
      </c:tx>
      <c:layout>
        <c:manualLayout>
          <c:xMode val="edge"/>
          <c:yMode val="edge"/>
          <c:x val="0.38746072663370301"/>
          <c:y val="4.29076935793008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tx>
            <c:strRef>
              <c:f>'2022Q1地區別收入'!$J$40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E85-4961-93AB-8E6AF01CA3C5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E85-4961-93AB-8E6AF01CA3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E85-4961-93AB-8E6AF01CA3C5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E85-4961-93AB-8E6AF01CA3C5}"/>
              </c:ext>
            </c:extLst>
          </c:dPt>
          <c:dLbls>
            <c:dLbl>
              <c:idx val="0"/>
              <c:layout>
                <c:manualLayout>
                  <c:x val="0.22472254710338585"/>
                  <c:y val="-5.556257339490332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TW
</a:t>
                    </a:r>
                    <a:fld id="{AA032548-56C9-41DA-97C5-79CB02A44B2B}" type="PERCENTAGE">
                      <a:rPr lang="en-US" altLang="zh-TW" baseline="0"/>
                      <a:pPr>
                        <a:defRPr sz="1600"/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E85-4961-93AB-8E6AF01CA3C5}"/>
                </c:ext>
              </c:extLst>
            </c:dLbl>
            <c:dLbl>
              <c:idx val="1"/>
              <c:layout>
                <c:manualLayout>
                  <c:x val="-0.27175276935747456"/>
                  <c:y val="0.320512936067944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Asia</a:t>
                    </a:r>
                    <a:r>
                      <a:rPr lang="en-US" altLang="zh-TW" baseline="0" dirty="0"/>
                      <a:t>
</a:t>
                    </a:r>
                    <a:fld id="{D60C6875-63AB-4D07-A92F-1DC6067063F5}" type="PERCENTAGE">
                      <a:rPr lang="en-US" altLang="zh-TW" baseline="0"/>
                      <a:pPr>
                        <a:defRPr sz="1600"/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E85-4961-93AB-8E6AF01CA3C5}"/>
                </c:ext>
              </c:extLst>
            </c:dLbl>
            <c:dLbl>
              <c:idx val="2"/>
              <c:layout>
                <c:manualLayout>
                  <c:x val="-0.37619054671738789"/>
                  <c:y val="4.5787562295420631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Americas</a:t>
                    </a:r>
                    <a:r>
                      <a:rPr lang="en-US" altLang="zh-TW" baseline="0" dirty="0"/>
                      <a:t>
</a:t>
                    </a:r>
                    <a:fld id="{8E063EFC-7228-4CB1-A4E8-4FD312153EA0}" type="PERCENTAGE">
                      <a:rPr lang="en-US" altLang="zh-TW" baseline="0"/>
                      <a:pPr>
                        <a:defRPr sz="1600"/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E85-4961-93AB-8E6AF01CA3C5}"/>
                </c:ext>
              </c:extLst>
            </c:dLbl>
            <c:dLbl>
              <c:idx val="3"/>
              <c:layout>
                <c:manualLayout>
                  <c:x val="0.30952386755228112"/>
                  <c:y val="0.1282051744271777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Others</a:t>
                    </a:r>
                    <a:r>
                      <a:rPr lang="en-US" altLang="zh-TW" baseline="0" dirty="0"/>
                      <a:t>
</a:t>
                    </a:r>
                    <a:fld id="{7DD6F487-CBBB-41B8-9FB2-B5F8476FB6F0}" type="PERCENTAGE">
                      <a:rPr lang="en-US" altLang="zh-TW" baseline="0"/>
                      <a:pPr>
                        <a:defRPr sz="1600"/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E85-4961-93AB-8E6AF01CA3C5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'2022Q1地區別收入'!$I$41:$I$44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其他地區</c:v>
                </c:pt>
              </c:strCache>
            </c:strRef>
          </c:cat>
          <c:val>
            <c:numRef>
              <c:f>'2022Q1地區別收入'!$J$41:$J$44</c:f>
              <c:numCache>
                <c:formatCode>_(* #,##0_);_(* \(#,##0\);_(* "-"??_);_(@_)</c:formatCode>
                <c:ptCount val="4"/>
                <c:pt idx="0">
                  <c:v>174694</c:v>
                </c:pt>
                <c:pt idx="1">
                  <c:v>12069</c:v>
                </c:pt>
                <c:pt idx="2">
                  <c:v>79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E85-4961-93AB-8E6AF01CA3C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/>
              <a:t>2022</a:t>
            </a:r>
            <a:endParaRPr lang="zh-TW" sz="2400" dirty="0"/>
          </a:p>
        </c:rich>
      </c:tx>
      <c:layout>
        <c:manualLayout>
          <c:xMode val="edge"/>
          <c:yMode val="edge"/>
          <c:x val="0.41530595157093247"/>
          <c:y val="0.111875158726643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tx>
            <c:strRef>
              <c:f>'2022Q4地區別收入'!$M$86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CAE-463B-8AD6-13874D0E07EB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CAE-463B-8AD6-13874D0E07EB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CAE-463B-8AD6-13874D0E07EB}"/>
              </c:ext>
            </c:extLst>
          </c:dPt>
          <c:dLbls>
            <c:dLbl>
              <c:idx val="0"/>
              <c:layout>
                <c:manualLayout>
                  <c:x val="0.187306842378646"/>
                  <c:y val="-8.588270495373705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TW</a:t>
                    </a:r>
                    <a:r>
                      <a:rPr lang="en-US" altLang="zh-TW" baseline="0" dirty="0"/>
                      <a:t>
</a:t>
                    </a:r>
                    <a:fld id="{0C6EED97-E303-4495-BE83-5ABB1834C00A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CAE-463B-8AD6-13874D0E07EB}"/>
                </c:ext>
              </c:extLst>
            </c:dLbl>
            <c:dLbl>
              <c:idx val="1"/>
              <c:layout>
                <c:manualLayout>
                  <c:x val="-0.19021740826284952"/>
                  <c:y val="0.1219185744905136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Asia
</a:t>
                    </a:r>
                    <a:fld id="{CB759C7C-67CA-49B2-9894-0B3638698380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CAE-463B-8AD6-13874D0E07EB}"/>
                </c:ext>
              </c:extLst>
            </c:dLbl>
            <c:dLbl>
              <c:idx val="2"/>
              <c:layout>
                <c:manualLayout>
                  <c:x val="0.30381947153094019"/>
                  <c:y val="5.62701113033140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Americas</a:t>
                    </a:r>
                    <a:r>
                      <a:rPr lang="en-US" altLang="zh-TW" baseline="0" dirty="0"/>
                      <a:t>
</a:t>
                    </a:r>
                    <a:fld id="{4F7D2601-D237-49C1-BCAE-C53F53ED3FBB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CAE-463B-8AD6-13874D0E07EB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'2022Q4地區別收入'!$L$87:$L$89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</c:strCache>
            </c:strRef>
          </c:cat>
          <c:val>
            <c:numRef>
              <c:f>'2022Q4地區別收入'!$M$87:$M$89</c:f>
              <c:numCache>
                <c:formatCode>_-* #,##0_-;\-* #,##0_-;_-* "-"??_-;_-@_-</c:formatCode>
                <c:ptCount val="3"/>
                <c:pt idx="0">
                  <c:v>710840</c:v>
                </c:pt>
                <c:pt idx="1">
                  <c:v>88456</c:v>
                </c:pt>
                <c:pt idx="2">
                  <c:v>3208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CAE-463B-8AD6-13874D0E07E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7907412941431745"/>
          <c:y val="3.4985332715763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AFB-40B3-8DF6-3C54F0B90C6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AFB-40B3-8DF6-3C54F0B90C6E}"/>
              </c:ext>
            </c:extLst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AFB-40B3-8DF6-3C54F0B90C6E}"/>
              </c:ext>
            </c:extLst>
          </c:dPt>
          <c:dPt>
            <c:idx val="3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AFB-40B3-8DF6-3C54F0B90C6E}"/>
              </c:ext>
            </c:extLst>
          </c:dPt>
          <c:dLbls>
            <c:dLbl>
              <c:idx val="0"/>
              <c:layout>
                <c:manualLayout>
                  <c:x val="2.1574973031283782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In-House</a:t>
                    </a:r>
                    <a:r>
                      <a:rPr lang="en-US" altLang="zh-TW" baseline="0" dirty="0"/>
                      <a:t> Products
</a:t>
                    </a:r>
                    <a:fld id="{A020A2CA-0BF7-405F-AE81-8A3B8B6525A6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AFB-40B3-8DF6-3C54F0B90C6E}"/>
                </c:ext>
              </c:extLst>
            </c:dLbl>
            <c:dLbl>
              <c:idx val="1"/>
              <c:layout>
                <c:manualLayout>
                  <c:x val="0.18044522898891832"/>
                  <c:y val="7.13012477718359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Licensed Products</a:t>
                    </a:r>
                    <a:r>
                      <a:rPr lang="en-US" altLang="zh-TW" baseline="0" dirty="0"/>
                      <a:t>
</a:t>
                    </a:r>
                    <a:fld id="{FE7C6580-DA3F-4B6E-97FC-60DD9E4B1AA8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AFB-40B3-8DF6-3C54F0B90C6E}"/>
                </c:ext>
              </c:extLst>
            </c:dLbl>
            <c:dLbl>
              <c:idx val="2"/>
              <c:layout>
                <c:manualLayout>
                  <c:x val="0.14710208884966167"/>
                  <c:y val="-0.114874232521291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In-House Manpower</a:t>
                    </a:r>
                    <a:r>
                      <a:rPr lang="en-US" altLang="zh-TW" baseline="0" dirty="0"/>
                      <a:t>
</a:t>
                    </a:r>
                    <a:fld id="{1D006F18-3B4D-4564-BCC3-C45FA4BE8473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AFB-40B3-8DF6-3C54F0B90C6E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OSC Manpower</a:t>
                    </a:r>
                    <a:r>
                      <a:rPr lang="en-US" altLang="zh-TW" baseline="0" dirty="0"/>
                      <a:t>
</a:t>
                    </a:r>
                    <a:fld id="{393164EE-FA55-47F0-9053-FA4B8C0AF620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AFB-40B3-8DF6-3C54F0B90C6E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自有非自有2023Q1!$A$2:$A$5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自有非自有2023Q1!$C$2:$C$5</c:f>
              <c:numCache>
                <c:formatCode>_-* #,##0_-;\-* #,##0_-;_-* "-"??_-;_-@_-</c:formatCode>
                <c:ptCount val="4"/>
                <c:pt idx="0">
                  <c:v>59600745.298019722</c:v>
                </c:pt>
                <c:pt idx="1">
                  <c:v>28622864</c:v>
                </c:pt>
                <c:pt idx="2">
                  <c:v>504214202.05432165</c:v>
                </c:pt>
                <c:pt idx="3">
                  <c:v>210065930.64765862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AFB-40B3-8DF6-3C54F0B90C6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2022</a:t>
            </a:r>
            <a:r>
              <a:rPr lang="en-US" sz="2400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1Q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40653318599958765"/>
          <c:y val="5.47912348746068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1E8-48A1-8976-D42859ED2B8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1E8-48A1-8976-D42859ED2B8F}"/>
              </c:ext>
            </c:extLst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1E8-48A1-8976-D42859ED2B8F}"/>
              </c:ext>
            </c:extLst>
          </c:dPt>
          <c:dPt>
            <c:idx val="3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F1E8-48A1-8976-D42859ED2B8F}"/>
              </c:ext>
            </c:extLst>
          </c:dPt>
          <c:dLbls>
            <c:dLbl>
              <c:idx val="0"/>
              <c:layout>
                <c:manualLayout>
                  <c:x val="0.1117975875257428"/>
                  <c:y val="-1.58447217270746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In-House Products</a:t>
                    </a:r>
                    <a:r>
                      <a:rPr lang="en-US" altLang="zh-TW" baseline="0" dirty="0"/>
                      <a:t>
</a:t>
                    </a:r>
                    <a:fld id="{CB2848AD-D4C7-465D-8E32-FA12AA64B527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1E8-48A1-8976-D42859ED2B8F}"/>
                </c:ext>
              </c:extLst>
            </c:dLbl>
            <c:dLbl>
              <c:idx val="1"/>
              <c:layout>
                <c:manualLayout>
                  <c:x val="0.21574973031283695"/>
                  <c:y val="0.166369578134283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Licensed Products</a:t>
                    </a:r>
                    <a:r>
                      <a:rPr lang="en-US" altLang="zh-TW" baseline="0" dirty="0"/>
                      <a:t>
</a:t>
                    </a:r>
                    <a:fld id="{694E9FEE-416D-4ACC-84AB-9935E9F09238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1E8-48A1-8976-D42859ED2B8F}"/>
                </c:ext>
              </c:extLst>
            </c:dLbl>
            <c:dLbl>
              <c:idx val="2"/>
              <c:layout>
                <c:manualLayout>
                  <c:x val="0.1725997842502697"/>
                  <c:y val="-0.134680134680134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In-House Manpower
</a:t>
                    </a:r>
                    <a:fld id="{3BA5CB41-139F-403A-9342-20511DA224BC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1E8-48A1-8976-D42859ED2B8F}"/>
                </c:ext>
              </c:extLst>
            </c:dLbl>
            <c:dLbl>
              <c:idx val="3"/>
              <c:layout>
                <c:manualLayout>
                  <c:x val="-4.8252265024683036E-2"/>
                  <c:y val="3.56506238859179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OSC Manpower</a:t>
                    </a:r>
                    <a:r>
                      <a:rPr lang="en-US" altLang="zh-TW" baseline="0" dirty="0"/>
                      <a:t>
</a:t>
                    </a:r>
                    <a:fld id="{CBBAF29B-5D65-462C-BDBD-2ABCD9975C76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1E8-48A1-8976-D42859ED2B8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自有非自有2022Q1!$A$2:$A$5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自有非自有2022Q1!$D$2:$D$5</c:f>
              <c:numCache>
                <c:formatCode>_-* #,##0_-;\-* #,##0_-;_-* "-"??_-;_-@_-</c:formatCode>
                <c:ptCount val="4"/>
                <c:pt idx="0">
                  <c:v>5381700.8041845886</c:v>
                </c:pt>
                <c:pt idx="1">
                  <c:v>10178715</c:v>
                </c:pt>
                <c:pt idx="2">
                  <c:v>119164478.85889611</c:v>
                </c:pt>
                <c:pt idx="3">
                  <c:v>52117949.3369193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E8-48A1-8976-D42859ED2B8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2023 1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endParaRPr 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8691957415296607"/>
          <c:y val="7.45971370334501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98A5-4B1C-A98C-87A67177F64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98A5-4B1C-A98C-87A67177F643}"/>
              </c:ext>
            </c:extLst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98A5-4B1C-A98C-87A67177F643}"/>
              </c:ext>
            </c:extLst>
          </c:dPt>
          <c:dPt>
            <c:idx val="3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98A5-4B1C-A98C-87A67177F643}"/>
              </c:ext>
            </c:extLst>
          </c:dPt>
          <c:dLbls>
            <c:dLbl>
              <c:idx val="0"/>
              <c:layout>
                <c:manualLayout>
                  <c:x val="3.1381778954594416E-2"/>
                  <c:y val="3.16894434541493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In-House</a:t>
                    </a:r>
                    <a:r>
                      <a:rPr lang="en-US" altLang="zh-TW" baseline="0" dirty="0"/>
                      <a:t> Products
</a:t>
                    </a:r>
                    <a:fld id="{3D76685C-432F-4688-B81A-7993453BD387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8A5-4B1C-A98C-87A67177F643}"/>
                </c:ext>
              </c:extLst>
            </c:dLbl>
            <c:dLbl>
              <c:idx val="1"/>
              <c:layout>
                <c:manualLayout>
                  <c:x val="0.17018175022914708"/>
                  <c:y val="0.1624083977025153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Licensed Products</a:t>
                    </a:r>
                    <a:r>
                      <a:rPr lang="en-US" altLang="zh-TW" baseline="0" dirty="0"/>
                      <a:t>
</a:t>
                    </a:r>
                    <a:fld id="{E9E9B0EF-5F72-4BC4-AEAD-17D7BF6E227B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8A5-4B1C-A98C-87A67177F643}"/>
                </c:ext>
              </c:extLst>
            </c:dLbl>
            <c:dLbl>
              <c:idx val="2"/>
              <c:layout>
                <c:manualLayout>
                  <c:x val="2.0975908461574697E-2"/>
                  <c:y val="-2.772826302238074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600" dirty="0">
                        <a:solidFill>
                          <a:schemeClr val="bg1"/>
                        </a:solidFill>
                      </a:rPr>
                      <a:t>In-House</a:t>
                    </a:r>
                    <a:r>
                      <a:rPr lang="en-US" altLang="zh-TW" sz="1600" baseline="0" dirty="0">
                        <a:solidFill>
                          <a:schemeClr val="bg1"/>
                        </a:solidFill>
                      </a:rPr>
                      <a:t> Manpower</a:t>
                    </a:r>
                    <a:r>
                      <a:rPr lang="en-US" altLang="zh-TW" sz="1600" baseline="0" dirty="0"/>
                      <a:t>
</a:t>
                    </a:r>
                    <a:fld id="{2AC6D025-7530-4BC0-A485-8F9D9EA462BC}" type="PERCENTAGE">
                      <a:rPr lang="en-US" altLang="zh-TW" sz="1600" baseline="0">
                        <a:solidFill>
                          <a:schemeClr val="bg1"/>
                        </a:solidFill>
                      </a:rPr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sz="160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8A5-4B1C-A98C-87A67177F643}"/>
                </c:ext>
              </c:extLst>
            </c:dLbl>
            <c:dLbl>
              <c:idx val="3"/>
              <c:layout>
                <c:manualLayout>
                  <c:x val="9.3484342700763459E-3"/>
                  <c:y val="1.18835412953059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OSC Manpower</a:t>
                    </a:r>
                    <a:r>
                      <a:rPr lang="en-US" altLang="zh-TW" baseline="0" dirty="0"/>
                      <a:t>
</a:t>
                    </a:r>
                    <a:fld id="{254E474D-5F09-45EE-BA3C-132DC75BE609}" type="PERCENTAGE">
                      <a:rPr lang="en-US" altLang="zh-TW" baseline="0"/>
                      <a:pPr>
                        <a:defRPr sz="16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8A5-4B1C-A98C-87A67177F643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自有非自有2023Q1!$A$2:$A$5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自有非自有2023Q1!$D$2:$D$5</c:f>
              <c:numCache>
                <c:formatCode>_-* #,##0_-;\-* #,##0_-;_-* "-"??_-;_-@_-</c:formatCode>
                <c:ptCount val="4"/>
                <c:pt idx="0">
                  <c:v>11689354.546872003</c:v>
                </c:pt>
                <c:pt idx="1">
                  <c:v>7979168</c:v>
                </c:pt>
                <c:pt idx="2">
                  <c:v>109117371.453128</c:v>
                </c:pt>
                <c:pt idx="3">
                  <c:v>70778152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8A5-4B1C-A98C-87A67177F64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1C4AD4-6554-4111-8653-1462A6522F7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4496939-5F44-446A-AFF3-0C00B7CC49A7}">
      <dgm:prSet phldrT="[文字]" custT="1"/>
      <dgm:spPr/>
      <dgm:t>
        <a:bodyPr/>
        <a:lstStyle/>
        <a:p>
          <a:pPr>
            <a:buClr>
              <a:schemeClr val="tx2"/>
            </a:buClr>
            <a:buFont typeface="Wingdings" panose="05000000000000000000" pitchFamily="2" charset="2"/>
            <a:buChar char="l"/>
          </a:pPr>
          <a:r>
            <a:rPr lang="en-US" altLang="zh-TW" sz="2400" dirty="0">
              <a:solidFill>
                <a:schemeClr val="bg1"/>
              </a:solidFill>
            </a:rPr>
            <a:t>Supply Chain Upgrade</a:t>
          </a:r>
          <a:endParaRPr lang="zh-TW" altLang="en-US" sz="2400" dirty="0">
            <a:solidFill>
              <a:schemeClr val="bg1"/>
            </a:solidFill>
          </a:endParaRPr>
        </a:p>
      </dgm:t>
    </dgm:pt>
    <dgm:pt modelId="{EF42E1A8-8C2E-42F5-84CD-69E1E8BF8932}" type="parTrans" cxnId="{99C7DE54-F603-4F55-8246-E0130CD20026}">
      <dgm:prSet/>
      <dgm:spPr/>
      <dgm:t>
        <a:bodyPr/>
        <a:lstStyle/>
        <a:p>
          <a:endParaRPr lang="zh-TW" altLang="en-US"/>
        </a:p>
      </dgm:t>
    </dgm:pt>
    <dgm:pt modelId="{9E48AD25-A43E-48D1-9980-94EE8CB563C9}" type="sibTrans" cxnId="{99C7DE54-F603-4F55-8246-E0130CD20026}">
      <dgm:prSet/>
      <dgm:spPr/>
      <dgm:t>
        <a:bodyPr/>
        <a:lstStyle/>
        <a:p>
          <a:endParaRPr lang="zh-TW" altLang="en-US"/>
        </a:p>
      </dgm:t>
    </dgm:pt>
    <dgm:pt modelId="{55E5CD67-8186-49D9-8ECE-69917A82E720}">
      <dgm:prSet phldrT="[文字]"/>
      <dgm:spPr/>
      <dgm:t>
        <a:bodyPr/>
        <a:lstStyle/>
        <a:p>
          <a:pPr>
            <a:buClr>
              <a:schemeClr val="tx2"/>
            </a:buClr>
            <a:buFont typeface="Wingdings" panose="05000000000000000000" pitchFamily="2" charset="2"/>
            <a:buChar char="l"/>
          </a:pPr>
          <a:r>
            <a: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Information Security Law Requirements and Investment Incentives</a:t>
          </a:r>
          <a:endParaRPr lang="zh-TW" altLang="en-US" dirty="0">
            <a:solidFill>
              <a:schemeClr val="bg1"/>
            </a:solidFill>
          </a:endParaRPr>
        </a:p>
      </dgm:t>
    </dgm:pt>
    <dgm:pt modelId="{E9D3086A-7FCC-459A-8ED0-9BCAA1E90C14}" type="parTrans" cxnId="{0AEDC1B9-4FFF-450A-A2D7-A38A0B1390C6}">
      <dgm:prSet/>
      <dgm:spPr/>
      <dgm:t>
        <a:bodyPr/>
        <a:lstStyle/>
        <a:p>
          <a:endParaRPr lang="zh-TW" altLang="en-US"/>
        </a:p>
      </dgm:t>
    </dgm:pt>
    <dgm:pt modelId="{A6EA167F-5D1E-4D16-B8B4-568A306C6B56}" type="sibTrans" cxnId="{0AEDC1B9-4FFF-450A-A2D7-A38A0B1390C6}">
      <dgm:prSet/>
      <dgm:spPr/>
      <dgm:t>
        <a:bodyPr/>
        <a:lstStyle/>
        <a:p>
          <a:endParaRPr lang="zh-TW" altLang="en-US"/>
        </a:p>
      </dgm:t>
    </dgm:pt>
    <dgm:pt modelId="{5E9B0E8D-4CEC-40CF-8023-EBE37285E152}">
      <dgm:prSet phldrT="[文字]"/>
      <dgm:spPr/>
      <dgm:t>
        <a:bodyPr/>
        <a:lstStyle/>
        <a:p>
          <a:r>
            <a:rPr lang="en-US" altLang="zh-TW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Document Confidentiality</a:t>
          </a:r>
          <a:endParaRPr lang="zh-TW" altLang="en-US" dirty="0"/>
        </a:p>
      </dgm:t>
    </dgm:pt>
    <dgm:pt modelId="{797D7081-648A-4A56-9FD3-9A7066324CF9}" type="parTrans" cxnId="{89151BD1-FD0C-4391-BAF2-06785D94142D}">
      <dgm:prSet/>
      <dgm:spPr/>
      <dgm:t>
        <a:bodyPr/>
        <a:lstStyle/>
        <a:p>
          <a:endParaRPr lang="zh-TW" altLang="en-US"/>
        </a:p>
      </dgm:t>
    </dgm:pt>
    <dgm:pt modelId="{B5AEEA3E-1A3A-481C-AFCC-766299A7F7B2}" type="sibTrans" cxnId="{89151BD1-FD0C-4391-BAF2-06785D94142D}">
      <dgm:prSet/>
      <dgm:spPr/>
      <dgm:t>
        <a:bodyPr/>
        <a:lstStyle/>
        <a:p>
          <a:endParaRPr lang="zh-TW" altLang="en-US"/>
        </a:p>
      </dgm:t>
    </dgm:pt>
    <dgm:pt modelId="{51E370D9-1F27-430E-B031-C95746AB0E06}">
      <dgm:prSet phldrT="[文字]" custT="1"/>
      <dgm:spPr/>
      <dgm:t>
        <a:bodyPr/>
        <a:lstStyle/>
        <a:p>
          <a:pPr>
            <a:buClr>
              <a:schemeClr val="tx2"/>
            </a:buClr>
            <a:buFont typeface="Wingdings" panose="05000000000000000000" pitchFamily="2" charset="2"/>
            <a:buChar char="l"/>
          </a:pPr>
          <a:r>
            <a: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Financial System Investment</a:t>
          </a:r>
          <a:endParaRPr lang="zh-TW" altLang="en-US" sz="2400" dirty="0">
            <a:solidFill>
              <a:schemeClr val="bg1"/>
            </a:solidFill>
          </a:endParaRPr>
        </a:p>
      </dgm:t>
    </dgm:pt>
    <dgm:pt modelId="{5A4F8049-4D72-4EE0-8020-56B3C1E25313}" type="parTrans" cxnId="{992CA762-4A45-4D3F-BF3E-A1A96EA29681}">
      <dgm:prSet/>
      <dgm:spPr/>
      <dgm:t>
        <a:bodyPr/>
        <a:lstStyle/>
        <a:p>
          <a:endParaRPr lang="zh-TW" altLang="en-US"/>
        </a:p>
      </dgm:t>
    </dgm:pt>
    <dgm:pt modelId="{B5819944-29E6-4C01-AF86-16B6904C626E}" type="sibTrans" cxnId="{992CA762-4A45-4D3F-BF3E-A1A96EA29681}">
      <dgm:prSet/>
      <dgm:spPr/>
      <dgm:t>
        <a:bodyPr/>
        <a:lstStyle/>
        <a:p>
          <a:endParaRPr lang="zh-TW" altLang="en-US"/>
        </a:p>
      </dgm:t>
    </dgm:pt>
    <dgm:pt modelId="{2B19F2C6-D0A3-41F0-8169-E2C981B53814}">
      <dgm:prSet phldrT="[文字]"/>
      <dgm:spPr/>
      <dgm:t>
        <a:bodyPr/>
        <a:lstStyle/>
        <a:p>
          <a:r>
            <a:rPr lang="en-US" altLang="zh-TW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Core System</a:t>
          </a:r>
          <a:endParaRPr lang="zh-TW" altLang="en-US" dirty="0"/>
        </a:p>
      </dgm:t>
    </dgm:pt>
    <dgm:pt modelId="{487124D1-C429-4013-B978-88526FEDBAF6}" type="parTrans" cxnId="{6EE2F74F-612C-436D-8AE4-7323ED200478}">
      <dgm:prSet/>
      <dgm:spPr/>
      <dgm:t>
        <a:bodyPr/>
        <a:lstStyle/>
        <a:p>
          <a:endParaRPr lang="zh-TW" altLang="en-US"/>
        </a:p>
      </dgm:t>
    </dgm:pt>
    <dgm:pt modelId="{965945EF-965C-4815-996C-9D063C132ABF}" type="sibTrans" cxnId="{6EE2F74F-612C-436D-8AE4-7323ED200478}">
      <dgm:prSet/>
      <dgm:spPr/>
      <dgm:t>
        <a:bodyPr/>
        <a:lstStyle/>
        <a:p>
          <a:endParaRPr lang="zh-TW" altLang="en-US"/>
        </a:p>
      </dgm:t>
    </dgm:pt>
    <dgm:pt modelId="{DAA82C5B-0FB8-4047-AA4F-BCBDB6361F33}">
      <dgm:prSet/>
      <dgm:spPr/>
      <dgm:t>
        <a:bodyPr/>
        <a:lstStyle/>
        <a:p>
          <a:r>
            <a:rPr lang="en-US" altLang="zh-TW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Source Code Analysis</a:t>
          </a:r>
        </a:p>
      </dgm:t>
    </dgm:pt>
    <dgm:pt modelId="{18DFE371-DC97-40FC-9DBB-C7FCDD886CF2}" type="parTrans" cxnId="{DAF30506-C698-4228-B4FB-124FEE55606F}">
      <dgm:prSet/>
      <dgm:spPr/>
      <dgm:t>
        <a:bodyPr/>
        <a:lstStyle/>
        <a:p>
          <a:endParaRPr lang="zh-TW" altLang="en-US"/>
        </a:p>
      </dgm:t>
    </dgm:pt>
    <dgm:pt modelId="{01C27EB6-AA5A-431D-AD1F-50C112BA541E}" type="sibTrans" cxnId="{DAF30506-C698-4228-B4FB-124FEE55606F}">
      <dgm:prSet/>
      <dgm:spPr/>
      <dgm:t>
        <a:bodyPr/>
        <a:lstStyle/>
        <a:p>
          <a:endParaRPr lang="zh-TW" altLang="en-US"/>
        </a:p>
      </dgm:t>
    </dgm:pt>
    <dgm:pt modelId="{35A1C4DA-9D3F-4A3F-BA68-0F72C3BC25FB}">
      <dgm:prSet/>
      <dgm:spPr/>
      <dgm:t>
        <a:bodyPr/>
        <a:lstStyle/>
        <a:p>
          <a:r>
            <a:rPr lang="en-US" altLang="zh-TW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System Endpoint Anti-Virus</a:t>
          </a:r>
          <a:endParaRPr lang="zh-TW" altLang="en-US" dirty="0"/>
        </a:p>
      </dgm:t>
    </dgm:pt>
    <dgm:pt modelId="{9936AAC0-4C71-40E9-853E-59C4ECDA95AC}" type="parTrans" cxnId="{CA018DA9-5F51-44C4-B93A-AEFBAD209EB0}">
      <dgm:prSet/>
      <dgm:spPr/>
      <dgm:t>
        <a:bodyPr/>
        <a:lstStyle/>
        <a:p>
          <a:endParaRPr lang="zh-TW" altLang="en-US"/>
        </a:p>
      </dgm:t>
    </dgm:pt>
    <dgm:pt modelId="{D5219E2C-0519-4FB5-B7CD-A2837CCC2F41}" type="sibTrans" cxnId="{CA018DA9-5F51-44C4-B93A-AEFBAD209EB0}">
      <dgm:prSet/>
      <dgm:spPr/>
      <dgm:t>
        <a:bodyPr/>
        <a:lstStyle/>
        <a:p>
          <a:endParaRPr lang="zh-TW" altLang="en-US"/>
        </a:p>
      </dgm:t>
    </dgm:pt>
    <dgm:pt modelId="{A565916A-E1FE-4A86-9BE5-2543BF440AC9}">
      <dgm:prSet/>
      <dgm:spPr/>
      <dgm:t>
        <a:bodyPr/>
        <a:lstStyle/>
        <a:p>
          <a:r>
            <a:rPr lang="en-US" altLang="zh-TW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Foreign Exchange System</a:t>
          </a:r>
        </a:p>
      </dgm:t>
    </dgm:pt>
    <dgm:pt modelId="{282695BF-969A-47EE-87DB-9480E16865BF}" type="parTrans" cxnId="{60B08736-40CF-416F-A868-C8AC1F5A4D43}">
      <dgm:prSet/>
      <dgm:spPr/>
      <dgm:t>
        <a:bodyPr/>
        <a:lstStyle/>
        <a:p>
          <a:endParaRPr lang="zh-TW" altLang="en-US"/>
        </a:p>
      </dgm:t>
    </dgm:pt>
    <dgm:pt modelId="{62661186-2755-4991-B4AD-731F71163C50}" type="sibTrans" cxnId="{60B08736-40CF-416F-A868-C8AC1F5A4D43}">
      <dgm:prSet/>
      <dgm:spPr/>
      <dgm:t>
        <a:bodyPr/>
        <a:lstStyle/>
        <a:p>
          <a:endParaRPr lang="zh-TW" altLang="en-US"/>
        </a:p>
      </dgm:t>
    </dgm:pt>
    <dgm:pt modelId="{E39D2171-9AC8-4474-A641-8EB3BF7F2F5A}">
      <dgm:prSet/>
      <dgm:spPr/>
      <dgm:t>
        <a:bodyPr/>
        <a:lstStyle/>
        <a:p>
          <a:r>
            <a:rPr lang="en-US" altLang="zh-TW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Compliance Needs</a:t>
          </a:r>
        </a:p>
      </dgm:t>
    </dgm:pt>
    <dgm:pt modelId="{3198FC9D-F750-4E2F-867A-616D4F40DDF9}" type="parTrans" cxnId="{DEB7B3E6-4557-46C7-8D41-FF9C2F93991E}">
      <dgm:prSet/>
      <dgm:spPr/>
      <dgm:t>
        <a:bodyPr/>
        <a:lstStyle/>
        <a:p>
          <a:endParaRPr lang="zh-TW" altLang="en-US"/>
        </a:p>
      </dgm:t>
    </dgm:pt>
    <dgm:pt modelId="{14407E2D-85DF-448E-8E76-F22F2B05EC0C}" type="sibTrans" cxnId="{DEB7B3E6-4557-46C7-8D41-FF9C2F93991E}">
      <dgm:prSet/>
      <dgm:spPr/>
      <dgm:t>
        <a:bodyPr/>
        <a:lstStyle/>
        <a:p>
          <a:endParaRPr lang="zh-TW" altLang="en-US"/>
        </a:p>
      </dgm:t>
    </dgm:pt>
    <dgm:pt modelId="{B3EA6735-A672-4267-B2B2-0804BBDC2A44}">
      <dgm:prSet custT="1"/>
      <dgm:spPr/>
      <dgm:t>
        <a:bodyPr/>
        <a:lstStyle/>
        <a:p>
          <a:r>
            <a: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HR System</a:t>
          </a:r>
          <a:endParaRPr lang="en-US" altLang="zh-TW" sz="2400" kern="1200" dirty="0">
            <a:solidFill>
              <a:srgbClr val="2858AA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B6FF527-DD37-4605-9C7C-B2438E272308}" type="parTrans" cxnId="{F8162509-D76C-4763-AAD0-265E9269D3DD}">
      <dgm:prSet/>
      <dgm:spPr/>
      <dgm:t>
        <a:bodyPr/>
        <a:lstStyle/>
        <a:p>
          <a:endParaRPr lang="zh-TW" altLang="en-US"/>
        </a:p>
      </dgm:t>
    </dgm:pt>
    <dgm:pt modelId="{467F1758-3B75-4D8F-94CD-134AB0921960}" type="sibTrans" cxnId="{F8162509-D76C-4763-AAD0-265E9269D3DD}">
      <dgm:prSet/>
      <dgm:spPr/>
      <dgm:t>
        <a:bodyPr/>
        <a:lstStyle/>
        <a:p>
          <a:endParaRPr lang="zh-TW" altLang="en-US"/>
        </a:p>
      </dgm:t>
    </dgm:pt>
    <dgm:pt modelId="{129E4760-AEB0-4979-A22F-9F5A92C097C2}">
      <dgm:prSet custT="1"/>
      <dgm:spPr/>
      <dgm:t>
        <a:bodyPr/>
        <a:lstStyle/>
        <a:p>
          <a:r>
            <a:rPr lang="en-US" altLang="zh-TW" sz="24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ERP</a:t>
          </a:r>
        </a:p>
      </dgm:t>
    </dgm:pt>
    <dgm:pt modelId="{9A4746DA-3176-4D00-AF3B-D22475ADFA62}" type="parTrans" cxnId="{89813A4F-6AB4-4428-8A42-487F5EE5042F}">
      <dgm:prSet/>
      <dgm:spPr/>
      <dgm:t>
        <a:bodyPr/>
        <a:lstStyle/>
        <a:p>
          <a:endParaRPr lang="zh-TW" altLang="en-US"/>
        </a:p>
      </dgm:t>
    </dgm:pt>
    <dgm:pt modelId="{8A6FEC52-FD11-4F3D-85F3-7A75C5A260F2}" type="sibTrans" cxnId="{89813A4F-6AB4-4428-8A42-487F5EE5042F}">
      <dgm:prSet/>
      <dgm:spPr/>
      <dgm:t>
        <a:bodyPr/>
        <a:lstStyle/>
        <a:p>
          <a:endParaRPr lang="zh-TW" altLang="en-US"/>
        </a:p>
      </dgm:t>
    </dgm:pt>
    <dgm:pt modelId="{1108C023-E8D3-43A6-8A9F-886142740D1D}">
      <dgm:prSet custT="1"/>
      <dgm:spPr/>
      <dgm:t>
        <a:bodyPr/>
        <a:lstStyle/>
        <a:p>
          <a:r>
            <a:rPr lang="en-US" altLang="zh-TW" sz="24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MES</a:t>
          </a:r>
        </a:p>
      </dgm:t>
    </dgm:pt>
    <dgm:pt modelId="{1236B0FD-C772-4B78-8C3A-BC8944B2EF4C}" type="parTrans" cxnId="{78565240-4CE2-4392-BE6A-78D7C98AE5E1}">
      <dgm:prSet/>
      <dgm:spPr/>
      <dgm:t>
        <a:bodyPr/>
        <a:lstStyle/>
        <a:p>
          <a:endParaRPr lang="zh-TW" altLang="en-US"/>
        </a:p>
      </dgm:t>
    </dgm:pt>
    <dgm:pt modelId="{3B33E184-9C22-4E1E-B7FB-8B3E7C000B45}" type="sibTrans" cxnId="{78565240-4CE2-4392-BE6A-78D7C98AE5E1}">
      <dgm:prSet/>
      <dgm:spPr/>
      <dgm:t>
        <a:bodyPr/>
        <a:lstStyle/>
        <a:p>
          <a:endParaRPr lang="zh-TW" altLang="en-US"/>
        </a:p>
      </dgm:t>
    </dgm:pt>
    <dgm:pt modelId="{5026EAEE-946F-4644-A909-35F45545BEE9}" type="pres">
      <dgm:prSet presAssocID="{6D1C4AD4-6554-4111-8653-1462A6522F70}" presName="Name0" presStyleCnt="0">
        <dgm:presLayoutVars>
          <dgm:dir/>
          <dgm:animLvl val="lvl"/>
          <dgm:resizeHandles val="exact"/>
        </dgm:presLayoutVars>
      </dgm:prSet>
      <dgm:spPr/>
    </dgm:pt>
    <dgm:pt modelId="{0FF61874-E614-4B00-BEA6-A7E18D5BFB73}" type="pres">
      <dgm:prSet presAssocID="{94496939-5F44-446A-AFF3-0C00B7CC49A7}" presName="composite" presStyleCnt="0"/>
      <dgm:spPr/>
    </dgm:pt>
    <dgm:pt modelId="{4388AD9E-D9DA-4F98-98B7-B6B9D0EEBE2E}" type="pres">
      <dgm:prSet presAssocID="{94496939-5F44-446A-AFF3-0C00B7CC49A7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3BB0E6EC-A267-4792-A52F-ADA97EF27E6A}" type="pres">
      <dgm:prSet presAssocID="{94496939-5F44-446A-AFF3-0C00B7CC49A7}" presName="desTx" presStyleLbl="alignAccFollowNode1" presStyleIdx="0" presStyleCnt="3">
        <dgm:presLayoutVars>
          <dgm:bulletEnabled val="1"/>
        </dgm:presLayoutVars>
      </dgm:prSet>
      <dgm:spPr/>
    </dgm:pt>
    <dgm:pt modelId="{6096CFF7-E592-4E8F-BEFC-2B2D25601EE1}" type="pres">
      <dgm:prSet presAssocID="{9E48AD25-A43E-48D1-9980-94EE8CB563C9}" presName="space" presStyleCnt="0"/>
      <dgm:spPr/>
    </dgm:pt>
    <dgm:pt modelId="{817973FF-DBA8-4555-9C36-7B0093E04FDF}" type="pres">
      <dgm:prSet presAssocID="{55E5CD67-8186-49D9-8ECE-69917A82E720}" presName="composite" presStyleCnt="0"/>
      <dgm:spPr/>
    </dgm:pt>
    <dgm:pt modelId="{82494F24-F15C-49B4-9CC1-FB94D4C8179D}" type="pres">
      <dgm:prSet presAssocID="{55E5CD67-8186-49D9-8ECE-69917A82E72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668640E-68B9-42CA-B26C-6877652F915B}" type="pres">
      <dgm:prSet presAssocID="{55E5CD67-8186-49D9-8ECE-69917A82E720}" presName="desTx" presStyleLbl="alignAccFollowNode1" presStyleIdx="1" presStyleCnt="3">
        <dgm:presLayoutVars>
          <dgm:bulletEnabled val="1"/>
        </dgm:presLayoutVars>
      </dgm:prSet>
      <dgm:spPr/>
    </dgm:pt>
    <dgm:pt modelId="{33A0936E-00FB-43D8-BB56-AFF68CAF9E53}" type="pres">
      <dgm:prSet presAssocID="{A6EA167F-5D1E-4D16-B8B4-568A306C6B56}" presName="space" presStyleCnt="0"/>
      <dgm:spPr/>
    </dgm:pt>
    <dgm:pt modelId="{9163B945-1E4D-4700-B4E6-95886653FDB8}" type="pres">
      <dgm:prSet presAssocID="{51E370D9-1F27-430E-B031-C95746AB0E06}" presName="composite" presStyleCnt="0"/>
      <dgm:spPr/>
    </dgm:pt>
    <dgm:pt modelId="{9CF09E98-9B32-4CBD-BE24-BD2755BCEBCD}" type="pres">
      <dgm:prSet presAssocID="{51E370D9-1F27-430E-B031-C95746AB0E0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A36F5DF8-88F9-4E00-BDB3-B2482ADD70E5}" type="pres">
      <dgm:prSet presAssocID="{51E370D9-1F27-430E-B031-C95746AB0E0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2523C04-E444-4874-8835-966387CD7A58}" type="presOf" srcId="{B3EA6735-A672-4267-B2B2-0804BBDC2A44}" destId="{3BB0E6EC-A267-4792-A52F-ADA97EF27E6A}" srcOrd="0" destOrd="1" presId="urn:microsoft.com/office/officeart/2005/8/layout/hList1"/>
    <dgm:cxn modelId="{DAF30506-C698-4228-B4FB-124FEE55606F}" srcId="{55E5CD67-8186-49D9-8ECE-69917A82E720}" destId="{DAA82C5B-0FB8-4047-AA4F-BCBDB6361F33}" srcOrd="1" destOrd="0" parTransId="{18DFE371-DC97-40FC-9DBB-C7FCDD886CF2}" sibTransId="{01C27EB6-AA5A-431D-AD1F-50C112BA541E}"/>
    <dgm:cxn modelId="{ED18DA07-37A9-49D0-A3A7-318EE3A9C715}" type="presOf" srcId="{A565916A-E1FE-4A86-9BE5-2543BF440AC9}" destId="{A36F5DF8-88F9-4E00-BDB3-B2482ADD70E5}" srcOrd="0" destOrd="1" presId="urn:microsoft.com/office/officeart/2005/8/layout/hList1"/>
    <dgm:cxn modelId="{F8162509-D76C-4763-AAD0-265E9269D3DD}" srcId="{94496939-5F44-446A-AFF3-0C00B7CC49A7}" destId="{B3EA6735-A672-4267-B2B2-0804BBDC2A44}" srcOrd="1" destOrd="0" parTransId="{5B6FF527-DD37-4605-9C7C-B2438E272308}" sibTransId="{467F1758-3B75-4D8F-94CD-134AB0921960}"/>
    <dgm:cxn modelId="{EE97B629-ECD2-4A5E-A133-CE65355FD1F2}" type="presOf" srcId="{129E4760-AEB0-4979-A22F-9F5A92C097C2}" destId="{3BB0E6EC-A267-4792-A52F-ADA97EF27E6A}" srcOrd="0" destOrd="2" presId="urn:microsoft.com/office/officeart/2005/8/layout/hList1"/>
    <dgm:cxn modelId="{60B08736-40CF-416F-A868-C8AC1F5A4D43}" srcId="{51E370D9-1F27-430E-B031-C95746AB0E06}" destId="{A565916A-E1FE-4A86-9BE5-2543BF440AC9}" srcOrd="1" destOrd="0" parTransId="{282695BF-969A-47EE-87DB-9480E16865BF}" sibTransId="{62661186-2755-4991-B4AD-731F71163C50}"/>
    <dgm:cxn modelId="{F4FBD236-D339-4AF8-B83B-26430B5AFCF2}" type="presOf" srcId="{1108C023-E8D3-43A6-8A9F-886142740D1D}" destId="{3BB0E6EC-A267-4792-A52F-ADA97EF27E6A}" srcOrd="0" destOrd="0" presId="urn:microsoft.com/office/officeart/2005/8/layout/hList1"/>
    <dgm:cxn modelId="{32A3A339-93D2-4DF3-9C06-8C49EE21FD3E}" type="presOf" srcId="{35A1C4DA-9D3F-4A3F-BA68-0F72C3BC25FB}" destId="{F668640E-68B9-42CA-B26C-6877652F915B}" srcOrd="0" destOrd="2" presId="urn:microsoft.com/office/officeart/2005/8/layout/hList1"/>
    <dgm:cxn modelId="{F54F003F-7100-46A1-97D9-5F5C879CB405}" type="presOf" srcId="{DAA82C5B-0FB8-4047-AA4F-BCBDB6361F33}" destId="{F668640E-68B9-42CA-B26C-6877652F915B}" srcOrd="0" destOrd="1" presId="urn:microsoft.com/office/officeart/2005/8/layout/hList1"/>
    <dgm:cxn modelId="{78565240-4CE2-4392-BE6A-78D7C98AE5E1}" srcId="{94496939-5F44-446A-AFF3-0C00B7CC49A7}" destId="{1108C023-E8D3-43A6-8A9F-886142740D1D}" srcOrd="0" destOrd="0" parTransId="{1236B0FD-C772-4B78-8C3A-BC8944B2EF4C}" sibTransId="{3B33E184-9C22-4E1E-B7FB-8B3E7C000B45}"/>
    <dgm:cxn modelId="{D56F3760-1792-42BB-90AE-229B0966C8DE}" type="presOf" srcId="{2B19F2C6-D0A3-41F0-8169-E2C981B53814}" destId="{A36F5DF8-88F9-4E00-BDB3-B2482ADD70E5}" srcOrd="0" destOrd="0" presId="urn:microsoft.com/office/officeart/2005/8/layout/hList1"/>
    <dgm:cxn modelId="{992CA762-4A45-4D3F-BF3E-A1A96EA29681}" srcId="{6D1C4AD4-6554-4111-8653-1462A6522F70}" destId="{51E370D9-1F27-430E-B031-C95746AB0E06}" srcOrd="2" destOrd="0" parTransId="{5A4F8049-4D72-4EE0-8020-56B3C1E25313}" sibTransId="{B5819944-29E6-4C01-AF86-16B6904C626E}"/>
    <dgm:cxn modelId="{0E679763-1233-4233-B12F-20D66A88E5C0}" type="presOf" srcId="{55E5CD67-8186-49D9-8ECE-69917A82E720}" destId="{82494F24-F15C-49B4-9CC1-FB94D4C8179D}" srcOrd="0" destOrd="0" presId="urn:microsoft.com/office/officeart/2005/8/layout/hList1"/>
    <dgm:cxn modelId="{4624B44A-6DEE-4957-8C50-9BB86BF6CE53}" type="presOf" srcId="{5E9B0E8D-4CEC-40CF-8023-EBE37285E152}" destId="{F668640E-68B9-42CA-B26C-6877652F915B}" srcOrd="0" destOrd="0" presId="urn:microsoft.com/office/officeart/2005/8/layout/hList1"/>
    <dgm:cxn modelId="{89813A4F-6AB4-4428-8A42-487F5EE5042F}" srcId="{94496939-5F44-446A-AFF3-0C00B7CC49A7}" destId="{129E4760-AEB0-4979-A22F-9F5A92C097C2}" srcOrd="2" destOrd="0" parTransId="{9A4746DA-3176-4D00-AF3B-D22475ADFA62}" sibTransId="{8A6FEC52-FD11-4F3D-85F3-7A75C5A260F2}"/>
    <dgm:cxn modelId="{1EB2746F-8099-486A-B2DB-B2F613C17DDD}" type="presOf" srcId="{E39D2171-9AC8-4474-A641-8EB3BF7F2F5A}" destId="{A36F5DF8-88F9-4E00-BDB3-B2482ADD70E5}" srcOrd="0" destOrd="2" presId="urn:microsoft.com/office/officeart/2005/8/layout/hList1"/>
    <dgm:cxn modelId="{6EE2F74F-612C-436D-8AE4-7323ED200478}" srcId="{51E370D9-1F27-430E-B031-C95746AB0E06}" destId="{2B19F2C6-D0A3-41F0-8169-E2C981B53814}" srcOrd="0" destOrd="0" parTransId="{487124D1-C429-4013-B978-88526FEDBAF6}" sibTransId="{965945EF-965C-4815-996C-9D063C132ABF}"/>
    <dgm:cxn modelId="{99C7DE54-F603-4F55-8246-E0130CD20026}" srcId="{6D1C4AD4-6554-4111-8653-1462A6522F70}" destId="{94496939-5F44-446A-AFF3-0C00B7CC49A7}" srcOrd="0" destOrd="0" parTransId="{EF42E1A8-8C2E-42F5-84CD-69E1E8BF8932}" sibTransId="{9E48AD25-A43E-48D1-9980-94EE8CB563C9}"/>
    <dgm:cxn modelId="{5F5C3C9A-A095-4BBC-B9D0-F8A29074844C}" type="presOf" srcId="{6D1C4AD4-6554-4111-8653-1462A6522F70}" destId="{5026EAEE-946F-4644-A909-35F45545BEE9}" srcOrd="0" destOrd="0" presId="urn:microsoft.com/office/officeart/2005/8/layout/hList1"/>
    <dgm:cxn modelId="{CA018DA9-5F51-44C4-B93A-AEFBAD209EB0}" srcId="{55E5CD67-8186-49D9-8ECE-69917A82E720}" destId="{35A1C4DA-9D3F-4A3F-BA68-0F72C3BC25FB}" srcOrd="2" destOrd="0" parTransId="{9936AAC0-4C71-40E9-853E-59C4ECDA95AC}" sibTransId="{D5219E2C-0519-4FB5-B7CD-A2837CCC2F41}"/>
    <dgm:cxn modelId="{0AEDC1B9-4FFF-450A-A2D7-A38A0B1390C6}" srcId="{6D1C4AD4-6554-4111-8653-1462A6522F70}" destId="{55E5CD67-8186-49D9-8ECE-69917A82E720}" srcOrd="1" destOrd="0" parTransId="{E9D3086A-7FCC-459A-8ED0-9BCAA1E90C14}" sibTransId="{A6EA167F-5D1E-4D16-B8B4-568A306C6B56}"/>
    <dgm:cxn modelId="{89151BD1-FD0C-4391-BAF2-06785D94142D}" srcId="{55E5CD67-8186-49D9-8ECE-69917A82E720}" destId="{5E9B0E8D-4CEC-40CF-8023-EBE37285E152}" srcOrd="0" destOrd="0" parTransId="{797D7081-648A-4A56-9FD3-9A7066324CF9}" sibTransId="{B5AEEA3E-1A3A-481C-AFCC-766299A7F7B2}"/>
    <dgm:cxn modelId="{DEB7B3E6-4557-46C7-8D41-FF9C2F93991E}" srcId="{51E370D9-1F27-430E-B031-C95746AB0E06}" destId="{E39D2171-9AC8-4474-A641-8EB3BF7F2F5A}" srcOrd="2" destOrd="0" parTransId="{3198FC9D-F750-4E2F-867A-616D4F40DDF9}" sibTransId="{14407E2D-85DF-448E-8E76-F22F2B05EC0C}"/>
    <dgm:cxn modelId="{1A0E55FA-FD40-4F88-AC20-24DBD323B55C}" type="presOf" srcId="{51E370D9-1F27-430E-B031-C95746AB0E06}" destId="{9CF09E98-9B32-4CBD-BE24-BD2755BCEBCD}" srcOrd="0" destOrd="0" presId="urn:microsoft.com/office/officeart/2005/8/layout/hList1"/>
    <dgm:cxn modelId="{3A2F3DFD-28C7-4383-AEE8-74C8355842EA}" type="presOf" srcId="{94496939-5F44-446A-AFF3-0C00B7CC49A7}" destId="{4388AD9E-D9DA-4F98-98B7-B6B9D0EEBE2E}" srcOrd="0" destOrd="0" presId="urn:microsoft.com/office/officeart/2005/8/layout/hList1"/>
    <dgm:cxn modelId="{15965F14-9255-43DD-85E9-15333ED8AA7D}" type="presParOf" srcId="{5026EAEE-946F-4644-A909-35F45545BEE9}" destId="{0FF61874-E614-4B00-BEA6-A7E18D5BFB73}" srcOrd="0" destOrd="0" presId="urn:microsoft.com/office/officeart/2005/8/layout/hList1"/>
    <dgm:cxn modelId="{214EAD9E-DC83-44F2-B502-1E0930148AC8}" type="presParOf" srcId="{0FF61874-E614-4B00-BEA6-A7E18D5BFB73}" destId="{4388AD9E-D9DA-4F98-98B7-B6B9D0EEBE2E}" srcOrd="0" destOrd="0" presId="urn:microsoft.com/office/officeart/2005/8/layout/hList1"/>
    <dgm:cxn modelId="{6AF503FD-EF37-48E9-A414-04D2B5203B05}" type="presParOf" srcId="{0FF61874-E614-4B00-BEA6-A7E18D5BFB73}" destId="{3BB0E6EC-A267-4792-A52F-ADA97EF27E6A}" srcOrd="1" destOrd="0" presId="urn:microsoft.com/office/officeart/2005/8/layout/hList1"/>
    <dgm:cxn modelId="{E907391F-F1C0-4577-B1ED-B42FD1CFA164}" type="presParOf" srcId="{5026EAEE-946F-4644-A909-35F45545BEE9}" destId="{6096CFF7-E592-4E8F-BEFC-2B2D25601EE1}" srcOrd="1" destOrd="0" presId="urn:microsoft.com/office/officeart/2005/8/layout/hList1"/>
    <dgm:cxn modelId="{64302035-7E69-49DF-8D99-CCABD4D0FD82}" type="presParOf" srcId="{5026EAEE-946F-4644-A909-35F45545BEE9}" destId="{817973FF-DBA8-4555-9C36-7B0093E04FDF}" srcOrd="2" destOrd="0" presId="urn:microsoft.com/office/officeart/2005/8/layout/hList1"/>
    <dgm:cxn modelId="{FD341DDE-187D-4BDB-9A66-525742F6D8B3}" type="presParOf" srcId="{817973FF-DBA8-4555-9C36-7B0093E04FDF}" destId="{82494F24-F15C-49B4-9CC1-FB94D4C8179D}" srcOrd="0" destOrd="0" presId="urn:microsoft.com/office/officeart/2005/8/layout/hList1"/>
    <dgm:cxn modelId="{ED34BD6E-E036-4C67-AA0C-76ECEA6714B4}" type="presParOf" srcId="{817973FF-DBA8-4555-9C36-7B0093E04FDF}" destId="{F668640E-68B9-42CA-B26C-6877652F915B}" srcOrd="1" destOrd="0" presId="urn:microsoft.com/office/officeart/2005/8/layout/hList1"/>
    <dgm:cxn modelId="{B1075B68-14DE-4853-A823-0CA605CDE932}" type="presParOf" srcId="{5026EAEE-946F-4644-A909-35F45545BEE9}" destId="{33A0936E-00FB-43D8-BB56-AFF68CAF9E53}" srcOrd="3" destOrd="0" presId="urn:microsoft.com/office/officeart/2005/8/layout/hList1"/>
    <dgm:cxn modelId="{491D3A36-997E-4A63-A346-5A9E41E917DE}" type="presParOf" srcId="{5026EAEE-946F-4644-A909-35F45545BEE9}" destId="{9163B945-1E4D-4700-B4E6-95886653FDB8}" srcOrd="4" destOrd="0" presId="urn:microsoft.com/office/officeart/2005/8/layout/hList1"/>
    <dgm:cxn modelId="{DC63D46A-89B4-4D34-8265-A746CCC2E50B}" type="presParOf" srcId="{9163B945-1E4D-4700-B4E6-95886653FDB8}" destId="{9CF09E98-9B32-4CBD-BE24-BD2755BCEBCD}" srcOrd="0" destOrd="0" presId="urn:microsoft.com/office/officeart/2005/8/layout/hList1"/>
    <dgm:cxn modelId="{34ED235B-6C35-4897-8963-E6B6A0943EBD}" type="presParOf" srcId="{9163B945-1E4D-4700-B4E6-95886653FDB8}" destId="{A36F5DF8-88F9-4E00-BDB3-B2482ADD70E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8AD9E-D9DA-4F98-98B7-B6B9D0EEBE2E}">
      <dsp:nvSpPr>
        <dsp:cNvPr id="0" name=""/>
        <dsp:cNvSpPr/>
      </dsp:nvSpPr>
      <dsp:spPr>
        <a:xfrm>
          <a:off x="3110" y="1055439"/>
          <a:ext cx="3032973" cy="1160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2"/>
            </a:buClr>
            <a:buFont typeface="Wingdings" panose="05000000000000000000" pitchFamily="2" charset="2"/>
            <a:buNone/>
          </a:pPr>
          <a:r>
            <a:rPr lang="en-US" altLang="zh-TW" sz="2400" kern="1200" dirty="0">
              <a:solidFill>
                <a:schemeClr val="bg1"/>
              </a:solidFill>
            </a:rPr>
            <a:t>Supply Chain Upgrade</a:t>
          </a:r>
          <a:endParaRPr lang="zh-TW" altLang="en-US" sz="2400" kern="1200" dirty="0">
            <a:solidFill>
              <a:schemeClr val="bg1"/>
            </a:solidFill>
          </a:endParaRPr>
        </a:p>
      </dsp:txBody>
      <dsp:txXfrm>
        <a:off x="3110" y="1055439"/>
        <a:ext cx="3032973" cy="1160192"/>
      </dsp:txXfrm>
    </dsp:sp>
    <dsp:sp modelId="{3BB0E6EC-A267-4792-A52F-ADA97EF27E6A}">
      <dsp:nvSpPr>
        <dsp:cNvPr id="0" name=""/>
        <dsp:cNvSpPr/>
      </dsp:nvSpPr>
      <dsp:spPr>
        <a:xfrm>
          <a:off x="3110" y="2215632"/>
          <a:ext cx="3032973" cy="19599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24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MES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HR System</a:t>
          </a:r>
          <a:endParaRPr lang="en-US" altLang="zh-TW" sz="2400" kern="1200" dirty="0">
            <a:solidFill>
              <a:srgbClr val="2858AA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24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ERP</a:t>
          </a:r>
        </a:p>
      </dsp:txBody>
      <dsp:txXfrm>
        <a:off x="3110" y="2215632"/>
        <a:ext cx="3032973" cy="1959930"/>
      </dsp:txXfrm>
    </dsp:sp>
    <dsp:sp modelId="{82494F24-F15C-49B4-9CC1-FB94D4C8179D}">
      <dsp:nvSpPr>
        <dsp:cNvPr id="0" name=""/>
        <dsp:cNvSpPr/>
      </dsp:nvSpPr>
      <dsp:spPr>
        <a:xfrm>
          <a:off x="3460701" y="1055439"/>
          <a:ext cx="3032973" cy="1160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2"/>
            </a:buClr>
            <a:buFont typeface="Wingdings" panose="05000000000000000000" pitchFamily="2" charset="2"/>
            <a:buNone/>
          </a:pPr>
          <a:r>
            <a:rPr lang="en-US" altLang="zh-TW" sz="1700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Information Security Law Requirements and Investment Incentives</a:t>
          </a:r>
          <a:endParaRPr lang="zh-TW" altLang="en-US" sz="1700" kern="1200" dirty="0">
            <a:solidFill>
              <a:schemeClr val="bg1"/>
            </a:solidFill>
          </a:endParaRPr>
        </a:p>
      </dsp:txBody>
      <dsp:txXfrm>
        <a:off x="3460701" y="1055439"/>
        <a:ext cx="3032973" cy="1160192"/>
      </dsp:txXfrm>
    </dsp:sp>
    <dsp:sp modelId="{F668640E-68B9-42CA-B26C-6877652F915B}">
      <dsp:nvSpPr>
        <dsp:cNvPr id="0" name=""/>
        <dsp:cNvSpPr/>
      </dsp:nvSpPr>
      <dsp:spPr>
        <a:xfrm>
          <a:off x="3460701" y="2215632"/>
          <a:ext cx="3032973" cy="19599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7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Document Confidentiality</a:t>
          </a:r>
          <a:endParaRPr lang="zh-TW" alt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7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Source Code Analysis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7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System Endpoint Anti-Virus</a:t>
          </a:r>
          <a:endParaRPr lang="zh-TW" altLang="en-US" sz="1700" kern="1200" dirty="0"/>
        </a:p>
      </dsp:txBody>
      <dsp:txXfrm>
        <a:off x="3460701" y="2215632"/>
        <a:ext cx="3032973" cy="1959930"/>
      </dsp:txXfrm>
    </dsp:sp>
    <dsp:sp modelId="{9CF09E98-9B32-4CBD-BE24-BD2755BCEBCD}">
      <dsp:nvSpPr>
        <dsp:cNvPr id="0" name=""/>
        <dsp:cNvSpPr/>
      </dsp:nvSpPr>
      <dsp:spPr>
        <a:xfrm>
          <a:off x="6918291" y="1055439"/>
          <a:ext cx="3032973" cy="1160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tx2"/>
            </a:buClr>
            <a:buFont typeface="Wingdings" panose="05000000000000000000" pitchFamily="2" charset="2"/>
            <a:buNone/>
          </a:pPr>
          <a:r>
            <a:rPr lang="en-US" altLang="zh-TW" sz="2400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Financial System Investment</a:t>
          </a:r>
          <a:endParaRPr lang="zh-TW" altLang="en-US" sz="2400" kern="1200" dirty="0">
            <a:solidFill>
              <a:schemeClr val="bg1"/>
            </a:solidFill>
          </a:endParaRPr>
        </a:p>
      </dsp:txBody>
      <dsp:txXfrm>
        <a:off x="6918291" y="1055439"/>
        <a:ext cx="3032973" cy="1160192"/>
      </dsp:txXfrm>
    </dsp:sp>
    <dsp:sp modelId="{A36F5DF8-88F9-4E00-BDB3-B2482ADD70E5}">
      <dsp:nvSpPr>
        <dsp:cNvPr id="0" name=""/>
        <dsp:cNvSpPr/>
      </dsp:nvSpPr>
      <dsp:spPr>
        <a:xfrm>
          <a:off x="6918291" y="2215632"/>
          <a:ext cx="3032973" cy="19599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7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Core System</a:t>
          </a:r>
          <a:endParaRPr lang="zh-TW" alt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7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Foreign Exchange System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1700" kern="12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Compliance Needs</a:t>
          </a:r>
        </a:p>
      </dsp:txBody>
      <dsp:txXfrm>
        <a:off x="6918291" y="2215632"/>
        <a:ext cx="3032973" cy="1959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91545-CD33-4ACB-8B9F-FC4E2275D073}" type="datetimeFigureOut">
              <a:rPr lang="zh-TW" altLang="en-US" smtClean="0"/>
              <a:t>2023/5/9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E321C-D93A-4929-9083-45DAA84718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082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B637-47F0-43AA-A063-613201E95C1F}" type="datetimeFigureOut">
              <a:rPr lang="zh-TW" altLang="en-US" smtClean="0"/>
              <a:t>2023/5/9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C01D1-6F07-44F2-AF7A-958A11DC86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48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603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621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91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矩形 14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35700" y="160260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cxnSp>
        <p:nvCxnSpPr>
          <p:cNvPr id="12" name="Google Shape;13;p2"/>
          <p:cNvCxnSpPr/>
          <p:nvPr userDrawn="1"/>
        </p:nvCxnSpPr>
        <p:spPr>
          <a:xfrm>
            <a:off x="5515950" y="3908550"/>
            <a:ext cx="11601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7250" y="1602600"/>
            <a:ext cx="2137500" cy="877500"/>
          </a:xfrm>
          <a:prstGeom prst="rect">
            <a:avLst/>
          </a:prstGeom>
        </p:spPr>
      </p:pic>
      <p:grpSp>
        <p:nvGrpSpPr>
          <p:cNvPr id="5" name="群組 4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6" name="矩形 15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7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586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8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716" y="-834191"/>
            <a:ext cx="12790905" cy="9593179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56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01377" y="-351168"/>
            <a:ext cx="16668597" cy="7209168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53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09;p26"/>
          <p:cNvSpPr/>
          <p:nvPr userDrawn="1"/>
        </p:nvSpPr>
        <p:spPr>
          <a:xfrm>
            <a:off x="-225887" y="-304800"/>
            <a:ext cx="1909543" cy="2525211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63869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矩形 9"/>
          <p:cNvSpPr/>
          <p:nvPr userDrawn="1"/>
        </p:nvSpPr>
        <p:spPr>
          <a:xfrm rot="5400000">
            <a:off x="5823282" y="-532597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 userDrawn="1"/>
        </p:nvSpPr>
        <p:spPr>
          <a:xfrm rot="5400000">
            <a:off x="5823282" y="52938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-8952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11172395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59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6833" y="-526292"/>
            <a:ext cx="12915811" cy="8622541"/>
          </a:xfrm>
          <a:prstGeom prst="rect">
            <a:avLst/>
          </a:prstGeom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012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06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1"/>
          </a:xfrm>
        </p:spPr>
        <p:txBody>
          <a:bodyPr anchor="ctr"/>
          <a:lstStyle>
            <a:lvl1pPr algn="l">
              <a:buNone/>
              <a:defRPr sz="5867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2023/5/9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chemeClr val="accent4">
              <a:lumMod val="75000"/>
            </a:schemeClr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333"/>
              </a:spcAft>
              <a:buNone/>
              <a:defRPr sz="2400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8557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2267"/>
            </a:lvl1pPr>
            <a:lvl2pPr>
              <a:buFontTx/>
              <a:buNone/>
              <a:defRPr sz="1600"/>
            </a:lvl2pPr>
            <a:lvl3pPr>
              <a:buFontTx/>
              <a:buNone/>
              <a:defRPr sz="1333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604A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0" name="矩形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3733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8331200" y="6248400"/>
            <a:ext cx="3556000" cy="365125"/>
          </a:xfrm>
        </p:spPr>
        <p:txBody>
          <a:bodyPr rtlCol="0"/>
          <a:lstStyle/>
          <a:p>
            <a:fld id="{784B6976-7041-447E-9180-C12AEAE34B3D}" type="datetimeFigureOut">
              <a:rPr lang="zh-TW" altLang="en-US" smtClean="0"/>
              <a:t>2023/5/9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78725"/>
            <a:ext cx="1930400" cy="663579"/>
          </a:xfrm>
        </p:spPr>
        <p:txBody>
          <a:bodyPr rtlCol="0"/>
          <a:lstStyle>
            <a:lvl1pPr>
              <a:defRPr sz="3733"/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2748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2023/5/9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41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 userDrawn="1"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grpSp>
        <p:nvGrpSpPr>
          <p:cNvPr id="18" name="群組 17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9" name="矩形 18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20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608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784B6976-7041-447E-9180-C12AEAE34B3D}" type="datetimeFigureOut">
              <a:rPr lang="zh-TW" altLang="en-US" smtClean="0"/>
              <a:t>2023/5/9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9603" y="6248208"/>
            <a:ext cx="7431311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8" name="矩形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51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2023/5/9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4325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2023/5/9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3871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87" y="79319"/>
            <a:ext cx="1904034" cy="1878791"/>
          </a:xfrm>
          <a:prstGeom prst="rect">
            <a:avLst/>
          </a:prstGeom>
        </p:spPr>
      </p:pic>
      <p:sp>
        <p:nvSpPr>
          <p:cNvPr id="3" name="文字方塊 2"/>
          <p:cNvSpPr txBox="1"/>
          <p:nvPr userDrawn="1"/>
        </p:nvSpPr>
        <p:spPr>
          <a:xfrm>
            <a:off x="10349990" y="1402912"/>
            <a:ext cx="17483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40</a:t>
            </a:r>
            <a:r>
              <a:rPr lang="en-US" altLang="zh-TW" baseline="30000" dirty="0"/>
              <a:t>th</a:t>
            </a:r>
            <a:r>
              <a:rPr lang="en-US" altLang="zh-TW" baseline="0" dirty="0"/>
              <a:t> Anniversary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7786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99659" y="0"/>
            <a:ext cx="16708594" cy="6880422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14" name="圖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87" y="79319"/>
            <a:ext cx="1904034" cy="1878791"/>
          </a:xfrm>
          <a:prstGeom prst="rect">
            <a:avLst/>
          </a:prstGeom>
        </p:spPr>
      </p:pic>
      <p:sp>
        <p:nvSpPr>
          <p:cNvPr id="15" name="文字方塊 14"/>
          <p:cNvSpPr txBox="1"/>
          <p:nvPr userDrawn="1"/>
        </p:nvSpPr>
        <p:spPr>
          <a:xfrm>
            <a:off x="10349990" y="1402912"/>
            <a:ext cx="17483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40</a:t>
            </a:r>
            <a:r>
              <a:rPr lang="en-US" altLang="zh-TW" baseline="30000" dirty="0"/>
              <a:t>th</a:t>
            </a:r>
            <a:r>
              <a:rPr lang="en-US" altLang="zh-TW" baseline="0" dirty="0"/>
              <a:t> Anniversary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2299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5;p9"/>
          <p:cNvSpPr/>
          <p:nvPr userDrawn="1"/>
        </p:nvSpPr>
        <p:spPr>
          <a:xfrm>
            <a:off x="4359905" y="5576355"/>
            <a:ext cx="8041645" cy="1414995"/>
          </a:xfrm>
          <a:custGeom>
            <a:avLst/>
            <a:gdLst/>
            <a:ahLst/>
            <a:cxnLst/>
            <a:rect l="l" t="t" r="r" b="b"/>
            <a:pathLst>
              <a:path w="235239" h="61127" extrusionOk="0">
                <a:moveTo>
                  <a:pt x="234988" y="0"/>
                </a:moveTo>
                <a:lnTo>
                  <a:pt x="0" y="57620"/>
                </a:lnTo>
                <a:lnTo>
                  <a:pt x="235239" y="61127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7" name="Google Shape;66;p9"/>
          <p:cNvSpPr/>
          <p:nvPr userDrawn="1"/>
        </p:nvSpPr>
        <p:spPr>
          <a:xfrm>
            <a:off x="6149816" y="5185364"/>
            <a:ext cx="6191792" cy="1672636"/>
          </a:xfrm>
          <a:custGeom>
            <a:avLst/>
            <a:gdLst/>
            <a:ahLst/>
            <a:cxnLst/>
            <a:rect l="l" t="t" r="r" b="b"/>
            <a:pathLst>
              <a:path w="181126" h="77160" extrusionOk="0">
                <a:moveTo>
                  <a:pt x="0" y="76910"/>
                </a:moveTo>
                <a:lnTo>
                  <a:pt x="180625" y="0"/>
                </a:lnTo>
                <a:lnTo>
                  <a:pt x="181126" y="77160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87" y="79319"/>
            <a:ext cx="1904034" cy="1878791"/>
          </a:xfrm>
          <a:prstGeom prst="rect">
            <a:avLst/>
          </a:prstGeom>
        </p:spPr>
      </p:pic>
      <p:sp>
        <p:nvSpPr>
          <p:cNvPr id="10" name="文字方塊 9"/>
          <p:cNvSpPr txBox="1"/>
          <p:nvPr userDrawn="1"/>
        </p:nvSpPr>
        <p:spPr>
          <a:xfrm>
            <a:off x="10349990" y="1402912"/>
            <a:ext cx="17483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40</a:t>
            </a:r>
            <a:r>
              <a:rPr lang="en-US" altLang="zh-TW" baseline="30000" dirty="0"/>
              <a:t>th</a:t>
            </a:r>
            <a:r>
              <a:rPr lang="en-US" altLang="zh-TW" baseline="0" dirty="0"/>
              <a:t> Anniversary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701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solidFill>
          <a:srgbClr val="1D4E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94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00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8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712"/>
            <a:ext cx="12361968" cy="824208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5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fld id="{784B6976-7041-447E-9180-C12AEAE34B3D}" type="datetimeFigureOut">
              <a:rPr lang="zh-TW" altLang="en-US" smtClean="0"/>
              <a:t>2023/5/9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6369050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867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1" r:id="rId3"/>
    <p:sldLayoutId id="2147483712" r:id="rId4"/>
    <p:sldLayoutId id="2147483705" r:id="rId5"/>
    <p:sldLayoutId id="2147483706" r:id="rId6"/>
    <p:sldLayoutId id="2147483703" r:id="rId7"/>
    <p:sldLayoutId id="2147483714" r:id="rId8"/>
    <p:sldLayoutId id="2147483715" r:id="rId9"/>
    <p:sldLayoutId id="2147483716" r:id="rId10"/>
    <p:sldLayoutId id="2147483717" r:id="rId11"/>
    <p:sldLayoutId id="2147483720" r:id="rId12"/>
    <p:sldLayoutId id="2147483713" r:id="rId13"/>
    <p:sldLayoutId id="2147483718" r:id="rId14"/>
    <p:sldLayoutId id="2147483704" r:id="rId15"/>
    <p:sldLayoutId id="2147483719" r:id="rId16"/>
    <p:sldLayoutId id="2147483707" r:id="rId17"/>
    <p:sldLayoutId id="2147483708" r:id="rId18"/>
    <p:sldLayoutId id="2147483709" r:id="rId19"/>
    <p:sldLayoutId id="2147483710" r:id="rId20"/>
    <p:sldLayoutId id="2147483722" r:id="rId21"/>
    <p:sldLayoutId id="2147483736" r:id="rId22"/>
  </p:sldLayoutIdLst>
  <p:txStyles>
    <p:titleStyle>
      <a:lvl1pPr algn="l" rtl="0" eaLnBrk="1" latinLnBrk="0" hangingPunct="1">
        <a:spcBef>
          <a:spcPct val="0"/>
        </a:spcBef>
        <a:buNone/>
        <a:defRPr kumimoji="0" sz="4800" b="1" i="0" kern="1200">
          <a:solidFill>
            <a:schemeClr val="accent4">
              <a:lumMod val="75000"/>
            </a:schemeClr>
          </a:solidFill>
          <a:latin typeface="微軟正黑體"/>
          <a:ea typeface="微軟正黑體"/>
          <a:cs typeface="微軟正黑體"/>
        </a:defRPr>
      </a:lvl1pPr>
    </p:titleStyle>
    <p:bodyStyle>
      <a:lvl1pPr marL="609585" indent="-609585" algn="l" rtl="0" eaLnBrk="1" latinLnBrk="0" hangingPunct="1">
        <a:spcBef>
          <a:spcPts val="933"/>
        </a:spcBef>
        <a:buClr>
          <a:schemeClr val="accent4">
            <a:lumMod val="75000"/>
          </a:schemeClr>
        </a:buClr>
        <a:buSzPct val="60000"/>
        <a:buFont typeface="Wingdings" charset="2"/>
        <a:buChar char="n"/>
        <a:defRPr kumimoji="0" sz="38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1pPr>
      <a:lvl2pPr marL="853419" indent="-365751" algn="l" rtl="0" eaLnBrk="1" latinLnBrk="0" hangingPunct="1">
        <a:spcBef>
          <a:spcPts val="733"/>
        </a:spcBef>
        <a:buClr>
          <a:schemeClr val="accent5">
            <a:lumMod val="75000"/>
          </a:schemeClr>
        </a:buClr>
        <a:buSzPct val="70000"/>
        <a:buFont typeface="Wingdings" charset="2"/>
        <a:buChar char="l"/>
        <a:defRPr kumimoji="0" sz="34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2pPr>
      <a:lvl3pPr marL="1219170" indent="-304792" algn="l" rtl="0" eaLnBrk="1" latinLnBrk="0" hangingPunct="1">
        <a:spcBef>
          <a:spcPts val="667"/>
        </a:spcBef>
        <a:buClr>
          <a:schemeClr val="accent6">
            <a:lumMod val="75000"/>
          </a:schemeClr>
        </a:buClr>
        <a:buSzPct val="50000"/>
        <a:buFont typeface="Wingdings" charset="2"/>
        <a:buChar char=""/>
        <a:defRPr kumimoji="0" sz="30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3pPr>
      <a:lvl4pPr marL="1828754" indent="-304792" algn="l" rtl="0" eaLnBrk="1" latinLnBrk="0" hangingPunct="1">
        <a:spcBef>
          <a:spcPts val="533"/>
        </a:spcBef>
        <a:buClr>
          <a:schemeClr val="accent3"/>
        </a:buClr>
        <a:buSzPct val="7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4pPr>
      <a:lvl5pPr marL="2438339" indent="-304792" algn="l" rtl="0" eaLnBrk="1" latinLnBrk="0" hangingPunct="1">
        <a:spcBef>
          <a:spcPts val="533"/>
        </a:spcBef>
        <a:buClr>
          <a:schemeClr val="accent4"/>
        </a:buClr>
        <a:buSzPct val="6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5pPr>
      <a:lvl6pPr marL="2804090" indent="-30479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69841" indent="-30479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35592" indent="-30479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01342" indent="-30479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00353" y="3329800"/>
            <a:ext cx="9460373" cy="2052600"/>
          </a:xfrm>
        </p:spPr>
        <p:txBody>
          <a:bodyPr/>
          <a:lstStyle/>
          <a:p>
            <a:br>
              <a:rPr lang="en-US" altLang="zh-TW" dirty="0">
                <a:solidFill>
                  <a:schemeClr val="tx1"/>
                </a:solidFill>
              </a:rPr>
            </a:br>
            <a:r>
              <a:rPr lang="en-US" altLang="zh-TW" sz="4500" dirty="0">
                <a:solidFill>
                  <a:schemeClr val="tx1"/>
                </a:solidFill>
              </a:rPr>
              <a:t>2023 Ares Investor Conference</a:t>
            </a:r>
            <a:br>
              <a:rPr lang="en-US" altLang="zh-TW" sz="4500" dirty="0">
                <a:solidFill>
                  <a:schemeClr val="tx1"/>
                </a:solidFill>
              </a:rPr>
            </a:br>
            <a:br>
              <a:rPr lang="en-US" altLang="zh-TW" sz="4500" dirty="0">
                <a:solidFill>
                  <a:schemeClr val="tx1"/>
                </a:solidFill>
              </a:rPr>
            </a:br>
            <a:r>
              <a:rPr lang="en-US" altLang="zh-TW" sz="2000" dirty="0">
                <a:solidFill>
                  <a:schemeClr val="tx1"/>
                </a:solidFill>
              </a:rPr>
              <a:t>Ticker Symbol</a:t>
            </a:r>
            <a:r>
              <a:rPr lang="zh-TW" altLang="en-US" sz="2000" dirty="0">
                <a:solidFill>
                  <a:schemeClr val="tx1"/>
                </a:solidFill>
              </a:rPr>
              <a:t>：</a:t>
            </a:r>
            <a:r>
              <a:rPr lang="en-US" altLang="zh-TW" sz="2000" dirty="0">
                <a:solidFill>
                  <a:schemeClr val="tx1"/>
                </a:solidFill>
              </a:rPr>
              <a:t>2471</a:t>
            </a:r>
            <a:br>
              <a:rPr lang="en-US" altLang="zh-TW" sz="2000" dirty="0">
                <a:solidFill>
                  <a:schemeClr val="tx1"/>
                </a:solidFill>
              </a:rPr>
            </a:br>
            <a:r>
              <a:rPr lang="en-US" altLang="zh-TW" sz="2000" dirty="0">
                <a:solidFill>
                  <a:schemeClr val="tx1"/>
                </a:solidFill>
              </a:rPr>
              <a:t>Date</a:t>
            </a:r>
            <a:r>
              <a:rPr lang="zh-TW" altLang="en-US" sz="2000" dirty="0">
                <a:solidFill>
                  <a:schemeClr val="tx1"/>
                </a:solidFill>
              </a:rPr>
              <a:t>：</a:t>
            </a:r>
            <a:r>
              <a:rPr lang="en-US" altLang="zh-TW" sz="2000" dirty="0">
                <a:solidFill>
                  <a:schemeClr val="tx1"/>
                </a:solidFill>
              </a:rPr>
              <a:t>2023/05/17</a:t>
            </a:r>
            <a:r>
              <a:rPr lang="en-US" altLang="zh-TW" dirty="0">
                <a:solidFill>
                  <a:schemeClr val="tx1"/>
                </a:solidFill>
              </a:rPr>
              <a:t>	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Consolidated Income Statement</a:t>
            </a: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254102" y="1535722"/>
            <a:ext cx="20681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zh-TW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Unit: NT Thousands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7C259A0B-AA7D-4C62-9ECB-0EC656A6F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605732"/>
              </p:ext>
            </p:extLst>
          </p:nvPr>
        </p:nvGraphicFramePr>
        <p:xfrm>
          <a:off x="1162371" y="1999280"/>
          <a:ext cx="10352869" cy="375059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81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458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Item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20221Q</a:t>
                      </a:r>
                      <a:endParaRPr kumimoji="0" lang="zh-TW" altLang="en-US" sz="2400" b="1" u="none" strike="noStrike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20211Q</a:t>
                      </a:r>
                      <a:endParaRPr kumimoji="0" lang="zh-TW" altLang="en-US" sz="2400" b="1" u="none" strike="noStrike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429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Revenues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199,564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802,504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186,842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Operating</a:t>
                      </a:r>
                      <a:r>
                        <a:rPr lang="en-US" altLang="zh-TW" sz="2400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Margin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66,096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 </a:t>
                      </a:r>
                      <a:endParaRPr kumimoji="0" lang="en-US" altLang="zh-TW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335,985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61,258 </a:t>
                      </a:r>
                      <a:endParaRPr kumimoji="0" lang="en-US" altLang="zh-TW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 </a:t>
                      </a:r>
                      <a:endParaRPr kumimoji="0" lang="en-US" altLang="zh-TW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Operating</a:t>
                      </a:r>
                      <a:r>
                        <a:rPr lang="en-US" altLang="zh-TW" sz="2400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Profits</a:t>
                      </a:r>
                      <a:endParaRPr lang="zh-TW" alt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4,101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99,635 </a:t>
                      </a:r>
                      <a:endParaRPr kumimoji="0" lang="en-US" altLang="zh-TW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3,537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endParaRPr kumimoji="0" lang="en-US" altLang="zh-TW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 Profits</a:t>
                      </a: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8,562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143,323 </a:t>
                      </a:r>
                      <a:endParaRPr kumimoji="0" lang="en-US" altLang="zh-TW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 </a:t>
                      </a:r>
                      <a:endParaRPr kumimoji="0" lang="en-US" altLang="zh-TW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20,767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 </a:t>
                      </a:r>
                      <a:endParaRPr kumimoji="0" lang="en-US" altLang="zh-TW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</a:t>
                      </a:r>
                      <a:r>
                        <a:rPr lang="en-US" sz="2400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 </a:t>
                      </a:r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(NT$)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0.18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3.04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0.44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35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6230" y="95233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lvl="0">
              <a:spcBef>
                <a:spcPts val="0"/>
              </a:spcBef>
              <a:buSzPts val="4800"/>
            </a:pPr>
            <a:r>
              <a:rPr lang="en-US" altLang="zh-TW" sz="4000" dirty="0">
                <a:solidFill>
                  <a:srgbClr val="2858AA"/>
                </a:solidFill>
              </a:rPr>
              <a:t>Business Outlook</a:t>
            </a:r>
            <a:endParaRPr lang="zh-TW" altLang="en-US" sz="4000" dirty="0">
              <a:solidFill>
                <a:srgbClr val="2858AA"/>
              </a:solidFill>
            </a:endParaRPr>
          </a:p>
        </p:txBody>
      </p:sp>
      <p:cxnSp>
        <p:nvCxnSpPr>
          <p:cNvPr id="6" name="Google Shape;70;p9"/>
          <p:cNvCxnSpPr/>
          <p:nvPr/>
        </p:nvCxnSpPr>
        <p:spPr>
          <a:xfrm>
            <a:off x="453405" y="90764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" name="Google Shape;70;p9">
            <a:extLst>
              <a:ext uri="{FF2B5EF4-FFF2-40B4-BE49-F238E27FC236}">
                <a16:creationId xmlns:a16="http://schemas.microsoft.com/office/drawing/2014/main" id="{5E00A6F8-BAEE-2D9C-E43E-FDBD7623FBA3}"/>
              </a:ext>
            </a:extLst>
          </p:cNvPr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FBFCFB-2771-2B43-BE0D-10C37FDB8E0B}"/>
              </a:ext>
            </a:extLst>
          </p:cNvPr>
          <p:cNvSpPr txBox="1">
            <a:spLocks/>
          </p:cNvSpPr>
          <p:nvPr/>
        </p:nvSpPr>
        <p:spPr>
          <a:xfrm>
            <a:off x="678047" y="935359"/>
            <a:ext cx="10871200" cy="4526280"/>
          </a:xfrm>
          <a:prstGeom prst="rect">
            <a:avLst/>
          </a:prstGeom>
        </p:spPr>
        <p:txBody>
          <a:bodyPr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zh-TW" altLang="en-US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buClr>
                <a:schemeClr val="tx2"/>
              </a:buClr>
              <a:buSzPct val="100000"/>
              <a:buNone/>
            </a:pPr>
            <a:endParaRPr lang="en-US" altLang="zh-TW" sz="2400" dirty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zh-TW" altLang="en-US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49ED0A4D-1489-7BA6-0442-F7BC61DD9E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8430819"/>
              </p:ext>
            </p:extLst>
          </p:nvPr>
        </p:nvGraphicFramePr>
        <p:xfrm>
          <a:off x="935297" y="1076903"/>
          <a:ext cx="9954376" cy="5231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4103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496417" y="3146425"/>
            <a:ext cx="1944687" cy="582613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3200" dirty="0">
                <a:solidFill>
                  <a:srgbClr val="F8A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  <a:endParaRPr lang="zh-TW" altLang="en-US" sz="3200" dirty="0">
              <a:solidFill>
                <a:srgbClr val="F8A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3967509" y="2492896"/>
            <a:ext cx="1292870" cy="1292870"/>
            <a:chOff x="2251004" y="2492896"/>
            <a:chExt cx="1292870" cy="1292870"/>
          </a:xfrm>
        </p:grpSpPr>
        <p:sp>
          <p:nvSpPr>
            <p:cNvPr id="4" name="橢圓 3"/>
            <p:cNvSpPr/>
            <p:nvPr/>
          </p:nvSpPr>
          <p:spPr bwMode="auto">
            <a:xfrm>
              <a:off x="2251004" y="2492896"/>
              <a:ext cx="1292870" cy="1292870"/>
            </a:xfrm>
            <a:prstGeom prst="ellipse">
              <a:avLst/>
            </a:prstGeom>
            <a:solidFill>
              <a:srgbClr val="F8A34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2921" y="2780928"/>
              <a:ext cx="649036" cy="667794"/>
            </a:xfrm>
            <a:prstGeom prst="rect">
              <a:avLst/>
            </a:prstGeom>
          </p:spPr>
        </p:pic>
      </p:grpSp>
      <p:sp>
        <p:nvSpPr>
          <p:cNvPr id="6" name="標題 1"/>
          <p:cNvSpPr txBox="1">
            <a:spLocks/>
          </p:cNvSpPr>
          <p:nvPr/>
        </p:nvSpPr>
        <p:spPr bwMode="auto">
          <a:xfrm>
            <a:off x="5352401" y="2595875"/>
            <a:ext cx="4536504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+mj-ea"/>
                <a:ea typeface="+mj-ea"/>
                <a:cs typeface="黑体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>
              <a:defRPr/>
            </a:pPr>
            <a:r>
              <a:rPr lang="en-US" altLang="zh-TW" kern="0" dirty="0">
                <a:solidFill>
                  <a:schemeClr val="bg1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  <a:cs typeface="+mj-cs"/>
              </a:rPr>
              <a:t>Thank You !</a:t>
            </a:r>
            <a:endParaRPr lang="zh-TW" altLang="en-US" kern="0" dirty="0">
              <a:solidFill>
                <a:schemeClr val="bg1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07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6864" y="1958110"/>
            <a:ext cx="10871200" cy="452628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rgbClr val="2858AA"/>
                </a:solidFill>
              </a:rPr>
              <a:t>This presentation and release contain "forward-looking statements” which may include projections of future results of operations, financial condition or business prospects based on our own information and other sources.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rgbClr val="2858AA"/>
                </a:solidFill>
              </a:rPr>
              <a:t>Our actual results of operations, financial condition or business prospects may differ from those expressed or implied in these forward-looking statements for a variety of reasons, including but not limited to market demand, price fluctuations, competition, international economic conditions, supply chain issues, exchange rate fluctuations and other risks and factors beyond our control.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rgbClr val="2858AA"/>
                </a:solidFill>
              </a:rPr>
              <a:t>The forward-looking statements in this release reflect the current belief of Ares as of the date of this release. Ares undertakes no obligation to update these forward-looking statements for events or circumstances that occur subsequent to such date.</a:t>
            </a:r>
          </a:p>
          <a:p>
            <a:pPr>
              <a:buFont typeface="Wingdings" panose="05000000000000000000" pitchFamily="2" charset="2"/>
              <a:buChar char="l"/>
            </a:pPr>
            <a:endParaRPr lang="en-US" altLang="zh-TW" sz="2000" dirty="0">
              <a:solidFill>
                <a:srgbClr val="2858AA"/>
              </a:solidFill>
            </a:endParaRPr>
          </a:p>
          <a:p>
            <a:pPr marL="0" indent="0">
              <a:buNone/>
            </a:pPr>
            <a:endParaRPr lang="zh-TW" altLang="en-US" sz="2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Disclaimer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87" y="79319"/>
            <a:ext cx="1904034" cy="1878791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0349990" y="1402912"/>
            <a:ext cx="17483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40</a:t>
            </a:r>
            <a:r>
              <a:rPr lang="en-US" altLang="zh-TW" baseline="30000" dirty="0"/>
              <a:t>th</a:t>
            </a:r>
            <a:r>
              <a:rPr lang="en-US" altLang="zh-TW" baseline="0" dirty="0"/>
              <a:t> Anniversary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090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443;p57"/>
          <p:cNvSpPr txBox="1">
            <a:spLocks/>
          </p:cNvSpPr>
          <p:nvPr/>
        </p:nvSpPr>
        <p:spPr>
          <a:xfrm>
            <a:off x="2804865" y="3662052"/>
            <a:ext cx="63903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altLang="zh-TW" dirty="0">
                <a:solidFill>
                  <a:srgbClr val="2858AA"/>
                </a:solidFill>
              </a:rPr>
              <a:t>Capital</a:t>
            </a:r>
            <a:r>
              <a:rPr lang="zh-TW" altLang="en-US" dirty="0">
                <a:solidFill>
                  <a:srgbClr val="2858AA"/>
                </a:solidFill>
              </a:rPr>
              <a:t> </a:t>
            </a:r>
            <a:r>
              <a:rPr lang="en-US" altLang="zh-TW" dirty="0">
                <a:solidFill>
                  <a:srgbClr val="2858AA"/>
                </a:solidFill>
              </a:rPr>
              <a:t>~</a:t>
            </a:r>
            <a:r>
              <a:rPr lang="en-US" altLang="zh-TW" dirty="0">
                <a:solidFill>
                  <a:srgbClr val="FFAB40"/>
                </a:solidFill>
              </a:rPr>
              <a:t>NT$500M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6" name="Google Shape;5444;p57"/>
          <p:cNvSpPr txBox="1">
            <a:spLocks/>
          </p:cNvSpPr>
          <p:nvPr/>
        </p:nvSpPr>
        <p:spPr>
          <a:xfrm>
            <a:off x="2804864" y="2437102"/>
            <a:ext cx="7207353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altLang="zh-TW" dirty="0">
                <a:solidFill>
                  <a:srgbClr val="2858AA"/>
                </a:solidFill>
              </a:rPr>
              <a:t>Total Employee</a:t>
            </a:r>
            <a:r>
              <a:rPr lang="zh-TW" altLang="en-US" dirty="0">
                <a:solidFill>
                  <a:srgbClr val="2858AA"/>
                </a:solidFill>
              </a:rPr>
              <a:t> </a:t>
            </a:r>
            <a:r>
              <a:rPr lang="en-US" altLang="zh-TW" dirty="0">
                <a:solidFill>
                  <a:srgbClr val="FFAB40"/>
                </a:solidFill>
              </a:rPr>
              <a:t>300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7" name="Google Shape;5445;p57"/>
          <p:cNvSpPr txBox="1">
            <a:spLocks/>
          </p:cNvSpPr>
          <p:nvPr/>
        </p:nvSpPr>
        <p:spPr>
          <a:xfrm>
            <a:off x="2804865" y="1212152"/>
            <a:ext cx="63903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  <a:buSzPts val="4800"/>
            </a:pPr>
            <a:r>
              <a:rPr lang="en-US" altLang="zh-TW" dirty="0">
                <a:solidFill>
                  <a:srgbClr val="2858AA"/>
                </a:solidFill>
              </a:rPr>
              <a:t>Established</a:t>
            </a:r>
            <a:r>
              <a:rPr lang="zh-TW" altLang="en-US" dirty="0">
                <a:solidFill>
                  <a:srgbClr val="2858AA"/>
                </a:solidFill>
              </a:rPr>
              <a:t> </a:t>
            </a:r>
            <a:r>
              <a:rPr lang="en-US" altLang="zh-TW" dirty="0">
                <a:solidFill>
                  <a:srgbClr val="FFAB40"/>
                </a:solidFill>
              </a:rPr>
              <a:t>1980</a:t>
            </a:r>
            <a:endParaRPr lang="es" sz="1000" b="0" dirty="0">
              <a:solidFill>
                <a:srgbClr val="2858AA"/>
              </a:solidFill>
            </a:endParaRPr>
          </a:p>
        </p:txBody>
      </p:sp>
      <p:sp>
        <p:nvSpPr>
          <p:cNvPr id="22" name="Google Shape;5443;p57"/>
          <p:cNvSpPr txBox="1">
            <a:spLocks/>
          </p:cNvSpPr>
          <p:nvPr/>
        </p:nvSpPr>
        <p:spPr>
          <a:xfrm>
            <a:off x="702103" y="5582234"/>
            <a:ext cx="11842522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endParaRPr lang="en-US" sz="3400" dirty="0">
              <a:solidFill>
                <a:srgbClr val="2858AA"/>
              </a:solidFill>
            </a:endParaRPr>
          </a:p>
          <a:p>
            <a:pPr algn="ctr">
              <a:spcBef>
                <a:spcPts val="0"/>
              </a:spcBef>
            </a:pPr>
            <a:endParaRPr lang="en-US" sz="3400" dirty="0">
              <a:solidFill>
                <a:srgbClr val="2858AA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sz="3400" dirty="0">
                <a:solidFill>
                  <a:srgbClr val="2858AA"/>
                </a:solidFill>
              </a:rPr>
              <a:t>Government certified Professional </a:t>
            </a:r>
          </a:p>
          <a:p>
            <a:pPr algn="ctr">
              <a:spcBef>
                <a:spcPts val="0"/>
              </a:spcBef>
            </a:pPr>
            <a:r>
              <a:rPr lang="en-US" sz="3400" dirty="0">
                <a:solidFill>
                  <a:srgbClr val="2858AA"/>
                </a:solidFill>
              </a:rPr>
              <a:t>Service Organization </a:t>
            </a:r>
          </a:p>
          <a:p>
            <a:pPr algn="ctr">
              <a:spcBef>
                <a:spcPts val="0"/>
              </a:spcBef>
            </a:pPr>
            <a:endParaRPr lang="en-US" sz="3400" dirty="0">
              <a:solidFill>
                <a:srgbClr val="FFAB40"/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697945" y="2087775"/>
            <a:ext cx="796110" cy="3605295"/>
            <a:chOff x="5800650" y="2087775"/>
            <a:chExt cx="514500" cy="3605295"/>
          </a:xfrm>
        </p:grpSpPr>
        <p:cxnSp>
          <p:nvCxnSpPr>
            <p:cNvPr id="23" name="Google Shape;52;p7"/>
            <p:cNvCxnSpPr/>
            <p:nvPr/>
          </p:nvCxnSpPr>
          <p:spPr>
            <a:xfrm>
              <a:off x="5800650" y="2087775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oogle Shape;53;p7"/>
            <p:cNvCxnSpPr/>
            <p:nvPr/>
          </p:nvCxnSpPr>
          <p:spPr>
            <a:xfrm>
              <a:off x="5800650" y="328670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54;p7"/>
            <p:cNvCxnSpPr/>
            <p:nvPr/>
          </p:nvCxnSpPr>
          <p:spPr>
            <a:xfrm>
              <a:off x="5800650" y="45119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54;p7"/>
            <p:cNvCxnSpPr/>
            <p:nvPr/>
          </p:nvCxnSpPr>
          <p:spPr>
            <a:xfrm>
              <a:off x="5800650" y="56930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781285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六邊形 4"/>
          <p:cNvSpPr/>
          <p:nvPr/>
        </p:nvSpPr>
        <p:spPr bwMode="auto">
          <a:xfrm>
            <a:off x="4661124" y="1700212"/>
            <a:ext cx="1273175" cy="14636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49" name="六邊形 4"/>
          <p:cNvSpPr/>
          <p:nvPr/>
        </p:nvSpPr>
        <p:spPr bwMode="auto">
          <a:xfrm>
            <a:off x="6413724" y="1709737"/>
            <a:ext cx="1273175" cy="1462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50" name="六邊形 49"/>
          <p:cNvSpPr/>
          <p:nvPr/>
        </p:nvSpPr>
        <p:spPr bwMode="auto">
          <a:xfrm rot="5400000">
            <a:off x="7878193" y="1358106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51" name="六邊形 4"/>
          <p:cNvSpPr/>
          <p:nvPr/>
        </p:nvSpPr>
        <p:spPr bwMode="auto">
          <a:xfrm>
            <a:off x="8191724" y="1708150"/>
            <a:ext cx="1273175" cy="14636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 dirty="0">
              <a:solidFill>
                <a:schemeClr val="bg1"/>
              </a:solidFill>
            </a:endParaRPr>
          </a:p>
        </p:txBody>
      </p:sp>
      <p:sp>
        <p:nvSpPr>
          <p:cNvPr id="52" name="六邊形 51"/>
          <p:cNvSpPr/>
          <p:nvPr/>
        </p:nvSpPr>
        <p:spPr bwMode="auto">
          <a:xfrm rot="5400000">
            <a:off x="3096643" y="3088481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F79B4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53" name="矩形 11"/>
          <p:cNvSpPr>
            <a:spLocks noChangeArrowheads="1"/>
          </p:cNvSpPr>
          <p:nvPr/>
        </p:nvSpPr>
        <p:spPr bwMode="auto">
          <a:xfrm>
            <a:off x="3123691" y="3375025"/>
            <a:ext cx="2112458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Leading software technology  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 in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implementation experience</a:t>
            </a:r>
            <a:endParaRPr lang="zh-TW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六邊形 53"/>
          <p:cNvSpPr/>
          <p:nvPr/>
        </p:nvSpPr>
        <p:spPr bwMode="auto">
          <a:xfrm rot="5400000">
            <a:off x="6933630" y="3088481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F79B4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55" name="六邊形 4"/>
          <p:cNvSpPr/>
          <p:nvPr/>
        </p:nvSpPr>
        <p:spPr bwMode="auto">
          <a:xfrm>
            <a:off x="7367811" y="3344862"/>
            <a:ext cx="1273175" cy="14605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56" name="矩形 55"/>
          <p:cNvSpPr>
            <a:spLocks noChangeArrowheads="1"/>
          </p:cNvSpPr>
          <p:nvPr/>
        </p:nvSpPr>
        <p:spPr bwMode="auto">
          <a:xfrm>
            <a:off x="7002686" y="3375025"/>
            <a:ext cx="199707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it-IT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Oracle professional distributor in Taiwan</a:t>
            </a:r>
            <a:endParaRPr kumimoji="0"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矩形 35"/>
          <p:cNvSpPr>
            <a:spLocks noChangeArrowheads="1"/>
          </p:cNvSpPr>
          <p:nvPr/>
        </p:nvSpPr>
        <p:spPr bwMode="auto">
          <a:xfrm>
            <a:off x="7980586" y="1838325"/>
            <a:ext cx="1931988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</a:t>
            </a:r>
            <a:r>
              <a:rPr lang="en-US" altLang="zh-TW" sz="16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Mittelstand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Award</a:t>
            </a:r>
            <a:endParaRPr kumimoji="0"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8" name="群組 39"/>
          <p:cNvGrpSpPr>
            <a:grpSpLocks/>
          </p:cNvGrpSpPr>
          <p:nvPr/>
        </p:nvGrpSpPr>
        <p:grpSpPr bwMode="auto">
          <a:xfrm>
            <a:off x="4192811" y="4672012"/>
            <a:ext cx="1847850" cy="2124075"/>
            <a:chOff x="1312545" y="71"/>
            <a:chExt cx="1310630" cy="1506471"/>
          </a:xfrm>
        </p:grpSpPr>
        <p:sp>
          <p:nvSpPr>
            <p:cNvPr id="59" name="六邊形 58"/>
            <p:cNvSpPr/>
            <p:nvPr/>
          </p:nvSpPr>
          <p:spPr>
            <a:xfrm rot="5400000">
              <a:off x="121462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ln>
              <a:solidFill>
                <a:srgbClr val="F79B4F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60" name="六邊形 4"/>
            <p:cNvSpPr/>
            <p:nvPr/>
          </p:nvSpPr>
          <p:spPr>
            <a:xfrm>
              <a:off x="1517472" y="235387"/>
              <a:ext cx="900777" cy="103584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 eaLnBrk="1" fontAlgn="auto" hangingPunct="1">
                <a:lnSpc>
                  <a:spcPts val="2500"/>
                </a:lnSpc>
                <a:defRPr/>
              </a:pPr>
              <a:endParaRPr kumimoji="0"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1" name="矩形 35"/>
          <p:cNvSpPr>
            <a:spLocks noChangeArrowheads="1"/>
          </p:cNvSpPr>
          <p:nvPr/>
        </p:nvSpPr>
        <p:spPr bwMode="auto">
          <a:xfrm>
            <a:off x="4207892" y="5048785"/>
            <a:ext cx="184943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ciMes</a:t>
            </a:r>
            <a:r>
              <a:rPr kumimoji="0"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endParaRPr kumimoji="0"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2018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Excellence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Award</a:t>
            </a:r>
          </a:p>
        </p:txBody>
      </p:sp>
      <p:sp>
        <p:nvSpPr>
          <p:cNvPr id="62" name="六邊形 61"/>
          <p:cNvSpPr/>
          <p:nvPr/>
        </p:nvSpPr>
        <p:spPr bwMode="auto">
          <a:xfrm rot="5400000">
            <a:off x="2100487" y="1358899"/>
            <a:ext cx="2125662" cy="1846263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63" name="六邊形 4"/>
          <p:cNvSpPr/>
          <p:nvPr/>
        </p:nvSpPr>
        <p:spPr bwMode="auto">
          <a:xfrm>
            <a:off x="2798986" y="1693862"/>
            <a:ext cx="1271588" cy="1462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64" name="矩形 63"/>
          <p:cNvSpPr>
            <a:spLocks noChangeArrowheads="1"/>
          </p:cNvSpPr>
          <p:nvPr/>
        </p:nvSpPr>
        <p:spPr bwMode="auto">
          <a:xfrm>
            <a:off x="2218718" y="1755723"/>
            <a:ext cx="1893985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software company on TSE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65" name="六邊形 64"/>
          <p:cNvSpPr/>
          <p:nvPr/>
        </p:nvSpPr>
        <p:spPr bwMode="auto">
          <a:xfrm rot="5400000">
            <a:off x="7909148" y="4810125"/>
            <a:ext cx="2124075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F79B4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66" name="六邊形 4"/>
          <p:cNvSpPr/>
          <p:nvPr/>
        </p:nvSpPr>
        <p:spPr bwMode="auto">
          <a:xfrm>
            <a:off x="8213949" y="5003800"/>
            <a:ext cx="1273175" cy="146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67" name="矩形 66"/>
          <p:cNvSpPr>
            <a:spLocks noChangeArrowheads="1"/>
          </p:cNvSpPr>
          <p:nvPr/>
        </p:nvSpPr>
        <p:spPr bwMode="auto">
          <a:xfrm>
            <a:off x="8083774" y="5307012"/>
            <a:ext cx="1831975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Consulting and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outsourcing services</a:t>
            </a:r>
            <a:endParaRPr lang="zh-TW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六邊形 67"/>
          <p:cNvSpPr/>
          <p:nvPr/>
        </p:nvSpPr>
        <p:spPr bwMode="auto">
          <a:xfrm rot="5400000">
            <a:off x="5015137" y="3087687"/>
            <a:ext cx="2125662" cy="184943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69" name="矩形 1"/>
          <p:cNvSpPr>
            <a:spLocks noChangeArrowheads="1"/>
          </p:cNvSpPr>
          <p:nvPr/>
        </p:nvSpPr>
        <p:spPr bwMode="auto">
          <a:xfrm>
            <a:off x="5116736" y="3660775"/>
            <a:ext cx="1971675" cy="10541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ts val="2500"/>
              </a:lnSpc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charset="0"/>
              </a:rPr>
              <a:t>Taiwan provider of foreign exchange system</a:t>
            </a:r>
            <a:endParaRPr kumimoji="0"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charset="0"/>
            </a:endParaRPr>
          </a:p>
        </p:txBody>
      </p:sp>
      <p:sp>
        <p:nvSpPr>
          <p:cNvPr id="70" name="文字方塊 2"/>
          <p:cNvSpPr txBox="1">
            <a:spLocks noChangeArrowheads="1"/>
          </p:cNvSpPr>
          <p:nvPr/>
        </p:nvSpPr>
        <p:spPr bwMode="auto">
          <a:xfrm>
            <a:off x="5442688" y="2999869"/>
            <a:ext cx="1665847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NO.</a:t>
            </a: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1" name="六邊形 70"/>
          <p:cNvSpPr/>
          <p:nvPr/>
        </p:nvSpPr>
        <p:spPr bwMode="auto">
          <a:xfrm rot="5400000">
            <a:off x="4025330" y="1358106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72" name="矩形 8"/>
          <p:cNvSpPr>
            <a:spLocks noChangeArrowheads="1"/>
          </p:cNvSpPr>
          <p:nvPr/>
        </p:nvSpPr>
        <p:spPr bwMode="auto">
          <a:xfrm>
            <a:off x="4041999" y="1911350"/>
            <a:ext cx="2095500" cy="73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Only Taiwan ERP company on TSE</a:t>
            </a:r>
          </a:p>
        </p:txBody>
      </p:sp>
      <p:sp>
        <p:nvSpPr>
          <p:cNvPr id="73" name="六邊形 72"/>
          <p:cNvSpPr/>
          <p:nvPr/>
        </p:nvSpPr>
        <p:spPr bwMode="auto">
          <a:xfrm rot="5400000">
            <a:off x="5952555" y="1358106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F79B4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4" name="矩形 62"/>
          <p:cNvSpPr>
            <a:spLocks noChangeArrowheads="1"/>
          </p:cNvSpPr>
          <p:nvPr/>
        </p:nvSpPr>
        <p:spPr bwMode="auto">
          <a:xfrm>
            <a:off x="6012086" y="1844657"/>
            <a:ext cx="2035175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Software products and professional services</a:t>
            </a:r>
          </a:p>
        </p:txBody>
      </p:sp>
      <p:sp>
        <p:nvSpPr>
          <p:cNvPr id="75" name="六邊形 4"/>
          <p:cNvSpPr/>
          <p:nvPr/>
        </p:nvSpPr>
        <p:spPr bwMode="auto">
          <a:xfrm>
            <a:off x="1935386" y="3321050"/>
            <a:ext cx="1271588" cy="14620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1800" b="1">
              <a:latin typeface="微軟正黑體" panose="020B0604030504040204" pitchFamily="34" charset="-120"/>
            </a:endParaRPr>
          </a:p>
        </p:txBody>
      </p:sp>
      <p:sp>
        <p:nvSpPr>
          <p:cNvPr id="76" name="六邊形 75"/>
          <p:cNvSpPr/>
          <p:nvPr/>
        </p:nvSpPr>
        <p:spPr bwMode="auto">
          <a:xfrm rot="5400000">
            <a:off x="1177355" y="3088481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77" name="矩形 76"/>
          <p:cNvSpPr>
            <a:spLocks noChangeArrowheads="1"/>
          </p:cNvSpPr>
          <p:nvPr/>
        </p:nvSpPr>
        <p:spPr bwMode="auto">
          <a:xfrm>
            <a:off x="1416274" y="3646487"/>
            <a:ext cx="1976437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year</a:t>
            </a:r>
          </a:p>
          <a:p>
            <a:pPr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enterprise informatization</a:t>
            </a:r>
          </a:p>
        </p:txBody>
      </p:sp>
      <p:sp>
        <p:nvSpPr>
          <p:cNvPr id="78" name="文字方塊 6"/>
          <p:cNvSpPr txBox="1">
            <a:spLocks noChangeArrowheads="1"/>
          </p:cNvSpPr>
          <p:nvPr/>
        </p:nvSpPr>
        <p:spPr bwMode="auto">
          <a:xfrm>
            <a:off x="1477262" y="3242413"/>
            <a:ext cx="937775" cy="86177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40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79" name="群組 42"/>
          <p:cNvGrpSpPr>
            <a:grpSpLocks/>
          </p:cNvGrpSpPr>
          <p:nvPr/>
        </p:nvGrpSpPr>
        <p:grpSpPr bwMode="auto">
          <a:xfrm>
            <a:off x="2263999" y="4672012"/>
            <a:ext cx="1847850" cy="2124075"/>
            <a:chOff x="1312545" y="71"/>
            <a:chExt cx="1310630" cy="1506471"/>
          </a:xfrm>
          <a:solidFill>
            <a:srgbClr val="2858AA"/>
          </a:solidFill>
        </p:grpSpPr>
        <p:sp>
          <p:nvSpPr>
            <p:cNvPr id="80" name="六邊形 79"/>
            <p:cNvSpPr/>
            <p:nvPr/>
          </p:nvSpPr>
          <p:spPr>
            <a:xfrm rot="5400000">
              <a:off x="121462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81" name="六邊形 4"/>
            <p:cNvSpPr/>
            <p:nvPr/>
          </p:nvSpPr>
          <p:spPr>
            <a:xfrm>
              <a:off x="1517472" y="235387"/>
              <a:ext cx="901902" cy="10358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zh-TW" altLang="en-US" sz="3600" b="1"/>
            </a:p>
          </p:txBody>
        </p:sp>
      </p:grpSp>
      <p:sp>
        <p:nvSpPr>
          <p:cNvPr id="82" name="矩形 67"/>
          <p:cNvSpPr>
            <a:spLocks noChangeArrowheads="1"/>
          </p:cNvSpPr>
          <p:nvPr/>
        </p:nvSpPr>
        <p:spPr bwMode="auto">
          <a:xfrm>
            <a:off x="2227486" y="5275882"/>
            <a:ext cx="1963738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kumimoji="0" lang="en-US" altLang="zh-TW" sz="16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government-acknowledged      IFRS ERP provider</a:t>
            </a:r>
            <a:endParaRPr kumimoji="0"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文字方塊 101"/>
          <p:cNvSpPr txBox="1">
            <a:spLocks noChangeArrowheads="1"/>
          </p:cNvSpPr>
          <p:nvPr/>
        </p:nvSpPr>
        <p:spPr bwMode="auto">
          <a:xfrm>
            <a:off x="2175058" y="4900418"/>
            <a:ext cx="541271" cy="86177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84" name="群組 42"/>
          <p:cNvGrpSpPr>
            <a:grpSpLocks/>
          </p:cNvGrpSpPr>
          <p:nvPr/>
        </p:nvGrpSpPr>
        <p:grpSpPr bwMode="auto">
          <a:xfrm>
            <a:off x="6120036" y="4672012"/>
            <a:ext cx="1847850" cy="2124075"/>
            <a:chOff x="1360476" y="160"/>
            <a:chExt cx="1310336" cy="1506411"/>
          </a:xfrm>
          <a:solidFill>
            <a:srgbClr val="2858AA"/>
          </a:solidFill>
        </p:grpSpPr>
        <p:sp>
          <p:nvSpPr>
            <p:cNvPr id="85" name="六邊形 84"/>
            <p:cNvSpPr/>
            <p:nvPr/>
          </p:nvSpPr>
          <p:spPr>
            <a:xfrm rot="5400000">
              <a:off x="1262438" y="98198"/>
              <a:ext cx="1506411" cy="1310336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86" name="六邊形 4"/>
            <p:cNvSpPr/>
            <p:nvPr/>
          </p:nvSpPr>
          <p:spPr>
            <a:xfrm>
              <a:off x="1518077" y="235467"/>
              <a:ext cx="901701" cy="10357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zh-TW" altLang="en-US" sz="3600" b="1"/>
            </a:p>
          </p:txBody>
        </p:sp>
      </p:grpSp>
      <p:sp>
        <p:nvSpPr>
          <p:cNvPr id="87" name="矩形 71"/>
          <p:cNvSpPr>
            <a:spLocks noChangeArrowheads="1"/>
          </p:cNvSpPr>
          <p:nvPr/>
        </p:nvSpPr>
        <p:spPr bwMode="auto">
          <a:xfrm>
            <a:off x="6115274" y="5397500"/>
            <a:ext cx="1898650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core banking solution provider</a:t>
            </a:r>
            <a:endParaRPr lang="zh-TW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文字方塊 102"/>
          <p:cNvSpPr txBox="1">
            <a:spLocks noChangeArrowheads="1"/>
          </p:cNvSpPr>
          <p:nvPr/>
        </p:nvSpPr>
        <p:spPr bwMode="auto">
          <a:xfrm>
            <a:off x="6482940" y="4677856"/>
            <a:ext cx="995785" cy="86177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NO.</a:t>
            </a: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9" name="文字方塊 105"/>
          <p:cNvSpPr txBox="1">
            <a:spLocks noChangeArrowheads="1"/>
          </p:cNvSpPr>
          <p:nvPr/>
        </p:nvSpPr>
        <p:spPr bwMode="auto">
          <a:xfrm>
            <a:off x="2243528" y="1383004"/>
            <a:ext cx="567618" cy="86177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0" name="六邊形 89"/>
          <p:cNvSpPr/>
          <p:nvPr/>
        </p:nvSpPr>
        <p:spPr bwMode="auto">
          <a:xfrm rot="5400000">
            <a:off x="8849743" y="3055937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91" name="矩形 90"/>
          <p:cNvSpPr/>
          <p:nvPr/>
        </p:nvSpPr>
        <p:spPr>
          <a:xfrm>
            <a:off x="8891588" y="3380055"/>
            <a:ext cx="2007046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1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Taiwan MES solution acknowledged by Gartner</a:t>
            </a:r>
            <a:endParaRPr kumimoji="1"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文字方塊 102"/>
          <p:cNvSpPr txBox="1">
            <a:spLocks noChangeArrowheads="1"/>
          </p:cNvSpPr>
          <p:nvPr/>
        </p:nvSpPr>
        <p:spPr bwMode="auto">
          <a:xfrm>
            <a:off x="9503194" y="3011580"/>
            <a:ext cx="867545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Only</a:t>
            </a:r>
            <a:endParaRPr lang="zh-TW" alt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3" name="六邊形 92"/>
          <p:cNvSpPr/>
          <p:nvPr/>
        </p:nvSpPr>
        <p:spPr bwMode="auto">
          <a:xfrm rot="5400000">
            <a:off x="194247" y="4816743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858A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94" name="矩形 93"/>
          <p:cNvSpPr/>
          <p:nvPr/>
        </p:nvSpPr>
        <p:spPr>
          <a:xfrm>
            <a:off x="55612" y="5164925"/>
            <a:ext cx="2316832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1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Taiwan Banking solution acknowledged            by Gartner</a:t>
            </a:r>
            <a:endParaRPr kumimoji="1"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" name="文字方塊 102"/>
          <p:cNvSpPr txBox="1">
            <a:spLocks noChangeArrowheads="1"/>
          </p:cNvSpPr>
          <p:nvPr/>
        </p:nvSpPr>
        <p:spPr bwMode="auto">
          <a:xfrm>
            <a:off x="847698" y="4772386"/>
            <a:ext cx="816249" cy="4616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only</a:t>
            </a:r>
            <a:endParaRPr lang="zh-TW" alt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6" name="六邊形 95"/>
          <p:cNvSpPr/>
          <p:nvPr/>
        </p:nvSpPr>
        <p:spPr bwMode="auto">
          <a:xfrm rot="5400000">
            <a:off x="9908268" y="4683339"/>
            <a:ext cx="2005465" cy="191747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79B4F"/>
          </a:solidFill>
          <a:ln w="57150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99" name="矩形 98"/>
          <p:cNvSpPr/>
          <p:nvPr/>
        </p:nvSpPr>
        <p:spPr>
          <a:xfrm>
            <a:off x="1316261" y="386040"/>
            <a:ext cx="89446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4000" b="1" dirty="0">
                <a:solidFill>
                  <a:srgbClr val="2858AA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Information Access Lead to Success</a:t>
            </a:r>
          </a:p>
        </p:txBody>
      </p:sp>
      <p:sp>
        <p:nvSpPr>
          <p:cNvPr id="98" name="矩形 71"/>
          <p:cNvSpPr>
            <a:spLocks noChangeArrowheads="1"/>
          </p:cNvSpPr>
          <p:nvPr/>
        </p:nvSpPr>
        <p:spPr bwMode="auto">
          <a:xfrm>
            <a:off x="9971089" y="5334541"/>
            <a:ext cx="1898650" cy="73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 27001</a:t>
            </a:r>
          </a:p>
          <a:p>
            <a:pPr algn="ctr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Certificate</a:t>
            </a:r>
            <a:endParaRPr lang="zh-TW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315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141918" y="6172430"/>
            <a:ext cx="1987944" cy="56609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8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074693" y="2275236"/>
            <a:ext cx="2101607" cy="2698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6" name="直線接點 69"/>
          <p:cNvCxnSpPr>
            <a:cxnSpLocks noChangeShapeType="1"/>
          </p:cNvCxnSpPr>
          <p:nvPr/>
        </p:nvCxnSpPr>
        <p:spPr bwMode="auto">
          <a:xfrm>
            <a:off x="3440484" y="2693390"/>
            <a:ext cx="40567" cy="128991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5" name="直線接點 69"/>
          <p:cNvCxnSpPr>
            <a:cxnSpLocks noChangeShapeType="1"/>
            <a:stCxn id="147" idx="2"/>
          </p:cNvCxnSpPr>
          <p:nvPr/>
        </p:nvCxnSpPr>
        <p:spPr bwMode="auto">
          <a:xfrm flipH="1">
            <a:off x="2548906" y="2693390"/>
            <a:ext cx="835633" cy="1456009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18" name="直線接點 217"/>
          <p:cNvCxnSpPr>
            <a:stCxn id="205" idx="1"/>
            <a:endCxn id="85" idx="3"/>
          </p:cNvCxnSpPr>
          <p:nvPr/>
        </p:nvCxnSpPr>
        <p:spPr>
          <a:xfrm>
            <a:off x="4071794" y="5586122"/>
            <a:ext cx="403359" cy="325596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Ares Total Solution</a:t>
            </a:r>
          </a:p>
        </p:txBody>
      </p:sp>
      <p:cxnSp>
        <p:nvCxnSpPr>
          <p:cNvPr id="72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" name="直線接點 69"/>
          <p:cNvCxnSpPr>
            <a:cxnSpLocks noChangeShapeType="1"/>
            <a:stCxn id="124" idx="3"/>
            <a:endCxn id="147" idx="5"/>
          </p:cNvCxnSpPr>
          <p:nvPr/>
        </p:nvCxnSpPr>
        <p:spPr bwMode="auto">
          <a:xfrm flipH="1">
            <a:off x="3547289" y="1574097"/>
            <a:ext cx="644720" cy="87270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0" name="六邊形 79"/>
          <p:cNvSpPr/>
          <p:nvPr/>
        </p:nvSpPr>
        <p:spPr bwMode="auto">
          <a:xfrm>
            <a:off x="1210093" y="129237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AFEIS</a:t>
            </a:r>
            <a:endParaRPr kumimoji="0" lang="zh-TW" altLang="en-US" sz="12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1" name="六邊形 80"/>
          <p:cNvSpPr/>
          <p:nvPr/>
        </p:nvSpPr>
        <p:spPr bwMode="auto">
          <a:xfrm>
            <a:off x="1210093" y="1937950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China Core Banking Solution</a:t>
            </a:r>
          </a:p>
        </p:txBody>
      </p:sp>
      <p:sp>
        <p:nvSpPr>
          <p:cNvPr id="82" name="六邊形 81"/>
          <p:cNvSpPr/>
          <p:nvPr/>
        </p:nvSpPr>
        <p:spPr bwMode="auto">
          <a:xfrm>
            <a:off x="1137553" y="3301958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Visual Pricing Tool </a:t>
            </a:r>
          </a:p>
        </p:txBody>
      </p:sp>
      <p:sp>
        <p:nvSpPr>
          <p:cNvPr id="83" name="六邊形 82"/>
          <p:cNvSpPr/>
          <p:nvPr/>
        </p:nvSpPr>
        <p:spPr bwMode="auto">
          <a:xfrm>
            <a:off x="255709" y="4815691"/>
            <a:ext cx="1579616" cy="822404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development program consulting services</a:t>
            </a:r>
          </a:p>
        </p:txBody>
      </p:sp>
      <p:sp>
        <p:nvSpPr>
          <p:cNvPr id="84" name="六邊形 83"/>
          <p:cNvSpPr/>
          <p:nvPr/>
        </p:nvSpPr>
        <p:spPr bwMode="auto">
          <a:xfrm>
            <a:off x="1215670" y="5944918"/>
            <a:ext cx="1536301" cy="455024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Big Data/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Cloud</a:t>
            </a:r>
          </a:p>
        </p:txBody>
      </p:sp>
      <p:cxnSp>
        <p:nvCxnSpPr>
          <p:cNvPr id="86" name="直線接點 37"/>
          <p:cNvCxnSpPr>
            <a:cxnSpLocks noChangeShapeType="1"/>
          </p:cNvCxnSpPr>
          <p:nvPr/>
        </p:nvCxnSpPr>
        <p:spPr bwMode="auto">
          <a:xfrm>
            <a:off x="3487757" y="2649945"/>
            <a:ext cx="972000" cy="156360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7" name="直線接點 38"/>
          <p:cNvCxnSpPr>
            <a:cxnSpLocks noChangeShapeType="1"/>
            <a:stCxn id="205" idx="4"/>
          </p:cNvCxnSpPr>
          <p:nvPr/>
        </p:nvCxnSpPr>
        <p:spPr bwMode="auto">
          <a:xfrm>
            <a:off x="3909044" y="5339531"/>
            <a:ext cx="86955" cy="88950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8" name="直線接點 44"/>
          <p:cNvCxnSpPr>
            <a:cxnSpLocks noChangeShapeType="1"/>
            <a:stCxn id="83" idx="0"/>
            <a:endCxn id="205" idx="4"/>
          </p:cNvCxnSpPr>
          <p:nvPr/>
        </p:nvCxnSpPr>
        <p:spPr bwMode="auto">
          <a:xfrm>
            <a:off x="1835325" y="5226893"/>
            <a:ext cx="2073719" cy="11263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9" name="直線接點 58"/>
          <p:cNvCxnSpPr>
            <a:cxnSpLocks noChangeShapeType="1"/>
            <a:stCxn id="84" idx="0"/>
            <a:endCxn id="205" idx="2"/>
          </p:cNvCxnSpPr>
          <p:nvPr/>
        </p:nvCxnSpPr>
        <p:spPr bwMode="auto">
          <a:xfrm flipV="1">
            <a:off x="2751971" y="5586122"/>
            <a:ext cx="1157073" cy="58630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0" name="直線接點 60"/>
          <p:cNvCxnSpPr>
            <a:cxnSpLocks noChangeShapeType="1"/>
            <a:stCxn id="205" idx="5"/>
          </p:cNvCxnSpPr>
          <p:nvPr/>
        </p:nvCxnSpPr>
        <p:spPr bwMode="auto">
          <a:xfrm flipV="1">
            <a:off x="4071794" y="5103120"/>
            <a:ext cx="486683" cy="2364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1" name="直線接點 64"/>
          <p:cNvCxnSpPr>
            <a:cxnSpLocks noChangeShapeType="1"/>
            <a:stCxn id="113" idx="3"/>
          </p:cNvCxnSpPr>
          <p:nvPr/>
        </p:nvCxnSpPr>
        <p:spPr bwMode="auto">
          <a:xfrm flipV="1">
            <a:off x="5760972" y="3588815"/>
            <a:ext cx="615494" cy="14347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5" name="直線接點 69"/>
          <p:cNvCxnSpPr>
            <a:cxnSpLocks noChangeShapeType="1"/>
            <a:stCxn id="147" idx="2"/>
          </p:cNvCxnSpPr>
          <p:nvPr/>
        </p:nvCxnSpPr>
        <p:spPr bwMode="auto">
          <a:xfrm flipH="1">
            <a:off x="2598967" y="2693390"/>
            <a:ext cx="785572" cy="7466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6" name="直線接點 71"/>
          <p:cNvCxnSpPr>
            <a:cxnSpLocks noChangeShapeType="1"/>
            <a:stCxn id="80" idx="0"/>
            <a:endCxn id="147" idx="4"/>
          </p:cNvCxnSpPr>
          <p:nvPr/>
        </p:nvCxnSpPr>
        <p:spPr bwMode="auto">
          <a:xfrm>
            <a:off x="2758269" y="1562375"/>
            <a:ext cx="626270" cy="88442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2" name="直線接點 112"/>
          <p:cNvCxnSpPr>
            <a:cxnSpLocks noChangeShapeType="1"/>
          </p:cNvCxnSpPr>
          <p:nvPr/>
        </p:nvCxnSpPr>
        <p:spPr bwMode="auto">
          <a:xfrm>
            <a:off x="6947162" y="3943350"/>
            <a:ext cx="0" cy="54039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3" name="直線接點 114"/>
          <p:cNvCxnSpPr>
            <a:cxnSpLocks noChangeShapeType="1"/>
          </p:cNvCxnSpPr>
          <p:nvPr/>
        </p:nvCxnSpPr>
        <p:spPr bwMode="auto">
          <a:xfrm>
            <a:off x="6947162" y="2071689"/>
            <a:ext cx="0" cy="719137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4" name="直線接點 116"/>
          <p:cNvCxnSpPr>
            <a:cxnSpLocks noChangeShapeType="1"/>
          </p:cNvCxnSpPr>
          <p:nvPr/>
        </p:nvCxnSpPr>
        <p:spPr bwMode="auto">
          <a:xfrm>
            <a:off x="6545524" y="178276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5" name="直線接點 117"/>
          <p:cNvCxnSpPr>
            <a:cxnSpLocks noChangeShapeType="1"/>
          </p:cNvCxnSpPr>
          <p:nvPr/>
        </p:nvCxnSpPr>
        <p:spPr bwMode="auto">
          <a:xfrm>
            <a:off x="8201287" y="178276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6" name="直線接點 119"/>
          <p:cNvCxnSpPr>
            <a:cxnSpLocks noChangeShapeType="1"/>
          </p:cNvCxnSpPr>
          <p:nvPr/>
        </p:nvCxnSpPr>
        <p:spPr bwMode="auto">
          <a:xfrm>
            <a:off x="6545525" y="2071688"/>
            <a:ext cx="1655763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7" name="直線接點 121"/>
          <p:cNvCxnSpPr>
            <a:cxnSpLocks noChangeShapeType="1"/>
            <a:stCxn id="101" idx="0"/>
          </p:cNvCxnSpPr>
          <p:nvPr/>
        </p:nvCxnSpPr>
        <p:spPr bwMode="auto">
          <a:xfrm>
            <a:off x="7870420" y="3367089"/>
            <a:ext cx="1165368" cy="14226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8" name="六邊形 107"/>
          <p:cNvSpPr/>
          <p:nvPr/>
        </p:nvSpPr>
        <p:spPr bwMode="auto">
          <a:xfrm>
            <a:off x="7815932" y="627615"/>
            <a:ext cx="288032" cy="144016"/>
          </a:xfrm>
          <a:prstGeom prst="hexagon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9" name="六邊形 108"/>
          <p:cNvSpPr/>
          <p:nvPr/>
        </p:nvSpPr>
        <p:spPr bwMode="auto">
          <a:xfrm>
            <a:off x="8997902" y="627615"/>
            <a:ext cx="288032" cy="14401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0" name="文字方塊 125"/>
          <p:cNvSpPr txBox="1">
            <a:spLocks noChangeArrowheads="1"/>
          </p:cNvSpPr>
          <p:nvPr/>
        </p:nvSpPr>
        <p:spPr bwMode="auto">
          <a:xfrm>
            <a:off x="8095804" y="561976"/>
            <a:ext cx="8489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Product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1" name="文字方塊 110"/>
          <p:cNvSpPr txBox="1"/>
          <p:nvPr/>
        </p:nvSpPr>
        <p:spPr>
          <a:xfrm>
            <a:off x="9258971" y="561976"/>
            <a:ext cx="79201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Service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宋体" charset="0"/>
            </a:endParaRPr>
          </a:p>
        </p:txBody>
      </p:sp>
      <p:sp>
        <p:nvSpPr>
          <p:cNvPr id="113" name="文字方塊 112"/>
          <p:cNvSpPr txBox="1"/>
          <p:nvPr/>
        </p:nvSpPr>
        <p:spPr>
          <a:xfrm>
            <a:off x="4542690" y="4869672"/>
            <a:ext cx="121828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Gov. Project</a:t>
            </a:r>
            <a:endParaRPr lang="zh-TW" altLang="en-US" sz="1400" b="1" dirty="0">
              <a:solidFill>
                <a:srgbClr val="2858A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4" name="文字方塊 113"/>
          <p:cNvSpPr txBox="1"/>
          <p:nvPr/>
        </p:nvSpPr>
        <p:spPr>
          <a:xfrm>
            <a:off x="7799050" y="3392360"/>
            <a:ext cx="122245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Commercial</a:t>
            </a:r>
            <a:endParaRPr lang="zh-TW" altLang="en-US" sz="1400" b="1" dirty="0">
              <a:solidFill>
                <a:srgbClr val="2858AA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5" name="六邊形 114"/>
          <p:cNvSpPr/>
          <p:nvPr/>
        </p:nvSpPr>
        <p:spPr bwMode="auto">
          <a:xfrm>
            <a:off x="4065843" y="2769586"/>
            <a:ext cx="1814170" cy="467039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</a:rPr>
              <a:t>ARES Treasury System</a:t>
            </a:r>
            <a:endParaRPr lang="zh-TW" altLang="en-US" sz="1200" b="1" dirty="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cxnSp>
        <p:nvCxnSpPr>
          <p:cNvPr id="116" name="直線接點 10"/>
          <p:cNvCxnSpPr>
            <a:cxnSpLocks noChangeShapeType="1"/>
          </p:cNvCxnSpPr>
          <p:nvPr/>
        </p:nvCxnSpPr>
        <p:spPr bwMode="auto">
          <a:xfrm>
            <a:off x="3487757" y="2570094"/>
            <a:ext cx="972000" cy="0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7" name="直線接點 20"/>
          <p:cNvCxnSpPr>
            <a:cxnSpLocks noChangeShapeType="1"/>
          </p:cNvCxnSpPr>
          <p:nvPr/>
        </p:nvCxnSpPr>
        <p:spPr bwMode="auto">
          <a:xfrm>
            <a:off x="5731937" y="2597219"/>
            <a:ext cx="657001" cy="496843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8" name="文字方塊 117"/>
          <p:cNvSpPr txBox="1"/>
          <p:nvPr/>
        </p:nvSpPr>
        <p:spPr>
          <a:xfrm>
            <a:off x="4477387" y="2450005"/>
            <a:ext cx="89159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TW" sz="1400" b="1" dirty="0">
                <a:solidFill>
                  <a:srgbClr val="FFAB40"/>
                </a:solidFill>
                <a:latin typeface="微軟正黑體"/>
                <a:ea typeface="微軟正黑體"/>
                <a:cs typeface="微軟正黑體"/>
              </a:rPr>
              <a:t>Banking</a:t>
            </a:r>
            <a:endParaRPr lang="zh-TW" altLang="en-US" sz="1400" b="1" dirty="0">
              <a:solidFill>
                <a:srgbClr val="FFAB40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9" name="六邊形 118"/>
          <p:cNvSpPr/>
          <p:nvPr/>
        </p:nvSpPr>
        <p:spPr bwMode="auto">
          <a:xfrm>
            <a:off x="5966179" y="4392488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Fortify </a:t>
            </a:r>
          </a:p>
        </p:txBody>
      </p:sp>
      <p:sp>
        <p:nvSpPr>
          <p:cNvPr id="120" name="六邊形 119"/>
          <p:cNvSpPr/>
          <p:nvPr/>
        </p:nvSpPr>
        <p:spPr bwMode="auto">
          <a:xfrm>
            <a:off x="2705460" y="981201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 err="1">
                <a:latin typeface="微軟正黑體"/>
                <a:ea typeface="微軟正黑體"/>
                <a:cs typeface="微軟正黑體"/>
              </a:rPr>
              <a:t>eAresBank</a:t>
            </a:r>
            <a:endParaRPr kumimoji="0" lang="zh-TW" altLang="en-US" sz="12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1" name="六邊形 120"/>
          <p:cNvSpPr/>
          <p:nvPr/>
        </p:nvSpPr>
        <p:spPr bwMode="auto">
          <a:xfrm>
            <a:off x="2911581" y="6205630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Public department projects</a:t>
            </a:r>
          </a:p>
        </p:txBody>
      </p:sp>
      <p:sp>
        <p:nvSpPr>
          <p:cNvPr id="123" name="六邊形 122"/>
          <p:cNvSpPr/>
          <p:nvPr/>
        </p:nvSpPr>
        <p:spPr bwMode="auto">
          <a:xfrm>
            <a:off x="1209373" y="2606089"/>
            <a:ext cx="154889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</a:pPr>
            <a:r>
              <a:rPr kumimoji="0" lang="en-US" altLang="zh-TW" sz="1100" b="1" dirty="0">
                <a:latin typeface="微軟正黑體"/>
                <a:ea typeface="微軟正黑體"/>
                <a:cs typeface="微軟正黑體"/>
              </a:rPr>
              <a:t>ARES</a:t>
            </a:r>
            <a:r>
              <a:rPr kumimoji="0" lang="zh-TW" altLang="en-US" sz="1100" b="1" dirty="0"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latin typeface="微軟正黑體"/>
                <a:ea typeface="微軟正黑體"/>
                <a:cs typeface="微軟正黑體"/>
              </a:rPr>
              <a:t>Portfolio</a:t>
            </a:r>
            <a:r>
              <a:rPr kumimoji="0" lang="zh-TW" altLang="en-US" sz="1100" b="1" dirty="0"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latin typeface="微軟正黑體"/>
                <a:ea typeface="微軟正黑體"/>
                <a:cs typeface="微軟正黑體"/>
              </a:rPr>
              <a:t>System  </a:t>
            </a:r>
          </a:p>
        </p:txBody>
      </p:sp>
      <p:sp>
        <p:nvSpPr>
          <p:cNvPr id="124" name="六邊形 123"/>
          <p:cNvSpPr/>
          <p:nvPr/>
        </p:nvSpPr>
        <p:spPr bwMode="auto">
          <a:xfrm>
            <a:off x="4192009" y="130409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ARES </a:t>
            </a:r>
            <a:r>
              <a:rPr lang="en-US" altLang="zh-TW" sz="1200" b="1" dirty="0" err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Nuntio</a:t>
            </a:r>
            <a:endParaRPr lang="en-US" altLang="zh-TW" sz="12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25" name="直線接點 69"/>
          <p:cNvCxnSpPr>
            <a:cxnSpLocks noChangeShapeType="1"/>
            <a:stCxn id="147" idx="3"/>
            <a:endCxn id="123" idx="0"/>
          </p:cNvCxnSpPr>
          <p:nvPr/>
        </p:nvCxnSpPr>
        <p:spPr bwMode="auto">
          <a:xfrm flipH="1">
            <a:off x="2758269" y="2570095"/>
            <a:ext cx="564622" cy="30599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6" name="直線接點 69"/>
          <p:cNvCxnSpPr>
            <a:cxnSpLocks noChangeShapeType="1"/>
            <a:stCxn id="147" idx="3"/>
            <a:endCxn id="81" idx="0"/>
          </p:cNvCxnSpPr>
          <p:nvPr/>
        </p:nvCxnSpPr>
        <p:spPr bwMode="auto">
          <a:xfrm flipH="1" flipV="1">
            <a:off x="2758269" y="2207950"/>
            <a:ext cx="564622" cy="36214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8" name="直線接點 69"/>
          <p:cNvCxnSpPr>
            <a:cxnSpLocks noChangeShapeType="1"/>
            <a:stCxn id="147" idx="0"/>
            <a:endCxn id="115" idx="3"/>
          </p:cNvCxnSpPr>
          <p:nvPr/>
        </p:nvCxnSpPr>
        <p:spPr bwMode="auto">
          <a:xfrm>
            <a:off x="3608937" y="2570095"/>
            <a:ext cx="456906" cy="4330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9" name="直線接點 10"/>
          <p:cNvCxnSpPr>
            <a:cxnSpLocks noChangeShapeType="1"/>
          </p:cNvCxnSpPr>
          <p:nvPr/>
        </p:nvCxnSpPr>
        <p:spPr bwMode="auto">
          <a:xfrm>
            <a:off x="5361778" y="2594704"/>
            <a:ext cx="374650" cy="1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2" name="六邊形 131"/>
          <p:cNvSpPr/>
          <p:nvPr/>
        </p:nvSpPr>
        <p:spPr bwMode="auto">
          <a:xfrm>
            <a:off x="4049139" y="1933326"/>
            <a:ext cx="1839603" cy="47842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ARES Cross</a:t>
            </a:r>
          </a:p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Pricing</a:t>
            </a:r>
            <a:r>
              <a:rPr lang="zh-TW" altLang="en-US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System</a:t>
            </a:r>
          </a:p>
        </p:txBody>
      </p:sp>
      <p:cxnSp>
        <p:nvCxnSpPr>
          <p:cNvPr id="138" name="直線接點 69">
            <a:extLst>
              <a:ext uri="{FF2B5EF4-FFF2-40B4-BE49-F238E27FC236}">
                <a16:creationId xmlns:a16="http://schemas.microsoft.com/office/drawing/2014/main" id="{CA822B87-64B6-45A6-87FA-FCA1668CC3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4656" y="2645176"/>
            <a:ext cx="677635" cy="87655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2" name="六邊形 121"/>
          <p:cNvSpPr/>
          <p:nvPr/>
        </p:nvSpPr>
        <p:spPr bwMode="auto">
          <a:xfrm>
            <a:off x="4259395" y="3950600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SWIFT</a:t>
            </a:r>
          </a:p>
        </p:txBody>
      </p:sp>
      <p:sp>
        <p:nvSpPr>
          <p:cNvPr id="101" name="六邊形 100"/>
          <p:cNvSpPr/>
          <p:nvPr/>
        </p:nvSpPr>
        <p:spPr bwMode="auto">
          <a:xfrm>
            <a:off x="6233715" y="2777368"/>
            <a:ext cx="1636705" cy="1179441"/>
          </a:xfrm>
          <a:prstGeom prst="hexagon">
            <a:avLst/>
          </a:prstGeom>
          <a:solidFill>
            <a:srgbClr val="4BACC6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System Integration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Consulting Outsourcing</a:t>
            </a:r>
          </a:p>
        </p:txBody>
      </p:sp>
      <p:sp>
        <p:nvSpPr>
          <p:cNvPr id="99" name="六邊形 98"/>
          <p:cNvSpPr/>
          <p:nvPr/>
        </p:nvSpPr>
        <p:spPr bwMode="auto">
          <a:xfrm>
            <a:off x="5779612" y="1297366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1200" b="1" dirty="0" err="1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uPKI</a:t>
            </a:r>
            <a:endParaRPr lang="en-US" altLang="zh-TW" sz="12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0" name="六邊形 99"/>
          <p:cNvSpPr/>
          <p:nvPr/>
        </p:nvSpPr>
        <p:spPr bwMode="auto">
          <a:xfrm>
            <a:off x="7401791" y="130636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ARES PP</a:t>
            </a:r>
          </a:p>
        </p:txBody>
      </p:sp>
      <p:sp>
        <p:nvSpPr>
          <p:cNvPr id="85" name="六邊形 84"/>
          <p:cNvSpPr/>
          <p:nvPr/>
        </p:nvSpPr>
        <p:spPr bwMode="auto">
          <a:xfrm>
            <a:off x="4475153" y="5219436"/>
            <a:ext cx="2738799" cy="1384564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Large-scale government service systems: personnel services Network, lifelong learning network, food inspection, drug permit business system</a:t>
            </a:r>
          </a:p>
        </p:txBody>
      </p:sp>
      <p:sp>
        <p:nvSpPr>
          <p:cNvPr id="147" name="六邊形 146"/>
          <p:cNvSpPr/>
          <p:nvPr/>
        </p:nvSpPr>
        <p:spPr>
          <a:xfrm>
            <a:off x="3322891" y="2446799"/>
            <a:ext cx="286046" cy="246591"/>
          </a:xfrm>
          <a:prstGeom prst="hexagon">
            <a:avLst/>
          </a:prstGeom>
          <a:solidFill>
            <a:srgbClr val="FFA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" name="六邊形 204"/>
          <p:cNvSpPr/>
          <p:nvPr/>
        </p:nvSpPr>
        <p:spPr>
          <a:xfrm>
            <a:off x="3847396" y="5339531"/>
            <a:ext cx="286046" cy="246591"/>
          </a:xfrm>
          <a:prstGeom prst="hexagon">
            <a:avLst/>
          </a:prstGeom>
          <a:solidFill>
            <a:srgbClr val="2858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4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054331" y="2922354"/>
            <a:ext cx="2101607" cy="2698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2" name="直線接點 96"/>
          <p:cNvCxnSpPr>
            <a:cxnSpLocks noChangeShapeType="1"/>
          </p:cNvCxnSpPr>
          <p:nvPr/>
        </p:nvCxnSpPr>
        <p:spPr bwMode="auto">
          <a:xfrm flipV="1">
            <a:off x="9062068" y="1615781"/>
            <a:ext cx="996262" cy="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0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100944" y="6172430"/>
            <a:ext cx="1991203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1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100944" y="5492308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44" name="直線接點 96">
            <a:extLst>
              <a:ext uri="{FF2B5EF4-FFF2-40B4-BE49-F238E27FC236}">
                <a16:creationId xmlns:a16="http://schemas.microsoft.com/office/drawing/2014/main" id="{94CBEFDB-ED40-4282-BC1A-32862FF807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77086" y="4841054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5" name="六邊形 144"/>
          <p:cNvSpPr/>
          <p:nvPr/>
        </p:nvSpPr>
        <p:spPr bwMode="auto">
          <a:xfrm>
            <a:off x="9359197" y="1383515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latin typeface="微軟正黑體"/>
                <a:ea typeface="微軟正黑體"/>
                <a:cs typeface="微軟正黑體"/>
              </a:rPr>
              <a:t>ciMes </a:t>
            </a:r>
            <a:endParaRPr kumimoji="0" lang="zh-TW" altLang="en-US" sz="14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6" name="六邊形 145"/>
          <p:cNvSpPr/>
          <p:nvPr/>
        </p:nvSpPr>
        <p:spPr bwMode="auto">
          <a:xfrm>
            <a:off x="9369460" y="5240610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PLM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8" name="六邊形 147"/>
          <p:cNvSpPr/>
          <p:nvPr/>
        </p:nvSpPr>
        <p:spPr bwMode="auto">
          <a:xfrm>
            <a:off x="9360816" y="5879276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CRM</a:t>
            </a:r>
            <a:endParaRPr kumimoji="0" lang="zh-TW" altLang="en-US" sz="1400" b="1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50" name="六邊形 149"/>
          <p:cNvSpPr/>
          <p:nvPr/>
        </p:nvSpPr>
        <p:spPr bwMode="auto">
          <a:xfrm>
            <a:off x="9367005" y="1996798"/>
            <a:ext cx="2007939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latin typeface="微軟正黑體"/>
                <a:ea typeface="微軟正黑體"/>
                <a:cs typeface="微軟正黑體"/>
              </a:rPr>
              <a:t>HCP</a:t>
            </a:r>
          </a:p>
        </p:txBody>
      </p:sp>
      <p:cxnSp>
        <p:nvCxnSpPr>
          <p:cNvPr id="151" name="直線接點 96">
            <a:extLst>
              <a:ext uri="{FF2B5EF4-FFF2-40B4-BE49-F238E27FC236}">
                <a16:creationId xmlns:a16="http://schemas.microsoft.com/office/drawing/2014/main" id="{589F8ED3-A98F-426C-91F5-FFB901ED59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54330" y="3555163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52" name="六邊形 151"/>
          <p:cNvSpPr/>
          <p:nvPr/>
        </p:nvSpPr>
        <p:spPr bwMode="auto">
          <a:xfrm>
            <a:off x="9367322" y="2615474"/>
            <a:ext cx="2007937" cy="640740"/>
          </a:xfrm>
          <a:prstGeom prst="hexagon">
            <a:avLst>
              <a:gd name="adj" fmla="val 20571"/>
              <a:gd name="vf" fmla="val 115470"/>
            </a:avLst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Oracle ERP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Local Template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latin typeface="微軟正黑體"/>
                <a:ea typeface="微軟正黑體"/>
                <a:cs typeface="微軟正黑體"/>
              </a:rPr>
              <a:t>GV/NM/GIB</a:t>
            </a:r>
            <a:endParaRPr kumimoji="0" lang="zh-TW" altLang="en-US" sz="1200" b="1" dirty="0"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3" name="直線接點 96">
            <a:extLst>
              <a:ext uri="{FF2B5EF4-FFF2-40B4-BE49-F238E27FC236}">
                <a16:creationId xmlns:a16="http://schemas.microsoft.com/office/drawing/2014/main" id="{0ED5C691-4AE6-475D-992B-3402379485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62068" y="4247420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54" name="六邊形 153"/>
          <p:cNvSpPr/>
          <p:nvPr/>
        </p:nvSpPr>
        <p:spPr bwMode="auto">
          <a:xfrm>
            <a:off x="9380628" y="3327702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 err="1">
                <a:latin typeface="微軟正黑體"/>
                <a:ea typeface="微軟正黑體"/>
                <a:cs typeface="微軟正黑體"/>
              </a:rPr>
              <a:t>eGUI</a:t>
            </a:r>
            <a:endParaRPr kumimoji="0" lang="en-US" altLang="zh-TW" sz="1400" b="1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55" name="六邊形 154"/>
          <p:cNvSpPr/>
          <p:nvPr/>
        </p:nvSpPr>
        <p:spPr bwMode="auto">
          <a:xfrm>
            <a:off x="9359197" y="4580424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EBS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6" name="直線接點 114"/>
          <p:cNvCxnSpPr>
            <a:cxnSpLocks noChangeShapeType="1"/>
          </p:cNvCxnSpPr>
          <p:nvPr/>
        </p:nvCxnSpPr>
        <p:spPr bwMode="auto">
          <a:xfrm>
            <a:off x="9062068" y="1607186"/>
            <a:ext cx="29650" cy="456524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3" name="六邊形 72"/>
          <p:cNvSpPr/>
          <p:nvPr/>
        </p:nvSpPr>
        <p:spPr bwMode="auto">
          <a:xfrm>
            <a:off x="1119996" y="3957056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ISDA SIMM</a:t>
            </a:r>
          </a:p>
        </p:txBody>
      </p:sp>
      <p:sp>
        <p:nvSpPr>
          <p:cNvPr id="74" name="六邊形 73"/>
          <p:cNvSpPr/>
          <p:nvPr/>
        </p:nvSpPr>
        <p:spPr bwMode="auto">
          <a:xfrm>
            <a:off x="2712583" y="3966700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FXNS</a:t>
            </a:r>
          </a:p>
        </p:txBody>
      </p:sp>
      <p:sp>
        <p:nvSpPr>
          <p:cNvPr id="77" name="六邊形 76"/>
          <p:cNvSpPr/>
          <p:nvPr/>
        </p:nvSpPr>
        <p:spPr bwMode="auto">
          <a:xfrm>
            <a:off x="9359197" y="3932862"/>
            <a:ext cx="2008167" cy="60610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CaseWare Financial Report Compiling Tool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六邊形 2">
            <a:extLst>
              <a:ext uri="{FF2B5EF4-FFF2-40B4-BE49-F238E27FC236}">
                <a16:creationId xmlns:a16="http://schemas.microsoft.com/office/drawing/2014/main" id="{B441273C-B61D-3D03-B45F-E0F601FF9E23}"/>
              </a:ext>
            </a:extLst>
          </p:cNvPr>
          <p:cNvSpPr/>
          <p:nvPr/>
        </p:nvSpPr>
        <p:spPr bwMode="auto">
          <a:xfrm>
            <a:off x="4234226" y="3334915"/>
            <a:ext cx="1548176" cy="47006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</a:rPr>
              <a:t>Siron</a:t>
            </a:r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®</a:t>
            </a:r>
          </a:p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AML</a:t>
            </a:r>
          </a:p>
        </p:txBody>
      </p:sp>
      <p:sp>
        <p:nvSpPr>
          <p:cNvPr id="2" name="六邊形 1">
            <a:extLst>
              <a:ext uri="{FF2B5EF4-FFF2-40B4-BE49-F238E27FC236}">
                <a16:creationId xmlns:a16="http://schemas.microsoft.com/office/drawing/2014/main" id="{7FA93DEF-7ABF-EF65-2FDB-FF0E178B8584}"/>
              </a:ext>
            </a:extLst>
          </p:cNvPr>
          <p:cNvSpPr/>
          <p:nvPr/>
        </p:nvSpPr>
        <p:spPr bwMode="auto">
          <a:xfrm>
            <a:off x="7506154" y="4409149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Comodo</a:t>
            </a:r>
          </a:p>
        </p:txBody>
      </p:sp>
    </p:spTree>
    <p:extLst>
      <p:ext uri="{BB962C8B-B14F-4D97-AF65-F5344CB8AC3E}">
        <p14:creationId xmlns:p14="http://schemas.microsoft.com/office/powerpoint/2010/main" val="358405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Revenues by Product</a:t>
            </a:r>
          </a:p>
        </p:txBody>
      </p:sp>
      <p:graphicFrame>
        <p:nvGraphicFramePr>
          <p:cNvPr id="2" name="圖表 1">
            <a:extLst>
              <a:ext uri="{FF2B5EF4-FFF2-40B4-BE49-F238E27FC236}">
                <a16:creationId xmlns:a16="http://schemas.microsoft.com/office/drawing/2014/main" id="{A419D60A-31ED-B130-1A6A-424F898F8D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5797465"/>
              </p:ext>
            </p:extLst>
          </p:nvPr>
        </p:nvGraphicFramePr>
        <p:xfrm>
          <a:off x="0" y="3199340"/>
          <a:ext cx="4811184" cy="3658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id="{F985914B-BB4A-C0D1-D5A6-064CBC9DF4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3791948"/>
              </p:ext>
            </p:extLst>
          </p:nvPr>
        </p:nvGraphicFramePr>
        <p:xfrm>
          <a:off x="3838028" y="1043398"/>
          <a:ext cx="4576233" cy="364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AD4055D5-AC22-606A-E380-5370E31A84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8348586"/>
              </p:ext>
            </p:extLst>
          </p:nvPr>
        </p:nvGraphicFramePr>
        <p:xfrm>
          <a:off x="7441105" y="3199340"/>
          <a:ext cx="4811184" cy="3658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E712B5A7-E773-716E-A29B-3394A8C42752}"/>
              </a:ext>
            </a:extLst>
          </p:cNvPr>
          <p:cNvSpPr txBox="1"/>
          <p:nvPr/>
        </p:nvSpPr>
        <p:spPr>
          <a:xfrm>
            <a:off x="5444157" y="1079694"/>
            <a:ext cx="94769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2022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017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圖表 7">
            <a:extLst>
              <a:ext uri="{FF2B5EF4-FFF2-40B4-BE49-F238E27FC236}">
                <a16:creationId xmlns:a16="http://schemas.microsoft.com/office/drawing/2014/main" id="{961D8657-E2FA-9A29-C218-4E2D99FC1F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362423"/>
              </p:ext>
            </p:extLst>
          </p:nvPr>
        </p:nvGraphicFramePr>
        <p:xfrm>
          <a:off x="4553578" y="3486013"/>
          <a:ext cx="8752114" cy="3537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Revenues by Region</a:t>
            </a:r>
          </a:p>
        </p:txBody>
      </p:sp>
      <p:graphicFrame>
        <p:nvGraphicFramePr>
          <p:cNvPr id="5" name="圖表 4">
            <a:extLst>
              <a:ext uri="{FF2B5EF4-FFF2-40B4-BE49-F238E27FC236}">
                <a16:creationId xmlns:a16="http://schemas.microsoft.com/office/drawing/2014/main" id="{7B5219F3-F556-B260-8A43-B1A2A51AF1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5395197"/>
              </p:ext>
            </p:extLst>
          </p:nvPr>
        </p:nvGraphicFramePr>
        <p:xfrm>
          <a:off x="0" y="3651885"/>
          <a:ext cx="6084276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D2105B69-3092-DCC3-BF37-9597FCB6B1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3935609"/>
              </p:ext>
            </p:extLst>
          </p:nvPr>
        </p:nvGraphicFramePr>
        <p:xfrm>
          <a:off x="2470133" y="771790"/>
          <a:ext cx="6335823" cy="3138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29165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119527DC-A638-F13D-A4F3-1901E9FEA0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65422"/>
              </p:ext>
            </p:extLst>
          </p:nvPr>
        </p:nvGraphicFramePr>
        <p:xfrm>
          <a:off x="2763449" y="890532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Revenues by Type</a:t>
            </a:r>
          </a:p>
        </p:txBody>
      </p:sp>
      <p:graphicFrame>
        <p:nvGraphicFramePr>
          <p:cNvPr id="6" name="圖表 5">
            <a:extLst>
              <a:ext uri="{FF2B5EF4-FFF2-40B4-BE49-F238E27FC236}">
                <a16:creationId xmlns:a16="http://schemas.microsoft.com/office/drawing/2014/main" id="{344A78E9-FFF6-C467-F643-7A398F618B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209197"/>
              </p:ext>
            </p:extLst>
          </p:nvPr>
        </p:nvGraphicFramePr>
        <p:xfrm>
          <a:off x="-379096" y="3651885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圖表 7">
            <a:extLst>
              <a:ext uri="{FF2B5EF4-FFF2-40B4-BE49-F238E27FC236}">
                <a16:creationId xmlns:a16="http://schemas.microsoft.com/office/drawing/2014/main" id="{D76AD6AA-5FD3-8C4A-FE09-D7CE671F76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9116705"/>
              </p:ext>
            </p:extLst>
          </p:nvPr>
        </p:nvGraphicFramePr>
        <p:xfrm>
          <a:off x="5609163" y="3646170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2141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Consolidated Balance Sheet</a:t>
            </a: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9447045" y="1969831"/>
            <a:ext cx="20681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zh-TW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Unit: NT Thousands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4FFA44C-2278-0751-62FC-06FB8DF1C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875520"/>
              </p:ext>
            </p:extLst>
          </p:nvPr>
        </p:nvGraphicFramePr>
        <p:xfrm>
          <a:off x="683491" y="2402236"/>
          <a:ext cx="10831749" cy="281166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279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1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0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5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1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4651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Item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2023/03/31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2022/12/31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2022/03/31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05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Assets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1,368,946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1,407,179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1,325,457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Liabilities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483,482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530,034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482,037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Shareholder’s</a:t>
                      </a:r>
                      <a:r>
                        <a:rPr lang="en-US" altLang="zh-TW" sz="2400" b="0" i="0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Equity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885,464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877,145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843,420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64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242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ES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ES 2016" id="{B9B114A8-8820-4746-A513-E0AB20236646}" vid="{43A4C349-B7F9-4821-B32F-87C6AA79E14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ARES 2016</Template>
  <TotalTime>21464</TotalTime>
  <Words>629</Words>
  <Application>Microsoft Office PowerPoint</Application>
  <PresentationFormat>寬螢幕</PresentationFormat>
  <Paragraphs>224</Paragraphs>
  <Slides>12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Noto Sans CJK TC Bold</vt:lpstr>
      <vt:lpstr>微軟正黑體</vt:lpstr>
      <vt:lpstr>Arial</vt:lpstr>
      <vt:lpstr>Calibri</vt:lpstr>
      <vt:lpstr>Wingdings</vt:lpstr>
      <vt:lpstr>ARES 2016</vt:lpstr>
      <vt:lpstr> 2023 Ares Investor Conference  Ticker Symbol：2471 Date：2023/05/17 </vt:lpstr>
      <vt:lpstr>Disclaimer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資通電腦</dc:title>
  <dc:creator>1896</dc:creator>
  <cp:lastModifiedBy>Carrie Yu</cp:lastModifiedBy>
  <cp:revision>1206</cp:revision>
  <dcterms:created xsi:type="dcterms:W3CDTF">2017-05-22T08:47:49Z</dcterms:created>
  <dcterms:modified xsi:type="dcterms:W3CDTF">2023-05-09T08:56:31Z</dcterms:modified>
</cp:coreProperties>
</file>