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4"/>
  </p:notesMasterIdLst>
  <p:handoutMasterIdLst>
    <p:handoutMasterId r:id="rId15"/>
  </p:handoutMasterIdLst>
  <p:sldIdLst>
    <p:sldId id="268" r:id="rId2"/>
    <p:sldId id="580" r:id="rId3"/>
    <p:sldId id="260" r:id="rId4"/>
    <p:sldId id="603" r:id="rId5"/>
    <p:sldId id="567" r:id="rId6"/>
    <p:sldId id="599" r:id="rId7"/>
    <p:sldId id="600" r:id="rId8"/>
    <p:sldId id="605" r:id="rId9"/>
    <p:sldId id="601" r:id="rId10"/>
    <p:sldId id="602" r:id="rId11"/>
    <p:sldId id="598" r:id="rId12"/>
    <p:sldId id="565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04">
          <p15:clr>
            <a:srgbClr val="A4A3A4"/>
          </p15:clr>
        </p15:guide>
        <p15:guide id="4" pos="3864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6">
          <p15:clr>
            <a:srgbClr val="A4A3A4"/>
          </p15:clr>
        </p15:guide>
        <p15:guide id="7" pos="645">
          <p15:clr>
            <a:srgbClr val="A4A3A4"/>
          </p15:clr>
        </p15:guide>
        <p15:guide id="8" pos="2617">
          <p15:clr>
            <a:srgbClr val="A4A3A4"/>
          </p15:clr>
        </p15:guide>
        <p15:guide id="9" orient="horz" pos="9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B4F"/>
    <a:srgbClr val="2858AA"/>
    <a:srgbClr val="86BBD5"/>
    <a:srgbClr val="5767B4"/>
    <a:srgbClr val="8C91C9"/>
    <a:srgbClr val="7EBBDE"/>
    <a:srgbClr val="86BBDE"/>
    <a:srgbClr val="91BBD5"/>
    <a:srgbClr val="91ABD5"/>
    <a:srgbClr val="073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5" autoAdjust="0"/>
    <p:restoredTop sz="94554" autoAdjust="0"/>
  </p:normalViewPr>
  <p:slideViewPr>
    <p:cSldViewPr snapToGrid="0">
      <p:cViewPr varScale="1">
        <p:scale>
          <a:sx n="112" d="100"/>
          <a:sy n="112" d="100"/>
        </p:scale>
        <p:origin x="264" y="78"/>
      </p:cViewPr>
      <p:guideLst>
        <p:guide orient="horz" pos="2160"/>
        <p:guide pos="3840"/>
        <p:guide orient="horz" pos="204"/>
        <p:guide pos="3864"/>
        <p:guide orient="horz"/>
        <p:guide orient="horz" pos="36"/>
        <p:guide pos="645"/>
        <p:guide pos="2617"/>
        <p:guide orient="horz" pos="9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[法說會用營收比較.xlsx]部門產品屬性比較(報告書)-2023Q1法說!樞紐分析表2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2022</a:t>
            </a:r>
            <a:endParaRPr lang="zh-TW" sz="2400" dirty="0"/>
          </a:p>
        </c:rich>
      </c:tx>
      <c:layout>
        <c:manualLayout>
          <c:xMode val="edge"/>
          <c:yMode val="edge"/>
          <c:x val="0.42089946032031156"/>
          <c:y val="7.312835822859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324E-2"/>
              <c:y val="-0.2227628759593816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699"/>
              <c:y val="-7.10772356968326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'部門產品屬性比較(報告書)-2023Q1法說'!$L$2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A8C-47BE-A613-C24945F5045D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A8C-47BE-A613-C24945F5045D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A8C-47BE-A613-C24945F5045D}"/>
              </c:ext>
            </c:extLst>
          </c:dPt>
          <c:dLbls>
            <c:dLbl>
              <c:idx val="0"/>
              <c:layout>
                <c:manualLayout>
                  <c:x val="-0.1841272068096183"/>
                  <c:y val="5.919914713743744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>
                        <a:solidFill>
                          <a:schemeClr val="bg1"/>
                        </a:solidFill>
                      </a:rPr>
                      <a:t>Commercial SI</a:t>
                    </a:r>
                    <a:r>
                      <a:rPr lang="en-US" altLang="zh-TW" baseline="0" dirty="0"/>
                      <a:t>
</a:t>
                    </a:r>
                    <a:fld id="{611C29F8-D6FC-40CA-AAF3-FF25F84A9E44}" type="PERCENTAGE">
                      <a:rPr lang="en-US" altLang="zh-TW" baseline="0">
                        <a:solidFill>
                          <a:schemeClr val="bg1"/>
                        </a:solidFill>
                      </a:rPr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085108428701072"/>
                      <c:h val="0.2507257996409115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A8C-47BE-A613-C24945F5045D}"/>
                </c:ext>
              </c:extLst>
            </c:dLbl>
            <c:dLbl>
              <c:idx val="1"/>
              <c:layout>
                <c:manualLayout>
                  <c:x val="0.2535967901984012"/>
                  <c:y val="-0.1636682303211506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Financials</a:t>
                    </a:r>
                    <a:r>
                      <a:rPr lang="en-US" altLang="zh-TW" baseline="0" dirty="0"/>
                      <a:t>
</a:t>
                    </a:r>
                    <a:fld id="{C3CA0F43-228F-4872-A84D-5C6E08FE5256}" type="PERCENTAGE">
                      <a:rPr lang="en-US" altLang="zh-TW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A8C-47BE-A613-C24945F5045D}"/>
                </c:ext>
              </c:extLst>
            </c:dLbl>
            <c:dLbl>
              <c:idx val="2"/>
              <c:layout>
                <c:manualLayout>
                  <c:x val="0.22085359290053633"/>
                  <c:y val="0.121880597047665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Projects
</a:t>
                    </a:r>
                    <a:fld id="{8BE4511F-DE14-4829-822E-EEC9BEAE1CCE}" type="PERCENTAGE">
                      <a:rPr lang="en-US" altLang="zh-TW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65014084728637"/>
                      <c:h val="0.2074755992028542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A8C-47BE-A613-C24945F5045D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'部門產品屬性比較(報告書)-2023Q1法說'!$K$3:$K$6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'部門產品屬性比較(報告書)-2023Q1法說'!$L$3:$L$6</c:f>
              <c:numCache>
                <c:formatCode>_-* #,##0_-;\-* #,##0_-;_-* "-"??_-;_-@_-</c:formatCode>
                <c:ptCount val="3"/>
                <c:pt idx="0">
                  <c:v>398673</c:v>
                </c:pt>
                <c:pt idx="1">
                  <c:v>247956</c:v>
                </c:pt>
                <c:pt idx="2">
                  <c:v>155875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8C-47BE-A613-C24945F5045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[法說會用營收比較.xlsx]部門產品屬性比較(報告書)-2022Q2法說!樞紐分析表1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en-US" sz="2400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1H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4336153792530797"/>
          <c:y val="6.71218988113870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'部門產品屬性比較(報告書)-2022Q2法說'!$I$2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9EA-41F8-9F45-428664C09CCF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9EA-41F8-9F45-428664C09CCF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9EA-41F8-9F45-428664C09CCF}"/>
              </c:ext>
            </c:extLst>
          </c:dPt>
          <c:dLbls>
            <c:dLbl>
              <c:idx val="0"/>
              <c:layout>
                <c:manualLayout>
                  <c:x val="-0.20933065002056386"/>
                  <c:y val="5.20682435645837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Commercial SI
</a:t>
                    </a:r>
                    <a:fld id="{E98D2FB1-7592-47B4-BDFC-FF5D39A7C97B}" type="PERCENTAGE">
                      <a:rPr lang="en-US" altLang="zh-TW" baseline="0"/>
                      <a:pPr>
                        <a:defRPr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8094684999721"/>
                      <c:h val="0.2507257996409115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9EA-41F8-9F45-428664C09CCF}"/>
                </c:ext>
              </c:extLst>
            </c:dLbl>
            <c:dLbl>
              <c:idx val="1"/>
              <c:layout>
                <c:manualLayout>
                  <c:x val="0.24021114137393207"/>
                  <c:y val="-0.2048017580206961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Financials</a:t>
                    </a:r>
                    <a:r>
                      <a:rPr lang="en-US" altLang="zh-TW" baseline="0" dirty="0"/>
                      <a:t>
</a:t>
                    </a:r>
                    <a:fld id="{DF392B2E-7AFA-4885-8191-5918F6A99818}" type="PERCENTAGE">
                      <a:rPr lang="en-US" altLang="zh-TW" baseline="0"/>
                      <a:pPr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9EA-41F8-9F45-428664C09CCF}"/>
                </c:ext>
              </c:extLst>
            </c:dLbl>
            <c:dLbl>
              <c:idx val="2"/>
              <c:layout>
                <c:manualLayout>
                  <c:x val="0.15554039780563628"/>
                  <c:y val="0.107848165934104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Projects</a:t>
                    </a:r>
                    <a:r>
                      <a:rPr lang="en-US" altLang="zh-TW" baseline="0" dirty="0"/>
                      <a:t>
</a:t>
                    </a:r>
                    <a:fld id="{E0729152-EF0E-4C5B-970F-78D7FD0FDD1F}" type="PERCENTAGE">
                      <a:rPr lang="en-US" altLang="zh-TW" baseline="0"/>
                      <a:pPr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9EA-41F8-9F45-428664C09CC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'部門產品屬性比較(報告書)-2022Q2法說'!$H$3:$H$6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'部門產品屬性比較(報告書)-2022Q2法說'!$I$3:$I$6</c:f>
              <c:numCache>
                <c:formatCode>_-* #,##0_-;\-* #,##0_-;_-* "-"??_-;_-@_-</c:formatCode>
                <c:ptCount val="3"/>
                <c:pt idx="0">
                  <c:v>179678</c:v>
                </c:pt>
                <c:pt idx="1">
                  <c:v>113493</c:v>
                </c:pt>
                <c:pt idx="2">
                  <c:v>82995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9EA-41F8-9F45-428664C09CC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[法說會用營收比較.xlsx]部門產品屬性比較(報告書)-2023Q2法說!樞紐分析表1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2023 1H</a:t>
            </a:r>
            <a:endParaRPr lang="zh-TW" sz="2400" dirty="0"/>
          </a:p>
        </c:rich>
      </c:tx>
      <c:layout>
        <c:manualLayout>
          <c:xMode val="edge"/>
          <c:yMode val="edge"/>
          <c:x val="0.29611754611754609"/>
          <c:y val="6.59531085151394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pPr>
            <a:solidFill>
              <a:schemeClr val="accent1"/>
            </a:solidFill>
            <a:ln w="9525">
              <a:solidFill>
                <a:schemeClr val="lt1"/>
              </a:solidFill>
            </a:ln>
            <a:effectLst/>
          </c:spPr>
        </c:marker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2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3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'部門產品屬性比較(報告書)-2023Q2法說'!$I$2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C1E-40C0-BB43-A29AD6FFC16B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C1E-40C0-BB43-A29AD6FFC16B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C1E-40C0-BB43-A29AD6FFC16B}"/>
              </c:ext>
            </c:extLst>
          </c:dPt>
          <c:dLbls>
            <c:dLbl>
              <c:idx val="0"/>
              <c:layout>
                <c:manualLayout>
                  <c:x val="-0.17553891100402727"/>
                  <c:y val="-6.24817556154439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Commercial SI</a:t>
                    </a:r>
                    <a:r>
                      <a:rPr lang="en-US" altLang="zh-TW" baseline="0" dirty="0"/>
                      <a:t>
</a:t>
                    </a:r>
                    <a:fld id="{C2E53A9A-7F5C-4660-A213-E9B6B9DEF25A}" type="PERCENTAGE">
                      <a:rPr lang="en-US" altLang="zh-TW" baseline="0"/>
                      <a:pPr>
                        <a:defRPr sz="1330">
                          <a:solidFill>
                            <a:schemeClr val="bg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544210323280092"/>
                      <c:h val="0.270754866535835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C1E-40C0-BB43-A29AD6FFC16B}"/>
                </c:ext>
              </c:extLst>
            </c:dLbl>
            <c:dLbl>
              <c:idx val="1"/>
              <c:layout>
                <c:manualLayout>
                  <c:x val="0.22437304414048601"/>
                  <c:y val="-0.1249637845550010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Financials</a:t>
                    </a:r>
                    <a:r>
                      <a:rPr lang="en-US" altLang="zh-TW" baseline="0" dirty="0"/>
                      <a:t>
</a:t>
                    </a:r>
                    <a:fld id="{07EC1CC7-1C83-43E7-A53F-4B7CA2B99BA8}" type="PERCENTAGE">
                      <a:rPr lang="en-US" altLang="zh-TW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C1E-40C0-BB43-A29AD6FFC16B}"/>
                </c:ext>
              </c:extLst>
            </c:dLbl>
            <c:dLbl>
              <c:idx val="2"/>
              <c:layout>
                <c:manualLayout>
                  <c:x val="0.17157938669566578"/>
                  <c:y val="0.1492622982184733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Projects
</a:t>
                    </a:r>
                    <a:fld id="{44A56330-722A-4428-98B1-B6550FE1BBFC}" type="PERCENTAGE">
                      <a:rPr lang="en-US" altLang="zh-TW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C1E-40C0-BB43-A29AD6FFC16B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'部門產品屬性比較(報告書)-2023Q2法說'!$H$3:$H$6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'部門產品屬性比較(報告書)-2023Q2法說'!$I$3:$I$6</c:f>
              <c:numCache>
                <c:formatCode>_-* #,##0_-;\-* #,##0_-;_-* "-"??_-;_-@_-</c:formatCode>
                <c:ptCount val="3"/>
                <c:pt idx="0">
                  <c:v>215488</c:v>
                </c:pt>
                <c:pt idx="1">
                  <c:v>113855</c:v>
                </c:pt>
                <c:pt idx="2">
                  <c:v>65259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C1E-40C0-BB43-A29AD6FFC16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 1H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353577957934332"/>
          <c:y val="5.07611961741403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tx>
            <c:strRef>
              <c:f>'2022Q2地區別收入'!$P$78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D2D-4ADA-B589-307D6AA0149E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D2D-4ADA-B589-307D6AA014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D2D-4ADA-B589-307D6AA0149E}"/>
              </c:ext>
            </c:extLst>
          </c:dPt>
          <c:dLbls>
            <c:dLbl>
              <c:idx val="0"/>
              <c:layout>
                <c:manualLayout>
                  <c:x val="0.14276572631336346"/>
                  <c:y val="-4.90905403533446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800" dirty="0">
                        <a:solidFill>
                          <a:schemeClr val="bg1"/>
                        </a:solidFill>
                      </a:rPr>
                      <a:t>TW</a:t>
                    </a:r>
                    <a:r>
                      <a:rPr lang="en-US" altLang="zh-TW" sz="18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E4AE6760-ECB0-4EF2-8F9B-392E139BC468}" type="PERCENTAGE">
                      <a:rPr lang="en-US" altLang="zh-TW" sz="1800" baseline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800" baseline="0" dirty="0">
                      <a:solidFill>
                        <a:schemeClr val="bg1"/>
                      </a:solidFill>
                    </a:endParaRP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D2D-4ADA-B589-307D6AA0149E}"/>
                </c:ext>
              </c:extLst>
            </c:dLbl>
            <c:dLbl>
              <c:idx val="1"/>
              <c:layout>
                <c:manualLayout>
                  <c:x val="-0.25000004686915012"/>
                  <c:y val="0.1528991741036737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Asia</a:t>
                    </a:r>
                    <a:r>
                      <a:rPr lang="en-US" altLang="zh-TW" baseline="0" dirty="0"/>
                      <a:t>
</a:t>
                    </a:r>
                    <a:fld id="{6A223BF4-E7E1-40BF-B0AB-BC7923A0A23B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D2D-4ADA-B589-307D6AA0149E}"/>
                </c:ext>
              </c:extLst>
            </c:dLbl>
            <c:dLbl>
              <c:idx val="2"/>
              <c:layout>
                <c:manualLayout>
                  <c:x val="0.26666671666042674"/>
                  <c:y val="4.169977475554740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Americas</a:t>
                    </a:r>
                    <a:r>
                      <a:rPr lang="en-US" altLang="zh-TW" baseline="0" dirty="0"/>
                      <a:t>
</a:t>
                    </a:r>
                    <a:fld id="{A1C99067-9D5E-4DFA-8E19-3B5F539E3DC1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D2D-4ADA-B589-307D6AA0149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'2022Q2地區別收入'!$O$79:$O$81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</c:strCache>
            </c:strRef>
          </c:cat>
          <c:val>
            <c:numRef>
              <c:f>'2022Q2地區別收入'!$P$79:$P$81</c:f>
              <c:numCache>
                <c:formatCode>_-* #,##0_-;\-* #,##0_-;_-* "-"??_-;_-@_-</c:formatCode>
                <c:ptCount val="3"/>
                <c:pt idx="0">
                  <c:v>338734</c:v>
                </c:pt>
                <c:pt idx="1">
                  <c:v>37296</c:v>
                </c:pt>
                <c:pt idx="2">
                  <c:v>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2D-4ADA-B589-307D6AA0149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2022</a:t>
            </a:r>
            <a:endParaRPr lang="zh-TW" sz="2400" dirty="0"/>
          </a:p>
        </c:rich>
      </c:tx>
      <c:layout>
        <c:manualLayout>
          <c:xMode val="edge"/>
          <c:yMode val="edge"/>
          <c:x val="0.4213193771353777"/>
          <c:y val="8.75941645314580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tx>
            <c:strRef>
              <c:f>'2022Q4地區別收入'!$M$86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AC56-4C4C-8D08-8C8621600CF4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AC56-4C4C-8D08-8C8621600C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AC56-4C4C-8D08-8C8621600CF4}"/>
              </c:ext>
            </c:extLst>
          </c:dPt>
          <c:dLbls>
            <c:dLbl>
              <c:idx val="0"/>
              <c:layout>
                <c:manualLayout>
                  <c:x val="0.187306842378646"/>
                  <c:y val="-8.588270495373705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TW</a:t>
                    </a:r>
                    <a:r>
                      <a:rPr lang="en-US" altLang="zh-TW" baseline="0" dirty="0"/>
                      <a:t>
</a:t>
                    </a:r>
                    <a:fld id="{5BA68499-DFAE-4863-BFA7-E4021A654256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C56-4C4C-8D08-8C8621600CF4}"/>
                </c:ext>
              </c:extLst>
            </c:dLbl>
            <c:dLbl>
              <c:idx val="1"/>
              <c:layout>
                <c:manualLayout>
                  <c:x val="-0.19021740826284952"/>
                  <c:y val="0.1219185744905136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Asia
</a:t>
                    </a:r>
                    <a:fld id="{4A42B3DA-2870-4A89-A066-66D4D62022DF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C56-4C4C-8D08-8C8621600CF4}"/>
                </c:ext>
              </c:extLst>
            </c:dLbl>
            <c:dLbl>
              <c:idx val="2"/>
              <c:layout>
                <c:manualLayout>
                  <c:x val="0.30381947153094019"/>
                  <c:y val="5.62701113033140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Americas</a:t>
                    </a:r>
                    <a:r>
                      <a:rPr lang="en-US" altLang="zh-TW" baseline="0" dirty="0"/>
                      <a:t>
</a:t>
                    </a:r>
                    <a:fld id="{D327A1E1-5B3F-458C-899F-C3BE3DE690B4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C56-4C4C-8D08-8C8621600CF4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'2022Q4地區別收入'!$L$87:$L$89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</c:strCache>
            </c:strRef>
          </c:cat>
          <c:val>
            <c:numRef>
              <c:f>'2022Q4地區別收入'!$M$87:$M$89</c:f>
              <c:numCache>
                <c:formatCode>_-* #,##0_-;\-* #,##0_-;_-* "-"??_-;_-@_-</c:formatCode>
                <c:ptCount val="3"/>
                <c:pt idx="0">
                  <c:v>710840</c:v>
                </c:pt>
                <c:pt idx="1">
                  <c:v>88456</c:v>
                </c:pt>
                <c:pt idx="2">
                  <c:v>3208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56-4C4C-8D08-8C8621600CF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2023</a:t>
            </a:r>
            <a:r>
              <a:rPr lang="en-US" sz="2400" baseline="0" dirty="0"/>
              <a:t> 1H</a:t>
            </a:r>
            <a:endParaRPr lang="zh-TW" sz="2400" dirty="0"/>
          </a:p>
        </c:rich>
      </c:tx>
      <c:layout>
        <c:manualLayout>
          <c:xMode val="edge"/>
          <c:yMode val="edge"/>
          <c:x val="0.37418454776231785"/>
          <c:y val="8.97670563256563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FD7-435D-A036-46F97800A5CE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FD7-435D-A036-46F97800A5C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FD7-435D-A036-46F97800A5C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3FD7-435D-A036-46F97800A5CE}"/>
              </c:ext>
            </c:extLst>
          </c:dPt>
          <c:dLbls>
            <c:dLbl>
              <c:idx val="0"/>
              <c:layout>
                <c:manualLayout>
                  <c:x val="0.15903494858499329"/>
                  <c:y val="-6.92382422466481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TW
</a:t>
                    </a:r>
                    <a:fld id="{C6571218-1278-4581-BA39-CF09338AF88E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D7-435D-A036-46F97800A5CE}"/>
                </c:ext>
              </c:extLst>
            </c:dLbl>
            <c:dLbl>
              <c:idx val="1"/>
              <c:layout>
                <c:manualLayout>
                  <c:x val="-0.18876224156489324"/>
                  <c:y val="0.1570539018960382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Asia
</a:t>
                    </a:r>
                    <a:fld id="{50649BA6-141A-4B21-B434-7D56A9BDB4A8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FD7-435D-A036-46F97800A5CE}"/>
                </c:ext>
              </c:extLst>
            </c:dLbl>
            <c:dLbl>
              <c:idx val="2"/>
              <c:layout>
                <c:manualLayout>
                  <c:x val="0.224642015815569"/>
                  <c:y val="5.973309077904469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Americas</a:t>
                    </a:r>
                    <a:r>
                      <a:rPr lang="en-US" altLang="zh-TW" baseline="0" dirty="0"/>
                      <a:t>
</a:t>
                    </a:r>
                    <a:fld id="{90094D56-2B21-4C2C-A170-F9BCFE08CDFB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FD7-435D-A036-46F97800A5CE}"/>
                </c:ext>
              </c:extLst>
            </c:dLbl>
            <c:dLbl>
              <c:idx val="3"/>
              <c:layout>
                <c:manualLayout>
                  <c:x val="6.384743160338166E-2"/>
                  <c:y val="-8.256410589800548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Australia</a:t>
                    </a:r>
                    <a:r>
                      <a:rPr lang="en-US" altLang="zh-TW" baseline="0" dirty="0"/>
                      <a:t>
</a:t>
                    </a:r>
                    <a:fld id="{6936CE9C-373A-4030-BC4A-2E2194FBCE4B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FD7-435D-A036-46F97800A5C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'2023Q2地區別收入'!$K$63:$K$66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澳洲地區</c:v>
                </c:pt>
              </c:strCache>
            </c:strRef>
          </c:cat>
          <c:val>
            <c:numRef>
              <c:f>'2023Q2地區別收入'!$L$63:$L$66</c:f>
              <c:numCache>
                <c:formatCode>_-* #,##0_-;\-* #,##0_-;_-* "-"??_-;_-@_-</c:formatCode>
                <c:ptCount val="4"/>
                <c:pt idx="0">
                  <c:v>357293</c:v>
                </c:pt>
                <c:pt idx="1">
                  <c:v>36900</c:v>
                </c:pt>
                <c:pt idx="2">
                  <c:v>62</c:v>
                </c:pt>
                <c:pt idx="3">
                  <c:v>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FD7-435D-A036-46F97800A5C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8888093533762824"/>
          <c:y val="3.4985332715763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C24-412B-90C8-5683BC9D7DAF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C24-412B-90C8-5683BC9D7DAF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C24-412B-90C8-5683BC9D7DAF}"/>
              </c:ext>
            </c:extLst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CC24-412B-90C8-5683BC9D7DAF}"/>
              </c:ext>
            </c:extLst>
          </c:dPt>
          <c:dLbls>
            <c:dLbl>
              <c:idx val="0"/>
              <c:layout>
                <c:manualLayout>
                  <c:x val="-9.8068059233107768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 Products</a:t>
                    </a:r>
                    <a:r>
                      <a:rPr lang="en-US" altLang="zh-TW" baseline="0" dirty="0"/>
                      <a:t>
</a:t>
                    </a:r>
                    <a:fld id="{60FF6543-6814-4E58-8138-2AB5EA4E2343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C24-412B-90C8-5683BC9D7DAF}"/>
                </c:ext>
              </c:extLst>
            </c:dLbl>
            <c:dLbl>
              <c:idx val="1"/>
              <c:layout>
                <c:manualLayout>
                  <c:x val="0.12091343833565377"/>
                  <c:y val="0.1386413151119033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Licensed Products
</a:t>
                    </a:r>
                    <a:fld id="{5B09C0C0-71A1-4532-8C35-2792BEF0F581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C24-412B-90C8-5683BC9D7DAF}"/>
                </c:ext>
              </c:extLst>
            </c:dLbl>
            <c:dLbl>
              <c:idx val="2"/>
              <c:layout>
                <c:manualLayout>
                  <c:x val="0.14710208884966167"/>
                  <c:y val="-0.114874232521291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</a:t>
                    </a:r>
                    <a:r>
                      <a:rPr lang="en-US" altLang="zh-TW" baseline="0" dirty="0"/>
                      <a:t> Manpower
</a:t>
                    </a:r>
                    <a:fld id="{E5BA2160-3E90-47D2-B87E-88273F72E0A5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C24-412B-90C8-5683BC9D7DAF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OSC Manpower
</a:t>
                    </a:r>
                    <a:fld id="{E6309B46-3A47-47C4-9C9A-ADE164C8A5BF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C24-412B-90C8-5683BC9D7DA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自有非自有2023Q1!$A$2:$A$5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自有非自有2023Q1!$C$2:$C$5</c:f>
              <c:numCache>
                <c:formatCode>_-* #,##0_-;\-* #,##0_-;_-* "-"??_-;_-@_-</c:formatCode>
                <c:ptCount val="4"/>
                <c:pt idx="0">
                  <c:v>59600745.298019722</c:v>
                </c:pt>
                <c:pt idx="1">
                  <c:v>28622864</c:v>
                </c:pt>
                <c:pt idx="2">
                  <c:v>504214202.05432165</c:v>
                </c:pt>
                <c:pt idx="3">
                  <c:v>210065930.64765862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24-412B-90C8-5683BC9D7DA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en-US" sz="2400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1H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2611737742843927"/>
          <c:y val="5.08300544428381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EBD-4743-BA4D-6383D2E88C21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EBD-4743-BA4D-6383D2E88C21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EBD-4743-BA4D-6383D2E88C21}"/>
              </c:ext>
            </c:extLst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0EBD-4743-BA4D-6383D2E88C21}"/>
              </c:ext>
            </c:extLst>
          </c:dPt>
          <c:dLbls>
            <c:dLbl>
              <c:idx val="0"/>
              <c:layout>
                <c:manualLayout>
                  <c:x val="-3.9227223693243184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 Products</a:t>
                    </a:r>
                    <a:r>
                      <a:rPr lang="en-US" altLang="zh-TW" baseline="0" dirty="0"/>
                      <a:t>
</a:t>
                    </a:r>
                    <a:fld id="{2D0F3390-9285-4BAD-8AEA-380A21DA1A48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EBD-4743-BA4D-6383D2E88C21}"/>
                </c:ext>
              </c:extLst>
            </c:dLbl>
            <c:dLbl>
              <c:idx val="1"/>
              <c:layout>
                <c:manualLayout>
                  <c:x val="0.11372852444635947"/>
                  <c:y val="0.158447217270746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Licensed Products</a:t>
                    </a:r>
                    <a:r>
                      <a:rPr lang="en-US" altLang="zh-TW" baseline="0" dirty="0"/>
                      <a:t>
</a:t>
                    </a:r>
                    <a:fld id="{E7B25E78-436F-4892-9413-4346ACC17995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EBD-4743-BA4D-6383D2E88C21}"/>
                </c:ext>
              </c:extLst>
            </c:dLbl>
            <c:dLbl>
              <c:idx val="2"/>
              <c:layout>
                <c:manualLayout>
                  <c:x val="6.5336956446198857E-2"/>
                  <c:y val="-1.58447217270745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800" dirty="0">
                        <a:solidFill>
                          <a:schemeClr val="bg1"/>
                        </a:solidFill>
                      </a:rPr>
                      <a:t>In-House Manpower</a:t>
                    </a:r>
                    <a:r>
                      <a:rPr lang="en-US" altLang="zh-TW" sz="18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4C3B60F6-7898-4990-863A-F4FAC737D4C5}" type="PERCENTAGE">
                      <a:rPr lang="en-US" altLang="zh-TW" sz="1800" baseline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800" baseline="0" dirty="0">
                      <a:solidFill>
                        <a:schemeClr val="bg1"/>
                      </a:solidFill>
                    </a:endParaRP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EBD-4743-BA4D-6383D2E88C21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OSC Manpower</a:t>
                    </a:r>
                    <a:r>
                      <a:rPr lang="en-US" altLang="zh-TW" baseline="0" dirty="0"/>
                      <a:t>
</a:t>
                    </a:r>
                    <a:fld id="{D319B97A-911C-4C79-A365-FAC54E7834E4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EBD-4743-BA4D-6383D2E88C2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自有非自有2023Q2!$A$2:$A$5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自有非自有2023Q2!$B$2:$B$5</c:f>
              <c:numCache>
                <c:formatCode>_-* #,##0_-;\-* #,##0_-;_-* "-"??_-;_-@_-</c:formatCode>
                <c:ptCount val="4"/>
                <c:pt idx="0">
                  <c:v>20367978.228949323</c:v>
                </c:pt>
                <c:pt idx="1">
                  <c:v>16527883</c:v>
                </c:pt>
                <c:pt idx="2">
                  <c:v>243480671.52976552</c:v>
                </c:pt>
                <c:pt idx="3">
                  <c:v>95792630.24128516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BD-4743-BA4D-6383D2E88C21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en-US" sz="2400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1H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9476501889161469"/>
          <c:y val="3.1024152283994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35A-42AB-BBFA-E3F8C9B788AE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35A-42AB-BBFA-E3F8C9B788AE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35A-42AB-BBFA-E3F8C9B788AE}"/>
              </c:ext>
            </c:extLst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C35A-42AB-BBFA-E3F8C9B788AE}"/>
              </c:ext>
            </c:extLst>
          </c:dPt>
          <c:dLbls>
            <c:dLbl>
              <c:idx val="0"/>
              <c:layout>
                <c:manualLayout>
                  <c:x val="1.7652250661959256E-2"/>
                  <c:y val="1.18835412953060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</a:t>
                    </a:r>
                    <a:r>
                      <a:rPr lang="en-US" altLang="zh-TW" baseline="0" dirty="0"/>
                      <a:t> Product
</a:t>
                    </a:r>
                    <a:fld id="{686C05D1-966F-46E5-B5A7-7D23B956D30A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35A-42AB-BBFA-E3F8C9B788AE}"/>
                </c:ext>
              </c:extLst>
            </c:dLbl>
            <c:dLbl>
              <c:idx val="1"/>
              <c:layout>
                <c:manualLayout>
                  <c:x val="0.1451407276649995"/>
                  <c:y val="0.110913052089522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Licensed Product</a:t>
                    </a:r>
                    <a:r>
                      <a:rPr lang="en-US" altLang="zh-TW" baseline="0" dirty="0"/>
                      <a:t>
</a:t>
                    </a:r>
                    <a:fld id="{E9F6E397-61DA-48FF-93E1-6FE00264CDBF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35A-42AB-BBFA-E3F8C9B788AE}"/>
                </c:ext>
              </c:extLst>
            </c:dLbl>
            <c:dLbl>
              <c:idx val="2"/>
              <c:layout>
                <c:manualLayout>
                  <c:x val="3.5189599534833083E-2"/>
                  <c:y val="-2.7728263022380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 Manpower</a:t>
                    </a:r>
                    <a:r>
                      <a:rPr lang="en-US" altLang="zh-TW" baseline="0" dirty="0"/>
                      <a:t>
</a:t>
                    </a:r>
                    <a:fld id="{C60D84AF-7268-4907-93A9-69BD81A40362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35A-42AB-BBFA-E3F8C9B788AE}"/>
                </c:ext>
              </c:extLst>
            </c:dLbl>
            <c:dLbl>
              <c:idx val="3"/>
              <c:layout>
                <c:manualLayout>
                  <c:x val="-1.1476279498601951E-3"/>
                  <c:y val="5.14953456129926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OSC Manpower</a:t>
                    </a:r>
                    <a:r>
                      <a:rPr lang="en-US" altLang="zh-TW" baseline="0" dirty="0"/>
                      <a:t>
</a:t>
                    </a:r>
                    <a:fld id="{197B563C-CB0A-45A9-B9E3-59F47D34E1C8}" type="PERCENTAGE">
                      <a:rPr lang="en-US" altLang="zh-TW" baseline="0"/>
                      <a:pPr>
                        <a:defRPr sz="1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35A-42AB-BBFA-E3F8C9B788A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自有非自有2023Q2!$A$2:$A$5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自有非自有2023Q2!$D$2:$D$5</c:f>
              <c:numCache>
                <c:formatCode>_-* #,##0_-;\-* #,##0_-;_-* "-"??_-;_-@_-</c:formatCode>
                <c:ptCount val="4"/>
                <c:pt idx="0">
                  <c:v>26697500.122281797</c:v>
                </c:pt>
                <c:pt idx="1">
                  <c:v>14206531</c:v>
                </c:pt>
                <c:pt idx="2">
                  <c:v>227245386.20183563</c:v>
                </c:pt>
                <c:pt idx="3">
                  <c:v>126452758.67588256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5A-42AB-BBFA-E3F8C9B788A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1545-CD33-4ACB-8B9F-FC4E2275D073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E321C-D93A-4929-9083-45DAA84718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082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60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621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91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矩形 14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35700" y="160260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cxnSp>
        <p:nvCxnSpPr>
          <p:cNvPr id="12" name="Google Shape;13;p2"/>
          <p:cNvCxnSpPr/>
          <p:nvPr userDrawn="1"/>
        </p:nvCxnSpPr>
        <p:spPr>
          <a:xfrm>
            <a:off x="5515950" y="3908550"/>
            <a:ext cx="11601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250" y="1602600"/>
            <a:ext cx="2137500" cy="877500"/>
          </a:xfrm>
          <a:prstGeom prst="rect">
            <a:avLst/>
          </a:prstGeom>
        </p:spPr>
      </p:pic>
      <p:grpSp>
        <p:nvGrpSpPr>
          <p:cNvPr id="5" name="群組 4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6" name="矩形 15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7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58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8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716" y="-834191"/>
            <a:ext cx="12790905" cy="9593179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56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01377" y="-351168"/>
            <a:ext cx="16668597" cy="7209168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5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09;p26"/>
          <p:cNvSpPr/>
          <p:nvPr userDrawn="1"/>
        </p:nvSpPr>
        <p:spPr>
          <a:xfrm>
            <a:off x="-225887" y="-304800"/>
            <a:ext cx="1909543" cy="2525211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3869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矩形 9"/>
          <p:cNvSpPr/>
          <p:nvPr userDrawn="1"/>
        </p:nvSpPr>
        <p:spPr>
          <a:xfrm rot="5400000">
            <a:off x="5823282" y="-532597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 userDrawn="1"/>
        </p:nvSpPr>
        <p:spPr>
          <a:xfrm rot="5400000">
            <a:off x="5823282" y="52938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-8952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11172395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59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6833" y="-526292"/>
            <a:ext cx="12915811" cy="8622541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012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06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1"/>
          </a:xfrm>
        </p:spPr>
        <p:txBody>
          <a:bodyPr anchor="ctr"/>
          <a:lstStyle>
            <a:lvl1pPr algn="l">
              <a:buNone/>
              <a:defRPr sz="5867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chemeClr val="accent4">
              <a:lumMod val="75000"/>
            </a:schemeClr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333"/>
              </a:spcAft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8557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2267"/>
            </a:lvl1pPr>
            <a:lvl2pPr>
              <a:buFontTx/>
              <a:buNone/>
              <a:defRPr sz="1600"/>
            </a:lvl2pPr>
            <a:lvl3pPr>
              <a:buFontTx/>
              <a:buNone/>
              <a:defRPr sz="1333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604A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矩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3733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784B6976-7041-447E-9180-C12AEAE34B3D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78725"/>
            <a:ext cx="1930400" cy="663579"/>
          </a:xfrm>
        </p:spPr>
        <p:txBody>
          <a:bodyPr rtlCol="0"/>
          <a:lstStyle>
            <a:lvl1pPr>
              <a:defRPr sz="3733"/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748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41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grpSp>
        <p:nvGrpSpPr>
          <p:cNvPr id="18" name="群組 17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9" name="矩形 18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20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60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84B6976-7041-447E-9180-C12AEAE34B3D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208"/>
            <a:ext cx="7431311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矩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51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4325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3871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87" y="79319"/>
            <a:ext cx="1904034" cy="1878791"/>
          </a:xfrm>
          <a:prstGeom prst="rect">
            <a:avLst/>
          </a:prstGeom>
        </p:spPr>
      </p:pic>
      <p:sp>
        <p:nvSpPr>
          <p:cNvPr id="3" name="文字方塊 2"/>
          <p:cNvSpPr txBox="1"/>
          <p:nvPr userDrawn="1"/>
        </p:nvSpPr>
        <p:spPr>
          <a:xfrm>
            <a:off x="10349990" y="1402912"/>
            <a:ext cx="17483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40</a:t>
            </a:r>
            <a:r>
              <a:rPr lang="en-US" altLang="zh-TW" baseline="30000" dirty="0"/>
              <a:t>th</a:t>
            </a:r>
            <a:r>
              <a:rPr lang="en-US" altLang="zh-TW" baseline="0" dirty="0"/>
              <a:t> Anniversary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778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9659" y="0"/>
            <a:ext cx="16708594" cy="6880422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87" y="79319"/>
            <a:ext cx="1904034" cy="1878791"/>
          </a:xfrm>
          <a:prstGeom prst="rect">
            <a:avLst/>
          </a:prstGeom>
        </p:spPr>
      </p:pic>
      <p:sp>
        <p:nvSpPr>
          <p:cNvPr id="15" name="文字方塊 14"/>
          <p:cNvSpPr txBox="1"/>
          <p:nvPr userDrawn="1"/>
        </p:nvSpPr>
        <p:spPr>
          <a:xfrm>
            <a:off x="10349990" y="1402912"/>
            <a:ext cx="17483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40</a:t>
            </a:r>
            <a:r>
              <a:rPr lang="en-US" altLang="zh-TW" baseline="30000" dirty="0"/>
              <a:t>th</a:t>
            </a:r>
            <a:r>
              <a:rPr lang="en-US" altLang="zh-TW" baseline="0" dirty="0"/>
              <a:t> Anniversary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229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5;p9"/>
          <p:cNvSpPr/>
          <p:nvPr userDrawn="1"/>
        </p:nvSpPr>
        <p:spPr>
          <a:xfrm>
            <a:off x="4359905" y="5576355"/>
            <a:ext cx="8041645" cy="1414995"/>
          </a:xfrm>
          <a:custGeom>
            <a:avLst/>
            <a:gdLst/>
            <a:ahLst/>
            <a:cxnLst/>
            <a:rect l="l" t="t" r="r" b="b"/>
            <a:pathLst>
              <a:path w="235239" h="61127" extrusionOk="0">
                <a:moveTo>
                  <a:pt x="234988" y="0"/>
                </a:moveTo>
                <a:lnTo>
                  <a:pt x="0" y="57620"/>
                </a:lnTo>
                <a:lnTo>
                  <a:pt x="235239" y="61127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7" name="Google Shape;66;p9"/>
          <p:cNvSpPr/>
          <p:nvPr userDrawn="1"/>
        </p:nvSpPr>
        <p:spPr>
          <a:xfrm>
            <a:off x="6149816" y="5185364"/>
            <a:ext cx="6191792" cy="1672636"/>
          </a:xfrm>
          <a:custGeom>
            <a:avLst/>
            <a:gdLst/>
            <a:ahLst/>
            <a:cxnLst/>
            <a:rect l="l" t="t" r="r" b="b"/>
            <a:pathLst>
              <a:path w="181126" h="77160" extrusionOk="0">
                <a:moveTo>
                  <a:pt x="0" y="76910"/>
                </a:moveTo>
                <a:lnTo>
                  <a:pt x="180625" y="0"/>
                </a:lnTo>
                <a:lnTo>
                  <a:pt x="181126" y="7716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87" y="79319"/>
            <a:ext cx="1904034" cy="1878791"/>
          </a:xfrm>
          <a:prstGeom prst="rect">
            <a:avLst/>
          </a:prstGeom>
        </p:spPr>
      </p:pic>
      <p:sp>
        <p:nvSpPr>
          <p:cNvPr id="10" name="文字方塊 9"/>
          <p:cNvSpPr txBox="1"/>
          <p:nvPr userDrawn="1"/>
        </p:nvSpPr>
        <p:spPr>
          <a:xfrm>
            <a:off x="10349990" y="1402912"/>
            <a:ext cx="17483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40</a:t>
            </a:r>
            <a:r>
              <a:rPr lang="en-US" altLang="zh-TW" baseline="30000" dirty="0"/>
              <a:t>th</a:t>
            </a:r>
            <a:r>
              <a:rPr lang="en-US" altLang="zh-TW" baseline="0" dirty="0"/>
              <a:t> Anniversary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701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rgbClr val="1D4E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94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00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8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712"/>
            <a:ext cx="12361968" cy="824208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5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fld id="{784B6976-7041-447E-9180-C12AEAE34B3D}" type="datetimeFigureOut">
              <a:rPr lang="zh-TW" altLang="en-US" smtClean="0"/>
              <a:t>2023/8/30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636905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1" r:id="rId3"/>
    <p:sldLayoutId id="2147483712" r:id="rId4"/>
    <p:sldLayoutId id="2147483705" r:id="rId5"/>
    <p:sldLayoutId id="2147483706" r:id="rId6"/>
    <p:sldLayoutId id="2147483703" r:id="rId7"/>
    <p:sldLayoutId id="2147483714" r:id="rId8"/>
    <p:sldLayoutId id="2147483715" r:id="rId9"/>
    <p:sldLayoutId id="2147483716" r:id="rId10"/>
    <p:sldLayoutId id="2147483717" r:id="rId11"/>
    <p:sldLayoutId id="2147483720" r:id="rId12"/>
    <p:sldLayoutId id="2147483713" r:id="rId13"/>
    <p:sldLayoutId id="2147483718" r:id="rId14"/>
    <p:sldLayoutId id="2147483704" r:id="rId15"/>
    <p:sldLayoutId id="2147483719" r:id="rId16"/>
    <p:sldLayoutId id="2147483707" r:id="rId17"/>
    <p:sldLayoutId id="2147483708" r:id="rId18"/>
    <p:sldLayoutId id="2147483709" r:id="rId19"/>
    <p:sldLayoutId id="2147483710" r:id="rId20"/>
    <p:sldLayoutId id="2147483722" r:id="rId21"/>
    <p:sldLayoutId id="2147483736" r:id="rId22"/>
  </p:sldLayoutIdLst>
  <p:txStyles>
    <p:titleStyle>
      <a:lvl1pPr algn="l" rtl="0" eaLnBrk="1" latinLnBrk="0" hangingPunct="1">
        <a:spcBef>
          <a:spcPct val="0"/>
        </a:spcBef>
        <a:buNone/>
        <a:defRPr kumimoji="0" sz="4800" b="1" i="0" kern="1200">
          <a:solidFill>
            <a:schemeClr val="accent4">
              <a:lumMod val="75000"/>
            </a:schemeClr>
          </a:solidFill>
          <a:latin typeface="微軟正黑體"/>
          <a:ea typeface="微軟正黑體"/>
          <a:cs typeface="微軟正黑體"/>
        </a:defRPr>
      </a:lvl1pPr>
    </p:titleStyle>
    <p:bodyStyle>
      <a:lvl1pPr marL="609585" indent="-609585" algn="l" rtl="0" eaLnBrk="1" latinLnBrk="0" hangingPunct="1">
        <a:spcBef>
          <a:spcPts val="933"/>
        </a:spcBef>
        <a:buClr>
          <a:schemeClr val="accent4">
            <a:lumMod val="75000"/>
          </a:schemeClr>
        </a:buClr>
        <a:buSzPct val="60000"/>
        <a:buFont typeface="Wingdings" charset="2"/>
        <a:buChar char="n"/>
        <a:defRPr kumimoji="0" sz="38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1pPr>
      <a:lvl2pPr marL="853419" indent="-365751" algn="l" rtl="0" eaLnBrk="1" latinLnBrk="0" hangingPunct="1">
        <a:spcBef>
          <a:spcPts val="733"/>
        </a:spcBef>
        <a:buClr>
          <a:schemeClr val="accent5">
            <a:lumMod val="75000"/>
          </a:schemeClr>
        </a:buClr>
        <a:buSzPct val="70000"/>
        <a:buFont typeface="Wingdings" charset="2"/>
        <a:buChar char="l"/>
        <a:defRPr kumimoji="0" sz="34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marL="1219170" indent="-304792" algn="l" rtl="0" eaLnBrk="1" latinLnBrk="0" hangingPunct="1">
        <a:spcBef>
          <a:spcPts val="667"/>
        </a:spcBef>
        <a:buClr>
          <a:schemeClr val="accent6">
            <a:lumMod val="75000"/>
          </a:schemeClr>
        </a:buClr>
        <a:buSzPct val="50000"/>
        <a:buFont typeface="Wingdings" charset="2"/>
        <a:buChar char=""/>
        <a:defRPr kumimoji="0" sz="30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00353" y="3329800"/>
            <a:ext cx="9460373" cy="2052600"/>
          </a:xfrm>
        </p:spPr>
        <p:txBody>
          <a:bodyPr/>
          <a:lstStyle/>
          <a:p>
            <a:br>
              <a:rPr lang="en-US" altLang="zh-TW" dirty="0">
                <a:solidFill>
                  <a:schemeClr val="tx1"/>
                </a:solidFill>
              </a:rPr>
            </a:br>
            <a:r>
              <a:rPr lang="en-US" altLang="zh-TW" sz="4500" dirty="0">
                <a:solidFill>
                  <a:schemeClr val="tx1"/>
                </a:solidFill>
              </a:rPr>
              <a:t>2023 Ares Investor Conference</a:t>
            </a:r>
            <a:br>
              <a:rPr lang="en-US" altLang="zh-TW" sz="4500" dirty="0">
                <a:solidFill>
                  <a:schemeClr val="tx1"/>
                </a:solidFill>
              </a:rPr>
            </a:br>
            <a:br>
              <a:rPr lang="en-US" altLang="zh-TW" sz="4500" dirty="0">
                <a:solidFill>
                  <a:schemeClr val="tx1"/>
                </a:solidFill>
              </a:rPr>
            </a:br>
            <a:r>
              <a:rPr lang="en-US" altLang="zh-TW" sz="2000" dirty="0">
                <a:solidFill>
                  <a:schemeClr val="tx1"/>
                </a:solidFill>
              </a:rPr>
              <a:t>Ticker Symbol</a:t>
            </a:r>
            <a:r>
              <a:rPr lang="zh-TW" altLang="en-US" sz="2000" dirty="0">
                <a:solidFill>
                  <a:schemeClr val="tx1"/>
                </a:solidFill>
              </a:rPr>
              <a:t>：</a:t>
            </a:r>
            <a:r>
              <a:rPr lang="en-US" altLang="zh-TW" sz="2000" dirty="0">
                <a:solidFill>
                  <a:schemeClr val="tx1"/>
                </a:solidFill>
              </a:rPr>
              <a:t>2471</a:t>
            </a:r>
            <a:br>
              <a:rPr lang="en-US" altLang="zh-TW" sz="2000" dirty="0">
                <a:solidFill>
                  <a:schemeClr val="tx1"/>
                </a:solidFill>
              </a:rPr>
            </a:br>
            <a:r>
              <a:rPr lang="en-US" altLang="zh-TW" sz="2000" dirty="0">
                <a:solidFill>
                  <a:schemeClr val="tx1"/>
                </a:solidFill>
              </a:rPr>
              <a:t>Date</a:t>
            </a:r>
            <a:r>
              <a:rPr lang="zh-TW" altLang="en-US" sz="2000" dirty="0">
                <a:solidFill>
                  <a:schemeClr val="tx1"/>
                </a:solidFill>
              </a:rPr>
              <a:t>：</a:t>
            </a:r>
            <a:r>
              <a:rPr lang="en-US" altLang="zh-TW" sz="2000" dirty="0">
                <a:solidFill>
                  <a:schemeClr val="tx1"/>
                </a:solidFill>
              </a:rPr>
              <a:t>2023/09/15</a:t>
            </a:r>
            <a:r>
              <a:rPr lang="en-US" altLang="zh-TW" dirty="0">
                <a:solidFill>
                  <a:schemeClr val="tx1"/>
                </a:solidFill>
              </a:rPr>
              <a:t>	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Consolidated Income Statement</a:t>
            </a: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254102" y="1535722"/>
            <a:ext cx="20681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zh-TW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Unit: NT Thousands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7C259A0B-AA7D-4C62-9ECB-0EC656A6F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175649"/>
              </p:ext>
            </p:extLst>
          </p:nvPr>
        </p:nvGraphicFramePr>
        <p:xfrm>
          <a:off x="1162371" y="1999280"/>
          <a:ext cx="10352869" cy="375059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1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20231H</a:t>
                      </a:r>
                      <a:endParaRPr kumimoji="0" lang="zh-TW" altLang="en-US" sz="2400" b="1" u="none" strike="noStrike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20221H</a:t>
                      </a:r>
                      <a:endParaRPr kumimoji="0" lang="zh-TW" altLang="en-US" sz="2400" b="1" u="none" strike="noStrike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Revenues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394,602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802,504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376,166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</a:t>
                      </a:r>
                      <a:r>
                        <a:rPr lang="en-US" altLang="zh-TW" sz="240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Margin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144,847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335,985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144,287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</a:t>
                      </a:r>
                      <a:r>
                        <a:rPr lang="en-US" altLang="zh-TW" sz="240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Profits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31,327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99,635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30,815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 Profits</a:t>
                      </a: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91,191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143,323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55,118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</a:t>
                      </a:r>
                      <a:r>
                        <a:rPr lang="en-US" sz="240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 </a:t>
                      </a:r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(NT$)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1.93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3.04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1.17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35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6230" y="95233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lvl="0">
              <a:spcBef>
                <a:spcPts val="0"/>
              </a:spcBef>
              <a:buSzPts val="4800"/>
            </a:pPr>
            <a:r>
              <a:rPr lang="en-US" altLang="zh-TW" sz="4000" dirty="0">
                <a:solidFill>
                  <a:srgbClr val="2858AA"/>
                </a:solidFill>
              </a:rPr>
              <a:t>Business Outlook</a:t>
            </a:r>
            <a:endParaRPr lang="zh-TW" altLang="en-US" sz="4000" dirty="0">
              <a:solidFill>
                <a:srgbClr val="2858AA"/>
              </a:solidFill>
            </a:endParaRPr>
          </a:p>
        </p:txBody>
      </p:sp>
      <p:cxnSp>
        <p:nvCxnSpPr>
          <p:cNvPr id="6" name="Google Shape;70;p9"/>
          <p:cNvCxnSpPr/>
          <p:nvPr/>
        </p:nvCxnSpPr>
        <p:spPr>
          <a:xfrm>
            <a:off x="453405" y="90764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" name="Google Shape;70;p9">
            <a:extLst>
              <a:ext uri="{FF2B5EF4-FFF2-40B4-BE49-F238E27FC236}">
                <a16:creationId xmlns:a16="http://schemas.microsoft.com/office/drawing/2014/main" id="{5E00A6F8-BAEE-2D9C-E43E-FDBD7623FBA3}"/>
              </a:ext>
            </a:extLst>
          </p:cNvPr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FBFCFB-2771-2B43-BE0D-10C37FDB8E0B}"/>
              </a:ext>
            </a:extLst>
          </p:cNvPr>
          <p:cNvSpPr txBox="1">
            <a:spLocks/>
          </p:cNvSpPr>
          <p:nvPr/>
        </p:nvSpPr>
        <p:spPr>
          <a:xfrm>
            <a:off x="678047" y="935359"/>
            <a:ext cx="1087120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zh-TW" altLang="en-US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Clr>
                <a:schemeClr val="tx2"/>
              </a:buClr>
              <a:buSzPct val="100000"/>
              <a:buNone/>
            </a:pPr>
            <a:endParaRPr lang="en-US" altLang="zh-TW" sz="2400" dirty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zh-TW" altLang="en-US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4B15D2-2D2A-E072-2D31-80EF390C2215}"/>
              </a:ext>
            </a:extLst>
          </p:cNvPr>
          <p:cNvSpPr txBox="1"/>
          <p:nvPr/>
        </p:nvSpPr>
        <p:spPr>
          <a:xfrm>
            <a:off x="420797" y="1436914"/>
            <a:ext cx="11312024" cy="5163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0" indent="-628650">
              <a:lnSpc>
                <a:spcPct val="200000"/>
              </a:lnSpc>
              <a:buSzPct val="160000"/>
              <a:buFont typeface="Arial" panose="020B0604020202020204" pitchFamily="34" charset="0"/>
              <a:buChar char="•"/>
            </a:pPr>
            <a:r>
              <a:rPr lang="en-US" altLang="zh-TW" sz="3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Cautious attitude toward slow economic recovery</a:t>
            </a:r>
          </a:p>
          <a:p>
            <a:pPr marL="628650" lvl="0" indent="-628650">
              <a:lnSpc>
                <a:spcPct val="200000"/>
              </a:lnSpc>
              <a:buSzPct val="160000"/>
              <a:buFont typeface="Arial" panose="020B0604020202020204" pitchFamily="34" charset="0"/>
              <a:buChar char="•"/>
            </a:pPr>
            <a:r>
              <a:rPr lang="en-US" altLang="zh-TW" sz="3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Adopt AI tools for system development amid declining birth rate</a:t>
            </a:r>
          </a:p>
          <a:p>
            <a:pPr marL="628650" lvl="0" indent="-628650">
              <a:lnSpc>
                <a:spcPct val="200000"/>
              </a:lnSpc>
              <a:buSzPct val="160000"/>
              <a:buFont typeface="Arial" panose="020B0604020202020204" pitchFamily="34" charset="0"/>
              <a:buChar char="•"/>
            </a:pPr>
            <a:r>
              <a:rPr lang="en-US" altLang="zh-TW" sz="3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Expand applications </a:t>
            </a:r>
            <a:r>
              <a:rPr lang="en-US" altLang="zh-TW" sz="34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for new compliance </a:t>
            </a:r>
            <a:r>
              <a:rPr lang="en-US" altLang="zh-TW" sz="3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demand</a:t>
            </a:r>
          </a:p>
          <a:p>
            <a:pPr marL="628650" indent="-628650">
              <a:lnSpc>
                <a:spcPct val="200000"/>
              </a:lnSpc>
              <a:buSzPct val="160000"/>
              <a:buFont typeface="Arial" panose="020B0604020202020204" pitchFamily="34" charset="0"/>
              <a:buChar char="•"/>
            </a:pPr>
            <a:r>
              <a:rPr lang="en-US" altLang="zh-TW" sz="3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Enlarge application scope of MES</a:t>
            </a:r>
          </a:p>
        </p:txBody>
      </p:sp>
    </p:spTree>
    <p:extLst>
      <p:ext uri="{BB962C8B-B14F-4D97-AF65-F5344CB8AC3E}">
        <p14:creationId xmlns:p14="http://schemas.microsoft.com/office/powerpoint/2010/main" val="514103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496417" y="3146425"/>
            <a:ext cx="1944687" cy="58261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3200" dirty="0">
                <a:solidFill>
                  <a:srgbClr val="F8A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  <a:endParaRPr lang="zh-TW" altLang="en-US" sz="3200" dirty="0">
              <a:solidFill>
                <a:srgbClr val="F8A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967509" y="2492896"/>
            <a:ext cx="1292870" cy="1292870"/>
            <a:chOff x="2251004" y="2492896"/>
            <a:chExt cx="1292870" cy="1292870"/>
          </a:xfrm>
        </p:grpSpPr>
        <p:sp>
          <p:nvSpPr>
            <p:cNvPr id="4" name="橢圓 3"/>
            <p:cNvSpPr/>
            <p:nvPr/>
          </p:nvSpPr>
          <p:spPr bwMode="auto">
            <a:xfrm>
              <a:off x="2251004" y="2492896"/>
              <a:ext cx="1292870" cy="1292870"/>
            </a:xfrm>
            <a:prstGeom prst="ellipse">
              <a:avLst/>
            </a:prstGeom>
            <a:solidFill>
              <a:srgbClr val="F8A34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921" y="2780928"/>
              <a:ext cx="649036" cy="667794"/>
            </a:xfrm>
            <a:prstGeom prst="rect">
              <a:avLst/>
            </a:prstGeom>
          </p:spPr>
        </p:pic>
      </p:grpSp>
      <p:sp>
        <p:nvSpPr>
          <p:cNvPr id="6" name="標題 1"/>
          <p:cNvSpPr txBox="1">
            <a:spLocks/>
          </p:cNvSpPr>
          <p:nvPr/>
        </p:nvSpPr>
        <p:spPr bwMode="auto">
          <a:xfrm>
            <a:off x="5352401" y="2595875"/>
            <a:ext cx="4536504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+mj-ea"/>
                <a:ea typeface="+mj-ea"/>
                <a:cs typeface="黑体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>
              <a:defRPr/>
            </a:pPr>
            <a:r>
              <a:rPr lang="en-US" altLang="zh-TW" kern="0" dirty="0">
                <a:solidFill>
                  <a:schemeClr val="bg1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  <a:cs typeface="+mj-cs"/>
              </a:rPr>
              <a:t>Thank You !</a:t>
            </a:r>
            <a:endParaRPr lang="zh-TW" altLang="en-US" kern="0" dirty="0">
              <a:solidFill>
                <a:schemeClr val="bg1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07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6864" y="1958110"/>
            <a:ext cx="10871200" cy="45262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rgbClr val="2858AA"/>
                </a:solidFill>
              </a:rPr>
              <a:t>This presentation and release contain "forward-looking statements” which may include projections of future results of operations, financial condition or business prospects based on our own information and other sources.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rgbClr val="2858AA"/>
                </a:solidFill>
              </a:rPr>
              <a:t>Our actual results of operations, financial condition or business prospects may differ from those expressed or implied in these forward-looking statements for a variety of reasons, including but not limited to market demand, price fluctuations, competition, international economic conditions, supply chain issues, exchange rate fluctuations and other risks and factors beyond our control.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rgbClr val="2858AA"/>
                </a:solidFill>
              </a:rPr>
              <a:t>The forward-looking statements in this release reflect the current belief of Ares as of the date of this release. Ares undertakes no obligation to update these forward-looking statements for events or circumstances that occur subsequent to such date.</a:t>
            </a:r>
          </a:p>
          <a:p>
            <a:pPr>
              <a:buFont typeface="Wingdings" panose="05000000000000000000" pitchFamily="2" charset="2"/>
              <a:buChar char="l"/>
            </a:pPr>
            <a:endParaRPr lang="en-US" altLang="zh-TW" sz="2000" dirty="0">
              <a:solidFill>
                <a:srgbClr val="2858AA"/>
              </a:solidFill>
            </a:endParaRPr>
          </a:p>
          <a:p>
            <a:pPr marL="0" indent="0">
              <a:buNone/>
            </a:pPr>
            <a:endParaRPr lang="zh-TW" altLang="en-US" sz="2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Disclaimer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87" y="79319"/>
            <a:ext cx="1904034" cy="187879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0349990" y="1402912"/>
            <a:ext cx="17483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40</a:t>
            </a:r>
            <a:r>
              <a:rPr lang="en-US" altLang="zh-TW" baseline="30000" dirty="0"/>
              <a:t>th</a:t>
            </a:r>
            <a:r>
              <a:rPr lang="en-US" altLang="zh-TW" baseline="0" dirty="0"/>
              <a:t> Anniversary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090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443;p57"/>
          <p:cNvSpPr txBox="1">
            <a:spLocks/>
          </p:cNvSpPr>
          <p:nvPr/>
        </p:nvSpPr>
        <p:spPr>
          <a:xfrm>
            <a:off x="2804865" y="3662052"/>
            <a:ext cx="639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altLang="zh-TW" dirty="0">
                <a:solidFill>
                  <a:srgbClr val="2858AA"/>
                </a:solidFill>
              </a:rPr>
              <a:t>Capital</a:t>
            </a:r>
            <a:r>
              <a:rPr lang="zh-TW" altLang="en-US" dirty="0">
                <a:solidFill>
                  <a:srgbClr val="2858AA"/>
                </a:solidFill>
              </a:rPr>
              <a:t> </a:t>
            </a:r>
            <a:r>
              <a:rPr lang="en-US" altLang="zh-TW" dirty="0">
                <a:solidFill>
                  <a:srgbClr val="2858AA"/>
                </a:solidFill>
              </a:rPr>
              <a:t>~</a:t>
            </a:r>
            <a:r>
              <a:rPr lang="en-US" altLang="zh-TW" dirty="0">
                <a:solidFill>
                  <a:srgbClr val="FFAB40"/>
                </a:solidFill>
              </a:rPr>
              <a:t>NT$500M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6" name="Google Shape;5444;p57"/>
          <p:cNvSpPr txBox="1">
            <a:spLocks/>
          </p:cNvSpPr>
          <p:nvPr/>
        </p:nvSpPr>
        <p:spPr>
          <a:xfrm>
            <a:off x="2804864" y="2437102"/>
            <a:ext cx="7207353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altLang="zh-TW" dirty="0">
                <a:solidFill>
                  <a:srgbClr val="2858AA"/>
                </a:solidFill>
              </a:rPr>
              <a:t>Total Employee</a:t>
            </a:r>
            <a:r>
              <a:rPr lang="zh-TW" altLang="en-US" dirty="0">
                <a:solidFill>
                  <a:srgbClr val="2858AA"/>
                </a:solidFill>
              </a:rPr>
              <a:t> </a:t>
            </a:r>
            <a:r>
              <a:rPr lang="en-US" altLang="zh-TW" dirty="0">
                <a:solidFill>
                  <a:srgbClr val="FFAB40"/>
                </a:solidFill>
              </a:rPr>
              <a:t>300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7" name="Google Shape;5445;p57"/>
          <p:cNvSpPr txBox="1">
            <a:spLocks/>
          </p:cNvSpPr>
          <p:nvPr/>
        </p:nvSpPr>
        <p:spPr>
          <a:xfrm>
            <a:off x="2804865" y="1212152"/>
            <a:ext cx="63903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  <a:buSzPts val="4800"/>
            </a:pPr>
            <a:r>
              <a:rPr lang="en-US" altLang="zh-TW" dirty="0">
                <a:solidFill>
                  <a:srgbClr val="2858AA"/>
                </a:solidFill>
              </a:rPr>
              <a:t>Established</a:t>
            </a:r>
            <a:r>
              <a:rPr lang="zh-TW" altLang="en-US" dirty="0">
                <a:solidFill>
                  <a:srgbClr val="2858AA"/>
                </a:solidFill>
              </a:rPr>
              <a:t> </a:t>
            </a:r>
            <a:r>
              <a:rPr lang="en-US" altLang="zh-TW" dirty="0">
                <a:solidFill>
                  <a:srgbClr val="FFAB40"/>
                </a:solidFill>
              </a:rPr>
              <a:t>1980</a:t>
            </a:r>
            <a:endParaRPr lang="es" sz="1000" b="0" dirty="0">
              <a:solidFill>
                <a:srgbClr val="2858AA"/>
              </a:solidFill>
            </a:endParaRPr>
          </a:p>
        </p:txBody>
      </p:sp>
      <p:sp>
        <p:nvSpPr>
          <p:cNvPr id="22" name="Google Shape;5443;p57"/>
          <p:cNvSpPr txBox="1">
            <a:spLocks/>
          </p:cNvSpPr>
          <p:nvPr/>
        </p:nvSpPr>
        <p:spPr>
          <a:xfrm>
            <a:off x="702103" y="5582234"/>
            <a:ext cx="11842522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endParaRPr lang="en-US" sz="3400" dirty="0">
              <a:solidFill>
                <a:srgbClr val="2858AA"/>
              </a:solidFill>
            </a:endParaRPr>
          </a:p>
          <a:p>
            <a:pPr algn="ctr">
              <a:spcBef>
                <a:spcPts val="0"/>
              </a:spcBef>
            </a:pPr>
            <a:endParaRPr lang="en-US" sz="3400" dirty="0">
              <a:solidFill>
                <a:srgbClr val="2858AA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3400" dirty="0">
                <a:solidFill>
                  <a:srgbClr val="2858AA"/>
                </a:solidFill>
              </a:rPr>
              <a:t>Government certified Professional </a:t>
            </a:r>
          </a:p>
          <a:p>
            <a:pPr algn="ctr">
              <a:spcBef>
                <a:spcPts val="0"/>
              </a:spcBef>
            </a:pPr>
            <a:r>
              <a:rPr lang="en-US" sz="3400" dirty="0">
                <a:solidFill>
                  <a:srgbClr val="2858AA"/>
                </a:solidFill>
              </a:rPr>
              <a:t>Service Organization </a:t>
            </a:r>
          </a:p>
          <a:p>
            <a:pPr algn="ctr">
              <a:spcBef>
                <a:spcPts val="0"/>
              </a:spcBef>
            </a:pPr>
            <a:endParaRPr lang="en-US" sz="3400" dirty="0">
              <a:solidFill>
                <a:srgbClr val="FFAB40"/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697945" y="2087775"/>
            <a:ext cx="796110" cy="3605295"/>
            <a:chOff x="5800650" y="2087775"/>
            <a:chExt cx="514500" cy="3605295"/>
          </a:xfrm>
        </p:grpSpPr>
        <p:cxnSp>
          <p:nvCxnSpPr>
            <p:cNvPr id="23" name="Google Shape;52;p7"/>
            <p:cNvCxnSpPr/>
            <p:nvPr/>
          </p:nvCxnSpPr>
          <p:spPr>
            <a:xfrm>
              <a:off x="5800650" y="2087775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oogle Shape;53;p7"/>
            <p:cNvCxnSpPr/>
            <p:nvPr/>
          </p:nvCxnSpPr>
          <p:spPr>
            <a:xfrm>
              <a:off x="5800650" y="328670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54;p7"/>
            <p:cNvCxnSpPr/>
            <p:nvPr/>
          </p:nvCxnSpPr>
          <p:spPr>
            <a:xfrm>
              <a:off x="5800650" y="45119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54;p7"/>
            <p:cNvCxnSpPr/>
            <p:nvPr/>
          </p:nvCxnSpPr>
          <p:spPr>
            <a:xfrm>
              <a:off x="5800650" y="56930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781285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六邊形 4"/>
          <p:cNvSpPr/>
          <p:nvPr/>
        </p:nvSpPr>
        <p:spPr bwMode="auto">
          <a:xfrm>
            <a:off x="4661124" y="1700212"/>
            <a:ext cx="1273175" cy="14636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49" name="六邊形 4"/>
          <p:cNvSpPr/>
          <p:nvPr/>
        </p:nvSpPr>
        <p:spPr bwMode="auto">
          <a:xfrm>
            <a:off x="6413724" y="1709737"/>
            <a:ext cx="1273175" cy="1462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50" name="六邊形 49"/>
          <p:cNvSpPr/>
          <p:nvPr/>
        </p:nvSpPr>
        <p:spPr bwMode="auto">
          <a:xfrm rot="5400000">
            <a:off x="7878193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51" name="六邊形 4"/>
          <p:cNvSpPr/>
          <p:nvPr/>
        </p:nvSpPr>
        <p:spPr bwMode="auto">
          <a:xfrm>
            <a:off x="8191724" y="1708150"/>
            <a:ext cx="1273175" cy="14636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 dirty="0">
              <a:solidFill>
                <a:schemeClr val="bg1"/>
              </a:solidFill>
            </a:endParaRPr>
          </a:p>
        </p:txBody>
      </p:sp>
      <p:sp>
        <p:nvSpPr>
          <p:cNvPr id="52" name="六邊形 51"/>
          <p:cNvSpPr/>
          <p:nvPr/>
        </p:nvSpPr>
        <p:spPr bwMode="auto">
          <a:xfrm rot="5400000">
            <a:off x="3096643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F79B4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53" name="矩形 11"/>
          <p:cNvSpPr>
            <a:spLocks noChangeArrowheads="1"/>
          </p:cNvSpPr>
          <p:nvPr/>
        </p:nvSpPr>
        <p:spPr bwMode="auto">
          <a:xfrm>
            <a:off x="3123691" y="3375025"/>
            <a:ext cx="2112458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Leading software technology  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 in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implementation experience</a:t>
            </a:r>
            <a:endParaRPr lang="zh-TW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六邊形 53"/>
          <p:cNvSpPr/>
          <p:nvPr/>
        </p:nvSpPr>
        <p:spPr bwMode="auto">
          <a:xfrm rot="5400000">
            <a:off x="6933630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F79B4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55" name="六邊形 4"/>
          <p:cNvSpPr/>
          <p:nvPr/>
        </p:nvSpPr>
        <p:spPr bwMode="auto">
          <a:xfrm>
            <a:off x="7367811" y="3344862"/>
            <a:ext cx="1273175" cy="14605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56" name="矩形 55"/>
          <p:cNvSpPr>
            <a:spLocks noChangeArrowheads="1"/>
          </p:cNvSpPr>
          <p:nvPr/>
        </p:nvSpPr>
        <p:spPr bwMode="auto">
          <a:xfrm>
            <a:off x="7002686" y="3375025"/>
            <a:ext cx="199707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it-IT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Oracle professional distributor in Taiwan</a:t>
            </a:r>
            <a:endParaRPr kumimoji="0"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矩形 35"/>
          <p:cNvSpPr>
            <a:spLocks noChangeArrowheads="1"/>
          </p:cNvSpPr>
          <p:nvPr/>
        </p:nvSpPr>
        <p:spPr bwMode="auto">
          <a:xfrm>
            <a:off x="7980586" y="1838325"/>
            <a:ext cx="1931988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</a:t>
            </a:r>
            <a:r>
              <a:rPr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Mittelstand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Award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8" name="群組 39"/>
          <p:cNvGrpSpPr>
            <a:grpSpLocks/>
          </p:cNvGrpSpPr>
          <p:nvPr/>
        </p:nvGrpSpPr>
        <p:grpSpPr bwMode="auto">
          <a:xfrm>
            <a:off x="4192811" y="4672012"/>
            <a:ext cx="1847850" cy="2124075"/>
            <a:chOff x="1312545" y="71"/>
            <a:chExt cx="1310630" cy="1506471"/>
          </a:xfrm>
        </p:grpSpPr>
        <p:sp>
          <p:nvSpPr>
            <p:cNvPr id="59" name="六邊形 58"/>
            <p:cNvSpPr/>
            <p:nvPr/>
          </p:nvSpPr>
          <p:spPr>
            <a:xfrm rot="5400000">
              <a:off x="121462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solidFill>
                <a:srgbClr val="F79B4F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60" name="六邊形 4"/>
            <p:cNvSpPr/>
            <p:nvPr/>
          </p:nvSpPr>
          <p:spPr>
            <a:xfrm>
              <a:off x="1517472" y="235387"/>
              <a:ext cx="900777" cy="10358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ts val="2500"/>
                </a:lnSpc>
                <a:defRPr/>
              </a:pPr>
              <a:endParaRPr kumimoji="0"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1" name="矩形 35"/>
          <p:cNvSpPr>
            <a:spLocks noChangeArrowheads="1"/>
          </p:cNvSpPr>
          <p:nvPr/>
        </p:nvSpPr>
        <p:spPr bwMode="auto">
          <a:xfrm>
            <a:off x="4207892" y="5048785"/>
            <a:ext cx="18494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ciMes</a:t>
            </a:r>
            <a:r>
              <a:rPr kumimoji="0"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kumimoji="0"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2018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Excellence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Award</a:t>
            </a:r>
          </a:p>
        </p:txBody>
      </p:sp>
      <p:sp>
        <p:nvSpPr>
          <p:cNvPr id="62" name="六邊形 61"/>
          <p:cNvSpPr/>
          <p:nvPr/>
        </p:nvSpPr>
        <p:spPr bwMode="auto">
          <a:xfrm rot="5400000">
            <a:off x="2100487" y="1358899"/>
            <a:ext cx="2125662" cy="184626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63" name="六邊形 4"/>
          <p:cNvSpPr/>
          <p:nvPr/>
        </p:nvSpPr>
        <p:spPr bwMode="auto">
          <a:xfrm>
            <a:off x="2798986" y="1693862"/>
            <a:ext cx="1271588" cy="1462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64" name="矩形 63"/>
          <p:cNvSpPr>
            <a:spLocks noChangeArrowheads="1"/>
          </p:cNvSpPr>
          <p:nvPr/>
        </p:nvSpPr>
        <p:spPr bwMode="auto">
          <a:xfrm>
            <a:off x="2218718" y="1755723"/>
            <a:ext cx="189398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software company on TSE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65" name="六邊形 64"/>
          <p:cNvSpPr/>
          <p:nvPr/>
        </p:nvSpPr>
        <p:spPr bwMode="auto">
          <a:xfrm rot="5400000">
            <a:off x="7909148" y="4810125"/>
            <a:ext cx="2124075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F79B4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66" name="六邊形 4"/>
          <p:cNvSpPr/>
          <p:nvPr/>
        </p:nvSpPr>
        <p:spPr bwMode="auto">
          <a:xfrm>
            <a:off x="8213949" y="5003800"/>
            <a:ext cx="1273175" cy="146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67" name="矩形 66"/>
          <p:cNvSpPr>
            <a:spLocks noChangeArrowheads="1"/>
          </p:cNvSpPr>
          <p:nvPr/>
        </p:nvSpPr>
        <p:spPr bwMode="auto">
          <a:xfrm>
            <a:off x="8083774" y="5307012"/>
            <a:ext cx="183197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Consulting and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outsourcing services</a:t>
            </a:r>
            <a:endParaRPr lang="zh-TW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六邊形 67"/>
          <p:cNvSpPr/>
          <p:nvPr/>
        </p:nvSpPr>
        <p:spPr bwMode="auto">
          <a:xfrm rot="5400000">
            <a:off x="5015137" y="3087687"/>
            <a:ext cx="2125662" cy="184943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69" name="矩形 1"/>
          <p:cNvSpPr>
            <a:spLocks noChangeArrowheads="1"/>
          </p:cNvSpPr>
          <p:nvPr/>
        </p:nvSpPr>
        <p:spPr bwMode="auto">
          <a:xfrm>
            <a:off x="5116736" y="3660775"/>
            <a:ext cx="1971675" cy="105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ts val="2500"/>
              </a:lnSpc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charset="0"/>
              </a:rPr>
              <a:t>Taiwan provider of foreign exchange system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charset="0"/>
            </a:endParaRPr>
          </a:p>
        </p:txBody>
      </p:sp>
      <p:sp>
        <p:nvSpPr>
          <p:cNvPr id="70" name="文字方塊 2"/>
          <p:cNvSpPr txBox="1">
            <a:spLocks noChangeArrowheads="1"/>
          </p:cNvSpPr>
          <p:nvPr/>
        </p:nvSpPr>
        <p:spPr bwMode="auto">
          <a:xfrm>
            <a:off x="5442688" y="2999869"/>
            <a:ext cx="1665847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NO.</a:t>
            </a: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1" name="六邊形 70"/>
          <p:cNvSpPr/>
          <p:nvPr/>
        </p:nvSpPr>
        <p:spPr bwMode="auto">
          <a:xfrm rot="5400000">
            <a:off x="4025330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72" name="矩形 8"/>
          <p:cNvSpPr>
            <a:spLocks noChangeArrowheads="1"/>
          </p:cNvSpPr>
          <p:nvPr/>
        </p:nvSpPr>
        <p:spPr bwMode="auto">
          <a:xfrm>
            <a:off x="4041999" y="1911350"/>
            <a:ext cx="2095500" cy="73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Only Taiwan ERP company on TSE</a:t>
            </a:r>
          </a:p>
        </p:txBody>
      </p:sp>
      <p:sp>
        <p:nvSpPr>
          <p:cNvPr id="73" name="六邊形 72"/>
          <p:cNvSpPr/>
          <p:nvPr/>
        </p:nvSpPr>
        <p:spPr bwMode="auto">
          <a:xfrm rot="5400000">
            <a:off x="5952555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F79B4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74" name="矩形 62"/>
          <p:cNvSpPr>
            <a:spLocks noChangeArrowheads="1"/>
          </p:cNvSpPr>
          <p:nvPr/>
        </p:nvSpPr>
        <p:spPr bwMode="auto">
          <a:xfrm>
            <a:off x="6012086" y="1844657"/>
            <a:ext cx="203517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Software products and professional services</a:t>
            </a:r>
          </a:p>
        </p:txBody>
      </p:sp>
      <p:sp>
        <p:nvSpPr>
          <p:cNvPr id="75" name="六邊形 4"/>
          <p:cNvSpPr/>
          <p:nvPr/>
        </p:nvSpPr>
        <p:spPr bwMode="auto">
          <a:xfrm>
            <a:off x="1935386" y="3321050"/>
            <a:ext cx="1271588" cy="14620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1800" b="1">
              <a:latin typeface="微軟正黑體" panose="020B0604030504040204" pitchFamily="34" charset="-120"/>
            </a:endParaRPr>
          </a:p>
        </p:txBody>
      </p:sp>
      <p:sp>
        <p:nvSpPr>
          <p:cNvPr id="76" name="六邊形 75"/>
          <p:cNvSpPr/>
          <p:nvPr/>
        </p:nvSpPr>
        <p:spPr bwMode="auto">
          <a:xfrm rot="5400000">
            <a:off x="1177355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77" name="矩形 76"/>
          <p:cNvSpPr>
            <a:spLocks noChangeArrowheads="1"/>
          </p:cNvSpPr>
          <p:nvPr/>
        </p:nvSpPr>
        <p:spPr bwMode="auto">
          <a:xfrm>
            <a:off x="1416274" y="3646487"/>
            <a:ext cx="1976437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year</a:t>
            </a:r>
          </a:p>
          <a:p>
            <a:pPr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enterprise informatization</a:t>
            </a:r>
          </a:p>
        </p:txBody>
      </p:sp>
      <p:sp>
        <p:nvSpPr>
          <p:cNvPr id="78" name="文字方塊 6"/>
          <p:cNvSpPr txBox="1">
            <a:spLocks noChangeArrowheads="1"/>
          </p:cNvSpPr>
          <p:nvPr/>
        </p:nvSpPr>
        <p:spPr bwMode="auto">
          <a:xfrm>
            <a:off x="1477262" y="3242413"/>
            <a:ext cx="937775" cy="86177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40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79" name="群組 42"/>
          <p:cNvGrpSpPr>
            <a:grpSpLocks/>
          </p:cNvGrpSpPr>
          <p:nvPr/>
        </p:nvGrpSpPr>
        <p:grpSpPr bwMode="auto">
          <a:xfrm>
            <a:off x="2263999" y="4672012"/>
            <a:ext cx="1847850" cy="2124075"/>
            <a:chOff x="1312545" y="71"/>
            <a:chExt cx="1310630" cy="1506471"/>
          </a:xfrm>
          <a:solidFill>
            <a:srgbClr val="2858AA"/>
          </a:solidFill>
        </p:grpSpPr>
        <p:sp>
          <p:nvSpPr>
            <p:cNvPr id="80" name="六邊形 79"/>
            <p:cNvSpPr/>
            <p:nvPr/>
          </p:nvSpPr>
          <p:spPr>
            <a:xfrm rot="5400000">
              <a:off x="121462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81" name="六邊形 4"/>
            <p:cNvSpPr/>
            <p:nvPr/>
          </p:nvSpPr>
          <p:spPr>
            <a:xfrm>
              <a:off x="1517472" y="235387"/>
              <a:ext cx="901902" cy="10358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zh-TW" altLang="en-US" sz="3600" b="1"/>
            </a:p>
          </p:txBody>
        </p:sp>
      </p:grpSp>
      <p:sp>
        <p:nvSpPr>
          <p:cNvPr id="82" name="矩形 67"/>
          <p:cNvSpPr>
            <a:spLocks noChangeArrowheads="1"/>
          </p:cNvSpPr>
          <p:nvPr/>
        </p:nvSpPr>
        <p:spPr bwMode="auto">
          <a:xfrm>
            <a:off x="2227486" y="5275882"/>
            <a:ext cx="1963738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kumimoji="0"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government-acknowledged      IFRS ERP provider</a:t>
            </a:r>
            <a:endParaRPr kumimoji="0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文字方塊 101"/>
          <p:cNvSpPr txBox="1">
            <a:spLocks noChangeArrowheads="1"/>
          </p:cNvSpPr>
          <p:nvPr/>
        </p:nvSpPr>
        <p:spPr bwMode="auto">
          <a:xfrm>
            <a:off x="2175058" y="4900418"/>
            <a:ext cx="541271" cy="86177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84" name="群組 42"/>
          <p:cNvGrpSpPr>
            <a:grpSpLocks/>
          </p:cNvGrpSpPr>
          <p:nvPr/>
        </p:nvGrpSpPr>
        <p:grpSpPr bwMode="auto">
          <a:xfrm>
            <a:off x="6120036" y="4672012"/>
            <a:ext cx="1847850" cy="2124075"/>
            <a:chOff x="1360476" y="160"/>
            <a:chExt cx="1310336" cy="1506411"/>
          </a:xfrm>
          <a:solidFill>
            <a:srgbClr val="2858AA"/>
          </a:solidFill>
        </p:grpSpPr>
        <p:sp>
          <p:nvSpPr>
            <p:cNvPr id="85" name="六邊形 84"/>
            <p:cNvSpPr/>
            <p:nvPr/>
          </p:nvSpPr>
          <p:spPr>
            <a:xfrm rot="5400000">
              <a:off x="1262438" y="98198"/>
              <a:ext cx="1506411" cy="1310336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86" name="六邊形 4"/>
            <p:cNvSpPr/>
            <p:nvPr/>
          </p:nvSpPr>
          <p:spPr>
            <a:xfrm>
              <a:off x="1518077" y="235467"/>
              <a:ext cx="901701" cy="10357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zh-TW" altLang="en-US" sz="3600" b="1"/>
            </a:p>
          </p:txBody>
        </p:sp>
      </p:grpSp>
      <p:sp>
        <p:nvSpPr>
          <p:cNvPr id="87" name="矩形 71"/>
          <p:cNvSpPr>
            <a:spLocks noChangeArrowheads="1"/>
          </p:cNvSpPr>
          <p:nvPr/>
        </p:nvSpPr>
        <p:spPr bwMode="auto">
          <a:xfrm>
            <a:off x="6115274" y="5397500"/>
            <a:ext cx="1898650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core banking solution provider</a:t>
            </a:r>
            <a:endParaRPr lang="zh-TW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文字方塊 102"/>
          <p:cNvSpPr txBox="1">
            <a:spLocks noChangeArrowheads="1"/>
          </p:cNvSpPr>
          <p:nvPr/>
        </p:nvSpPr>
        <p:spPr bwMode="auto">
          <a:xfrm>
            <a:off x="6482940" y="4677856"/>
            <a:ext cx="995785" cy="86177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NO.</a:t>
            </a: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9" name="文字方塊 105"/>
          <p:cNvSpPr txBox="1">
            <a:spLocks noChangeArrowheads="1"/>
          </p:cNvSpPr>
          <p:nvPr/>
        </p:nvSpPr>
        <p:spPr bwMode="auto">
          <a:xfrm>
            <a:off x="2243528" y="1383004"/>
            <a:ext cx="567618" cy="86177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0" name="六邊形 89"/>
          <p:cNvSpPr/>
          <p:nvPr/>
        </p:nvSpPr>
        <p:spPr bwMode="auto">
          <a:xfrm rot="5400000">
            <a:off x="8849743" y="3055937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91" name="矩形 90"/>
          <p:cNvSpPr/>
          <p:nvPr/>
        </p:nvSpPr>
        <p:spPr>
          <a:xfrm>
            <a:off x="8891588" y="3380055"/>
            <a:ext cx="2007046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1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Taiwan MES solution acknowledged by Gartner</a:t>
            </a:r>
            <a:endParaRPr kumimoji="1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文字方塊 102"/>
          <p:cNvSpPr txBox="1">
            <a:spLocks noChangeArrowheads="1"/>
          </p:cNvSpPr>
          <p:nvPr/>
        </p:nvSpPr>
        <p:spPr bwMode="auto">
          <a:xfrm>
            <a:off x="9503194" y="3011580"/>
            <a:ext cx="867545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Only</a:t>
            </a:r>
            <a:endParaRPr lang="zh-TW" alt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3" name="六邊形 92"/>
          <p:cNvSpPr/>
          <p:nvPr/>
        </p:nvSpPr>
        <p:spPr bwMode="auto">
          <a:xfrm rot="5400000">
            <a:off x="194247" y="4816743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94" name="矩形 93"/>
          <p:cNvSpPr/>
          <p:nvPr/>
        </p:nvSpPr>
        <p:spPr>
          <a:xfrm>
            <a:off x="55612" y="5164925"/>
            <a:ext cx="2316832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1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Taiwan Banking solution acknowledged            by Gartner</a:t>
            </a:r>
            <a:endParaRPr kumimoji="1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文字方塊 102"/>
          <p:cNvSpPr txBox="1">
            <a:spLocks noChangeArrowheads="1"/>
          </p:cNvSpPr>
          <p:nvPr/>
        </p:nvSpPr>
        <p:spPr bwMode="auto">
          <a:xfrm>
            <a:off x="847698" y="4772386"/>
            <a:ext cx="816249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only</a:t>
            </a:r>
            <a:endParaRPr lang="zh-TW" alt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6" name="六邊形 95"/>
          <p:cNvSpPr/>
          <p:nvPr/>
        </p:nvSpPr>
        <p:spPr bwMode="auto">
          <a:xfrm rot="5400000">
            <a:off x="9908268" y="4683339"/>
            <a:ext cx="2005465" cy="191747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79B4F"/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99" name="矩形 98"/>
          <p:cNvSpPr/>
          <p:nvPr/>
        </p:nvSpPr>
        <p:spPr>
          <a:xfrm>
            <a:off x="1316261" y="386040"/>
            <a:ext cx="89446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4000" b="1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Information Access Lead to Success</a:t>
            </a:r>
          </a:p>
        </p:txBody>
      </p:sp>
      <p:sp>
        <p:nvSpPr>
          <p:cNvPr id="98" name="矩形 71"/>
          <p:cNvSpPr>
            <a:spLocks noChangeArrowheads="1"/>
          </p:cNvSpPr>
          <p:nvPr/>
        </p:nvSpPr>
        <p:spPr bwMode="auto">
          <a:xfrm>
            <a:off x="9971089" y="5334541"/>
            <a:ext cx="1898650" cy="73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 27001</a:t>
            </a:r>
          </a:p>
          <a:p>
            <a:pPr algn="ctr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Certificate</a:t>
            </a:r>
            <a:endParaRPr lang="zh-TW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315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141918" y="6172430"/>
            <a:ext cx="1987944" cy="56609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8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074693" y="2275236"/>
            <a:ext cx="2101607" cy="2698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6" name="直線接點 69"/>
          <p:cNvCxnSpPr>
            <a:cxnSpLocks noChangeShapeType="1"/>
          </p:cNvCxnSpPr>
          <p:nvPr/>
        </p:nvCxnSpPr>
        <p:spPr bwMode="auto">
          <a:xfrm>
            <a:off x="3440484" y="2693390"/>
            <a:ext cx="40567" cy="128991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" name="直線接點 69"/>
          <p:cNvCxnSpPr>
            <a:cxnSpLocks noChangeShapeType="1"/>
            <a:stCxn id="147" idx="2"/>
          </p:cNvCxnSpPr>
          <p:nvPr/>
        </p:nvCxnSpPr>
        <p:spPr bwMode="auto">
          <a:xfrm flipH="1">
            <a:off x="2548906" y="2693390"/>
            <a:ext cx="835633" cy="1456009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18" name="直線接點 217"/>
          <p:cNvCxnSpPr>
            <a:stCxn id="205" idx="1"/>
            <a:endCxn id="85" idx="3"/>
          </p:cNvCxnSpPr>
          <p:nvPr/>
        </p:nvCxnSpPr>
        <p:spPr>
          <a:xfrm>
            <a:off x="4071794" y="5586122"/>
            <a:ext cx="403359" cy="325596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Ares Total Solution</a:t>
            </a:r>
          </a:p>
        </p:txBody>
      </p:sp>
      <p:cxnSp>
        <p:nvCxnSpPr>
          <p:cNvPr id="72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" name="直線接點 69"/>
          <p:cNvCxnSpPr>
            <a:cxnSpLocks noChangeShapeType="1"/>
            <a:stCxn id="124" idx="3"/>
            <a:endCxn id="147" idx="5"/>
          </p:cNvCxnSpPr>
          <p:nvPr/>
        </p:nvCxnSpPr>
        <p:spPr bwMode="auto">
          <a:xfrm flipH="1">
            <a:off x="3547289" y="1574097"/>
            <a:ext cx="644720" cy="87270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0" name="六邊形 79"/>
          <p:cNvSpPr/>
          <p:nvPr/>
        </p:nvSpPr>
        <p:spPr bwMode="auto">
          <a:xfrm>
            <a:off x="1210093" y="129237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AFEIS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1" name="六邊形 80"/>
          <p:cNvSpPr/>
          <p:nvPr/>
        </p:nvSpPr>
        <p:spPr bwMode="auto">
          <a:xfrm>
            <a:off x="1210093" y="1937950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China Core Banking Solution</a:t>
            </a:r>
          </a:p>
        </p:txBody>
      </p:sp>
      <p:sp>
        <p:nvSpPr>
          <p:cNvPr id="82" name="六邊形 81"/>
          <p:cNvSpPr/>
          <p:nvPr/>
        </p:nvSpPr>
        <p:spPr bwMode="auto">
          <a:xfrm>
            <a:off x="1137553" y="3301958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Visual Pricing Tool </a:t>
            </a:r>
          </a:p>
        </p:txBody>
      </p:sp>
      <p:sp>
        <p:nvSpPr>
          <p:cNvPr id="83" name="六邊形 82"/>
          <p:cNvSpPr/>
          <p:nvPr/>
        </p:nvSpPr>
        <p:spPr bwMode="auto">
          <a:xfrm>
            <a:off x="255709" y="4815691"/>
            <a:ext cx="1579616" cy="82240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development program consulting services</a:t>
            </a:r>
          </a:p>
        </p:txBody>
      </p:sp>
      <p:sp>
        <p:nvSpPr>
          <p:cNvPr id="84" name="六邊形 83"/>
          <p:cNvSpPr/>
          <p:nvPr/>
        </p:nvSpPr>
        <p:spPr bwMode="auto">
          <a:xfrm>
            <a:off x="1215670" y="5944918"/>
            <a:ext cx="1536301" cy="45502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Big Data/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Cloud</a:t>
            </a:r>
          </a:p>
        </p:txBody>
      </p:sp>
      <p:cxnSp>
        <p:nvCxnSpPr>
          <p:cNvPr id="86" name="直線接點 37"/>
          <p:cNvCxnSpPr>
            <a:cxnSpLocks noChangeShapeType="1"/>
          </p:cNvCxnSpPr>
          <p:nvPr/>
        </p:nvCxnSpPr>
        <p:spPr bwMode="auto">
          <a:xfrm>
            <a:off x="3487757" y="2649945"/>
            <a:ext cx="972000" cy="156360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7" name="直線接點 38"/>
          <p:cNvCxnSpPr>
            <a:cxnSpLocks noChangeShapeType="1"/>
            <a:stCxn id="205" idx="4"/>
          </p:cNvCxnSpPr>
          <p:nvPr/>
        </p:nvCxnSpPr>
        <p:spPr bwMode="auto">
          <a:xfrm>
            <a:off x="3909044" y="5339531"/>
            <a:ext cx="86955" cy="88950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8" name="直線接點 44"/>
          <p:cNvCxnSpPr>
            <a:cxnSpLocks noChangeShapeType="1"/>
            <a:stCxn id="83" idx="0"/>
            <a:endCxn id="205" idx="4"/>
          </p:cNvCxnSpPr>
          <p:nvPr/>
        </p:nvCxnSpPr>
        <p:spPr bwMode="auto">
          <a:xfrm>
            <a:off x="1835325" y="5226893"/>
            <a:ext cx="2073719" cy="11263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9" name="直線接點 58"/>
          <p:cNvCxnSpPr>
            <a:cxnSpLocks noChangeShapeType="1"/>
            <a:stCxn id="84" idx="0"/>
            <a:endCxn id="205" idx="2"/>
          </p:cNvCxnSpPr>
          <p:nvPr/>
        </p:nvCxnSpPr>
        <p:spPr bwMode="auto">
          <a:xfrm flipV="1">
            <a:off x="2751971" y="5586122"/>
            <a:ext cx="1157073" cy="58630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0" name="直線接點 60"/>
          <p:cNvCxnSpPr>
            <a:cxnSpLocks noChangeShapeType="1"/>
            <a:stCxn id="205" idx="5"/>
          </p:cNvCxnSpPr>
          <p:nvPr/>
        </p:nvCxnSpPr>
        <p:spPr bwMode="auto">
          <a:xfrm flipV="1">
            <a:off x="4071794" y="5103120"/>
            <a:ext cx="486683" cy="2364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1" name="直線接點 64"/>
          <p:cNvCxnSpPr>
            <a:cxnSpLocks noChangeShapeType="1"/>
            <a:stCxn id="113" idx="3"/>
          </p:cNvCxnSpPr>
          <p:nvPr/>
        </p:nvCxnSpPr>
        <p:spPr bwMode="auto">
          <a:xfrm flipV="1">
            <a:off x="5760972" y="3588815"/>
            <a:ext cx="615494" cy="14347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5" name="直線接點 69"/>
          <p:cNvCxnSpPr>
            <a:cxnSpLocks noChangeShapeType="1"/>
            <a:stCxn id="147" idx="2"/>
          </p:cNvCxnSpPr>
          <p:nvPr/>
        </p:nvCxnSpPr>
        <p:spPr bwMode="auto">
          <a:xfrm flipH="1">
            <a:off x="2598967" y="2693390"/>
            <a:ext cx="785572" cy="7466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6" name="直線接點 71"/>
          <p:cNvCxnSpPr>
            <a:cxnSpLocks noChangeShapeType="1"/>
            <a:stCxn id="80" idx="0"/>
            <a:endCxn id="147" idx="4"/>
          </p:cNvCxnSpPr>
          <p:nvPr/>
        </p:nvCxnSpPr>
        <p:spPr bwMode="auto">
          <a:xfrm>
            <a:off x="2758269" y="1562375"/>
            <a:ext cx="626270" cy="88442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2" name="直線接點 112"/>
          <p:cNvCxnSpPr>
            <a:cxnSpLocks noChangeShapeType="1"/>
          </p:cNvCxnSpPr>
          <p:nvPr/>
        </p:nvCxnSpPr>
        <p:spPr bwMode="auto">
          <a:xfrm>
            <a:off x="6947162" y="3943350"/>
            <a:ext cx="0" cy="54039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3" name="直線接點 114"/>
          <p:cNvCxnSpPr>
            <a:cxnSpLocks noChangeShapeType="1"/>
          </p:cNvCxnSpPr>
          <p:nvPr/>
        </p:nvCxnSpPr>
        <p:spPr bwMode="auto">
          <a:xfrm>
            <a:off x="6947162" y="2071689"/>
            <a:ext cx="0" cy="719137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4" name="直線接點 116"/>
          <p:cNvCxnSpPr>
            <a:cxnSpLocks noChangeShapeType="1"/>
          </p:cNvCxnSpPr>
          <p:nvPr/>
        </p:nvCxnSpPr>
        <p:spPr bwMode="auto">
          <a:xfrm>
            <a:off x="6545524" y="178276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5" name="直線接點 117"/>
          <p:cNvCxnSpPr>
            <a:cxnSpLocks noChangeShapeType="1"/>
          </p:cNvCxnSpPr>
          <p:nvPr/>
        </p:nvCxnSpPr>
        <p:spPr bwMode="auto">
          <a:xfrm>
            <a:off x="8201287" y="178276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6" name="直線接點 119"/>
          <p:cNvCxnSpPr>
            <a:cxnSpLocks noChangeShapeType="1"/>
          </p:cNvCxnSpPr>
          <p:nvPr/>
        </p:nvCxnSpPr>
        <p:spPr bwMode="auto">
          <a:xfrm>
            <a:off x="6545525" y="2071688"/>
            <a:ext cx="1655763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7" name="直線接點 121"/>
          <p:cNvCxnSpPr>
            <a:cxnSpLocks noChangeShapeType="1"/>
            <a:stCxn id="101" idx="0"/>
          </p:cNvCxnSpPr>
          <p:nvPr/>
        </p:nvCxnSpPr>
        <p:spPr bwMode="auto">
          <a:xfrm>
            <a:off x="7870420" y="3367089"/>
            <a:ext cx="1165368" cy="14226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8" name="六邊形 107"/>
          <p:cNvSpPr/>
          <p:nvPr/>
        </p:nvSpPr>
        <p:spPr bwMode="auto">
          <a:xfrm>
            <a:off x="7815932" y="627615"/>
            <a:ext cx="288032" cy="144016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9" name="六邊形 108"/>
          <p:cNvSpPr/>
          <p:nvPr/>
        </p:nvSpPr>
        <p:spPr bwMode="auto">
          <a:xfrm>
            <a:off x="8997902" y="627615"/>
            <a:ext cx="288032" cy="14401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0" name="文字方塊 125"/>
          <p:cNvSpPr txBox="1">
            <a:spLocks noChangeArrowheads="1"/>
          </p:cNvSpPr>
          <p:nvPr/>
        </p:nvSpPr>
        <p:spPr bwMode="auto">
          <a:xfrm>
            <a:off x="8095804" y="561976"/>
            <a:ext cx="84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Product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" name="文字方塊 110"/>
          <p:cNvSpPr txBox="1"/>
          <p:nvPr/>
        </p:nvSpPr>
        <p:spPr>
          <a:xfrm>
            <a:off x="9258971" y="561976"/>
            <a:ext cx="79201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Service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宋体" charset="0"/>
            </a:endParaRPr>
          </a:p>
        </p:txBody>
      </p:sp>
      <p:sp>
        <p:nvSpPr>
          <p:cNvPr id="113" name="文字方塊 112"/>
          <p:cNvSpPr txBox="1"/>
          <p:nvPr/>
        </p:nvSpPr>
        <p:spPr>
          <a:xfrm>
            <a:off x="4542690" y="4869672"/>
            <a:ext cx="12182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Gov. Project</a:t>
            </a:r>
            <a:endParaRPr lang="zh-TW" altLang="en-US" sz="1400" b="1" dirty="0">
              <a:solidFill>
                <a:srgbClr val="2858A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4" name="文字方塊 113"/>
          <p:cNvSpPr txBox="1"/>
          <p:nvPr/>
        </p:nvSpPr>
        <p:spPr>
          <a:xfrm>
            <a:off x="7799050" y="3392360"/>
            <a:ext cx="122245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Commercial</a:t>
            </a:r>
            <a:endParaRPr lang="zh-TW" altLang="en-US" sz="1400" b="1" dirty="0">
              <a:solidFill>
                <a:srgbClr val="2858A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5" name="六邊形 114"/>
          <p:cNvSpPr/>
          <p:nvPr/>
        </p:nvSpPr>
        <p:spPr bwMode="auto">
          <a:xfrm>
            <a:off x="4065843" y="2769586"/>
            <a:ext cx="1814170" cy="467039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</a:rPr>
              <a:t>ARES Treasury System</a:t>
            </a:r>
            <a:endParaRPr lang="zh-TW" altLang="en-US" sz="1200" b="1" dirty="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cxnSp>
        <p:nvCxnSpPr>
          <p:cNvPr id="116" name="直線接點 10"/>
          <p:cNvCxnSpPr>
            <a:cxnSpLocks noChangeShapeType="1"/>
          </p:cNvCxnSpPr>
          <p:nvPr/>
        </p:nvCxnSpPr>
        <p:spPr bwMode="auto">
          <a:xfrm>
            <a:off x="3487757" y="2570094"/>
            <a:ext cx="972000" cy="0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線接點 20"/>
          <p:cNvCxnSpPr>
            <a:cxnSpLocks noChangeShapeType="1"/>
          </p:cNvCxnSpPr>
          <p:nvPr/>
        </p:nvCxnSpPr>
        <p:spPr bwMode="auto">
          <a:xfrm>
            <a:off x="5731937" y="2597219"/>
            <a:ext cx="657001" cy="496843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8" name="文字方塊 117"/>
          <p:cNvSpPr txBox="1"/>
          <p:nvPr/>
        </p:nvSpPr>
        <p:spPr>
          <a:xfrm>
            <a:off x="4477387" y="2450005"/>
            <a:ext cx="89159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1400" b="1" dirty="0">
                <a:solidFill>
                  <a:srgbClr val="FFAB40"/>
                </a:solidFill>
                <a:latin typeface="微軟正黑體"/>
                <a:ea typeface="微軟正黑體"/>
                <a:cs typeface="微軟正黑體"/>
              </a:rPr>
              <a:t>Banking</a:t>
            </a:r>
            <a:endParaRPr lang="zh-TW" altLang="en-US" sz="1400" b="1" dirty="0">
              <a:solidFill>
                <a:srgbClr val="FFAB4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9" name="六邊形 118"/>
          <p:cNvSpPr/>
          <p:nvPr/>
        </p:nvSpPr>
        <p:spPr bwMode="auto">
          <a:xfrm>
            <a:off x="5966179" y="4392488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Fortify </a:t>
            </a:r>
          </a:p>
        </p:txBody>
      </p:sp>
      <p:sp>
        <p:nvSpPr>
          <p:cNvPr id="120" name="六邊形 119"/>
          <p:cNvSpPr/>
          <p:nvPr/>
        </p:nvSpPr>
        <p:spPr bwMode="auto">
          <a:xfrm>
            <a:off x="2705460" y="981201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 err="1">
                <a:latin typeface="微軟正黑體"/>
                <a:ea typeface="微軟正黑體"/>
                <a:cs typeface="微軟正黑體"/>
              </a:rPr>
              <a:t>eAresBank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1" name="六邊形 120"/>
          <p:cNvSpPr/>
          <p:nvPr/>
        </p:nvSpPr>
        <p:spPr bwMode="auto">
          <a:xfrm>
            <a:off x="2911581" y="6205630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Public department projects</a:t>
            </a:r>
          </a:p>
        </p:txBody>
      </p:sp>
      <p:sp>
        <p:nvSpPr>
          <p:cNvPr id="123" name="六邊形 122"/>
          <p:cNvSpPr/>
          <p:nvPr/>
        </p:nvSpPr>
        <p:spPr bwMode="auto">
          <a:xfrm>
            <a:off x="1209373" y="2606089"/>
            <a:ext cx="154889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</a:pP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ARES</a:t>
            </a:r>
            <a:r>
              <a:rPr kumimoji="0" lang="zh-TW" altLang="en-US" sz="1100" b="1" dirty="0"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Portfolio</a:t>
            </a:r>
            <a:r>
              <a:rPr kumimoji="0" lang="zh-TW" altLang="en-US" sz="1100" b="1" dirty="0"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System  </a:t>
            </a:r>
          </a:p>
        </p:txBody>
      </p:sp>
      <p:sp>
        <p:nvSpPr>
          <p:cNvPr id="124" name="六邊形 123"/>
          <p:cNvSpPr/>
          <p:nvPr/>
        </p:nvSpPr>
        <p:spPr bwMode="auto">
          <a:xfrm>
            <a:off x="4192009" y="130409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ARES </a:t>
            </a:r>
            <a:r>
              <a:rPr lang="en-US" altLang="zh-TW" sz="1200" b="1" dirty="0" err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Nuntio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25" name="直線接點 69"/>
          <p:cNvCxnSpPr>
            <a:cxnSpLocks noChangeShapeType="1"/>
            <a:stCxn id="147" idx="3"/>
            <a:endCxn id="123" idx="0"/>
          </p:cNvCxnSpPr>
          <p:nvPr/>
        </p:nvCxnSpPr>
        <p:spPr bwMode="auto">
          <a:xfrm flipH="1">
            <a:off x="2758269" y="2570095"/>
            <a:ext cx="564622" cy="30599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6" name="直線接點 69"/>
          <p:cNvCxnSpPr>
            <a:cxnSpLocks noChangeShapeType="1"/>
            <a:stCxn id="147" idx="3"/>
            <a:endCxn id="81" idx="0"/>
          </p:cNvCxnSpPr>
          <p:nvPr/>
        </p:nvCxnSpPr>
        <p:spPr bwMode="auto">
          <a:xfrm flipH="1" flipV="1">
            <a:off x="2758269" y="2207950"/>
            <a:ext cx="564622" cy="36214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8" name="直線接點 69"/>
          <p:cNvCxnSpPr>
            <a:cxnSpLocks noChangeShapeType="1"/>
            <a:stCxn id="147" idx="0"/>
            <a:endCxn id="115" idx="3"/>
          </p:cNvCxnSpPr>
          <p:nvPr/>
        </p:nvCxnSpPr>
        <p:spPr bwMode="auto">
          <a:xfrm>
            <a:off x="3608937" y="2570095"/>
            <a:ext cx="456906" cy="4330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9" name="直線接點 10"/>
          <p:cNvCxnSpPr>
            <a:cxnSpLocks noChangeShapeType="1"/>
          </p:cNvCxnSpPr>
          <p:nvPr/>
        </p:nvCxnSpPr>
        <p:spPr bwMode="auto">
          <a:xfrm>
            <a:off x="5361778" y="2594704"/>
            <a:ext cx="374650" cy="1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2" name="六邊形 131"/>
          <p:cNvSpPr/>
          <p:nvPr/>
        </p:nvSpPr>
        <p:spPr bwMode="auto">
          <a:xfrm>
            <a:off x="4049139" y="1933326"/>
            <a:ext cx="1839603" cy="47842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ARES Cross</a:t>
            </a:r>
          </a:p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Pricing</a:t>
            </a:r>
            <a:r>
              <a:rPr lang="zh-TW" altLang="en-US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System</a:t>
            </a:r>
          </a:p>
        </p:txBody>
      </p:sp>
      <p:cxnSp>
        <p:nvCxnSpPr>
          <p:cNvPr id="138" name="直線接點 69">
            <a:extLst>
              <a:ext uri="{FF2B5EF4-FFF2-40B4-BE49-F238E27FC236}">
                <a16:creationId xmlns:a16="http://schemas.microsoft.com/office/drawing/2014/main" id="{CA822B87-64B6-45A6-87FA-FCA1668CC3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4656" y="2645176"/>
            <a:ext cx="677635" cy="87655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2" name="六邊形 121"/>
          <p:cNvSpPr/>
          <p:nvPr/>
        </p:nvSpPr>
        <p:spPr bwMode="auto">
          <a:xfrm>
            <a:off x="4259395" y="3950600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SWIFT</a:t>
            </a:r>
          </a:p>
        </p:txBody>
      </p:sp>
      <p:sp>
        <p:nvSpPr>
          <p:cNvPr id="101" name="六邊形 100"/>
          <p:cNvSpPr/>
          <p:nvPr/>
        </p:nvSpPr>
        <p:spPr bwMode="auto">
          <a:xfrm>
            <a:off x="6233715" y="2777368"/>
            <a:ext cx="1636705" cy="1179441"/>
          </a:xfrm>
          <a:prstGeom prst="hexagon">
            <a:avLst/>
          </a:prstGeom>
          <a:solidFill>
            <a:srgbClr val="4BACC6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System Integration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Consulting Outsourcing</a:t>
            </a:r>
          </a:p>
        </p:txBody>
      </p:sp>
      <p:sp>
        <p:nvSpPr>
          <p:cNvPr id="99" name="六邊形 98"/>
          <p:cNvSpPr/>
          <p:nvPr/>
        </p:nvSpPr>
        <p:spPr bwMode="auto">
          <a:xfrm>
            <a:off x="5779612" y="1297366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200" b="1" dirty="0" err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uPKI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0" name="六邊形 99"/>
          <p:cNvSpPr/>
          <p:nvPr/>
        </p:nvSpPr>
        <p:spPr bwMode="auto">
          <a:xfrm>
            <a:off x="7401791" y="130636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ARES PP</a:t>
            </a:r>
          </a:p>
        </p:txBody>
      </p:sp>
      <p:sp>
        <p:nvSpPr>
          <p:cNvPr id="85" name="六邊形 84"/>
          <p:cNvSpPr/>
          <p:nvPr/>
        </p:nvSpPr>
        <p:spPr bwMode="auto">
          <a:xfrm>
            <a:off x="4475153" y="5219436"/>
            <a:ext cx="2738799" cy="138456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Large-scale government service systems: personnel services Network, lifelong learning network, food inspection, drug permit business system</a:t>
            </a:r>
          </a:p>
        </p:txBody>
      </p:sp>
      <p:sp>
        <p:nvSpPr>
          <p:cNvPr id="147" name="六邊形 146"/>
          <p:cNvSpPr/>
          <p:nvPr/>
        </p:nvSpPr>
        <p:spPr>
          <a:xfrm>
            <a:off x="3322891" y="2446799"/>
            <a:ext cx="286046" cy="246591"/>
          </a:xfrm>
          <a:prstGeom prst="hexagon">
            <a:avLst/>
          </a:prstGeom>
          <a:solidFill>
            <a:srgbClr val="FFA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" name="六邊形 204"/>
          <p:cNvSpPr/>
          <p:nvPr/>
        </p:nvSpPr>
        <p:spPr>
          <a:xfrm>
            <a:off x="3847396" y="5339531"/>
            <a:ext cx="286046" cy="246591"/>
          </a:xfrm>
          <a:prstGeom prst="hexagon">
            <a:avLst/>
          </a:prstGeom>
          <a:solidFill>
            <a:srgbClr val="2858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4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054331" y="2922354"/>
            <a:ext cx="2101607" cy="2698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2" name="直線接點 96"/>
          <p:cNvCxnSpPr>
            <a:cxnSpLocks noChangeShapeType="1"/>
          </p:cNvCxnSpPr>
          <p:nvPr/>
        </p:nvCxnSpPr>
        <p:spPr bwMode="auto">
          <a:xfrm flipV="1">
            <a:off x="9062068" y="1615781"/>
            <a:ext cx="996262" cy="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0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100944" y="6172430"/>
            <a:ext cx="1991203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1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100944" y="5492308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4" name="直線接點 96">
            <a:extLst>
              <a:ext uri="{FF2B5EF4-FFF2-40B4-BE49-F238E27FC236}">
                <a16:creationId xmlns:a16="http://schemas.microsoft.com/office/drawing/2014/main" id="{94CBEFDB-ED40-4282-BC1A-32862FF807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77086" y="4841054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5" name="六邊形 144"/>
          <p:cNvSpPr/>
          <p:nvPr/>
        </p:nvSpPr>
        <p:spPr bwMode="auto">
          <a:xfrm>
            <a:off x="9359197" y="1383515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latin typeface="微軟正黑體"/>
                <a:ea typeface="微軟正黑體"/>
                <a:cs typeface="微軟正黑體"/>
              </a:rPr>
              <a:t>ciMes </a:t>
            </a:r>
            <a:endParaRPr kumimoji="0" lang="zh-TW" altLang="en-US" sz="14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6" name="六邊形 145"/>
          <p:cNvSpPr/>
          <p:nvPr/>
        </p:nvSpPr>
        <p:spPr bwMode="auto">
          <a:xfrm>
            <a:off x="9369460" y="5240610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PLM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8" name="六邊形 147"/>
          <p:cNvSpPr/>
          <p:nvPr/>
        </p:nvSpPr>
        <p:spPr bwMode="auto">
          <a:xfrm>
            <a:off x="9360816" y="5879276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CRM</a:t>
            </a:r>
            <a:endParaRPr kumimoji="0" lang="zh-TW" altLang="en-US" sz="1400" b="1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50" name="六邊形 149"/>
          <p:cNvSpPr/>
          <p:nvPr/>
        </p:nvSpPr>
        <p:spPr bwMode="auto">
          <a:xfrm>
            <a:off x="9367005" y="1996798"/>
            <a:ext cx="2007939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latin typeface="微軟正黑體"/>
                <a:ea typeface="微軟正黑體"/>
                <a:cs typeface="微軟正黑體"/>
              </a:rPr>
              <a:t>HCP</a:t>
            </a:r>
          </a:p>
        </p:txBody>
      </p:sp>
      <p:cxnSp>
        <p:nvCxnSpPr>
          <p:cNvPr id="151" name="直線接點 96">
            <a:extLst>
              <a:ext uri="{FF2B5EF4-FFF2-40B4-BE49-F238E27FC236}">
                <a16:creationId xmlns:a16="http://schemas.microsoft.com/office/drawing/2014/main" id="{589F8ED3-A98F-426C-91F5-FFB901ED59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54330" y="3555163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2" name="六邊形 151"/>
          <p:cNvSpPr/>
          <p:nvPr/>
        </p:nvSpPr>
        <p:spPr bwMode="auto">
          <a:xfrm>
            <a:off x="9367322" y="2615474"/>
            <a:ext cx="2007937" cy="640740"/>
          </a:xfrm>
          <a:prstGeom prst="hexagon">
            <a:avLst>
              <a:gd name="adj" fmla="val 20571"/>
              <a:gd name="vf" fmla="val 115470"/>
            </a:avLst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Oracle ERP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Local Template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GV/NM/GIB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3" name="直線接點 96">
            <a:extLst>
              <a:ext uri="{FF2B5EF4-FFF2-40B4-BE49-F238E27FC236}">
                <a16:creationId xmlns:a16="http://schemas.microsoft.com/office/drawing/2014/main" id="{0ED5C691-4AE6-475D-992B-3402379485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62068" y="4247420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4" name="六邊形 153"/>
          <p:cNvSpPr/>
          <p:nvPr/>
        </p:nvSpPr>
        <p:spPr bwMode="auto">
          <a:xfrm>
            <a:off x="9380628" y="3327702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 err="1">
                <a:latin typeface="微軟正黑體"/>
                <a:ea typeface="微軟正黑體"/>
                <a:cs typeface="微軟正黑體"/>
              </a:rPr>
              <a:t>eGUI</a:t>
            </a:r>
            <a:endParaRPr kumimoji="0" lang="en-US" altLang="zh-TW" sz="14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55" name="六邊形 154"/>
          <p:cNvSpPr/>
          <p:nvPr/>
        </p:nvSpPr>
        <p:spPr bwMode="auto">
          <a:xfrm>
            <a:off x="9359197" y="4580424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EBS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6" name="直線接點 114"/>
          <p:cNvCxnSpPr>
            <a:cxnSpLocks noChangeShapeType="1"/>
          </p:cNvCxnSpPr>
          <p:nvPr/>
        </p:nvCxnSpPr>
        <p:spPr bwMode="auto">
          <a:xfrm>
            <a:off x="9062068" y="1607186"/>
            <a:ext cx="29650" cy="456524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3" name="六邊形 72"/>
          <p:cNvSpPr/>
          <p:nvPr/>
        </p:nvSpPr>
        <p:spPr bwMode="auto">
          <a:xfrm>
            <a:off x="1119996" y="3957056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ISDA SIMM</a:t>
            </a:r>
          </a:p>
        </p:txBody>
      </p:sp>
      <p:sp>
        <p:nvSpPr>
          <p:cNvPr id="74" name="六邊形 73"/>
          <p:cNvSpPr/>
          <p:nvPr/>
        </p:nvSpPr>
        <p:spPr bwMode="auto">
          <a:xfrm>
            <a:off x="2712583" y="3966700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FXNS</a:t>
            </a:r>
          </a:p>
        </p:txBody>
      </p:sp>
      <p:sp>
        <p:nvSpPr>
          <p:cNvPr id="77" name="六邊形 76"/>
          <p:cNvSpPr/>
          <p:nvPr/>
        </p:nvSpPr>
        <p:spPr bwMode="auto">
          <a:xfrm>
            <a:off x="9359197" y="3932862"/>
            <a:ext cx="2008167" cy="60610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CaseWare Financial Report Compiling Tool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六邊形 2">
            <a:extLst>
              <a:ext uri="{FF2B5EF4-FFF2-40B4-BE49-F238E27FC236}">
                <a16:creationId xmlns:a16="http://schemas.microsoft.com/office/drawing/2014/main" id="{B441273C-B61D-3D03-B45F-E0F601FF9E23}"/>
              </a:ext>
            </a:extLst>
          </p:cNvPr>
          <p:cNvSpPr/>
          <p:nvPr/>
        </p:nvSpPr>
        <p:spPr bwMode="auto">
          <a:xfrm>
            <a:off x="4234226" y="3334915"/>
            <a:ext cx="1548176" cy="47006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Siron</a:t>
            </a:r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®</a:t>
            </a:r>
          </a:p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AML</a:t>
            </a:r>
          </a:p>
        </p:txBody>
      </p:sp>
      <p:sp>
        <p:nvSpPr>
          <p:cNvPr id="2" name="六邊形 1">
            <a:extLst>
              <a:ext uri="{FF2B5EF4-FFF2-40B4-BE49-F238E27FC236}">
                <a16:creationId xmlns:a16="http://schemas.microsoft.com/office/drawing/2014/main" id="{7FA93DEF-7ABF-EF65-2FDB-FF0E178B8584}"/>
              </a:ext>
            </a:extLst>
          </p:cNvPr>
          <p:cNvSpPr/>
          <p:nvPr/>
        </p:nvSpPr>
        <p:spPr bwMode="auto">
          <a:xfrm>
            <a:off x="7506154" y="4409149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Comodo</a:t>
            </a:r>
          </a:p>
        </p:txBody>
      </p:sp>
    </p:spTree>
    <p:extLst>
      <p:ext uri="{BB962C8B-B14F-4D97-AF65-F5344CB8AC3E}">
        <p14:creationId xmlns:p14="http://schemas.microsoft.com/office/powerpoint/2010/main" val="358405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Revenues by Product</a:t>
            </a:r>
          </a:p>
        </p:txBody>
      </p:sp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BDF2A67E-046C-D0D2-DAD3-BA648D1C54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4312249"/>
              </p:ext>
            </p:extLst>
          </p:nvPr>
        </p:nvGraphicFramePr>
        <p:xfrm>
          <a:off x="3624715" y="819911"/>
          <a:ext cx="4576233" cy="364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圖表 7">
            <a:extLst>
              <a:ext uri="{FF2B5EF4-FFF2-40B4-BE49-F238E27FC236}">
                <a16:creationId xmlns:a16="http://schemas.microsoft.com/office/drawing/2014/main" id="{F67B60FD-43CB-4D49-09CF-A8CC083F72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966"/>
              </p:ext>
            </p:extLst>
          </p:nvPr>
        </p:nvGraphicFramePr>
        <p:xfrm>
          <a:off x="6227147" y="3110246"/>
          <a:ext cx="5666335" cy="3421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圖表 8">
            <a:extLst>
              <a:ext uri="{FF2B5EF4-FFF2-40B4-BE49-F238E27FC236}">
                <a16:creationId xmlns:a16="http://schemas.microsoft.com/office/drawing/2014/main" id="{8D6E6342-180B-9D18-F7EC-722AA13F7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2412854"/>
              </p:ext>
            </p:extLst>
          </p:nvPr>
        </p:nvGraphicFramePr>
        <p:xfrm>
          <a:off x="641268" y="3110246"/>
          <a:ext cx="4811184" cy="3658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401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47AE6A0C-236B-64D1-91B8-71B31FFE1F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9312232"/>
              </p:ext>
            </p:extLst>
          </p:nvPr>
        </p:nvGraphicFramePr>
        <p:xfrm>
          <a:off x="5474524" y="3615676"/>
          <a:ext cx="7379999" cy="3138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Revenues by Region</a:t>
            </a:r>
          </a:p>
        </p:txBody>
      </p:sp>
      <p:graphicFrame>
        <p:nvGraphicFramePr>
          <p:cNvPr id="2" name="圖表 1">
            <a:extLst>
              <a:ext uri="{FF2B5EF4-FFF2-40B4-BE49-F238E27FC236}">
                <a16:creationId xmlns:a16="http://schemas.microsoft.com/office/drawing/2014/main" id="{3B041D0E-43A1-AAC4-92C1-3E3ABFBA6F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8502370"/>
              </p:ext>
            </p:extLst>
          </p:nvPr>
        </p:nvGraphicFramePr>
        <p:xfrm>
          <a:off x="2596310" y="792009"/>
          <a:ext cx="6335823" cy="3138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751D2F8B-23EA-F467-A905-CF52380A7E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801143"/>
              </p:ext>
            </p:extLst>
          </p:nvPr>
        </p:nvGraphicFramePr>
        <p:xfrm>
          <a:off x="-820914" y="3336966"/>
          <a:ext cx="8051054" cy="3416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2916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Revenues by Type</a:t>
            </a:r>
          </a:p>
        </p:txBody>
      </p:sp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46C096B2-BDEC-5DDA-7483-743E75A462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9994741"/>
              </p:ext>
            </p:extLst>
          </p:nvPr>
        </p:nvGraphicFramePr>
        <p:xfrm>
          <a:off x="2858452" y="762732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74712E06-ED49-356C-B4AE-416593651D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3670232"/>
              </p:ext>
            </p:extLst>
          </p:nvPr>
        </p:nvGraphicFramePr>
        <p:xfrm>
          <a:off x="5873809" y="3608332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CA9CB270-56D1-D5AE-E6C5-5F07EBD013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594254"/>
              </p:ext>
            </p:extLst>
          </p:nvPr>
        </p:nvGraphicFramePr>
        <p:xfrm>
          <a:off x="-296328" y="3591259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2141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Consolidated Balance Sheet</a:t>
            </a: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9447045" y="1969831"/>
            <a:ext cx="20681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zh-TW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Unit: NT Thousands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4FFA44C-2278-0751-62FC-06FB8DF1C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995844"/>
              </p:ext>
            </p:extLst>
          </p:nvPr>
        </p:nvGraphicFramePr>
        <p:xfrm>
          <a:off x="683491" y="2402236"/>
          <a:ext cx="10831749" cy="281166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279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5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1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4651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2023/06/30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2022/12/31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2022/06/30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05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Assets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1,485,700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1,407,179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1,353,438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Liabilities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654,966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530,034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583,468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Shareholder’s</a:t>
                      </a:r>
                      <a:r>
                        <a:rPr lang="en-US" altLang="zh-TW" sz="2400" b="0" i="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Equity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830,734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877,145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769,970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242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ES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ES 2016" id="{B9B114A8-8820-4746-A513-E0AB20236646}" vid="{43A4C349-B7F9-4821-B32F-87C6AA79E14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21482</TotalTime>
  <Words>627</Words>
  <Application>Microsoft Office PowerPoint</Application>
  <PresentationFormat>寬螢幕</PresentationFormat>
  <Paragraphs>214</Paragraphs>
  <Slides>12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Noto Sans CJK TC Bold</vt:lpstr>
      <vt:lpstr>微軟正黑體</vt:lpstr>
      <vt:lpstr>Arial</vt:lpstr>
      <vt:lpstr>Calibri</vt:lpstr>
      <vt:lpstr>Wingdings</vt:lpstr>
      <vt:lpstr>ARES 2016</vt:lpstr>
      <vt:lpstr> 2023 Ares Investor Conference  Ticker Symbol：2471 Date：2023/09/15 </vt:lpstr>
      <vt:lpstr>Disclaimer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SY D</cp:lastModifiedBy>
  <cp:revision>1217</cp:revision>
  <dcterms:created xsi:type="dcterms:W3CDTF">2017-05-22T08:47:49Z</dcterms:created>
  <dcterms:modified xsi:type="dcterms:W3CDTF">2023-08-30T02:34:18Z</dcterms:modified>
</cp:coreProperties>
</file>