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13"/>
  </p:notesMasterIdLst>
  <p:handoutMasterIdLst>
    <p:handoutMasterId r:id="rId14"/>
  </p:handoutMasterIdLst>
  <p:sldIdLst>
    <p:sldId id="268" r:id="rId2"/>
    <p:sldId id="580" r:id="rId3"/>
    <p:sldId id="263" r:id="rId4"/>
    <p:sldId id="616" r:id="rId5"/>
    <p:sldId id="606" r:id="rId6"/>
    <p:sldId id="612" r:id="rId7"/>
    <p:sldId id="613" r:id="rId8"/>
    <p:sldId id="614" r:id="rId9"/>
    <p:sldId id="615" r:id="rId10"/>
    <p:sldId id="604" r:id="rId11"/>
    <p:sldId id="565" r:id="rId1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204">
          <p15:clr>
            <a:srgbClr val="A4A3A4"/>
          </p15:clr>
        </p15:guide>
        <p15:guide id="4" pos="3864">
          <p15:clr>
            <a:srgbClr val="A4A3A4"/>
          </p15:clr>
        </p15:guide>
        <p15:guide id="5" orient="horz">
          <p15:clr>
            <a:srgbClr val="A4A3A4"/>
          </p15:clr>
        </p15:guide>
        <p15:guide id="6" orient="horz" pos="36">
          <p15:clr>
            <a:srgbClr val="A4A3A4"/>
          </p15:clr>
        </p15:guide>
        <p15:guide id="7" pos="645">
          <p15:clr>
            <a:srgbClr val="A4A3A4"/>
          </p15:clr>
        </p15:guide>
        <p15:guide id="8" pos="2617">
          <p15:clr>
            <a:srgbClr val="A4A3A4"/>
          </p15:clr>
        </p15:guide>
        <p15:guide id="9" orient="horz" pos="985">
          <p15:clr>
            <a:srgbClr val="A4A3A4"/>
          </p15:clr>
        </p15:guide>
        <p15:guide id="10" orient="horz" pos="218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BBDE"/>
    <a:srgbClr val="7EBBDE"/>
    <a:srgbClr val="3399CC"/>
    <a:srgbClr val="333366"/>
    <a:srgbClr val="336699"/>
    <a:srgbClr val="86BBD5"/>
    <a:srgbClr val="5767B4"/>
    <a:srgbClr val="8C91C9"/>
    <a:srgbClr val="91BBD5"/>
    <a:srgbClr val="91A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34" autoAdjust="0"/>
    <p:restoredTop sz="95137" autoAdjust="0"/>
  </p:normalViewPr>
  <p:slideViewPr>
    <p:cSldViewPr snapToGrid="0">
      <p:cViewPr varScale="1">
        <p:scale>
          <a:sx n="108" d="100"/>
          <a:sy n="108" d="100"/>
        </p:scale>
        <p:origin x="486" y="120"/>
      </p:cViewPr>
      <p:guideLst>
        <p:guide orient="horz" pos="2160"/>
        <p:guide pos="3840"/>
        <p:guide orient="horz" pos="204"/>
        <p:guide pos="3864"/>
        <p:guide orient="horz"/>
        <p:guide orient="horz" pos="36"/>
        <p:guide pos="645"/>
        <p:guide pos="2617"/>
        <p:guide orient="horz" pos="985"/>
        <p:guide orient="horz" pos="218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97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[法說會用營收比較.xlsx]部門產品屬性比較(報告書)-2023Q1法說!樞紐分析表2</c:name>
    <c:fmtId val="-1"/>
  </c:pivotSource>
  <c:chart>
    <c:autoTitleDeleted val="1"/>
    <c:pivotFmts>
      <c:pivotFmt>
        <c:idx val="0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dLbl>
          <c:idx val="0"/>
          <c:layout>
            <c:manualLayout>
              <c:x val="1.4930429827465121E-2"/>
              <c:y val="7.0837052484286674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dLbl>
          <c:idx val="0"/>
          <c:layout>
            <c:manualLayout>
              <c:x val="-9.4599675827815324E-2"/>
              <c:y val="-0.22276287595938168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dLbl>
          <c:idx val="0"/>
          <c:layout>
            <c:manualLayout>
              <c:x val="5.025639631716064E-2"/>
              <c:y val="-9.6906276865142589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dLbl>
          <c:idx val="0"/>
          <c:layout>
            <c:manualLayout>
              <c:x val="4.842738630432384E-2"/>
              <c:y val="-1.3096188855632181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dLbl>
          <c:idx val="0"/>
          <c:layout>
            <c:manualLayout>
              <c:x val="0.22691025530258391"/>
              <c:y val="-0.13416201723031876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dLbl>
          <c:idx val="0"/>
          <c:layout>
            <c:manualLayout>
              <c:x val="1.4930429827465121E-2"/>
              <c:y val="7.0837052484286674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dLbl>
          <c:idx val="0"/>
          <c:layout>
            <c:manualLayout>
              <c:x val="4.842738630432384E-2"/>
              <c:y val="-1.3096188855632181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dLbl>
          <c:idx val="0"/>
          <c:layout>
            <c:manualLayout>
              <c:x val="5.025639631716064E-2"/>
              <c:y val="-9.6906276865142589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dLbl>
          <c:idx val="0"/>
          <c:layout>
            <c:manualLayout>
              <c:x val="-0.3072459482898699"/>
              <c:y val="-7.1077235696832622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dLbl>
          <c:idx val="0"/>
          <c:layout>
            <c:manualLayout>
              <c:x val="0.22691025530258391"/>
              <c:y val="-0.13416201723031876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dLbl>
          <c:idx val="0"/>
          <c:layout>
            <c:manualLayout>
              <c:x val="-0.23233654547592492"/>
              <c:y val="6.0383601289075294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dLbl>
          <c:idx val="0"/>
          <c:layout>
            <c:manualLayout>
              <c:x val="0.27523887480254705"/>
              <c:y val="-0.1948362140765281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dLbl>
          <c:idx val="0"/>
          <c:layout>
            <c:manualLayout>
              <c:x val="-0.23233654547592492"/>
              <c:y val="6.0383601289075294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dLbl>
          <c:idx val="0"/>
          <c:layout>
            <c:manualLayout>
              <c:x val="0.27523887480254705"/>
              <c:y val="-0.1948362140765281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dLbl>
          <c:idx val="0"/>
          <c:layout>
            <c:manualLayout>
              <c:x val="-0.18936429616191186"/>
              <c:y val="4.3546103657918361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dLbl>
          <c:idx val="0"/>
          <c:layout>
            <c:manualLayout>
              <c:x val="-0.18936429616191186"/>
              <c:y val="4.3546103657918361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3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4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5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6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8755095533839794"/>
              <c:y val="9.750447763813222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13869639067765996"/>
                  <c:h val="0.13086493820146466"/>
                </c:manualLayout>
              </c15:layout>
            </c:ext>
          </c:extLst>
        </c:dLbl>
      </c:pivotFmt>
      <c:pivotFmt>
        <c:idx val="37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2861984420247677"/>
              <c:y val="-0.18804434973068371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8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8958513598980401"/>
              <c:y val="5.9199147137437381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9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0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8958513598980401"/>
              <c:y val="5.9199147137437381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1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2861984420247677"/>
              <c:y val="-0.18804434973068371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2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8755095533839794"/>
              <c:y val="9.750447763813222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13869639067765996"/>
                  <c:h val="0.13086493820146466"/>
                </c:manualLayout>
              </c15:layout>
            </c:ext>
          </c:extLst>
        </c:dLbl>
      </c:pivotFmt>
      <c:pivotFmt>
        <c:idx val="43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4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8958513598980401"/>
              <c:y val="5.9199147137437381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5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2861984420247677"/>
              <c:y val="-0.18804434973068371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6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8755095533839794"/>
              <c:y val="9.750447763813222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13869639067765996"/>
                  <c:h val="0.13086493820146466"/>
                </c:manualLayout>
              </c15:layout>
            </c:ext>
          </c:extLst>
        </c:dLbl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</c:extLst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2024 3Q</a:t>
            </a:r>
            <a:endParaRPr 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c:rich>
      </c:tx>
      <c:layout>
        <c:manualLayout>
          <c:xMode val="edge"/>
          <c:yMode val="edge"/>
          <c:x val="0.3402492765876805"/>
          <c:y val="3.89718214232016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2589220698692451E-2"/>
          <c:y val="0.28951020159913166"/>
          <c:w val="0.83362734101114655"/>
          <c:h val="0.67919132557409911"/>
        </c:manualLayout>
      </c:layout>
      <c:pie3DChart>
        <c:varyColors val="1"/>
        <c:ser>
          <c:idx val="2"/>
          <c:order val="0"/>
          <c:dPt>
            <c:idx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95DC-4ED9-9D5C-86626770932A}"/>
              </c:ext>
            </c:extLst>
          </c:dPt>
          <c:dPt>
            <c:idx val="1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95DC-4ED9-9D5C-86626770932A}"/>
              </c:ext>
            </c:extLst>
          </c:dPt>
          <c:dPt>
            <c:idx val="2"/>
            <c:bubble3D val="0"/>
            <c:spPr>
              <a:solidFill>
                <a:srgbClr val="9DC5E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95DC-4ED9-9D5C-86626770932A}"/>
              </c:ext>
            </c:extLst>
          </c:dPt>
          <c:dPt>
            <c:idx val="3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95DC-4ED9-9D5C-86626770932A}"/>
              </c:ext>
            </c:extLst>
          </c:dPt>
          <c:dLbls>
            <c:dLbl>
              <c:idx val="0"/>
              <c:layout>
                <c:manualLayout>
                  <c:x val="5.8541924683656966E-2"/>
                  <c:y val="-3.1462162505748174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5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5DC-4ED9-9D5C-86626770932A}"/>
                </c:ext>
              </c:extLst>
            </c:dLbl>
            <c:dLbl>
              <c:idx val="1"/>
              <c:layout>
                <c:manualLayout>
                  <c:x val="0.12891856235923527"/>
                  <c:y val="6.7795136463839889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5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5DC-4ED9-9D5C-86626770932A}"/>
                </c:ext>
              </c:extLst>
            </c:dLbl>
            <c:dLbl>
              <c:idx val="2"/>
              <c:layout>
                <c:manualLayout>
                  <c:x val="0.1725997842502697"/>
                  <c:y val="-0.13468013468013468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50" b="1" i="0" u="none" strike="noStrike" kern="1200" spc="0" baseline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5DC-4ED9-9D5C-86626770932A}"/>
                </c:ext>
              </c:extLst>
            </c:dLbl>
            <c:dLbl>
              <c:idx val="3"/>
              <c:layout>
                <c:manualLayout>
                  <c:x val="-7.205784383040445E-2"/>
                  <c:y val="5.1090954234571016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5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5DC-4ED9-9D5C-86626770932A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5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自有非自有2024Q3!$A$2:$A$5</c:f>
              <c:strCache>
                <c:ptCount val="4"/>
                <c:pt idx="0">
                  <c:v>自有產品</c:v>
                </c:pt>
                <c:pt idx="1">
                  <c:v>非自有產品</c:v>
                </c:pt>
                <c:pt idx="2">
                  <c:v>自有人力</c:v>
                </c:pt>
                <c:pt idx="3">
                  <c:v>非自有人力</c:v>
                </c:pt>
              </c:strCache>
            </c:strRef>
          </c:cat>
          <c:val>
            <c:numRef>
              <c:f>自有非自有2024Q3!$D$2:$D$5</c:f>
              <c:numCache>
                <c:formatCode>_-* #,##0_-;\-* #,##0_-;_-* "-"??_-;_-@_-</c:formatCode>
                <c:ptCount val="4"/>
                <c:pt idx="0">
                  <c:v>20030574.10559389</c:v>
                </c:pt>
                <c:pt idx="1">
                  <c:v>30133109</c:v>
                </c:pt>
                <c:pt idx="2">
                  <c:v>381980811.84574771</c:v>
                </c:pt>
                <c:pt idx="3">
                  <c:v>162299269.04865837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5DC-4ED9-9D5C-86626770932A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pivotSource>
    <c:name>[法說會用營收比較.xlsx]部門產品屬性比較(報告書)-2024Q1法說!樞紐分析表2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2400" dirty="0"/>
              <a:t>2023</a:t>
            </a:r>
            <a:endParaRPr lang="zh-TW" sz="2400" dirty="0"/>
          </a:p>
        </c:rich>
      </c:tx>
      <c:layout>
        <c:manualLayout>
          <c:xMode val="edge"/>
          <c:yMode val="edge"/>
          <c:x val="0.38508436807902147"/>
          <c:y val="9.265979829402205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pivotFmts>
      <c:pivotFmt>
        <c:idx val="0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dLbl>
          <c:idx val="0"/>
          <c:layout>
            <c:manualLayout>
              <c:x val="1.4930429827465121E-2"/>
              <c:y val="7.0837052484286674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dLbl>
          <c:idx val="0"/>
          <c:layout>
            <c:manualLayout>
              <c:x val="-9.4599675827815324E-2"/>
              <c:y val="-0.22276287595938168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dLbl>
          <c:idx val="0"/>
          <c:layout>
            <c:manualLayout>
              <c:x val="5.025639631716064E-2"/>
              <c:y val="-9.6906276865142589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dLbl>
          <c:idx val="0"/>
          <c:layout>
            <c:manualLayout>
              <c:x val="4.842738630432384E-2"/>
              <c:y val="-1.3096188855632181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dLbl>
          <c:idx val="0"/>
          <c:layout>
            <c:manualLayout>
              <c:x val="0.22691025530258391"/>
              <c:y val="-0.13416201723031876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dLbl>
          <c:idx val="0"/>
          <c:layout>
            <c:manualLayout>
              <c:x val="1.4930429827465121E-2"/>
              <c:y val="7.0837052484286674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dLbl>
          <c:idx val="0"/>
          <c:layout>
            <c:manualLayout>
              <c:x val="4.842738630432384E-2"/>
              <c:y val="-1.3096188855632181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dLbl>
          <c:idx val="0"/>
          <c:layout>
            <c:manualLayout>
              <c:x val="5.025639631716064E-2"/>
              <c:y val="-9.6906276865142589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dLbl>
          <c:idx val="0"/>
          <c:layout>
            <c:manualLayout>
              <c:x val="-0.3072459482898699"/>
              <c:y val="-7.1077235696832622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dLbl>
          <c:idx val="0"/>
          <c:layout>
            <c:manualLayout>
              <c:x val="0.22691025530258391"/>
              <c:y val="-0.13416201723031876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dLbl>
          <c:idx val="0"/>
          <c:layout>
            <c:manualLayout>
              <c:x val="-0.23233654547592492"/>
              <c:y val="6.0383601289075294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dLbl>
          <c:idx val="0"/>
          <c:layout>
            <c:manualLayout>
              <c:x val="0.27523887480254705"/>
              <c:y val="-0.1948362140765281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dLbl>
          <c:idx val="0"/>
          <c:layout>
            <c:manualLayout>
              <c:x val="-0.23233654547592492"/>
              <c:y val="6.0383601289075294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dLbl>
          <c:idx val="0"/>
          <c:layout>
            <c:manualLayout>
              <c:x val="0.27523887480254705"/>
              <c:y val="-0.1948362140765281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dLbl>
          <c:idx val="0"/>
          <c:layout>
            <c:manualLayout>
              <c:x val="-0.18936429616191186"/>
              <c:y val="4.3546103657918361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dLbl>
          <c:idx val="0"/>
          <c:layout>
            <c:manualLayout>
              <c:x val="-0.18936429616191186"/>
              <c:y val="4.3546103657918361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3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4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5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6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8755095533839794"/>
              <c:y val="9.750447763813222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13869639067765996"/>
                  <c:h val="0.13086493820146466"/>
                </c:manualLayout>
              </c15:layout>
            </c:ext>
          </c:extLst>
        </c:dLbl>
      </c:pivotFmt>
      <c:pivotFmt>
        <c:idx val="37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2861984420247677"/>
              <c:y val="-0.18804434973068371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8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8958513598980401"/>
              <c:y val="5.9199147137437381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9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0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8958513598980401"/>
              <c:y val="5.9199147137437381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1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2861984420247677"/>
              <c:y val="-0.18804434973068371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2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8755095533839794"/>
              <c:y val="9.750447763813222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13869639067765996"/>
                  <c:h val="0.13086493820146466"/>
                </c:manualLayout>
              </c15:layout>
            </c:ext>
          </c:extLst>
        </c:dLbl>
      </c:pivotFmt>
      <c:pivotFmt>
        <c:idx val="43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4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8958513598980401"/>
              <c:y val="5.9199147137437381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5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2861984420247677"/>
              <c:y val="-0.18804434973068371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6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8755095533839794"/>
              <c:y val="9.750447763813222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13869639067765996"/>
                  <c:h val="0.13086493820146466"/>
                </c:manualLayout>
              </c15:layout>
            </c:ext>
          </c:extLst>
        </c:dLbl>
      </c:pivotFmt>
      <c:pivotFmt>
        <c:idx val="47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8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5205934076967418"/>
              <c:y val="-7.2068732006461592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9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3723232072439918"/>
              <c:y val="-0.14070561963166317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0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2850084039238288"/>
              <c:y val="0.13041008648788288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1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2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5205934076967418"/>
              <c:y val="-7.2068732006461592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3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3723232072439918"/>
              <c:y val="-0.14070561963166317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4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2850084039238288"/>
              <c:y val="0.13041008648788288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5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6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5205934076967418"/>
              <c:y val="-7.2068732006461592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7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3723232072439918"/>
              <c:y val="-0.14070561963166317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8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2850084039238288"/>
              <c:y val="0.13041008648788288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'部門產品屬性比較(報告書)-2024Q1法說'!$L$2</c:f>
              <c:strCache>
                <c:ptCount val="1"/>
                <c:pt idx="0">
                  <c:v>合計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tint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E45F-4A23-B90A-356B6200144E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E45F-4A23-B90A-356B6200144E}"/>
              </c:ext>
            </c:extLst>
          </c:dPt>
          <c:dPt>
            <c:idx val="2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E45F-4A23-B90A-356B6200144E}"/>
              </c:ext>
            </c:extLst>
          </c:dPt>
          <c:dLbls>
            <c:dLbl>
              <c:idx val="0"/>
              <c:layout>
                <c:manualLayout>
                  <c:x val="-0.22981881070176174"/>
                  <c:y val="-0.10295533143780226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ysClr val="windowText" lastClr="0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364088568289714"/>
                      <c:h val="0.1853195965880441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E45F-4A23-B90A-356B6200144E}"/>
                </c:ext>
              </c:extLst>
            </c:dLbl>
            <c:dLbl>
              <c:idx val="1"/>
              <c:layout>
                <c:manualLayout>
                  <c:x val="0.25205934076967412"/>
                  <c:y val="-0.14070561963166317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ysClr val="windowText" lastClr="0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594730453726271"/>
                      <c:h val="0.1681603746817437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E45F-4A23-B90A-356B6200144E}"/>
                </c:ext>
              </c:extLst>
            </c:dLbl>
            <c:dLbl>
              <c:idx val="2"/>
              <c:layout>
                <c:manualLayout>
                  <c:x val="0.15939036819654792"/>
                  <c:y val="0.15786484153796346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ysClr val="windowText" lastClr="0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542835494407175"/>
                      <c:h val="0.1681603746817437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E45F-4A23-B90A-356B6200144E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ysClr val="windowText" lastClr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'部門產品屬性比較(報告書)-2024Q1法說'!$K$3:$K$6</c:f>
              <c:strCache>
                <c:ptCount val="3"/>
                <c:pt idx="0">
                  <c:v>工商系統整合</c:v>
                </c:pt>
                <c:pt idx="1">
                  <c:v>金融產品</c:v>
                </c:pt>
                <c:pt idx="2">
                  <c:v>專案</c:v>
                </c:pt>
              </c:strCache>
            </c:strRef>
          </c:cat>
          <c:val>
            <c:numRef>
              <c:f>'部門產品屬性比較(報告書)-2024Q1法說'!$L$3:$L$6</c:f>
              <c:numCache>
                <c:formatCode>_-* #,##0_-;\-* #,##0_-;_-* "-"??_-;_-@_-</c:formatCode>
                <c:ptCount val="3"/>
                <c:pt idx="0">
                  <c:v>440463</c:v>
                </c:pt>
                <c:pt idx="1">
                  <c:v>270707</c:v>
                </c:pt>
                <c:pt idx="2">
                  <c:v>130664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45F-4A23-B90A-356B6200144E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pivotSource>
    <c:name>[法說會用營收比較.xlsx]部門產品屬性比較(報告書)-2024Q3法說!樞紐分析表1</c:name>
    <c:fmtId val="88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2400" dirty="0"/>
              <a:t>2023 3Q</a:t>
            </a:r>
            <a:endParaRPr lang="zh-TW" sz="2400" dirty="0"/>
          </a:p>
        </c:rich>
      </c:tx>
      <c:layout>
        <c:manualLayout>
          <c:xMode val="edge"/>
          <c:yMode val="edge"/>
          <c:x val="0.38005358225993968"/>
          <c:y val="5.27002151717971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pivotFmts>
      <c:pivotFmt>
        <c:idx val="0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dLbl>
          <c:idx val="0"/>
          <c:layout>
            <c:manualLayout>
              <c:x val="1.824430923070277E-2"/>
              <c:y val="-0.22599845633156748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dLbl>
          <c:idx val="0"/>
          <c:layout>
            <c:manualLayout>
              <c:x val="5.7120372283444486E-2"/>
              <c:y val="4.3539705274165197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dLbl>
          <c:idx val="0"/>
          <c:layout>
            <c:manualLayout>
              <c:x val="0.17231562548184523"/>
              <c:y val="-0.1766521340276754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dLbl>
          <c:idx val="0"/>
          <c:layout>
            <c:manualLayout>
              <c:x val="0.10939434206696462"/>
              <c:y val="-2.7734699650121226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dLbl>
          <c:idx val="0"/>
          <c:layout>
            <c:manualLayout>
              <c:x val="5.7120372283444486E-2"/>
              <c:y val="4.3539705274165197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dLbl>
          <c:idx val="0"/>
          <c:layout>
            <c:manualLayout>
              <c:x val="0.10939434206696462"/>
              <c:y val="-2.7734699650121226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dLbl>
          <c:idx val="0"/>
          <c:layout>
            <c:manualLayout>
              <c:x val="-0.28586526340927287"/>
              <c:y val="-9.1582325874299805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dLbl>
          <c:idx val="0"/>
          <c:layout>
            <c:manualLayout>
              <c:x val="0.17231562548184523"/>
              <c:y val="-0.1766521340276754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dLbl>
          <c:idx val="0"/>
          <c:layout>
            <c:manualLayout>
              <c:x val="-0.23824629954137616"/>
              <c:y val="7.6437762448700958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dLbl>
          <c:idx val="0"/>
          <c:layout>
            <c:manualLayout>
              <c:x val="0.21993471692262526"/>
              <c:y val="-0.2304185155491346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dLbl>
          <c:idx val="0"/>
          <c:layout>
            <c:manualLayout>
              <c:x val="0.17332945756853063"/>
              <c:y val="7.8549788188849293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dLbl>
          <c:idx val="0"/>
          <c:layout>
            <c:manualLayout>
              <c:x val="-0.23824629954137616"/>
              <c:y val="7.6437762448700958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dLbl>
          <c:idx val="0"/>
          <c:layout>
            <c:manualLayout>
              <c:x val="0.21993471692262526"/>
              <c:y val="-0.2304185155491346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dLbl>
          <c:idx val="0"/>
          <c:layout>
            <c:manualLayout>
              <c:x val="0.17332945756853063"/>
              <c:y val="7.8549788188849293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dLbl>
          <c:idx val="0"/>
          <c:layout>
            <c:manualLayout>
              <c:x val="-0.24642871270552819"/>
              <c:y val="7.0797579452333892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dLbl>
          <c:idx val="0"/>
          <c:layout>
            <c:manualLayout>
              <c:x val="-0.24642871270552819"/>
              <c:y val="7.0797579452333892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dLbl>
          <c:idx val="0"/>
          <c:showLegendKey val="1"/>
          <c:showVal val="1"/>
          <c:showCatName val="1"/>
          <c:showSerName val="1"/>
          <c:showPercent val="1"/>
          <c:showBubbleSize val="1"/>
          <c:extLst>
            <c:ext xmlns:c15="http://schemas.microsoft.com/office/drawing/2012/chart" uri="{CE6537A1-D6FC-4f65-9D91-7224C49458BB}"/>
          </c:extLst>
        </c:dLbl>
      </c:pivotFmt>
      <c:pivotFmt>
        <c:idx val="26"/>
        <c:dLbl>
          <c:idx val="0"/>
          <c:showLegendKey val="1"/>
          <c:showVal val="1"/>
          <c:showCatName val="1"/>
          <c:showSerName val="1"/>
          <c:showPercent val="1"/>
          <c:showBubbleSize val="1"/>
          <c:extLst>
            <c:ext xmlns:c15="http://schemas.microsoft.com/office/drawing/2012/chart" uri="{CE6537A1-D6FC-4f65-9D91-7224C49458BB}"/>
          </c:extLst>
        </c:dLbl>
      </c:pivotFmt>
      <c:pivotFmt>
        <c:idx val="27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3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4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5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6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7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8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pPr>
            <a:solidFill>
              <a:schemeClr val="accent4"/>
            </a:solidFill>
            <a:ln w="9525">
              <a:solidFill>
                <a:schemeClr val="lt1"/>
              </a:solidFill>
            </a:ln>
            <a:effectLst/>
          </c:spPr>
        </c:marker>
        <c:dLbl>
          <c:idx val="0"/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9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1"/>
          <c:showVal val="1"/>
          <c:showCatName val="1"/>
          <c:showSerName val="1"/>
          <c:showPercent val="1"/>
          <c:showBubbleSize val="1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40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5838097233446066"/>
              <c:y val="9.3722838416250689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41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2701272701272701"/>
              <c:y val="-0.19438810930777928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42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5868892147961925"/>
              <c:y val="5.2068243564583755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43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1"/>
          <c:showVal val="1"/>
          <c:showCatName val="1"/>
          <c:showSerName val="1"/>
          <c:showPercent val="1"/>
          <c:showBubbleSize val="1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44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5868892147961925"/>
              <c:y val="5.2068243564583755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45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2701272701272701"/>
              <c:y val="-0.19438810930777928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46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5838097233446066"/>
              <c:y val="9.3722838416250689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47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8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9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7452701871306534"/>
              <c:y val="-2.7769729901111272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0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4813018999065511"/>
              <c:y val="-0.12496378455500108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1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2142541212308654"/>
              <c:y val="0.11455013584208426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2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3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7452701871306534"/>
              <c:y val="-2.7769729901111272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4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4813018999065511"/>
              <c:y val="-0.12496378455500108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5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2142541212308654"/>
              <c:y val="0.11455013584208426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6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7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19956800740558742"/>
              <c:y val="-7.184260247470429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8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2030234583733665"/>
              <c:y val="-0.17447489172428185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9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5809933054208866"/>
              <c:y val="9.5790136632938991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0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1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3033900187943929"/>
              <c:y val="-5.6213562849916979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2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2248653590627654"/>
              <c:y val="-0.14404725480291233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3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151695009397196"/>
              <c:y val="0.11242712569983396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4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5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3033900187943929"/>
              <c:y val="-5.6213562849916979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6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2248653590627654"/>
              <c:y val="-0.14404725480291233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7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151695009397196"/>
              <c:y val="0.11242712569983396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8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9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3033900187943929"/>
              <c:y val="-5.6213562849916979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0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2248653590627654"/>
              <c:y val="-0.14404725480291233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1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151695009397196"/>
              <c:y val="0.11242712569983396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'部門產品屬性比較(報告書)-2024Q3法說'!$I$2</c:f>
              <c:strCache>
                <c:ptCount val="1"/>
                <c:pt idx="0">
                  <c:v>合計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tint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4F41-4087-A562-C97FE1B4B61F}"/>
              </c:ext>
            </c:extLst>
          </c:dPt>
          <c:dPt>
            <c:idx val="1"/>
            <c:bubble3D val="0"/>
            <c:spPr>
              <a:solidFill>
                <a:schemeClr val="bg2">
                  <a:lumMod val="9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4F41-4087-A562-C97FE1B4B61F}"/>
              </c:ext>
            </c:extLst>
          </c:dPt>
          <c:dPt>
            <c:idx val="2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4F41-4087-A562-C97FE1B4B61F}"/>
              </c:ext>
            </c:extLst>
          </c:dPt>
          <c:dLbls>
            <c:dLbl>
              <c:idx val="0"/>
              <c:layout>
                <c:manualLayout>
                  <c:x val="-0.23557397919488118"/>
                  <c:y val="-8.0806858275980928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ysClr val="windowText" lastClr="0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51040245639975"/>
                      <c:h val="0.2292987745332641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F41-4087-A562-C97FE1B4B61F}"/>
                </c:ext>
              </c:extLst>
            </c:dLbl>
            <c:dLbl>
              <c:idx val="1"/>
              <c:layout>
                <c:manualLayout>
                  <c:x val="0.22248653590627654"/>
                  <c:y val="-0.14404725480291233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ysClr val="windowText" lastClr="0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F41-4087-A562-C97FE1B4B61F}"/>
                </c:ext>
              </c:extLst>
            </c:dLbl>
            <c:dLbl>
              <c:idx val="2"/>
              <c:layout>
                <c:manualLayout>
                  <c:x val="0.197620393657928"/>
                  <c:y val="0.14931727632009195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ysClr val="windowText" lastClr="0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140634780158776"/>
                      <c:h val="0.2231327110373892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F41-4087-A562-C97FE1B4B61F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ysClr val="windowText" lastClr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'部門產品屬性比較(報告書)-2024Q3法說'!$H$3:$H$6</c:f>
              <c:strCache>
                <c:ptCount val="3"/>
                <c:pt idx="0">
                  <c:v>工商系統整合</c:v>
                </c:pt>
                <c:pt idx="1">
                  <c:v>金融產品</c:v>
                </c:pt>
                <c:pt idx="2">
                  <c:v>專案</c:v>
                </c:pt>
              </c:strCache>
            </c:strRef>
          </c:cat>
          <c:val>
            <c:numRef>
              <c:f>'部門產品屬性比較(報告書)-2024Q3法說'!$I$3:$I$6</c:f>
              <c:numCache>
                <c:formatCode>_-* #,##0_-;\-* #,##0_-;_-* "-"??_-;_-@_-</c:formatCode>
                <c:ptCount val="3"/>
                <c:pt idx="0">
                  <c:v>314662</c:v>
                </c:pt>
                <c:pt idx="1">
                  <c:v>166872</c:v>
                </c:pt>
                <c:pt idx="2">
                  <c:v>96314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F41-4087-A562-C97FE1B4B61F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</c:extLst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pivotSource>
    <c:name>[法說會用營收比較.xlsx]部門產品屬性比較(報告書)-2024Q1法說!樞紐分析表3</c:name>
    <c:fmtId val="89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2024 3Q</a:t>
            </a:r>
            <a:endParaRPr 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pivotFmts>
      <c:pivotFmt>
        <c:idx val="0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dLbl>
          <c:idx val="0"/>
          <c:layout>
            <c:manualLayout>
              <c:x val="-8.440000083703332E-2"/>
              <c:y val="-0.21559368562648074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dLbl>
          <c:idx val="0"/>
          <c:layout>
            <c:manualLayout>
              <c:x val="6.4291402203039499E-2"/>
              <c:y val="-2.0396881917246739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dLbl>
          <c:idx val="0"/>
          <c:layout>
            <c:manualLayout>
              <c:x val="4.8214728663578121E-3"/>
              <c:y val="4.1336259361412046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dLbl>
          <c:idx val="0"/>
          <c:layout>
            <c:manualLayout>
              <c:x val="9.3390382519396228E-3"/>
              <c:y val="-9.3063313396974535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dLbl>
          <c:idx val="0"/>
          <c:layout>
            <c:manualLayout>
              <c:x val="2.3688847673940753E-3"/>
              <c:y val="4.3359007760905122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dLbl>
          <c:idx val="0"/>
          <c:layout>
            <c:manualLayout>
              <c:x val="0.18650567082022987"/>
              <c:y val="-0.1565975609337783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dLbl>
          <c:idx val="0"/>
          <c:layout>
            <c:manualLayout>
              <c:x val="4.8214728663578121E-3"/>
              <c:y val="4.1336259361412046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dLbl>
          <c:idx val="0"/>
          <c:layout>
            <c:manualLayout>
              <c:x val="9.3390382519396228E-3"/>
              <c:y val="-9.3063313396974535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dLbl>
          <c:idx val="0"/>
          <c:layout>
            <c:manualLayout>
              <c:x val="2.3688847673940753E-3"/>
              <c:y val="4.3359007760905122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dLbl>
          <c:idx val="0"/>
          <c:layout>
            <c:manualLayout>
              <c:x val="6.4291402203039499E-2"/>
              <c:y val="-2.0396881917246739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dLbl>
          <c:idx val="0"/>
          <c:layout>
            <c:manualLayout>
              <c:x val="-0.26462866538719704"/>
              <c:y val="-7.0282546309415952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dLbl>
          <c:idx val="0"/>
          <c:layout>
            <c:manualLayout>
              <c:x val="0.18650567082022987"/>
              <c:y val="-0.1565975609337783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dLbl>
          <c:idx val="0"/>
          <c:layout>
            <c:manualLayout>
              <c:x val="-0.27179852356803641"/>
              <c:y val="4.4614563834019114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dLbl>
          <c:idx val="0"/>
          <c:layout>
            <c:manualLayout>
              <c:x val="0.26537441859939953"/>
              <c:y val="-0.19714939152161506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dLbl>
          <c:idx val="0"/>
          <c:layout>
            <c:manualLayout>
              <c:x val="0.16518871666943927"/>
              <c:y val="0.10265516631210345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dLbl>
          <c:idx val="0"/>
          <c:layout>
            <c:manualLayout>
              <c:x val="-0.27179852356803641"/>
              <c:y val="4.4614563834019114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dLbl>
          <c:idx val="0"/>
          <c:layout>
            <c:manualLayout>
              <c:x val="0.26537441859939953"/>
              <c:y val="-0.19714939152161506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dLbl>
          <c:idx val="0"/>
          <c:layout>
            <c:manualLayout>
              <c:x val="0.16518871666943927"/>
              <c:y val="0.10265516631210345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dLbl>
          <c:idx val="0"/>
          <c:layout>
            <c:manualLayout>
              <c:x val="-0.27748992515831894"/>
              <c:y val="5.8381462130918313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dLbl>
          <c:idx val="0"/>
          <c:layout>
            <c:manualLayout>
              <c:x val="-0.27748992515831894"/>
              <c:y val="5.8381462130918313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3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4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5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6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7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8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9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0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1"/>
        <c:dLbl>
          <c:idx val="0"/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2"/>
        <c:dLbl>
          <c:idx val="0"/>
          <c:layout>
            <c:manualLayout>
              <c:x val="0.15581350562170374"/>
              <c:y val="9.4268170815355073E-2"/>
            </c:manualLayout>
          </c:layout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3"/>
        <c:dLbl>
          <c:idx val="0"/>
          <c:layout>
            <c:manualLayout>
              <c:x val="0.21955539428512788"/>
              <c:y val="-0.22345047896973061"/>
            </c:manualLayout>
          </c:layout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4"/>
        <c:dLbl>
          <c:idx val="0"/>
          <c:layout>
            <c:manualLayout>
              <c:x val="-0.28093647225731422"/>
              <c:y val="2.7931309871216319E-2"/>
            </c:manualLayout>
          </c:layout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5"/>
        <c:dLbl>
          <c:idx val="0"/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6"/>
        <c:dLbl>
          <c:idx val="0"/>
          <c:layout>
            <c:manualLayout>
              <c:x val="-0.28093647225731422"/>
              <c:y val="2.7931309871216319E-2"/>
            </c:manualLayout>
          </c:layout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7"/>
        <c:dLbl>
          <c:idx val="0"/>
          <c:layout>
            <c:manualLayout>
              <c:x val="0.21955539428512788"/>
              <c:y val="-0.22345047896973061"/>
            </c:manualLayout>
          </c:layout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8"/>
        <c:dLbl>
          <c:idx val="0"/>
          <c:layout>
            <c:manualLayout>
              <c:x val="0.15581350562170374"/>
              <c:y val="9.4268170815355073E-2"/>
            </c:manualLayout>
          </c:layout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9"/>
        <c:dLbl>
          <c:idx val="0"/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0"/>
        <c:dLbl>
          <c:idx val="0"/>
          <c:layout>
            <c:manualLayout>
              <c:x val="-0.25569253416882465"/>
              <c:y val="7.331968841194271E-2"/>
            </c:manualLayout>
          </c:layout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1"/>
        <c:dLbl>
          <c:idx val="0"/>
          <c:layout>
            <c:manualLayout>
              <c:x val="0.18550242674993156"/>
              <c:y val="-0.22345047896973066"/>
            </c:manualLayout>
          </c:layout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2"/>
        <c:dLbl>
          <c:idx val="0"/>
          <c:layout>
            <c:manualLayout>
              <c:x val="0.15040737304048504"/>
              <c:y val="9.0776757081452969E-2"/>
            </c:manualLayout>
          </c:layout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3"/>
        <c:dLbl>
          <c:idx val="0"/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4"/>
        <c:dLbl>
          <c:idx val="0"/>
          <c:layout>
            <c:manualLayout>
              <c:x val="-0.25569253416882465"/>
              <c:y val="7.331968841194271E-2"/>
            </c:manualLayout>
          </c:layout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5"/>
        <c:dLbl>
          <c:idx val="0"/>
          <c:layout>
            <c:manualLayout>
              <c:x val="0.18550242674993156"/>
              <c:y val="-0.22345047896973066"/>
            </c:manualLayout>
          </c:layout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6"/>
        <c:dLbl>
          <c:idx val="0"/>
          <c:layout>
            <c:manualLayout>
              <c:x val="0.15040737304048504"/>
              <c:y val="9.0776757081452969E-2"/>
            </c:manualLayout>
          </c:layout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7"/>
      </c:pivotFmt>
      <c:pivotFmt>
        <c:idx val="58"/>
        <c:dLbl>
          <c:idx val="0"/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9"/>
        <c:dLbl>
          <c:idx val="0"/>
          <c:layout>
            <c:manualLayout>
              <c:x val="-0.26794531708350205"/>
              <c:y val="-9.6339400783014936E-2"/>
            </c:manualLayout>
          </c:layout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0"/>
        <c:dLbl>
          <c:idx val="0"/>
          <c:layout>
            <c:manualLayout>
              <c:x val="0.22929935788876618"/>
              <c:y val="-0.10666147943833804"/>
            </c:manualLayout>
          </c:layout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1"/>
        <c:dLbl>
          <c:idx val="0"/>
          <c:layout>
            <c:manualLayout>
              <c:x val="0.11851427486385667"/>
              <c:y val="0.13418702251919948"/>
            </c:manualLayout>
          </c:layout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2"/>
        <c:dLbl>
          <c:idx val="0"/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3"/>
        <c:dLbl>
          <c:idx val="0"/>
          <c:layout>
            <c:manualLayout>
              <c:x val="-0.29064127401775169"/>
              <c:y val="-2.473827930101706E-2"/>
            </c:manualLayout>
          </c:layout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4"/>
        <c:dLbl>
          <c:idx val="0"/>
          <c:layout>
            <c:manualLayout>
              <c:x val="0.2880692273450281"/>
              <c:y val="-0.14489563590595669"/>
            </c:manualLayout>
          </c:layout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5"/>
        <c:dLbl>
          <c:idx val="0"/>
          <c:layout>
            <c:manualLayout>
              <c:x val="0.11831414694527935"/>
              <c:y val="0.14842967580610197"/>
            </c:manualLayout>
          </c:layout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6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circle"/>
          <c:size val="6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7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1347987383604761"/>
              <c:y val="-9.8953117204067992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8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8775940710881298"/>
              <c:y val="-0.10602119700435855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9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3889052032706717"/>
              <c:y val="0.12722543640523026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0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1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1347987383604761"/>
              <c:y val="-9.8953117204067992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2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8775940710881298"/>
              <c:y val="-0.10602119700435855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3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3889052032706717"/>
              <c:y val="0.12722543640523026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4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5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1347987383604761"/>
              <c:y val="-9.8953117204067992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6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8775940710881298"/>
              <c:y val="-0.10602119700435855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7"/>
        <c:spPr>
          <a:solidFill>
            <a:schemeClr val="accent4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3889052032706717"/>
              <c:y val="0.12722543640523026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'部門產品屬性比較(報告書)-2024Q1法說'!$O$2</c:f>
              <c:strCache>
                <c:ptCount val="1"/>
                <c:pt idx="0">
                  <c:v>合計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tint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A223-408B-8829-5A83580504B6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A223-408B-8829-5A83580504B6}"/>
              </c:ext>
            </c:extLst>
          </c:dPt>
          <c:dPt>
            <c:idx val="2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A223-408B-8829-5A83580504B6}"/>
              </c:ext>
            </c:extLst>
          </c:dPt>
          <c:dLbls>
            <c:dLbl>
              <c:idx val="0"/>
              <c:layout>
                <c:manualLayout>
                  <c:x val="-0.26211981335773804"/>
                  <c:y val="-0.10225896667801584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ysClr val="windowText" lastClr="0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223-408B-8829-5A83580504B6}"/>
                </c:ext>
              </c:extLst>
            </c:dLbl>
            <c:dLbl>
              <c:idx val="1"/>
              <c:layout>
                <c:manualLayout>
                  <c:x val="0.18775940710881298"/>
                  <c:y val="-0.10602119700435855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ysClr val="windowText" lastClr="0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223-408B-8829-5A83580504B6}"/>
                </c:ext>
              </c:extLst>
            </c:dLbl>
            <c:dLbl>
              <c:idx val="2"/>
              <c:layout>
                <c:manualLayout>
                  <c:x val="0.13667969940728564"/>
                  <c:y val="0.1635898781466800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ysClr val="windowText" lastClr="0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620949189023944"/>
                      <c:h val="0.18182206270817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A223-408B-8829-5A83580504B6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ysClr val="windowText" lastClr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'部門產品屬性比較(報告書)-2024Q1法說'!$N$3:$N$6</c:f>
              <c:strCache>
                <c:ptCount val="3"/>
                <c:pt idx="0">
                  <c:v>工商系統整合</c:v>
                </c:pt>
                <c:pt idx="1">
                  <c:v>金融產品</c:v>
                </c:pt>
                <c:pt idx="2">
                  <c:v>專案</c:v>
                </c:pt>
              </c:strCache>
            </c:strRef>
          </c:cat>
          <c:val>
            <c:numRef>
              <c:f>'部門產品屬性比較(報告書)-2024Q1法說'!$O$3:$O$6</c:f>
              <c:numCache>
                <c:formatCode>_-* #,##0_-;\-* #,##0_-;_-* "-"??_-;_-@_-</c:formatCode>
                <c:ptCount val="3"/>
                <c:pt idx="0">
                  <c:v>97807</c:v>
                </c:pt>
                <c:pt idx="1">
                  <c:v>42938</c:v>
                </c:pt>
                <c:pt idx="2">
                  <c:v>24533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223-408B-8829-5A83580504B6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</c:extLst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2400" dirty="0"/>
              <a:t>2023</a:t>
            </a:r>
            <a:endParaRPr lang="zh-TW" sz="2400" dirty="0"/>
          </a:p>
        </c:rich>
      </c:tx>
      <c:layout>
        <c:manualLayout>
          <c:xMode val="edge"/>
          <c:yMode val="edge"/>
          <c:x val="0.44942513579074367"/>
          <c:y val="4.7108115247800108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4040267721001186E-2"/>
          <c:y val="0.2524456096759512"/>
          <c:w val="0.83362734101114655"/>
          <c:h val="0.67919132557409911"/>
        </c:manualLayout>
      </c:layout>
      <c:pie3DChart>
        <c:varyColors val="1"/>
        <c:ser>
          <c:idx val="2"/>
          <c:order val="0"/>
          <c:explosion val="1"/>
          <c:dPt>
            <c:idx val="0"/>
            <c:bubble3D val="0"/>
            <c:spPr>
              <a:solidFill>
                <a:srgbClr val="9DC5E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65B2-42CE-A95F-426890A9A6F7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65B2-42CE-A95F-426890A9A6F7}"/>
              </c:ext>
            </c:extLst>
          </c:dPt>
          <c:dPt>
            <c:idx val="2"/>
            <c:bubble3D val="0"/>
            <c:spPr>
              <a:solidFill>
                <a:schemeClr val="accent4">
                  <a:shade val="8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65B2-42CE-A95F-426890A9A6F7}"/>
              </c:ext>
            </c:extLst>
          </c:dPt>
          <c:dPt>
            <c:idx val="3"/>
            <c:bubble3D val="0"/>
            <c:spPr>
              <a:solidFill>
                <a:schemeClr val="accent4">
                  <a:shade val="58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65B2-42CE-A95F-426890A9A6F7}"/>
              </c:ext>
            </c:extLst>
          </c:dPt>
          <c:dLbls>
            <c:dLbl>
              <c:idx val="0"/>
              <c:layout>
                <c:manualLayout>
                  <c:x val="0.11959832755886964"/>
                  <c:y val="-0.2626494880927906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5B2-42CE-A95F-426890A9A6F7}"/>
                </c:ext>
              </c:extLst>
            </c:dLbl>
            <c:dLbl>
              <c:idx val="1"/>
              <c:layout>
                <c:manualLayout>
                  <c:x val="-8.1381288830130738E-2"/>
                  <c:y val="0.10868487965685023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5B2-42CE-A95F-426890A9A6F7}"/>
                </c:ext>
              </c:extLst>
            </c:dLbl>
            <c:dLbl>
              <c:idx val="2"/>
              <c:layout>
                <c:manualLayout>
                  <c:x val="0.20971256623184709"/>
                  <c:y val="-1.8378168778551165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5B2-42CE-A95F-426890A9A6F7}"/>
                </c:ext>
              </c:extLst>
            </c:dLbl>
            <c:dLbl>
              <c:idx val="3"/>
              <c:layout>
                <c:manualLayout>
                  <c:x val="9.7010879118429538E-2"/>
                  <c:y val="7.8269467205312887E-3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5B2-42CE-A95F-426890A9A6F7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3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'2023Q4地區別收入'!$J$67:$J$70</c:f>
              <c:strCache>
                <c:ptCount val="4"/>
                <c:pt idx="0">
                  <c:v>台灣地區</c:v>
                </c:pt>
                <c:pt idx="1">
                  <c:v>亞洲地區</c:v>
                </c:pt>
                <c:pt idx="2">
                  <c:v>美洲地區</c:v>
                </c:pt>
                <c:pt idx="3">
                  <c:v>其他</c:v>
                </c:pt>
              </c:strCache>
            </c:strRef>
          </c:cat>
          <c:val>
            <c:numRef>
              <c:f>'2023Q4地區別收入'!$K$67:$K$70</c:f>
              <c:numCache>
                <c:formatCode>_-* #,##0_-;\-* #,##0_-;_-* "-"??_-;_-@_-</c:formatCode>
                <c:ptCount val="4"/>
                <c:pt idx="0">
                  <c:v>745971</c:v>
                </c:pt>
                <c:pt idx="1">
                  <c:v>95107</c:v>
                </c:pt>
                <c:pt idx="2">
                  <c:v>62</c:v>
                </c:pt>
                <c:pt idx="3">
                  <c:v>694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5B2-42CE-A95F-426890A9A6F7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2400" dirty="0"/>
              <a:t>202</a:t>
            </a:r>
            <a:r>
              <a:rPr lang="en-US" altLang="zh-TW" sz="2400" dirty="0"/>
              <a:t>4</a:t>
            </a:r>
            <a:r>
              <a:rPr lang="en-US" altLang="zh-TW" sz="2400" baseline="0" dirty="0"/>
              <a:t> 3q</a:t>
            </a:r>
            <a:endParaRPr lang="zh-TW" sz="2400" dirty="0"/>
          </a:p>
        </c:rich>
      </c:tx>
      <c:layout>
        <c:manualLayout>
          <c:xMode val="edge"/>
          <c:yMode val="edge"/>
          <c:x val="0.42997345132538861"/>
          <c:y val="9.578152981668987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4040251303856418E-2"/>
          <c:y val="0.28592054455564486"/>
          <c:w val="0.83362734101114655"/>
          <c:h val="0.67919132557409911"/>
        </c:manualLayout>
      </c:layout>
      <c:pie3DChart>
        <c:varyColors val="1"/>
        <c:ser>
          <c:idx val="2"/>
          <c:order val="0"/>
          <c:dPt>
            <c:idx val="0"/>
            <c:bubble3D val="0"/>
            <c:spPr>
              <a:solidFill>
                <a:srgbClr val="9DC5E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C79A-4795-B234-0C5B16C33215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C79A-4795-B234-0C5B16C33215}"/>
              </c:ext>
            </c:extLst>
          </c:dPt>
          <c:dPt>
            <c:idx val="2"/>
            <c:bubble3D val="0"/>
            <c:spPr>
              <a:solidFill>
                <a:schemeClr val="accent4">
                  <a:shade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C79A-4795-B234-0C5B16C33215}"/>
              </c:ext>
            </c:extLst>
          </c:dPt>
          <c:dPt>
            <c:idx val="3"/>
            <c:bubble3D val="0"/>
            <c:spPr>
              <a:solidFill>
                <a:schemeClr val="accent4">
                  <a:shade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C79A-4795-B234-0C5B16C33215}"/>
              </c:ext>
            </c:extLst>
          </c:dPt>
          <c:dLbls>
            <c:dLbl>
              <c:idx val="0"/>
              <c:layout>
                <c:manualLayout>
                  <c:x val="0.13408998635015909"/>
                  <c:y val="-2.6373278962552527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79A-4795-B234-0C5B16C33215}"/>
                </c:ext>
              </c:extLst>
            </c:dLbl>
            <c:dLbl>
              <c:idx val="1"/>
              <c:layout>
                <c:manualLayout>
                  <c:x val="-0.15167568144640711"/>
                  <c:y val="0.17935438541619494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79A-4795-B234-0C5B16C33215}"/>
                </c:ext>
              </c:extLst>
            </c:dLbl>
            <c:dLbl>
              <c:idx val="2"/>
              <c:layout>
                <c:manualLayout>
                  <c:x val="0.14925663017851079"/>
                  <c:y val="7.0593791144084345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79A-4795-B234-0C5B16C33215}"/>
                </c:ext>
              </c:extLst>
            </c:dLbl>
            <c:dLbl>
              <c:idx val="3"/>
              <c:layout>
                <c:manualLayout>
                  <c:x val="4.2081261738592529E-2"/>
                  <c:y val="-8.2564105898005488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79A-4795-B234-0C5B16C33215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3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'2024Q3地區別收入'!$L$88:$L$90</c:f>
              <c:strCache>
                <c:ptCount val="3"/>
                <c:pt idx="0">
                  <c:v>台灣地區</c:v>
                </c:pt>
                <c:pt idx="1">
                  <c:v>亞洲地區</c:v>
                </c:pt>
                <c:pt idx="2">
                  <c:v>其他</c:v>
                </c:pt>
              </c:strCache>
            </c:strRef>
          </c:cat>
          <c:val>
            <c:numRef>
              <c:f>'2024Q3地區別收入'!$M$88:$M$90</c:f>
              <c:numCache>
                <c:formatCode>_-* #,##0_-;\-* #,##0_-;_-* "-"??_-;_-@_-</c:formatCode>
                <c:ptCount val="3"/>
                <c:pt idx="0">
                  <c:v>514818</c:v>
                </c:pt>
                <c:pt idx="1">
                  <c:v>76748</c:v>
                </c:pt>
                <c:pt idx="2">
                  <c:v>2878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79A-4795-B234-0C5B16C33215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2400" dirty="0"/>
              <a:t>2023 3Q</a:t>
            </a:r>
            <a:endParaRPr lang="zh-TW" sz="2400" dirty="0"/>
          </a:p>
        </c:rich>
      </c:tx>
      <c:layout>
        <c:manualLayout>
          <c:xMode val="edge"/>
          <c:yMode val="edge"/>
          <c:x val="0.21280538621868958"/>
          <c:y val="4.93442781887453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4040251303856418E-2"/>
          <c:y val="0.28592054455564486"/>
          <c:w val="0.83362734101114655"/>
          <c:h val="0.67919132557409911"/>
        </c:manualLayout>
      </c:layout>
      <c:pie3DChart>
        <c:varyColors val="1"/>
        <c:ser>
          <c:idx val="2"/>
          <c:order val="0"/>
          <c:dPt>
            <c:idx val="0"/>
            <c:bubble3D val="0"/>
            <c:spPr>
              <a:solidFill>
                <a:srgbClr val="9DC5E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940B-4E52-8216-9F78F7A7043A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940B-4E52-8216-9F78F7A7043A}"/>
              </c:ext>
            </c:extLst>
          </c:dPt>
          <c:dPt>
            <c:idx val="2"/>
            <c:bubble3D val="0"/>
            <c:spPr>
              <a:solidFill>
                <a:schemeClr val="accent4">
                  <a:shade val="8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940B-4E52-8216-9F78F7A7043A}"/>
              </c:ext>
            </c:extLst>
          </c:dPt>
          <c:dPt>
            <c:idx val="3"/>
            <c:bubble3D val="0"/>
            <c:spPr>
              <a:solidFill>
                <a:schemeClr val="accent4">
                  <a:shade val="58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940B-4E52-8216-9F78F7A7043A}"/>
              </c:ext>
            </c:extLst>
          </c:dPt>
          <c:dLbls>
            <c:dLbl>
              <c:idx val="0"/>
              <c:layout>
                <c:manualLayout>
                  <c:x val="0.15903494858499329"/>
                  <c:y val="-6.923824224664818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0B-4E52-8216-9F78F7A7043A}"/>
                </c:ext>
              </c:extLst>
            </c:dLbl>
            <c:dLbl>
              <c:idx val="1"/>
              <c:layout>
                <c:manualLayout>
                  <c:x val="-0.22504322955573933"/>
                  <c:y val="0.1793543379509121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40B-4E52-8216-9F78F7A7043A}"/>
                </c:ext>
              </c:extLst>
            </c:dLbl>
            <c:dLbl>
              <c:idx val="2"/>
              <c:layout>
                <c:manualLayout>
                  <c:x val="0.21675483203258084"/>
                  <c:y val="6.3449709810204313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40B-4E52-8216-9F78F7A7043A}"/>
                </c:ext>
              </c:extLst>
            </c:dLbl>
            <c:dLbl>
              <c:idx val="3"/>
              <c:layout>
                <c:manualLayout>
                  <c:x val="4.2081261738592529E-2"/>
                  <c:y val="-8.2564105898005488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40B-4E52-8216-9F78F7A7043A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3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'2024Q3地區別收入'!$L$96:$L$99</c:f>
              <c:strCache>
                <c:ptCount val="4"/>
                <c:pt idx="0">
                  <c:v>台灣地區</c:v>
                </c:pt>
                <c:pt idx="1">
                  <c:v>亞洲地區</c:v>
                </c:pt>
                <c:pt idx="2">
                  <c:v>美洲地區</c:v>
                </c:pt>
                <c:pt idx="3">
                  <c:v>其他</c:v>
                </c:pt>
              </c:strCache>
            </c:strRef>
          </c:cat>
          <c:val>
            <c:numRef>
              <c:f>'2024Q3地區別收入'!$M$96:$M$99</c:f>
              <c:numCache>
                <c:formatCode>#,##0</c:formatCode>
                <c:ptCount val="4"/>
                <c:pt idx="0">
                  <c:v>518946</c:v>
                </c:pt>
                <c:pt idx="1">
                  <c:v>58319</c:v>
                </c:pt>
                <c:pt idx="2" formatCode="General">
                  <c:v>62</c:v>
                </c:pt>
                <c:pt idx="3" formatCode="General">
                  <c:v>521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40B-4E52-8216-9F78F7A7043A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endParaRPr 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c:rich>
      </c:tx>
      <c:layout>
        <c:manualLayout>
          <c:xMode val="edge"/>
          <c:yMode val="edge"/>
          <c:x val="0.43300223835656909"/>
          <c:y val="3.0998855858584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2589220698692451E-2"/>
          <c:y val="0.28951020159913166"/>
          <c:w val="0.83362734101114655"/>
          <c:h val="0.67919132557409911"/>
        </c:manualLayout>
      </c:layout>
      <c:pie3DChart>
        <c:varyColors val="1"/>
        <c:ser>
          <c:idx val="2"/>
          <c:order val="0"/>
          <c:dPt>
            <c:idx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769B-4D64-B57C-EC19F3266E85}"/>
              </c:ext>
            </c:extLst>
          </c:dPt>
          <c:dPt>
            <c:idx val="1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769B-4D64-B57C-EC19F3266E85}"/>
              </c:ext>
            </c:extLst>
          </c:dPt>
          <c:dPt>
            <c:idx val="2"/>
            <c:bubble3D val="0"/>
            <c:spPr>
              <a:solidFill>
                <a:srgbClr val="9DC5E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769B-4D64-B57C-EC19F3266E85}"/>
              </c:ext>
            </c:extLst>
          </c:dPt>
          <c:dPt>
            <c:idx val="3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769B-4D64-B57C-EC19F3266E85}"/>
              </c:ext>
            </c:extLst>
          </c:dPt>
          <c:dLbls>
            <c:dLbl>
              <c:idx val="0"/>
              <c:layout>
                <c:manualLayout>
                  <c:x val="2.0061886203618418E-2"/>
                  <c:y val="3.2320974827319396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69B-4D64-B57C-EC19F3266E85}"/>
                </c:ext>
              </c:extLst>
            </c:dLbl>
            <c:dLbl>
              <c:idx val="1"/>
              <c:layout>
                <c:manualLayout>
                  <c:x val="0.11643014320179675"/>
                  <c:y val="0.20732030780386057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69B-4D64-B57C-EC19F3266E85}"/>
                </c:ext>
              </c:extLst>
            </c:dLbl>
            <c:dLbl>
              <c:idx val="2"/>
              <c:layout>
                <c:manualLayout>
                  <c:x val="9.9002018687057922E-2"/>
                  <c:y val="-0.1268336474883037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69B-4D64-B57C-EC19F3266E85}"/>
                </c:ext>
              </c:extLst>
            </c:dLbl>
            <c:dLbl>
              <c:idx val="3"/>
              <c:layout>
                <c:manualLayout>
                  <c:x val="-3.3888491211325859E-2"/>
                  <c:y val="3.1158941488702154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69B-4D64-B57C-EC19F3266E85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自有非自有2024Q1!$A$2:$A$5</c:f>
              <c:strCache>
                <c:ptCount val="4"/>
                <c:pt idx="0">
                  <c:v>自有產品</c:v>
                </c:pt>
                <c:pt idx="1">
                  <c:v>非自有產品</c:v>
                </c:pt>
                <c:pt idx="2">
                  <c:v>自有人力</c:v>
                </c:pt>
                <c:pt idx="3">
                  <c:v>非自有人力</c:v>
                </c:pt>
              </c:strCache>
            </c:strRef>
          </c:cat>
          <c:val>
            <c:numRef>
              <c:f>自有非自有2024Q1!$C$2:$C$5</c:f>
              <c:numCache>
                <c:formatCode>_-* #,##0_-;\-* #,##0_-;_-* "-"??_-;_-@_-</c:formatCode>
                <c:ptCount val="4"/>
                <c:pt idx="0">
                  <c:v>50395834.939528093</c:v>
                </c:pt>
                <c:pt idx="1">
                  <c:v>38500557</c:v>
                </c:pt>
                <c:pt idx="2">
                  <c:v>503231265.97417277</c:v>
                </c:pt>
                <c:pt idx="3">
                  <c:v>249706775.08629912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69B-4D64-B57C-EC19F3266E85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2023 3Q</a:t>
            </a:r>
            <a:endParaRPr 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c:rich>
      </c:tx>
      <c:layout>
        <c:manualLayout>
          <c:xMode val="edge"/>
          <c:yMode val="edge"/>
          <c:x val="0.3624655058055205"/>
          <c:y val="4.2590458465410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2589220698692451E-2"/>
          <c:y val="0.28951020159913166"/>
          <c:w val="0.83362734101114655"/>
          <c:h val="0.67919132557409911"/>
        </c:manualLayout>
      </c:layout>
      <c:pie3DChart>
        <c:varyColors val="1"/>
        <c:ser>
          <c:idx val="2"/>
          <c:order val="0"/>
          <c:dPt>
            <c:idx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8A51-43F4-81A3-3AB008B31A03}"/>
              </c:ext>
            </c:extLst>
          </c:dPt>
          <c:dPt>
            <c:idx val="1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8A51-43F4-81A3-3AB008B31A03}"/>
              </c:ext>
            </c:extLst>
          </c:dPt>
          <c:dPt>
            <c:idx val="2"/>
            <c:bubble3D val="0"/>
            <c:spPr>
              <a:solidFill>
                <a:srgbClr val="9DC5E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8A51-43F4-81A3-3AB008B31A03}"/>
              </c:ext>
            </c:extLst>
          </c:dPt>
          <c:dPt>
            <c:idx val="3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8A51-43F4-81A3-3AB008B31A03}"/>
              </c:ext>
            </c:extLst>
          </c:dPt>
          <c:dLbls>
            <c:dLbl>
              <c:idx val="0"/>
              <c:layout>
                <c:manualLayout>
                  <c:x val="6.6686280278513144E-2"/>
                  <c:y val="-6.7340067340067339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A51-43F4-81A3-3AB008B31A03}"/>
                </c:ext>
              </c:extLst>
            </c:dLbl>
            <c:dLbl>
              <c:idx val="1"/>
              <c:layout>
                <c:manualLayout>
                  <c:x val="0.15298617240364812"/>
                  <c:y val="-3.9611804317686667E-3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A51-43F4-81A3-3AB008B31A03}"/>
                </c:ext>
              </c:extLst>
            </c:dLbl>
            <c:dLbl>
              <c:idx val="2"/>
              <c:layout>
                <c:manualLayout>
                  <c:x val="0.15298617240364812"/>
                  <c:y val="-0.11883541295306001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A51-43F4-81A3-3AB008B31A03}"/>
                </c:ext>
              </c:extLst>
            </c:dLbl>
            <c:dLbl>
              <c:idx val="3"/>
              <c:layout>
                <c:manualLayout>
                  <c:x val="-7.1130805618994597E-2"/>
                  <c:y val="-0.1024807355414938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A51-43F4-81A3-3AB008B31A03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自有非自有2024Q3!$A$2:$A$5</c:f>
              <c:strCache>
                <c:ptCount val="4"/>
                <c:pt idx="0">
                  <c:v>自有產品</c:v>
                </c:pt>
                <c:pt idx="1">
                  <c:v>非自有產品</c:v>
                </c:pt>
                <c:pt idx="2">
                  <c:v>自有人力</c:v>
                </c:pt>
                <c:pt idx="3">
                  <c:v>非自有人力</c:v>
                </c:pt>
              </c:strCache>
            </c:strRef>
          </c:cat>
          <c:val>
            <c:numRef>
              <c:f>自有非自有2024Q3!$B$2:$B$5</c:f>
              <c:numCache>
                <c:formatCode>_-* #,##0_-;\-* #,##0_-;_-* "-"??_-;_-@_-</c:formatCode>
                <c:ptCount val="4"/>
                <c:pt idx="0">
                  <c:v>32251328.43337613</c:v>
                </c:pt>
                <c:pt idx="1">
                  <c:v>16778799</c:v>
                </c:pt>
                <c:pt idx="2">
                  <c:v>343792963.1846602</c:v>
                </c:pt>
                <c:pt idx="3">
                  <c:v>185025094.38196367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A51-43F4-81A3-3AB008B31A03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4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5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6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7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8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9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291545-CD33-4ACB-8B9F-FC4E2275D073}" type="datetimeFigureOut">
              <a:rPr lang="zh-TW" altLang="en-US" smtClean="0"/>
              <a:t>2024/11/20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DE321C-D93A-4929-9083-45DAA84718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40826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9B637-47F0-43AA-A063-613201E95C1F}" type="datetimeFigureOut">
              <a:rPr lang="zh-TW" altLang="en-US" smtClean="0"/>
              <a:t>2024/11/20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9C01D1-6F07-44F2-AF7A-958A11DC86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12489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C01D1-6F07-44F2-AF7A-958A11DC865E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0603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TW" dirty="0"/>
              <a:t>113 </a:t>
            </a:r>
            <a:r>
              <a:rPr lang="zh-TW" altLang="en-US" dirty="0"/>
              <a:t>年</a:t>
            </a:r>
            <a:r>
              <a:rPr lang="en-US" altLang="zh-TW" dirty="0"/>
              <a:t>9</a:t>
            </a:r>
            <a:r>
              <a:rPr lang="zh-TW" altLang="en-US" dirty="0"/>
              <a:t>月</a:t>
            </a:r>
          </a:p>
        </p:txBody>
      </p:sp>
      <p:sp>
        <p:nvSpPr>
          <p:cNvPr id="1946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29745B50-4364-4415-BAD9-B1FD4E2168AE}" type="slidenum">
              <a:rPr lang="zh-TW" altLang="en-US" sz="1200" smtClean="0">
                <a:latin typeface="Calibri" panose="020F0502020204030204" pitchFamily="34" charset="0"/>
              </a:rPr>
              <a:pPr/>
              <a:t>3</a:t>
            </a:fld>
            <a:endParaRPr lang="zh-TW" altLang="en-US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9560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DC68F-3556-CDFE-5ABF-6445C48A4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1B367200-3D0B-35DE-D14F-AED4C64D4E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B6DE49DB-796E-7CB6-2ECF-C3CF2BA3AE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4BBC1CD-DF07-223C-D31B-6282950CD9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C01D1-6F07-44F2-AF7A-958A11DC865E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96604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C01D1-6F07-44F2-AF7A-958A11DC865E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3725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標題投影片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6292" y="-1"/>
            <a:ext cx="12753483" cy="7173023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矩形 14"/>
          <p:cNvSpPr/>
          <p:nvPr userDrawn="1"/>
        </p:nvSpPr>
        <p:spPr bwMode="auto">
          <a:xfrm>
            <a:off x="176213" y="169069"/>
            <a:ext cx="11839575" cy="6519863"/>
          </a:xfrm>
          <a:prstGeom prst="rect">
            <a:avLst/>
          </a:prstGeom>
          <a:solidFill>
            <a:srgbClr val="2858AA">
              <a:alpha val="66000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-545321" y="6409570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sz="2400"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835700" y="1602600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 dirty="0"/>
          </a:p>
        </p:txBody>
      </p:sp>
      <p:cxnSp>
        <p:nvCxnSpPr>
          <p:cNvPr id="12" name="Google Shape;13;p2"/>
          <p:cNvCxnSpPr/>
          <p:nvPr userDrawn="1"/>
        </p:nvCxnSpPr>
        <p:spPr>
          <a:xfrm>
            <a:off x="5515950" y="3908550"/>
            <a:ext cx="1160100" cy="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" name="圖片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27250" y="1602600"/>
            <a:ext cx="2137500" cy="877500"/>
          </a:xfrm>
          <a:prstGeom prst="rect">
            <a:avLst/>
          </a:prstGeom>
        </p:spPr>
      </p:pic>
      <p:grpSp>
        <p:nvGrpSpPr>
          <p:cNvPr id="5" name="群組 4"/>
          <p:cNvGrpSpPr/>
          <p:nvPr userDrawn="1"/>
        </p:nvGrpSpPr>
        <p:grpSpPr>
          <a:xfrm>
            <a:off x="0" y="-6617"/>
            <a:ext cx="12192644" cy="6877852"/>
            <a:chOff x="-644" y="0"/>
            <a:chExt cx="12193288" cy="6876392"/>
          </a:xfrm>
        </p:grpSpPr>
        <p:sp>
          <p:nvSpPr>
            <p:cNvPr id="16" name="矩形 15"/>
            <p:cNvSpPr/>
            <p:nvPr userDrawn="1"/>
          </p:nvSpPr>
          <p:spPr bwMode="auto">
            <a:xfrm>
              <a:off x="0" y="0"/>
              <a:ext cx="12192644" cy="6876392"/>
            </a:xfrm>
            <a:prstGeom prst="rect">
              <a:avLst/>
            </a:prstGeom>
            <a:noFill/>
            <a:ln w="127000">
              <a:headEnd type="none" w="med" len="med"/>
              <a:tailEnd type="none" w="med" len="med"/>
            </a:ln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7" name="矩形 14"/>
            <p:cNvSpPr/>
            <p:nvPr userDrawn="1"/>
          </p:nvSpPr>
          <p:spPr bwMode="auto">
            <a:xfrm>
              <a:off x="-644" y="0"/>
              <a:ext cx="12192644" cy="3467100"/>
            </a:xfrm>
            <a:custGeom>
              <a:avLst/>
              <a:gdLst>
                <a:gd name="connsiteX0" fmla="*/ 0 w 9144000"/>
                <a:gd name="connsiteY0" fmla="*/ 0 h 3501008"/>
                <a:gd name="connsiteX1" fmla="*/ 9144000 w 9144000"/>
                <a:gd name="connsiteY1" fmla="*/ 0 h 3501008"/>
                <a:gd name="connsiteX2" fmla="*/ 9144000 w 9144000"/>
                <a:gd name="connsiteY2" fmla="*/ 3501008 h 3501008"/>
                <a:gd name="connsiteX3" fmla="*/ 0 w 9144000"/>
                <a:gd name="connsiteY3" fmla="*/ 3501008 h 3501008"/>
                <a:gd name="connsiteX4" fmla="*/ 0 w 9144000"/>
                <a:gd name="connsiteY4" fmla="*/ 0 h 3501008"/>
                <a:gd name="connsiteX0" fmla="*/ 0 w 9144000"/>
                <a:gd name="connsiteY0" fmla="*/ 3501008 h 3592448"/>
                <a:gd name="connsiteX1" fmla="*/ 0 w 9144000"/>
                <a:gd name="connsiteY1" fmla="*/ 0 h 3592448"/>
                <a:gd name="connsiteX2" fmla="*/ 9144000 w 9144000"/>
                <a:gd name="connsiteY2" fmla="*/ 0 h 3592448"/>
                <a:gd name="connsiteX3" fmla="*/ 9144000 w 9144000"/>
                <a:gd name="connsiteY3" fmla="*/ 3501008 h 3592448"/>
                <a:gd name="connsiteX4" fmla="*/ 91440 w 9144000"/>
                <a:gd name="connsiteY4" fmla="*/ 3592448 h 3592448"/>
                <a:gd name="connsiteX0" fmla="*/ 0 w 9144000"/>
                <a:gd name="connsiteY0" fmla="*/ 3501008 h 3501008"/>
                <a:gd name="connsiteX1" fmla="*/ 0 w 9144000"/>
                <a:gd name="connsiteY1" fmla="*/ 0 h 3501008"/>
                <a:gd name="connsiteX2" fmla="*/ 9144000 w 9144000"/>
                <a:gd name="connsiteY2" fmla="*/ 0 h 3501008"/>
                <a:gd name="connsiteX3" fmla="*/ 9144000 w 9144000"/>
                <a:gd name="connsiteY3" fmla="*/ 3501008 h 3501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44000" h="3501008">
                  <a:moveTo>
                    <a:pt x="0" y="3501008"/>
                  </a:moveTo>
                  <a:lnTo>
                    <a:pt x="0" y="0"/>
                  </a:lnTo>
                  <a:lnTo>
                    <a:pt x="9144000" y="0"/>
                  </a:lnTo>
                  <a:lnTo>
                    <a:pt x="9144000" y="3501008"/>
                  </a:lnTo>
                </a:path>
              </a:pathLst>
            </a:custGeom>
            <a:noFill/>
            <a:ln w="127000">
              <a:solidFill>
                <a:srgbClr val="2858AA"/>
              </a:solidFill>
              <a:headEnd type="none" w="med" len="med"/>
              <a:tailEnd type="none" w="med" len="med"/>
            </a:ln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0"/>
                <a:cs typeface="宋体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65867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9968" y="-366328"/>
            <a:ext cx="12361968" cy="8241312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 bwMode="auto">
          <a:xfrm>
            <a:off x="-641935" y="2285352"/>
            <a:ext cx="12978314" cy="2287296"/>
          </a:xfrm>
          <a:prstGeom prst="rect">
            <a:avLst/>
          </a:prstGeom>
          <a:solidFill>
            <a:srgbClr val="224D92">
              <a:alpha val="87843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489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72716" y="-834191"/>
            <a:ext cx="12790905" cy="9593179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 bwMode="auto">
          <a:xfrm>
            <a:off x="-641935" y="2285352"/>
            <a:ext cx="12978314" cy="2287296"/>
          </a:xfrm>
          <a:prstGeom prst="rect">
            <a:avLst/>
          </a:prstGeom>
          <a:solidFill>
            <a:srgbClr val="224D92">
              <a:alpha val="87843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6565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601377" y="-351168"/>
            <a:ext cx="16668597" cy="7209168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 bwMode="auto">
          <a:xfrm>
            <a:off x="-641935" y="2285352"/>
            <a:ext cx="12978314" cy="2287296"/>
          </a:xfrm>
          <a:prstGeom prst="rect">
            <a:avLst/>
          </a:prstGeom>
          <a:solidFill>
            <a:srgbClr val="224D92">
              <a:alpha val="87843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66532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04;p26"/>
          <p:cNvSpPr/>
          <p:nvPr userDrawn="1"/>
        </p:nvSpPr>
        <p:spPr>
          <a:xfrm>
            <a:off x="-8950" y="-17900"/>
            <a:ext cx="12200950" cy="68759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209;p26"/>
          <p:cNvSpPr/>
          <p:nvPr userDrawn="1"/>
        </p:nvSpPr>
        <p:spPr>
          <a:xfrm>
            <a:off x="-225887" y="-304800"/>
            <a:ext cx="1909543" cy="2525211"/>
          </a:xfrm>
          <a:custGeom>
            <a:avLst/>
            <a:gdLst/>
            <a:ahLst/>
            <a:cxnLst/>
            <a:rect l="l" t="t" r="r" b="b"/>
            <a:pathLst>
              <a:path w="62380" h="96952" extrusionOk="0">
                <a:moveTo>
                  <a:pt x="501" y="96952"/>
                </a:moveTo>
                <a:lnTo>
                  <a:pt x="0" y="0"/>
                </a:lnTo>
                <a:lnTo>
                  <a:pt x="62380" y="50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2638691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04;p26"/>
          <p:cNvSpPr/>
          <p:nvPr userDrawn="1"/>
        </p:nvSpPr>
        <p:spPr>
          <a:xfrm>
            <a:off x="-8950" y="-17900"/>
            <a:ext cx="12200950" cy="68759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矩形 9"/>
          <p:cNvSpPr/>
          <p:nvPr userDrawn="1"/>
        </p:nvSpPr>
        <p:spPr>
          <a:xfrm rot="5400000">
            <a:off x="5823282" y="-5325979"/>
            <a:ext cx="1042737" cy="1169469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/>
          <p:cNvSpPr/>
          <p:nvPr userDrawn="1"/>
        </p:nvSpPr>
        <p:spPr>
          <a:xfrm rot="5400000">
            <a:off x="5823282" y="529389"/>
            <a:ext cx="1042737" cy="1169469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/>
          <p:cNvSpPr/>
          <p:nvPr userDrawn="1"/>
        </p:nvSpPr>
        <p:spPr>
          <a:xfrm>
            <a:off x="-8952" y="-2117558"/>
            <a:ext cx="1042737" cy="1169469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/>
          <p:cNvSpPr/>
          <p:nvPr userDrawn="1"/>
        </p:nvSpPr>
        <p:spPr>
          <a:xfrm>
            <a:off x="11172395" y="-2117558"/>
            <a:ext cx="1042737" cy="1169469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9591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96833" y="-526292"/>
            <a:ext cx="12915811" cy="8622541"/>
          </a:xfrm>
          <a:prstGeom prst="rect">
            <a:avLst/>
          </a:prstGeom>
        </p:spPr>
      </p:pic>
      <p:sp>
        <p:nvSpPr>
          <p:cNvPr id="12" name="投影片編號版面配置區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00126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投影片編號版面配置區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4" name="Google Shape;204;p26"/>
          <p:cNvSpPr/>
          <p:nvPr userDrawn="1"/>
        </p:nvSpPr>
        <p:spPr>
          <a:xfrm>
            <a:off x="-8950" y="-17900"/>
            <a:ext cx="12200950" cy="6875900"/>
          </a:xfrm>
          <a:prstGeom prst="rect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340699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12800" y="273050"/>
            <a:ext cx="10769600" cy="869951"/>
          </a:xfrm>
        </p:spPr>
        <p:txBody>
          <a:bodyPr anchor="ctr"/>
          <a:lstStyle>
            <a:lvl1pPr algn="l">
              <a:buNone/>
              <a:defRPr sz="5867" b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B6976-7041-447E-9180-C12AEAE34B3D}" type="datetimeFigureOut">
              <a:rPr lang="zh-TW" altLang="en-US" smtClean="0"/>
              <a:t>2024/11/20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812800" y="1752600"/>
            <a:ext cx="2133600" cy="4343400"/>
          </a:xfrm>
          <a:solidFill>
            <a:schemeClr val="accent4">
              <a:lumMod val="75000"/>
            </a:schemeClr>
          </a:solidFill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333"/>
              </a:spcAft>
              <a:buNone/>
              <a:defRPr sz="2400"/>
            </a:lvl1pPr>
            <a:lvl2pPr>
              <a:buNone/>
              <a:defRPr sz="1600"/>
            </a:lvl2pPr>
            <a:lvl3pPr>
              <a:buNone/>
              <a:defRPr sz="1333"/>
            </a:lvl3pPr>
            <a:lvl4pPr>
              <a:buNone/>
              <a:defRPr sz="1200"/>
            </a:lvl4pPr>
            <a:lvl5pPr>
              <a:buNone/>
              <a:defRPr sz="12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5585572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133600" y="5486400"/>
            <a:ext cx="9753600" cy="685800"/>
          </a:xfrm>
        </p:spPr>
        <p:txBody>
          <a:bodyPr/>
          <a:lstStyle>
            <a:lvl1pPr marL="0" indent="0">
              <a:buFontTx/>
              <a:buNone/>
              <a:defRPr sz="2267"/>
            </a:lvl1pPr>
            <a:lvl2pPr>
              <a:buFontTx/>
              <a:buNone/>
              <a:defRPr sz="1600"/>
            </a:lvl2pPr>
            <a:lvl3pPr>
              <a:buFontTx/>
              <a:buNone/>
              <a:defRPr sz="1333"/>
            </a:lvl3pPr>
            <a:lvl4pPr>
              <a:buFontTx/>
              <a:buNone/>
              <a:defRPr sz="1200"/>
            </a:lvl4pPr>
            <a:lvl5pPr>
              <a:buFontTx/>
              <a:buNone/>
              <a:defRPr sz="12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8" name="矩形 7"/>
          <p:cNvSpPr/>
          <p:nvPr/>
        </p:nvSpPr>
        <p:spPr bwMode="white">
          <a:xfrm>
            <a:off x="-12192" y="4572000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9" name="矩形 8"/>
          <p:cNvSpPr/>
          <p:nvPr/>
        </p:nvSpPr>
        <p:spPr>
          <a:xfrm>
            <a:off x="-12192" y="4663440"/>
            <a:ext cx="1950720" cy="713232"/>
          </a:xfrm>
          <a:prstGeom prst="rect">
            <a:avLst/>
          </a:prstGeom>
          <a:solidFill>
            <a:srgbClr val="604A7B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10" name="矩形 9"/>
          <p:cNvSpPr/>
          <p:nvPr/>
        </p:nvSpPr>
        <p:spPr>
          <a:xfrm>
            <a:off x="2060448" y="4654296"/>
            <a:ext cx="10131552" cy="713232"/>
          </a:xfrm>
          <a:prstGeom prst="rect">
            <a:avLst/>
          </a:prstGeom>
          <a:solidFill>
            <a:schemeClr val="accent5">
              <a:lumMod val="75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33600" y="4648200"/>
            <a:ext cx="9753600" cy="685800"/>
          </a:xfrm>
        </p:spPr>
        <p:txBody>
          <a:bodyPr anchor="ctr"/>
          <a:lstStyle>
            <a:lvl1pPr algn="l">
              <a:buNone/>
              <a:defRPr sz="3733" b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11" name="矩形 10"/>
          <p:cNvSpPr/>
          <p:nvPr/>
        </p:nvSpPr>
        <p:spPr bwMode="white">
          <a:xfrm>
            <a:off x="1930400" y="0"/>
            <a:ext cx="134112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>
          <a:xfrm>
            <a:off x="8331200" y="6248400"/>
            <a:ext cx="3556000" cy="365125"/>
          </a:xfrm>
        </p:spPr>
        <p:txBody>
          <a:bodyPr rtlCol="0"/>
          <a:lstStyle/>
          <a:p>
            <a:fld id="{784B6976-7041-447E-9180-C12AEAE34B3D}" type="datetimeFigureOut">
              <a:rPr lang="zh-TW" altLang="en-US" smtClean="0"/>
              <a:t>2024/11/20</a:t>
            </a:fld>
            <a:endParaRPr lang="zh-TW" altLang="en-US"/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4678725"/>
            <a:ext cx="1930400" cy="663579"/>
          </a:xfrm>
        </p:spPr>
        <p:txBody>
          <a:bodyPr rtlCol="0"/>
          <a:lstStyle>
            <a:lvl1pPr>
              <a:defRPr sz="3733"/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2"/>
          </p:nvPr>
        </p:nvSpPr>
        <p:spPr>
          <a:xfrm>
            <a:off x="2133600" y="6248207"/>
            <a:ext cx="6096000" cy="365125"/>
          </a:xfrm>
        </p:spPr>
        <p:txBody>
          <a:bodyPr rtlCol="0"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080768" y="0"/>
            <a:ext cx="10111232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4267"/>
            </a:lvl1pPr>
          </a:lstStyle>
          <a:p>
            <a:r>
              <a:rPr kumimoji="0" lang="zh-TW" altLang="en-US"/>
              <a:t>按一下圖示以新增圖片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4274845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B6976-7041-447E-9180-C12AEAE34B3D}" type="datetimeFigureOut">
              <a:rPr lang="zh-TW" altLang="en-US" smtClean="0"/>
              <a:t>2024/11/20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6416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區段標頭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6292" y="-1"/>
            <a:ext cx="12753483" cy="717302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矩形 9"/>
          <p:cNvSpPr/>
          <p:nvPr userDrawn="1"/>
        </p:nvSpPr>
        <p:spPr bwMode="auto">
          <a:xfrm>
            <a:off x="176213" y="169069"/>
            <a:ext cx="11839575" cy="6519863"/>
          </a:xfrm>
          <a:prstGeom prst="rect">
            <a:avLst/>
          </a:prstGeom>
          <a:solidFill>
            <a:srgbClr val="2858AA">
              <a:alpha val="66000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13" name="文字方塊 12"/>
          <p:cNvSpPr txBox="1"/>
          <p:nvPr userDrawn="1"/>
        </p:nvSpPr>
        <p:spPr>
          <a:xfrm>
            <a:off x="-545321" y="6409570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sz="2400"/>
          </a:p>
        </p:txBody>
      </p:sp>
      <p:grpSp>
        <p:nvGrpSpPr>
          <p:cNvPr id="18" name="群組 17"/>
          <p:cNvGrpSpPr/>
          <p:nvPr userDrawn="1"/>
        </p:nvGrpSpPr>
        <p:grpSpPr>
          <a:xfrm>
            <a:off x="0" y="-6617"/>
            <a:ext cx="12192644" cy="6877852"/>
            <a:chOff x="-644" y="0"/>
            <a:chExt cx="12193288" cy="6876392"/>
          </a:xfrm>
        </p:grpSpPr>
        <p:sp>
          <p:nvSpPr>
            <p:cNvPr id="19" name="矩形 18"/>
            <p:cNvSpPr/>
            <p:nvPr userDrawn="1"/>
          </p:nvSpPr>
          <p:spPr bwMode="auto">
            <a:xfrm>
              <a:off x="0" y="0"/>
              <a:ext cx="12192644" cy="6876392"/>
            </a:xfrm>
            <a:prstGeom prst="rect">
              <a:avLst/>
            </a:prstGeom>
            <a:noFill/>
            <a:ln w="127000">
              <a:headEnd type="none" w="med" len="med"/>
              <a:tailEnd type="none" w="med" len="med"/>
            </a:ln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20" name="矩形 14"/>
            <p:cNvSpPr/>
            <p:nvPr userDrawn="1"/>
          </p:nvSpPr>
          <p:spPr bwMode="auto">
            <a:xfrm>
              <a:off x="-644" y="0"/>
              <a:ext cx="12192644" cy="3467100"/>
            </a:xfrm>
            <a:custGeom>
              <a:avLst/>
              <a:gdLst>
                <a:gd name="connsiteX0" fmla="*/ 0 w 9144000"/>
                <a:gd name="connsiteY0" fmla="*/ 0 h 3501008"/>
                <a:gd name="connsiteX1" fmla="*/ 9144000 w 9144000"/>
                <a:gd name="connsiteY1" fmla="*/ 0 h 3501008"/>
                <a:gd name="connsiteX2" fmla="*/ 9144000 w 9144000"/>
                <a:gd name="connsiteY2" fmla="*/ 3501008 h 3501008"/>
                <a:gd name="connsiteX3" fmla="*/ 0 w 9144000"/>
                <a:gd name="connsiteY3" fmla="*/ 3501008 h 3501008"/>
                <a:gd name="connsiteX4" fmla="*/ 0 w 9144000"/>
                <a:gd name="connsiteY4" fmla="*/ 0 h 3501008"/>
                <a:gd name="connsiteX0" fmla="*/ 0 w 9144000"/>
                <a:gd name="connsiteY0" fmla="*/ 3501008 h 3592448"/>
                <a:gd name="connsiteX1" fmla="*/ 0 w 9144000"/>
                <a:gd name="connsiteY1" fmla="*/ 0 h 3592448"/>
                <a:gd name="connsiteX2" fmla="*/ 9144000 w 9144000"/>
                <a:gd name="connsiteY2" fmla="*/ 0 h 3592448"/>
                <a:gd name="connsiteX3" fmla="*/ 9144000 w 9144000"/>
                <a:gd name="connsiteY3" fmla="*/ 3501008 h 3592448"/>
                <a:gd name="connsiteX4" fmla="*/ 91440 w 9144000"/>
                <a:gd name="connsiteY4" fmla="*/ 3592448 h 3592448"/>
                <a:gd name="connsiteX0" fmla="*/ 0 w 9144000"/>
                <a:gd name="connsiteY0" fmla="*/ 3501008 h 3501008"/>
                <a:gd name="connsiteX1" fmla="*/ 0 w 9144000"/>
                <a:gd name="connsiteY1" fmla="*/ 0 h 3501008"/>
                <a:gd name="connsiteX2" fmla="*/ 9144000 w 9144000"/>
                <a:gd name="connsiteY2" fmla="*/ 0 h 3501008"/>
                <a:gd name="connsiteX3" fmla="*/ 9144000 w 9144000"/>
                <a:gd name="connsiteY3" fmla="*/ 3501008 h 3501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44000" h="3501008">
                  <a:moveTo>
                    <a:pt x="0" y="3501008"/>
                  </a:moveTo>
                  <a:lnTo>
                    <a:pt x="0" y="0"/>
                  </a:lnTo>
                  <a:lnTo>
                    <a:pt x="9144000" y="0"/>
                  </a:lnTo>
                  <a:lnTo>
                    <a:pt x="9144000" y="3501008"/>
                  </a:lnTo>
                </a:path>
              </a:pathLst>
            </a:custGeom>
            <a:noFill/>
            <a:ln w="127000">
              <a:solidFill>
                <a:srgbClr val="2858AA"/>
              </a:solidFill>
              <a:headEnd type="none" w="med" len="med"/>
              <a:tailEnd type="none" w="med" len="med"/>
            </a:ln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0"/>
                <a:cs typeface="宋体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016087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37600" y="609601"/>
            <a:ext cx="2743200" cy="5516563"/>
          </a:xfrm>
        </p:spPr>
        <p:txBody>
          <a:bodyPr vert="eaVer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609601"/>
            <a:ext cx="7416800" cy="5516564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737600" y="6248403"/>
            <a:ext cx="2946400" cy="365125"/>
          </a:xfrm>
        </p:spPr>
        <p:txBody>
          <a:bodyPr/>
          <a:lstStyle/>
          <a:p>
            <a:fld id="{784B6976-7041-447E-9180-C12AEAE34B3D}" type="datetimeFigureOut">
              <a:rPr lang="zh-TW" altLang="en-US" smtClean="0"/>
              <a:t>2024/11/20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609603" y="6248208"/>
            <a:ext cx="7431311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8128424" y="0"/>
            <a:ext cx="42672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8" name="矩形 7"/>
          <p:cNvSpPr/>
          <p:nvPr/>
        </p:nvSpPr>
        <p:spPr>
          <a:xfrm>
            <a:off x="8189384" y="609600"/>
            <a:ext cx="3048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9" name="矩形 8"/>
          <p:cNvSpPr/>
          <p:nvPr/>
        </p:nvSpPr>
        <p:spPr>
          <a:xfrm>
            <a:off x="8189384" y="0"/>
            <a:ext cx="3048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 rot="5400000">
            <a:off x="8075084" y="103716"/>
            <a:ext cx="533400" cy="325968"/>
          </a:xfrm>
        </p:spPr>
        <p:txBody>
          <a:bodyPr/>
          <a:lstStyle/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95135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/>
          <a:lstStyle>
            <a:lvl1pPr>
              <a:defRPr b="1" i="0">
                <a:latin typeface="微軟正黑體"/>
                <a:ea typeface="微軟正黑體"/>
                <a:cs typeface="微軟正黑體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B6976-7041-447E-9180-C12AEAE34B3D}" type="datetimeFigureOut">
              <a:rPr lang="zh-TW" altLang="en-US" smtClean="0"/>
              <a:t>2024/11/20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0" y="6369050"/>
            <a:ext cx="711200" cy="244476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文字版面配置區 12"/>
          <p:cNvSpPr>
            <a:spLocks noGrp="1"/>
          </p:cNvSpPr>
          <p:nvPr>
            <p:ph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054325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0" y="6369050"/>
            <a:ext cx="711200" cy="244476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Google Shape;42;p7"/>
          <p:cNvSpPr/>
          <p:nvPr userDrawn="1"/>
        </p:nvSpPr>
        <p:spPr>
          <a:xfrm>
            <a:off x="-75150" y="-119000"/>
            <a:ext cx="1484325" cy="3043825"/>
          </a:xfrm>
          <a:custGeom>
            <a:avLst/>
            <a:gdLst/>
            <a:ahLst/>
            <a:cxnLst/>
            <a:rect l="l" t="t" r="r" b="b"/>
            <a:pathLst>
              <a:path w="59373" h="121753" extrusionOk="0">
                <a:moveTo>
                  <a:pt x="59373" y="2004"/>
                </a:moveTo>
                <a:lnTo>
                  <a:pt x="0" y="0"/>
                </a:lnTo>
                <a:lnTo>
                  <a:pt x="751" y="121753"/>
                </a:lnTo>
                <a:close/>
              </a:path>
            </a:pathLst>
          </a:custGeom>
          <a:solidFill>
            <a:srgbClr val="3D85C6"/>
          </a:solidFill>
          <a:ln>
            <a:noFill/>
          </a:ln>
        </p:spPr>
      </p:sp>
      <p:sp>
        <p:nvSpPr>
          <p:cNvPr id="9" name="Google Shape;43;p7"/>
          <p:cNvSpPr/>
          <p:nvPr userDrawn="1"/>
        </p:nvSpPr>
        <p:spPr>
          <a:xfrm>
            <a:off x="-62625" y="-37600"/>
            <a:ext cx="1559500" cy="2423800"/>
          </a:xfrm>
          <a:custGeom>
            <a:avLst/>
            <a:gdLst/>
            <a:ahLst/>
            <a:cxnLst/>
            <a:rect l="l" t="t" r="r" b="b"/>
            <a:pathLst>
              <a:path w="62380" h="96952" extrusionOk="0">
                <a:moveTo>
                  <a:pt x="501" y="96952"/>
                </a:moveTo>
                <a:lnTo>
                  <a:pt x="0" y="0"/>
                </a:lnTo>
                <a:lnTo>
                  <a:pt x="62380" y="501"/>
                </a:lnTo>
                <a:close/>
              </a:path>
            </a:pathLst>
          </a:custGeom>
          <a:solidFill>
            <a:srgbClr val="073763"/>
          </a:solidFill>
          <a:ln>
            <a:noFill/>
          </a:ln>
        </p:spPr>
      </p:sp>
      <p:sp>
        <p:nvSpPr>
          <p:cNvPr id="10" name="Google Shape;44;p7"/>
          <p:cNvSpPr/>
          <p:nvPr userDrawn="1"/>
        </p:nvSpPr>
        <p:spPr>
          <a:xfrm rot="10800000">
            <a:off x="10781160" y="3737975"/>
            <a:ext cx="1484325" cy="3043825"/>
          </a:xfrm>
          <a:custGeom>
            <a:avLst/>
            <a:gdLst/>
            <a:ahLst/>
            <a:cxnLst/>
            <a:rect l="l" t="t" r="r" b="b"/>
            <a:pathLst>
              <a:path w="59373" h="121753" extrusionOk="0">
                <a:moveTo>
                  <a:pt x="59373" y="2004"/>
                </a:moveTo>
                <a:lnTo>
                  <a:pt x="0" y="0"/>
                </a:lnTo>
                <a:lnTo>
                  <a:pt x="751" y="121753"/>
                </a:lnTo>
                <a:close/>
              </a:path>
            </a:pathLst>
          </a:custGeom>
          <a:solidFill>
            <a:srgbClr val="3D85C6"/>
          </a:solidFill>
          <a:ln>
            <a:noFill/>
          </a:ln>
        </p:spPr>
      </p:sp>
      <p:sp>
        <p:nvSpPr>
          <p:cNvPr id="11" name="Google Shape;45;p7"/>
          <p:cNvSpPr/>
          <p:nvPr userDrawn="1"/>
        </p:nvSpPr>
        <p:spPr>
          <a:xfrm rot="10800000">
            <a:off x="10632500" y="4523100"/>
            <a:ext cx="1559500" cy="2423800"/>
          </a:xfrm>
          <a:custGeom>
            <a:avLst/>
            <a:gdLst/>
            <a:ahLst/>
            <a:cxnLst/>
            <a:rect l="l" t="t" r="r" b="b"/>
            <a:pathLst>
              <a:path w="62380" h="96952" extrusionOk="0">
                <a:moveTo>
                  <a:pt x="501" y="96952"/>
                </a:moveTo>
                <a:lnTo>
                  <a:pt x="0" y="0"/>
                </a:lnTo>
                <a:lnTo>
                  <a:pt x="62380" y="501"/>
                </a:lnTo>
                <a:close/>
              </a:path>
            </a:pathLst>
          </a:custGeom>
          <a:solidFill>
            <a:srgbClr val="073763"/>
          </a:solidFill>
          <a:ln>
            <a:noFill/>
          </a:ln>
        </p:spPr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814DCBD6-59A6-0BC2-EF2C-FFC8B9A918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32500" y="184915"/>
            <a:ext cx="1305102" cy="53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863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699659" y="0"/>
            <a:ext cx="16708594" cy="6880422"/>
          </a:xfrm>
          <a:prstGeom prst="rect">
            <a:avLst/>
          </a:prstGeom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0" y="6369050"/>
            <a:ext cx="711200" cy="244476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Google Shape;42;p7"/>
          <p:cNvSpPr/>
          <p:nvPr userDrawn="1"/>
        </p:nvSpPr>
        <p:spPr>
          <a:xfrm>
            <a:off x="-75150" y="-119000"/>
            <a:ext cx="1484325" cy="3043825"/>
          </a:xfrm>
          <a:custGeom>
            <a:avLst/>
            <a:gdLst/>
            <a:ahLst/>
            <a:cxnLst/>
            <a:rect l="l" t="t" r="r" b="b"/>
            <a:pathLst>
              <a:path w="59373" h="121753" extrusionOk="0">
                <a:moveTo>
                  <a:pt x="59373" y="2004"/>
                </a:moveTo>
                <a:lnTo>
                  <a:pt x="0" y="0"/>
                </a:lnTo>
                <a:lnTo>
                  <a:pt x="751" y="121753"/>
                </a:lnTo>
                <a:close/>
              </a:path>
            </a:pathLst>
          </a:custGeom>
          <a:solidFill>
            <a:srgbClr val="3D85C6"/>
          </a:solidFill>
          <a:ln>
            <a:noFill/>
          </a:ln>
        </p:spPr>
      </p:sp>
      <p:sp>
        <p:nvSpPr>
          <p:cNvPr id="9" name="Google Shape;43;p7"/>
          <p:cNvSpPr/>
          <p:nvPr userDrawn="1"/>
        </p:nvSpPr>
        <p:spPr>
          <a:xfrm>
            <a:off x="-62625" y="-37600"/>
            <a:ext cx="1559500" cy="2423800"/>
          </a:xfrm>
          <a:custGeom>
            <a:avLst/>
            <a:gdLst/>
            <a:ahLst/>
            <a:cxnLst/>
            <a:rect l="l" t="t" r="r" b="b"/>
            <a:pathLst>
              <a:path w="62380" h="96952" extrusionOk="0">
                <a:moveTo>
                  <a:pt x="501" y="96952"/>
                </a:moveTo>
                <a:lnTo>
                  <a:pt x="0" y="0"/>
                </a:lnTo>
                <a:lnTo>
                  <a:pt x="62380" y="501"/>
                </a:lnTo>
                <a:close/>
              </a:path>
            </a:pathLst>
          </a:custGeom>
          <a:solidFill>
            <a:srgbClr val="073763"/>
          </a:solidFill>
          <a:ln>
            <a:noFill/>
          </a:ln>
        </p:spPr>
      </p:sp>
      <p:sp>
        <p:nvSpPr>
          <p:cNvPr id="10" name="Google Shape;44;p7"/>
          <p:cNvSpPr/>
          <p:nvPr userDrawn="1"/>
        </p:nvSpPr>
        <p:spPr>
          <a:xfrm rot="10800000">
            <a:off x="10781160" y="3737975"/>
            <a:ext cx="1484325" cy="3043825"/>
          </a:xfrm>
          <a:custGeom>
            <a:avLst/>
            <a:gdLst/>
            <a:ahLst/>
            <a:cxnLst/>
            <a:rect l="l" t="t" r="r" b="b"/>
            <a:pathLst>
              <a:path w="59373" h="121753" extrusionOk="0">
                <a:moveTo>
                  <a:pt x="59373" y="2004"/>
                </a:moveTo>
                <a:lnTo>
                  <a:pt x="0" y="0"/>
                </a:lnTo>
                <a:lnTo>
                  <a:pt x="751" y="121753"/>
                </a:lnTo>
                <a:close/>
              </a:path>
            </a:pathLst>
          </a:custGeom>
          <a:solidFill>
            <a:srgbClr val="3D85C6"/>
          </a:solidFill>
          <a:ln>
            <a:noFill/>
          </a:ln>
        </p:spPr>
      </p:sp>
      <p:sp>
        <p:nvSpPr>
          <p:cNvPr id="11" name="Google Shape;45;p7"/>
          <p:cNvSpPr/>
          <p:nvPr userDrawn="1"/>
        </p:nvSpPr>
        <p:spPr>
          <a:xfrm rot="10800000">
            <a:off x="10632500" y="4523100"/>
            <a:ext cx="1559500" cy="2423800"/>
          </a:xfrm>
          <a:custGeom>
            <a:avLst/>
            <a:gdLst/>
            <a:ahLst/>
            <a:cxnLst/>
            <a:rect l="l" t="t" r="r" b="b"/>
            <a:pathLst>
              <a:path w="62380" h="96952" extrusionOk="0">
                <a:moveTo>
                  <a:pt x="501" y="96952"/>
                </a:moveTo>
                <a:lnTo>
                  <a:pt x="0" y="0"/>
                </a:lnTo>
                <a:lnTo>
                  <a:pt x="62380" y="501"/>
                </a:lnTo>
                <a:close/>
              </a:path>
            </a:pathLst>
          </a:custGeom>
          <a:solidFill>
            <a:srgbClr val="073763"/>
          </a:solidFill>
          <a:ln>
            <a:noFill/>
          </a:ln>
        </p:spPr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D5CF8C2B-410F-6DC6-390A-741EDE337C2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32500" y="184915"/>
            <a:ext cx="1305102" cy="53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996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5;p9"/>
          <p:cNvSpPr/>
          <p:nvPr userDrawn="1"/>
        </p:nvSpPr>
        <p:spPr>
          <a:xfrm>
            <a:off x="4359905" y="5576355"/>
            <a:ext cx="8041645" cy="1414995"/>
          </a:xfrm>
          <a:custGeom>
            <a:avLst/>
            <a:gdLst/>
            <a:ahLst/>
            <a:cxnLst/>
            <a:rect l="l" t="t" r="r" b="b"/>
            <a:pathLst>
              <a:path w="235239" h="61127" extrusionOk="0">
                <a:moveTo>
                  <a:pt x="234988" y="0"/>
                </a:moveTo>
                <a:lnTo>
                  <a:pt x="0" y="57620"/>
                </a:lnTo>
                <a:lnTo>
                  <a:pt x="235239" y="61127"/>
                </a:lnTo>
                <a:close/>
              </a:path>
            </a:pathLst>
          </a:custGeom>
          <a:solidFill>
            <a:srgbClr val="3D85C6"/>
          </a:solidFill>
          <a:ln>
            <a:noFill/>
          </a:ln>
        </p:spPr>
      </p:sp>
      <p:sp>
        <p:nvSpPr>
          <p:cNvPr id="7" name="Google Shape;66;p9"/>
          <p:cNvSpPr/>
          <p:nvPr userDrawn="1"/>
        </p:nvSpPr>
        <p:spPr>
          <a:xfrm>
            <a:off x="6149816" y="5185364"/>
            <a:ext cx="6191792" cy="1672636"/>
          </a:xfrm>
          <a:custGeom>
            <a:avLst/>
            <a:gdLst/>
            <a:ahLst/>
            <a:cxnLst/>
            <a:rect l="l" t="t" r="r" b="b"/>
            <a:pathLst>
              <a:path w="181126" h="77160" extrusionOk="0">
                <a:moveTo>
                  <a:pt x="0" y="76910"/>
                </a:moveTo>
                <a:lnTo>
                  <a:pt x="180625" y="0"/>
                </a:lnTo>
                <a:lnTo>
                  <a:pt x="181126" y="77160"/>
                </a:lnTo>
                <a:close/>
              </a:path>
            </a:pathLst>
          </a:custGeom>
          <a:solidFill>
            <a:srgbClr val="073763"/>
          </a:solidFill>
          <a:ln>
            <a:noFill/>
          </a:ln>
        </p:spPr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6169C61F-85A6-ACDD-7933-75500EA826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32500" y="184915"/>
            <a:ext cx="1305102" cy="53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010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bg>
      <p:bgPr>
        <a:solidFill>
          <a:srgbClr val="1D4E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4940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8008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9756-B5F3-4602-BEDC-589A1F24278E}" type="slidenum">
              <a:rPr lang="zh-TW" altLang="en-US" smtClean="0"/>
              <a:t>‹#›</a:t>
            </a:fld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9968" y="-366328"/>
            <a:ext cx="12361968" cy="8241312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 bwMode="auto">
          <a:xfrm>
            <a:off x="-641935" y="2285352"/>
            <a:ext cx="12978314" cy="2287296"/>
          </a:xfrm>
          <a:prstGeom prst="rect">
            <a:avLst/>
          </a:prstGeom>
          <a:solidFill>
            <a:srgbClr val="224D92">
              <a:alpha val="87843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189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colorTemperature colorTemp="59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9968" y="-366712"/>
            <a:ext cx="12361968" cy="8242080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 bwMode="auto">
          <a:xfrm>
            <a:off x="-641935" y="2285352"/>
            <a:ext cx="12978314" cy="2287296"/>
          </a:xfrm>
          <a:prstGeom prst="rect">
            <a:avLst/>
          </a:prstGeom>
          <a:solidFill>
            <a:srgbClr val="224D92">
              <a:alpha val="87843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458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dirty="0"/>
              <a:t>按一下以編輯母片標題樣式</a:t>
            </a:r>
            <a:endParaRPr kumimoji="0" lang="en-US" dirty="0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 dirty="0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8128000" y="6248400"/>
            <a:ext cx="3556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867">
                <a:solidFill>
                  <a:schemeClr val="tx2"/>
                </a:solidFill>
              </a:defRPr>
            </a:lvl1pPr>
          </a:lstStyle>
          <a:p>
            <a:fld id="{784B6976-7041-447E-9180-C12AEAE34B3D}" type="datetimeFigureOut">
              <a:rPr lang="zh-TW" altLang="en-US" smtClean="0"/>
              <a:t>2024/11/20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812802" y="6248207"/>
            <a:ext cx="7228111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867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0" y="1234440"/>
            <a:ext cx="12192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0" y="6369050"/>
            <a:ext cx="7112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867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1860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2" r:id="rId2"/>
    <p:sldLayoutId id="2147483701" r:id="rId3"/>
    <p:sldLayoutId id="2147483712" r:id="rId4"/>
    <p:sldLayoutId id="2147483705" r:id="rId5"/>
    <p:sldLayoutId id="2147483706" r:id="rId6"/>
    <p:sldLayoutId id="2147483703" r:id="rId7"/>
    <p:sldLayoutId id="2147483714" r:id="rId8"/>
    <p:sldLayoutId id="2147483715" r:id="rId9"/>
    <p:sldLayoutId id="2147483716" r:id="rId10"/>
    <p:sldLayoutId id="2147483717" r:id="rId11"/>
    <p:sldLayoutId id="2147483720" r:id="rId12"/>
    <p:sldLayoutId id="2147483713" r:id="rId13"/>
    <p:sldLayoutId id="2147483718" r:id="rId14"/>
    <p:sldLayoutId id="2147483704" r:id="rId15"/>
    <p:sldLayoutId id="2147483719" r:id="rId16"/>
    <p:sldLayoutId id="2147483707" r:id="rId17"/>
    <p:sldLayoutId id="2147483708" r:id="rId18"/>
    <p:sldLayoutId id="2147483709" r:id="rId19"/>
    <p:sldLayoutId id="2147483710" r:id="rId20"/>
    <p:sldLayoutId id="2147483722" r:id="rId21"/>
  </p:sldLayoutIdLst>
  <p:txStyles>
    <p:titleStyle>
      <a:lvl1pPr algn="l" rtl="0" eaLnBrk="1" latinLnBrk="0" hangingPunct="1">
        <a:spcBef>
          <a:spcPct val="0"/>
        </a:spcBef>
        <a:buNone/>
        <a:defRPr kumimoji="0" sz="4800" b="1" i="0" kern="1200">
          <a:solidFill>
            <a:schemeClr val="accent4">
              <a:lumMod val="75000"/>
            </a:schemeClr>
          </a:solidFill>
          <a:latin typeface="微軟正黑體"/>
          <a:ea typeface="微軟正黑體"/>
          <a:cs typeface="微軟正黑體"/>
        </a:defRPr>
      </a:lvl1pPr>
    </p:titleStyle>
    <p:bodyStyle>
      <a:lvl1pPr marL="609585" indent="-609585" algn="l" rtl="0" eaLnBrk="1" latinLnBrk="0" hangingPunct="1">
        <a:spcBef>
          <a:spcPts val="933"/>
        </a:spcBef>
        <a:buClr>
          <a:schemeClr val="accent4">
            <a:lumMod val="75000"/>
          </a:schemeClr>
        </a:buClr>
        <a:buSzPct val="60000"/>
        <a:buFont typeface="Wingdings" charset="2"/>
        <a:buChar char="n"/>
        <a:defRPr kumimoji="0" sz="3867" b="0" kern="1200">
          <a:solidFill>
            <a:schemeClr val="tx1"/>
          </a:solidFill>
          <a:latin typeface="微軟正黑體"/>
          <a:ea typeface="微軟正黑體"/>
          <a:cs typeface="微軟正黑體"/>
        </a:defRPr>
      </a:lvl1pPr>
      <a:lvl2pPr marL="853419" indent="-365751" algn="l" rtl="0" eaLnBrk="1" latinLnBrk="0" hangingPunct="1">
        <a:spcBef>
          <a:spcPts val="733"/>
        </a:spcBef>
        <a:buClr>
          <a:schemeClr val="accent5">
            <a:lumMod val="75000"/>
          </a:schemeClr>
        </a:buClr>
        <a:buSzPct val="70000"/>
        <a:buFont typeface="Wingdings" charset="2"/>
        <a:buChar char="l"/>
        <a:defRPr kumimoji="0" sz="3467" b="0" kern="1200">
          <a:solidFill>
            <a:schemeClr val="tx1"/>
          </a:solidFill>
          <a:latin typeface="微軟正黑體"/>
          <a:ea typeface="微軟正黑體"/>
          <a:cs typeface="微軟正黑體"/>
        </a:defRPr>
      </a:lvl2pPr>
      <a:lvl3pPr marL="1219170" indent="-304792" algn="l" rtl="0" eaLnBrk="1" latinLnBrk="0" hangingPunct="1">
        <a:spcBef>
          <a:spcPts val="667"/>
        </a:spcBef>
        <a:buClr>
          <a:schemeClr val="accent6">
            <a:lumMod val="75000"/>
          </a:schemeClr>
        </a:buClr>
        <a:buSzPct val="50000"/>
        <a:buFont typeface="Wingdings" charset="2"/>
        <a:buChar char=""/>
        <a:defRPr kumimoji="0" sz="3067" b="0" kern="1200">
          <a:solidFill>
            <a:schemeClr val="tx1"/>
          </a:solidFill>
          <a:latin typeface="微軟正黑體"/>
          <a:ea typeface="微軟正黑體"/>
          <a:cs typeface="微軟正黑體"/>
        </a:defRPr>
      </a:lvl3pPr>
      <a:lvl4pPr marL="1828754" indent="-304792" algn="l" rtl="0" eaLnBrk="1" latinLnBrk="0" hangingPunct="1">
        <a:spcBef>
          <a:spcPts val="533"/>
        </a:spcBef>
        <a:buClr>
          <a:schemeClr val="accent3"/>
        </a:buClr>
        <a:buSzPct val="75000"/>
        <a:buFont typeface="Wingdings"/>
        <a:buChar char=""/>
        <a:defRPr kumimoji="0" sz="2667" b="0" kern="1200">
          <a:solidFill>
            <a:schemeClr val="tx1"/>
          </a:solidFill>
          <a:latin typeface="微軟正黑體"/>
          <a:ea typeface="微軟正黑體"/>
          <a:cs typeface="微軟正黑體"/>
        </a:defRPr>
      </a:lvl4pPr>
      <a:lvl5pPr marL="2438339" indent="-304792" algn="l" rtl="0" eaLnBrk="1" latinLnBrk="0" hangingPunct="1">
        <a:spcBef>
          <a:spcPts val="533"/>
        </a:spcBef>
        <a:buClr>
          <a:schemeClr val="accent4"/>
        </a:buClr>
        <a:buSzPct val="65000"/>
        <a:buFont typeface="Wingdings"/>
        <a:buChar char=""/>
        <a:defRPr kumimoji="0" sz="2667" b="0" kern="1200">
          <a:solidFill>
            <a:schemeClr val="tx1"/>
          </a:solidFill>
          <a:latin typeface="微軟正黑體"/>
          <a:ea typeface="微軟正黑體"/>
          <a:cs typeface="微軟正黑體"/>
        </a:defRPr>
      </a:lvl5pPr>
      <a:lvl6pPr marL="2804090" indent="-304792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2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3169841" indent="-304792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2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535592" indent="-304792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2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901342" indent="-304792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2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918827" y="3052709"/>
            <a:ext cx="8520600" cy="2052600"/>
          </a:xfrm>
        </p:spPr>
        <p:txBody>
          <a:bodyPr/>
          <a:lstStyle/>
          <a:p>
            <a:br>
              <a:rPr lang="en-US" altLang="zh-TW" dirty="0">
                <a:solidFill>
                  <a:schemeClr val="tx1"/>
                </a:solidFill>
              </a:rPr>
            </a:br>
            <a:r>
              <a:rPr lang="en-US" altLang="zh-TW" dirty="0">
                <a:solidFill>
                  <a:schemeClr val="tx1"/>
                </a:solidFill>
              </a:rPr>
              <a:t>2024</a:t>
            </a:r>
            <a:r>
              <a:rPr lang="zh-TW" altLang="en-US" dirty="0">
                <a:solidFill>
                  <a:schemeClr val="tx1"/>
                </a:solidFill>
              </a:rPr>
              <a:t>年資通電腦法說會</a:t>
            </a:r>
            <a:br>
              <a:rPr lang="zh-TW" altLang="en-US" dirty="0">
                <a:solidFill>
                  <a:schemeClr val="tx1"/>
                </a:solidFill>
              </a:rPr>
            </a:br>
            <a:br>
              <a:rPr lang="en-US" altLang="zh-TW" dirty="0">
                <a:solidFill>
                  <a:schemeClr val="tx1"/>
                </a:solidFill>
              </a:rPr>
            </a:br>
            <a:r>
              <a:rPr lang="zh-TW" altLang="en-US" sz="2000" dirty="0">
                <a:solidFill>
                  <a:schemeClr val="tx1"/>
                </a:solidFill>
              </a:rPr>
              <a:t>股票代碼：</a:t>
            </a:r>
            <a:r>
              <a:rPr lang="en-US" altLang="zh-TW" sz="2000" dirty="0">
                <a:solidFill>
                  <a:schemeClr val="tx1"/>
                </a:solidFill>
              </a:rPr>
              <a:t>2471</a:t>
            </a:r>
            <a:br>
              <a:rPr lang="en-US" altLang="zh-TW" sz="2000" dirty="0">
                <a:solidFill>
                  <a:schemeClr val="tx1"/>
                </a:solidFill>
              </a:rPr>
            </a:br>
            <a:r>
              <a:rPr lang="zh-TW" altLang="en-US" sz="2000" dirty="0">
                <a:solidFill>
                  <a:schemeClr val="tx1"/>
                </a:solidFill>
              </a:rPr>
              <a:t>時間：</a:t>
            </a:r>
            <a:r>
              <a:rPr lang="en-US" altLang="zh-TW" sz="2000" dirty="0">
                <a:solidFill>
                  <a:schemeClr val="tx1"/>
                </a:solidFill>
              </a:rPr>
              <a:t>2024/11/20</a:t>
            </a:r>
            <a:endParaRPr lang="zh-TW" alt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98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298518" y="89094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zh-TW" altLang="en-US" sz="4000" dirty="0">
                <a:solidFill>
                  <a:srgbClr val="2858AA"/>
                </a:solidFill>
              </a:rPr>
              <a:t>未來展望</a:t>
            </a:r>
            <a:endParaRPr lang="en-US" altLang="zh-TW" sz="4000" dirty="0">
              <a:solidFill>
                <a:srgbClr val="2858AA"/>
              </a:solidFill>
            </a:endParaRPr>
          </a:p>
        </p:txBody>
      </p:sp>
      <p:cxnSp>
        <p:nvCxnSpPr>
          <p:cNvPr id="5" name="Google Shape;70;p9"/>
          <p:cNvCxnSpPr/>
          <p:nvPr/>
        </p:nvCxnSpPr>
        <p:spPr>
          <a:xfrm>
            <a:off x="420797" y="935359"/>
            <a:ext cx="514500" cy="0"/>
          </a:xfrm>
          <a:prstGeom prst="straightConnector1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" name="內容版面配置區 2"/>
          <p:cNvSpPr txBox="1">
            <a:spLocks/>
          </p:cNvSpPr>
          <p:nvPr/>
        </p:nvSpPr>
        <p:spPr>
          <a:xfrm>
            <a:off x="678047" y="935359"/>
            <a:ext cx="10871200" cy="4526280"/>
          </a:xfrm>
          <a:prstGeom prst="rect">
            <a:avLst/>
          </a:prstGeom>
        </p:spPr>
        <p:txBody>
          <a:bodyPr>
            <a:noAutofit/>
          </a:bodyPr>
          <a:lstStyle>
            <a:lvl1pPr marL="609585" indent="-609585" algn="l" rtl="0" eaLnBrk="1" latinLnBrk="0" hangingPunct="1">
              <a:spcBef>
                <a:spcPts val="933"/>
              </a:spcBef>
              <a:buClr>
                <a:schemeClr val="accent4">
                  <a:lumMod val="75000"/>
                </a:schemeClr>
              </a:buClr>
              <a:buSzPct val="60000"/>
              <a:buFont typeface="Wingdings" charset="2"/>
              <a:buChar char="n"/>
              <a:defRPr kumimoji="0" sz="38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1pPr>
            <a:lvl2pPr marL="853419" indent="-365751" algn="l" rtl="0" eaLnBrk="1" latinLnBrk="0" hangingPunct="1">
              <a:spcBef>
                <a:spcPts val="733"/>
              </a:spcBef>
              <a:buClr>
                <a:schemeClr val="accent5">
                  <a:lumMod val="75000"/>
                </a:schemeClr>
              </a:buClr>
              <a:buSzPct val="70000"/>
              <a:buFont typeface="Wingdings" charset="2"/>
              <a:buChar char="l"/>
              <a:defRPr kumimoji="0" sz="34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2pPr>
            <a:lvl3pPr marL="1219170" indent="-304792" algn="l" rtl="0" eaLnBrk="1" latinLnBrk="0" hangingPunct="1">
              <a:spcBef>
                <a:spcPts val="667"/>
              </a:spcBef>
              <a:buClr>
                <a:schemeClr val="accent6">
                  <a:lumMod val="75000"/>
                </a:schemeClr>
              </a:buClr>
              <a:buSzPct val="50000"/>
              <a:buFont typeface="Wingdings" charset="2"/>
              <a:buChar char=""/>
              <a:defRPr kumimoji="0" sz="30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3pPr>
            <a:lvl4pPr marL="1828754" indent="-304792" algn="l" rtl="0" eaLnBrk="1" latinLnBrk="0" hangingPunct="1">
              <a:spcBef>
                <a:spcPts val="533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6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4pPr>
            <a:lvl5pPr marL="2438339" indent="-304792" algn="l" rtl="0" eaLnBrk="1" latinLnBrk="0" hangingPunct="1">
              <a:spcBef>
                <a:spcPts val="533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6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5pPr>
            <a:lvl6pPr marL="2804090" indent="-30479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69841" indent="-304792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5592" indent="-30479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01342" indent="-304792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2"/>
              </a:buClr>
              <a:buNone/>
            </a:pPr>
            <a:endParaRPr lang="en-US" altLang="zh-TW" sz="24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Clr>
                <a:schemeClr val="tx2"/>
              </a:buClr>
              <a:buNone/>
            </a:pPr>
            <a:endParaRPr lang="zh-TW" altLang="en-US" sz="24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l"/>
            </a:pPr>
            <a:endParaRPr lang="en-US" altLang="zh-TW" sz="24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>
              <a:buClr>
                <a:schemeClr val="tx2"/>
              </a:buClr>
              <a:buSzPct val="100000"/>
              <a:buNone/>
            </a:pPr>
            <a:endParaRPr lang="en-US" altLang="zh-TW" sz="2400" dirty="0">
              <a:solidFill>
                <a:schemeClr val="tx2"/>
              </a:solidFill>
            </a:endParaRPr>
          </a:p>
          <a:p>
            <a:pPr marL="0" indent="0">
              <a:buClr>
                <a:schemeClr val="tx2"/>
              </a:buClr>
              <a:buNone/>
            </a:pPr>
            <a:endParaRPr lang="en-US" altLang="zh-TW" sz="24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l"/>
            </a:pPr>
            <a:endParaRPr lang="en-US" altLang="zh-TW" sz="24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Clr>
                <a:schemeClr val="tx2"/>
              </a:buClr>
              <a:buNone/>
            </a:pPr>
            <a:endParaRPr lang="en-US" altLang="zh-TW" sz="24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l"/>
            </a:pPr>
            <a:endParaRPr lang="zh-TW" altLang="en-US" sz="24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內容版面配置區 2">
            <a:extLst>
              <a:ext uri="{FF2B5EF4-FFF2-40B4-BE49-F238E27FC236}">
                <a16:creationId xmlns:a16="http://schemas.microsoft.com/office/drawing/2014/main" id="{8B4EB6BB-9B82-7412-E1D5-F3246307EB0D}"/>
              </a:ext>
            </a:extLst>
          </p:cNvPr>
          <p:cNvSpPr txBox="1">
            <a:spLocks/>
          </p:cNvSpPr>
          <p:nvPr/>
        </p:nvSpPr>
        <p:spPr>
          <a:xfrm>
            <a:off x="642753" y="1385728"/>
            <a:ext cx="7357640" cy="4526280"/>
          </a:xfrm>
          <a:prstGeom prst="rect">
            <a:avLst/>
          </a:prstGeom>
        </p:spPr>
        <p:txBody>
          <a:bodyPr>
            <a:noAutofit/>
          </a:bodyPr>
          <a:lstStyle>
            <a:lvl1pPr marL="609585" indent="-609585" algn="l" rtl="0" eaLnBrk="1" latinLnBrk="0" hangingPunct="1">
              <a:spcBef>
                <a:spcPts val="933"/>
              </a:spcBef>
              <a:buClr>
                <a:schemeClr val="accent4">
                  <a:lumMod val="75000"/>
                </a:schemeClr>
              </a:buClr>
              <a:buSzPct val="60000"/>
              <a:buFont typeface="Wingdings" charset="2"/>
              <a:buChar char="n"/>
              <a:defRPr kumimoji="0" sz="38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1pPr>
            <a:lvl2pPr marL="853419" indent="-365751" algn="l" rtl="0" eaLnBrk="1" latinLnBrk="0" hangingPunct="1">
              <a:spcBef>
                <a:spcPts val="733"/>
              </a:spcBef>
              <a:buClr>
                <a:schemeClr val="accent5">
                  <a:lumMod val="75000"/>
                </a:schemeClr>
              </a:buClr>
              <a:buSzPct val="70000"/>
              <a:buFont typeface="Wingdings" charset="2"/>
              <a:buChar char="l"/>
              <a:defRPr kumimoji="0" sz="34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2pPr>
            <a:lvl3pPr marL="1219170" indent="-304792" algn="l" rtl="0" eaLnBrk="1" latinLnBrk="0" hangingPunct="1">
              <a:spcBef>
                <a:spcPts val="667"/>
              </a:spcBef>
              <a:buClr>
                <a:schemeClr val="accent6">
                  <a:lumMod val="75000"/>
                </a:schemeClr>
              </a:buClr>
              <a:buSzPct val="50000"/>
              <a:buFont typeface="Wingdings" charset="2"/>
              <a:buChar char=""/>
              <a:defRPr kumimoji="0" sz="30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3pPr>
            <a:lvl4pPr marL="1828754" indent="-304792" algn="l" rtl="0" eaLnBrk="1" latinLnBrk="0" hangingPunct="1">
              <a:spcBef>
                <a:spcPts val="533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6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4pPr>
            <a:lvl5pPr marL="2438339" indent="-304792" algn="l" rtl="0" eaLnBrk="1" latinLnBrk="0" hangingPunct="1">
              <a:spcBef>
                <a:spcPts val="533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6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5pPr>
            <a:lvl6pPr marL="2804090" indent="-30479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69841" indent="-304792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5592" indent="-30479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01342" indent="-304792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TW" altLang="en-US" sz="3000" dirty="0">
                <a:solidFill>
                  <a:srgbClr val="2858AA"/>
                </a:solidFill>
              </a:rPr>
              <a:t>持續推廣合規產品</a:t>
            </a:r>
            <a:endParaRPr lang="en-US" altLang="zh-TW" sz="3000" dirty="0">
              <a:solidFill>
                <a:srgbClr val="2858AA"/>
              </a:solidFill>
            </a:endParaRP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TW" altLang="en-US" sz="3000" dirty="0">
                <a:solidFill>
                  <a:srgbClr val="2858AA"/>
                </a:solidFill>
              </a:rPr>
              <a:t>深化</a:t>
            </a:r>
            <a:r>
              <a:rPr lang="en-US" altLang="zh-TW" sz="3000" dirty="0">
                <a:solidFill>
                  <a:srgbClr val="2858AA"/>
                </a:solidFill>
              </a:rPr>
              <a:t>AI</a:t>
            </a:r>
            <a:r>
              <a:rPr lang="zh-TW" altLang="en-US" sz="3000" dirty="0">
                <a:solidFill>
                  <a:srgbClr val="2858AA"/>
                </a:solidFill>
              </a:rPr>
              <a:t> 應用，提升產品開發效率</a:t>
            </a: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TW" altLang="en-US" sz="3000" dirty="0">
                <a:solidFill>
                  <a:srgbClr val="2858AA"/>
                </a:solidFill>
              </a:rPr>
              <a:t>整合工商部門資源，加強銷售能量</a:t>
            </a: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TW" altLang="en-US" sz="3000" dirty="0">
                <a:solidFill>
                  <a:srgbClr val="2858AA"/>
                </a:solidFill>
              </a:rPr>
              <a:t>強化</a:t>
            </a:r>
            <a:r>
              <a:rPr lang="zh-TW" altLang="en-US" sz="3000" dirty="0">
                <a:solidFill>
                  <a:srgbClr val="3366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智慧製造策略聯盟</a:t>
            </a:r>
          </a:p>
        </p:txBody>
      </p:sp>
    </p:spTree>
    <p:extLst>
      <p:ext uri="{BB962C8B-B14F-4D97-AF65-F5344CB8AC3E}">
        <p14:creationId xmlns:p14="http://schemas.microsoft.com/office/powerpoint/2010/main" val="14111762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5496417" y="3146425"/>
            <a:ext cx="1944687" cy="582613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en-US" altLang="zh-TW" sz="3200" dirty="0">
                <a:solidFill>
                  <a:srgbClr val="F8A3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 &amp; A</a:t>
            </a:r>
            <a:endParaRPr lang="zh-TW" altLang="en-US" sz="3200" dirty="0">
              <a:solidFill>
                <a:srgbClr val="F8A34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3967509" y="2492896"/>
            <a:ext cx="1292870" cy="1292870"/>
            <a:chOff x="2251004" y="2492896"/>
            <a:chExt cx="1292870" cy="1292870"/>
          </a:xfrm>
        </p:grpSpPr>
        <p:sp>
          <p:nvSpPr>
            <p:cNvPr id="4" name="橢圓 3"/>
            <p:cNvSpPr/>
            <p:nvPr/>
          </p:nvSpPr>
          <p:spPr bwMode="auto">
            <a:xfrm>
              <a:off x="2251004" y="2492896"/>
              <a:ext cx="1292870" cy="1292870"/>
            </a:xfrm>
            <a:prstGeom prst="ellipse">
              <a:avLst/>
            </a:prstGeom>
            <a:solidFill>
              <a:srgbClr val="F8A34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0"/>
                <a:cs typeface="宋体" charset="0"/>
              </a:endParaRPr>
            </a:p>
          </p:txBody>
        </p:sp>
        <p:pic>
          <p:nvPicPr>
            <p:cNvPr id="5" name="圖片 4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2921" y="2780928"/>
              <a:ext cx="649036" cy="667794"/>
            </a:xfrm>
            <a:prstGeom prst="rect">
              <a:avLst/>
            </a:prstGeom>
          </p:spPr>
        </p:pic>
      </p:grpSp>
      <p:sp>
        <p:nvSpPr>
          <p:cNvPr id="6" name="標題 1"/>
          <p:cNvSpPr txBox="1">
            <a:spLocks/>
          </p:cNvSpPr>
          <p:nvPr/>
        </p:nvSpPr>
        <p:spPr bwMode="auto">
          <a:xfrm>
            <a:off x="5352401" y="2595875"/>
            <a:ext cx="4536504" cy="58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3366FF"/>
                </a:solidFill>
                <a:latin typeface="+mj-ea"/>
                <a:ea typeface="+mj-ea"/>
                <a:cs typeface="黑体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3366FF"/>
                </a:solidFill>
                <a:latin typeface="Arial" charset="0"/>
                <a:ea typeface="黑体" charset="0"/>
                <a:cs typeface="黑体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3366FF"/>
                </a:solidFill>
                <a:latin typeface="Arial" charset="0"/>
                <a:ea typeface="黑体" charset="0"/>
                <a:cs typeface="黑体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3366FF"/>
                </a:solidFill>
                <a:latin typeface="Arial" charset="0"/>
                <a:ea typeface="黑体" charset="0"/>
                <a:cs typeface="黑体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3366FF"/>
                </a:solidFill>
                <a:latin typeface="Arial" charset="0"/>
                <a:ea typeface="黑体" charset="0"/>
                <a:cs typeface="黑体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0"/>
                <a:cs typeface="宋体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0"/>
                <a:cs typeface="宋体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0"/>
                <a:cs typeface="宋体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0"/>
                <a:cs typeface="宋体" charset="0"/>
              </a:defRPr>
            </a:lvl9pPr>
          </a:lstStyle>
          <a:p>
            <a:pPr>
              <a:defRPr/>
            </a:pPr>
            <a:r>
              <a:rPr lang="en-US" altLang="zh-TW" kern="0" dirty="0">
                <a:solidFill>
                  <a:schemeClr val="bg1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  <a:cs typeface="+mj-cs"/>
              </a:rPr>
              <a:t>Thank You !</a:t>
            </a:r>
            <a:endParaRPr lang="zh-TW" altLang="en-US" kern="0" dirty="0">
              <a:solidFill>
                <a:schemeClr val="bg1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0079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99820" y="1825407"/>
            <a:ext cx="10871200" cy="4526280"/>
          </a:xfrm>
        </p:spPr>
        <p:txBody>
          <a:bodyPr>
            <a:noAutofit/>
          </a:bodyPr>
          <a:lstStyle/>
          <a:p>
            <a:pPr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TW" altLang="en-US" sz="3000" dirty="0">
                <a:solidFill>
                  <a:srgbClr val="2858AA"/>
                </a:solidFill>
              </a:rPr>
              <a:t>本簡報及同時發佈之相關訊息所提及之預測性資訊包括營運展望、財務狀況以及業務預測等內容，乃是建立在本公司從內部與外部來源所取得的資訊基礎。 </a:t>
            </a: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TW" altLang="en-US" sz="3000" dirty="0">
                <a:solidFill>
                  <a:srgbClr val="2858AA"/>
                </a:solidFill>
              </a:rPr>
              <a:t>本公司未來實際所發生的營運結果、財務狀況以及業務展望，可能與這些預測性資訊所明示或暗示的預估有所差異，其原因可能來自於各種本公司所不能掌控的風險。 </a:t>
            </a: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TW" altLang="en-US" sz="3000" dirty="0">
                <a:solidFill>
                  <a:srgbClr val="2858AA"/>
                </a:solidFill>
              </a:rPr>
              <a:t>本簡報中對未來的展望，反應本公司截至目前為止對於未來的看法。對於這些看法，未來若有任何變更或調整時，本公司並不負責隨時提醒或更新。</a:t>
            </a:r>
          </a:p>
          <a:p>
            <a:pPr marL="0" indent="0">
              <a:buNone/>
            </a:pPr>
            <a:endParaRPr lang="zh-TW" altLang="en-US" sz="30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標題 1"/>
          <p:cNvSpPr txBox="1">
            <a:spLocks noGrp="1"/>
          </p:cNvSpPr>
          <p:nvPr>
            <p:ph type="title"/>
          </p:nvPr>
        </p:nvSpPr>
        <p:spPr>
          <a:xfrm>
            <a:off x="263971" y="79744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zh-TW" altLang="en-US" sz="4000" dirty="0">
                <a:solidFill>
                  <a:srgbClr val="2858AA"/>
                </a:solidFill>
              </a:rPr>
              <a:t>免責聲明</a:t>
            </a:r>
            <a:endParaRPr lang="en-US" altLang="zh-TW" sz="4000" dirty="0">
              <a:solidFill>
                <a:srgbClr val="2858AA"/>
              </a:solidFill>
            </a:endParaRPr>
          </a:p>
        </p:txBody>
      </p:sp>
      <p:cxnSp>
        <p:nvCxnSpPr>
          <p:cNvPr id="2" name="Google Shape;70;p9">
            <a:extLst>
              <a:ext uri="{FF2B5EF4-FFF2-40B4-BE49-F238E27FC236}">
                <a16:creationId xmlns:a16="http://schemas.microsoft.com/office/drawing/2014/main" id="{07913F07-1F80-8643-060A-79CF1AACF19A}"/>
              </a:ext>
            </a:extLst>
          </p:cNvPr>
          <p:cNvCxnSpPr/>
          <p:nvPr/>
        </p:nvCxnSpPr>
        <p:spPr>
          <a:xfrm>
            <a:off x="372179" y="869753"/>
            <a:ext cx="514500" cy="0"/>
          </a:xfrm>
          <a:prstGeom prst="straightConnector1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6" name="圖片 5">
            <a:extLst>
              <a:ext uri="{FF2B5EF4-FFF2-40B4-BE49-F238E27FC236}">
                <a16:creationId xmlns:a16="http://schemas.microsoft.com/office/drawing/2014/main" id="{3C19EAED-9094-05DC-A839-59DBCBE81C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2500" y="184915"/>
            <a:ext cx="1305102" cy="53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903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98518" y="89094"/>
            <a:ext cx="10871200" cy="99060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zh-TW" altLang="en-US" sz="4000" dirty="0">
                <a:solidFill>
                  <a:srgbClr val="2858AA"/>
                </a:solidFill>
              </a:rPr>
              <a:t>資通電腦集團簡介</a:t>
            </a:r>
          </a:p>
        </p:txBody>
      </p:sp>
      <p:sp>
        <p:nvSpPr>
          <p:cNvPr id="71" name="Google Shape;1329;p7">
            <a:extLst>
              <a:ext uri="{FF2B5EF4-FFF2-40B4-BE49-F238E27FC236}">
                <a16:creationId xmlns:a16="http://schemas.microsoft.com/office/drawing/2014/main" id="{710D5568-71A5-7D34-238B-96E306AC97E0}"/>
              </a:ext>
            </a:extLst>
          </p:cNvPr>
          <p:cNvSpPr/>
          <p:nvPr/>
        </p:nvSpPr>
        <p:spPr>
          <a:xfrm>
            <a:off x="687373" y="4360615"/>
            <a:ext cx="5060217" cy="513743"/>
          </a:xfrm>
          <a:prstGeom prst="roundRect">
            <a:avLst>
              <a:gd name="adj" fmla="val 16667"/>
            </a:avLst>
          </a:prstGeom>
          <a:solidFill>
            <a:schemeClr val="accent4">
              <a:lumMod val="75000"/>
            </a:schemeClr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7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endParaRPr sz="17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1329;p7">
            <a:extLst>
              <a:ext uri="{FF2B5EF4-FFF2-40B4-BE49-F238E27FC236}">
                <a16:creationId xmlns:a16="http://schemas.microsoft.com/office/drawing/2014/main" id="{5E87D080-2527-C992-EBE1-C5759592F60A}"/>
              </a:ext>
            </a:extLst>
          </p:cNvPr>
          <p:cNvSpPr/>
          <p:nvPr/>
        </p:nvSpPr>
        <p:spPr>
          <a:xfrm>
            <a:off x="677848" y="3836741"/>
            <a:ext cx="5060217" cy="458640"/>
          </a:xfrm>
          <a:prstGeom prst="roundRect">
            <a:avLst>
              <a:gd name="adj" fmla="val 16667"/>
            </a:avLst>
          </a:prstGeom>
          <a:solidFill>
            <a:schemeClr val="accent4">
              <a:lumMod val="75000"/>
            </a:schemeClr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7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endParaRPr sz="17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3" name="Google Shape;1312;p7">
            <a:extLst>
              <a:ext uri="{FF2B5EF4-FFF2-40B4-BE49-F238E27FC236}">
                <a16:creationId xmlns:a16="http://schemas.microsoft.com/office/drawing/2014/main" id="{540C1B7A-6B1D-5E4B-B969-BDC0FCFE2FB7}"/>
              </a:ext>
            </a:extLst>
          </p:cNvPr>
          <p:cNvGrpSpPr/>
          <p:nvPr/>
        </p:nvGrpSpPr>
        <p:grpSpPr>
          <a:xfrm>
            <a:off x="663756" y="953308"/>
            <a:ext cx="5068550" cy="2789638"/>
            <a:chOff x="0" y="4199"/>
            <a:chExt cx="4186238" cy="2173051"/>
          </a:xfrm>
          <a:solidFill>
            <a:schemeClr val="accent4">
              <a:lumMod val="75000"/>
            </a:schemeClr>
          </a:solidFill>
        </p:grpSpPr>
        <p:sp>
          <p:nvSpPr>
            <p:cNvPr id="74" name="Google Shape;1313;p7">
              <a:extLst>
                <a:ext uri="{FF2B5EF4-FFF2-40B4-BE49-F238E27FC236}">
                  <a16:creationId xmlns:a16="http://schemas.microsoft.com/office/drawing/2014/main" id="{7F1D73E1-AA79-F85A-E9BD-59E6D7140BE2}"/>
                </a:ext>
              </a:extLst>
            </p:cNvPr>
            <p:cNvSpPr/>
            <p:nvPr/>
          </p:nvSpPr>
          <p:spPr>
            <a:xfrm>
              <a:off x="0" y="4199"/>
              <a:ext cx="4186238" cy="581581"/>
            </a:xfrm>
            <a:prstGeom prst="roundRect">
              <a:avLst>
                <a:gd name="adj" fmla="val 16667"/>
              </a:avLst>
            </a:prstGeom>
            <a:grpFill/>
            <a:ln w="25400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</a:pPr>
              <a:endParaRPr sz="1700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1314;p7">
              <a:extLst>
                <a:ext uri="{FF2B5EF4-FFF2-40B4-BE49-F238E27FC236}">
                  <a16:creationId xmlns:a16="http://schemas.microsoft.com/office/drawing/2014/main" id="{8C226D3F-EC9D-774E-5182-11C2E5E75301}"/>
                </a:ext>
              </a:extLst>
            </p:cNvPr>
            <p:cNvSpPr txBox="1"/>
            <p:nvPr/>
          </p:nvSpPr>
          <p:spPr>
            <a:xfrm>
              <a:off x="22389" y="112314"/>
              <a:ext cx="4141460" cy="413862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57151" tIns="57151" rIns="57151" bIns="57151" anchor="ctr" anchorCtr="0">
              <a:noAutofit/>
            </a:bodyPr>
            <a:lstStyle/>
            <a:p>
              <a:pPr defTabSz="914377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</a:pPr>
              <a:r>
                <a:rPr lang="en-US" altLang="zh-TW" sz="1700" kern="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&gt; </a:t>
              </a:r>
              <a:r>
                <a:rPr lang="zh-TW" altLang="en-US" sz="1700" kern="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創立於民國 </a:t>
              </a:r>
              <a:r>
                <a:rPr lang="en-US" altLang="zh-TW" sz="1700" kern="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69 </a:t>
              </a:r>
              <a:r>
                <a:rPr lang="zh-TW" altLang="en-US" sz="1700" kern="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年，</a:t>
              </a:r>
              <a:r>
                <a:rPr lang="en-US" altLang="zh-TW" sz="1700" kern="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90 </a:t>
              </a:r>
              <a:r>
                <a:rPr lang="zh-TW" altLang="en-US" sz="1700" kern="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年台灣證交所上市、</a:t>
              </a:r>
              <a:br>
                <a:rPr lang="en-US" altLang="zh-TW" sz="1700" kern="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zh-TW" altLang="en-US" sz="1700" kern="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   第一家軟體上市公司</a:t>
              </a:r>
              <a:endParaRPr sz="1700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1319;p7">
              <a:extLst>
                <a:ext uri="{FF2B5EF4-FFF2-40B4-BE49-F238E27FC236}">
                  <a16:creationId xmlns:a16="http://schemas.microsoft.com/office/drawing/2014/main" id="{E5E98B0B-D248-FB1A-5F90-9B8600D093F1}"/>
                </a:ext>
              </a:extLst>
            </p:cNvPr>
            <p:cNvSpPr/>
            <p:nvPr/>
          </p:nvSpPr>
          <p:spPr>
            <a:xfrm>
              <a:off x="0" y="630090"/>
              <a:ext cx="4186238" cy="458640"/>
            </a:xfrm>
            <a:prstGeom prst="roundRect">
              <a:avLst>
                <a:gd name="adj" fmla="val 16667"/>
              </a:avLst>
            </a:prstGeom>
            <a:grpFill/>
            <a:ln w="25400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</a:pPr>
              <a:endParaRPr sz="1700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1320;p7">
              <a:extLst>
                <a:ext uri="{FF2B5EF4-FFF2-40B4-BE49-F238E27FC236}">
                  <a16:creationId xmlns:a16="http://schemas.microsoft.com/office/drawing/2014/main" id="{F4E3A0D4-7749-45BC-9554-BCBDAB1E2D71}"/>
                </a:ext>
              </a:extLst>
            </p:cNvPr>
            <p:cNvSpPr txBox="1"/>
            <p:nvPr/>
          </p:nvSpPr>
          <p:spPr>
            <a:xfrm>
              <a:off x="14179" y="656427"/>
              <a:ext cx="4141460" cy="413862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57151" tIns="57151" rIns="57151" bIns="57151" anchor="ctr" anchorCtr="0">
              <a:noAutofit/>
            </a:bodyPr>
            <a:lstStyle/>
            <a:p>
              <a:pPr defTabSz="914377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</a:pPr>
              <a:r>
                <a:rPr lang="en-US" altLang="zh-TW" sz="1700" kern="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&gt; </a:t>
              </a:r>
              <a:r>
                <a:rPr lang="zh-TW" altLang="en-US" sz="1700" kern="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民國 </a:t>
              </a:r>
              <a:r>
                <a:rPr lang="en-US" altLang="zh-TW" sz="1700" kern="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102 </a:t>
              </a:r>
              <a:r>
                <a:rPr lang="zh-TW" altLang="en-US" sz="1700" kern="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獲台灣中堅企業輔導殊榮</a:t>
              </a:r>
              <a:endParaRPr sz="1700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1325;p7">
              <a:extLst>
                <a:ext uri="{FF2B5EF4-FFF2-40B4-BE49-F238E27FC236}">
                  <a16:creationId xmlns:a16="http://schemas.microsoft.com/office/drawing/2014/main" id="{957B5FB3-276E-1AEC-7B8A-FD4622183FB4}"/>
                </a:ext>
              </a:extLst>
            </p:cNvPr>
            <p:cNvSpPr/>
            <p:nvPr/>
          </p:nvSpPr>
          <p:spPr>
            <a:xfrm>
              <a:off x="0" y="1170255"/>
              <a:ext cx="4186238" cy="458640"/>
            </a:xfrm>
            <a:prstGeom prst="roundRect">
              <a:avLst>
                <a:gd name="adj" fmla="val 16667"/>
              </a:avLst>
            </a:prstGeom>
            <a:grpFill/>
            <a:ln w="25400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</a:pPr>
              <a:endParaRPr sz="1700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1326;p7">
              <a:extLst>
                <a:ext uri="{FF2B5EF4-FFF2-40B4-BE49-F238E27FC236}">
                  <a16:creationId xmlns:a16="http://schemas.microsoft.com/office/drawing/2014/main" id="{014E54FD-0C89-9C07-E19F-6EAE94DCBC58}"/>
                </a:ext>
              </a:extLst>
            </p:cNvPr>
            <p:cNvSpPr txBox="1"/>
            <p:nvPr/>
          </p:nvSpPr>
          <p:spPr>
            <a:xfrm>
              <a:off x="22389" y="1211694"/>
              <a:ext cx="4141460" cy="413862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57151" tIns="57151" rIns="57151" bIns="57151" anchor="ctr" anchorCtr="0">
              <a:noAutofit/>
            </a:bodyPr>
            <a:lstStyle/>
            <a:p>
              <a:pPr defTabSz="914377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</a:pPr>
              <a:r>
                <a:rPr lang="en-US" altLang="zh-TW" sz="1700" kern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&gt; </a:t>
              </a:r>
              <a:r>
                <a:rPr lang="zh-TW" altLang="en-US" sz="1700" kern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現有台北、新竹、台中、蘇州及泰國分公司</a:t>
              </a:r>
              <a:endParaRPr sz="1700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1327;p7">
              <a:extLst>
                <a:ext uri="{FF2B5EF4-FFF2-40B4-BE49-F238E27FC236}">
                  <a16:creationId xmlns:a16="http://schemas.microsoft.com/office/drawing/2014/main" id="{FB0F4625-FFBC-B752-9813-39C764D2F183}"/>
                </a:ext>
              </a:extLst>
            </p:cNvPr>
            <p:cNvSpPr/>
            <p:nvPr/>
          </p:nvSpPr>
          <p:spPr>
            <a:xfrm>
              <a:off x="0" y="1718610"/>
              <a:ext cx="4186238" cy="458640"/>
            </a:xfrm>
            <a:prstGeom prst="roundRect">
              <a:avLst>
                <a:gd name="adj" fmla="val 16667"/>
              </a:avLst>
            </a:prstGeom>
            <a:grpFill/>
            <a:ln w="25400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</a:pPr>
              <a:endParaRPr sz="1700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1328;p7">
              <a:extLst>
                <a:ext uri="{FF2B5EF4-FFF2-40B4-BE49-F238E27FC236}">
                  <a16:creationId xmlns:a16="http://schemas.microsoft.com/office/drawing/2014/main" id="{AE0F824E-6C21-EBC2-8114-5771E107D30C}"/>
                </a:ext>
              </a:extLst>
            </p:cNvPr>
            <p:cNvSpPr txBox="1"/>
            <p:nvPr/>
          </p:nvSpPr>
          <p:spPr>
            <a:xfrm>
              <a:off x="30586" y="1768904"/>
              <a:ext cx="4141460" cy="317872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57151" tIns="57151" rIns="57151" bIns="57151" anchor="ctr" anchorCtr="0">
              <a:noAutofit/>
            </a:bodyPr>
            <a:lstStyle/>
            <a:p>
              <a:pPr defTabSz="914377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</a:pPr>
              <a:r>
                <a:rPr lang="en-US" altLang="zh-TW" sz="1700" kern="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&gt; Oracle </a:t>
              </a:r>
              <a:r>
                <a:rPr lang="zh-TW" altLang="en-US" sz="1700" kern="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台灣第一家代理商</a:t>
              </a:r>
              <a:endParaRPr sz="1700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4" name="Google Shape;1331;p7" descr="101.jpg">
            <a:extLst>
              <a:ext uri="{FF2B5EF4-FFF2-40B4-BE49-F238E27FC236}">
                <a16:creationId xmlns:a16="http://schemas.microsoft.com/office/drawing/2014/main" id="{92795F28-8ED6-D0A0-897E-B0F16E96D36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67589" y="1297172"/>
            <a:ext cx="2468497" cy="5178056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1332;p7">
            <a:extLst>
              <a:ext uri="{FF2B5EF4-FFF2-40B4-BE49-F238E27FC236}">
                <a16:creationId xmlns:a16="http://schemas.microsoft.com/office/drawing/2014/main" id="{7CA6ABE6-EC85-D5FE-A1A7-CF6C3951B618}"/>
              </a:ext>
            </a:extLst>
          </p:cNvPr>
          <p:cNvSpPr/>
          <p:nvPr/>
        </p:nvSpPr>
        <p:spPr>
          <a:xfrm>
            <a:off x="7977528" y="4982878"/>
            <a:ext cx="2448619" cy="1728192"/>
          </a:xfrm>
          <a:prstGeom prst="rect">
            <a:avLst/>
          </a:prstGeom>
          <a:solidFill>
            <a:srgbClr val="3A3A3A">
              <a:alpha val="57254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377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6" name="Google Shape;1333;p7">
            <a:extLst>
              <a:ext uri="{FF2B5EF4-FFF2-40B4-BE49-F238E27FC236}">
                <a16:creationId xmlns:a16="http://schemas.microsoft.com/office/drawing/2014/main" id="{ABB3D087-1319-A62C-0B88-C484A6ADE443}"/>
              </a:ext>
            </a:extLst>
          </p:cNvPr>
          <p:cNvGrpSpPr/>
          <p:nvPr/>
        </p:nvGrpSpPr>
        <p:grpSpPr>
          <a:xfrm>
            <a:off x="666422" y="4938701"/>
            <a:ext cx="5048700" cy="673584"/>
            <a:chOff x="465958" y="5157192"/>
            <a:chExt cx="4176711" cy="741968"/>
          </a:xfrm>
          <a:solidFill>
            <a:schemeClr val="accent4">
              <a:lumMod val="75000"/>
            </a:schemeClr>
          </a:solidFill>
        </p:grpSpPr>
        <p:sp>
          <p:nvSpPr>
            <p:cNvPr id="87" name="Google Shape;1334;p7">
              <a:extLst>
                <a:ext uri="{FF2B5EF4-FFF2-40B4-BE49-F238E27FC236}">
                  <a16:creationId xmlns:a16="http://schemas.microsoft.com/office/drawing/2014/main" id="{68C471AC-D4F4-F6F7-695B-FE0358F82674}"/>
                </a:ext>
              </a:extLst>
            </p:cNvPr>
            <p:cNvSpPr/>
            <p:nvPr/>
          </p:nvSpPr>
          <p:spPr>
            <a:xfrm>
              <a:off x="467544" y="5157192"/>
              <a:ext cx="4175125" cy="741968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00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1335;p7">
              <a:extLst>
                <a:ext uri="{FF2B5EF4-FFF2-40B4-BE49-F238E27FC236}">
                  <a16:creationId xmlns:a16="http://schemas.microsoft.com/office/drawing/2014/main" id="{A0FEAE59-77B6-188D-DEDB-074D1DB27952}"/>
                </a:ext>
              </a:extLst>
            </p:cNvPr>
            <p:cNvSpPr txBox="1"/>
            <p:nvPr/>
          </p:nvSpPr>
          <p:spPr>
            <a:xfrm>
              <a:off x="465958" y="5199647"/>
              <a:ext cx="3994660" cy="678001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180970" indent="-180970" defTabSz="914377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</a:pPr>
              <a:r>
                <a:rPr lang="en-US" altLang="zh-TW" sz="1700" kern="0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&gt; </a:t>
              </a:r>
              <a:r>
                <a:rPr lang="zh-TW" altLang="en-US" sz="1700" kern="0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連續三年 </a:t>
              </a:r>
              <a:r>
                <a:rPr lang="en-US" altLang="zh-TW" sz="1700" kern="0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Gartner </a:t>
              </a:r>
              <a:r>
                <a:rPr lang="zh-TW" altLang="en-US" sz="1700" kern="0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針對亞洲銀行核心系統進行研究報告，唯一入選台灣廠商</a:t>
              </a:r>
              <a:endParaRPr lang="en-US" altLang="zh-TW" sz="1700" kern="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sp>
        <p:nvSpPr>
          <p:cNvPr id="89" name="Google Shape;1336;p7">
            <a:extLst>
              <a:ext uri="{FF2B5EF4-FFF2-40B4-BE49-F238E27FC236}">
                <a16:creationId xmlns:a16="http://schemas.microsoft.com/office/drawing/2014/main" id="{3CCA038C-199A-9BC3-FBC6-FD208A746364}"/>
              </a:ext>
            </a:extLst>
          </p:cNvPr>
          <p:cNvSpPr txBox="1"/>
          <p:nvPr/>
        </p:nvSpPr>
        <p:spPr>
          <a:xfrm>
            <a:off x="8097067" y="5052224"/>
            <a:ext cx="2259341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r>
              <a:rPr lang="en-US" altLang="zh-TW" sz="1600" b="1" kern="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Gartner </a:t>
            </a:r>
            <a:r>
              <a:rPr lang="zh-TW" altLang="en-US" sz="1600" b="1" kern="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認證</a:t>
            </a:r>
            <a:endParaRPr sz="1600" b="1" kern="0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zh-TW" altLang="en-US" sz="1400" kern="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“</a:t>
            </a:r>
            <a:r>
              <a:rPr lang="zh-TW" altLang="en-US" sz="1600" kern="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亞洲核心銀行系統進行的研究報告”</a:t>
            </a:r>
            <a:endParaRPr sz="140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r>
              <a:rPr lang="zh-TW" altLang="en-US" sz="1600" kern="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資通電腦是台灣唯一</a:t>
            </a:r>
            <a:endParaRPr lang="en-US" altLang="zh-TW" sz="1600" kern="0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r>
              <a:rPr lang="zh-TW" altLang="en-US" sz="1600" kern="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被推舉在內的</a:t>
            </a:r>
            <a:endParaRPr sz="1600" kern="0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r>
              <a:rPr lang="zh-TW" altLang="en-US" sz="1600" kern="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本土企業</a:t>
            </a:r>
            <a:endParaRPr sz="140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1339;p7">
            <a:extLst>
              <a:ext uri="{FF2B5EF4-FFF2-40B4-BE49-F238E27FC236}">
                <a16:creationId xmlns:a16="http://schemas.microsoft.com/office/drawing/2014/main" id="{C44480AD-BA20-4118-1629-738809255BD5}"/>
              </a:ext>
            </a:extLst>
          </p:cNvPr>
          <p:cNvSpPr txBox="1"/>
          <p:nvPr/>
        </p:nvSpPr>
        <p:spPr>
          <a:xfrm>
            <a:off x="693688" y="3902787"/>
            <a:ext cx="3975732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defTabSz="914377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</a:pPr>
            <a:r>
              <a:rPr lang="en-US" altLang="zh-TW" sz="1700" kern="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&gt;</a:t>
            </a:r>
            <a:r>
              <a:rPr lang="zh-TW" altLang="en-US" sz="1700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獲經濟部工業局資安產品服務認證</a:t>
            </a:r>
            <a:endParaRPr sz="170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1341;p7">
            <a:extLst>
              <a:ext uri="{FF2B5EF4-FFF2-40B4-BE49-F238E27FC236}">
                <a16:creationId xmlns:a16="http://schemas.microsoft.com/office/drawing/2014/main" id="{43A7C40F-13A0-AE64-2ACA-C6774B1272B0}"/>
              </a:ext>
            </a:extLst>
          </p:cNvPr>
          <p:cNvSpPr txBox="1"/>
          <p:nvPr/>
        </p:nvSpPr>
        <p:spPr>
          <a:xfrm>
            <a:off x="700788" y="4424543"/>
            <a:ext cx="3968631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defTabSz="914377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</a:pPr>
            <a:r>
              <a:rPr lang="en-US" altLang="zh-TW" sz="1700" kern="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&gt;</a:t>
            </a:r>
            <a:r>
              <a:rPr lang="zh-TW" altLang="en-US" sz="1700" kern="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通過</a:t>
            </a:r>
            <a:r>
              <a:rPr lang="zh-TW" altLang="en-US" sz="1700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zh-TW" sz="1700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ISO27001 </a:t>
            </a:r>
            <a:r>
              <a:rPr lang="zh-TW" altLang="en-US" sz="1700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資安認證</a:t>
            </a:r>
            <a:endParaRPr sz="170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4" name="Google Shape;70;p9">
            <a:extLst>
              <a:ext uri="{FF2B5EF4-FFF2-40B4-BE49-F238E27FC236}">
                <a16:creationId xmlns:a16="http://schemas.microsoft.com/office/drawing/2014/main" id="{48052CFD-1F04-0D51-088B-CB0E44C83DFD}"/>
              </a:ext>
            </a:extLst>
          </p:cNvPr>
          <p:cNvCxnSpPr/>
          <p:nvPr/>
        </p:nvCxnSpPr>
        <p:spPr>
          <a:xfrm>
            <a:off x="372179" y="869753"/>
            <a:ext cx="514500" cy="0"/>
          </a:xfrm>
          <a:prstGeom prst="straightConnector1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" name="Google Shape;1334;p7">
            <a:extLst>
              <a:ext uri="{FF2B5EF4-FFF2-40B4-BE49-F238E27FC236}">
                <a16:creationId xmlns:a16="http://schemas.microsoft.com/office/drawing/2014/main" id="{96E6D179-83ED-2E02-D495-5E1B9B45875A}"/>
              </a:ext>
            </a:extLst>
          </p:cNvPr>
          <p:cNvSpPr/>
          <p:nvPr/>
        </p:nvSpPr>
        <p:spPr>
          <a:xfrm>
            <a:off x="677848" y="5644787"/>
            <a:ext cx="5046783" cy="525738"/>
          </a:xfrm>
          <a:prstGeom prst="roundRect">
            <a:avLst>
              <a:gd name="adj" fmla="val 16667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377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0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1335;p7">
            <a:extLst>
              <a:ext uri="{FF2B5EF4-FFF2-40B4-BE49-F238E27FC236}">
                <a16:creationId xmlns:a16="http://schemas.microsoft.com/office/drawing/2014/main" id="{15E5B961-BE10-5285-8B40-C380F25C504E}"/>
              </a:ext>
            </a:extLst>
          </p:cNvPr>
          <p:cNvSpPr txBox="1"/>
          <p:nvPr/>
        </p:nvSpPr>
        <p:spPr>
          <a:xfrm>
            <a:off x="700788" y="5763322"/>
            <a:ext cx="4828641" cy="35390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80970" indent="-180970" defTabSz="914377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</a:pPr>
            <a:r>
              <a:rPr lang="en-US" altLang="zh-TW" sz="1700" kern="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&gt;Gartner </a:t>
            </a:r>
            <a:r>
              <a:rPr lang="zh-TW" altLang="en-US" sz="1700" kern="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報告中台灣唯一列舉</a:t>
            </a:r>
            <a:r>
              <a:rPr lang="en-US" altLang="zh-TW" sz="1700" kern="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MES</a:t>
            </a:r>
            <a:r>
              <a:rPr lang="zh-TW" altLang="en-US" sz="1700" kern="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廠商</a:t>
            </a:r>
            <a:endParaRPr lang="en-US" altLang="zh-TW" sz="1700" kern="0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026" name="Picture 2" descr="Oracle Cloud Infrastructure | Beesoft 蜂潮資訊| 台灣專業軟體代理">
            <a:extLst>
              <a:ext uri="{FF2B5EF4-FFF2-40B4-BE49-F238E27FC236}">
                <a16:creationId xmlns:a16="http://schemas.microsoft.com/office/drawing/2014/main" id="{5F1540F1-C94F-3E7F-C919-3DAABF4E9B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2865" y="2178263"/>
            <a:ext cx="1742715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artner">
            <a:extLst>
              <a:ext uri="{FF2B5EF4-FFF2-40B4-BE49-F238E27FC236}">
                <a16:creationId xmlns:a16="http://schemas.microsoft.com/office/drawing/2014/main" id="{318D0870-31B7-D38B-CF71-1EAA8B2F1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223" y="5104223"/>
            <a:ext cx="1214815" cy="1214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SO 27001 - Dubex">
            <a:extLst>
              <a:ext uri="{FF2B5EF4-FFF2-40B4-BE49-F238E27FC236}">
                <a16:creationId xmlns:a16="http://schemas.microsoft.com/office/drawing/2014/main" id="{5BC531CD-1AE8-E375-0EEB-C0559F6770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940" y="3966221"/>
            <a:ext cx="984563" cy="98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1334;p7">
            <a:extLst>
              <a:ext uri="{FF2B5EF4-FFF2-40B4-BE49-F238E27FC236}">
                <a16:creationId xmlns:a16="http://schemas.microsoft.com/office/drawing/2014/main" id="{B3016B2D-6C83-0DE6-3B66-FD4E3A80DE4E}"/>
              </a:ext>
            </a:extLst>
          </p:cNvPr>
          <p:cNvSpPr/>
          <p:nvPr/>
        </p:nvSpPr>
        <p:spPr>
          <a:xfrm>
            <a:off x="677848" y="6197447"/>
            <a:ext cx="5046783" cy="525738"/>
          </a:xfrm>
          <a:prstGeom prst="roundRect">
            <a:avLst>
              <a:gd name="adj" fmla="val 16667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377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0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1335;p7">
            <a:extLst>
              <a:ext uri="{FF2B5EF4-FFF2-40B4-BE49-F238E27FC236}">
                <a16:creationId xmlns:a16="http://schemas.microsoft.com/office/drawing/2014/main" id="{6015E379-BCAA-C523-0EFC-276FAE458A0C}"/>
              </a:ext>
            </a:extLst>
          </p:cNvPr>
          <p:cNvSpPr txBox="1"/>
          <p:nvPr/>
        </p:nvSpPr>
        <p:spPr>
          <a:xfrm>
            <a:off x="700788" y="6315982"/>
            <a:ext cx="5325852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80970" indent="-180970" defTabSz="914377">
              <a:buClr>
                <a:srgbClr val="000000"/>
              </a:buClr>
              <a:buSzPts val="1500"/>
            </a:pPr>
            <a:r>
              <a:rPr lang="zh-TW" altLang="en-US" sz="1700" kern="0" dirty="0">
                <a:solidFill>
                  <a:srgbClr val="FFFFFF"/>
                </a:solidFill>
                <a:latin typeface="Microsoft JhengHei"/>
                <a:ea typeface="Microsoft JhengHei"/>
                <a:sym typeface="Microsoft JhengHei"/>
              </a:rPr>
              <a:t>   </a:t>
            </a:r>
            <a:r>
              <a:rPr lang="zh-TW" altLang="en-US" sz="16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獲數位發展部「人工智慧技術服務能量登錄」認證</a:t>
            </a:r>
          </a:p>
        </p:txBody>
      </p:sp>
      <p:sp>
        <p:nvSpPr>
          <p:cNvPr id="7" name="5 角星形 6">
            <a:extLst>
              <a:ext uri="{FF2B5EF4-FFF2-40B4-BE49-F238E27FC236}">
                <a16:creationId xmlns:a16="http://schemas.microsoft.com/office/drawing/2014/main" id="{6C1DCEA8-5392-1654-55E2-4A581BE69273}"/>
              </a:ext>
            </a:extLst>
          </p:cNvPr>
          <p:cNvSpPr/>
          <p:nvPr/>
        </p:nvSpPr>
        <p:spPr>
          <a:xfrm>
            <a:off x="730932" y="6379891"/>
            <a:ext cx="185891" cy="185891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194629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C40C05-E03E-DCA5-0776-CBC19E7DE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直線接點 96">
            <a:extLst>
              <a:ext uri="{FF2B5EF4-FFF2-40B4-BE49-F238E27FC236}">
                <a16:creationId xmlns:a16="http://schemas.microsoft.com/office/drawing/2014/main" id="{A9E7726C-EC60-3A32-5D4E-F5E8A969DEE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029350" y="5163439"/>
            <a:ext cx="1921729" cy="0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5" name="直線接點 96">
            <a:extLst>
              <a:ext uri="{FF2B5EF4-FFF2-40B4-BE49-F238E27FC236}">
                <a16:creationId xmlns:a16="http://schemas.microsoft.com/office/drawing/2014/main" id="{56189CEE-5E64-5079-3541-A3E4A28553C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030518" y="3222382"/>
            <a:ext cx="510831" cy="7174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4" name="直線接點 96">
            <a:extLst>
              <a:ext uri="{FF2B5EF4-FFF2-40B4-BE49-F238E27FC236}">
                <a16:creationId xmlns:a16="http://schemas.microsoft.com/office/drawing/2014/main" id="{12E3008A-3615-89E5-5019-8D715CCD07B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017045" y="4561820"/>
            <a:ext cx="1921729" cy="0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71" name="標題 1">
            <a:extLst>
              <a:ext uri="{FF2B5EF4-FFF2-40B4-BE49-F238E27FC236}">
                <a16:creationId xmlns:a16="http://schemas.microsoft.com/office/drawing/2014/main" id="{F9F106E9-21EA-9A1A-8A3E-D2D304BE2147}"/>
              </a:ext>
            </a:extLst>
          </p:cNvPr>
          <p:cNvSpPr txBox="1">
            <a:spLocks/>
          </p:cNvSpPr>
          <p:nvPr/>
        </p:nvSpPr>
        <p:spPr>
          <a:xfrm>
            <a:off x="298518" y="89094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zh-TW" altLang="en-US" sz="4000" dirty="0">
                <a:solidFill>
                  <a:srgbClr val="2858AA"/>
                </a:solidFill>
              </a:rPr>
              <a:t>產品與服務方案</a:t>
            </a:r>
            <a:endParaRPr lang="en-US" altLang="zh-TW" sz="4000" dirty="0">
              <a:solidFill>
                <a:srgbClr val="2858AA"/>
              </a:solidFill>
            </a:endParaRPr>
          </a:p>
        </p:txBody>
      </p:sp>
      <p:cxnSp>
        <p:nvCxnSpPr>
          <p:cNvPr id="72" name="Google Shape;70;p9">
            <a:extLst>
              <a:ext uri="{FF2B5EF4-FFF2-40B4-BE49-F238E27FC236}">
                <a16:creationId xmlns:a16="http://schemas.microsoft.com/office/drawing/2014/main" id="{1E51DB24-F37F-741A-874E-6BF740201456}"/>
              </a:ext>
            </a:extLst>
          </p:cNvPr>
          <p:cNvCxnSpPr/>
          <p:nvPr/>
        </p:nvCxnSpPr>
        <p:spPr>
          <a:xfrm>
            <a:off x="372179" y="869753"/>
            <a:ext cx="514500" cy="0"/>
          </a:xfrm>
          <a:prstGeom prst="straightConnector1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8" name="六邊形 107">
            <a:extLst>
              <a:ext uri="{FF2B5EF4-FFF2-40B4-BE49-F238E27FC236}">
                <a16:creationId xmlns:a16="http://schemas.microsoft.com/office/drawing/2014/main" id="{8846C16D-033B-55F2-9853-2BF478C3DCDC}"/>
              </a:ext>
            </a:extLst>
          </p:cNvPr>
          <p:cNvSpPr/>
          <p:nvPr/>
        </p:nvSpPr>
        <p:spPr bwMode="auto">
          <a:xfrm>
            <a:off x="7815932" y="627615"/>
            <a:ext cx="288032" cy="144016"/>
          </a:xfrm>
          <a:prstGeom prst="hexagon">
            <a:avLst/>
          </a:prstGeom>
          <a:ln>
            <a:headEnd type="none" w="med" len="med"/>
            <a:tailEnd type="none" w="med" len="med"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defRPr/>
            </a:pPr>
            <a:endParaRPr kumimoji="0" lang="zh-TW" altLang="en-US" sz="140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09" name="六邊形 108">
            <a:extLst>
              <a:ext uri="{FF2B5EF4-FFF2-40B4-BE49-F238E27FC236}">
                <a16:creationId xmlns:a16="http://schemas.microsoft.com/office/drawing/2014/main" id="{7E782C10-5AAE-E5EE-91F3-6B6148A8A850}"/>
              </a:ext>
            </a:extLst>
          </p:cNvPr>
          <p:cNvSpPr/>
          <p:nvPr/>
        </p:nvSpPr>
        <p:spPr bwMode="auto">
          <a:xfrm>
            <a:off x="8997902" y="627615"/>
            <a:ext cx="288032" cy="144016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defRPr/>
            </a:pPr>
            <a:endParaRPr kumimoji="0" lang="zh-TW" altLang="en-US" sz="140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10" name="文字方塊 125">
            <a:extLst>
              <a:ext uri="{FF2B5EF4-FFF2-40B4-BE49-F238E27FC236}">
                <a16:creationId xmlns:a16="http://schemas.microsoft.com/office/drawing/2014/main" id="{BB996B89-39C5-E046-70B8-F18EDB2012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95804" y="561976"/>
            <a:ext cx="90281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自有產品</a:t>
            </a:r>
          </a:p>
        </p:txBody>
      </p:sp>
      <p:sp>
        <p:nvSpPr>
          <p:cNvPr id="111" name="文字方塊 110">
            <a:extLst>
              <a:ext uri="{FF2B5EF4-FFF2-40B4-BE49-F238E27FC236}">
                <a16:creationId xmlns:a16="http://schemas.microsoft.com/office/drawing/2014/main" id="{E3712229-23A7-E945-FBB3-2D56FAFC9906}"/>
              </a:ext>
            </a:extLst>
          </p:cNvPr>
          <p:cNvSpPr txBox="1"/>
          <p:nvPr/>
        </p:nvSpPr>
        <p:spPr>
          <a:xfrm>
            <a:off x="9258971" y="561976"/>
            <a:ext cx="902811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  <a:cs typeface="宋体" charset="0"/>
              </a:rPr>
              <a:t>軟體服務</a:t>
            </a:r>
          </a:p>
        </p:txBody>
      </p:sp>
      <p:grpSp>
        <p:nvGrpSpPr>
          <p:cNvPr id="216" name="群組 215">
            <a:extLst>
              <a:ext uri="{FF2B5EF4-FFF2-40B4-BE49-F238E27FC236}">
                <a16:creationId xmlns:a16="http://schemas.microsoft.com/office/drawing/2014/main" id="{9C6A3BFC-EF64-A439-C6E6-45706C168945}"/>
              </a:ext>
            </a:extLst>
          </p:cNvPr>
          <p:cNvGrpSpPr/>
          <p:nvPr/>
        </p:nvGrpSpPr>
        <p:grpSpPr>
          <a:xfrm>
            <a:off x="1000425" y="964324"/>
            <a:ext cx="10771009" cy="5819043"/>
            <a:chOff x="1052691" y="475071"/>
            <a:chExt cx="10771009" cy="5819043"/>
          </a:xfrm>
        </p:grpSpPr>
        <p:cxnSp>
          <p:nvCxnSpPr>
            <p:cNvPr id="25" name="直線接點 96">
              <a:extLst>
                <a:ext uri="{FF2B5EF4-FFF2-40B4-BE49-F238E27FC236}">
                  <a16:creationId xmlns:a16="http://schemas.microsoft.com/office/drawing/2014/main" id="{4D9AB15A-5C75-8852-3EB0-8B80068775A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9081616" y="757974"/>
              <a:ext cx="996262" cy="1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17" name="直線接點 112">
              <a:extLst>
                <a:ext uri="{FF2B5EF4-FFF2-40B4-BE49-F238E27FC236}">
                  <a16:creationId xmlns:a16="http://schemas.microsoft.com/office/drawing/2014/main" id="{EF66AEF2-7E28-1D14-1A7F-5A71ABF154D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6947162" y="3909490"/>
              <a:ext cx="0" cy="572976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0" name="直線接點 96">
              <a:extLst>
                <a:ext uri="{FF2B5EF4-FFF2-40B4-BE49-F238E27FC236}">
                  <a16:creationId xmlns:a16="http://schemas.microsoft.com/office/drawing/2014/main" id="{B23F9D14-51F1-2FBF-1F2B-C32A8CC15D7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9087477" y="2040855"/>
              <a:ext cx="996262" cy="1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21" name="直線接點 220">
              <a:extLst>
                <a:ext uri="{FF2B5EF4-FFF2-40B4-BE49-F238E27FC236}">
                  <a16:creationId xmlns:a16="http://schemas.microsoft.com/office/drawing/2014/main" id="{75A96878-F7A1-BDD8-DA9E-606ECF664308}"/>
                </a:ext>
              </a:extLst>
            </p:cNvPr>
            <p:cNvCxnSpPr>
              <a:cxnSpLocks/>
              <a:stCxn id="267" idx="1"/>
              <a:endCxn id="265" idx="3"/>
            </p:cNvCxnSpPr>
            <p:nvPr/>
          </p:nvCxnSpPr>
          <p:spPr>
            <a:xfrm>
              <a:off x="3136380" y="5670202"/>
              <a:ext cx="403359" cy="128613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直線接點 69">
              <a:extLst>
                <a:ext uri="{FF2B5EF4-FFF2-40B4-BE49-F238E27FC236}">
                  <a16:creationId xmlns:a16="http://schemas.microsoft.com/office/drawing/2014/main" id="{5ACC126A-8A11-077D-EF16-995661F69B8F}"/>
                </a:ext>
              </a:extLst>
            </p:cNvPr>
            <p:cNvCxnSpPr>
              <a:cxnSpLocks noChangeShapeType="1"/>
              <a:stCxn id="251" idx="3"/>
              <a:endCxn id="266" idx="5"/>
            </p:cNvCxnSpPr>
            <p:nvPr/>
          </p:nvCxnSpPr>
          <p:spPr bwMode="auto">
            <a:xfrm flipH="1">
              <a:off x="3551502" y="1574097"/>
              <a:ext cx="640507" cy="884432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23" name="直線接點 96">
              <a:extLst>
                <a:ext uri="{FF2B5EF4-FFF2-40B4-BE49-F238E27FC236}">
                  <a16:creationId xmlns:a16="http://schemas.microsoft.com/office/drawing/2014/main" id="{655B03DE-3F8C-AD24-DEAB-0B24073CEC3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9074776" y="5966796"/>
              <a:ext cx="2037817" cy="28618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224" name="六邊形 223">
              <a:extLst>
                <a:ext uri="{FF2B5EF4-FFF2-40B4-BE49-F238E27FC236}">
                  <a16:creationId xmlns:a16="http://schemas.microsoft.com/office/drawing/2014/main" id="{FDC88202-1E95-668B-06DC-C86810E344F4}"/>
                </a:ext>
              </a:extLst>
            </p:cNvPr>
            <p:cNvSpPr/>
            <p:nvPr/>
          </p:nvSpPr>
          <p:spPr bwMode="auto">
            <a:xfrm>
              <a:off x="9283830" y="3760521"/>
              <a:ext cx="2539870" cy="540000"/>
            </a:xfrm>
            <a:prstGeom prst="hexagon">
              <a:avLst/>
            </a:prstGeom>
            <a:solidFill>
              <a:srgbClr val="F79646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/>
              <a:r>
                <a:rPr kumimoji="0" lang="zh-TW" altLang="en-US" sz="1400" b="1" dirty="0">
                  <a:solidFill>
                    <a:schemeClr val="bg1"/>
                  </a:solidFill>
                  <a:latin typeface="微軟正黑體"/>
                  <a:ea typeface="微軟正黑體"/>
                </a:rPr>
                <a:t>貿易合規系統解決方案</a:t>
              </a:r>
              <a:endParaRPr kumimoji="0"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</a:endParaRPr>
            </a:p>
          </p:txBody>
        </p:sp>
        <p:sp>
          <p:nvSpPr>
            <p:cNvPr id="225" name="六邊形 224">
              <a:extLst>
                <a:ext uri="{FF2B5EF4-FFF2-40B4-BE49-F238E27FC236}">
                  <a16:creationId xmlns:a16="http://schemas.microsoft.com/office/drawing/2014/main" id="{C886E4E8-7E8C-00C4-7D2D-F6E0B669BF3B}"/>
                </a:ext>
              </a:extLst>
            </p:cNvPr>
            <p:cNvSpPr/>
            <p:nvPr/>
          </p:nvSpPr>
          <p:spPr bwMode="auto">
            <a:xfrm>
              <a:off x="1070980" y="1189039"/>
              <a:ext cx="1666069" cy="540000"/>
            </a:xfrm>
            <a:prstGeom prst="hexagon">
              <a:avLst/>
            </a:prstGeom>
            <a:solidFill>
              <a:srgbClr val="F79646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/>
              <a:r>
                <a:rPr lang="zh-TW" altLang="en-US" sz="1400" b="1" dirty="0">
                  <a:solidFill>
                    <a:schemeClr val="bg1"/>
                  </a:solidFill>
                  <a:effectLst/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國內外匯電腦整合系統</a:t>
              </a:r>
            </a:p>
          </p:txBody>
        </p:sp>
        <p:sp>
          <p:nvSpPr>
            <p:cNvPr id="226" name="六邊形 225">
              <a:extLst>
                <a:ext uri="{FF2B5EF4-FFF2-40B4-BE49-F238E27FC236}">
                  <a16:creationId xmlns:a16="http://schemas.microsoft.com/office/drawing/2014/main" id="{2FBC5307-6E6A-8CF8-9703-A143676334C1}"/>
                </a:ext>
              </a:extLst>
            </p:cNvPr>
            <p:cNvSpPr/>
            <p:nvPr/>
          </p:nvSpPr>
          <p:spPr bwMode="auto">
            <a:xfrm>
              <a:off x="1072934" y="2386863"/>
              <a:ext cx="1666069" cy="540000"/>
            </a:xfrm>
            <a:prstGeom prst="hexagon">
              <a:avLst/>
            </a:prstGeom>
            <a:solidFill>
              <a:srgbClr val="F79646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 sz="1400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存同銷帳系統</a:t>
              </a:r>
              <a:endParaRPr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endParaRPr>
            </a:p>
          </p:txBody>
        </p:sp>
        <p:sp>
          <p:nvSpPr>
            <p:cNvPr id="227" name="六邊形 226">
              <a:extLst>
                <a:ext uri="{FF2B5EF4-FFF2-40B4-BE49-F238E27FC236}">
                  <a16:creationId xmlns:a16="http://schemas.microsoft.com/office/drawing/2014/main" id="{C6CF85E3-8751-6CFE-1AD0-CCD5A79E3DCB}"/>
                </a:ext>
              </a:extLst>
            </p:cNvPr>
            <p:cNvSpPr/>
            <p:nvPr/>
          </p:nvSpPr>
          <p:spPr bwMode="auto">
            <a:xfrm>
              <a:off x="1091291" y="5051687"/>
              <a:ext cx="1579616" cy="443092"/>
            </a:xfrm>
            <a:prstGeom prst="hexagon">
              <a:avLst/>
            </a:prstGeom>
            <a:solidFill>
              <a:srgbClr val="2858AA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>
                <a:defRPr/>
              </a:pPr>
              <a:r>
                <a:rPr lang="zh-TW" altLang="en-US" sz="1400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科專計畫</a:t>
              </a:r>
              <a:endParaRPr lang="en-US" altLang="zh-TW" sz="1400" b="1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endParaRPr>
            </a:p>
            <a:p>
              <a:pPr algn="ctr">
                <a:defRPr/>
              </a:pPr>
              <a:r>
                <a:rPr lang="zh-TW" altLang="en-US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顧問</a:t>
              </a:r>
              <a:r>
                <a:rPr lang="zh-TW" altLang="en-US" sz="1400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服務</a:t>
              </a:r>
              <a:endParaRPr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endParaRPr>
            </a:p>
          </p:txBody>
        </p:sp>
        <p:sp>
          <p:nvSpPr>
            <p:cNvPr id="228" name="六邊形 227">
              <a:extLst>
                <a:ext uri="{FF2B5EF4-FFF2-40B4-BE49-F238E27FC236}">
                  <a16:creationId xmlns:a16="http://schemas.microsoft.com/office/drawing/2014/main" id="{F1E9E440-8234-A716-C48F-B91AB834177D}"/>
                </a:ext>
              </a:extLst>
            </p:cNvPr>
            <p:cNvSpPr/>
            <p:nvPr/>
          </p:nvSpPr>
          <p:spPr bwMode="auto">
            <a:xfrm>
              <a:off x="1091291" y="5655310"/>
              <a:ext cx="1536301" cy="455024"/>
            </a:xfrm>
            <a:prstGeom prst="hexagon">
              <a:avLst/>
            </a:prstGeom>
            <a:solidFill>
              <a:srgbClr val="2858AA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 sz="1400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大數據應用</a:t>
              </a:r>
              <a:r>
                <a:rPr lang="en-US" altLang="zh-TW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/</a:t>
              </a:r>
            </a:p>
            <a:p>
              <a:pPr algn="ctr">
                <a:defRPr/>
              </a:pPr>
              <a:r>
                <a:rPr lang="zh-TW" altLang="en-US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雲端</a:t>
              </a:r>
              <a:r>
                <a:rPr lang="zh-TW" altLang="en-US" sz="1400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運算</a:t>
              </a:r>
              <a:endParaRPr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endParaRPr>
            </a:p>
          </p:txBody>
        </p:sp>
        <p:cxnSp>
          <p:nvCxnSpPr>
            <p:cNvPr id="229" name="直線接點 37">
              <a:extLst>
                <a:ext uri="{FF2B5EF4-FFF2-40B4-BE49-F238E27FC236}">
                  <a16:creationId xmlns:a16="http://schemas.microsoft.com/office/drawing/2014/main" id="{76A063DE-0C58-608B-00B0-0E2292F243A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475216" y="2570094"/>
              <a:ext cx="0" cy="1163683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30" name="直線接點 38">
              <a:extLst>
                <a:ext uri="{FF2B5EF4-FFF2-40B4-BE49-F238E27FC236}">
                  <a16:creationId xmlns:a16="http://schemas.microsoft.com/office/drawing/2014/main" id="{99BDA894-944C-7974-9192-820D7058698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062694" y="4753742"/>
              <a:ext cx="8399" cy="784061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31" name="直線接點 44">
              <a:extLst>
                <a:ext uri="{FF2B5EF4-FFF2-40B4-BE49-F238E27FC236}">
                  <a16:creationId xmlns:a16="http://schemas.microsoft.com/office/drawing/2014/main" id="{9CD37BC1-4191-1EA2-8C59-27C92ACBDCE6}"/>
                </a:ext>
              </a:extLst>
            </p:cNvPr>
            <p:cNvCxnSpPr>
              <a:cxnSpLocks noChangeShapeType="1"/>
              <a:stCxn id="227" idx="0"/>
              <a:endCxn id="267" idx="4"/>
            </p:cNvCxnSpPr>
            <p:nvPr/>
          </p:nvCxnSpPr>
          <p:spPr bwMode="auto">
            <a:xfrm>
              <a:off x="2670907" y="5273233"/>
              <a:ext cx="302723" cy="150378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32" name="直線接點 58">
              <a:extLst>
                <a:ext uri="{FF2B5EF4-FFF2-40B4-BE49-F238E27FC236}">
                  <a16:creationId xmlns:a16="http://schemas.microsoft.com/office/drawing/2014/main" id="{C9848CA8-F6BE-7340-2380-1B246B5EC74C}"/>
                </a:ext>
              </a:extLst>
            </p:cNvPr>
            <p:cNvCxnSpPr>
              <a:cxnSpLocks noChangeShapeType="1"/>
              <a:stCxn id="228" idx="0"/>
              <a:endCxn id="267" idx="2"/>
            </p:cNvCxnSpPr>
            <p:nvPr/>
          </p:nvCxnSpPr>
          <p:spPr bwMode="auto">
            <a:xfrm flipV="1">
              <a:off x="2627592" y="5670202"/>
              <a:ext cx="346038" cy="212620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33" name="直線接點 60">
              <a:extLst>
                <a:ext uri="{FF2B5EF4-FFF2-40B4-BE49-F238E27FC236}">
                  <a16:creationId xmlns:a16="http://schemas.microsoft.com/office/drawing/2014/main" id="{B22FFA18-1ABD-51B9-DCE4-FFFA7A810E3E}"/>
                </a:ext>
              </a:extLst>
            </p:cNvPr>
            <p:cNvCxnSpPr>
              <a:cxnSpLocks noChangeShapeType="1"/>
              <a:stCxn id="267" idx="5"/>
            </p:cNvCxnSpPr>
            <p:nvPr/>
          </p:nvCxnSpPr>
          <p:spPr bwMode="auto">
            <a:xfrm flipV="1">
              <a:off x="3136380" y="5187200"/>
              <a:ext cx="486683" cy="236411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34" name="直線接點 64">
              <a:extLst>
                <a:ext uri="{FF2B5EF4-FFF2-40B4-BE49-F238E27FC236}">
                  <a16:creationId xmlns:a16="http://schemas.microsoft.com/office/drawing/2014/main" id="{F6A204AD-F9FB-BB8E-C7B5-A9173D6A87C6}"/>
                </a:ext>
              </a:extLst>
            </p:cNvPr>
            <p:cNvCxnSpPr>
              <a:cxnSpLocks noChangeShapeType="1"/>
              <a:stCxn id="242" idx="0"/>
            </p:cNvCxnSpPr>
            <p:nvPr/>
          </p:nvCxnSpPr>
          <p:spPr bwMode="auto">
            <a:xfrm flipV="1">
              <a:off x="4073913" y="3616209"/>
              <a:ext cx="2302276" cy="12581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35" name="直線接點 69">
              <a:extLst>
                <a:ext uri="{FF2B5EF4-FFF2-40B4-BE49-F238E27FC236}">
                  <a16:creationId xmlns:a16="http://schemas.microsoft.com/office/drawing/2014/main" id="{99C9DE21-ED7C-2750-8381-C8F14A32A4C6}"/>
                </a:ext>
              </a:extLst>
            </p:cNvPr>
            <p:cNvCxnSpPr>
              <a:cxnSpLocks noChangeShapeType="1"/>
              <a:stCxn id="266" idx="3"/>
              <a:endCxn id="226" idx="0"/>
            </p:cNvCxnSpPr>
            <p:nvPr/>
          </p:nvCxnSpPr>
          <p:spPr bwMode="auto">
            <a:xfrm flipH="1">
              <a:off x="2739003" y="2581825"/>
              <a:ext cx="588101" cy="75038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36" name="直線接點 71">
              <a:extLst>
                <a:ext uri="{FF2B5EF4-FFF2-40B4-BE49-F238E27FC236}">
                  <a16:creationId xmlns:a16="http://schemas.microsoft.com/office/drawing/2014/main" id="{15C22077-3B7F-65E1-4344-C36B2B456D1D}"/>
                </a:ext>
              </a:extLst>
            </p:cNvPr>
            <p:cNvCxnSpPr>
              <a:cxnSpLocks noChangeShapeType="1"/>
              <a:stCxn id="225" idx="0"/>
              <a:endCxn id="266" idx="4"/>
            </p:cNvCxnSpPr>
            <p:nvPr/>
          </p:nvCxnSpPr>
          <p:spPr bwMode="auto">
            <a:xfrm>
              <a:off x="2737049" y="1459039"/>
              <a:ext cx="651703" cy="999490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37" name="直線接點 114">
              <a:extLst>
                <a:ext uri="{FF2B5EF4-FFF2-40B4-BE49-F238E27FC236}">
                  <a16:creationId xmlns:a16="http://schemas.microsoft.com/office/drawing/2014/main" id="{712E3E2F-585B-07EC-82CF-6F5B5717D46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6947162" y="2139690"/>
              <a:ext cx="0" cy="637678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38" name="直線接點 116">
              <a:extLst>
                <a:ext uri="{FF2B5EF4-FFF2-40B4-BE49-F238E27FC236}">
                  <a16:creationId xmlns:a16="http://schemas.microsoft.com/office/drawing/2014/main" id="{4ECB67CA-0B6F-EB7E-7803-C7CEB783DC7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6545524" y="1850574"/>
              <a:ext cx="0" cy="288925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39" name="直線接點 117">
              <a:extLst>
                <a:ext uri="{FF2B5EF4-FFF2-40B4-BE49-F238E27FC236}">
                  <a16:creationId xmlns:a16="http://schemas.microsoft.com/office/drawing/2014/main" id="{BC6EDB61-86AB-6F60-4FC1-23C0CD4193C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8201287" y="1850574"/>
              <a:ext cx="0" cy="288925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40" name="直線接點 119">
              <a:extLst>
                <a:ext uri="{FF2B5EF4-FFF2-40B4-BE49-F238E27FC236}">
                  <a16:creationId xmlns:a16="http://schemas.microsoft.com/office/drawing/2014/main" id="{3BBBAAAA-5D45-8A95-271C-07C51E2D9F7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6545525" y="2139498"/>
              <a:ext cx="1655763" cy="0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41" name="直線接點 121">
              <a:extLst>
                <a:ext uri="{FF2B5EF4-FFF2-40B4-BE49-F238E27FC236}">
                  <a16:creationId xmlns:a16="http://schemas.microsoft.com/office/drawing/2014/main" id="{592C333C-CDB0-B2E3-25B4-08B7508BAC60}"/>
                </a:ext>
              </a:extLst>
            </p:cNvPr>
            <p:cNvCxnSpPr>
              <a:cxnSpLocks noChangeShapeType="1"/>
              <a:stCxn id="262" idx="0"/>
            </p:cNvCxnSpPr>
            <p:nvPr/>
          </p:nvCxnSpPr>
          <p:spPr bwMode="auto">
            <a:xfrm>
              <a:off x="7705322" y="3401919"/>
              <a:ext cx="1632877" cy="0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242" name="文字方塊 241">
              <a:extLst>
                <a:ext uri="{FF2B5EF4-FFF2-40B4-BE49-F238E27FC236}">
                  <a16:creationId xmlns:a16="http://schemas.microsoft.com/office/drawing/2014/main" id="{9C15DB11-211F-9703-CE5D-0FA95136B88F}"/>
                </a:ext>
              </a:extLst>
            </p:cNvPr>
            <p:cNvSpPr txBox="1"/>
            <p:nvPr/>
          </p:nvSpPr>
          <p:spPr>
            <a:xfrm>
              <a:off x="3623063" y="4874396"/>
              <a:ext cx="901700" cy="3079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zh-TW" altLang="en-US" sz="1400" b="1" dirty="0">
                  <a:solidFill>
                    <a:schemeClr val="accent1">
                      <a:lumMod val="75000"/>
                    </a:schemeClr>
                  </a:solidFill>
                  <a:latin typeface="微軟正黑體"/>
                  <a:ea typeface="微軟正黑體"/>
                  <a:cs typeface="微軟正黑體"/>
                </a:rPr>
                <a:t>政府專案</a:t>
              </a:r>
            </a:p>
          </p:txBody>
        </p:sp>
        <p:sp>
          <p:nvSpPr>
            <p:cNvPr id="243" name="文字方塊 242">
              <a:extLst>
                <a:ext uri="{FF2B5EF4-FFF2-40B4-BE49-F238E27FC236}">
                  <a16:creationId xmlns:a16="http://schemas.microsoft.com/office/drawing/2014/main" id="{5C0E7BF8-8890-3784-2809-A6CD0C3BBF0E}"/>
                </a:ext>
              </a:extLst>
            </p:cNvPr>
            <p:cNvSpPr txBox="1"/>
            <p:nvPr/>
          </p:nvSpPr>
          <p:spPr>
            <a:xfrm>
              <a:off x="7799050" y="3444910"/>
              <a:ext cx="1082675" cy="3079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zh-TW" alt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微軟正黑體"/>
                  <a:ea typeface="微軟正黑體"/>
                  <a:cs typeface="微軟正黑體"/>
                </a:rPr>
                <a:t>企業電子化</a:t>
              </a:r>
            </a:p>
          </p:txBody>
        </p:sp>
        <p:sp>
          <p:nvSpPr>
            <p:cNvPr id="244" name="六邊形 243">
              <a:extLst>
                <a:ext uri="{FF2B5EF4-FFF2-40B4-BE49-F238E27FC236}">
                  <a16:creationId xmlns:a16="http://schemas.microsoft.com/office/drawing/2014/main" id="{6D53298E-2B2C-0C1D-DCD6-2821C60D8A30}"/>
                </a:ext>
              </a:extLst>
            </p:cNvPr>
            <p:cNvSpPr/>
            <p:nvPr/>
          </p:nvSpPr>
          <p:spPr bwMode="auto">
            <a:xfrm>
              <a:off x="4065843" y="2769586"/>
              <a:ext cx="1814170" cy="467039"/>
            </a:xfrm>
            <a:prstGeom prst="hexagon">
              <a:avLst/>
            </a:prstGeom>
            <a:solidFill>
              <a:srgbClr val="F79646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r>
                <a:rPr lang="zh-TW" altLang="en-US" sz="1400" b="1" dirty="0">
                  <a:solidFill>
                    <a:schemeClr val="bg1"/>
                  </a:solidFill>
                  <a:effectLst/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財務交易系統</a:t>
              </a:r>
            </a:p>
          </p:txBody>
        </p:sp>
        <p:cxnSp>
          <p:nvCxnSpPr>
            <p:cNvPr id="245" name="直線接點 10">
              <a:extLst>
                <a:ext uri="{FF2B5EF4-FFF2-40B4-BE49-F238E27FC236}">
                  <a16:creationId xmlns:a16="http://schemas.microsoft.com/office/drawing/2014/main" id="{F43822E6-8B7F-F85C-0719-58342244EC7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487757" y="2570094"/>
              <a:ext cx="972000" cy="0"/>
            </a:xfrm>
            <a:prstGeom prst="line">
              <a:avLst/>
            </a:prstGeom>
            <a:noFill/>
            <a:ln w="9525" algn="ctr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46" name="直線接點 20">
              <a:extLst>
                <a:ext uri="{FF2B5EF4-FFF2-40B4-BE49-F238E27FC236}">
                  <a16:creationId xmlns:a16="http://schemas.microsoft.com/office/drawing/2014/main" id="{7BE06DBB-364E-0E2F-78A0-9A822DD5B59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731937" y="2597219"/>
              <a:ext cx="657001" cy="496843"/>
            </a:xfrm>
            <a:prstGeom prst="line">
              <a:avLst/>
            </a:prstGeom>
            <a:noFill/>
            <a:ln w="9525" algn="ctr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247" name="文字方塊 246">
              <a:extLst>
                <a:ext uri="{FF2B5EF4-FFF2-40B4-BE49-F238E27FC236}">
                  <a16:creationId xmlns:a16="http://schemas.microsoft.com/office/drawing/2014/main" id="{514A3759-71E6-CC3E-50CB-6F73559CC9FD}"/>
                </a:ext>
              </a:extLst>
            </p:cNvPr>
            <p:cNvSpPr txBox="1"/>
            <p:nvPr/>
          </p:nvSpPr>
          <p:spPr>
            <a:xfrm>
              <a:off x="4477387" y="2450005"/>
              <a:ext cx="901700" cy="3079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zh-TW" altLang="en-US" sz="1400" b="1" dirty="0">
                  <a:solidFill>
                    <a:schemeClr val="accent1">
                      <a:lumMod val="75000"/>
                    </a:schemeClr>
                  </a:solidFill>
                  <a:latin typeface="微軟正黑體"/>
                  <a:ea typeface="微軟正黑體"/>
                  <a:cs typeface="微軟正黑體"/>
                </a:rPr>
                <a:t>金融業務</a:t>
              </a:r>
            </a:p>
          </p:txBody>
        </p:sp>
        <p:sp>
          <p:nvSpPr>
            <p:cNvPr id="248" name="六邊形 247">
              <a:extLst>
                <a:ext uri="{FF2B5EF4-FFF2-40B4-BE49-F238E27FC236}">
                  <a16:creationId xmlns:a16="http://schemas.microsoft.com/office/drawing/2014/main" id="{E08E18DB-567C-8612-5AED-455593FFD11F}"/>
                </a:ext>
              </a:extLst>
            </p:cNvPr>
            <p:cNvSpPr/>
            <p:nvPr/>
          </p:nvSpPr>
          <p:spPr bwMode="auto">
            <a:xfrm>
              <a:off x="1089746" y="583371"/>
              <a:ext cx="1644803" cy="540000"/>
            </a:xfrm>
            <a:prstGeom prst="hexagon">
              <a:avLst/>
            </a:prstGeom>
            <a:solidFill>
              <a:srgbClr val="F79646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/>
              <a:r>
                <a:rPr lang="zh-TW" altLang="en-US" sz="1400" b="1" dirty="0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海外分行</a:t>
              </a:r>
              <a:endParaRPr lang="en-US" altLang="zh-TW" sz="14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algn="ctr"/>
              <a:r>
                <a:rPr lang="zh-TW" altLang="en-US" sz="1400" b="1" dirty="0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核心系統</a:t>
              </a:r>
            </a:p>
          </p:txBody>
        </p:sp>
        <p:sp>
          <p:nvSpPr>
            <p:cNvPr id="249" name="六邊形 248">
              <a:extLst>
                <a:ext uri="{FF2B5EF4-FFF2-40B4-BE49-F238E27FC236}">
                  <a16:creationId xmlns:a16="http://schemas.microsoft.com/office/drawing/2014/main" id="{4655DCE5-9B17-36F2-629C-4E9D0281B1B0}"/>
                </a:ext>
              </a:extLst>
            </p:cNvPr>
            <p:cNvSpPr/>
            <p:nvPr/>
          </p:nvSpPr>
          <p:spPr bwMode="auto">
            <a:xfrm>
              <a:off x="2280917" y="4377200"/>
              <a:ext cx="1548176" cy="540000"/>
            </a:xfrm>
            <a:prstGeom prst="hexagon">
              <a:avLst/>
            </a:prstGeom>
            <a:solidFill>
              <a:srgbClr val="2858AA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zh-TW" altLang="en-US" sz="14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公部門專屬</a:t>
              </a:r>
              <a:endParaRPr lang="en-US" altLang="zh-TW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宋体" charset="0"/>
              </a:endParaRPr>
            </a:p>
            <a:p>
              <a:pPr algn="ctr" eaLnBrk="1" hangingPunct="1">
                <a:defRPr/>
              </a:pPr>
              <a:r>
                <a:rPr lang="zh-TW" altLang="en-US" sz="14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業務</a:t>
              </a:r>
              <a:r>
                <a:rPr lang="zh-TW" altLang="en-US" sz="14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專案</a:t>
              </a:r>
              <a:endParaRPr lang="en-US" altLang="zh-TW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宋体" charset="0"/>
              </a:endParaRPr>
            </a:p>
          </p:txBody>
        </p:sp>
        <p:sp>
          <p:nvSpPr>
            <p:cNvPr id="250" name="六邊形 249">
              <a:extLst>
                <a:ext uri="{FF2B5EF4-FFF2-40B4-BE49-F238E27FC236}">
                  <a16:creationId xmlns:a16="http://schemas.microsoft.com/office/drawing/2014/main" id="{4D42DC04-2542-EDA3-EC32-1BE7D09BDD42}"/>
                </a:ext>
              </a:extLst>
            </p:cNvPr>
            <p:cNvSpPr/>
            <p:nvPr/>
          </p:nvSpPr>
          <p:spPr bwMode="auto">
            <a:xfrm>
              <a:off x="1070205" y="1789102"/>
              <a:ext cx="1666844" cy="540000"/>
            </a:xfrm>
            <a:prstGeom prst="hexagon">
              <a:avLst/>
            </a:prstGeom>
            <a:solidFill>
              <a:srgbClr val="F79646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/>
              <a:r>
                <a:rPr lang="zh-TW" altLang="en-US" sz="1400" b="1" dirty="0">
                  <a:solidFill>
                    <a:schemeClr val="bg1"/>
                  </a:solidFill>
                  <a:effectLst/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投資組合</a:t>
              </a:r>
              <a:endParaRPr lang="en-US" altLang="zh-TW" sz="1400" b="1" dirty="0">
                <a:solidFill>
                  <a:schemeClr val="bg1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algn="ctr"/>
              <a:r>
                <a:rPr lang="zh-TW" altLang="en-US" sz="1400" b="1" dirty="0">
                  <a:solidFill>
                    <a:schemeClr val="bg1"/>
                  </a:solidFill>
                  <a:effectLst/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管理系統</a:t>
              </a:r>
            </a:p>
          </p:txBody>
        </p:sp>
        <p:sp>
          <p:nvSpPr>
            <p:cNvPr id="251" name="六邊形 250">
              <a:extLst>
                <a:ext uri="{FF2B5EF4-FFF2-40B4-BE49-F238E27FC236}">
                  <a16:creationId xmlns:a16="http://schemas.microsoft.com/office/drawing/2014/main" id="{021F7F18-9B6A-C5A7-0B98-FC5B1E43C70A}"/>
                </a:ext>
              </a:extLst>
            </p:cNvPr>
            <p:cNvSpPr/>
            <p:nvPr/>
          </p:nvSpPr>
          <p:spPr bwMode="auto">
            <a:xfrm>
              <a:off x="4192009" y="1304097"/>
              <a:ext cx="1548176" cy="540000"/>
            </a:xfrm>
            <a:prstGeom prst="hexagon">
              <a:avLst/>
            </a:prstGeom>
            <a:solidFill>
              <a:srgbClr val="F79646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zh-TW" altLang="en-US" sz="1400" b="1" dirty="0">
                  <a:effectLst/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法規報表申報平台系統</a:t>
              </a:r>
            </a:p>
          </p:txBody>
        </p:sp>
        <p:cxnSp>
          <p:nvCxnSpPr>
            <p:cNvPr id="252" name="直線接點 69">
              <a:extLst>
                <a:ext uri="{FF2B5EF4-FFF2-40B4-BE49-F238E27FC236}">
                  <a16:creationId xmlns:a16="http://schemas.microsoft.com/office/drawing/2014/main" id="{34D2E376-D378-F369-5F2C-57414ABE0C4A}"/>
                </a:ext>
              </a:extLst>
            </p:cNvPr>
            <p:cNvCxnSpPr>
              <a:cxnSpLocks noChangeShapeType="1"/>
              <a:stCxn id="266" idx="3"/>
              <a:endCxn id="250" idx="0"/>
            </p:cNvCxnSpPr>
            <p:nvPr/>
          </p:nvCxnSpPr>
          <p:spPr bwMode="auto">
            <a:xfrm flipH="1" flipV="1">
              <a:off x="2737049" y="2059102"/>
              <a:ext cx="590055" cy="522723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53" name="直線接點 69">
              <a:extLst>
                <a:ext uri="{FF2B5EF4-FFF2-40B4-BE49-F238E27FC236}">
                  <a16:creationId xmlns:a16="http://schemas.microsoft.com/office/drawing/2014/main" id="{096CA569-7B80-42FC-3A4B-91116CBBC796}"/>
                </a:ext>
              </a:extLst>
            </p:cNvPr>
            <p:cNvCxnSpPr>
              <a:cxnSpLocks noChangeShapeType="1"/>
              <a:stCxn id="266" idx="0"/>
              <a:endCxn id="244" idx="3"/>
            </p:cNvCxnSpPr>
            <p:nvPr/>
          </p:nvCxnSpPr>
          <p:spPr bwMode="auto">
            <a:xfrm>
              <a:off x="3613150" y="2581825"/>
              <a:ext cx="452693" cy="421281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54" name="直線接點 10">
              <a:extLst>
                <a:ext uri="{FF2B5EF4-FFF2-40B4-BE49-F238E27FC236}">
                  <a16:creationId xmlns:a16="http://schemas.microsoft.com/office/drawing/2014/main" id="{00F9C711-8906-5B1C-96A6-CB6836AEBAF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361778" y="2594704"/>
              <a:ext cx="374650" cy="1"/>
            </a:xfrm>
            <a:prstGeom prst="line">
              <a:avLst/>
            </a:prstGeom>
            <a:noFill/>
            <a:ln w="9525" algn="ctr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255" name="六邊形 254">
              <a:extLst>
                <a:ext uri="{FF2B5EF4-FFF2-40B4-BE49-F238E27FC236}">
                  <a16:creationId xmlns:a16="http://schemas.microsoft.com/office/drawing/2014/main" id="{9C56F23D-A02F-1ACB-F727-86683FEFD2B5}"/>
                </a:ext>
              </a:extLst>
            </p:cNvPr>
            <p:cNvSpPr/>
            <p:nvPr/>
          </p:nvSpPr>
          <p:spPr bwMode="auto">
            <a:xfrm>
              <a:off x="3911600" y="1933326"/>
              <a:ext cx="2171700" cy="478420"/>
            </a:xfrm>
            <a:prstGeom prst="hexagon">
              <a:avLst/>
            </a:prstGeom>
            <a:solidFill>
              <a:srgbClr val="F79646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kumimoji="1" lang="zh-TW" altLang="en-US" sz="1400" b="1" dirty="0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衍生性金融商品</a:t>
              </a:r>
              <a:br>
                <a:rPr kumimoji="1" lang="en-US" altLang="zh-TW" sz="1400" b="1" dirty="0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</a:br>
              <a:r>
                <a:rPr kumimoji="1" lang="zh-TW" altLang="en-US" sz="1400" b="1" dirty="0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評價系統</a:t>
              </a:r>
            </a:p>
          </p:txBody>
        </p:sp>
        <p:sp>
          <p:nvSpPr>
            <p:cNvPr id="256" name="六邊形 255">
              <a:extLst>
                <a:ext uri="{FF2B5EF4-FFF2-40B4-BE49-F238E27FC236}">
                  <a16:creationId xmlns:a16="http://schemas.microsoft.com/office/drawing/2014/main" id="{7B20D7DD-8B57-8A91-4571-EE8D644E1E72}"/>
                </a:ext>
              </a:extLst>
            </p:cNvPr>
            <p:cNvSpPr/>
            <p:nvPr/>
          </p:nvSpPr>
          <p:spPr bwMode="auto">
            <a:xfrm>
              <a:off x="4234226" y="3334915"/>
              <a:ext cx="1548176" cy="470060"/>
            </a:xfrm>
            <a:prstGeom prst="hexagon">
              <a:avLst/>
            </a:prstGeom>
            <a:solidFill>
              <a:srgbClr val="F79646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kumimoji="1" lang="zh-TW" altLang="en-US" sz="1400" b="1" dirty="0">
                  <a:solidFill>
                    <a:schemeClr val="bg1"/>
                  </a:solidFill>
                  <a:latin typeface="微軟正黑體"/>
                  <a:ea typeface="微軟正黑體"/>
                </a:rPr>
                <a:t>洗錢防制</a:t>
              </a:r>
              <a:br>
                <a:rPr kumimoji="1" lang="en-US" altLang="zh-TW" sz="1400" b="1">
                  <a:solidFill>
                    <a:schemeClr val="bg1"/>
                  </a:solidFill>
                  <a:latin typeface="微軟正黑體"/>
                  <a:ea typeface="微軟正黑體"/>
                </a:rPr>
              </a:br>
              <a:r>
                <a:rPr kumimoji="1" lang="zh-TW" altLang="en-US" sz="1400" b="1">
                  <a:solidFill>
                    <a:schemeClr val="bg1"/>
                  </a:solidFill>
                  <a:latin typeface="微軟正黑體"/>
                  <a:ea typeface="微軟正黑體"/>
                </a:rPr>
                <a:t>解決</a:t>
              </a:r>
              <a:r>
                <a:rPr kumimoji="1" lang="zh-TW" altLang="en-US" sz="1400" b="1" dirty="0">
                  <a:solidFill>
                    <a:schemeClr val="bg1"/>
                  </a:solidFill>
                  <a:latin typeface="微軟正黑體"/>
                  <a:ea typeface="微軟正黑體"/>
                </a:rPr>
                <a:t>方案</a:t>
              </a:r>
              <a:endParaRPr kumimoji="1"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</a:endParaRPr>
            </a:p>
          </p:txBody>
        </p:sp>
        <p:sp>
          <p:nvSpPr>
            <p:cNvPr id="258" name="六邊形 257">
              <a:extLst>
                <a:ext uri="{FF2B5EF4-FFF2-40B4-BE49-F238E27FC236}">
                  <a16:creationId xmlns:a16="http://schemas.microsoft.com/office/drawing/2014/main" id="{2ADDBF3B-D598-3BAD-7C78-6FA50D3BBCEE}"/>
                </a:ext>
              </a:extLst>
            </p:cNvPr>
            <p:cNvSpPr/>
            <p:nvPr/>
          </p:nvSpPr>
          <p:spPr bwMode="auto">
            <a:xfrm>
              <a:off x="9293624" y="2385897"/>
              <a:ext cx="2530076" cy="640740"/>
            </a:xfrm>
            <a:prstGeom prst="hexagon">
              <a:avLst>
                <a:gd name="adj" fmla="val 20571"/>
                <a:gd name="vf" fmla="val 115470"/>
              </a:avLst>
            </a:prstGeom>
            <a:solidFill>
              <a:srgbClr val="F79646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kumimoji="0" lang="en-US" altLang="zh-TW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ORACLE ERP</a:t>
              </a:r>
            </a:p>
            <a:p>
              <a:pPr algn="ctr" eaLnBrk="1" hangingPunct="1">
                <a:defRPr/>
              </a:pPr>
              <a:r>
                <a:rPr kumimoji="0" lang="en-US" altLang="zh-TW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Local Template</a:t>
              </a:r>
            </a:p>
            <a:p>
              <a:pPr algn="ctr" eaLnBrk="1" hangingPunct="1">
                <a:defRPr/>
              </a:pPr>
              <a:r>
                <a:rPr kumimoji="0" lang="en-US" altLang="zh-TW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GV/NM/GIB/</a:t>
              </a:r>
              <a:r>
                <a:rPr kumimoji="0" lang="zh-TW" altLang="en-US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十號</a:t>
              </a:r>
              <a:r>
                <a:rPr kumimoji="0" lang="zh-TW" altLang="en-US" sz="1400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公報</a:t>
              </a:r>
            </a:p>
          </p:txBody>
        </p:sp>
        <p:cxnSp>
          <p:nvCxnSpPr>
            <p:cNvPr id="259" name="直線接點 69">
              <a:extLst>
                <a:ext uri="{FF2B5EF4-FFF2-40B4-BE49-F238E27FC236}">
                  <a16:creationId xmlns:a16="http://schemas.microsoft.com/office/drawing/2014/main" id="{42F7BC3C-2AAC-D9D6-EED8-CC80929A8313}"/>
                </a:ext>
              </a:extLst>
            </p:cNvPr>
            <p:cNvCxnSpPr>
              <a:cxnSpLocks noChangeShapeType="1"/>
              <a:stCxn id="266" idx="1"/>
              <a:endCxn id="256" idx="3"/>
            </p:cNvCxnSpPr>
            <p:nvPr/>
          </p:nvCxnSpPr>
          <p:spPr bwMode="auto">
            <a:xfrm>
              <a:off x="3551502" y="2705120"/>
              <a:ext cx="682724" cy="864825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60" name="直線接點 96">
              <a:extLst>
                <a:ext uri="{FF2B5EF4-FFF2-40B4-BE49-F238E27FC236}">
                  <a16:creationId xmlns:a16="http://schemas.microsoft.com/office/drawing/2014/main" id="{18D0B689-9AE1-C4A4-A135-42FAA9DC116E}"/>
                </a:ext>
              </a:extLst>
            </p:cNvPr>
            <p:cNvCxnSpPr>
              <a:cxnSpLocks noChangeShapeType="1"/>
              <a:endCxn id="269" idx="3"/>
            </p:cNvCxnSpPr>
            <p:nvPr/>
          </p:nvCxnSpPr>
          <p:spPr bwMode="auto">
            <a:xfrm flipV="1">
              <a:off x="9081616" y="4667463"/>
              <a:ext cx="202214" cy="6723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261" name="六邊形 260">
              <a:extLst>
                <a:ext uri="{FF2B5EF4-FFF2-40B4-BE49-F238E27FC236}">
                  <a16:creationId xmlns:a16="http://schemas.microsoft.com/office/drawing/2014/main" id="{52647FB9-8765-B846-C896-BF8510662A0D}"/>
                </a:ext>
              </a:extLst>
            </p:cNvPr>
            <p:cNvSpPr/>
            <p:nvPr/>
          </p:nvSpPr>
          <p:spPr bwMode="auto">
            <a:xfrm>
              <a:off x="2765984" y="3628255"/>
              <a:ext cx="1548176" cy="540000"/>
            </a:xfrm>
            <a:prstGeom prst="hexagon">
              <a:avLst/>
            </a:prstGeom>
            <a:solidFill>
              <a:srgbClr val="2858AA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kumimoji="1" lang="en-US" altLang="zh-TW" sz="1400" b="1">
                  <a:solidFill>
                    <a:schemeClr val="bg1"/>
                  </a:solidFill>
                  <a:latin typeface="微軟正黑體"/>
                  <a:ea typeface="微軟正黑體"/>
                </a:rPr>
                <a:t>SWIFT</a:t>
              </a:r>
            </a:p>
            <a:p>
              <a:pPr algn="ctr"/>
              <a:r>
                <a:rPr kumimoji="1" lang="zh-TW" altLang="en-US" sz="1400" b="1">
                  <a:solidFill>
                    <a:schemeClr val="bg1"/>
                  </a:solidFill>
                  <a:latin typeface="微軟正黑體"/>
                  <a:ea typeface="微軟正黑體"/>
                </a:rPr>
                <a:t>解決</a:t>
              </a:r>
              <a:r>
                <a:rPr kumimoji="1" lang="zh-TW" altLang="en-US" sz="1400" b="1" dirty="0">
                  <a:solidFill>
                    <a:schemeClr val="bg1"/>
                  </a:solidFill>
                  <a:latin typeface="微軟正黑體"/>
                  <a:ea typeface="微軟正黑體"/>
                </a:rPr>
                <a:t>方案</a:t>
              </a:r>
              <a:endParaRPr kumimoji="1"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</a:endParaRPr>
            </a:p>
          </p:txBody>
        </p:sp>
        <p:sp>
          <p:nvSpPr>
            <p:cNvPr id="262" name="六邊形 261">
              <a:extLst>
                <a:ext uri="{FF2B5EF4-FFF2-40B4-BE49-F238E27FC236}">
                  <a16:creationId xmlns:a16="http://schemas.microsoft.com/office/drawing/2014/main" id="{D0A25789-9017-E468-1387-F76E3E9E1BCA}"/>
                </a:ext>
              </a:extLst>
            </p:cNvPr>
            <p:cNvSpPr/>
            <p:nvPr/>
          </p:nvSpPr>
          <p:spPr bwMode="auto">
            <a:xfrm>
              <a:off x="6146800" y="2777368"/>
              <a:ext cx="1558522" cy="1249101"/>
            </a:xfrm>
            <a:prstGeom prst="hexagon">
              <a:avLst/>
            </a:prstGeom>
            <a:solidFill>
              <a:srgbClr val="4BACC6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zh-TW" altLang="en-US" sz="1700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系統服務</a:t>
              </a:r>
              <a:endParaRPr lang="en-US" altLang="zh-TW" sz="1700" b="1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endParaRPr>
            </a:p>
            <a:p>
              <a:pPr algn="ctr" eaLnBrk="1" hangingPunct="1">
                <a:defRPr/>
              </a:pPr>
              <a:r>
                <a:rPr lang="zh-TW" altLang="en-US" sz="17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顧問</a:t>
              </a:r>
              <a:r>
                <a:rPr lang="zh-TW" altLang="en-US" sz="1700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服務</a:t>
              </a:r>
              <a:endParaRPr lang="en-US" altLang="zh-TW" sz="1700" b="1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endParaRPr>
            </a:p>
            <a:p>
              <a:pPr algn="ctr" eaLnBrk="1" hangingPunct="1">
                <a:defRPr/>
              </a:pPr>
              <a:r>
                <a:rPr lang="zh-TW" altLang="en-US" sz="17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委外</a:t>
              </a:r>
              <a:r>
                <a:rPr lang="zh-TW" altLang="en-US" sz="1700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服務</a:t>
              </a:r>
            </a:p>
          </p:txBody>
        </p:sp>
        <p:sp>
          <p:nvSpPr>
            <p:cNvPr id="263" name="六邊形 262">
              <a:extLst>
                <a:ext uri="{FF2B5EF4-FFF2-40B4-BE49-F238E27FC236}">
                  <a16:creationId xmlns:a16="http://schemas.microsoft.com/office/drawing/2014/main" id="{9FB228E3-020F-C785-CC36-F6ADA71B9E5E}"/>
                </a:ext>
              </a:extLst>
            </p:cNvPr>
            <p:cNvSpPr/>
            <p:nvPr/>
          </p:nvSpPr>
          <p:spPr bwMode="auto">
            <a:xfrm>
              <a:off x="5779612" y="1297366"/>
              <a:ext cx="1548176" cy="540000"/>
            </a:xfrm>
            <a:prstGeom prst="hexagon">
              <a:avLst/>
            </a:prstGeom>
            <a:solidFill>
              <a:srgbClr val="F79646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n-US" altLang="zh-TW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uPKI</a:t>
              </a:r>
              <a:br>
                <a:rPr lang="en-US" altLang="zh-TW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</a:br>
              <a:r>
                <a:rPr lang="zh-TW" altLang="en-US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安全</a:t>
              </a:r>
              <a:r>
                <a:rPr lang="zh-TW" altLang="en-US" sz="1400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機制</a:t>
              </a:r>
              <a:endParaRPr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endParaRPr>
            </a:p>
          </p:txBody>
        </p:sp>
        <p:sp>
          <p:nvSpPr>
            <p:cNvPr id="264" name="六邊形 263">
              <a:extLst>
                <a:ext uri="{FF2B5EF4-FFF2-40B4-BE49-F238E27FC236}">
                  <a16:creationId xmlns:a16="http://schemas.microsoft.com/office/drawing/2014/main" id="{A82321A8-A675-BF7A-21BF-A29DD363DB60}"/>
                </a:ext>
              </a:extLst>
            </p:cNvPr>
            <p:cNvSpPr/>
            <p:nvPr/>
          </p:nvSpPr>
          <p:spPr bwMode="auto">
            <a:xfrm>
              <a:off x="7401791" y="1306367"/>
              <a:ext cx="1548176" cy="540000"/>
            </a:xfrm>
            <a:prstGeom prst="hexagon">
              <a:avLst/>
            </a:prstGeom>
            <a:solidFill>
              <a:srgbClr val="F79646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kumimoji="0" lang="en-US" altLang="zh-TW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ARES PP</a:t>
              </a:r>
            </a:p>
            <a:p>
              <a:pPr algn="ctr" eaLnBrk="1" hangingPunct="1">
                <a:defRPr/>
              </a:pPr>
              <a:r>
                <a:rPr kumimoji="0" lang="zh-TW" altLang="en-US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隱私</a:t>
              </a:r>
              <a:r>
                <a:rPr kumimoji="0" lang="zh-TW" altLang="en-US" sz="1400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保鑣</a:t>
              </a:r>
            </a:p>
          </p:txBody>
        </p:sp>
        <p:sp>
          <p:nvSpPr>
            <p:cNvPr id="265" name="六邊形 264">
              <a:extLst>
                <a:ext uri="{FF2B5EF4-FFF2-40B4-BE49-F238E27FC236}">
                  <a16:creationId xmlns:a16="http://schemas.microsoft.com/office/drawing/2014/main" id="{B51C4065-D59F-4115-9853-CE453B67A5B8}"/>
                </a:ext>
              </a:extLst>
            </p:cNvPr>
            <p:cNvSpPr/>
            <p:nvPr/>
          </p:nvSpPr>
          <p:spPr bwMode="auto">
            <a:xfrm>
              <a:off x="3539739" y="5303515"/>
              <a:ext cx="3375781" cy="990599"/>
            </a:xfrm>
            <a:prstGeom prst="hexagon">
              <a:avLst/>
            </a:prstGeom>
            <a:solidFill>
              <a:srgbClr val="2858AA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endParaRPr>
            </a:p>
          </p:txBody>
        </p:sp>
        <p:sp>
          <p:nvSpPr>
            <p:cNvPr id="266" name="六邊形 265">
              <a:extLst>
                <a:ext uri="{FF2B5EF4-FFF2-40B4-BE49-F238E27FC236}">
                  <a16:creationId xmlns:a16="http://schemas.microsoft.com/office/drawing/2014/main" id="{EF277A07-F76C-5CFE-B620-E362E7D45368}"/>
                </a:ext>
              </a:extLst>
            </p:cNvPr>
            <p:cNvSpPr/>
            <p:nvPr/>
          </p:nvSpPr>
          <p:spPr>
            <a:xfrm>
              <a:off x="3327104" y="2458529"/>
              <a:ext cx="286046" cy="246591"/>
            </a:xfrm>
            <a:prstGeom prst="hexagon">
              <a:avLst/>
            </a:prstGeom>
            <a:solidFill>
              <a:srgbClr val="FFAB4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7" name="六邊形 266">
              <a:extLst>
                <a:ext uri="{FF2B5EF4-FFF2-40B4-BE49-F238E27FC236}">
                  <a16:creationId xmlns:a16="http://schemas.microsoft.com/office/drawing/2014/main" id="{7935E52B-8148-6A50-9FC0-55D67EAFDF58}"/>
                </a:ext>
              </a:extLst>
            </p:cNvPr>
            <p:cNvSpPr/>
            <p:nvPr/>
          </p:nvSpPr>
          <p:spPr>
            <a:xfrm>
              <a:off x="2911982" y="5423611"/>
              <a:ext cx="286046" cy="246591"/>
            </a:xfrm>
            <a:prstGeom prst="hexagon">
              <a:avLst/>
            </a:prstGeom>
            <a:solidFill>
              <a:srgbClr val="2858A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8" name="六邊形 267">
              <a:extLst>
                <a:ext uri="{FF2B5EF4-FFF2-40B4-BE49-F238E27FC236}">
                  <a16:creationId xmlns:a16="http://schemas.microsoft.com/office/drawing/2014/main" id="{F9F42450-D54A-7160-1484-2F4E3CB57030}"/>
                </a:ext>
              </a:extLst>
            </p:cNvPr>
            <p:cNvSpPr/>
            <p:nvPr/>
          </p:nvSpPr>
          <p:spPr bwMode="auto">
            <a:xfrm>
              <a:off x="9283830" y="3123579"/>
              <a:ext cx="2527170" cy="540000"/>
            </a:xfrm>
            <a:prstGeom prst="hexagon">
              <a:avLst/>
            </a:prstGeom>
            <a:solidFill>
              <a:srgbClr val="F79646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kumimoji="0" lang="en-US" altLang="zh-TW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eGUI</a:t>
              </a:r>
            </a:p>
            <a:p>
              <a:pPr algn="ctr" eaLnBrk="1" hangingPunct="1">
                <a:defRPr/>
              </a:pPr>
              <a:r>
                <a:rPr kumimoji="0" lang="en-US" altLang="zh-TW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 </a:t>
              </a:r>
              <a:r>
                <a:rPr kumimoji="0" lang="zh-TW" altLang="en-US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電子</a:t>
              </a:r>
              <a:r>
                <a:rPr kumimoji="0" lang="zh-TW" altLang="en-US" sz="1400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發票系統</a:t>
              </a:r>
            </a:p>
          </p:txBody>
        </p:sp>
        <p:sp>
          <p:nvSpPr>
            <p:cNvPr id="269" name="六邊形 268">
              <a:extLst>
                <a:ext uri="{FF2B5EF4-FFF2-40B4-BE49-F238E27FC236}">
                  <a16:creationId xmlns:a16="http://schemas.microsoft.com/office/drawing/2014/main" id="{177F46C7-E82D-E729-28ED-691F2FF097B7}"/>
                </a:ext>
              </a:extLst>
            </p:cNvPr>
            <p:cNvSpPr/>
            <p:nvPr/>
          </p:nvSpPr>
          <p:spPr bwMode="auto">
            <a:xfrm>
              <a:off x="9283830" y="4397463"/>
              <a:ext cx="2527170" cy="540000"/>
            </a:xfrm>
            <a:prstGeom prst="hexagon">
              <a:avLst/>
            </a:prstGeom>
            <a:solidFill>
              <a:srgbClr val="2858AA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kumimoji="0" lang="en-US" altLang="zh-TW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 ORACLE  EBS</a:t>
              </a:r>
              <a:r>
                <a:rPr kumimoji="0" lang="zh-TW" altLang="en-US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 </a:t>
              </a:r>
              <a:br>
                <a:rPr kumimoji="0" lang="en-US" altLang="zh-TW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</a:br>
              <a:r>
                <a:rPr kumimoji="0" lang="zh-TW" altLang="en-US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升級</a:t>
              </a:r>
              <a:r>
                <a:rPr kumimoji="0" lang="zh-TW" altLang="en-US" sz="1400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與顧問服務</a:t>
              </a:r>
            </a:p>
          </p:txBody>
        </p:sp>
        <p:cxnSp>
          <p:nvCxnSpPr>
            <p:cNvPr id="270" name="直線接點 269">
              <a:extLst>
                <a:ext uri="{FF2B5EF4-FFF2-40B4-BE49-F238E27FC236}">
                  <a16:creationId xmlns:a16="http://schemas.microsoft.com/office/drawing/2014/main" id="{220EBE55-71F7-912E-19DF-9F51039DE4E2}"/>
                </a:ext>
              </a:extLst>
            </p:cNvPr>
            <p:cNvCxnSpPr>
              <a:cxnSpLocks/>
              <a:stCxn id="266" idx="2"/>
              <a:endCxn id="271" idx="0"/>
            </p:cNvCxnSpPr>
            <p:nvPr/>
          </p:nvCxnSpPr>
          <p:spPr>
            <a:xfrm flipH="1">
              <a:off x="2718760" y="2705120"/>
              <a:ext cx="669992" cy="1173986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</p:spPr>
        </p:cxnSp>
        <p:sp>
          <p:nvSpPr>
            <p:cNvPr id="271" name="六邊形 270">
              <a:extLst>
                <a:ext uri="{FF2B5EF4-FFF2-40B4-BE49-F238E27FC236}">
                  <a16:creationId xmlns:a16="http://schemas.microsoft.com/office/drawing/2014/main" id="{65C2404E-B9EE-4579-D853-69248E3B2525}"/>
                </a:ext>
              </a:extLst>
            </p:cNvPr>
            <p:cNvSpPr/>
            <p:nvPr/>
          </p:nvSpPr>
          <p:spPr bwMode="auto">
            <a:xfrm>
              <a:off x="1052691" y="3609106"/>
              <a:ext cx="1666069" cy="540000"/>
            </a:xfrm>
            <a:prstGeom prst="hexagon">
              <a:avLst/>
            </a:prstGeom>
            <a:solidFill>
              <a:srgbClr val="F79646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en-US" altLang="zh-TW" sz="1400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KYC</a:t>
              </a:r>
              <a:r>
                <a:rPr lang="zh-TW" altLang="en-US" sz="1400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解決方案</a:t>
              </a:r>
              <a:endPara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75" name="六邊形 274">
              <a:extLst>
                <a:ext uri="{FF2B5EF4-FFF2-40B4-BE49-F238E27FC236}">
                  <a16:creationId xmlns:a16="http://schemas.microsoft.com/office/drawing/2014/main" id="{CA4A84BB-23E6-CBA8-21DE-C7DD4AFE7DAE}"/>
                </a:ext>
              </a:extLst>
            </p:cNvPr>
            <p:cNvSpPr/>
            <p:nvPr/>
          </p:nvSpPr>
          <p:spPr bwMode="auto">
            <a:xfrm>
              <a:off x="4813225" y="4469695"/>
              <a:ext cx="4130793" cy="643065"/>
            </a:xfrm>
            <a:prstGeom prst="hexagon">
              <a:avLst/>
            </a:prstGeom>
            <a:solidFill>
              <a:srgbClr val="2858AA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>
                <a:defRPr/>
              </a:pPr>
              <a:endParaRPr kumimoji="0"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endParaRPr>
            </a:p>
          </p:txBody>
        </p:sp>
        <p:cxnSp>
          <p:nvCxnSpPr>
            <p:cNvPr id="277" name="直線接點 96">
              <a:extLst>
                <a:ext uri="{FF2B5EF4-FFF2-40B4-BE49-F238E27FC236}">
                  <a16:creationId xmlns:a16="http://schemas.microsoft.com/office/drawing/2014/main" id="{60D49F43-85E5-78BA-53CD-E15DD31DBAC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9081616" y="1407198"/>
              <a:ext cx="996262" cy="1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278" name="六邊形 277">
              <a:extLst>
                <a:ext uri="{FF2B5EF4-FFF2-40B4-BE49-F238E27FC236}">
                  <a16:creationId xmlns:a16="http://schemas.microsoft.com/office/drawing/2014/main" id="{4B4BCDF4-4A6C-D8C7-B02A-37DDD2F94E88}"/>
                </a:ext>
              </a:extLst>
            </p:cNvPr>
            <p:cNvSpPr/>
            <p:nvPr/>
          </p:nvSpPr>
          <p:spPr bwMode="auto">
            <a:xfrm>
              <a:off x="9283830" y="475071"/>
              <a:ext cx="2539582" cy="540000"/>
            </a:xfrm>
            <a:prstGeom prst="hexagon">
              <a:avLst/>
            </a:prstGeom>
            <a:solidFill>
              <a:srgbClr val="F79646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kumimoji="0" lang="en-US" altLang="zh-TW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ciMes </a:t>
              </a:r>
              <a:br>
                <a:rPr kumimoji="0" lang="en-US" altLang="zh-TW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</a:br>
              <a:r>
                <a:rPr kumimoji="0" lang="zh-TW" altLang="en-US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製造</a:t>
              </a:r>
              <a:r>
                <a:rPr kumimoji="0" lang="zh-TW" altLang="en-US" sz="1400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執行系統</a:t>
              </a:r>
            </a:p>
          </p:txBody>
        </p:sp>
        <p:sp>
          <p:nvSpPr>
            <p:cNvPr id="279" name="六邊形 278">
              <a:extLst>
                <a:ext uri="{FF2B5EF4-FFF2-40B4-BE49-F238E27FC236}">
                  <a16:creationId xmlns:a16="http://schemas.microsoft.com/office/drawing/2014/main" id="{CF649DF4-A73B-FB7B-A011-29223D6B4231}"/>
                </a:ext>
              </a:extLst>
            </p:cNvPr>
            <p:cNvSpPr/>
            <p:nvPr/>
          </p:nvSpPr>
          <p:spPr bwMode="auto">
            <a:xfrm>
              <a:off x="9284058" y="1112013"/>
              <a:ext cx="2539582" cy="540000"/>
            </a:xfrm>
            <a:prstGeom prst="hexagon">
              <a:avLst/>
            </a:prstGeom>
            <a:solidFill>
              <a:srgbClr val="F79646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kumimoji="0" lang="en-US" altLang="zh-TW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HCP</a:t>
              </a:r>
            </a:p>
            <a:p>
              <a:pPr algn="ctr" eaLnBrk="1" hangingPunct="1">
                <a:defRPr/>
              </a:pPr>
              <a:r>
                <a:rPr kumimoji="0" lang="zh-TW" altLang="en-US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人力</a:t>
              </a:r>
              <a:r>
                <a:rPr kumimoji="0" lang="zh-TW" altLang="en-US" sz="1400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資源系統</a:t>
              </a:r>
            </a:p>
          </p:txBody>
        </p:sp>
        <p:sp>
          <p:nvSpPr>
            <p:cNvPr id="280" name="六邊形 279">
              <a:extLst>
                <a:ext uri="{FF2B5EF4-FFF2-40B4-BE49-F238E27FC236}">
                  <a16:creationId xmlns:a16="http://schemas.microsoft.com/office/drawing/2014/main" id="{95259717-1B37-15B2-2042-09643FE7593C}"/>
                </a:ext>
              </a:extLst>
            </p:cNvPr>
            <p:cNvSpPr/>
            <p:nvPr/>
          </p:nvSpPr>
          <p:spPr bwMode="auto">
            <a:xfrm>
              <a:off x="9284058" y="1748955"/>
              <a:ext cx="2539582" cy="540000"/>
            </a:xfrm>
            <a:prstGeom prst="hexagon">
              <a:avLst/>
            </a:prstGeom>
            <a:solidFill>
              <a:srgbClr val="F79646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kumimoji="0" lang="zh-TW" altLang="en-US" sz="1400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招募管理系統</a:t>
              </a:r>
            </a:p>
          </p:txBody>
        </p:sp>
        <p:sp>
          <p:nvSpPr>
            <p:cNvPr id="281" name="文字方塊 280">
              <a:extLst>
                <a:ext uri="{FF2B5EF4-FFF2-40B4-BE49-F238E27FC236}">
                  <a16:creationId xmlns:a16="http://schemas.microsoft.com/office/drawing/2014/main" id="{1CF4F191-A5C4-5FF4-9E2A-910FAE2D60B4}"/>
                </a:ext>
              </a:extLst>
            </p:cNvPr>
            <p:cNvSpPr txBox="1"/>
            <p:nvPr/>
          </p:nvSpPr>
          <p:spPr>
            <a:xfrm>
              <a:off x="6906154" y="1837972"/>
              <a:ext cx="902811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zh-TW" altLang="en-US" sz="1400" b="1" dirty="0">
                  <a:solidFill>
                    <a:schemeClr val="accent1">
                      <a:lumMod val="75000"/>
                    </a:schemeClr>
                  </a:solidFill>
                  <a:latin typeface="微軟正黑體"/>
                  <a:ea typeface="微軟正黑體"/>
                  <a:cs typeface="微軟正黑體"/>
                </a:rPr>
                <a:t>資訊安全</a:t>
              </a:r>
            </a:p>
          </p:txBody>
        </p:sp>
        <p:sp>
          <p:nvSpPr>
            <p:cNvPr id="282" name="文字方塊 281">
              <a:extLst>
                <a:ext uri="{FF2B5EF4-FFF2-40B4-BE49-F238E27FC236}">
                  <a16:creationId xmlns:a16="http://schemas.microsoft.com/office/drawing/2014/main" id="{495CFC66-AA35-FF78-9BBF-4BA1C3F08D57}"/>
                </a:ext>
              </a:extLst>
            </p:cNvPr>
            <p:cNvSpPr txBox="1"/>
            <p:nvPr/>
          </p:nvSpPr>
          <p:spPr>
            <a:xfrm>
              <a:off x="6906154" y="4183761"/>
              <a:ext cx="902811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zh-TW" altLang="en-US" sz="1400" b="1" dirty="0">
                  <a:solidFill>
                    <a:schemeClr val="accent1">
                      <a:lumMod val="75000"/>
                    </a:schemeClr>
                  </a:solidFill>
                  <a:latin typeface="微軟正黑體"/>
                  <a:ea typeface="微軟正黑體"/>
                  <a:cs typeface="微軟正黑體"/>
                </a:rPr>
                <a:t>資訊安全</a:t>
              </a:r>
            </a:p>
          </p:txBody>
        </p:sp>
        <p:sp>
          <p:nvSpPr>
            <p:cNvPr id="283" name="六邊形 282">
              <a:extLst>
                <a:ext uri="{FF2B5EF4-FFF2-40B4-BE49-F238E27FC236}">
                  <a16:creationId xmlns:a16="http://schemas.microsoft.com/office/drawing/2014/main" id="{5FDF1C6B-4D31-3B23-55A8-F979381AC313}"/>
                </a:ext>
              </a:extLst>
            </p:cNvPr>
            <p:cNvSpPr/>
            <p:nvPr/>
          </p:nvSpPr>
          <p:spPr bwMode="auto">
            <a:xfrm>
              <a:off x="4185912" y="622366"/>
              <a:ext cx="1546025" cy="540000"/>
            </a:xfrm>
            <a:prstGeom prst="hexagon">
              <a:avLst/>
            </a:prstGeom>
            <a:solidFill>
              <a:srgbClr val="F79646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/>
              <a:r>
                <a:rPr lang="zh-TW" altLang="en-US" sz="1400" b="1" dirty="0">
                  <a:solidFill>
                    <a:schemeClr val="bg1"/>
                  </a:solidFill>
                  <a:effectLst/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原始保證金</a:t>
              </a:r>
              <a:endParaRPr lang="en-US" altLang="zh-TW" sz="1400" b="1" dirty="0">
                <a:solidFill>
                  <a:schemeClr val="bg1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algn="ctr"/>
              <a:r>
                <a:rPr lang="zh-TW" altLang="en-US" sz="1400" b="1" dirty="0">
                  <a:solidFill>
                    <a:schemeClr val="bg1"/>
                  </a:solidFill>
                  <a:effectLst/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解決方案</a:t>
              </a:r>
            </a:p>
          </p:txBody>
        </p:sp>
        <p:cxnSp>
          <p:nvCxnSpPr>
            <p:cNvPr id="284" name="直線接點 283">
              <a:extLst>
                <a:ext uri="{FF2B5EF4-FFF2-40B4-BE49-F238E27FC236}">
                  <a16:creationId xmlns:a16="http://schemas.microsoft.com/office/drawing/2014/main" id="{8E0C9870-C9A2-E233-186B-D3725C01555D}"/>
                </a:ext>
              </a:extLst>
            </p:cNvPr>
            <p:cNvCxnSpPr>
              <a:cxnSpLocks/>
              <a:stCxn id="266" idx="5"/>
              <a:endCxn id="255" idx="3"/>
            </p:cNvCxnSpPr>
            <p:nvPr/>
          </p:nvCxnSpPr>
          <p:spPr>
            <a:xfrm flipV="1">
              <a:off x="3551502" y="2172536"/>
              <a:ext cx="360098" cy="285993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" name="直線接點 71">
              <a:extLst>
                <a:ext uri="{FF2B5EF4-FFF2-40B4-BE49-F238E27FC236}">
                  <a16:creationId xmlns:a16="http://schemas.microsoft.com/office/drawing/2014/main" id="{3023E94B-95EA-80B4-99C5-08AA6F665DD8}"/>
                </a:ext>
              </a:extLst>
            </p:cNvPr>
            <p:cNvCxnSpPr>
              <a:cxnSpLocks noChangeShapeType="1"/>
              <a:stCxn id="248" idx="0"/>
              <a:endCxn id="266" idx="4"/>
            </p:cNvCxnSpPr>
            <p:nvPr/>
          </p:nvCxnSpPr>
          <p:spPr bwMode="auto">
            <a:xfrm>
              <a:off x="2734549" y="853371"/>
              <a:ext cx="654203" cy="1605158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86" name="直線接點 71">
              <a:extLst>
                <a:ext uri="{FF2B5EF4-FFF2-40B4-BE49-F238E27FC236}">
                  <a16:creationId xmlns:a16="http://schemas.microsoft.com/office/drawing/2014/main" id="{60038D2D-72A3-D629-451B-789FC1C23F37}"/>
                </a:ext>
              </a:extLst>
            </p:cNvPr>
            <p:cNvCxnSpPr>
              <a:cxnSpLocks noChangeShapeType="1"/>
              <a:stCxn id="283" idx="3"/>
              <a:endCxn id="266" idx="5"/>
            </p:cNvCxnSpPr>
            <p:nvPr/>
          </p:nvCxnSpPr>
          <p:spPr bwMode="auto">
            <a:xfrm flipH="1">
              <a:off x="3551502" y="892366"/>
              <a:ext cx="634410" cy="1566163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10" name="六邊形 9">
              <a:extLst>
                <a:ext uri="{FF2B5EF4-FFF2-40B4-BE49-F238E27FC236}">
                  <a16:creationId xmlns:a16="http://schemas.microsoft.com/office/drawing/2014/main" id="{D815C22C-A177-1085-0188-10DE7793F148}"/>
                </a:ext>
              </a:extLst>
            </p:cNvPr>
            <p:cNvSpPr/>
            <p:nvPr/>
          </p:nvSpPr>
          <p:spPr bwMode="auto">
            <a:xfrm>
              <a:off x="9283830" y="5671345"/>
              <a:ext cx="2539870" cy="540000"/>
            </a:xfrm>
            <a:prstGeom prst="hexagon">
              <a:avLst/>
            </a:prstGeom>
            <a:solidFill>
              <a:srgbClr val="2858AA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kumimoji="0" lang="en-US" altLang="zh-TW" sz="14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微軟正黑體"/>
                </a:rPr>
                <a:t>AWS </a:t>
              </a:r>
              <a:r>
                <a:rPr kumimoji="0" lang="zh-TW" altLang="en-US" sz="14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微軟正黑體"/>
                </a:rPr>
                <a:t>企業</a:t>
              </a:r>
              <a:r>
                <a:rPr kumimoji="0" lang="zh-TW" altLang="en-US" sz="14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微軟正黑體"/>
                </a:rPr>
                <a:t>上雲服務</a:t>
              </a:r>
              <a:endParaRPr kumimoji="0"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endParaRPr>
            </a:p>
          </p:txBody>
        </p:sp>
        <p:sp>
          <p:nvSpPr>
            <p:cNvPr id="5" name="六邊形 4">
              <a:extLst>
                <a:ext uri="{FF2B5EF4-FFF2-40B4-BE49-F238E27FC236}">
                  <a16:creationId xmlns:a16="http://schemas.microsoft.com/office/drawing/2014/main" id="{59C76697-B378-22C4-5D19-A293B52E156D}"/>
                </a:ext>
              </a:extLst>
            </p:cNvPr>
            <p:cNvSpPr/>
            <p:nvPr/>
          </p:nvSpPr>
          <p:spPr bwMode="auto">
            <a:xfrm>
              <a:off x="9283830" y="5034405"/>
              <a:ext cx="2527170" cy="540000"/>
            </a:xfrm>
            <a:prstGeom prst="hexagon">
              <a:avLst/>
            </a:prstGeom>
            <a:solidFill>
              <a:srgbClr val="2858AA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kumimoji="0" lang="en-US" altLang="zh-TW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 CaseWare </a:t>
              </a:r>
              <a:r>
                <a:rPr kumimoji="0" lang="zh-TW" altLang="en-US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 </a:t>
              </a:r>
              <a:br>
                <a:rPr kumimoji="0" lang="en-US" altLang="zh-TW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</a:br>
              <a:r>
                <a:rPr kumimoji="0" lang="zh-TW" altLang="en-US" sz="1400" b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財</a:t>
              </a:r>
              <a:r>
                <a:rPr kumimoji="0" lang="zh-TW" altLang="en-US" sz="1400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報編製工具</a:t>
              </a:r>
            </a:p>
          </p:txBody>
        </p:sp>
      </p:grp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F9703DDE-9EAE-5AB2-AC9F-8489D6B3E842}"/>
              </a:ext>
            </a:extLst>
          </p:cNvPr>
          <p:cNvSpPr txBox="1"/>
          <p:nvPr/>
        </p:nvSpPr>
        <p:spPr>
          <a:xfrm>
            <a:off x="4917879" y="5033957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kumimoji="0"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Fortify </a:t>
            </a:r>
          </a:p>
          <a:p>
            <a:pPr algn="ctr">
              <a:defRPr/>
            </a:pPr>
            <a:r>
              <a:rPr kumimoji="0" lang="zh-TW" altLang="en-US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資安檢測工具</a:t>
            </a:r>
            <a:endParaRPr kumimoji="0" lang="en-US" altLang="zh-TW" sz="14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B31F737B-CA56-D6CC-F70C-8EAE35792B2D}"/>
              </a:ext>
            </a:extLst>
          </p:cNvPr>
          <p:cNvSpPr txBox="1"/>
          <p:nvPr/>
        </p:nvSpPr>
        <p:spPr>
          <a:xfrm>
            <a:off x="6219216" y="5033957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kumimoji="0"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Comodo </a:t>
            </a:r>
          </a:p>
          <a:p>
            <a:pPr algn="ctr">
              <a:defRPr/>
            </a:pPr>
            <a:r>
              <a:rPr kumimoji="0" lang="zh-TW" altLang="en-US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安全管理方案</a:t>
            </a:r>
            <a:endParaRPr kumimoji="0" lang="en-US" altLang="zh-TW" sz="14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AAAF012C-74D3-BB97-2096-0F70F71B30EA}"/>
              </a:ext>
            </a:extLst>
          </p:cNvPr>
          <p:cNvSpPr txBox="1"/>
          <p:nvPr/>
        </p:nvSpPr>
        <p:spPr>
          <a:xfrm>
            <a:off x="7520553" y="5033957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kumimoji="0"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KnowBe4</a:t>
            </a:r>
          </a:p>
          <a:p>
            <a:pPr algn="ctr">
              <a:defRPr/>
            </a:pPr>
            <a:r>
              <a:rPr kumimoji="0" lang="zh-TW" altLang="en-US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資訊安全課程</a:t>
            </a:r>
            <a:endParaRPr kumimoji="0" lang="en-US" altLang="zh-TW" sz="14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4ADF5831-29E8-E1BB-E56B-A3AD2A08707F}"/>
              </a:ext>
            </a:extLst>
          </p:cNvPr>
          <p:cNvCxnSpPr/>
          <p:nvPr/>
        </p:nvCxnSpPr>
        <p:spPr>
          <a:xfrm>
            <a:off x="6179763" y="5097017"/>
            <a:ext cx="0" cy="44193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C5E92BAF-98A7-75E1-0ACB-637163DA2DF7}"/>
              </a:ext>
            </a:extLst>
          </p:cNvPr>
          <p:cNvCxnSpPr/>
          <p:nvPr/>
        </p:nvCxnSpPr>
        <p:spPr>
          <a:xfrm>
            <a:off x="7472536" y="5097017"/>
            <a:ext cx="0" cy="44193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文字方塊 3">
            <a:extLst>
              <a:ext uri="{FF2B5EF4-FFF2-40B4-BE49-F238E27FC236}">
                <a16:creationId xmlns:a16="http://schemas.microsoft.com/office/drawing/2014/main" id="{4C08B904-A618-6823-9B3E-D5634A353605}"/>
              </a:ext>
            </a:extLst>
          </p:cNvPr>
          <p:cNvSpPr txBox="1"/>
          <p:nvPr/>
        </p:nvSpPr>
        <p:spPr>
          <a:xfrm>
            <a:off x="3251954" y="5838448"/>
            <a:ext cx="395124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政府大型業務服務相關系統：</a:t>
            </a:r>
            <a:endParaRPr lang="en-US" altLang="zh-TW" sz="14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  <a:p>
            <a:pPr algn="ctr"/>
            <a:r>
              <a:rPr lang="zh-TW" altLang="en-US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政府施政成果網站、議會議事資訊系統、</a:t>
            </a:r>
            <a:br>
              <a:rPr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</a:br>
            <a:r>
              <a:rPr lang="zh-TW" altLang="en-US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課務管理系統、公教退休撫卹平臺、</a:t>
            </a:r>
            <a:endParaRPr lang="en-US" altLang="zh-TW" sz="14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  <a:p>
            <a:pPr algn="ctr"/>
            <a:r>
              <a:rPr lang="zh-TW" altLang="en-US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採購管理系統</a:t>
            </a:r>
            <a:endParaRPr lang="en-US" altLang="zh-TW" sz="14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FF00064F-846A-3CFB-9227-9494D96B7E95}"/>
              </a:ext>
            </a:extLst>
          </p:cNvPr>
          <p:cNvCxnSpPr/>
          <p:nvPr/>
        </p:nvCxnSpPr>
        <p:spPr>
          <a:xfrm>
            <a:off x="9025334" y="1243584"/>
            <a:ext cx="0" cy="5212080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</p:spPr>
      </p:cxnSp>
      <p:cxnSp>
        <p:nvCxnSpPr>
          <p:cNvPr id="17" name="直線接點 96">
            <a:extLst>
              <a:ext uri="{FF2B5EF4-FFF2-40B4-BE49-F238E27FC236}">
                <a16:creationId xmlns:a16="http://schemas.microsoft.com/office/drawing/2014/main" id="{E605EC69-C022-ED9C-7092-EA52BE68D72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025334" y="5791327"/>
            <a:ext cx="233637" cy="0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" name="六邊形 1">
            <a:extLst>
              <a:ext uri="{FF2B5EF4-FFF2-40B4-BE49-F238E27FC236}">
                <a16:creationId xmlns:a16="http://schemas.microsoft.com/office/drawing/2014/main" id="{EA81053C-3FA4-D9F6-CFF6-A665C3C28593}"/>
              </a:ext>
            </a:extLst>
          </p:cNvPr>
          <p:cNvSpPr/>
          <p:nvPr/>
        </p:nvSpPr>
        <p:spPr bwMode="auto">
          <a:xfrm>
            <a:off x="1000426" y="3496292"/>
            <a:ext cx="1666069" cy="540000"/>
          </a:xfrm>
          <a:prstGeom prst="hexagon">
            <a:avLst/>
          </a:prstGeom>
          <a:solidFill>
            <a:srgbClr val="F79646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外匯議價系統</a:t>
            </a: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3" name="直線接點 69">
            <a:extLst>
              <a:ext uri="{FF2B5EF4-FFF2-40B4-BE49-F238E27FC236}">
                <a16:creationId xmlns:a16="http://schemas.microsoft.com/office/drawing/2014/main" id="{C37D1687-F11F-11B3-8F2A-A6D4B5648815}"/>
              </a:ext>
            </a:extLst>
          </p:cNvPr>
          <p:cNvCxnSpPr>
            <a:cxnSpLocks noChangeShapeType="1"/>
            <a:endCxn id="2" idx="0"/>
          </p:cNvCxnSpPr>
          <p:nvPr/>
        </p:nvCxnSpPr>
        <p:spPr bwMode="auto">
          <a:xfrm flipH="1">
            <a:off x="2666495" y="3084047"/>
            <a:ext cx="612223" cy="682245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493798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 txBox="1">
            <a:spLocks/>
          </p:cNvSpPr>
          <p:nvPr/>
        </p:nvSpPr>
        <p:spPr>
          <a:xfrm>
            <a:off x="215391" y="52798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zh-TW" altLang="en-US" sz="4000" dirty="0">
                <a:solidFill>
                  <a:srgbClr val="2858AA"/>
                </a:solidFill>
              </a:rPr>
              <a:t>產品別營收</a:t>
            </a:r>
            <a:endParaRPr lang="en-US" altLang="zh-TW" sz="4000" dirty="0">
              <a:solidFill>
                <a:srgbClr val="2858AA"/>
              </a:solidFill>
            </a:endParaRPr>
          </a:p>
        </p:txBody>
      </p:sp>
      <p:graphicFrame>
        <p:nvGraphicFramePr>
          <p:cNvPr id="4" name="圖表 3">
            <a:extLst>
              <a:ext uri="{FF2B5EF4-FFF2-40B4-BE49-F238E27FC236}">
                <a16:creationId xmlns:a16="http://schemas.microsoft.com/office/drawing/2014/main" id="{86E12ED1-0404-2A58-2C97-5CCFF11B955D}"/>
              </a:ext>
            </a:extLst>
          </p:cNvPr>
          <p:cNvGraphicFramePr>
            <a:graphicFrameLocks/>
          </p:cNvGraphicFramePr>
          <p:nvPr/>
        </p:nvGraphicFramePr>
        <p:xfrm>
          <a:off x="3838028" y="1043398"/>
          <a:ext cx="4576233" cy="36470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2" name="Google Shape;70;p9">
            <a:extLst>
              <a:ext uri="{FF2B5EF4-FFF2-40B4-BE49-F238E27FC236}">
                <a16:creationId xmlns:a16="http://schemas.microsoft.com/office/drawing/2014/main" id="{FDC27DEC-80B1-F663-F2E6-51AD9DB5D660}"/>
              </a:ext>
            </a:extLst>
          </p:cNvPr>
          <p:cNvCxnSpPr/>
          <p:nvPr/>
        </p:nvCxnSpPr>
        <p:spPr>
          <a:xfrm>
            <a:off x="372179" y="869753"/>
            <a:ext cx="514500" cy="0"/>
          </a:xfrm>
          <a:prstGeom prst="straightConnector1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14" name="圖表 13">
            <a:extLst>
              <a:ext uri="{FF2B5EF4-FFF2-40B4-BE49-F238E27FC236}">
                <a16:creationId xmlns:a16="http://schemas.microsoft.com/office/drawing/2014/main" id="{D3AF2E90-07F0-DE3C-42D2-6BD46091E546}"/>
              </a:ext>
            </a:extLst>
          </p:cNvPr>
          <p:cNvGraphicFramePr>
            <a:graphicFrameLocks/>
          </p:cNvGraphicFramePr>
          <p:nvPr/>
        </p:nvGraphicFramePr>
        <p:xfrm>
          <a:off x="3526367" y="668105"/>
          <a:ext cx="5139266" cy="37006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圖表 2">
            <a:extLst>
              <a:ext uri="{FF2B5EF4-FFF2-40B4-BE49-F238E27FC236}">
                <a16:creationId xmlns:a16="http://schemas.microsoft.com/office/drawing/2014/main" id="{63094EC6-FF28-4B8B-9372-B49E6D85A612}"/>
              </a:ext>
            </a:extLst>
          </p:cNvPr>
          <p:cNvGraphicFramePr>
            <a:graphicFrameLocks/>
          </p:cNvGraphicFramePr>
          <p:nvPr/>
        </p:nvGraphicFramePr>
        <p:xfrm>
          <a:off x="105761" y="3157366"/>
          <a:ext cx="5067370" cy="37006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圖表 8">
            <a:extLst>
              <a:ext uri="{FF2B5EF4-FFF2-40B4-BE49-F238E27FC236}">
                <a16:creationId xmlns:a16="http://schemas.microsoft.com/office/drawing/2014/main" id="{47BCFC08-CCFF-4F3B-A398-D8120E36ACCA}"/>
              </a:ext>
            </a:extLst>
          </p:cNvPr>
          <p:cNvGraphicFramePr>
            <a:graphicFrameLocks/>
          </p:cNvGraphicFramePr>
          <p:nvPr/>
        </p:nvGraphicFramePr>
        <p:xfrm>
          <a:off x="6855680" y="2866904"/>
          <a:ext cx="5744251" cy="38416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58977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032A2-B199-353C-5DC4-5FAA28625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>
            <a:extLst>
              <a:ext uri="{FF2B5EF4-FFF2-40B4-BE49-F238E27FC236}">
                <a16:creationId xmlns:a16="http://schemas.microsoft.com/office/drawing/2014/main" id="{6553ECC8-CE7F-E769-70F9-B6A8890142E7}"/>
              </a:ext>
            </a:extLst>
          </p:cNvPr>
          <p:cNvSpPr txBox="1">
            <a:spLocks/>
          </p:cNvSpPr>
          <p:nvPr/>
        </p:nvSpPr>
        <p:spPr>
          <a:xfrm>
            <a:off x="298518" y="89094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zh-TW" altLang="en-US" sz="4000" dirty="0">
                <a:solidFill>
                  <a:srgbClr val="2858AA"/>
                </a:solidFill>
              </a:rPr>
              <a:t>地區別營收</a:t>
            </a:r>
            <a:endParaRPr lang="en-US" altLang="zh-TW" sz="4000" dirty="0">
              <a:solidFill>
                <a:srgbClr val="2858AA"/>
              </a:solidFill>
            </a:endParaRPr>
          </a:p>
        </p:txBody>
      </p:sp>
      <p:cxnSp>
        <p:nvCxnSpPr>
          <p:cNvPr id="5" name="Google Shape;70;p9">
            <a:extLst>
              <a:ext uri="{FF2B5EF4-FFF2-40B4-BE49-F238E27FC236}">
                <a16:creationId xmlns:a16="http://schemas.microsoft.com/office/drawing/2014/main" id="{B7C188FB-F01F-307C-380E-75E50AE4EF62}"/>
              </a:ext>
            </a:extLst>
          </p:cNvPr>
          <p:cNvCxnSpPr/>
          <p:nvPr/>
        </p:nvCxnSpPr>
        <p:spPr>
          <a:xfrm>
            <a:off x="372179" y="869753"/>
            <a:ext cx="514500" cy="0"/>
          </a:xfrm>
          <a:prstGeom prst="straightConnector1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7" name="圖表 6">
            <a:extLst>
              <a:ext uri="{FF2B5EF4-FFF2-40B4-BE49-F238E27FC236}">
                <a16:creationId xmlns:a16="http://schemas.microsoft.com/office/drawing/2014/main" id="{565F0EEE-391B-4660-9809-F4FAC62BD781}"/>
              </a:ext>
            </a:extLst>
          </p:cNvPr>
          <p:cNvGraphicFramePr>
            <a:graphicFrameLocks/>
          </p:cNvGraphicFramePr>
          <p:nvPr/>
        </p:nvGraphicFramePr>
        <p:xfrm>
          <a:off x="960340" y="270262"/>
          <a:ext cx="9016999" cy="34144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圖表 1">
            <a:extLst>
              <a:ext uri="{FF2B5EF4-FFF2-40B4-BE49-F238E27FC236}">
                <a16:creationId xmlns:a16="http://schemas.microsoft.com/office/drawing/2014/main" id="{FDA6D5C2-3865-366F-C66E-1FABF71ABB24}"/>
              </a:ext>
            </a:extLst>
          </p:cNvPr>
          <p:cNvGraphicFramePr>
            <a:graphicFrameLocks/>
          </p:cNvGraphicFramePr>
          <p:nvPr/>
        </p:nvGraphicFramePr>
        <p:xfrm>
          <a:off x="4289058" y="3032397"/>
          <a:ext cx="8655046" cy="3555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圖表 2">
            <a:extLst>
              <a:ext uri="{FF2B5EF4-FFF2-40B4-BE49-F238E27FC236}">
                <a16:creationId xmlns:a16="http://schemas.microsoft.com/office/drawing/2014/main" id="{D63E36B8-C53D-7EEF-AD8E-3B3B1C13C981}"/>
              </a:ext>
            </a:extLst>
          </p:cNvPr>
          <p:cNvGraphicFramePr>
            <a:graphicFrameLocks/>
          </p:cNvGraphicFramePr>
          <p:nvPr/>
        </p:nvGraphicFramePr>
        <p:xfrm>
          <a:off x="-232039" y="3212275"/>
          <a:ext cx="6739334" cy="34144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543546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 txBox="1">
            <a:spLocks/>
          </p:cNvSpPr>
          <p:nvPr/>
        </p:nvSpPr>
        <p:spPr>
          <a:xfrm>
            <a:off x="298518" y="89094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zh-TW" altLang="en-US" sz="4000" dirty="0">
                <a:solidFill>
                  <a:srgbClr val="2858AA"/>
                </a:solidFill>
              </a:rPr>
              <a:t>型態別營收</a:t>
            </a:r>
            <a:endParaRPr lang="en-US" altLang="zh-TW" sz="4000" dirty="0">
              <a:solidFill>
                <a:srgbClr val="2858AA"/>
              </a:solidFill>
            </a:endParaRPr>
          </a:p>
        </p:txBody>
      </p:sp>
      <p:cxnSp>
        <p:nvCxnSpPr>
          <p:cNvPr id="5" name="Google Shape;70;p9">
            <a:extLst>
              <a:ext uri="{FF2B5EF4-FFF2-40B4-BE49-F238E27FC236}">
                <a16:creationId xmlns:a16="http://schemas.microsoft.com/office/drawing/2014/main" id="{BFD1CE8E-8AF1-26C0-3C3E-27A02557A0D8}"/>
              </a:ext>
            </a:extLst>
          </p:cNvPr>
          <p:cNvCxnSpPr/>
          <p:nvPr/>
        </p:nvCxnSpPr>
        <p:spPr>
          <a:xfrm>
            <a:off x="372179" y="869753"/>
            <a:ext cx="514500" cy="0"/>
          </a:xfrm>
          <a:prstGeom prst="straightConnector1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7" name="圖表 6">
            <a:extLst>
              <a:ext uri="{FF2B5EF4-FFF2-40B4-BE49-F238E27FC236}">
                <a16:creationId xmlns:a16="http://schemas.microsoft.com/office/drawing/2014/main" id="{90CF3B06-6AB1-5F29-0E3E-9A6DD171786D}"/>
              </a:ext>
            </a:extLst>
          </p:cNvPr>
          <p:cNvGraphicFramePr>
            <a:graphicFrameLocks/>
          </p:cNvGraphicFramePr>
          <p:nvPr/>
        </p:nvGraphicFramePr>
        <p:xfrm>
          <a:off x="2564334" y="243205"/>
          <a:ext cx="6600825" cy="31857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圖表 1">
            <a:extLst>
              <a:ext uri="{FF2B5EF4-FFF2-40B4-BE49-F238E27FC236}">
                <a16:creationId xmlns:a16="http://schemas.microsoft.com/office/drawing/2014/main" id="{169EC3C8-7A62-493A-B201-957FBA4F9236}"/>
              </a:ext>
            </a:extLst>
          </p:cNvPr>
          <p:cNvGraphicFramePr>
            <a:graphicFrameLocks/>
          </p:cNvGraphicFramePr>
          <p:nvPr/>
        </p:nvGraphicFramePr>
        <p:xfrm>
          <a:off x="-273572" y="3302187"/>
          <a:ext cx="6600825" cy="31857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圖表 2">
            <a:extLst>
              <a:ext uri="{FF2B5EF4-FFF2-40B4-BE49-F238E27FC236}">
                <a16:creationId xmlns:a16="http://schemas.microsoft.com/office/drawing/2014/main" id="{F20F58C5-C06B-4B06-883E-3FB7CBB9A174}"/>
              </a:ext>
            </a:extLst>
          </p:cNvPr>
          <p:cNvGraphicFramePr>
            <a:graphicFrameLocks/>
          </p:cNvGraphicFramePr>
          <p:nvPr/>
        </p:nvGraphicFramePr>
        <p:xfrm>
          <a:off x="5163144" y="3338660"/>
          <a:ext cx="6859850" cy="31857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007525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298518" y="89094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zh-TW" altLang="en-US" sz="4000" dirty="0">
                <a:solidFill>
                  <a:srgbClr val="2858AA"/>
                </a:solidFill>
              </a:rPr>
              <a:t>合併簡明資產負債表</a:t>
            </a:r>
            <a:endParaRPr lang="en-US" altLang="zh-TW" sz="4000" dirty="0">
              <a:solidFill>
                <a:srgbClr val="2858AA"/>
              </a:solidFill>
            </a:endParaRPr>
          </a:p>
        </p:txBody>
      </p:sp>
      <p:cxnSp>
        <p:nvCxnSpPr>
          <p:cNvPr id="5" name="Google Shape;70;p9"/>
          <p:cNvCxnSpPr/>
          <p:nvPr/>
        </p:nvCxnSpPr>
        <p:spPr>
          <a:xfrm>
            <a:off x="420797" y="935359"/>
            <a:ext cx="514500" cy="0"/>
          </a:xfrm>
          <a:prstGeom prst="straightConnector1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81" name="Text Box 3"/>
          <p:cNvSpPr txBox="1">
            <a:spLocks noChangeArrowheads="1"/>
          </p:cNvSpPr>
          <p:nvPr/>
        </p:nvSpPr>
        <p:spPr bwMode="auto">
          <a:xfrm>
            <a:off x="8697449" y="636416"/>
            <a:ext cx="182614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Blip>
                <a:blip r:embed="rId2"/>
              </a:buBlip>
              <a:defRPr kumimoji="1" sz="3200" b="1">
                <a:solidFill>
                  <a:srgbClr val="1C1C1C"/>
                </a:solidFill>
                <a:latin typeface="Arial" charset="0"/>
                <a:ea typeface="標楷體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Blip>
                <a:blip r:embed="rId3"/>
              </a:buBlip>
              <a:defRPr kumimoji="1" sz="2800">
                <a:solidFill>
                  <a:srgbClr val="002346"/>
                </a:solidFill>
                <a:latin typeface="Arial" charset="0"/>
                <a:ea typeface="標楷體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Blip>
                <a:blip r:embed="rId4"/>
              </a:buBlip>
              <a:defRPr kumimoji="1" sz="2400">
                <a:solidFill>
                  <a:srgbClr val="1C006C"/>
                </a:solidFill>
                <a:latin typeface="Arial" charset="0"/>
                <a:ea typeface="標楷體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1600" b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單位：新台幣仟元</a:t>
            </a: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1B0E282C-CE2D-72ED-EEA4-DC8D7FD0EF8A}"/>
              </a:ext>
            </a:extLst>
          </p:cNvPr>
          <p:cNvGraphicFramePr>
            <a:graphicFrameLocks noGrp="1"/>
          </p:cNvGraphicFramePr>
          <p:nvPr/>
        </p:nvGraphicFramePr>
        <p:xfrm>
          <a:off x="644041" y="1925959"/>
          <a:ext cx="10871200" cy="2786074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22881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97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57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18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036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5209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004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77577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  <a:endParaRPr lang="zh-TW" altLang="en-US" sz="2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2024/09/30</a:t>
                      </a: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2023/12/31</a:t>
                      </a: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2023/09/30</a:t>
                      </a: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9499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資產總計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1,346,587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1,459,476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1,413,840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100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9499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負債總計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500,502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545,496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539,823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35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9499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股東權益總計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846,085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63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913,980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63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874,017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65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1966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298518" y="89094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zh-TW" altLang="en-US" sz="4000" dirty="0">
                <a:solidFill>
                  <a:srgbClr val="2858AA"/>
                </a:solidFill>
              </a:rPr>
              <a:t>合併簡明綜合損益表</a:t>
            </a:r>
            <a:endParaRPr lang="en-US" altLang="zh-TW" sz="4000" dirty="0">
              <a:solidFill>
                <a:srgbClr val="2858AA"/>
              </a:solidFill>
            </a:endParaRPr>
          </a:p>
        </p:txBody>
      </p:sp>
      <p:cxnSp>
        <p:nvCxnSpPr>
          <p:cNvPr id="5" name="Google Shape;70;p9"/>
          <p:cNvCxnSpPr/>
          <p:nvPr/>
        </p:nvCxnSpPr>
        <p:spPr>
          <a:xfrm>
            <a:off x="420797" y="935359"/>
            <a:ext cx="514500" cy="0"/>
          </a:xfrm>
          <a:prstGeom prst="straightConnector1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81" name="Text Box 3"/>
          <p:cNvSpPr txBox="1">
            <a:spLocks noChangeArrowheads="1"/>
          </p:cNvSpPr>
          <p:nvPr/>
        </p:nvSpPr>
        <p:spPr bwMode="auto">
          <a:xfrm>
            <a:off x="8697449" y="636416"/>
            <a:ext cx="182614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Blip>
                <a:blip r:embed="rId2"/>
              </a:buBlip>
              <a:defRPr kumimoji="1" sz="3200" b="1">
                <a:solidFill>
                  <a:srgbClr val="1C1C1C"/>
                </a:solidFill>
                <a:latin typeface="Arial" charset="0"/>
                <a:ea typeface="標楷體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Blip>
                <a:blip r:embed="rId3"/>
              </a:buBlip>
              <a:defRPr kumimoji="1" sz="2800">
                <a:solidFill>
                  <a:srgbClr val="002346"/>
                </a:solidFill>
                <a:latin typeface="Arial" charset="0"/>
                <a:ea typeface="標楷體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Blip>
                <a:blip r:embed="rId4"/>
              </a:buBlip>
              <a:defRPr kumimoji="1" sz="2400">
                <a:solidFill>
                  <a:srgbClr val="1C006C"/>
                </a:solidFill>
                <a:latin typeface="Arial" charset="0"/>
                <a:ea typeface="標楷體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zh-TW" altLang="en-US" sz="1600" b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單位：新台幣仟元</a:t>
            </a:r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D9EDBD6B-0C27-5FC6-0CEA-B09DA314F2D0}"/>
              </a:ext>
            </a:extLst>
          </p:cNvPr>
          <p:cNvGraphicFramePr>
            <a:graphicFrameLocks noGrp="1"/>
          </p:cNvGraphicFramePr>
          <p:nvPr/>
        </p:nvGraphicFramePr>
        <p:xfrm>
          <a:off x="678047" y="1925959"/>
          <a:ext cx="10352869" cy="3804969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26816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89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1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89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81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089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816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84580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2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  <a:endParaRPr lang="zh-TW" altLang="en-US" sz="22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2024</a:t>
                      </a:r>
                    </a:p>
                    <a:p>
                      <a:pPr marL="0" algn="ctr" rtl="0" eaLnBrk="1" fontAlgn="t" latinLnBrk="0" hangingPunct="1"/>
                      <a:r>
                        <a:rPr kumimoji="0" lang="zh-TW" altLang="en-US" sz="2400" u="none" strike="noStrike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前三季</a:t>
                      </a:r>
                    </a:p>
                  </a:txBody>
                  <a:tcPr marL="7436" marR="7436" marT="7436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en-US" altLang="zh-TW" sz="2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2023</a:t>
                      </a:r>
                      <a:r>
                        <a:rPr lang="zh-TW" altLang="en-US" sz="24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</a:t>
                      </a:r>
                      <a:endParaRPr lang="zh-TW" altLang="en-US" sz="2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en-US" altLang="zh-TW" sz="2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2023</a:t>
                      </a:r>
                    </a:p>
                    <a:p>
                      <a:pPr marL="0" algn="ctr" rtl="0" eaLnBrk="1" fontAlgn="t" latinLnBrk="0" hangingPunct="1"/>
                      <a:r>
                        <a:rPr kumimoji="0" lang="zh-TW" altLang="en-US" sz="2400" u="none" strike="noStrike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前三季</a:t>
                      </a:r>
                    </a:p>
                  </a:txBody>
                  <a:tcPr marL="7436" marR="7436" marT="7436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en-US" altLang="zh-TW" sz="2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8429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營業收入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594,444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en-US" altLang="zh-TW" sz="22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841,834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en-US" altLang="zh-TW" sz="22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577,848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en-US" altLang="zh-TW" sz="22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100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1896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營業毛利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231,800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en-US" altLang="zh-TW" sz="2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39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343,789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en-US" altLang="zh-TW" sz="22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219,283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en-US" altLang="zh-TW" sz="22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38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1896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營業淨</a:t>
                      </a:r>
                      <a:r>
                        <a:rPr lang="en-US" altLang="zh-TW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損</a:t>
                      </a:r>
                      <a:r>
                        <a:rPr lang="en-US" altLang="zh-TW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利</a:t>
                      </a:r>
                      <a:endParaRPr lang="zh-TW" alt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44,451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en-US" altLang="zh-TW" sz="22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101,490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en-US" altLang="zh-TW" sz="2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39,982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en-US" altLang="zh-TW" sz="22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7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1896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本期淨利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85,223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en-US" altLang="zh-TW" sz="22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173,014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en-US" altLang="zh-TW" sz="22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132,157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en-US" altLang="zh-TW" sz="22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23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1896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稅後</a:t>
                      </a:r>
                      <a:r>
                        <a:rPr lang="en-US" sz="24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EPS(</a:t>
                      </a:r>
                      <a:r>
                        <a:rPr lang="zh-TW" altLang="en-US" sz="24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r>
                        <a:rPr lang="en-US" altLang="zh-TW" sz="24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1.81 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3.66 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2.80 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22013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ES 201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中庸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RES 2016" id="{B9B114A8-8820-4746-A513-E0AB20236646}" vid="{43A4C349-B7F9-4821-B32F-87C6AA79E14F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ARES 2016</Template>
  <TotalTime>22129</TotalTime>
  <Words>746</Words>
  <Application>Microsoft Office PowerPoint</Application>
  <PresentationFormat>寬螢幕</PresentationFormat>
  <Paragraphs>213</Paragraphs>
  <Slides>11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8" baseType="lpstr">
      <vt:lpstr>Noto Sans CJK TC Bold</vt:lpstr>
      <vt:lpstr>Microsoft JhengHei</vt:lpstr>
      <vt:lpstr>Microsoft JhengHei</vt:lpstr>
      <vt:lpstr>Arial</vt:lpstr>
      <vt:lpstr>Calibri</vt:lpstr>
      <vt:lpstr>Wingdings</vt:lpstr>
      <vt:lpstr>ARES 2016</vt:lpstr>
      <vt:lpstr> 2024年資通電腦法說會  股票代碼：2471 時間：2024/11/20</vt:lpstr>
      <vt:lpstr>免責聲明</vt:lpstr>
      <vt:lpstr>資通電腦集團簡介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資通電腦</dc:title>
  <dc:creator>1896</dc:creator>
  <cp:lastModifiedBy>SY D</cp:lastModifiedBy>
  <cp:revision>1237</cp:revision>
  <dcterms:created xsi:type="dcterms:W3CDTF">2017-05-22T08:47:49Z</dcterms:created>
  <dcterms:modified xsi:type="dcterms:W3CDTF">2024-11-20T02:41:23Z</dcterms:modified>
</cp:coreProperties>
</file>