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  <p:sldMasterId id="2147483723" r:id="rId2"/>
  </p:sldMasterIdLst>
  <p:notesMasterIdLst>
    <p:notesMasterId r:id="rId14"/>
  </p:notesMasterIdLst>
  <p:handoutMasterIdLst>
    <p:handoutMasterId r:id="rId15"/>
  </p:handoutMasterIdLst>
  <p:sldIdLst>
    <p:sldId id="268" r:id="rId3"/>
    <p:sldId id="580" r:id="rId4"/>
    <p:sldId id="263" r:id="rId5"/>
    <p:sldId id="616" r:id="rId6"/>
    <p:sldId id="617" r:id="rId7"/>
    <p:sldId id="607" r:id="rId8"/>
    <p:sldId id="603" r:id="rId9"/>
    <p:sldId id="601" r:id="rId10"/>
    <p:sldId id="602" r:id="rId11"/>
    <p:sldId id="604" r:id="rId12"/>
    <p:sldId id="565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04">
          <p15:clr>
            <a:srgbClr val="A4A3A4"/>
          </p15:clr>
        </p15:guide>
        <p15:guide id="4" pos="3864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36">
          <p15:clr>
            <a:srgbClr val="A4A3A4"/>
          </p15:clr>
        </p15:guide>
        <p15:guide id="7" pos="645">
          <p15:clr>
            <a:srgbClr val="A4A3A4"/>
          </p15:clr>
        </p15:guide>
        <p15:guide id="8" pos="2617">
          <p15:clr>
            <a:srgbClr val="A4A3A4"/>
          </p15:clr>
        </p15:guide>
        <p15:guide id="9" orient="horz" pos="985">
          <p15:clr>
            <a:srgbClr val="A4A3A4"/>
          </p15:clr>
        </p15:guide>
        <p15:guide id="10" orient="horz" pos="218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BBDE"/>
    <a:srgbClr val="7EBBDE"/>
    <a:srgbClr val="3399CC"/>
    <a:srgbClr val="333366"/>
    <a:srgbClr val="336699"/>
    <a:srgbClr val="86BBD5"/>
    <a:srgbClr val="5767B4"/>
    <a:srgbClr val="8C91C9"/>
    <a:srgbClr val="91BBD5"/>
    <a:srgbClr val="91A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34" autoAdjust="0"/>
    <p:restoredTop sz="95137" autoAdjust="0"/>
  </p:normalViewPr>
  <p:slideViewPr>
    <p:cSldViewPr snapToGrid="0">
      <p:cViewPr varScale="1">
        <p:scale>
          <a:sx n="57" d="100"/>
          <a:sy n="57" d="100"/>
        </p:scale>
        <p:origin x="96" y="1140"/>
      </p:cViewPr>
      <p:guideLst>
        <p:guide orient="horz" pos="2160"/>
        <p:guide pos="3840"/>
        <p:guide orient="horz" pos="204"/>
        <p:guide pos="3864"/>
        <p:guide orient="horz"/>
        <p:guide orient="horz" pos="36"/>
        <p:guide pos="645"/>
        <p:guide pos="2617"/>
        <p:guide orient="horz" pos="985"/>
        <p:guide orient="horz" pos="218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9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[法說會用營收比較.xlsx]部門產品屬性比較(報告書)-2023Q1法說!樞紐分析表2</c:name>
    <c:fmtId val="-1"/>
  </c:pivotSource>
  <c:chart>
    <c:autoTitleDeleted val="1"/>
    <c:pivotFmts>
      <c:pivotFmt>
        <c:idx val="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1.4930429827465121E-2"/>
              <c:y val="7.0837052484286674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-9.4599675827815324E-2"/>
              <c:y val="-0.22276287595938168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5.025639631716064E-2"/>
              <c:y val="-9.6906276865142589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4.842738630432384E-2"/>
              <c:y val="-1.309618885563218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layout>
            <c:manualLayout>
              <c:x val="0.22691025530258391"/>
              <c:y val="-0.1341620172303187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1.4930429827465121E-2"/>
              <c:y val="7.0837052484286674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4.842738630432384E-2"/>
              <c:y val="-1.309618885563218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5.025639631716064E-2"/>
              <c:y val="-9.6906276865142589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layout>
            <c:manualLayout>
              <c:x val="-0.3072459482898699"/>
              <c:y val="-7.107723569683262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0.22691025530258391"/>
              <c:y val="-0.1341620172303187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-0.23233654547592492"/>
              <c:y val="6.038360128907529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layout>
            <c:manualLayout>
              <c:x val="0.27523887480254705"/>
              <c:y val="-0.194836214076528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-0.23233654547592492"/>
              <c:y val="6.038360128907529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27523887480254705"/>
              <c:y val="-0.194836214076528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18936429616191186"/>
              <c:y val="4.354610365791836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-0.18936429616191186"/>
              <c:y val="4.354610365791836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755095533839794"/>
              <c:y val="9.75044776381322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3869639067765996"/>
                  <c:h val="0.13086493820146466"/>
                </c:manualLayout>
              </c15:layout>
            </c:ext>
          </c:extLst>
        </c:dLbl>
      </c:pivotFmt>
      <c:pivotFmt>
        <c:idx val="37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861984420247677"/>
              <c:y val="-0.18804434973068371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958513598980401"/>
              <c:y val="5.9199147137437381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958513598980401"/>
              <c:y val="5.9199147137437381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861984420247677"/>
              <c:y val="-0.18804434973068371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755095533839794"/>
              <c:y val="9.75044776381322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3869639067765996"/>
                  <c:h val="0.13086493820146466"/>
                </c:manualLayout>
              </c15:layout>
            </c:ext>
          </c:extLst>
        </c:dLbl>
      </c:pivotFmt>
      <c:pivotFmt>
        <c:idx val="43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958513598980401"/>
              <c:y val="5.9199147137437381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861984420247677"/>
              <c:y val="-0.18804434973068371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755095533839794"/>
              <c:y val="9.75044776381322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3869639067765996"/>
                  <c:h val="0.13086493820146466"/>
                </c:manualLayout>
              </c15:layout>
            </c:ext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1Q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型態別收入</a:t>
            </a:r>
            <a:endParaRPr 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21501862485529924"/>
          <c:y val="3.49856275244589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4">
                  <a:tint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B4A1-4C76-B410-9A80B53E7106}"/>
              </c:ext>
            </c:extLst>
          </c:dPt>
          <c:dPt>
            <c:idx val="1"/>
            <c:bubble3D val="0"/>
            <c:spPr>
              <a:solidFill>
                <a:schemeClr val="accent4">
                  <a:tint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B4A1-4C76-B410-9A80B53E7106}"/>
              </c:ext>
            </c:extLst>
          </c:dPt>
          <c:dPt>
            <c:idx val="2"/>
            <c:bubble3D val="0"/>
            <c:spPr>
              <a:solidFill>
                <a:schemeClr val="accent4">
                  <a:shade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B4A1-4C76-B410-9A80B53E7106}"/>
              </c:ext>
            </c:extLst>
          </c:dPt>
          <c:dPt>
            <c:idx val="3"/>
            <c:bubble3D val="0"/>
            <c:spPr>
              <a:solidFill>
                <a:schemeClr val="accent4">
                  <a:shade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B4A1-4C76-B410-9A80B53E7106}"/>
              </c:ext>
            </c:extLst>
          </c:dPt>
          <c:dLbls>
            <c:dLbl>
              <c:idx val="0"/>
              <c:layout>
                <c:manualLayout>
                  <c:x val="8.7653955919265544E-2"/>
                  <c:y val="-3.146225387719797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4A1-4C76-B410-9A80B53E7106}"/>
                </c:ext>
              </c:extLst>
            </c:dLbl>
            <c:dLbl>
              <c:idx val="1"/>
              <c:layout>
                <c:manualLayout>
                  <c:x val="0.15298617240364812"/>
                  <c:y val="-3.9611804317686667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4A1-4C76-B410-9A80B53E7106}"/>
                </c:ext>
              </c:extLst>
            </c:dLbl>
            <c:dLbl>
              <c:idx val="2"/>
              <c:layout>
                <c:manualLayout>
                  <c:x val="0.38220678747034348"/>
                  <c:y val="0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4A1-4C76-B410-9A80B53E7106}"/>
                </c:ext>
              </c:extLst>
            </c:dLbl>
            <c:dLbl>
              <c:idx val="3"/>
              <c:layout>
                <c:manualLayout>
                  <c:x val="-0.12944983818770225"/>
                  <c:y val="0.11487423252129135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4A1-4C76-B410-9A80B53E7106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自有非自有2025Q1!$A$2:$A$5</c:f>
              <c:strCache>
                <c:ptCount val="4"/>
                <c:pt idx="0">
                  <c:v>自有產品</c:v>
                </c:pt>
                <c:pt idx="1">
                  <c:v>非自有產品</c:v>
                </c:pt>
                <c:pt idx="2">
                  <c:v>自有人力</c:v>
                </c:pt>
                <c:pt idx="3">
                  <c:v>非自有人力</c:v>
                </c:pt>
              </c:strCache>
            </c:strRef>
          </c:cat>
          <c:val>
            <c:numRef>
              <c:f>自有非自有2025Q1!$D$2:$D$5</c:f>
              <c:numCache>
                <c:formatCode>_-* #,##0_-;\-* #,##0_-;_-* "-"??_-;_-@_-</c:formatCode>
                <c:ptCount val="4"/>
                <c:pt idx="0">
                  <c:v>16428198.921643861</c:v>
                </c:pt>
                <c:pt idx="1">
                  <c:v>32883671</c:v>
                </c:pt>
                <c:pt idx="2">
                  <c:v>111207111.27912399</c:v>
                </c:pt>
                <c:pt idx="3">
                  <c:v>42991166.79923214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4A1-4C76-B410-9A80B53E710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pivotSource>
    <c:name>[法說會用營收比較.xlsx]部門產品屬性比較(報告書)-2025Q1法說!樞紐分析表3</c:name>
    <c:fmtId val="90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TW" sz="2400" b="1" i="0" u="none" strike="noStrike" kern="1200" cap="all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2025  1Q </a:t>
            </a:r>
            <a:r>
              <a:rPr lang="zh-TW" altLang="zh-TW" sz="2400" b="1" i="0" u="none" strike="noStrike" kern="1200" cap="all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部門產品收入分布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ivotFmts>
      <c:pivotFmt>
        <c:idx val="0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9.7211912592712516E-2"/>
              <c:y val="0.1202053415521876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601769677805658"/>
              <c:y val="-0.1202053415521876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30621752466704449"/>
              <c:y val="-0.10646758823193769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30621752466704449"/>
              <c:y val="-0.10646758823193769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601769677805658"/>
              <c:y val="-0.1202053415521876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9.7211912592712516E-2"/>
              <c:y val="0.1202053415521876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30621752466704449"/>
              <c:y val="-0.10646758823193769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601769677805658"/>
              <c:y val="-0.1202053415521876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9.7211912592712516E-2"/>
              <c:y val="0.1202053415521876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'部門產品屬性比較(報告書)-2025Q1法說'!$O$2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tint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B8D0-45FE-9D3F-E2982751400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B8D0-45FE-9D3F-E2982751400E}"/>
              </c:ext>
            </c:extLst>
          </c:dPt>
          <c:dPt>
            <c:idx val="2"/>
            <c:bubble3D val="0"/>
            <c:spPr>
              <a:solidFill>
                <a:schemeClr val="accent4">
                  <a:shade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B8D0-45FE-9D3F-E2982751400E}"/>
              </c:ext>
            </c:extLst>
          </c:dPt>
          <c:dLbls>
            <c:dLbl>
              <c:idx val="0"/>
              <c:layout>
                <c:manualLayout>
                  <c:x val="-0.26247216400032386"/>
                  <c:y val="-0.10646758823193769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368731290773267"/>
                      <c:h val="0.2472795597645003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8D0-45FE-9D3F-E2982751400E}"/>
                </c:ext>
              </c:extLst>
            </c:dLbl>
            <c:dLbl>
              <c:idx val="1"/>
              <c:layout>
                <c:manualLayout>
                  <c:x val="0.22601769677805658"/>
                  <c:y val="-0.12020534155218764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8D0-45FE-9D3F-E2982751400E}"/>
                </c:ext>
              </c:extLst>
            </c:dLbl>
            <c:dLbl>
              <c:idx val="2"/>
              <c:layout>
                <c:manualLayout>
                  <c:x val="0.13852697544461534"/>
                  <c:y val="0.15454972485281271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573213295757486"/>
                      <c:h val="0.1682874781730626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B8D0-45FE-9D3F-E2982751400E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'部門產品屬性比較(報告書)-2025Q1法說'!$N$3:$N$6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'部門產品屬性比較(報告書)-2025Q1法說'!$O$3:$O$6</c:f>
              <c:numCache>
                <c:formatCode>_-* #,##0_-;\-* #,##0_-;_-* "-"??_-;_-@_-</c:formatCode>
                <c:ptCount val="3"/>
                <c:pt idx="0">
                  <c:v>113937</c:v>
                </c:pt>
                <c:pt idx="1">
                  <c:v>63996</c:v>
                </c:pt>
                <c:pt idx="2">
                  <c:v>25577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8D0-45FE-9D3F-E2982751400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pivotSource>
    <c:name>[法說會用營收比較.xlsx]部門產品屬性比較(報告書)-2025Q1法說!樞紐分析表1</c:name>
    <c:fmtId val="11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/>
              <a:t>20</a:t>
            </a:r>
            <a:r>
              <a:rPr lang="en-US" altLang="zh-TW" sz="2400" dirty="0"/>
              <a:t>24  1Q </a:t>
            </a:r>
            <a:r>
              <a:rPr lang="zh-TW" sz="2400" dirty="0"/>
              <a:t>部門產品收入分布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ivotFmts>
      <c:pivotFmt>
        <c:idx val="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1.824430923070277E-2"/>
              <c:y val="-0.22599845633156748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5.7120372283444486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0.17231562548184523"/>
              <c:y val="-0.1766521340276754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0.10939434206696462"/>
              <c:y val="-2.7734699650121226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5.7120372283444486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0.10939434206696462"/>
              <c:y val="-2.7734699650121226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-0.28586526340927287"/>
              <c:y val="-9.1582325874299805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0.17231562548184523"/>
              <c:y val="-0.1766521340276754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-0.23824629954137616"/>
              <c:y val="7.6437762448700958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layout>
            <c:manualLayout>
              <c:x val="0.21993471692262526"/>
              <c:y val="-0.2304185155491346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0.17332945756853063"/>
              <c:y val="7.854978818884929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layout>
            <c:manualLayout>
              <c:x val="-0.23824629954137616"/>
              <c:y val="7.6437762448700958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0.21993471692262526"/>
              <c:y val="-0.2304185155491346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17332945756853063"/>
              <c:y val="7.854978818884929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24642871270552819"/>
              <c:y val="7.079757945233389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-0.24642871270552819"/>
              <c:y val="7.079757945233389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26"/>
        <c:dLbl>
          <c:idx val="0"/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27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pPr>
            <a:solidFill>
              <a:schemeClr val="accent4"/>
            </a:solidFill>
            <a:ln w="9525">
              <a:solidFill>
                <a:schemeClr val="lt1"/>
              </a:solidFill>
            </a:ln>
            <a:effectLst/>
          </c:spPr>
        </c:marker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1"/>
          <c:showVal val="1"/>
          <c:showCatName val="1"/>
          <c:showSerName val="1"/>
          <c:showPercent val="1"/>
          <c:showBubbleSize val="1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5838097233446066"/>
              <c:y val="9.3722838416250689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701272701272701"/>
              <c:y val="-0.19438810930777928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5868892147961925"/>
              <c:y val="5.2068243564583755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1"/>
          <c:showVal val="1"/>
          <c:showCatName val="1"/>
          <c:showSerName val="1"/>
          <c:showPercent val="1"/>
          <c:showBubbleSize val="1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5868892147961925"/>
              <c:y val="5.2068243564583755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701272701272701"/>
              <c:y val="-0.19438810930777928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5838097233446066"/>
              <c:y val="9.3722838416250689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7452701871306534"/>
              <c:y val="-2.776972990111127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4813018999065511"/>
              <c:y val="-0.12496378455500108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2142541212308654"/>
              <c:y val="0.1145501358420842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7452701871306534"/>
              <c:y val="-2.776972990111127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4813018999065511"/>
              <c:y val="-0.12496378455500108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2142541212308654"/>
              <c:y val="0.1145501358420842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19956800740558742"/>
              <c:y val="-7.184260247470429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030234583733665"/>
              <c:y val="-0.17447489172428185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5809933054208866"/>
              <c:y val="9.579013663293899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3033900187943929"/>
              <c:y val="-5.6213562849916979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248653590627654"/>
              <c:y val="-0.14404725480291233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151695009397196"/>
              <c:y val="0.1124271256998339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3033900187943929"/>
              <c:y val="-5.6213562849916979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248653590627654"/>
              <c:y val="-0.14404725480291233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151695009397196"/>
              <c:y val="0.1124271256998339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53062636915783"/>
              <c:y val="-0.1159404733779538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4866142248348561"/>
              <c:y val="-0.1124271256998339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1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099345236242778"/>
              <c:y val="0.126480516412313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3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53062636915783"/>
              <c:y val="-0.1159404733779538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4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4866142248348561"/>
              <c:y val="-0.1124271256998339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5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099345236242778"/>
              <c:y val="0.126480516412313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6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7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53062636915783"/>
              <c:y val="-0.1159404733779538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8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4866142248348561"/>
              <c:y val="-0.1124271256998339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9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099345236242778"/>
              <c:y val="0.126480516412313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'部門產品屬性比較(報告書)-2025Q1法說'!$I$2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tint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7B18-4378-930C-296110F489EA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7B18-4378-930C-296110F489EA}"/>
              </c:ext>
            </c:extLst>
          </c:dPt>
          <c:dPt>
            <c:idx val="2"/>
            <c:bubble3D val="0"/>
            <c:spPr>
              <a:solidFill>
                <a:schemeClr val="accent4">
                  <a:shade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7B18-4378-930C-296110F489EA}"/>
              </c:ext>
            </c:extLst>
          </c:dPt>
          <c:dLbls>
            <c:dLbl>
              <c:idx val="0"/>
              <c:layout>
                <c:manualLayout>
                  <c:x val="-0.25932582768518603"/>
                  <c:y val="-0.11594047337795384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319556387309719"/>
                      <c:h val="0.2247098235349627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B18-4378-930C-296110F489EA}"/>
                </c:ext>
              </c:extLst>
            </c:dLbl>
            <c:dLbl>
              <c:idx val="1"/>
              <c:layout>
                <c:manualLayout>
                  <c:x val="0.24866142248348561"/>
                  <c:y val="-0.11242712569983396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18-4378-930C-296110F489EA}"/>
                </c:ext>
              </c:extLst>
            </c:dLbl>
            <c:dLbl>
              <c:idx val="2"/>
              <c:layout>
                <c:manualLayout>
                  <c:x val="0.1099345236242778"/>
                  <c:y val="0.126480516412313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B18-4378-930C-296110F489EA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'部門產品屬性比較(報告書)-2025Q1法說'!$H$3:$H$6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'部門產品屬性比較(報告書)-2025Q1法說'!$I$3:$I$6</c:f>
              <c:numCache>
                <c:formatCode>_-* #,##0_-;\-* #,##0_-;_-* "-"??_-;_-@_-</c:formatCode>
                <c:ptCount val="3"/>
                <c:pt idx="0">
                  <c:v>97807</c:v>
                </c:pt>
                <c:pt idx="1">
                  <c:v>42938</c:v>
                </c:pt>
                <c:pt idx="2">
                  <c:v>24533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B18-4378-930C-296110F489EA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pivotSource>
    <c:name>[法說會用營收比較.xlsx]部門產品屬性比較(報告書)-2025Q1法說!樞紐分析表2</c:name>
    <c:fmtId val="99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TW" sz="2400" b="1" i="0" u="none" strike="noStrike" kern="1200" cap="all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2024 </a:t>
            </a:r>
            <a:r>
              <a:rPr lang="zh-TW" altLang="zh-TW" sz="2400" b="1" i="0" u="none" strike="noStrike" kern="1200" cap="all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部門產品收入分布</a:t>
            </a:r>
          </a:p>
        </c:rich>
      </c:tx>
      <c:layout>
        <c:manualLayout>
          <c:xMode val="edge"/>
          <c:yMode val="edge"/>
          <c:x val="0.26266984379836283"/>
          <c:y val="8.35144538122875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ivotFmts>
      <c:pivotFmt>
        <c:idx val="0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"/>
              <c:y val="-0.15277777777777779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1111111111111106"/>
              <c:y val="0.115740740740740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3888888888888898"/>
              <c:y val="-4.629629629629629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3888888888888898"/>
              <c:y val="-4.629629629629629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"/>
              <c:y val="-0.15277777777777779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1111111111111106"/>
              <c:y val="0.115740740740740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3888888888888898"/>
              <c:y val="-4.629629629629629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"/>
              <c:y val="-0.15277777777777779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1111111111111106"/>
              <c:y val="0.115740740740740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'部門產品屬性比較(報告書)-2025Q1法說'!$L$2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tint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C4A0-4AA1-A2E9-73055BA282F6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C4A0-4AA1-A2E9-73055BA282F6}"/>
              </c:ext>
            </c:extLst>
          </c:dPt>
          <c:dPt>
            <c:idx val="2"/>
            <c:bubble3D val="0"/>
            <c:spPr>
              <a:solidFill>
                <a:schemeClr val="accent4">
                  <a:shade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C4A0-4AA1-A2E9-73055BA282F6}"/>
              </c:ext>
            </c:extLst>
          </c:dPt>
          <c:dLbls>
            <c:dLbl>
              <c:idx val="0"/>
              <c:layout>
                <c:manualLayout>
                  <c:x val="-0.23888888888888898"/>
                  <c:y val="-4.6296296296296294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4A0-4AA1-A2E9-73055BA282F6}"/>
                </c:ext>
              </c:extLst>
            </c:dLbl>
            <c:dLbl>
              <c:idx val="1"/>
              <c:layout>
                <c:manualLayout>
                  <c:x val="0.2"/>
                  <c:y val="-0.15277777777777779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4A0-4AA1-A2E9-73055BA282F6}"/>
                </c:ext>
              </c:extLst>
            </c:dLbl>
            <c:dLbl>
              <c:idx val="2"/>
              <c:layout>
                <c:manualLayout>
                  <c:x val="0.15138952880433787"/>
                  <c:y val="0.14978315842386564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644040010341183"/>
                      <c:h val="0.185366591778742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C4A0-4AA1-A2E9-73055BA282F6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'部門產品屬性比較(報告書)-2025Q1法說'!$K$3:$K$6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'部門產品屬性比較(報告書)-2025Q1法說'!$L$3:$L$6</c:f>
              <c:numCache>
                <c:formatCode>_-* #,##0_-;\-* #,##0_-;_-* "-"??_-;_-@_-</c:formatCode>
                <c:ptCount val="3"/>
                <c:pt idx="0">
                  <c:v>441169</c:v>
                </c:pt>
                <c:pt idx="1">
                  <c:v>299115</c:v>
                </c:pt>
                <c:pt idx="2">
                  <c:v>137389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4A0-4AA1-A2E9-73055BA282F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/>
              <a:t>202</a:t>
            </a:r>
            <a:r>
              <a:rPr lang="en-US" altLang="zh-TW" sz="2400" dirty="0"/>
              <a:t>4</a:t>
            </a:r>
            <a:r>
              <a:rPr lang="en-US" altLang="zh-TW" sz="2400" baseline="0" dirty="0"/>
              <a:t>  </a:t>
            </a:r>
            <a:r>
              <a:rPr lang="en-US" altLang="zh-TW" sz="2400" dirty="0"/>
              <a:t>1Q</a:t>
            </a:r>
            <a:r>
              <a:rPr lang="en-US" sz="2400" dirty="0"/>
              <a:t> </a:t>
            </a:r>
            <a:r>
              <a:rPr lang="zh-TW" sz="2400" dirty="0"/>
              <a:t>地區別收入分布</a:t>
            </a:r>
          </a:p>
        </c:rich>
      </c:tx>
      <c:layout>
        <c:manualLayout>
          <c:xMode val="edge"/>
          <c:yMode val="edge"/>
          <c:x val="0.2271656879415655"/>
          <c:y val="5.67830873469937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040251303856418E-2"/>
          <c:y val="0.2859205445556448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4">
                  <a:tint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8B8A-4F03-8861-B3F2C9ED3845}"/>
              </c:ext>
            </c:extLst>
          </c:dPt>
          <c:dPt>
            <c:idx val="1"/>
            <c:bubble3D val="0"/>
            <c:spPr>
              <a:solidFill>
                <a:schemeClr val="accent4">
                  <a:tint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8B8A-4F03-8861-B3F2C9ED3845}"/>
              </c:ext>
            </c:extLst>
          </c:dPt>
          <c:dPt>
            <c:idx val="2"/>
            <c:bubble3D val="0"/>
            <c:spPr>
              <a:solidFill>
                <a:schemeClr val="accent4">
                  <a:shade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8B8A-4F03-8861-B3F2C9ED3845}"/>
              </c:ext>
            </c:extLst>
          </c:dPt>
          <c:dPt>
            <c:idx val="3"/>
            <c:bubble3D val="0"/>
            <c:spPr>
              <a:solidFill>
                <a:schemeClr val="accent4">
                  <a:shade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8B8A-4F03-8861-B3F2C9ED3845}"/>
              </c:ext>
            </c:extLst>
          </c:dPt>
          <c:dLbls>
            <c:dLbl>
              <c:idx val="0"/>
              <c:layout>
                <c:manualLayout>
                  <c:x val="9.4413521399920264E-2"/>
                  <c:y val="-3.576322637235204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8A-4F03-8861-B3F2C9ED3845}"/>
                </c:ext>
              </c:extLst>
            </c:dLbl>
            <c:dLbl>
              <c:idx val="1"/>
              <c:layout>
                <c:manualLayout>
                  <c:x val="-0.22073509427715496"/>
                  <c:y val="0.1905127713256904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B8A-4F03-8861-B3F2C9ED3845}"/>
                </c:ext>
              </c:extLst>
            </c:dLbl>
            <c:dLbl>
              <c:idx val="2"/>
              <c:layout>
                <c:manualLayout>
                  <c:x val="0.21675483203258084"/>
                  <c:y val="6.344970981020431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B8A-4F03-8861-B3F2C9ED3845}"/>
                </c:ext>
              </c:extLst>
            </c:dLbl>
            <c:dLbl>
              <c:idx val="3"/>
              <c:layout>
                <c:manualLayout>
                  <c:x val="0.15839979972450813"/>
                  <c:y val="2.529986220469558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B8A-4F03-8861-B3F2C9ED3845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'2024Q1地區別收入'!$L$79:$L$82</c:f>
              <c:strCache>
                <c:ptCount val="4"/>
                <c:pt idx="0">
                  <c:v>台灣地區</c:v>
                </c:pt>
                <c:pt idx="1">
                  <c:v>亞洲地區</c:v>
                </c:pt>
                <c:pt idx="3">
                  <c:v>其他</c:v>
                </c:pt>
              </c:strCache>
            </c:strRef>
          </c:cat>
          <c:val>
            <c:numRef>
              <c:f>'2024Q1地區別收入'!$M$79:$M$82</c:f>
              <c:numCache>
                <c:formatCode>_-* #,##0_-;\-* #,##0_-;_-* "-"??_-;_-@_-</c:formatCode>
                <c:ptCount val="4"/>
                <c:pt idx="0">
                  <c:v>145825</c:v>
                </c:pt>
                <c:pt idx="1">
                  <c:v>19205</c:v>
                </c:pt>
                <c:pt idx="3">
                  <c:v>248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B8A-4F03-8861-B3F2C9ED384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/>
              <a:t>202</a:t>
            </a:r>
            <a:r>
              <a:rPr lang="en-US" altLang="zh-TW" sz="2400" dirty="0"/>
              <a:t>5 1Q</a:t>
            </a:r>
            <a:r>
              <a:rPr lang="en-US" sz="2400" dirty="0"/>
              <a:t> </a:t>
            </a:r>
            <a:r>
              <a:rPr lang="zh-TW" sz="2400" dirty="0"/>
              <a:t>地區別收入分布</a:t>
            </a:r>
          </a:p>
        </c:rich>
      </c:tx>
      <c:layout>
        <c:manualLayout>
          <c:xMode val="edge"/>
          <c:yMode val="edge"/>
          <c:x val="0.12156935878088891"/>
          <c:y val="4.93444038157317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101349973191055E-2"/>
          <c:y val="0.2910094507656582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4">
                  <a:tint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69BD-4922-B577-EEC391DB7086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69BD-4922-B577-EEC391DB7086}"/>
              </c:ext>
            </c:extLst>
          </c:dPt>
          <c:dPt>
            <c:idx val="2"/>
            <c:bubble3D val="0"/>
            <c:spPr>
              <a:solidFill>
                <a:schemeClr val="accent4">
                  <a:shade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69BD-4922-B577-EEC391DB7086}"/>
              </c:ext>
            </c:extLst>
          </c:dPt>
          <c:dPt>
            <c:idx val="3"/>
            <c:bubble3D val="0"/>
            <c:spPr>
              <a:solidFill>
                <a:schemeClr val="accent4">
                  <a:shade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69BD-4922-B577-EEC391DB7086}"/>
              </c:ext>
            </c:extLst>
          </c:dPt>
          <c:dLbls>
            <c:dLbl>
              <c:idx val="0"/>
              <c:layout>
                <c:manualLayout>
                  <c:x val="0.15903494858499329"/>
                  <c:y val="-6.92382422466481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BD-4922-B577-EEC391DB7086}"/>
                </c:ext>
              </c:extLst>
            </c:dLbl>
            <c:dLbl>
              <c:idx val="1"/>
              <c:layout>
                <c:manualLayout>
                  <c:x val="-0.22504322955573933"/>
                  <c:y val="0.1793543379509121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9BD-4922-B577-EEC391DB7086}"/>
                </c:ext>
              </c:extLst>
            </c:dLbl>
            <c:dLbl>
              <c:idx val="2"/>
              <c:layout>
                <c:manualLayout>
                  <c:x val="0.21675483203258084"/>
                  <c:y val="6.344970981020431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9BD-4922-B577-EEC391DB7086}"/>
                </c:ext>
              </c:extLst>
            </c:dLbl>
            <c:dLbl>
              <c:idx val="3"/>
              <c:layout>
                <c:manualLayout>
                  <c:x val="4.2081261738592529E-2"/>
                  <c:y val="-8.256410589800548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9BD-4922-B577-EEC391DB7086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'2025Q1地區別收入'!$M$72:$M$74</c:f>
              <c:strCache>
                <c:ptCount val="3"/>
                <c:pt idx="0">
                  <c:v>台灣地區</c:v>
                </c:pt>
                <c:pt idx="1">
                  <c:v>亞洲地區</c:v>
                </c:pt>
                <c:pt idx="2">
                  <c:v>其他</c:v>
                </c:pt>
              </c:strCache>
            </c:strRef>
          </c:cat>
          <c:val>
            <c:numRef>
              <c:f>'2025Q1地區別收入'!$N$72:$N$74</c:f>
              <c:numCache>
                <c:formatCode>#,##0</c:formatCode>
                <c:ptCount val="3"/>
                <c:pt idx="0">
                  <c:v>187741</c:v>
                </c:pt>
                <c:pt idx="1">
                  <c:v>15043</c:v>
                </c:pt>
                <c:pt idx="2" formatCode="_-* #,##0_-;\-* #,##0_-;_-* &quot;-&quot;??_-;_-@_-">
                  <c:v>727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9BD-4922-B577-EEC391DB708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/>
              <a:t>202</a:t>
            </a:r>
            <a:r>
              <a:rPr lang="en-US" altLang="zh-TW" sz="2400" dirty="0"/>
              <a:t>4</a:t>
            </a:r>
            <a:r>
              <a:rPr lang="en-US" sz="2400" dirty="0"/>
              <a:t> </a:t>
            </a:r>
            <a:r>
              <a:rPr lang="zh-TW" sz="2400" dirty="0"/>
              <a:t>地區別收入分布</a:t>
            </a:r>
          </a:p>
        </c:rich>
      </c:tx>
      <c:layout>
        <c:manualLayout>
          <c:xMode val="edge"/>
          <c:yMode val="edge"/>
          <c:x val="0.21280538621868958"/>
          <c:y val="4.9344278188745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040251303856418E-2"/>
          <c:y val="0.2859205445556448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4">
                  <a:tint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6366-418A-B1E6-54CF0CFB32E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6366-418A-B1E6-54CF0CFB32EE}"/>
              </c:ext>
            </c:extLst>
          </c:dPt>
          <c:dPt>
            <c:idx val="2"/>
            <c:bubble3D val="0"/>
            <c:spPr>
              <a:solidFill>
                <a:schemeClr val="accent4">
                  <a:shade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6366-418A-B1E6-54CF0CFB32EE}"/>
              </c:ext>
            </c:extLst>
          </c:dPt>
          <c:dPt>
            <c:idx val="3"/>
            <c:bubble3D val="0"/>
            <c:spPr>
              <a:solidFill>
                <a:schemeClr val="accent4">
                  <a:shade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6366-418A-B1E6-54CF0CFB32EE}"/>
              </c:ext>
            </c:extLst>
          </c:dPt>
          <c:dLbls>
            <c:dLbl>
              <c:idx val="0"/>
              <c:layout>
                <c:manualLayout>
                  <c:x val="0.15903494858499329"/>
                  <c:y val="-6.92382422466481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66-418A-B1E6-54CF0CFB32EE}"/>
                </c:ext>
              </c:extLst>
            </c:dLbl>
            <c:dLbl>
              <c:idx val="1"/>
              <c:layout>
                <c:manualLayout>
                  <c:x val="-0.22504322955573933"/>
                  <c:y val="0.1793543379509121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366-418A-B1E6-54CF0CFB32EE}"/>
                </c:ext>
              </c:extLst>
            </c:dLbl>
            <c:dLbl>
              <c:idx val="2"/>
              <c:layout>
                <c:manualLayout>
                  <c:x val="0.21675483203258084"/>
                  <c:y val="6.344970981020431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366-418A-B1E6-54CF0CFB32EE}"/>
                </c:ext>
              </c:extLst>
            </c:dLbl>
            <c:dLbl>
              <c:idx val="3"/>
              <c:layout>
                <c:manualLayout>
                  <c:x val="4.2081261738592529E-2"/>
                  <c:y val="-8.256410589800548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366-418A-B1E6-54CF0CFB32EE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'2025Q1地區別收入'!$M$64:$M$66</c:f>
              <c:strCache>
                <c:ptCount val="3"/>
                <c:pt idx="0">
                  <c:v>台灣地區</c:v>
                </c:pt>
                <c:pt idx="1">
                  <c:v>亞洲地區</c:v>
                </c:pt>
                <c:pt idx="2">
                  <c:v>其他</c:v>
                </c:pt>
              </c:strCache>
            </c:strRef>
          </c:cat>
          <c:val>
            <c:numRef>
              <c:f>'2025Q1地區別收入'!$N$64:$N$66</c:f>
              <c:numCache>
                <c:formatCode>_-* #,##0_-;\-* #,##0_-;_-* "-"??_-;_-@_-</c:formatCode>
                <c:ptCount val="3"/>
                <c:pt idx="0">
                  <c:v>769155</c:v>
                </c:pt>
                <c:pt idx="1">
                  <c:v>105134</c:v>
                </c:pt>
                <c:pt idx="2">
                  <c:v>3385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366-418A-B1E6-54CF0CFB32E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 1Q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型態別收入</a:t>
            </a:r>
            <a:endParaRPr 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9.0807077062965383E-2"/>
          <c:y val="3.49852951278229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4">
                  <a:tint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0046-45D6-947F-B46EA9922DBF}"/>
              </c:ext>
            </c:extLst>
          </c:dPt>
          <c:dPt>
            <c:idx val="1"/>
            <c:bubble3D val="0"/>
            <c:spPr>
              <a:solidFill>
                <a:schemeClr val="accent4">
                  <a:tint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0046-45D6-947F-B46EA9922DBF}"/>
              </c:ext>
            </c:extLst>
          </c:dPt>
          <c:dPt>
            <c:idx val="2"/>
            <c:bubble3D val="0"/>
            <c:spPr>
              <a:solidFill>
                <a:schemeClr val="accent4">
                  <a:shade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0046-45D6-947F-B46EA9922DBF}"/>
              </c:ext>
            </c:extLst>
          </c:dPt>
          <c:dPt>
            <c:idx val="3"/>
            <c:bubble3D val="0"/>
            <c:spPr>
              <a:solidFill>
                <a:schemeClr val="accent4">
                  <a:shade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0046-45D6-947F-B46EA9922DBF}"/>
              </c:ext>
            </c:extLst>
          </c:dPt>
          <c:dLbls>
            <c:dLbl>
              <c:idx val="0"/>
              <c:layout>
                <c:manualLayout>
                  <c:x val="8.0271865580121185E-2"/>
                  <c:y val="-5.9224931028478416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046-45D6-947F-B46EA9922DBF}"/>
                </c:ext>
              </c:extLst>
            </c:dLbl>
            <c:dLbl>
              <c:idx val="1"/>
              <c:layout>
                <c:manualLayout>
                  <c:x val="0.15298617240364812"/>
                  <c:y val="-3.9611804317686667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46-45D6-947F-B46EA9922DBF}"/>
                </c:ext>
              </c:extLst>
            </c:dLbl>
            <c:dLbl>
              <c:idx val="2"/>
              <c:layout>
                <c:manualLayout>
                  <c:x val="0.15298617240364812"/>
                  <c:y val="-0.11883541295306001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046-45D6-947F-B46EA9922DBF}"/>
                </c:ext>
              </c:extLst>
            </c:dLbl>
            <c:dLbl>
              <c:idx val="3"/>
              <c:layout>
                <c:manualLayout>
                  <c:x val="-0.12944983818770225"/>
                  <c:y val="0.11487423252129135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046-45D6-947F-B46EA9922DBF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自有非自有2025Q1!$A$2:$A$5</c:f>
              <c:strCache>
                <c:ptCount val="4"/>
                <c:pt idx="0">
                  <c:v>自有產品</c:v>
                </c:pt>
                <c:pt idx="1">
                  <c:v>非自有產品</c:v>
                </c:pt>
                <c:pt idx="2">
                  <c:v>自有人力</c:v>
                </c:pt>
                <c:pt idx="3">
                  <c:v>非自有人力</c:v>
                </c:pt>
              </c:strCache>
            </c:strRef>
          </c:cat>
          <c:val>
            <c:numRef>
              <c:f>自有非自有2025Q1!$B$2:$B$5</c:f>
              <c:numCache>
                <c:formatCode>_-* #,##0_-;\-* #,##0_-;_-* "-"??_-;_-@_-</c:formatCode>
                <c:ptCount val="4"/>
                <c:pt idx="0">
                  <c:v>1962976.1569866198</c:v>
                </c:pt>
                <c:pt idx="1">
                  <c:v>10094484</c:v>
                </c:pt>
                <c:pt idx="2">
                  <c:v>97180086.138395131</c:v>
                </c:pt>
                <c:pt idx="3">
                  <c:v>56040354.704618253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046-45D6-947F-B46EA9922DB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型態別收入</a:t>
            </a:r>
            <a:endParaRPr 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7.5280633588923659E-2"/>
          <c:y val="3.0949223289955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4">
                  <a:shade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25E5-41B1-B4E1-CC37490B7753}"/>
              </c:ext>
            </c:extLst>
          </c:dPt>
          <c:dPt>
            <c:idx val="1"/>
            <c:bubble3D val="0"/>
            <c:spPr>
              <a:solidFill>
                <a:schemeClr val="accent4">
                  <a:shade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25E5-41B1-B4E1-CC37490B7753}"/>
              </c:ext>
            </c:extLst>
          </c:dPt>
          <c:dPt>
            <c:idx val="2"/>
            <c:bubble3D val="0"/>
            <c:spPr>
              <a:solidFill>
                <a:schemeClr val="accent4">
                  <a:tint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25E5-41B1-B4E1-CC37490B7753}"/>
              </c:ext>
            </c:extLst>
          </c:dPt>
          <c:dPt>
            <c:idx val="3"/>
            <c:bubble3D val="0"/>
            <c:spPr>
              <a:solidFill>
                <a:schemeClr val="accent4">
                  <a:tint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25E5-41B1-B4E1-CC37490B7753}"/>
              </c:ext>
            </c:extLst>
          </c:dPt>
          <c:dLbls>
            <c:dLbl>
              <c:idx val="0"/>
              <c:layout>
                <c:manualLayout>
                  <c:x val="8.5847631491478338E-2"/>
                  <c:y val="-7.5412333734090869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5E5-41B1-B4E1-CC37490B7753}"/>
                </c:ext>
              </c:extLst>
            </c:dLbl>
            <c:dLbl>
              <c:idx val="1"/>
              <c:layout>
                <c:manualLayout>
                  <c:x val="0.15298617240364812"/>
                  <c:y val="-3.9611804317686667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5E5-41B1-B4E1-CC37490B7753}"/>
                </c:ext>
              </c:extLst>
            </c:dLbl>
            <c:dLbl>
              <c:idx val="2"/>
              <c:layout>
                <c:manualLayout>
                  <c:x val="0.14710208884966167"/>
                  <c:y val="-0.11487423252129135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5E5-41B1-B4E1-CC37490B7753}"/>
                </c:ext>
              </c:extLst>
            </c:dLbl>
            <c:dLbl>
              <c:idx val="3"/>
              <c:layout>
                <c:manualLayout>
                  <c:x val="-0.12944983818770225"/>
                  <c:y val="0.11487423252129135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5E5-41B1-B4E1-CC37490B7753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自有非自有2025Q1!$A$2:$A$5</c:f>
              <c:strCache>
                <c:ptCount val="4"/>
                <c:pt idx="0">
                  <c:v>自有產品</c:v>
                </c:pt>
                <c:pt idx="1">
                  <c:v>非自有產品</c:v>
                </c:pt>
                <c:pt idx="2">
                  <c:v>自有人力</c:v>
                </c:pt>
                <c:pt idx="3">
                  <c:v>非自有人力</c:v>
                </c:pt>
              </c:strCache>
            </c:strRef>
          </c:cat>
          <c:val>
            <c:numRef>
              <c:f>自有非自有2025Q1!$C$2:$C$5</c:f>
              <c:numCache>
                <c:formatCode>_-* #,##0_-;\-* #,##0_-;_-* "-"??_-;_-@_-</c:formatCode>
                <c:ptCount val="4"/>
                <c:pt idx="0">
                  <c:v>29693018.426461495</c:v>
                </c:pt>
                <c:pt idx="1">
                  <c:v>54492050</c:v>
                </c:pt>
                <c:pt idx="2">
                  <c:v>558870532.34255362</c:v>
                </c:pt>
                <c:pt idx="3">
                  <c:v>234617623.23098484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5E5-41B1-B4E1-CC37490B7753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6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8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9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91545-CD33-4ACB-8B9F-FC4E2275D073}" type="datetimeFigureOut">
              <a:rPr lang="zh-TW" altLang="en-US" smtClean="0"/>
              <a:t>2025/5/26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DE321C-D93A-4929-9083-45DAA84718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40826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9B637-47F0-43AA-A063-613201E95C1F}" type="datetimeFigureOut">
              <a:rPr lang="zh-TW" altLang="en-US" smtClean="0"/>
              <a:t>2025/5/26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C01D1-6F07-44F2-AF7A-958A11DC86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2489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0603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 dirty="0"/>
              <a:t>113 </a:t>
            </a:r>
            <a:r>
              <a:rPr lang="zh-TW" altLang="en-US" dirty="0"/>
              <a:t>年</a:t>
            </a:r>
            <a:r>
              <a:rPr lang="en-US" altLang="zh-TW" dirty="0"/>
              <a:t>9</a:t>
            </a:r>
            <a:r>
              <a:rPr lang="zh-TW" altLang="en-US" dirty="0"/>
              <a:t>月</a:t>
            </a:r>
          </a:p>
        </p:txBody>
      </p:sp>
      <p:sp>
        <p:nvSpPr>
          <p:cNvPr id="1946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9745B50-4364-4415-BAD9-B1FD4E2168AE}" type="slidenum">
              <a:rPr lang="zh-TW" altLang="en-US" sz="1200" smtClean="0">
                <a:latin typeface="Calibri" panose="020F0502020204030204" pitchFamily="34" charset="0"/>
              </a:rPr>
              <a:pPr/>
              <a:t>3</a:t>
            </a:fld>
            <a:endParaRPr lang="zh-TW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956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DC68F-3556-CDFE-5ABF-6445C48A4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1B367200-3D0B-35DE-D14F-AED4C64D4E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6DE49DB-796E-7CB6-2ECF-C3CF2BA3AE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4BBC1CD-DF07-223C-D31B-6282950CD9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9660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3725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6292" y="-1"/>
            <a:ext cx="12753483" cy="717302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矩形 14"/>
          <p:cNvSpPr/>
          <p:nvPr userDrawn="1"/>
        </p:nvSpPr>
        <p:spPr bwMode="auto">
          <a:xfrm>
            <a:off x="176213" y="169069"/>
            <a:ext cx="11839575" cy="6519863"/>
          </a:xfrm>
          <a:prstGeom prst="rect">
            <a:avLst/>
          </a:prstGeom>
          <a:solidFill>
            <a:srgbClr val="2858AA">
              <a:alpha val="66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-545321" y="640957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2400"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835700" y="1602600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cxnSp>
        <p:nvCxnSpPr>
          <p:cNvPr id="12" name="Google Shape;13;p2"/>
          <p:cNvCxnSpPr/>
          <p:nvPr userDrawn="1"/>
        </p:nvCxnSpPr>
        <p:spPr>
          <a:xfrm>
            <a:off x="5515950" y="3908550"/>
            <a:ext cx="1160100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圖片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27250" y="1602600"/>
            <a:ext cx="2137500" cy="877500"/>
          </a:xfrm>
          <a:prstGeom prst="rect">
            <a:avLst/>
          </a:prstGeom>
        </p:spPr>
      </p:pic>
      <p:grpSp>
        <p:nvGrpSpPr>
          <p:cNvPr id="5" name="群組 4"/>
          <p:cNvGrpSpPr/>
          <p:nvPr userDrawn="1"/>
        </p:nvGrpSpPr>
        <p:grpSpPr>
          <a:xfrm>
            <a:off x="0" y="-6617"/>
            <a:ext cx="12192644" cy="6877852"/>
            <a:chOff x="-644" y="0"/>
            <a:chExt cx="12193288" cy="6876392"/>
          </a:xfrm>
        </p:grpSpPr>
        <p:sp>
          <p:nvSpPr>
            <p:cNvPr id="16" name="矩形 15"/>
            <p:cNvSpPr/>
            <p:nvPr userDrawn="1"/>
          </p:nvSpPr>
          <p:spPr bwMode="auto">
            <a:xfrm>
              <a:off x="0" y="0"/>
              <a:ext cx="12192644" cy="6876392"/>
            </a:xfrm>
            <a:prstGeom prst="rect">
              <a:avLst/>
            </a:prstGeom>
            <a:noFill/>
            <a:ln w="127000">
              <a:headEnd type="none" w="med" len="med"/>
              <a:tailEnd type="none" w="med" len="med"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7" name="矩形 14"/>
            <p:cNvSpPr/>
            <p:nvPr userDrawn="1"/>
          </p:nvSpPr>
          <p:spPr bwMode="auto">
            <a:xfrm>
              <a:off x="-644" y="0"/>
              <a:ext cx="12192644" cy="3467100"/>
            </a:xfrm>
            <a:custGeom>
              <a:avLst/>
              <a:gdLst>
                <a:gd name="connsiteX0" fmla="*/ 0 w 9144000"/>
                <a:gd name="connsiteY0" fmla="*/ 0 h 3501008"/>
                <a:gd name="connsiteX1" fmla="*/ 9144000 w 9144000"/>
                <a:gd name="connsiteY1" fmla="*/ 0 h 3501008"/>
                <a:gd name="connsiteX2" fmla="*/ 9144000 w 9144000"/>
                <a:gd name="connsiteY2" fmla="*/ 3501008 h 3501008"/>
                <a:gd name="connsiteX3" fmla="*/ 0 w 9144000"/>
                <a:gd name="connsiteY3" fmla="*/ 3501008 h 3501008"/>
                <a:gd name="connsiteX4" fmla="*/ 0 w 9144000"/>
                <a:gd name="connsiteY4" fmla="*/ 0 h 3501008"/>
                <a:gd name="connsiteX0" fmla="*/ 0 w 9144000"/>
                <a:gd name="connsiteY0" fmla="*/ 3501008 h 3592448"/>
                <a:gd name="connsiteX1" fmla="*/ 0 w 9144000"/>
                <a:gd name="connsiteY1" fmla="*/ 0 h 3592448"/>
                <a:gd name="connsiteX2" fmla="*/ 9144000 w 9144000"/>
                <a:gd name="connsiteY2" fmla="*/ 0 h 3592448"/>
                <a:gd name="connsiteX3" fmla="*/ 9144000 w 9144000"/>
                <a:gd name="connsiteY3" fmla="*/ 3501008 h 3592448"/>
                <a:gd name="connsiteX4" fmla="*/ 91440 w 9144000"/>
                <a:gd name="connsiteY4" fmla="*/ 3592448 h 3592448"/>
                <a:gd name="connsiteX0" fmla="*/ 0 w 9144000"/>
                <a:gd name="connsiteY0" fmla="*/ 3501008 h 3501008"/>
                <a:gd name="connsiteX1" fmla="*/ 0 w 9144000"/>
                <a:gd name="connsiteY1" fmla="*/ 0 h 3501008"/>
                <a:gd name="connsiteX2" fmla="*/ 9144000 w 9144000"/>
                <a:gd name="connsiteY2" fmla="*/ 0 h 3501008"/>
                <a:gd name="connsiteX3" fmla="*/ 9144000 w 9144000"/>
                <a:gd name="connsiteY3" fmla="*/ 3501008 h 350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3501008">
                  <a:moveTo>
                    <a:pt x="0" y="3501008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3501008"/>
                  </a:lnTo>
                </a:path>
              </a:pathLst>
            </a:custGeom>
            <a:noFill/>
            <a:ln w="127000">
              <a:solidFill>
                <a:srgbClr val="2858AA"/>
              </a:solidFill>
              <a:headEnd type="none" w="med" len="med"/>
              <a:tailEnd type="none" w="med" len="med"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65867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968" y="-366328"/>
            <a:ext cx="12361968" cy="8241312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48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2716" y="-834191"/>
            <a:ext cx="12790905" cy="9593179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656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01377" y="-351168"/>
            <a:ext cx="16668597" cy="7209168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653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04;p26"/>
          <p:cNvSpPr/>
          <p:nvPr userDrawn="1"/>
        </p:nvSpPr>
        <p:spPr>
          <a:xfrm>
            <a:off x="-8950" y="-17900"/>
            <a:ext cx="12200950" cy="68759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09;p26"/>
          <p:cNvSpPr/>
          <p:nvPr userDrawn="1"/>
        </p:nvSpPr>
        <p:spPr>
          <a:xfrm>
            <a:off x="-225887" y="-304800"/>
            <a:ext cx="1909543" cy="2525211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263869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04;p26"/>
          <p:cNvSpPr/>
          <p:nvPr userDrawn="1"/>
        </p:nvSpPr>
        <p:spPr>
          <a:xfrm>
            <a:off x="-8950" y="-17900"/>
            <a:ext cx="12200950" cy="68759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矩形 9"/>
          <p:cNvSpPr/>
          <p:nvPr userDrawn="1"/>
        </p:nvSpPr>
        <p:spPr>
          <a:xfrm rot="5400000">
            <a:off x="5823282" y="-5325979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 userDrawn="1"/>
        </p:nvSpPr>
        <p:spPr>
          <a:xfrm rot="5400000">
            <a:off x="5823282" y="529389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 userDrawn="1"/>
        </p:nvSpPr>
        <p:spPr>
          <a:xfrm>
            <a:off x="-8952" y="-2117558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 userDrawn="1"/>
        </p:nvSpPr>
        <p:spPr>
          <a:xfrm>
            <a:off x="11172395" y="-2117558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9591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96833" y="-526292"/>
            <a:ext cx="12915811" cy="8622541"/>
          </a:xfrm>
          <a:prstGeom prst="rect">
            <a:avLst/>
          </a:prstGeom>
        </p:spPr>
      </p:pic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0012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Google Shape;204;p26"/>
          <p:cNvSpPr/>
          <p:nvPr userDrawn="1"/>
        </p:nvSpPr>
        <p:spPr>
          <a:xfrm>
            <a:off x="-8950" y="-17900"/>
            <a:ext cx="12200950" cy="68759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40699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1"/>
          </a:xfrm>
        </p:spPr>
        <p:txBody>
          <a:bodyPr anchor="ctr"/>
          <a:lstStyle>
            <a:lvl1pPr algn="l">
              <a:buNone/>
              <a:defRPr sz="5867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2025/5/26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solidFill>
            <a:schemeClr val="accent4">
              <a:lumMod val="75000"/>
            </a:schemeClr>
          </a:solidFill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333"/>
              </a:spcAft>
              <a:buNone/>
              <a:defRPr sz="2400"/>
            </a:lvl1pPr>
            <a:lvl2pPr>
              <a:buNone/>
              <a:defRPr sz="1600"/>
            </a:lvl2pPr>
            <a:lvl3pPr>
              <a:buNone/>
              <a:defRPr sz="1333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58557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2267"/>
            </a:lvl1pPr>
            <a:lvl2pPr>
              <a:buFontTx/>
              <a:buNone/>
              <a:defRPr sz="1600"/>
            </a:lvl2pPr>
            <a:lvl3pPr>
              <a:buFontTx/>
              <a:buNone/>
              <a:defRPr sz="1333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矩形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rgbClr val="604A7B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10" name="矩形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3733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8331200" y="6248400"/>
            <a:ext cx="3556000" cy="365125"/>
          </a:xfrm>
        </p:spPr>
        <p:txBody>
          <a:bodyPr rtlCol="0"/>
          <a:lstStyle/>
          <a:p>
            <a:fld id="{784B6976-7041-447E-9180-C12AEAE34B3D}" type="datetimeFigureOut">
              <a:rPr lang="zh-TW" altLang="en-US" smtClean="0"/>
              <a:t>2025/5/26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78725"/>
            <a:ext cx="1930400" cy="663579"/>
          </a:xfrm>
        </p:spPr>
        <p:txBody>
          <a:bodyPr rtlCol="0"/>
          <a:lstStyle>
            <a:lvl1pPr>
              <a:defRPr sz="3733"/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4267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27484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2025/5/26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6416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區段標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6292" y="-1"/>
            <a:ext cx="12753483" cy="717302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 userDrawn="1"/>
        </p:nvSpPr>
        <p:spPr bwMode="auto">
          <a:xfrm>
            <a:off x="176213" y="169069"/>
            <a:ext cx="11839575" cy="6519863"/>
          </a:xfrm>
          <a:prstGeom prst="rect">
            <a:avLst/>
          </a:prstGeom>
          <a:solidFill>
            <a:srgbClr val="2858AA">
              <a:alpha val="66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3" name="文字方塊 12"/>
          <p:cNvSpPr txBox="1"/>
          <p:nvPr userDrawn="1"/>
        </p:nvSpPr>
        <p:spPr>
          <a:xfrm>
            <a:off x="-545321" y="640957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2400"/>
          </a:p>
        </p:txBody>
      </p:sp>
      <p:grpSp>
        <p:nvGrpSpPr>
          <p:cNvPr id="18" name="群組 17"/>
          <p:cNvGrpSpPr/>
          <p:nvPr userDrawn="1"/>
        </p:nvGrpSpPr>
        <p:grpSpPr>
          <a:xfrm>
            <a:off x="0" y="-6617"/>
            <a:ext cx="12192644" cy="6877852"/>
            <a:chOff x="-644" y="0"/>
            <a:chExt cx="12193288" cy="6876392"/>
          </a:xfrm>
        </p:grpSpPr>
        <p:sp>
          <p:nvSpPr>
            <p:cNvPr id="19" name="矩形 18"/>
            <p:cNvSpPr/>
            <p:nvPr userDrawn="1"/>
          </p:nvSpPr>
          <p:spPr bwMode="auto">
            <a:xfrm>
              <a:off x="0" y="0"/>
              <a:ext cx="12192644" cy="6876392"/>
            </a:xfrm>
            <a:prstGeom prst="rect">
              <a:avLst/>
            </a:prstGeom>
            <a:noFill/>
            <a:ln w="127000">
              <a:headEnd type="none" w="med" len="med"/>
              <a:tailEnd type="none" w="med" len="med"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20" name="矩形 14"/>
            <p:cNvSpPr/>
            <p:nvPr userDrawn="1"/>
          </p:nvSpPr>
          <p:spPr bwMode="auto">
            <a:xfrm>
              <a:off x="-644" y="0"/>
              <a:ext cx="12192644" cy="3467100"/>
            </a:xfrm>
            <a:custGeom>
              <a:avLst/>
              <a:gdLst>
                <a:gd name="connsiteX0" fmla="*/ 0 w 9144000"/>
                <a:gd name="connsiteY0" fmla="*/ 0 h 3501008"/>
                <a:gd name="connsiteX1" fmla="*/ 9144000 w 9144000"/>
                <a:gd name="connsiteY1" fmla="*/ 0 h 3501008"/>
                <a:gd name="connsiteX2" fmla="*/ 9144000 w 9144000"/>
                <a:gd name="connsiteY2" fmla="*/ 3501008 h 3501008"/>
                <a:gd name="connsiteX3" fmla="*/ 0 w 9144000"/>
                <a:gd name="connsiteY3" fmla="*/ 3501008 h 3501008"/>
                <a:gd name="connsiteX4" fmla="*/ 0 w 9144000"/>
                <a:gd name="connsiteY4" fmla="*/ 0 h 3501008"/>
                <a:gd name="connsiteX0" fmla="*/ 0 w 9144000"/>
                <a:gd name="connsiteY0" fmla="*/ 3501008 h 3592448"/>
                <a:gd name="connsiteX1" fmla="*/ 0 w 9144000"/>
                <a:gd name="connsiteY1" fmla="*/ 0 h 3592448"/>
                <a:gd name="connsiteX2" fmla="*/ 9144000 w 9144000"/>
                <a:gd name="connsiteY2" fmla="*/ 0 h 3592448"/>
                <a:gd name="connsiteX3" fmla="*/ 9144000 w 9144000"/>
                <a:gd name="connsiteY3" fmla="*/ 3501008 h 3592448"/>
                <a:gd name="connsiteX4" fmla="*/ 91440 w 9144000"/>
                <a:gd name="connsiteY4" fmla="*/ 3592448 h 3592448"/>
                <a:gd name="connsiteX0" fmla="*/ 0 w 9144000"/>
                <a:gd name="connsiteY0" fmla="*/ 3501008 h 3501008"/>
                <a:gd name="connsiteX1" fmla="*/ 0 w 9144000"/>
                <a:gd name="connsiteY1" fmla="*/ 0 h 3501008"/>
                <a:gd name="connsiteX2" fmla="*/ 9144000 w 9144000"/>
                <a:gd name="connsiteY2" fmla="*/ 0 h 3501008"/>
                <a:gd name="connsiteX3" fmla="*/ 9144000 w 9144000"/>
                <a:gd name="connsiteY3" fmla="*/ 3501008 h 350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3501008">
                  <a:moveTo>
                    <a:pt x="0" y="3501008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3501008"/>
                  </a:lnTo>
                </a:path>
              </a:pathLst>
            </a:custGeom>
            <a:noFill/>
            <a:ln w="127000">
              <a:solidFill>
                <a:srgbClr val="2858AA"/>
              </a:solidFill>
              <a:headEnd type="none" w="med" len="med"/>
              <a:tailEnd type="none" w="med" len="med"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1608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609601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784B6976-7041-447E-9180-C12AEAE34B3D}" type="datetimeFigureOut">
              <a:rPr lang="zh-TW" altLang="en-US" smtClean="0"/>
              <a:t>2025/5/26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609603" y="6248208"/>
            <a:ext cx="7431311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8" name="矩形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矩形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9513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>
              <a:defRPr b="1" i="0">
                <a:latin typeface="微軟正黑體"/>
                <a:ea typeface="微軟正黑體"/>
                <a:cs typeface="微軟正黑體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2025/5/26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文字版面配置區 12"/>
          <p:cNvSpPr>
            <a:spLocks noGrp="1"/>
          </p:cNvSpPr>
          <p:nvPr>
            <p:ph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543254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5;p9"/>
          <p:cNvSpPr/>
          <p:nvPr userDrawn="1"/>
        </p:nvSpPr>
        <p:spPr>
          <a:xfrm>
            <a:off x="4359905" y="5576355"/>
            <a:ext cx="8041645" cy="1414995"/>
          </a:xfrm>
          <a:custGeom>
            <a:avLst/>
            <a:gdLst/>
            <a:ahLst/>
            <a:cxnLst/>
            <a:rect l="l" t="t" r="r" b="b"/>
            <a:pathLst>
              <a:path w="235239" h="61127" extrusionOk="0">
                <a:moveTo>
                  <a:pt x="234988" y="0"/>
                </a:moveTo>
                <a:lnTo>
                  <a:pt x="0" y="57620"/>
                </a:lnTo>
                <a:lnTo>
                  <a:pt x="235239" y="61127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7" name="Google Shape;66;p9"/>
          <p:cNvSpPr/>
          <p:nvPr userDrawn="1"/>
        </p:nvSpPr>
        <p:spPr>
          <a:xfrm>
            <a:off x="6149816" y="5185364"/>
            <a:ext cx="6191792" cy="1672636"/>
          </a:xfrm>
          <a:custGeom>
            <a:avLst/>
            <a:gdLst/>
            <a:ahLst/>
            <a:cxnLst/>
            <a:rect l="l" t="t" r="r" b="b"/>
            <a:pathLst>
              <a:path w="181126" h="77160" extrusionOk="0">
                <a:moveTo>
                  <a:pt x="0" y="76910"/>
                </a:moveTo>
                <a:lnTo>
                  <a:pt x="180625" y="0"/>
                </a:lnTo>
                <a:lnTo>
                  <a:pt x="181126" y="77160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8CE3EDF8-FBF1-8BF7-C2D5-6CDA5FB5F9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067" y="0"/>
            <a:ext cx="1849933" cy="182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486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Google Shape;42;p7"/>
          <p:cNvSpPr/>
          <p:nvPr userDrawn="1"/>
        </p:nvSpPr>
        <p:spPr>
          <a:xfrm>
            <a:off x="-75150" y="-119000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9" name="Google Shape;43;p7"/>
          <p:cNvSpPr/>
          <p:nvPr userDrawn="1"/>
        </p:nvSpPr>
        <p:spPr>
          <a:xfrm>
            <a:off x="-62625" y="-376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sp>
        <p:nvSpPr>
          <p:cNvPr id="10" name="Google Shape;44;p7"/>
          <p:cNvSpPr/>
          <p:nvPr userDrawn="1"/>
        </p:nvSpPr>
        <p:spPr>
          <a:xfrm rot="10800000">
            <a:off x="10781160" y="3737975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11" name="Google Shape;45;p7"/>
          <p:cNvSpPr/>
          <p:nvPr userDrawn="1"/>
        </p:nvSpPr>
        <p:spPr>
          <a:xfrm rot="10800000">
            <a:off x="10632500" y="45231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14DCBD6-59A6-0BC2-EF2C-FFC8B9A918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32500" y="184915"/>
            <a:ext cx="1305102" cy="53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863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99659" y="0"/>
            <a:ext cx="16708594" cy="6880422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Google Shape;42;p7"/>
          <p:cNvSpPr/>
          <p:nvPr userDrawn="1"/>
        </p:nvSpPr>
        <p:spPr>
          <a:xfrm>
            <a:off x="-75150" y="-119000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9" name="Google Shape;43;p7"/>
          <p:cNvSpPr/>
          <p:nvPr userDrawn="1"/>
        </p:nvSpPr>
        <p:spPr>
          <a:xfrm>
            <a:off x="-62625" y="-376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sp>
        <p:nvSpPr>
          <p:cNvPr id="10" name="Google Shape;44;p7"/>
          <p:cNvSpPr/>
          <p:nvPr userDrawn="1"/>
        </p:nvSpPr>
        <p:spPr>
          <a:xfrm rot="10800000">
            <a:off x="10781160" y="3737975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11" name="Google Shape;45;p7"/>
          <p:cNvSpPr/>
          <p:nvPr userDrawn="1"/>
        </p:nvSpPr>
        <p:spPr>
          <a:xfrm rot="10800000">
            <a:off x="10632500" y="45231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D5CF8C2B-410F-6DC6-390A-741EDE337C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32500" y="184915"/>
            <a:ext cx="1305102" cy="53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996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5;p9"/>
          <p:cNvSpPr/>
          <p:nvPr userDrawn="1"/>
        </p:nvSpPr>
        <p:spPr>
          <a:xfrm>
            <a:off x="4359905" y="5576355"/>
            <a:ext cx="8041645" cy="1414995"/>
          </a:xfrm>
          <a:custGeom>
            <a:avLst/>
            <a:gdLst/>
            <a:ahLst/>
            <a:cxnLst/>
            <a:rect l="l" t="t" r="r" b="b"/>
            <a:pathLst>
              <a:path w="235239" h="61127" extrusionOk="0">
                <a:moveTo>
                  <a:pt x="234988" y="0"/>
                </a:moveTo>
                <a:lnTo>
                  <a:pt x="0" y="57620"/>
                </a:lnTo>
                <a:lnTo>
                  <a:pt x="235239" y="61127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7" name="Google Shape;66;p9"/>
          <p:cNvSpPr/>
          <p:nvPr userDrawn="1"/>
        </p:nvSpPr>
        <p:spPr>
          <a:xfrm>
            <a:off x="6149816" y="5185364"/>
            <a:ext cx="6191792" cy="1672636"/>
          </a:xfrm>
          <a:custGeom>
            <a:avLst/>
            <a:gdLst/>
            <a:ahLst/>
            <a:cxnLst/>
            <a:rect l="l" t="t" r="r" b="b"/>
            <a:pathLst>
              <a:path w="181126" h="77160" extrusionOk="0">
                <a:moveTo>
                  <a:pt x="0" y="76910"/>
                </a:moveTo>
                <a:lnTo>
                  <a:pt x="180625" y="0"/>
                </a:lnTo>
                <a:lnTo>
                  <a:pt x="181126" y="77160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6169C61F-85A6-ACDD-7933-75500EA826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32500" y="184915"/>
            <a:ext cx="1305102" cy="53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1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solidFill>
          <a:srgbClr val="1D4E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4940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8008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968" y="-366328"/>
            <a:ext cx="12361968" cy="8241312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189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968" y="-366712"/>
            <a:ext cx="12361968" cy="824208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58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8128000" y="6248400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867">
                <a:solidFill>
                  <a:schemeClr val="tx2"/>
                </a:solidFill>
              </a:defRPr>
            </a:lvl1pPr>
          </a:lstStyle>
          <a:p>
            <a:fld id="{784B6976-7041-447E-9180-C12AEAE34B3D}" type="datetimeFigureOut">
              <a:rPr lang="zh-TW" altLang="en-US" smtClean="0"/>
              <a:t>2025/5/26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812802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867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6369050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867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60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2" r:id="rId2"/>
    <p:sldLayoutId id="2147483701" r:id="rId3"/>
    <p:sldLayoutId id="2147483712" r:id="rId4"/>
    <p:sldLayoutId id="2147483705" r:id="rId5"/>
    <p:sldLayoutId id="2147483706" r:id="rId6"/>
    <p:sldLayoutId id="2147483703" r:id="rId7"/>
    <p:sldLayoutId id="2147483714" r:id="rId8"/>
    <p:sldLayoutId id="2147483715" r:id="rId9"/>
    <p:sldLayoutId id="2147483716" r:id="rId10"/>
    <p:sldLayoutId id="2147483717" r:id="rId11"/>
    <p:sldLayoutId id="2147483720" r:id="rId12"/>
    <p:sldLayoutId id="2147483713" r:id="rId13"/>
    <p:sldLayoutId id="2147483718" r:id="rId14"/>
    <p:sldLayoutId id="2147483704" r:id="rId15"/>
    <p:sldLayoutId id="2147483719" r:id="rId16"/>
    <p:sldLayoutId id="2147483707" r:id="rId17"/>
    <p:sldLayoutId id="2147483708" r:id="rId18"/>
    <p:sldLayoutId id="2147483709" r:id="rId19"/>
    <p:sldLayoutId id="2147483710" r:id="rId20"/>
    <p:sldLayoutId id="2147483722" r:id="rId21"/>
  </p:sldLayoutIdLst>
  <p:txStyles>
    <p:titleStyle>
      <a:lvl1pPr algn="l" rtl="0" eaLnBrk="1" latinLnBrk="0" hangingPunct="1">
        <a:spcBef>
          <a:spcPct val="0"/>
        </a:spcBef>
        <a:buNone/>
        <a:defRPr kumimoji="0" sz="4800" b="1" i="0" kern="1200">
          <a:solidFill>
            <a:schemeClr val="accent4">
              <a:lumMod val="75000"/>
            </a:schemeClr>
          </a:solidFill>
          <a:latin typeface="微軟正黑體"/>
          <a:ea typeface="微軟正黑體"/>
          <a:cs typeface="微軟正黑體"/>
        </a:defRPr>
      </a:lvl1pPr>
    </p:titleStyle>
    <p:bodyStyle>
      <a:lvl1pPr marL="609585" indent="-609585" algn="l" rtl="0" eaLnBrk="1" latinLnBrk="0" hangingPunct="1">
        <a:spcBef>
          <a:spcPts val="933"/>
        </a:spcBef>
        <a:buClr>
          <a:schemeClr val="accent4">
            <a:lumMod val="75000"/>
          </a:schemeClr>
        </a:buClr>
        <a:buSzPct val="60000"/>
        <a:buFont typeface="Wingdings" charset="2"/>
        <a:buChar char="n"/>
        <a:defRPr kumimoji="0" sz="38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1pPr>
      <a:lvl2pPr marL="853419" indent="-365751" algn="l" rtl="0" eaLnBrk="1" latinLnBrk="0" hangingPunct="1">
        <a:spcBef>
          <a:spcPts val="733"/>
        </a:spcBef>
        <a:buClr>
          <a:schemeClr val="accent5">
            <a:lumMod val="75000"/>
          </a:schemeClr>
        </a:buClr>
        <a:buSzPct val="70000"/>
        <a:buFont typeface="Wingdings" charset="2"/>
        <a:buChar char="l"/>
        <a:defRPr kumimoji="0" sz="34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2pPr>
      <a:lvl3pPr marL="1219170" indent="-304792" algn="l" rtl="0" eaLnBrk="1" latinLnBrk="0" hangingPunct="1">
        <a:spcBef>
          <a:spcPts val="667"/>
        </a:spcBef>
        <a:buClr>
          <a:schemeClr val="accent6">
            <a:lumMod val="75000"/>
          </a:schemeClr>
        </a:buClr>
        <a:buSzPct val="50000"/>
        <a:buFont typeface="Wingdings" charset="2"/>
        <a:buChar char=""/>
        <a:defRPr kumimoji="0" sz="30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3pPr>
      <a:lvl4pPr marL="1828754" indent="-304792" algn="l" rtl="0" eaLnBrk="1" latinLnBrk="0" hangingPunct="1">
        <a:spcBef>
          <a:spcPts val="533"/>
        </a:spcBef>
        <a:buClr>
          <a:schemeClr val="accent3"/>
        </a:buClr>
        <a:buSzPct val="75000"/>
        <a:buFont typeface="Wingdings"/>
        <a:buChar char=""/>
        <a:defRPr kumimoji="0" sz="26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4pPr>
      <a:lvl5pPr marL="2438339" indent="-304792" algn="l" rtl="0" eaLnBrk="1" latinLnBrk="0" hangingPunct="1">
        <a:spcBef>
          <a:spcPts val="533"/>
        </a:spcBef>
        <a:buClr>
          <a:schemeClr val="accent4"/>
        </a:buClr>
        <a:buSzPct val="65000"/>
        <a:buFont typeface="Wingdings"/>
        <a:buChar char=""/>
        <a:defRPr kumimoji="0" sz="26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5pPr>
      <a:lvl6pPr marL="2804090" indent="-304792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169841" indent="-304792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535592" indent="-304792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01342" indent="-304792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632A316-3E1C-1651-2295-E75683C6F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CED0B3B-AE29-E49E-8CFE-B8F8FFD8E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C65CF5-2592-09B9-2DF5-9080AAF3D8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FCB8BC-54F4-43CB-9CCD-DDCF67EF42FA}" type="datetimeFigureOut">
              <a:rPr lang="zh-TW" altLang="en-US" smtClean="0"/>
              <a:t>2025/5/26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4937161-1D7F-7BD2-ED7D-16C09D1F15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5C009E3-4107-6763-5AA5-46FDB7C501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2F1A55-C2D1-4957-96C6-C98FB79A9EE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9270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2.xml"/><Relationship Id="rId4" Type="http://schemas.openxmlformats.org/officeDocument/2006/relationships/chart" Target="../charts/char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2.xml"/><Relationship Id="rId4" Type="http://schemas.openxmlformats.org/officeDocument/2006/relationships/chart" Target="../charts/char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918827" y="3052709"/>
            <a:ext cx="8520600" cy="2052600"/>
          </a:xfrm>
        </p:spPr>
        <p:txBody>
          <a:bodyPr/>
          <a:lstStyle/>
          <a:p>
            <a:br>
              <a:rPr lang="en-US" altLang="zh-TW" dirty="0">
                <a:solidFill>
                  <a:schemeClr val="tx1"/>
                </a:solidFill>
              </a:rPr>
            </a:br>
            <a:r>
              <a:rPr lang="en-US" altLang="zh-TW" dirty="0">
                <a:solidFill>
                  <a:schemeClr val="tx1"/>
                </a:solidFill>
              </a:rPr>
              <a:t>2025</a:t>
            </a:r>
            <a:r>
              <a:rPr lang="zh-TW" altLang="en-US" dirty="0">
                <a:solidFill>
                  <a:schemeClr val="tx1"/>
                </a:solidFill>
              </a:rPr>
              <a:t>年資通電腦法說會</a:t>
            </a:r>
            <a:br>
              <a:rPr lang="zh-TW" altLang="en-US" dirty="0">
                <a:solidFill>
                  <a:schemeClr val="tx1"/>
                </a:solidFill>
              </a:rPr>
            </a:br>
            <a:br>
              <a:rPr lang="en-US" altLang="zh-TW" dirty="0">
                <a:solidFill>
                  <a:schemeClr val="tx1"/>
                </a:solidFill>
              </a:rPr>
            </a:br>
            <a:r>
              <a:rPr lang="zh-TW" altLang="en-US" sz="2000" dirty="0">
                <a:solidFill>
                  <a:schemeClr val="tx1"/>
                </a:solidFill>
              </a:rPr>
              <a:t>股票代碼：</a:t>
            </a:r>
            <a:r>
              <a:rPr lang="en-US" altLang="zh-TW" sz="2000" dirty="0">
                <a:solidFill>
                  <a:schemeClr val="tx1"/>
                </a:solidFill>
              </a:rPr>
              <a:t>2471</a:t>
            </a:r>
            <a:br>
              <a:rPr lang="en-US" altLang="zh-TW" sz="2000" dirty="0">
                <a:solidFill>
                  <a:schemeClr val="tx1"/>
                </a:solidFill>
              </a:rPr>
            </a:br>
            <a:r>
              <a:rPr lang="zh-TW" altLang="en-US" sz="2000" dirty="0">
                <a:solidFill>
                  <a:schemeClr val="tx1"/>
                </a:solidFill>
              </a:rPr>
              <a:t>時間：</a:t>
            </a:r>
            <a:r>
              <a:rPr lang="en-US" altLang="zh-TW" sz="2000" dirty="0">
                <a:solidFill>
                  <a:schemeClr val="tx1"/>
                </a:solidFill>
              </a:rPr>
              <a:t>2025/05/28</a:t>
            </a:r>
            <a:endParaRPr lang="zh-TW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98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未來展望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內容版面配置區 2"/>
          <p:cNvSpPr txBox="1">
            <a:spLocks/>
          </p:cNvSpPr>
          <p:nvPr/>
        </p:nvSpPr>
        <p:spPr>
          <a:xfrm>
            <a:off x="678047" y="935359"/>
            <a:ext cx="10871200" cy="4526280"/>
          </a:xfrm>
          <a:prstGeom prst="rect">
            <a:avLst/>
          </a:prstGeom>
        </p:spPr>
        <p:txBody>
          <a:bodyPr>
            <a:noAutofit/>
          </a:bodyPr>
          <a:lstStyle>
            <a:lvl1pPr marL="609585" indent="-609585" algn="l" rtl="0" eaLnBrk="1" latinLnBrk="0" hangingPunct="1">
              <a:spcBef>
                <a:spcPts val="933"/>
              </a:spcBef>
              <a:buClr>
                <a:schemeClr val="accent4">
                  <a:lumMod val="75000"/>
                </a:schemeClr>
              </a:buClr>
              <a:buSzPct val="60000"/>
              <a:buFont typeface="Wingdings" charset="2"/>
              <a:buChar char="n"/>
              <a:defRPr kumimoji="0" sz="38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1pPr>
            <a:lvl2pPr marL="853419" indent="-365751" algn="l" rtl="0" eaLnBrk="1" latinLnBrk="0" hangingPunct="1">
              <a:spcBef>
                <a:spcPts val="733"/>
              </a:spcBef>
              <a:buClr>
                <a:schemeClr val="accent5">
                  <a:lumMod val="75000"/>
                </a:schemeClr>
              </a:buClr>
              <a:buSzPct val="70000"/>
              <a:buFont typeface="Wingdings" charset="2"/>
              <a:buChar char="l"/>
              <a:defRPr kumimoji="0" sz="34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2pPr>
            <a:lvl3pPr marL="1219170" indent="-304792" algn="l" rtl="0" eaLnBrk="1" latinLnBrk="0" hangingPunct="1">
              <a:spcBef>
                <a:spcPts val="667"/>
              </a:spcBef>
              <a:buClr>
                <a:schemeClr val="accent6">
                  <a:lumMod val="75000"/>
                </a:schemeClr>
              </a:buClr>
              <a:buSzPct val="50000"/>
              <a:buFont typeface="Wingdings" charset="2"/>
              <a:buChar char=""/>
              <a:defRPr kumimoji="0" sz="30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3pPr>
            <a:lvl4pPr marL="1828754" indent="-304792" algn="l" rtl="0" eaLnBrk="1" latinLnBrk="0" hangingPunct="1">
              <a:spcBef>
                <a:spcPts val="533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6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4pPr>
            <a:lvl5pPr marL="2438339" indent="-304792" algn="l" rtl="0" eaLnBrk="1" latinLnBrk="0" hangingPunct="1">
              <a:spcBef>
                <a:spcPts val="533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6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5pPr>
            <a:lvl6pPr marL="2804090" indent="-30479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69841" indent="-304792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5592" indent="-30479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01342" indent="-304792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/>
              </a:buClr>
              <a:buNone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Clr>
                <a:schemeClr val="tx2"/>
              </a:buClr>
              <a:buNone/>
            </a:pPr>
            <a:endParaRPr lang="zh-TW" altLang="en-US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>
              <a:buClr>
                <a:schemeClr val="tx2"/>
              </a:buClr>
              <a:buSzPct val="100000"/>
              <a:buNone/>
            </a:pPr>
            <a:endParaRPr lang="en-US" altLang="zh-TW" sz="2400" dirty="0">
              <a:solidFill>
                <a:schemeClr val="tx2"/>
              </a:solidFill>
            </a:endParaRPr>
          </a:p>
          <a:p>
            <a:pPr marL="0" indent="0">
              <a:buClr>
                <a:schemeClr val="tx2"/>
              </a:buClr>
              <a:buNone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Clr>
                <a:schemeClr val="tx2"/>
              </a:buClr>
              <a:buNone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endParaRPr lang="zh-TW" altLang="en-US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8B4EB6BB-9B82-7412-E1D5-F3246307EB0D}"/>
              </a:ext>
            </a:extLst>
          </p:cNvPr>
          <p:cNvSpPr txBox="1">
            <a:spLocks/>
          </p:cNvSpPr>
          <p:nvPr/>
        </p:nvSpPr>
        <p:spPr>
          <a:xfrm>
            <a:off x="642753" y="1385728"/>
            <a:ext cx="7357640" cy="4526280"/>
          </a:xfrm>
          <a:prstGeom prst="rect">
            <a:avLst/>
          </a:prstGeom>
        </p:spPr>
        <p:txBody>
          <a:bodyPr>
            <a:noAutofit/>
          </a:bodyPr>
          <a:lstStyle>
            <a:lvl1pPr marL="609585" indent="-609585" algn="l" rtl="0" eaLnBrk="1" latinLnBrk="0" hangingPunct="1">
              <a:spcBef>
                <a:spcPts val="933"/>
              </a:spcBef>
              <a:buClr>
                <a:schemeClr val="accent4">
                  <a:lumMod val="75000"/>
                </a:schemeClr>
              </a:buClr>
              <a:buSzPct val="60000"/>
              <a:buFont typeface="Wingdings" charset="2"/>
              <a:buChar char="n"/>
              <a:defRPr kumimoji="0" sz="38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1pPr>
            <a:lvl2pPr marL="853419" indent="-365751" algn="l" rtl="0" eaLnBrk="1" latinLnBrk="0" hangingPunct="1">
              <a:spcBef>
                <a:spcPts val="733"/>
              </a:spcBef>
              <a:buClr>
                <a:schemeClr val="accent5">
                  <a:lumMod val="75000"/>
                </a:schemeClr>
              </a:buClr>
              <a:buSzPct val="70000"/>
              <a:buFont typeface="Wingdings" charset="2"/>
              <a:buChar char="l"/>
              <a:defRPr kumimoji="0" sz="34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2pPr>
            <a:lvl3pPr marL="1219170" indent="-304792" algn="l" rtl="0" eaLnBrk="1" latinLnBrk="0" hangingPunct="1">
              <a:spcBef>
                <a:spcPts val="667"/>
              </a:spcBef>
              <a:buClr>
                <a:schemeClr val="accent6">
                  <a:lumMod val="75000"/>
                </a:schemeClr>
              </a:buClr>
              <a:buSzPct val="50000"/>
              <a:buFont typeface="Wingdings" charset="2"/>
              <a:buChar char=""/>
              <a:defRPr kumimoji="0" sz="30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3pPr>
            <a:lvl4pPr marL="1828754" indent="-304792" algn="l" rtl="0" eaLnBrk="1" latinLnBrk="0" hangingPunct="1">
              <a:spcBef>
                <a:spcPts val="533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6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4pPr>
            <a:lvl5pPr marL="2438339" indent="-304792" algn="l" rtl="0" eaLnBrk="1" latinLnBrk="0" hangingPunct="1">
              <a:spcBef>
                <a:spcPts val="533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6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5pPr>
            <a:lvl6pPr marL="2804090" indent="-30479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69841" indent="-304792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5592" indent="-30479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01342" indent="-304792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持續推廣合規產品</a:t>
            </a:r>
            <a:endParaRPr lang="en-US" altLang="zh-TW" sz="3000" dirty="0">
              <a:solidFill>
                <a:srgbClr val="2858AA"/>
              </a:solidFill>
            </a:endParaRP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全面導入</a:t>
            </a:r>
            <a:r>
              <a:rPr lang="en-US" altLang="zh-TW" sz="3000" dirty="0">
                <a:solidFill>
                  <a:srgbClr val="2858AA"/>
                </a:solidFill>
              </a:rPr>
              <a:t>AI</a:t>
            </a:r>
            <a:r>
              <a:rPr lang="zh-TW" altLang="en-US" sz="3000" dirty="0">
                <a:solidFill>
                  <a:srgbClr val="2858AA"/>
                </a:solidFill>
              </a:rPr>
              <a:t> 應用，提升各部門工作效率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整合工商部門資源，加強銷售能量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強化</a:t>
            </a:r>
            <a:r>
              <a:rPr lang="zh-TW" altLang="en-US" sz="3000" dirty="0">
                <a:solidFill>
                  <a:srgbClr val="3366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資安產品服務與推廣</a:t>
            </a:r>
            <a:endParaRPr lang="en-US" altLang="zh-TW" sz="3000">
              <a:solidFill>
                <a:srgbClr val="3366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Clr>
                <a:schemeClr val="tx2"/>
              </a:buClr>
              <a:buNone/>
            </a:pPr>
            <a:endParaRPr lang="zh-TW" altLang="en-US" sz="3000" dirty="0">
              <a:solidFill>
                <a:srgbClr val="3366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11176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5496417" y="3146425"/>
            <a:ext cx="1944687" cy="582613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3200" dirty="0">
                <a:solidFill>
                  <a:srgbClr val="F8A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&amp; A</a:t>
            </a:r>
            <a:endParaRPr lang="zh-TW" altLang="en-US" sz="3200" dirty="0">
              <a:solidFill>
                <a:srgbClr val="F8A3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3967509" y="2492896"/>
            <a:ext cx="1292870" cy="1292870"/>
            <a:chOff x="2251004" y="2492896"/>
            <a:chExt cx="1292870" cy="1292870"/>
          </a:xfrm>
        </p:grpSpPr>
        <p:sp>
          <p:nvSpPr>
            <p:cNvPr id="4" name="橢圓 3"/>
            <p:cNvSpPr/>
            <p:nvPr/>
          </p:nvSpPr>
          <p:spPr bwMode="auto">
            <a:xfrm>
              <a:off x="2251004" y="2492896"/>
              <a:ext cx="1292870" cy="1292870"/>
            </a:xfrm>
            <a:prstGeom prst="ellipse">
              <a:avLst/>
            </a:prstGeom>
            <a:solidFill>
              <a:srgbClr val="F8A34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2921" y="2780928"/>
              <a:ext cx="649036" cy="667794"/>
            </a:xfrm>
            <a:prstGeom prst="rect">
              <a:avLst/>
            </a:prstGeom>
          </p:spPr>
        </p:pic>
      </p:grpSp>
      <p:sp>
        <p:nvSpPr>
          <p:cNvPr id="6" name="標題 1"/>
          <p:cNvSpPr txBox="1">
            <a:spLocks/>
          </p:cNvSpPr>
          <p:nvPr/>
        </p:nvSpPr>
        <p:spPr bwMode="auto">
          <a:xfrm>
            <a:off x="5352401" y="2595875"/>
            <a:ext cx="4536504" cy="58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+mj-ea"/>
                <a:ea typeface="+mj-ea"/>
                <a:cs typeface="黑体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>
              <a:defRPr/>
            </a:pPr>
            <a:r>
              <a:rPr lang="en-US" altLang="zh-TW" kern="0" dirty="0">
                <a:solidFill>
                  <a:schemeClr val="bg1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  <a:cs typeface="+mj-cs"/>
              </a:rPr>
              <a:t>Thank You !</a:t>
            </a:r>
            <a:endParaRPr lang="zh-TW" altLang="en-US" kern="0" dirty="0">
              <a:solidFill>
                <a:schemeClr val="bg1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0079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99820" y="1825407"/>
            <a:ext cx="10871200" cy="4526280"/>
          </a:xfrm>
        </p:spPr>
        <p:txBody>
          <a:bodyPr>
            <a:noAutofit/>
          </a:bodyPr>
          <a:lstStyle/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本簡報及同時發佈之相關訊息所提及之預測性資訊包括營運展望、財務狀況以及業務預測等內容，乃是建立在本公司從內部與外部來源所取得的資訊基礎。 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本公司未來實際所發生的營運結果、財務狀況以及業務展望，可能與這些預測性資訊所明示或暗示的預估有所差異，其原因可能來自於各種本公司所不能掌控的風險。 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本簡報中對未來的展望，反應本公司截至目前為止對於未來的看法。對於這些看法，未來若有任何變更或調整時，本公司並不負責隨時提醒或更新。</a:t>
            </a:r>
          </a:p>
          <a:p>
            <a:pPr marL="0" indent="0">
              <a:buNone/>
            </a:pPr>
            <a:endParaRPr lang="zh-TW" altLang="en-US" sz="30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1"/>
          <p:cNvSpPr txBox="1">
            <a:spLocks noGrp="1"/>
          </p:cNvSpPr>
          <p:nvPr>
            <p:ph type="title"/>
          </p:nvPr>
        </p:nvSpPr>
        <p:spPr>
          <a:xfrm>
            <a:off x="263971" y="7974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免責聲明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cxnSp>
        <p:nvCxnSpPr>
          <p:cNvPr id="2" name="Google Shape;70;p9">
            <a:extLst>
              <a:ext uri="{FF2B5EF4-FFF2-40B4-BE49-F238E27FC236}">
                <a16:creationId xmlns:a16="http://schemas.microsoft.com/office/drawing/2014/main" id="{07913F07-1F80-8643-060A-79CF1AACF19A}"/>
              </a:ext>
            </a:extLst>
          </p:cNvPr>
          <p:cNvCxnSpPr/>
          <p:nvPr/>
        </p:nvCxnSpPr>
        <p:spPr>
          <a:xfrm>
            <a:off x="372179" y="869753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" name="圖片 5">
            <a:extLst>
              <a:ext uri="{FF2B5EF4-FFF2-40B4-BE49-F238E27FC236}">
                <a16:creationId xmlns:a16="http://schemas.microsoft.com/office/drawing/2014/main" id="{3C19EAED-9094-05DC-A839-59DBCBE81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2500" y="184915"/>
            <a:ext cx="1305102" cy="53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03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98518" y="89094"/>
            <a:ext cx="10871200" cy="9906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資通電腦集團簡介</a:t>
            </a:r>
          </a:p>
        </p:txBody>
      </p:sp>
      <p:sp>
        <p:nvSpPr>
          <p:cNvPr id="71" name="Google Shape;1329;p7">
            <a:extLst>
              <a:ext uri="{FF2B5EF4-FFF2-40B4-BE49-F238E27FC236}">
                <a16:creationId xmlns:a16="http://schemas.microsoft.com/office/drawing/2014/main" id="{710D5568-71A5-7D34-238B-96E306AC97E0}"/>
              </a:ext>
            </a:extLst>
          </p:cNvPr>
          <p:cNvSpPr/>
          <p:nvPr/>
        </p:nvSpPr>
        <p:spPr>
          <a:xfrm>
            <a:off x="687373" y="4360615"/>
            <a:ext cx="5060217" cy="513743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sz="17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1329;p7">
            <a:extLst>
              <a:ext uri="{FF2B5EF4-FFF2-40B4-BE49-F238E27FC236}">
                <a16:creationId xmlns:a16="http://schemas.microsoft.com/office/drawing/2014/main" id="{5E87D080-2527-C992-EBE1-C5759592F60A}"/>
              </a:ext>
            </a:extLst>
          </p:cNvPr>
          <p:cNvSpPr/>
          <p:nvPr/>
        </p:nvSpPr>
        <p:spPr>
          <a:xfrm>
            <a:off x="677848" y="3836741"/>
            <a:ext cx="5060217" cy="458640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sz="17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3" name="Google Shape;1312;p7">
            <a:extLst>
              <a:ext uri="{FF2B5EF4-FFF2-40B4-BE49-F238E27FC236}">
                <a16:creationId xmlns:a16="http://schemas.microsoft.com/office/drawing/2014/main" id="{540C1B7A-6B1D-5E4B-B969-BDC0FCFE2FB7}"/>
              </a:ext>
            </a:extLst>
          </p:cNvPr>
          <p:cNvGrpSpPr/>
          <p:nvPr/>
        </p:nvGrpSpPr>
        <p:grpSpPr>
          <a:xfrm>
            <a:off x="663756" y="953308"/>
            <a:ext cx="5068550" cy="2789638"/>
            <a:chOff x="0" y="4199"/>
            <a:chExt cx="4186238" cy="2173051"/>
          </a:xfrm>
          <a:solidFill>
            <a:schemeClr val="accent4">
              <a:lumMod val="75000"/>
            </a:schemeClr>
          </a:solidFill>
        </p:grpSpPr>
        <p:sp>
          <p:nvSpPr>
            <p:cNvPr id="74" name="Google Shape;1313;p7">
              <a:extLst>
                <a:ext uri="{FF2B5EF4-FFF2-40B4-BE49-F238E27FC236}">
                  <a16:creationId xmlns:a16="http://schemas.microsoft.com/office/drawing/2014/main" id="{7F1D73E1-AA79-F85A-E9BD-59E6D7140BE2}"/>
                </a:ext>
              </a:extLst>
            </p:cNvPr>
            <p:cNvSpPr/>
            <p:nvPr/>
          </p:nvSpPr>
          <p:spPr>
            <a:xfrm>
              <a:off x="0" y="4199"/>
              <a:ext cx="4186238" cy="581581"/>
            </a:xfrm>
            <a:prstGeom prst="roundRect">
              <a:avLst>
                <a:gd name="adj" fmla="val 16667"/>
              </a:avLst>
            </a:prstGeom>
            <a:grpFill/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endParaRPr sz="17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1314;p7">
              <a:extLst>
                <a:ext uri="{FF2B5EF4-FFF2-40B4-BE49-F238E27FC236}">
                  <a16:creationId xmlns:a16="http://schemas.microsoft.com/office/drawing/2014/main" id="{8C226D3F-EC9D-774E-5182-11C2E5E75301}"/>
                </a:ext>
              </a:extLst>
            </p:cNvPr>
            <p:cNvSpPr txBox="1"/>
            <p:nvPr/>
          </p:nvSpPr>
          <p:spPr>
            <a:xfrm>
              <a:off x="22389" y="112314"/>
              <a:ext cx="4141460" cy="41386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7151" tIns="57151" rIns="57151" bIns="57151" anchor="ctr" anchorCtr="0">
              <a:noAutofit/>
            </a:bodyPr>
            <a:lstStyle/>
            <a:p>
              <a:pPr defTabSz="914377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</a:pPr>
              <a:r>
                <a:rPr lang="en-US" altLang="zh-TW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&gt; </a:t>
              </a:r>
              <a:r>
                <a:rPr lang="zh-TW" altLang="en-US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創立於民國 </a:t>
              </a:r>
              <a:r>
                <a:rPr lang="en-US" altLang="zh-TW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69 </a:t>
              </a:r>
              <a:r>
                <a:rPr lang="zh-TW" altLang="en-US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年，</a:t>
              </a:r>
              <a:r>
                <a:rPr lang="en-US" altLang="zh-TW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90 </a:t>
              </a:r>
              <a:r>
                <a:rPr lang="zh-TW" altLang="en-US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年台灣證交所上市、</a:t>
              </a:r>
              <a:br>
                <a:rPr lang="en-US" altLang="zh-TW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zh-TW" altLang="en-US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  第一家軟體上市公司</a:t>
              </a:r>
              <a:endParaRPr sz="1700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1319;p7">
              <a:extLst>
                <a:ext uri="{FF2B5EF4-FFF2-40B4-BE49-F238E27FC236}">
                  <a16:creationId xmlns:a16="http://schemas.microsoft.com/office/drawing/2014/main" id="{E5E98B0B-D248-FB1A-5F90-9B8600D093F1}"/>
                </a:ext>
              </a:extLst>
            </p:cNvPr>
            <p:cNvSpPr/>
            <p:nvPr/>
          </p:nvSpPr>
          <p:spPr>
            <a:xfrm>
              <a:off x="0" y="630090"/>
              <a:ext cx="4186238" cy="458640"/>
            </a:xfrm>
            <a:prstGeom prst="roundRect">
              <a:avLst>
                <a:gd name="adj" fmla="val 16667"/>
              </a:avLst>
            </a:prstGeom>
            <a:grpFill/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endParaRPr sz="17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1320;p7">
              <a:extLst>
                <a:ext uri="{FF2B5EF4-FFF2-40B4-BE49-F238E27FC236}">
                  <a16:creationId xmlns:a16="http://schemas.microsoft.com/office/drawing/2014/main" id="{F4E3A0D4-7749-45BC-9554-BCBDAB1E2D71}"/>
                </a:ext>
              </a:extLst>
            </p:cNvPr>
            <p:cNvSpPr txBox="1"/>
            <p:nvPr/>
          </p:nvSpPr>
          <p:spPr>
            <a:xfrm>
              <a:off x="14179" y="656427"/>
              <a:ext cx="4141460" cy="41386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7151" tIns="57151" rIns="57151" bIns="57151" anchor="ctr" anchorCtr="0">
              <a:noAutofit/>
            </a:bodyPr>
            <a:lstStyle/>
            <a:p>
              <a:pPr defTabSz="914377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</a:pPr>
              <a:r>
                <a:rPr lang="en-US" altLang="zh-TW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&gt; </a:t>
              </a:r>
              <a:r>
                <a:rPr lang="zh-TW" altLang="en-US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民國 </a:t>
              </a:r>
              <a:r>
                <a:rPr lang="en-US" altLang="zh-TW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102 </a:t>
              </a:r>
              <a:r>
                <a:rPr lang="zh-TW" altLang="en-US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獲台灣中堅企業輔導殊榮</a:t>
              </a:r>
              <a:endParaRPr sz="17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1325;p7">
              <a:extLst>
                <a:ext uri="{FF2B5EF4-FFF2-40B4-BE49-F238E27FC236}">
                  <a16:creationId xmlns:a16="http://schemas.microsoft.com/office/drawing/2014/main" id="{957B5FB3-276E-1AEC-7B8A-FD4622183FB4}"/>
                </a:ext>
              </a:extLst>
            </p:cNvPr>
            <p:cNvSpPr/>
            <p:nvPr/>
          </p:nvSpPr>
          <p:spPr>
            <a:xfrm>
              <a:off x="0" y="1170255"/>
              <a:ext cx="4186238" cy="458640"/>
            </a:xfrm>
            <a:prstGeom prst="roundRect">
              <a:avLst>
                <a:gd name="adj" fmla="val 16667"/>
              </a:avLst>
            </a:prstGeom>
            <a:grpFill/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endParaRPr sz="17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1326;p7">
              <a:extLst>
                <a:ext uri="{FF2B5EF4-FFF2-40B4-BE49-F238E27FC236}">
                  <a16:creationId xmlns:a16="http://schemas.microsoft.com/office/drawing/2014/main" id="{014E54FD-0C89-9C07-E19F-6EAE94DCBC58}"/>
                </a:ext>
              </a:extLst>
            </p:cNvPr>
            <p:cNvSpPr txBox="1"/>
            <p:nvPr/>
          </p:nvSpPr>
          <p:spPr>
            <a:xfrm>
              <a:off x="22389" y="1211694"/>
              <a:ext cx="4141460" cy="41386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7151" tIns="57151" rIns="57151" bIns="57151" anchor="ctr" anchorCtr="0">
              <a:noAutofit/>
            </a:bodyPr>
            <a:lstStyle/>
            <a:p>
              <a:pPr defTabSz="914377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</a:pPr>
              <a:r>
                <a:rPr lang="en-US" altLang="zh-TW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&gt; </a:t>
              </a:r>
              <a:r>
                <a:rPr lang="zh-TW" altLang="en-US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現有台北、新竹、台中辦公室及蘇州子公司</a:t>
              </a:r>
              <a:endParaRPr sz="17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1327;p7">
              <a:extLst>
                <a:ext uri="{FF2B5EF4-FFF2-40B4-BE49-F238E27FC236}">
                  <a16:creationId xmlns:a16="http://schemas.microsoft.com/office/drawing/2014/main" id="{FB0F4625-FFBC-B752-9813-39C764D2F183}"/>
                </a:ext>
              </a:extLst>
            </p:cNvPr>
            <p:cNvSpPr/>
            <p:nvPr/>
          </p:nvSpPr>
          <p:spPr>
            <a:xfrm>
              <a:off x="0" y="1718610"/>
              <a:ext cx="4186238" cy="458640"/>
            </a:xfrm>
            <a:prstGeom prst="roundRect">
              <a:avLst>
                <a:gd name="adj" fmla="val 16667"/>
              </a:avLst>
            </a:prstGeom>
            <a:grpFill/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endParaRPr sz="17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1328;p7">
              <a:extLst>
                <a:ext uri="{FF2B5EF4-FFF2-40B4-BE49-F238E27FC236}">
                  <a16:creationId xmlns:a16="http://schemas.microsoft.com/office/drawing/2014/main" id="{AE0F824E-6C21-EBC2-8114-5771E107D30C}"/>
                </a:ext>
              </a:extLst>
            </p:cNvPr>
            <p:cNvSpPr txBox="1"/>
            <p:nvPr/>
          </p:nvSpPr>
          <p:spPr>
            <a:xfrm>
              <a:off x="30586" y="1768904"/>
              <a:ext cx="4141460" cy="31787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7151" tIns="57151" rIns="57151" bIns="57151" anchor="ctr" anchorCtr="0">
              <a:noAutofit/>
            </a:bodyPr>
            <a:lstStyle/>
            <a:p>
              <a:pPr defTabSz="914377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</a:pPr>
              <a:r>
                <a:rPr lang="en-US" altLang="zh-TW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&gt; Oracle </a:t>
              </a:r>
              <a:r>
                <a:rPr lang="zh-TW" altLang="en-US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台灣第一家代理商</a:t>
              </a:r>
              <a:endParaRPr sz="1700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4" name="Google Shape;1331;p7" descr="101.jpg">
            <a:extLst>
              <a:ext uri="{FF2B5EF4-FFF2-40B4-BE49-F238E27FC236}">
                <a16:creationId xmlns:a16="http://schemas.microsoft.com/office/drawing/2014/main" id="{92795F28-8ED6-D0A0-897E-B0F16E96D3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67589" y="1019391"/>
            <a:ext cx="2468497" cy="5178056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1332;p7">
            <a:extLst>
              <a:ext uri="{FF2B5EF4-FFF2-40B4-BE49-F238E27FC236}">
                <a16:creationId xmlns:a16="http://schemas.microsoft.com/office/drawing/2014/main" id="{7CA6ABE6-EC85-D5FE-A1A7-CF6C3951B618}"/>
              </a:ext>
            </a:extLst>
          </p:cNvPr>
          <p:cNvSpPr/>
          <p:nvPr/>
        </p:nvSpPr>
        <p:spPr>
          <a:xfrm>
            <a:off x="7977528" y="4705097"/>
            <a:ext cx="2448619" cy="1728192"/>
          </a:xfrm>
          <a:prstGeom prst="rect">
            <a:avLst/>
          </a:prstGeom>
          <a:solidFill>
            <a:srgbClr val="3A3A3A">
              <a:alpha val="57254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" name="Google Shape;1333;p7">
            <a:extLst>
              <a:ext uri="{FF2B5EF4-FFF2-40B4-BE49-F238E27FC236}">
                <a16:creationId xmlns:a16="http://schemas.microsoft.com/office/drawing/2014/main" id="{ABB3D087-1319-A62C-0B88-C484A6ADE443}"/>
              </a:ext>
            </a:extLst>
          </p:cNvPr>
          <p:cNvGrpSpPr/>
          <p:nvPr/>
        </p:nvGrpSpPr>
        <p:grpSpPr>
          <a:xfrm>
            <a:off x="666422" y="4938701"/>
            <a:ext cx="5048700" cy="673584"/>
            <a:chOff x="465958" y="5157192"/>
            <a:chExt cx="4176711" cy="741968"/>
          </a:xfrm>
          <a:solidFill>
            <a:schemeClr val="accent4">
              <a:lumMod val="75000"/>
            </a:schemeClr>
          </a:solidFill>
        </p:grpSpPr>
        <p:sp>
          <p:nvSpPr>
            <p:cNvPr id="87" name="Google Shape;1334;p7">
              <a:extLst>
                <a:ext uri="{FF2B5EF4-FFF2-40B4-BE49-F238E27FC236}">
                  <a16:creationId xmlns:a16="http://schemas.microsoft.com/office/drawing/2014/main" id="{68C471AC-D4F4-F6F7-695B-FE0358F82674}"/>
                </a:ext>
              </a:extLst>
            </p:cNvPr>
            <p:cNvSpPr/>
            <p:nvPr/>
          </p:nvSpPr>
          <p:spPr>
            <a:xfrm>
              <a:off x="467544" y="5157192"/>
              <a:ext cx="4175125" cy="741968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1335;p7">
              <a:extLst>
                <a:ext uri="{FF2B5EF4-FFF2-40B4-BE49-F238E27FC236}">
                  <a16:creationId xmlns:a16="http://schemas.microsoft.com/office/drawing/2014/main" id="{A0FEAE59-77B6-188D-DEDB-074D1DB27952}"/>
                </a:ext>
              </a:extLst>
            </p:cNvPr>
            <p:cNvSpPr txBox="1"/>
            <p:nvPr/>
          </p:nvSpPr>
          <p:spPr>
            <a:xfrm>
              <a:off x="465958" y="5199647"/>
              <a:ext cx="3994660" cy="67800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80970" indent="-180970" defTabSz="914377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</a:pPr>
              <a:r>
                <a:rPr lang="en-US" altLang="zh-TW" sz="1700" kern="0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&gt; </a:t>
              </a:r>
              <a:r>
                <a:rPr lang="zh-TW" altLang="en-US" sz="1700" kern="0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連續三年 </a:t>
              </a:r>
              <a:r>
                <a:rPr lang="en-US" altLang="zh-TW" sz="1700" kern="0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Gartner </a:t>
              </a:r>
              <a:r>
                <a:rPr lang="zh-TW" altLang="en-US" sz="1700" kern="0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針對亞洲銀行核心系統進行研究報告，唯一入選台灣廠商</a:t>
              </a:r>
              <a:endParaRPr lang="en-US" altLang="zh-TW" sz="17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89" name="Google Shape;1336;p7">
            <a:extLst>
              <a:ext uri="{FF2B5EF4-FFF2-40B4-BE49-F238E27FC236}">
                <a16:creationId xmlns:a16="http://schemas.microsoft.com/office/drawing/2014/main" id="{3CCA038C-199A-9BC3-FBC6-FD208A746364}"/>
              </a:ext>
            </a:extLst>
          </p:cNvPr>
          <p:cNvSpPr txBox="1"/>
          <p:nvPr/>
        </p:nvSpPr>
        <p:spPr>
          <a:xfrm>
            <a:off x="8097067" y="4774443"/>
            <a:ext cx="2259341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en-US" altLang="zh-TW" sz="1600" b="1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Gartner </a:t>
            </a:r>
            <a:r>
              <a:rPr lang="zh-TW" altLang="en-US" sz="1600" b="1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認證</a:t>
            </a:r>
            <a:endParaRPr sz="1600" b="1" kern="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zh-TW" altLang="en-US" sz="14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“</a:t>
            </a:r>
            <a:r>
              <a:rPr lang="zh-TW" altLang="en-US" sz="16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亞洲核心銀行系統進行的研究報告”</a:t>
            </a:r>
            <a:endParaRPr sz="14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zh-TW" altLang="en-US" sz="16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資通電腦是台灣唯一</a:t>
            </a:r>
            <a:endParaRPr lang="en-US" altLang="zh-TW" sz="1600" kern="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zh-TW" altLang="en-US" sz="16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被推舉在內的</a:t>
            </a:r>
            <a:endParaRPr sz="1600" kern="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zh-TW" altLang="en-US" sz="16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本土企業</a:t>
            </a:r>
            <a:endParaRPr sz="14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1339;p7">
            <a:extLst>
              <a:ext uri="{FF2B5EF4-FFF2-40B4-BE49-F238E27FC236}">
                <a16:creationId xmlns:a16="http://schemas.microsoft.com/office/drawing/2014/main" id="{C44480AD-BA20-4118-1629-738809255BD5}"/>
              </a:ext>
            </a:extLst>
          </p:cNvPr>
          <p:cNvSpPr txBox="1"/>
          <p:nvPr/>
        </p:nvSpPr>
        <p:spPr>
          <a:xfrm>
            <a:off x="693688" y="3902787"/>
            <a:ext cx="3975732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en-US" altLang="zh-TW" sz="17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&gt;</a:t>
            </a:r>
            <a:r>
              <a:rPr lang="zh-TW" altLang="en-US" sz="1700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獲經濟部工業局資安產品服務認證</a:t>
            </a:r>
            <a:endParaRPr sz="17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1341;p7">
            <a:extLst>
              <a:ext uri="{FF2B5EF4-FFF2-40B4-BE49-F238E27FC236}">
                <a16:creationId xmlns:a16="http://schemas.microsoft.com/office/drawing/2014/main" id="{43A7C40F-13A0-AE64-2ACA-C6774B1272B0}"/>
              </a:ext>
            </a:extLst>
          </p:cNvPr>
          <p:cNvSpPr txBox="1"/>
          <p:nvPr/>
        </p:nvSpPr>
        <p:spPr>
          <a:xfrm>
            <a:off x="700788" y="4424543"/>
            <a:ext cx="3968631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en-US" altLang="zh-TW" sz="17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&gt;</a:t>
            </a:r>
            <a:r>
              <a:rPr lang="zh-TW" altLang="en-US" sz="17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通過</a:t>
            </a:r>
            <a:r>
              <a:rPr lang="zh-TW" altLang="en-US" sz="1700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zh-TW" sz="1700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ISO27001 </a:t>
            </a:r>
            <a:r>
              <a:rPr lang="zh-TW" altLang="en-US" sz="1700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資安認證</a:t>
            </a:r>
            <a:endParaRPr sz="17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" name="Google Shape;70;p9">
            <a:extLst>
              <a:ext uri="{FF2B5EF4-FFF2-40B4-BE49-F238E27FC236}">
                <a16:creationId xmlns:a16="http://schemas.microsoft.com/office/drawing/2014/main" id="{48052CFD-1F04-0D51-088B-CB0E44C83DFD}"/>
              </a:ext>
            </a:extLst>
          </p:cNvPr>
          <p:cNvCxnSpPr/>
          <p:nvPr/>
        </p:nvCxnSpPr>
        <p:spPr>
          <a:xfrm>
            <a:off x="372179" y="869753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" name="Google Shape;1334;p7">
            <a:extLst>
              <a:ext uri="{FF2B5EF4-FFF2-40B4-BE49-F238E27FC236}">
                <a16:creationId xmlns:a16="http://schemas.microsoft.com/office/drawing/2014/main" id="{96E6D179-83ED-2E02-D495-5E1B9B45875A}"/>
              </a:ext>
            </a:extLst>
          </p:cNvPr>
          <p:cNvSpPr/>
          <p:nvPr/>
        </p:nvSpPr>
        <p:spPr>
          <a:xfrm>
            <a:off x="677848" y="5644787"/>
            <a:ext cx="5046783" cy="525738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335;p7">
            <a:extLst>
              <a:ext uri="{FF2B5EF4-FFF2-40B4-BE49-F238E27FC236}">
                <a16:creationId xmlns:a16="http://schemas.microsoft.com/office/drawing/2014/main" id="{15E5B961-BE10-5285-8B40-C380F25C504E}"/>
              </a:ext>
            </a:extLst>
          </p:cNvPr>
          <p:cNvSpPr txBox="1"/>
          <p:nvPr/>
        </p:nvSpPr>
        <p:spPr>
          <a:xfrm>
            <a:off x="700788" y="5763322"/>
            <a:ext cx="4828641" cy="35390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80970" indent="-180970"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en-US" altLang="zh-TW" sz="17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&gt;Gartner </a:t>
            </a:r>
            <a:r>
              <a:rPr lang="zh-TW" altLang="en-US" sz="17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報告中台灣唯一列舉</a:t>
            </a:r>
            <a:r>
              <a:rPr lang="en-US" altLang="zh-TW" sz="17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MES</a:t>
            </a:r>
            <a:r>
              <a:rPr lang="zh-TW" altLang="en-US" sz="17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廠商</a:t>
            </a:r>
            <a:endParaRPr lang="en-US" altLang="zh-TW" sz="1700" kern="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26" name="Picture 2" descr="Oracle Cloud Infrastructure | Beesoft 蜂潮資訊| 台灣專業軟體代理">
            <a:extLst>
              <a:ext uri="{FF2B5EF4-FFF2-40B4-BE49-F238E27FC236}">
                <a16:creationId xmlns:a16="http://schemas.microsoft.com/office/drawing/2014/main" id="{5F1540F1-C94F-3E7F-C919-3DAABF4E9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865" y="2178263"/>
            <a:ext cx="1742715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artner">
            <a:extLst>
              <a:ext uri="{FF2B5EF4-FFF2-40B4-BE49-F238E27FC236}">
                <a16:creationId xmlns:a16="http://schemas.microsoft.com/office/drawing/2014/main" id="{318D0870-31B7-D38B-CF71-1EAA8B2F1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223" y="5104223"/>
            <a:ext cx="1214815" cy="121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SO 27001 - Dubex">
            <a:extLst>
              <a:ext uri="{FF2B5EF4-FFF2-40B4-BE49-F238E27FC236}">
                <a16:creationId xmlns:a16="http://schemas.microsoft.com/office/drawing/2014/main" id="{5BC531CD-1AE8-E375-0EEB-C0559F677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940" y="3966221"/>
            <a:ext cx="984563" cy="98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1334;p7">
            <a:extLst>
              <a:ext uri="{FF2B5EF4-FFF2-40B4-BE49-F238E27FC236}">
                <a16:creationId xmlns:a16="http://schemas.microsoft.com/office/drawing/2014/main" id="{B3016B2D-6C83-0DE6-3B66-FD4E3A80DE4E}"/>
              </a:ext>
            </a:extLst>
          </p:cNvPr>
          <p:cNvSpPr/>
          <p:nvPr/>
        </p:nvSpPr>
        <p:spPr>
          <a:xfrm>
            <a:off x="677848" y="6197447"/>
            <a:ext cx="5046783" cy="525738"/>
          </a:xfrm>
          <a:prstGeom prst="roundRect">
            <a:avLst>
              <a:gd name="adj" fmla="val 16667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335;p7">
            <a:extLst>
              <a:ext uri="{FF2B5EF4-FFF2-40B4-BE49-F238E27FC236}">
                <a16:creationId xmlns:a16="http://schemas.microsoft.com/office/drawing/2014/main" id="{6015E379-BCAA-C523-0EFC-276FAE458A0C}"/>
              </a:ext>
            </a:extLst>
          </p:cNvPr>
          <p:cNvSpPr txBox="1"/>
          <p:nvPr/>
        </p:nvSpPr>
        <p:spPr>
          <a:xfrm>
            <a:off x="700788" y="6315982"/>
            <a:ext cx="5325852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80970" indent="-180970" defTabSz="914377">
              <a:buClr>
                <a:srgbClr val="000000"/>
              </a:buClr>
              <a:buSzPts val="1500"/>
            </a:pPr>
            <a:r>
              <a:rPr lang="zh-TW" altLang="en-US" sz="1700" kern="0" dirty="0">
                <a:solidFill>
                  <a:srgbClr val="FFFFFF"/>
                </a:solidFill>
                <a:latin typeface="Microsoft JhengHei"/>
                <a:ea typeface="Microsoft JhengHei"/>
                <a:sym typeface="Microsoft JhengHei"/>
              </a:rPr>
              <a:t>   </a:t>
            </a:r>
            <a:r>
              <a:rPr lang="zh-TW" altLang="en-US" sz="16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獲數位發展部「人工智慧技術服務能量登錄」認證</a:t>
            </a:r>
          </a:p>
        </p:txBody>
      </p:sp>
      <p:sp>
        <p:nvSpPr>
          <p:cNvPr id="7" name="5 角星形 6">
            <a:extLst>
              <a:ext uri="{FF2B5EF4-FFF2-40B4-BE49-F238E27FC236}">
                <a16:creationId xmlns:a16="http://schemas.microsoft.com/office/drawing/2014/main" id="{6C1DCEA8-5392-1654-55E2-4A581BE69273}"/>
              </a:ext>
            </a:extLst>
          </p:cNvPr>
          <p:cNvSpPr/>
          <p:nvPr/>
        </p:nvSpPr>
        <p:spPr>
          <a:xfrm>
            <a:off x="730932" y="6379891"/>
            <a:ext cx="185891" cy="185891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94629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40C05-E03E-DCA5-0776-CBC19E7DE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直線接點 96">
            <a:extLst>
              <a:ext uri="{FF2B5EF4-FFF2-40B4-BE49-F238E27FC236}">
                <a16:creationId xmlns:a16="http://schemas.microsoft.com/office/drawing/2014/main" id="{A9E7726C-EC60-3A32-5D4E-F5E8A969DEE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29350" y="5163439"/>
            <a:ext cx="1921729" cy="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" name="直線接點 96">
            <a:extLst>
              <a:ext uri="{FF2B5EF4-FFF2-40B4-BE49-F238E27FC236}">
                <a16:creationId xmlns:a16="http://schemas.microsoft.com/office/drawing/2014/main" id="{56189CEE-5E64-5079-3541-A3E4A28553C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30518" y="3222382"/>
            <a:ext cx="510831" cy="7174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" name="直線接點 96">
            <a:extLst>
              <a:ext uri="{FF2B5EF4-FFF2-40B4-BE49-F238E27FC236}">
                <a16:creationId xmlns:a16="http://schemas.microsoft.com/office/drawing/2014/main" id="{12E3008A-3615-89E5-5019-8D715CCD07B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17045" y="4561820"/>
            <a:ext cx="1921729" cy="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1" name="標題 1">
            <a:extLst>
              <a:ext uri="{FF2B5EF4-FFF2-40B4-BE49-F238E27FC236}">
                <a16:creationId xmlns:a16="http://schemas.microsoft.com/office/drawing/2014/main" id="{F9F106E9-21EA-9A1A-8A3E-D2D304BE2147}"/>
              </a:ext>
            </a:extLst>
          </p:cNvPr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產品與服務方案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cxnSp>
        <p:nvCxnSpPr>
          <p:cNvPr id="72" name="Google Shape;70;p9">
            <a:extLst>
              <a:ext uri="{FF2B5EF4-FFF2-40B4-BE49-F238E27FC236}">
                <a16:creationId xmlns:a16="http://schemas.microsoft.com/office/drawing/2014/main" id="{1E51DB24-F37F-741A-874E-6BF740201456}"/>
              </a:ext>
            </a:extLst>
          </p:cNvPr>
          <p:cNvCxnSpPr/>
          <p:nvPr/>
        </p:nvCxnSpPr>
        <p:spPr>
          <a:xfrm>
            <a:off x="372179" y="869753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8" name="六邊形 107">
            <a:extLst>
              <a:ext uri="{FF2B5EF4-FFF2-40B4-BE49-F238E27FC236}">
                <a16:creationId xmlns:a16="http://schemas.microsoft.com/office/drawing/2014/main" id="{8846C16D-033B-55F2-9853-2BF478C3DCDC}"/>
              </a:ext>
            </a:extLst>
          </p:cNvPr>
          <p:cNvSpPr/>
          <p:nvPr/>
        </p:nvSpPr>
        <p:spPr bwMode="auto">
          <a:xfrm>
            <a:off x="7815932" y="627615"/>
            <a:ext cx="288032" cy="144016"/>
          </a:xfrm>
          <a:prstGeom prst="hexagon">
            <a:avLst/>
          </a:prstGeom>
          <a:ln>
            <a:headEnd type="none" w="med" len="med"/>
            <a:tailEnd type="none" w="med" len="med"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defRPr/>
            </a:pPr>
            <a:endParaRPr kumimoji="0" lang="zh-TW" altLang="en-US" sz="140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09" name="六邊形 108">
            <a:extLst>
              <a:ext uri="{FF2B5EF4-FFF2-40B4-BE49-F238E27FC236}">
                <a16:creationId xmlns:a16="http://schemas.microsoft.com/office/drawing/2014/main" id="{7E782C10-5AAE-E5EE-91F3-6B6148A8A850}"/>
              </a:ext>
            </a:extLst>
          </p:cNvPr>
          <p:cNvSpPr/>
          <p:nvPr/>
        </p:nvSpPr>
        <p:spPr bwMode="auto">
          <a:xfrm>
            <a:off x="8997902" y="627615"/>
            <a:ext cx="288032" cy="144016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defRPr/>
            </a:pPr>
            <a:endParaRPr kumimoji="0" lang="zh-TW" altLang="en-US" sz="140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10" name="文字方塊 125">
            <a:extLst>
              <a:ext uri="{FF2B5EF4-FFF2-40B4-BE49-F238E27FC236}">
                <a16:creationId xmlns:a16="http://schemas.microsoft.com/office/drawing/2014/main" id="{BB996B89-39C5-E046-70B8-F18EDB2012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5804" y="561976"/>
            <a:ext cx="90281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自有產品</a:t>
            </a:r>
          </a:p>
        </p:txBody>
      </p:sp>
      <p:sp>
        <p:nvSpPr>
          <p:cNvPr id="111" name="文字方塊 110">
            <a:extLst>
              <a:ext uri="{FF2B5EF4-FFF2-40B4-BE49-F238E27FC236}">
                <a16:creationId xmlns:a16="http://schemas.microsoft.com/office/drawing/2014/main" id="{E3712229-23A7-E945-FBB3-2D56FAFC9906}"/>
              </a:ext>
            </a:extLst>
          </p:cNvPr>
          <p:cNvSpPr txBox="1"/>
          <p:nvPr/>
        </p:nvSpPr>
        <p:spPr>
          <a:xfrm>
            <a:off x="9258971" y="561976"/>
            <a:ext cx="902811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rPr>
              <a:t>軟體服務</a:t>
            </a:r>
          </a:p>
        </p:txBody>
      </p:sp>
      <p:grpSp>
        <p:nvGrpSpPr>
          <p:cNvPr id="216" name="群組 215">
            <a:extLst>
              <a:ext uri="{FF2B5EF4-FFF2-40B4-BE49-F238E27FC236}">
                <a16:creationId xmlns:a16="http://schemas.microsoft.com/office/drawing/2014/main" id="{9C6A3BFC-EF64-A439-C6E6-45706C168945}"/>
              </a:ext>
            </a:extLst>
          </p:cNvPr>
          <p:cNvGrpSpPr/>
          <p:nvPr/>
        </p:nvGrpSpPr>
        <p:grpSpPr>
          <a:xfrm>
            <a:off x="1000425" y="964324"/>
            <a:ext cx="10771009" cy="5819043"/>
            <a:chOff x="1052691" y="475071"/>
            <a:chExt cx="10771009" cy="5819043"/>
          </a:xfrm>
        </p:grpSpPr>
        <p:cxnSp>
          <p:nvCxnSpPr>
            <p:cNvPr id="25" name="直線接點 96">
              <a:extLst>
                <a:ext uri="{FF2B5EF4-FFF2-40B4-BE49-F238E27FC236}">
                  <a16:creationId xmlns:a16="http://schemas.microsoft.com/office/drawing/2014/main" id="{4D9AB15A-5C75-8852-3EB0-8B80068775A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9081616" y="757974"/>
              <a:ext cx="996262" cy="1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17" name="直線接點 112">
              <a:extLst>
                <a:ext uri="{FF2B5EF4-FFF2-40B4-BE49-F238E27FC236}">
                  <a16:creationId xmlns:a16="http://schemas.microsoft.com/office/drawing/2014/main" id="{EF66AEF2-7E28-1D14-1A7F-5A71ABF154D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947162" y="3909490"/>
              <a:ext cx="0" cy="572976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0" name="直線接點 96">
              <a:extLst>
                <a:ext uri="{FF2B5EF4-FFF2-40B4-BE49-F238E27FC236}">
                  <a16:creationId xmlns:a16="http://schemas.microsoft.com/office/drawing/2014/main" id="{B23F9D14-51F1-2FBF-1F2B-C32A8CC15D7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9087477" y="2040855"/>
              <a:ext cx="996262" cy="1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21" name="直線接點 220">
              <a:extLst>
                <a:ext uri="{FF2B5EF4-FFF2-40B4-BE49-F238E27FC236}">
                  <a16:creationId xmlns:a16="http://schemas.microsoft.com/office/drawing/2014/main" id="{75A96878-F7A1-BDD8-DA9E-606ECF664308}"/>
                </a:ext>
              </a:extLst>
            </p:cNvPr>
            <p:cNvCxnSpPr>
              <a:cxnSpLocks/>
              <a:stCxn id="267" idx="1"/>
              <a:endCxn id="265" idx="3"/>
            </p:cNvCxnSpPr>
            <p:nvPr/>
          </p:nvCxnSpPr>
          <p:spPr>
            <a:xfrm>
              <a:off x="3136380" y="5670202"/>
              <a:ext cx="403359" cy="128613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直線接點 69">
              <a:extLst>
                <a:ext uri="{FF2B5EF4-FFF2-40B4-BE49-F238E27FC236}">
                  <a16:creationId xmlns:a16="http://schemas.microsoft.com/office/drawing/2014/main" id="{5ACC126A-8A11-077D-EF16-995661F69B8F}"/>
                </a:ext>
              </a:extLst>
            </p:cNvPr>
            <p:cNvCxnSpPr>
              <a:cxnSpLocks noChangeShapeType="1"/>
              <a:stCxn id="251" idx="3"/>
              <a:endCxn id="266" idx="5"/>
            </p:cNvCxnSpPr>
            <p:nvPr/>
          </p:nvCxnSpPr>
          <p:spPr bwMode="auto">
            <a:xfrm flipH="1">
              <a:off x="3551502" y="1574097"/>
              <a:ext cx="640507" cy="884432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24" name="六邊形 223">
              <a:extLst>
                <a:ext uri="{FF2B5EF4-FFF2-40B4-BE49-F238E27FC236}">
                  <a16:creationId xmlns:a16="http://schemas.microsoft.com/office/drawing/2014/main" id="{FDC88202-1E95-668B-06DC-C86810E344F4}"/>
                </a:ext>
              </a:extLst>
            </p:cNvPr>
            <p:cNvSpPr/>
            <p:nvPr/>
          </p:nvSpPr>
          <p:spPr bwMode="auto">
            <a:xfrm>
              <a:off x="9283830" y="3760521"/>
              <a:ext cx="2539870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/>
              <a:r>
                <a:rPr kumimoji="0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</a:rPr>
                <a:t>貿易合規系統解決方案</a:t>
              </a:r>
              <a:endPara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</a:endParaRPr>
            </a:p>
          </p:txBody>
        </p:sp>
        <p:sp>
          <p:nvSpPr>
            <p:cNvPr id="225" name="六邊形 224">
              <a:extLst>
                <a:ext uri="{FF2B5EF4-FFF2-40B4-BE49-F238E27FC236}">
                  <a16:creationId xmlns:a16="http://schemas.microsoft.com/office/drawing/2014/main" id="{C886E4E8-7E8C-00C4-7D2D-F6E0B669BF3B}"/>
                </a:ext>
              </a:extLst>
            </p:cNvPr>
            <p:cNvSpPr/>
            <p:nvPr/>
          </p:nvSpPr>
          <p:spPr bwMode="auto">
            <a:xfrm>
              <a:off x="1070980" y="1189039"/>
              <a:ext cx="1666069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effectLst/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國內外匯電腦整合系統</a:t>
              </a:r>
            </a:p>
          </p:txBody>
        </p:sp>
        <p:sp>
          <p:nvSpPr>
            <p:cNvPr id="226" name="六邊形 225">
              <a:extLst>
                <a:ext uri="{FF2B5EF4-FFF2-40B4-BE49-F238E27FC236}">
                  <a16:creationId xmlns:a16="http://schemas.microsoft.com/office/drawing/2014/main" id="{2FBC5307-6E6A-8CF8-9703-A143676334C1}"/>
                </a:ext>
              </a:extLst>
            </p:cNvPr>
            <p:cNvSpPr/>
            <p:nvPr/>
          </p:nvSpPr>
          <p:spPr bwMode="auto">
            <a:xfrm>
              <a:off x="1072934" y="2386863"/>
              <a:ext cx="1666069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存同銷帳系統</a:t>
              </a:r>
              <a:endParaRPr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  <p:sp>
          <p:nvSpPr>
            <p:cNvPr id="227" name="六邊形 226">
              <a:extLst>
                <a:ext uri="{FF2B5EF4-FFF2-40B4-BE49-F238E27FC236}">
                  <a16:creationId xmlns:a16="http://schemas.microsoft.com/office/drawing/2014/main" id="{C6CF85E3-8751-6CFE-1AD0-CCD5A79E3DCB}"/>
                </a:ext>
              </a:extLst>
            </p:cNvPr>
            <p:cNvSpPr/>
            <p:nvPr/>
          </p:nvSpPr>
          <p:spPr bwMode="auto">
            <a:xfrm>
              <a:off x="1091291" y="5051687"/>
              <a:ext cx="1579616" cy="443092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>
                <a:defRPr/>
              </a:pPr>
              <a:r>
                <a:rPr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科專計畫</a:t>
              </a:r>
              <a:endParaRPr lang="en-US" altLang="zh-TW" sz="1400" b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  <a:p>
              <a:pPr algn="ctr">
                <a:defRPr/>
              </a:pPr>
              <a:r>
                <a:rPr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顧問</a:t>
              </a:r>
              <a:r>
                <a:rPr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服務</a:t>
              </a:r>
              <a:endParaRPr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  <p:sp>
          <p:nvSpPr>
            <p:cNvPr id="228" name="六邊形 227">
              <a:extLst>
                <a:ext uri="{FF2B5EF4-FFF2-40B4-BE49-F238E27FC236}">
                  <a16:creationId xmlns:a16="http://schemas.microsoft.com/office/drawing/2014/main" id="{F1E9E440-8234-A716-C48F-B91AB834177D}"/>
                </a:ext>
              </a:extLst>
            </p:cNvPr>
            <p:cNvSpPr/>
            <p:nvPr/>
          </p:nvSpPr>
          <p:spPr bwMode="auto">
            <a:xfrm>
              <a:off x="1091291" y="5655310"/>
              <a:ext cx="1536301" cy="455024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大數據應用</a:t>
              </a:r>
              <a:r>
                <a:rPr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/</a:t>
              </a:r>
            </a:p>
            <a:p>
              <a:pPr algn="ctr">
                <a:defRPr/>
              </a:pPr>
              <a:r>
                <a:rPr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雲端</a:t>
              </a:r>
              <a:r>
                <a:rPr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運算</a:t>
              </a:r>
              <a:endParaRPr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  <p:cxnSp>
          <p:nvCxnSpPr>
            <p:cNvPr id="229" name="直線接點 37">
              <a:extLst>
                <a:ext uri="{FF2B5EF4-FFF2-40B4-BE49-F238E27FC236}">
                  <a16:creationId xmlns:a16="http://schemas.microsoft.com/office/drawing/2014/main" id="{76A063DE-0C58-608B-00B0-0E2292F243A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475216" y="2570094"/>
              <a:ext cx="0" cy="1163683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0" name="直線接點 38">
              <a:extLst>
                <a:ext uri="{FF2B5EF4-FFF2-40B4-BE49-F238E27FC236}">
                  <a16:creationId xmlns:a16="http://schemas.microsoft.com/office/drawing/2014/main" id="{99BDA894-944C-7974-9192-820D7058698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062694" y="4753742"/>
              <a:ext cx="8399" cy="784061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1" name="直線接點 44">
              <a:extLst>
                <a:ext uri="{FF2B5EF4-FFF2-40B4-BE49-F238E27FC236}">
                  <a16:creationId xmlns:a16="http://schemas.microsoft.com/office/drawing/2014/main" id="{9CD37BC1-4191-1EA2-8C59-27C92ACBDCE6}"/>
                </a:ext>
              </a:extLst>
            </p:cNvPr>
            <p:cNvCxnSpPr>
              <a:cxnSpLocks noChangeShapeType="1"/>
              <a:stCxn id="227" idx="0"/>
              <a:endCxn id="267" idx="4"/>
            </p:cNvCxnSpPr>
            <p:nvPr/>
          </p:nvCxnSpPr>
          <p:spPr bwMode="auto">
            <a:xfrm>
              <a:off x="2670907" y="5273233"/>
              <a:ext cx="302723" cy="150378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2" name="直線接點 58">
              <a:extLst>
                <a:ext uri="{FF2B5EF4-FFF2-40B4-BE49-F238E27FC236}">
                  <a16:creationId xmlns:a16="http://schemas.microsoft.com/office/drawing/2014/main" id="{C9848CA8-F6BE-7340-2380-1B246B5EC74C}"/>
                </a:ext>
              </a:extLst>
            </p:cNvPr>
            <p:cNvCxnSpPr>
              <a:cxnSpLocks noChangeShapeType="1"/>
              <a:stCxn id="228" idx="0"/>
              <a:endCxn id="267" idx="2"/>
            </p:cNvCxnSpPr>
            <p:nvPr/>
          </p:nvCxnSpPr>
          <p:spPr bwMode="auto">
            <a:xfrm flipV="1">
              <a:off x="2627592" y="5670202"/>
              <a:ext cx="346038" cy="212620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3" name="直線接點 60">
              <a:extLst>
                <a:ext uri="{FF2B5EF4-FFF2-40B4-BE49-F238E27FC236}">
                  <a16:creationId xmlns:a16="http://schemas.microsoft.com/office/drawing/2014/main" id="{B22FFA18-1ABD-51B9-DCE4-FFFA7A810E3E}"/>
                </a:ext>
              </a:extLst>
            </p:cNvPr>
            <p:cNvCxnSpPr>
              <a:cxnSpLocks noChangeShapeType="1"/>
              <a:stCxn id="267" idx="5"/>
            </p:cNvCxnSpPr>
            <p:nvPr/>
          </p:nvCxnSpPr>
          <p:spPr bwMode="auto">
            <a:xfrm flipV="1">
              <a:off x="3136380" y="5187200"/>
              <a:ext cx="486683" cy="236411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4" name="直線接點 64">
              <a:extLst>
                <a:ext uri="{FF2B5EF4-FFF2-40B4-BE49-F238E27FC236}">
                  <a16:creationId xmlns:a16="http://schemas.microsoft.com/office/drawing/2014/main" id="{F6A204AD-F9FB-BB8E-C7B5-A9173D6A87C6}"/>
                </a:ext>
              </a:extLst>
            </p:cNvPr>
            <p:cNvCxnSpPr>
              <a:cxnSpLocks noChangeShapeType="1"/>
              <a:stCxn id="242" idx="0"/>
            </p:cNvCxnSpPr>
            <p:nvPr/>
          </p:nvCxnSpPr>
          <p:spPr bwMode="auto">
            <a:xfrm flipV="1">
              <a:off x="4073913" y="3616209"/>
              <a:ext cx="2302276" cy="12581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5" name="直線接點 69">
              <a:extLst>
                <a:ext uri="{FF2B5EF4-FFF2-40B4-BE49-F238E27FC236}">
                  <a16:creationId xmlns:a16="http://schemas.microsoft.com/office/drawing/2014/main" id="{99C9DE21-ED7C-2750-8381-C8F14A32A4C6}"/>
                </a:ext>
              </a:extLst>
            </p:cNvPr>
            <p:cNvCxnSpPr>
              <a:cxnSpLocks noChangeShapeType="1"/>
              <a:stCxn id="266" idx="3"/>
              <a:endCxn id="226" idx="0"/>
            </p:cNvCxnSpPr>
            <p:nvPr/>
          </p:nvCxnSpPr>
          <p:spPr bwMode="auto">
            <a:xfrm flipH="1">
              <a:off x="2739003" y="2581825"/>
              <a:ext cx="588101" cy="75038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6" name="直線接點 71">
              <a:extLst>
                <a:ext uri="{FF2B5EF4-FFF2-40B4-BE49-F238E27FC236}">
                  <a16:creationId xmlns:a16="http://schemas.microsoft.com/office/drawing/2014/main" id="{15C22077-3B7F-65E1-4344-C36B2B456D1D}"/>
                </a:ext>
              </a:extLst>
            </p:cNvPr>
            <p:cNvCxnSpPr>
              <a:cxnSpLocks noChangeShapeType="1"/>
              <a:stCxn id="225" idx="0"/>
              <a:endCxn id="266" idx="4"/>
            </p:cNvCxnSpPr>
            <p:nvPr/>
          </p:nvCxnSpPr>
          <p:spPr bwMode="auto">
            <a:xfrm>
              <a:off x="2737049" y="1459039"/>
              <a:ext cx="651703" cy="999490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7" name="直線接點 114">
              <a:extLst>
                <a:ext uri="{FF2B5EF4-FFF2-40B4-BE49-F238E27FC236}">
                  <a16:creationId xmlns:a16="http://schemas.microsoft.com/office/drawing/2014/main" id="{712E3E2F-585B-07EC-82CF-6F5B5717D46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947162" y="2139690"/>
              <a:ext cx="0" cy="637678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8" name="直線接點 116">
              <a:extLst>
                <a:ext uri="{FF2B5EF4-FFF2-40B4-BE49-F238E27FC236}">
                  <a16:creationId xmlns:a16="http://schemas.microsoft.com/office/drawing/2014/main" id="{4ECB67CA-0B6F-EB7E-7803-C7CEB783DC7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545524" y="1850574"/>
              <a:ext cx="0" cy="288925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9" name="直線接點 117">
              <a:extLst>
                <a:ext uri="{FF2B5EF4-FFF2-40B4-BE49-F238E27FC236}">
                  <a16:creationId xmlns:a16="http://schemas.microsoft.com/office/drawing/2014/main" id="{BC6EDB61-86AB-6F60-4FC1-23C0CD4193C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8201287" y="1850574"/>
              <a:ext cx="0" cy="288925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40" name="直線接點 119">
              <a:extLst>
                <a:ext uri="{FF2B5EF4-FFF2-40B4-BE49-F238E27FC236}">
                  <a16:creationId xmlns:a16="http://schemas.microsoft.com/office/drawing/2014/main" id="{3BBBAAAA-5D45-8A95-271C-07C51E2D9F7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545525" y="2139498"/>
              <a:ext cx="1655763" cy="0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41" name="直線接點 121">
              <a:extLst>
                <a:ext uri="{FF2B5EF4-FFF2-40B4-BE49-F238E27FC236}">
                  <a16:creationId xmlns:a16="http://schemas.microsoft.com/office/drawing/2014/main" id="{592C333C-CDB0-B2E3-25B4-08B7508BAC60}"/>
                </a:ext>
              </a:extLst>
            </p:cNvPr>
            <p:cNvCxnSpPr>
              <a:cxnSpLocks noChangeShapeType="1"/>
              <a:stCxn id="262" idx="0"/>
            </p:cNvCxnSpPr>
            <p:nvPr/>
          </p:nvCxnSpPr>
          <p:spPr bwMode="auto">
            <a:xfrm>
              <a:off x="7705322" y="3401919"/>
              <a:ext cx="1632877" cy="0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42" name="文字方塊 241">
              <a:extLst>
                <a:ext uri="{FF2B5EF4-FFF2-40B4-BE49-F238E27FC236}">
                  <a16:creationId xmlns:a16="http://schemas.microsoft.com/office/drawing/2014/main" id="{9C15DB11-211F-9703-CE5D-0FA95136B88F}"/>
                </a:ext>
              </a:extLst>
            </p:cNvPr>
            <p:cNvSpPr txBox="1"/>
            <p:nvPr/>
          </p:nvSpPr>
          <p:spPr>
            <a:xfrm>
              <a:off x="3623063" y="4874396"/>
              <a:ext cx="901700" cy="3079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zh-TW" altLang="en-US" sz="1400" b="1" dirty="0">
                  <a:solidFill>
                    <a:schemeClr val="accent1">
                      <a:lumMod val="7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政府專案</a:t>
              </a:r>
            </a:p>
          </p:txBody>
        </p:sp>
        <p:sp>
          <p:nvSpPr>
            <p:cNvPr id="243" name="文字方塊 242">
              <a:extLst>
                <a:ext uri="{FF2B5EF4-FFF2-40B4-BE49-F238E27FC236}">
                  <a16:creationId xmlns:a16="http://schemas.microsoft.com/office/drawing/2014/main" id="{5C0E7BF8-8890-3784-2809-A6CD0C3BBF0E}"/>
                </a:ext>
              </a:extLst>
            </p:cNvPr>
            <p:cNvSpPr txBox="1"/>
            <p:nvPr/>
          </p:nvSpPr>
          <p:spPr>
            <a:xfrm>
              <a:off x="7799050" y="3444910"/>
              <a:ext cx="1082675" cy="3079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zh-TW" alt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企業電子化</a:t>
              </a:r>
            </a:p>
          </p:txBody>
        </p:sp>
        <p:sp>
          <p:nvSpPr>
            <p:cNvPr id="244" name="六邊形 243">
              <a:extLst>
                <a:ext uri="{FF2B5EF4-FFF2-40B4-BE49-F238E27FC236}">
                  <a16:creationId xmlns:a16="http://schemas.microsoft.com/office/drawing/2014/main" id="{6D53298E-2B2C-0C1D-DCD6-2821C60D8A30}"/>
                </a:ext>
              </a:extLst>
            </p:cNvPr>
            <p:cNvSpPr/>
            <p:nvPr/>
          </p:nvSpPr>
          <p:spPr bwMode="auto">
            <a:xfrm>
              <a:off x="4065843" y="2769586"/>
              <a:ext cx="1814170" cy="467039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zh-TW" altLang="en-US" sz="1400" b="1" dirty="0">
                  <a:solidFill>
                    <a:schemeClr val="bg1"/>
                  </a:solidFill>
                  <a:effectLst/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財務交易系統</a:t>
              </a:r>
            </a:p>
          </p:txBody>
        </p:sp>
        <p:cxnSp>
          <p:nvCxnSpPr>
            <p:cNvPr id="245" name="直線接點 10">
              <a:extLst>
                <a:ext uri="{FF2B5EF4-FFF2-40B4-BE49-F238E27FC236}">
                  <a16:creationId xmlns:a16="http://schemas.microsoft.com/office/drawing/2014/main" id="{F43822E6-8B7F-F85C-0719-58342244EC7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487757" y="2570094"/>
              <a:ext cx="972000" cy="0"/>
            </a:xfrm>
            <a:prstGeom prst="line">
              <a:avLst/>
            </a:prstGeom>
            <a:noFill/>
            <a:ln w="9525" algn="ctr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46" name="直線接點 20">
              <a:extLst>
                <a:ext uri="{FF2B5EF4-FFF2-40B4-BE49-F238E27FC236}">
                  <a16:creationId xmlns:a16="http://schemas.microsoft.com/office/drawing/2014/main" id="{7BE06DBB-364E-0E2F-78A0-9A822DD5B59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731937" y="2597219"/>
              <a:ext cx="657001" cy="496843"/>
            </a:xfrm>
            <a:prstGeom prst="line">
              <a:avLst/>
            </a:prstGeom>
            <a:noFill/>
            <a:ln w="9525" algn="ctr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47" name="文字方塊 246">
              <a:extLst>
                <a:ext uri="{FF2B5EF4-FFF2-40B4-BE49-F238E27FC236}">
                  <a16:creationId xmlns:a16="http://schemas.microsoft.com/office/drawing/2014/main" id="{514A3759-71E6-CC3E-50CB-6F73559CC9FD}"/>
                </a:ext>
              </a:extLst>
            </p:cNvPr>
            <p:cNvSpPr txBox="1"/>
            <p:nvPr/>
          </p:nvSpPr>
          <p:spPr>
            <a:xfrm>
              <a:off x="4477387" y="2450005"/>
              <a:ext cx="901700" cy="3079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zh-TW" altLang="en-US" sz="1400" b="1" dirty="0">
                  <a:solidFill>
                    <a:schemeClr val="accent1">
                      <a:lumMod val="7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金融業務</a:t>
              </a:r>
            </a:p>
          </p:txBody>
        </p:sp>
        <p:sp>
          <p:nvSpPr>
            <p:cNvPr id="248" name="六邊形 247">
              <a:extLst>
                <a:ext uri="{FF2B5EF4-FFF2-40B4-BE49-F238E27FC236}">
                  <a16:creationId xmlns:a16="http://schemas.microsoft.com/office/drawing/2014/main" id="{E08E18DB-567C-8612-5AED-455593FFD11F}"/>
                </a:ext>
              </a:extLst>
            </p:cNvPr>
            <p:cNvSpPr/>
            <p:nvPr/>
          </p:nvSpPr>
          <p:spPr bwMode="auto">
            <a:xfrm>
              <a:off x="1089746" y="583371"/>
              <a:ext cx="1644803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海外分行</a:t>
              </a:r>
              <a:endParaRPr lang="en-US" altLang="zh-TW" sz="1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核心系統</a:t>
              </a:r>
            </a:p>
          </p:txBody>
        </p:sp>
        <p:sp>
          <p:nvSpPr>
            <p:cNvPr id="249" name="六邊形 248">
              <a:extLst>
                <a:ext uri="{FF2B5EF4-FFF2-40B4-BE49-F238E27FC236}">
                  <a16:creationId xmlns:a16="http://schemas.microsoft.com/office/drawing/2014/main" id="{4655DCE5-9B17-36F2-629C-4E9D0281B1B0}"/>
                </a:ext>
              </a:extLst>
            </p:cNvPr>
            <p:cNvSpPr/>
            <p:nvPr/>
          </p:nvSpPr>
          <p:spPr bwMode="auto">
            <a:xfrm>
              <a:off x="2280917" y="4377200"/>
              <a:ext cx="1548176" cy="540000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TW" altLang="en-US" sz="1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公部門專屬</a:t>
              </a:r>
              <a:endParaRPr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endParaRPr>
            </a:p>
            <a:p>
              <a:pPr algn="ctr" eaLnBrk="1" hangingPunct="1">
                <a:defRPr/>
              </a:pPr>
              <a:r>
                <a:rPr lang="zh-TW" altLang="en-US" sz="14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業務</a:t>
              </a:r>
              <a:r>
                <a:rPr lang="zh-TW" altLang="en-US" sz="1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專案</a:t>
              </a:r>
              <a:endParaRPr lang="en-US" altLang="zh-TW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endParaRPr>
            </a:p>
          </p:txBody>
        </p:sp>
        <p:sp>
          <p:nvSpPr>
            <p:cNvPr id="250" name="六邊形 249">
              <a:extLst>
                <a:ext uri="{FF2B5EF4-FFF2-40B4-BE49-F238E27FC236}">
                  <a16:creationId xmlns:a16="http://schemas.microsoft.com/office/drawing/2014/main" id="{4D42DC04-2542-EDA3-EC32-1BE7D09BDD42}"/>
                </a:ext>
              </a:extLst>
            </p:cNvPr>
            <p:cNvSpPr/>
            <p:nvPr/>
          </p:nvSpPr>
          <p:spPr bwMode="auto">
            <a:xfrm>
              <a:off x="1070205" y="1789102"/>
              <a:ext cx="1666844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effectLst/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投資組合</a:t>
              </a:r>
              <a:endParaRPr lang="en-US" altLang="zh-TW" sz="1400" b="1" dirty="0">
                <a:solidFill>
                  <a:schemeClr val="bg1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effectLst/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管理系統</a:t>
              </a:r>
            </a:p>
          </p:txBody>
        </p:sp>
        <p:sp>
          <p:nvSpPr>
            <p:cNvPr id="251" name="六邊形 250">
              <a:extLst>
                <a:ext uri="{FF2B5EF4-FFF2-40B4-BE49-F238E27FC236}">
                  <a16:creationId xmlns:a16="http://schemas.microsoft.com/office/drawing/2014/main" id="{021F7F18-9B6A-C5A7-0B98-FC5B1E43C70A}"/>
                </a:ext>
              </a:extLst>
            </p:cNvPr>
            <p:cNvSpPr/>
            <p:nvPr/>
          </p:nvSpPr>
          <p:spPr bwMode="auto">
            <a:xfrm>
              <a:off x="4192009" y="1304097"/>
              <a:ext cx="1548176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zh-TW" altLang="en-US" sz="1400" b="1" dirty="0">
                  <a:effectLst/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法規報表申報平台系統</a:t>
              </a:r>
            </a:p>
          </p:txBody>
        </p:sp>
        <p:cxnSp>
          <p:nvCxnSpPr>
            <p:cNvPr id="252" name="直線接點 69">
              <a:extLst>
                <a:ext uri="{FF2B5EF4-FFF2-40B4-BE49-F238E27FC236}">
                  <a16:creationId xmlns:a16="http://schemas.microsoft.com/office/drawing/2014/main" id="{34D2E376-D378-F369-5F2C-57414ABE0C4A}"/>
                </a:ext>
              </a:extLst>
            </p:cNvPr>
            <p:cNvCxnSpPr>
              <a:cxnSpLocks noChangeShapeType="1"/>
              <a:stCxn id="266" idx="3"/>
              <a:endCxn id="250" idx="0"/>
            </p:cNvCxnSpPr>
            <p:nvPr/>
          </p:nvCxnSpPr>
          <p:spPr bwMode="auto">
            <a:xfrm flipH="1" flipV="1">
              <a:off x="2737049" y="2059102"/>
              <a:ext cx="590055" cy="522723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53" name="直線接點 69">
              <a:extLst>
                <a:ext uri="{FF2B5EF4-FFF2-40B4-BE49-F238E27FC236}">
                  <a16:creationId xmlns:a16="http://schemas.microsoft.com/office/drawing/2014/main" id="{096CA569-7B80-42FC-3A4B-91116CBBC796}"/>
                </a:ext>
              </a:extLst>
            </p:cNvPr>
            <p:cNvCxnSpPr>
              <a:cxnSpLocks noChangeShapeType="1"/>
              <a:stCxn id="266" idx="0"/>
              <a:endCxn id="244" idx="3"/>
            </p:cNvCxnSpPr>
            <p:nvPr/>
          </p:nvCxnSpPr>
          <p:spPr bwMode="auto">
            <a:xfrm>
              <a:off x="3613150" y="2581825"/>
              <a:ext cx="452693" cy="421281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54" name="直線接點 10">
              <a:extLst>
                <a:ext uri="{FF2B5EF4-FFF2-40B4-BE49-F238E27FC236}">
                  <a16:creationId xmlns:a16="http://schemas.microsoft.com/office/drawing/2014/main" id="{00F9C711-8906-5B1C-96A6-CB6836AEBAF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361778" y="2594704"/>
              <a:ext cx="374650" cy="1"/>
            </a:xfrm>
            <a:prstGeom prst="line">
              <a:avLst/>
            </a:prstGeom>
            <a:noFill/>
            <a:ln w="9525" algn="ctr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55" name="六邊形 254">
              <a:extLst>
                <a:ext uri="{FF2B5EF4-FFF2-40B4-BE49-F238E27FC236}">
                  <a16:creationId xmlns:a16="http://schemas.microsoft.com/office/drawing/2014/main" id="{9C56F23D-A02F-1ACB-F727-86683FEFD2B5}"/>
                </a:ext>
              </a:extLst>
            </p:cNvPr>
            <p:cNvSpPr/>
            <p:nvPr/>
          </p:nvSpPr>
          <p:spPr bwMode="auto">
            <a:xfrm>
              <a:off x="3911600" y="1933326"/>
              <a:ext cx="2171700" cy="47842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kumimoji="1" lang="zh-TW" altLang="en-US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衍生性金融商品</a:t>
              </a:r>
              <a:br>
                <a:rPr kumimoji="1" lang="en-US" altLang="zh-TW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</a:br>
              <a:r>
                <a:rPr kumimoji="1" lang="zh-TW" altLang="en-US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評價系統</a:t>
              </a:r>
            </a:p>
          </p:txBody>
        </p:sp>
        <p:sp>
          <p:nvSpPr>
            <p:cNvPr id="256" name="六邊形 255">
              <a:extLst>
                <a:ext uri="{FF2B5EF4-FFF2-40B4-BE49-F238E27FC236}">
                  <a16:creationId xmlns:a16="http://schemas.microsoft.com/office/drawing/2014/main" id="{7B20D7DD-8B57-8A91-4571-EE8D644E1E72}"/>
                </a:ext>
              </a:extLst>
            </p:cNvPr>
            <p:cNvSpPr/>
            <p:nvPr/>
          </p:nvSpPr>
          <p:spPr bwMode="auto">
            <a:xfrm>
              <a:off x="4234226" y="3334915"/>
              <a:ext cx="1548176" cy="47006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kumimoji="1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</a:rPr>
                <a:t>洗錢防制</a:t>
              </a:r>
              <a:br>
                <a:rPr kumimoji="1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</a:rPr>
              </a:br>
              <a:r>
                <a:rPr kumimoji="1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</a:rPr>
                <a:t>解決</a:t>
              </a:r>
              <a:r>
                <a:rPr kumimoji="1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</a:rPr>
                <a:t>方案</a:t>
              </a:r>
              <a:endParaRPr kumimoji="1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</a:endParaRPr>
            </a:p>
          </p:txBody>
        </p:sp>
        <p:sp>
          <p:nvSpPr>
            <p:cNvPr id="258" name="六邊形 257">
              <a:extLst>
                <a:ext uri="{FF2B5EF4-FFF2-40B4-BE49-F238E27FC236}">
                  <a16:creationId xmlns:a16="http://schemas.microsoft.com/office/drawing/2014/main" id="{2ADDBF3B-D598-3BAD-7C78-6FA50D3BBCEE}"/>
                </a:ext>
              </a:extLst>
            </p:cNvPr>
            <p:cNvSpPr/>
            <p:nvPr/>
          </p:nvSpPr>
          <p:spPr bwMode="auto">
            <a:xfrm>
              <a:off x="9293624" y="2385897"/>
              <a:ext cx="2530076" cy="640740"/>
            </a:xfrm>
            <a:prstGeom prst="hexagon">
              <a:avLst>
                <a:gd name="adj" fmla="val 20571"/>
                <a:gd name="vf" fmla="val 115470"/>
              </a:avLst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ORACLE ERP</a:t>
              </a:r>
            </a:p>
            <a:p>
              <a:pPr algn="ctr" eaLnBrk="1" hangingPunct="1">
                <a:defRPr/>
              </a:pPr>
              <a: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Local Template</a:t>
              </a:r>
            </a:p>
            <a:p>
              <a:pPr algn="ctr" eaLnBrk="1" hangingPunct="1">
                <a:defRPr/>
              </a:pPr>
              <a: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GV/NM/GIB/</a:t>
              </a:r>
              <a:r>
                <a:rPr kumimoji="0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十號</a:t>
              </a:r>
              <a:r>
                <a:rPr kumimoji="0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公報</a:t>
              </a:r>
            </a:p>
          </p:txBody>
        </p:sp>
        <p:cxnSp>
          <p:nvCxnSpPr>
            <p:cNvPr id="259" name="直線接點 69">
              <a:extLst>
                <a:ext uri="{FF2B5EF4-FFF2-40B4-BE49-F238E27FC236}">
                  <a16:creationId xmlns:a16="http://schemas.microsoft.com/office/drawing/2014/main" id="{42F7BC3C-2AAC-D9D6-EED8-CC80929A8313}"/>
                </a:ext>
              </a:extLst>
            </p:cNvPr>
            <p:cNvCxnSpPr>
              <a:cxnSpLocks noChangeShapeType="1"/>
              <a:stCxn id="266" idx="1"/>
              <a:endCxn id="256" idx="3"/>
            </p:cNvCxnSpPr>
            <p:nvPr/>
          </p:nvCxnSpPr>
          <p:spPr bwMode="auto">
            <a:xfrm>
              <a:off x="3551502" y="2705120"/>
              <a:ext cx="682724" cy="864825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60" name="直線接點 96">
              <a:extLst>
                <a:ext uri="{FF2B5EF4-FFF2-40B4-BE49-F238E27FC236}">
                  <a16:creationId xmlns:a16="http://schemas.microsoft.com/office/drawing/2014/main" id="{18D0B689-9AE1-C4A4-A135-42FAA9DC116E}"/>
                </a:ext>
              </a:extLst>
            </p:cNvPr>
            <p:cNvCxnSpPr>
              <a:cxnSpLocks noChangeShapeType="1"/>
              <a:endCxn id="269" idx="3"/>
            </p:cNvCxnSpPr>
            <p:nvPr/>
          </p:nvCxnSpPr>
          <p:spPr bwMode="auto">
            <a:xfrm flipV="1">
              <a:off x="9081616" y="4667463"/>
              <a:ext cx="202214" cy="6723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61" name="六邊形 260">
              <a:extLst>
                <a:ext uri="{FF2B5EF4-FFF2-40B4-BE49-F238E27FC236}">
                  <a16:creationId xmlns:a16="http://schemas.microsoft.com/office/drawing/2014/main" id="{52647FB9-8765-B846-C896-BF8510662A0D}"/>
                </a:ext>
              </a:extLst>
            </p:cNvPr>
            <p:cNvSpPr/>
            <p:nvPr/>
          </p:nvSpPr>
          <p:spPr bwMode="auto">
            <a:xfrm>
              <a:off x="2765984" y="3628255"/>
              <a:ext cx="1548176" cy="540000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kumimoji="1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</a:rPr>
                <a:t>SWIFT</a:t>
              </a:r>
            </a:p>
            <a:p>
              <a:pPr algn="ctr"/>
              <a:r>
                <a:rPr kumimoji="1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</a:rPr>
                <a:t>解決</a:t>
              </a:r>
              <a:r>
                <a:rPr kumimoji="1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</a:rPr>
                <a:t>方案</a:t>
              </a:r>
              <a:endParaRPr kumimoji="1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</a:endParaRPr>
            </a:p>
          </p:txBody>
        </p:sp>
        <p:sp>
          <p:nvSpPr>
            <p:cNvPr id="262" name="六邊形 261">
              <a:extLst>
                <a:ext uri="{FF2B5EF4-FFF2-40B4-BE49-F238E27FC236}">
                  <a16:creationId xmlns:a16="http://schemas.microsoft.com/office/drawing/2014/main" id="{D0A25789-9017-E468-1387-F76E3E9E1BCA}"/>
                </a:ext>
              </a:extLst>
            </p:cNvPr>
            <p:cNvSpPr/>
            <p:nvPr/>
          </p:nvSpPr>
          <p:spPr bwMode="auto">
            <a:xfrm>
              <a:off x="6146800" y="2777368"/>
              <a:ext cx="1558522" cy="1249101"/>
            </a:xfrm>
            <a:prstGeom prst="hexagon">
              <a:avLst/>
            </a:prstGeom>
            <a:solidFill>
              <a:srgbClr val="4BACC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TW" altLang="en-US" sz="17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系統服務</a:t>
              </a:r>
              <a:endParaRPr lang="en-US" altLang="zh-TW" sz="1700" b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  <a:p>
              <a:pPr algn="ctr" eaLnBrk="1" hangingPunct="1">
                <a:defRPr/>
              </a:pPr>
              <a:r>
                <a:rPr lang="zh-TW" altLang="en-US" sz="17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顧問</a:t>
              </a:r>
              <a:r>
                <a:rPr lang="zh-TW" altLang="en-US" sz="17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服務</a:t>
              </a:r>
              <a:endParaRPr lang="en-US" altLang="zh-TW" sz="1700" b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  <a:p>
              <a:pPr algn="ctr" eaLnBrk="1" hangingPunct="1">
                <a:defRPr/>
              </a:pPr>
              <a:r>
                <a:rPr lang="zh-TW" altLang="en-US" sz="17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委外</a:t>
              </a:r>
              <a:r>
                <a:rPr lang="zh-TW" altLang="en-US" sz="17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服務</a:t>
              </a:r>
            </a:p>
          </p:txBody>
        </p:sp>
        <p:sp>
          <p:nvSpPr>
            <p:cNvPr id="263" name="六邊形 262">
              <a:extLst>
                <a:ext uri="{FF2B5EF4-FFF2-40B4-BE49-F238E27FC236}">
                  <a16:creationId xmlns:a16="http://schemas.microsoft.com/office/drawing/2014/main" id="{9FB228E3-020F-C785-CC36-F6ADA71B9E5E}"/>
                </a:ext>
              </a:extLst>
            </p:cNvPr>
            <p:cNvSpPr/>
            <p:nvPr/>
          </p:nvSpPr>
          <p:spPr bwMode="auto">
            <a:xfrm>
              <a:off x="5779612" y="1297366"/>
              <a:ext cx="1548176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uPKI</a:t>
              </a:r>
              <a:br>
                <a:rPr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</a:br>
              <a:r>
                <a:rPr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安全</a:t>
              </a:r>
              <a:r>
                <a:rPr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機制</a:t>
              </a:r>
              <a:endParaRPr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  <p:sp>
          <p:nvSpPr>
            <p:cNvPr id="264" name="六邊形 263">
              <a:extLst>
                <a:ext uri="{FF2B5EF4-FFF2-40B4-BE49-F238E27FC236}">
                  <a16:creationId xmlns:a16="http://schemas.microsoft.com/office/drawing/2014/main" id="{A82321A8-A675-BF7A-21BF-A29DD363DB60}"/>
                </a:ext>
              </a:extLst>
            </p:cNvPr>
            <p:cNvSpPr/>
            <p:nvPr/>
          </p:nvSpPr>
          <p:spPr bwMode="auto">
            <a:xfrm>
              <a:off x="7401791" y="1306367"/>
              <a:ext cx="1548176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ARES PP</a:t>
              </a:r>
            </a:p>
            <a:p>
              <a:pPr algn="ctr" eaLnBrk="1" hangingPunct="1">
                <a:defRPr/>
              </a:pPr>
              <a:r>
                <a:rPr kumimoji="0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隱私</a:t>
              </a:r>
              <a:r>
                <a:rPr kumimoji="0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保鑣</a:t>
              </a:r>
            </a:p>
          </p:txBody>
        </p:sp>
        <p:sp>
          <p:nvSpPr>
            <p:cNvPr id="265" name="六邊形 264">
              <a:extLst>
                <a:ext uri="{FF2B5EF4-FFF2-40B4-BE49-F238E27FC236}">
                  <a16:creationId xmlns:a16="http://schemas.microsoft.com/office/drawing/2014/main" id="{B51C4065-D59F-4115-9853-CE453B67A5B8}"/>
                </a:ext>
              </a:extLst>
            </p:cNvPr>
            <p:cNvSpPr/>
            <p:nvPr/>
          </p:nvSpPr>
          <p:spPr bwMode="auto">
            <a:xfrm>
              <a:off x="3539739" y="5303515"/>
              <a:ext cx="3375781" cy="990599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  <p:sp>
          <p:nvSpPr>
            <p:cNvPr id="266" name="六邊形 265">
              <a:extLst>
                <a:ext uri="{FF2B5EF4-FFF2-40B4-BE49-F238E27FC236}">
                  <a16:creationId xmlns:a16="http://schemas.microsoft.com/office/drawing/2014/main" id="{EF277A07-F76C-5CFE-B620-E362E7D45368}"/>
                </a:ext>
              </a:extLst>
            </p:cNvPr>
            <p:cNvSpPr/>
            <p:nvPr/>
          </p:nvSpPr>
          <p:spPr>
            <a:xfrm>
              <a:off x="3327104" y="2458529"/>
              <a:ext cx="286046" cy="246591"/>
            </a:xfrm>
            <a:prstGeom prst="hexagon">
              <a:avLst/>
            </a:prstGeom>
            <a:solidFill>
              <a:srgbClr val="FFAB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7" name="六邊形 266">
              <a:extLst>
                <a:ext uri="{FF2B5EF4-FFF2-40B4-BE49-F238E27FC236}">
                  <a16:creationId xmlns:a16="http://schemas.microsoft.com/office/drawing/2014/main" id="{7935E52B-8148-6A50-9FC0-55D67EAFDF58}"/>
                </a:ext>
              </a:extLst>
            </p:cNvPr>
            <p:cNvSpPr/>
            <p:nvPr/>
          </p:nvSpPr>
          <p:spPr>
            <a:xfrm>
              <a:off x="2911982" y="5423611"/>
              <a:ext cx="286046" cy="246591"/>
            </a:xfrm>
            <a:prstGeom prst="hexagon">
              <a:avLst/>
            </a:prstGeom>
            <a:solidFill>
              <a:srgbClr val="2858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8" name="六邊形 267">
              <a:extLst>
                <a:ext uri="{FF2B5EF4-FFF2-40B4-BE49-F238E27FC236}">
                  <a16:creationId xmlns:a16="http://schemas.microsoft.com/office/drawing/2014/main" id="{F9F42450-D54A-7160-1484-2F4E3CB57030}"/>
                </a:ext>
              </a:extLst>
            </p:cNvPr>
            <p:cNvSpPr/>
            <p:nvPr/>
          </p:nvSpPr>
          <p:spPr bwMode="auto">
            <a:xfrm>
              <a:off x="9283830" y="3123579"/>
              <a:ext cx="2527170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eGUI</a:t>
              </a:r>
            </a:p>
            <a:p>
              <a:pPr algn="ctr" eaLnBrk="1" hangingPunct="1">
                <a:defRPr/>
              </a:pPr>
              <a: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 </a:t>
              </a:r>
              <a:r>
                <a:rPr kumimoji="0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電子</a:t>
              </a:r>
              <a:r>
                <a:rPr kumimoji="0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發票系統</a:t>
              </a:r>
            </a:p>
          </p:txBody>
        </p:sp>
        <p:sp>
          <p:nvSpPr>
            <p:cNvPr id="269" name="六邊形 268">
              <a:extLst>
                <a:ext uri="{FF2B5EF4-FFF2-40B4-BE49-F238E27FC236}">
                  <a16:creationId xmlns:a16="http://schemas.microsoft.com/office/drawing/2014/main" id="{177F46C7-E82D-E729-28ED-691F2FF097B7}"/>
                </a:ext>
              </a:extLst>
            </p:cNvPr>
            <p:cNvSpPr/>
            <p:nvPr/>
          </p:nvSpPr>
          <p:spPr bwMode="auto">
            <a:xfrm>
              <a:off x="9283830" y="4397463"/>
              <a:ext cx="2527170" cy="540000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 ORACLE  EBS</a:t>
              </a:r>
              <a:r>
                <a:rPr kumimoji="0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 </a:t>
              </a:r>
              <a:b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</a:br>
              <a:r>
                <a:rPr kumimoji="0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升級</a:t>
              </a:r>
              <a:r>
                <a:rPr kumimoji="0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與顧問服務</a:t>
              </a:r>
            </a:p>
          </p:txBody>
        </p:sp>
        <p:cxnSp>
          <p:nvCxnSpPr>
            <p:cNvPr id="270" name="直線接點 269">
              <a:extLst>
                <a:ext uri="{FF2B5EF4-FFF2-40B4-BE49-F238E27FC236}">
                  <a16:creationId xmlns:a16="http://schemas.microsoft.com/office/drawing/2014/main" id="{220EBE55-71F7-912E-19DF-9F51039DE4E2}"/>
                </a:ext>
              </a:extLst>
            </p:cNvPr>
            <p:cNvCxnSpPr>
              <a:cxnSpLocks/>
              <a:stCxn id="266" idx="2"/>
              <a:endCxn id="271" idx="0"/>
            </p:cNvCxnSpPr>
            <p:nvPr/>
          </p:nvCxnSpPr>
          <p:spPr>
            <a:xfrm flipH="1">
              <a:off x="2718760" y="2705120"/>
              <a:ext cx="669992" cy="1173986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</p:spPr>
        </p:cxnSp>
        <p:sp>
          <p:nvSpPr>
            <p:cNvPr id="271" name="六邊形 270">
              <a:extLst>
                <a:ext uri="{FF2B5EF4-FFF2-40B4-BE49-F238E27FC236}">
                  <a16:creationId xmlns:a16="http://schemas.microsoft.com/office/drawing/2014/main" id="{65C2404E-B9EE-4579-D853-69248E3B2525}"/>
                </a:ext>
              </a:extLst>
            </p:cNvPr>
            <p:cNvSpPr/>
            <p:nvPr/>
          </p:nvSpPr>
          <p:spPr bwMode="auto">
            <a:xfrm>
              <a:off x="1052691" y="3609106"/>
              <a:ext cx="1666069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US" altLang="zh-TW" sz="14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KYC</a:t>
              </a:r>
              <a:r>
                <a:rPr lang="zh-TW" altLang="en-US" sz="14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解決方案</a:t>
              </a:r>
              <a:endPara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5" name="六邊形 274">
              <a:extLst>
                <a:ext uri="{FF2B5EF4-FFF2-40B4-BE49-F238E27FC236}">
                  <a16:creationId xmlns:a16="http://schemas.microsoft.com/office/drawing/2014/main" id="{CA4A84BB-23E6-CBA8-21DE-C7DD4AFE7DAE}"/>
                </a:ext>
              </a:extLst>
            </p:cNvPr>
            <p:cNvSpPr/>
            <p:nvPr/>
          </p:nvSpPr>
          <p:spPr bwMode="auto">
            <a:xfrm>
              <a:off x="4813225" y="4469695"/>
              <a:ext cx="4130793" cy="643065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>
                <a:defRPr/>
              </a:pPr>
              <a:endPara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  <p:cxnSp>
          <p:nvCxnSpPr>
            <p:cNvPr id="277" name="直線接點 96">
              <a:extLst>
                <a:ext uri="{FF2B5EF4-FFF2-40B4-BE49-F238E27FC236}">
                  <a16:creationId xmlns:a16="http://schemas.microsoft.com/office/drawing/2014/main" id="{60D49F43-85E5-78BA-53CD-E15DD31DBAC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9081616" y="1407198"/>
              <a:ext cx="996262" cy="1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78" name="六邊形 277">
              <a:extLst>
                <a:ext uri="{FF2B5EF4-FFF2-40B4-BE49-F238E27FC236}">
                  <a16:creationId xmlns:a16="http://schemas.microsoft.com/office/drawing/2014/main" id="{4B4BCDF4-4A6C-D8C7-B02A-37DDD2F94E88}"/>
                </a:ext>
              </a:extLst>
            </p:cNvPr>
            <p:cNvSpPr/>
            <p:nvPr/>
          </p:nvSpPr>
          <p:spPr bwMode="auto">
            <a:xfrm>
              <a:off x="9283830" y="475071"/>
              <a:ext cx="2539582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ciMes </a:t>
              </a:r>
              <a:b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</a:br>
              <a:r>
                <a:rPr kumimoji="0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製造</a:t>
              </a:r>
              <a:r>
                <a:rPr kumimoji="0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執行系統</a:t>
              </a:r>
            </a:p>
          </p:txBody>
        </p:sp>
        <p:sp>
          <p:nvSpPr>
            <p:cNvPr id="279" name="六邊形 278">
              <a:extLst>
                <a:ext uri="{FF2B5EF4-FFF2-40B4-BE49-F238E27FC236}">
                  <a16:creationId xmlns:a16="http://schemas.microsoft.com/office/drawing/2014/main" id="{CF649DF4-A73B-FB7B-A011-29223D6B4231}"/>
                </a:ext>
              </a:extLst>
            </p:cNvPr>
            <p:cNvSpPr/>
            <p:nvPr/>
          </p:nvSpPr>
          <p:spPr bwMode="auto">
            <a:xfrm>
              <a:off x="9284058" y="1112013"/>
              <a:ext cx="2539582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HCP</a:t>
              </a:r>
            </a:p>
            <a:p>
              <a:pPr algn="ctr" eaLnBrk="1" hangingPunct="1">
                <a:defRPr/>
              </a:pPr>
              <a:r>
                <a:rPr kumimoji="0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人力</a:t>
              </a:r>
              <a:r>
                <a:rPr kumimoji="0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資源系統</a:t>
              </a:r>
            </a:p>
          </p:txBody>
        </p:sp>
        <p:sp>
          <p:nvSpPr>
            <p:cNvPr id="280" name="六邊形 279">
              <a:extLst>
                <a:ext uri="{FF2B5EF4-FFF2-40B4-BE49-F238E27FC236}">
                  <a16:creationId xmlns:a16="http://schemas.microsoft.com/office/drawing/2014/main" id="{95259717-1B37-15B2-2042-09643FE7593C}"/>
                </a:ext>
              </a:extLst>
            </p:cNvPr>
            <p:cNvSpPr/>
            <p:nvPr/>
          </p:nvSpPr>
          <p:spPr bwMode="auto">
            <a:xfrm>
              <a:off x="9284058" y="1748955"/>
              <a:ext cx="2539582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招募管理系統</a:t>
              </a:r>
            </a:p>
          </p:txBody>
        </p:sp>
        <p:sp>
          <p:nvSpPr>
            <p:cNvPr id="281" name="文字方塊 280">
              <a:extLst>
                <a:ext uri="{FF2B5EF4-FFF2-40B4-BE49-F238E27FC236}">
                  <a16:creationId xmlns:a16="http://schemas.microsoft.com/office/drawing/2014/main" id="{1CF4F191-A5C4-5FF4-9E2A-910FAE2D60B4}"/>
                </a:ext>
              </a:extLst>
            </p:cNvPr>
            <p:cNvSpPr txBox="1"/>
            <p:nvPr/>
          </p:nvSpPr>
          <p:spPr>
            <a:xfrm>
              <a:off x="6906154" y="1837972"/>
              <a:ext cx="902811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zh-TW" altLang="en-US" sz="1400" b="1" dirty="0">
                  <a:solidFill>
                    <a:schemeClr val="accent1">
                      <a:lumMod val="7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資訊安全</a:t>
              </a:r>
            </a:p>
          </p:txBody>
        </p:sp>
        <p:sp>
          <p:nvSpPr>
            <p:cNvPr id="282" name="文字方塊 281">
              <a:extLst>
                <a:ext uri="{FF2B5EF4-FFF2-40B4-BE49-F238E27FC236}">
                  <a16:creationId xmlns:a16="http://schemas.microsoft.com/office/drawing/2014/main" id="{495CFC66-AA35-FF78-9BBF-4BA1C3F08D57}"/>
                </a:ext>
              </a:extLst>
            </p:cNvPr>
            <p:cNvSpPr txBox="1"/>
            <p:nvPr/>
          </p:nvSpPr>
          <p:spPr>
            <a:xfrm>
              <a:off x="6906154" y="4183761"/>
              <a:ext cx="902811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zh-TW" altLang="en-US" sz="1400" b="1" dirty="0">
                  <a:solidFill>
                    <a:schemeClr val="accent1">
                      <a:lumMod val="7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資訊安全</a:t>
              </a:r>
            </a:p>
          </p:txBody>
        </p:sp>
        <p:sp>
          <p:nvSpPr>
            <p:cNvPr id="283" name="六邊形 282">
              <a:extLst>
                <a:ext uri="{FF2B5EF4-FFF2-40B4-BE49-F238E27FC236}">
                  <a16:creationId xmlns:a16="http://schemas.microsoft.com/office/drawing/2014/main" id="{5FDF1C6B-4D31-3B23-55A8-F979381AC313}"/>
                </a:ext>
              </a:extLst>
            </p:cNvPr>
            <p:cNvSpPr/>
            <p:nvPr/>
          </p:nvSpPr>
          <p:spPr bwMode="auto">
            <a:xfrm>
              <a:off x="4185912" y="622366"/>
              <a:ext cx="1546025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effectLst/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原始保證金</a:t>
              </a:r>
              <a:endParaRPr lang="en-US" altLang="zh-TW" sz="1400" b="1" dirty="0">
                <a:solidFill>
                  <a:schemeClr val="bg1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effectLst/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解決方案</a:t>
              </a:r>
            </a:p>
          </p:txBody>
        </p:sp>
        <p:cxnSp>
          <p:nvCxnSpPr>
            <p:cNvPr id="284" name="直線接點 283">
              <a:extLst>
                <a:ext uri="{FF2B5EF4-FFF2-40B4-BE49-F238E27FC236}">
                  <a16:creationId xmlns:a16="http://schemas.microsoft.com/office/drawing/2014/main" id="{8E0C9870-C9A2-E233-186B-D3725C01555D}"/>
                </a:ext>
              </a:extLst>
            </p:cNvPr>
            <p:cNvCxnSpPr>
              <a:cxnSpLocks/>
              <a:stCxn id="266" idx="5"/>
              <a:endCxn id="255" idx="3"/>
            </p:cNvCxnSpPr>
            <p:nvPr/>
          </p:nvCxnSpPr>
          <p:spPr>
            <a:xfrm flipV="1">
              <a:off x="3551502" y="2172536"/>
              <a:ext cx="360098" cy="285993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直線接點 71">
              <a:extLst>
                <a:ext uri="{FF2B5EF4-FFF2-40B4-BE49-F238E27FC236}">
                  <a16:creationId xmlns:a16="http://schemas.microsoft.com/office/drawing/2014/main" id="{3023E94B-95EA-80B4-99C5-08AA6F665DD8}"/>
                </a:ext>
              </a:extLst>
            </p:cNvPr>
            <p:cNvCxnSpPr>
              <a:cxnSpLocks noChangeShapeType="1"/>
              <a:stCxn id="248" idx="0"/>
              <a:endCxn id="266" idx="4"/>
            </p:cNvCxnSpPr>
            <p:nvPr/>
          </p:nvCxnSpPr>
          <p:spPr bwMode="auto">
            <a:xfrm>
              <a:off x="2734549" y="853371"/>
              <a:ext cx="654203" cy="1605158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86" name="直線接點 71">
              <a:extLst>
                <a:ext uri="{FF2B5EF4-FFF2-40B4-BE49-F238E27FC236}">
                  <a16:creationId xmlns:a16="http://schemas.microsoft.com/office/drawing/2014/main" id="{60038D2D-72A3-D629-451B-789FC1C23F37}"/>
                </a:ext>
              </a:extLst>
            </p:cNvPr>
            <p:cNvCxnSpPr>
              <a:cxnSpLocks noChangeShapeType="1"/>
              <a:stCxn id="283" idx="3"/>
              <a:endCxn id="266" idx="5"/>
            </p:cNvCxnSpPr>
            <p:nvPr/>
          </p:nvCxnSpPr>
          <p:spPr bwMode="auto">
            <a:xfrm flipH="1">
              <a:off x="3551502" y="892366"/>
              <a:ext cx="634410" cy="1566163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5" name="六邊形 4">
              <a:extLst>
                <a:ext uri="{FF2B5EF4-FFF2-40B4-BE49-F238E27FC236}">
                  <a16:creationId xmlns:a16="http://schemas.microsoft.com/office/drawing/2014/main" id="{59C76697-B378-22C4-5D19-A293B52E156D}"/>
                </a:ext>
              </a:extLst>
            </p:cNvPr>
            <p:cNvSpPr/>
            <p:nvPr/>
          </p:nvSpPr>
          <p:spPr bwMode="auto">
            <a:xfrm>
              <a:off x="9283830" y="5034405"/>
              <a:ext cx="2527170" cy="540000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 CaseWare </a:t>
              </a:r>
              <a:r>
                <a:rPr kumimoji="0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 </a:t>
              </a:r>
              <a:b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</a:br>
              <a:r>
                <a:rPr kumimoji="0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財</a:t>
              </a:r>
              <a:r>
                <a:rPr kumimoji="0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報編製工具</a:t>
              </a: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9703DDE-9EAE-5AB2-AC9F-8489D6B3E842}"/>
              </a:ext>
            </a:extLst>
          </p:cNvPr>
          <p:cNvSpPr txBox="1"/>
          <p:nvPr/>
        </p:nvSpPr>
        <p:spPr>
          <a:xfrm>
            <a:off x="4917879" y="5033957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Fortify </a:t>
            </a:r>
          </a:p>
          <a:p>
            <a:pPr algn="ctr">
              <a:defRPr/>
            </a:pPr>
            <a:r>
              <a:rPr kumimoji="0"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資安檢測工具</a:t>
            </a:r>
            <a:endParaRPr kumimoji="0" lang="en-US" altLang="zh-TW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B31F737B-CA56-D6CC-F70C-8EAE35792B2D}"/>
              </a:ext>
            </a:extLst>
          </p:cNvPr>
          <p:cNvSpPr txBox="1"/>
          <p:nvPr/>
        </p:nvSpPr>
        <p:spPr>
          <a:xfrm>
            <a:off x="6219216" y="5033957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Comodo </a:t>
            </a:r>
          </a:p>
          <a:p>
            <a:pPr algn="ctr">
              <a:defRPr/>
            </a:pPr>
            <a:r>
              <a:rPr kumimoji="0"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安全管理方案</a:t>
            </a:r>
            <a:endParaRPr kumimoji="0" lang="en-US" altLang="zh-TW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AAAF012C-74D3-BB97-2096-0F70F71B30EA}"/>
              </a:ext>
            </a:extLst>
          </p:cNvPr>
          <p:cNvSpPr txBox="1"/>
          <p:nvPr/>
        </p:nvSpPr>
        <p:spPr>
          <a:xfrm>
            <a:off x="7520553" y="5033957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KnowBe4</a:t>
            </a:r>
          </a:p>
          <a:p>
            <a:pPr algn="ctr">
              <a:defRPr/>
            </a:pPr>
            <a:r>
              <a:rPr kumimoji="0"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資訊安全課程</a:t>
            </a:r>
            <a:endParaRPr kumimoji="0" lang="en-US" altLang="zh-TW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4ADF5831-29E8-E1BB-E56B-A3AD2A08707F}"/>
              </a:ext>
            </a:extLst>
          </p:cNvPr>
          <p:cNvCxnSpPr/>
          <p:nvPr/>
        </p:nvCxnSpPr>
        <p:spPr>
          <a:xfrm>
            <a:off x="6179763" y="5097017"/>
            <a:ext cx="0" cy="44193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C5E92BAF-98A7-75E1-0ACB-637163DA2DF7}"/>
              </a:ext>
            </a:extLst>
          </p:cNvPr>
          <p:cNvCxnSpPr/>
          <p:nvPr/>
        </p:nvCxnSpPr>
        <p:spPr>
          <a:xfrm>
            <a:off x="7472536" y="5097017"/>
            <a:ext cx="0" cy="44193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文字方塊 3">
            <a:extLst>
              <a:ext uri="{FF2B5EF4-FFF2-40B4-BE49-F238E27FC236}">
                <a16:creationId xmlns:a16="http://schemas.microsoft.com/office/drawing/2014/main" id="{4C08B904-A618-6823-9B3E-D5634A353605}"/>
              </a:ext>
            </a:extLst>
          </p:cNvPr>
          <p:cNvSpPr txBox="1"/>
          <p:nvPr/>
        </p:nvSpPr>
        <p:spPr>
          <a:xfrm>
            <a:off x="3251954" y="5838448"/>
            <a:ext cx="395124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政府大型業務服務相關系統：</a:t>
            </a:r>
            <a:endParaRPr lang="en-US" altLang="zh-TW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政府施政成果網站、議會議事資訊系統、</a:t>
            </a:r>
            <a:br>
              <a:rPr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</a:br>
            <a:r>
              <a:rPr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課務管理系統、公教退休撫卹平臺、</a:t>
            </a:r>
            <a:endParaRPr lang="en-US" altLang="zh-TW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採購管理系統</a:t>
            </a:r>
            <a:endParaRPr lang="en-US" altLang="zh-TW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F00064F-846A-3CFB-9227-9494D96B7E95}"/>
              </a:ext>
            </a:extLst>
          </p:cNvPr>
          <p:cNvCxnSpPr>
            <a:cxnSpLocks/>
          </p:cNvCxnSpPr>
          <p:nvPr/>
        </p:nvCxnSpPr>
        <p:spPr>
          <a:xfrm>
            <a:off x="9025334" y="1243584"/>
            <a:ext cx="0" cy="4547743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</p:cxnSp>
      <p:cxnSp>
        <p:nvCxnSpPr>
          <p:cNvPr id="17" name="直線接點 96">
            <a:extLst>
              <a:ext uri="{FF2B5EF4-FFF2-40B4-BE49-F238E27FC236}">
                <a16:creationId xmlns:a16="http://schemas.microsoft.com/office/drawing/2014/main" id="{E605EC69-C022-ED9C-7092-EA52BE68D72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25334" y="5791327"/>
            <a:ext cx="233637" cy="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" name="六邊形 1">
            <a:extLst>
              <a:ext uri="{FF2B5EF4-FFF2-40B4-BE49-F238E27FC236}">
                <a16:creationId xmlns:a16="http://schemas.microsoft.com/office/drawing/2014/main" id="{EA81053C-3FA4-D9F6-CFF6-A665C3C28593}"/>
              </a:ext>
            </a:extLst>
          </p:cNvPr>
          <p:cNvSpPr/>
          <p:nvPr/>
        </p:nvSpPr>
        <p:spPr bwMode="auto">
          <a:xfrm>
            <a:off x="1000426" y="3496292"/>
            <a:ext cx="1666069" cy="540000"/>
          </a:xfrm>
          <a:prstGeom prst="hexagon">
            <a:avLst/>
          </a:prstGeom>
          <a:solidFill>
            <a:srgbClr val="F79646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外匯議價系統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3" name="直線接點 69">
            <a:extLst>
              <a:ext uri="{FF2B5EF4-FFF2-40B4-BE49-F238E27FC236}">
                <a16:creationId xmlns:a16="http://schemas.microsoft.com/office/drawing/2014/main" id="{C37D1687-F11F-11B3-8F2A-A6D4B5648815}"/>
              </a:ext>
            </a:extLst>
          </p:cNvPr>
          <p:cNvCxnSpPr>
            <a:cxnSpLocks noChangeShapeType="1"/>
            <a:endCxn id="2" idx="0"/>
          </p:cNvCxnSpPr>
          <p:nvPr/>
        </p:nvCxnSpPr>
        <p:spPr bwMode="auto">
          <a:xfrm flipH="1">
            <a:off x="2666495" y="3084047"/>
            <a:ext cx="612223" cy="68224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493798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 txBox="1">
            <a:spLocks/>
          </p:cNvSpPr>
          <p:nvPr/>
        </p:nvSpPr>
        <p:spPr>
          <a:xfrm>
            <a:off x="215391" y="52798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858AA"/>
                </a:solidFill>
                <a:effectLst/>
                <a:uLnTx/>
                <a:uFillTx/>
                <a:latin typeface="微軟正黑體"/>
                <a:ea typeface="微軟正黑體"/>
              </a:rPr>
              <a:t>產品別營收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2858AA"/>
              </a:solidFill>
              <a:effectLst/>
              <a:uLnTx/>
              <a:uFillTx/>
              <a:latin typeface="微軟正黑體"/>
              <a:ea typeface="微軟正黑體"/>
            </a:endParaRPr>
          </a:p>
        </p:txBody>
      </p:sp>
      <p:graphicFrame>
        <p:nvGraphicFramePr>
          <p:cNvPr id="4" name="圖表 3">
            <a:extLst>
              <a:ext uri="{FF2B5EF4-FFF2-40B4-BE49-F238E27FC236}">
                <a16:creationId xmlns:a16="http://schemas.microsoft.com/office/drawing/2014/main" id="{86E12ED1-0404-2A58-2C97-5CCFF11B955D}"/>
              </a:ext>
            </a:extLst>
          </p:cNvPr>
          <p:cNvGraphicFramePr>
            <a:graphicFrameLocks/>
          </p:cNvGraphicFramePr>
          <p:nvPr/>
        </p:nvGraphicFramePr>
        <p:xfrm>
          <a:off x="3838028" y="1043398"/>
          <a:ext cx="4576233" cy="3647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" name="Google Shape;70;p9">
            <a:extLst>
              <a:ext uri="{FF2B5EF4-FFF2-40B4-BE49-F238E27FC236}">
                <a16:creationId xmlns:a16="http://schemas.microsoft.com/office/drawing/2014/main" id="{FDC27DEC-80B1-F663-F2E6-51AD9DB5D660}"/>
              </a:ext>
            </a:extLst>
          </p:cNvPr>
          <p:cNvCxnSpPr/>
          <p:nvPr/>
        </p:nvCxnSpPr>
        <p:spPr>
          <a:xfrm>
            <a:off x="372179" y="869753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7" name="圖表 6">
            <a:extLst>
              <a:ext uri="{FF2B5EF4-FFF2-40B4-BE49-F238E27FC236}">
                <a16:creationId xmlns:a16="http://schemas.microsoft.com/office/drawing/2014/main" id="{A840494B-D10F-C037-64CC-AAA376645D25}"/>
              </a:ext>
            </a:extLst>
          </p:cNvPr>
          <p:cNvGraphicFramePr>
            <a:graphicFrameLocks/>
          </p:cNvGraphicFramePr>
          <p:nvPr/>
        </p:nvGraphicFramePr>
        <p:xfrm>
          <a:off x="6814879" y="2872248"/>
          <a:ext cx="5485012" cy="3803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圖表 7">
            <a:extLst>
              <a:ext uri="{FF2B5EF4-FFF2-40B4-BE49-F238E27FC236}">
                <a16:creationId xmlns:a16="http://schemas.microsoft.com/office/drawing/2014/main" id="{54443C39-A2B8-44C7-8A5B-154AC2039D1C}"/>
              </a:ext>
            </a:extLst>
          </p:cNvPr>
          <p:cNvGraphicFramePr>
            <a:graphicFrameLocks/>
          </p:cNvGraphicFramePr>
          <p:nvPr/>
        </p:nvGraphicFramePr>
        <p:xfrm>
          <a:off x="0" y="2866904"/>
          <a:ext cx="5377123" cy="4069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圖表 9">
            <a:extLst>
              <a:ext uri="{FF2B5EF4-FFF2-40B4-BE49-F238E27FC236}">
                <a16:creationId xmlns:a16="http://schemas.microsoft.com/office/drawing/2014/main" id="{FD7D9819-9400-A559-5FE7-4D62A31F99B6}"/>
              </a:ext>
            </a:extLst>
          </p:cNvPr>
          <p:cNvGraphicFramePr>
            <a:graphicFrameLocks/>
          </p:cNvGraphicFramePr>
          <p:nvPr/>
        </p:nvGraphicFramePr>
        <p:xfrm>
          <a:off x="3148562" y="-115696"/>
          <a:ext cx="5894876" cy="3899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81001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858AA"/>
                </a:solidFill>
                <a:effectLst/>
                <a:uLnTx/>
                <a:uFillTx/>
                <a:latin typeface="微軟正黑體"/>
                <a:ea typeface="微軟正黑體"/>
              </a:rPr>
              <a:t>地區別營收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2858AA"/>
              </a:solidFill>
              <a:effectLst/>
              <a:uLnTx/>
              <a:uFillTx/>
              <a:latin typeface="微軟正黑體"/>
              <a:ea typeface="微軟正黑體"/>
            </a:endParaRPr>
          </a:p>
        </p:txBody>
      </p:sp>
      <p:cxnSp>
        <p:nvCxnSpPr>
          <p:cNvPr id="5" name="Google Shape;70;p9">
            <a:extLst>
              <a:ext uri="{FF2B5EF4-FFF2-40B4-BE49-F238E27FC236}">
                <a16:creationId xmlns:a16="http://schemas.microsoft.com/office/drawing/2014/main" id="{2D0EECB0-A8A9-EB1B-094E-DF589C1CEB49}"/>
              </a:ext>
            </a:extLst>
          </p:cNvPr>
          <p:cNvCxnSpPr/>
          <p:nvPr/>
        </p:nvCxnSpPr>
        <p:spPr>
          <a:xfrm>
            <a:off x="372179" y="869753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4" name="圖表 3">
            <a:extLst>
              <a:ext uri="{FF2B5EF4-FFF2-40B4-BE49-F238E27FC236}">
                <a16:creationId xmlns:a16="http://schemas.microsoft.com/office/drawing/2014/main" id="{98071955-0C9C-438D-94EE-A85DBFB75B53}"/>
              </a:ext>
            </a:extLst>
          </p:cNvPr>
          <p:cNvGraphicFramePr>
            <a:graphicFrameLocks/>
          </p:cNvGraphicFramePr>
          <p:nvPr/>
        </p:nvGraphicFramePr>
        <p:xfrm>
          <a:off x="-843478" y="3102824"/>
          <a:ext cx="8843818" cy="3414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圖表 7">
            <a:extLst>
              <a:ext uri="{FF2B5EF4-FFF2-40B4-BE49-F238E27FC236}">
                <a16:creationId xmlns:a16="http://schemas.microsoft.com/office/drawing/2014/main" id="{3CCE19AC-E498-4E8C-ADFE-5094AC0FB321}"/>
              </a:ext>
            </a:extLst>
          </p:cNvPr>
          <p:cNvGraphicFramePr>
            <a:graphicFrameLocks/>
          </p:cNvGraphicFramePr>
          <p:nvPr/>
        </p:nvGraphicFramePr>
        <p:xfrm>
          <a:off x="5734118" y="2986066"/>
          <a:ext cx="6820773" cy="3464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圖表 8">
            <a:extLst>
              <a:ext uri="{FF2B5EF4-FFF2-40B4-BE49-F238E27FC236}">
                <a16:creationId xmlns:a16="http://schemas.microsoft.com/office/drawing/2014/main" id="{BDE24293-91A6-4E3C-B5D1-0DD7FE67D99B}"/>
              </a:ext>
            </a:extLst>
          </p:cNvPr>
          <p:cNvGraphicFramePr>
            <a:graphicFrameLocks/>
          </p:cNvGraphicFramePr>
          <p:nvPr/>
        </p:nvGraphicFramePr>
        <p:xfrm>
          <a:off x="2284661" y="0"/>
          <a:ext cx="8233247" cy="3464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77168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858AA"/>
                </a:solidFill>
                <a:effectLst/>
                <a:uLnTx/>
                <a:uFillTx/>
                <a:latin typeface="微軟正黑體"/>
                <a:ea typeface="微軟正黑體"/>
              </a:rPr>
              <a:t>型態別營收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2858AA"/>
              </a:solidFill>
              <a:effectLst/>
              <a:uLnTx/>
              <a:uFillTx/>
              <a:latin typeface="微軟正黑體"/>
              <a:ea typeface="微軟正黑體"/>
            </a:endParaRPr>
          </a:p>
        </p:txBody>
      </p:sp>
      <p:cxnSp>
        <p:nvCxnSpPr>
          <p:cNvPr id="5" name="Google Shape;70;p9">
            <a:extLst>
              <a:ext uri="{FF2B5EF4-FFF2-40B4-BE49-F238E27FC236}">
                <a16:creationId xmlns:a16="http://schemas.microsoft.com/office/drawing/2014/main" id="{BFD1CE8E-8AF1-26C0-3C3E-27A02557A0D8}"/>
              </a:ext>
            </a:extLst>
          </p:cNvPr>
          <p:cNvCxnSpPr/>
          <p:nvPr/>
        </p:nvCxnSpPr>
        <p:spPr>
          <a:xfrm>
            <a:off x="372179" y="869753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4" name="圖表 3">
            <a:extLst>
              <a:ext uri="{FF2B5EF4-FFF2-40B4-BE49-F238E27FC236}">
                <a16:creationId xmlns:a16="http://schemas.microsoft.com/office/drawing/2014/main" id="{4B756D60-D4A1-4AFB-8470-1FB30F6F5795}"/>
              </a:ext>
            </a:extLst>
          </p:cNvPr>
          <p:cNvGraphicFramePr>
            <a:graphicFrameLocks/>
          </p:cNvGraphicFramePr>
          <p:nvPr/>
        </p:nvGraphicFramePr>
        <p:xfrm>
          <a:off x="0" y="3028208"/>
          <a:ext cx="6543675" cy="3530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圖表 7">
            <a:extLst>
              <a:ext uri="{FF2B5EF4-FFF2-40B4-BE49-F238E27FC236}">
                <a16:creationId xmlns:a16="http://schemas.microsoft.com/office/drawing/2014/main" id="{B6859F20-EDD8-455C-8BFD-0DC0C79F0758}"/>
              </a:ext>
            </a:extLst>
          </p:cNvPr>
          <p:cNvGraphicFramePr>
            <a:graphicFrameLocks/>
          </p:cNvGraphicFramePr>
          <p:nvPr/>
        </p:nvGraphicFramePr>
        <p:xfrm>
          <a:off x="2824162" y="0"/>
          <a:ext cx="6543675" cy="3530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圖表 8">
            <a:extLst>
              <a:ext uri="{FF2B5EF4-FFF2-40B4-BE49-F238E27FC236}">
                <a16:creationId xmlns:a16="http://schemas.microsoft.com/office/drawing/2014/main" id="{AD1A1516-2903-4BF7-B2A2-DA0C8B9198D9}"/>
              </a:ext>
            </a:extLst>
          </p:cNvPr>
          <p:cNvGraphicFramePr>
            <a:graphicFrameLocks/>
          </p:cNvGraphicFramePr>
          <p:nvPr/>
        </p:nvGraphicFramePr>
        <p:xfrm>
          <a:off x="5648325" y="3028208"/>
          <a:ext cx="6543675" cy="3530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16742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858AA"/>
                </a:solidFill>
                <a:effectLst/>
                <a:uLnTx/>
                <a:uFillTx/>
                <a:latin typeface="微軟正黑體"/>
                <a:ea typeface="微軟正黑體"/>
              </a:rPr>
              <a:t>合併簡明資產負債表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2858AA"/>
              </a:solidFill>
              <a:effectLst/>
              <a:uLnTx/>
              <a:uFillTx/>
              <a:latin typeface="微軟正黑體"/>
              <a:ea typeface="微軟正黑體"/>
            </a:endParaRPr>
          </a:p>
        </p:txBody>
      </p:sp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81" name="Text Box 3"/>
          <p:cNvSpPr txBox="1">
            <a:spLocks noChangeArrowheads="1"/>
          </p:cNvSpPr>
          <p:nvPr/>
        </p:nvSpPr>
        <p:spPr bwMode="auto">
          <a:xfrm>
            <a:off x="8697449" y="636416"/>
            <a:ext cx="18261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Blip>
                <a:blip r:embed="rId2"/>
              </a:buBlip>
              <a:defRPr kumimoji="1" sz="3200" b="1">
                <a:solidFill>
                  <a:srgbClr val="1C1C1C"/>
                </a:solidFill>
                <a:latin typeface="Arial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Blip>
                <a:blip r:embed="rId3"/>
              </a:buBlip>
              <a:defRPr kumimoji="1" sz="2800">
                <a:solidFill>
                  <a:srgbClr val="002346"/>
                </a:solidFill>
                <a:latin typeface="Arial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Blip>
                <a:blip r:embed="rId4"/>
              </a:buBlip>
              <a:defRPr kumimoji="1" sz="2400">
                <a:solidFill>
                  <a:srgbClr val="1C006C"/>
                </a:solidFill>
                <a:latin typeface="Arial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單位：新台幣仟元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1B0E282C-CE2D-72ED-EEA4-DC8D7FD0EF8A}"/>
              </a:ext>
            </a:extLst>
          </p:cNvPr>
          <p:cNvGraphicFramePr>
            <a:graphicFrameLocks noGrp="1"/>
          </p:cNvGraphicFramePr>
          <p:nvPr/>
        </p:nvGraphicFramePr>
        <p:xfrm>
          <a:off x="644041" y="1925959"/>
          <a:ext cx="10871200" cy="2786074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288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9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5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18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36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520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00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77577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114/03/31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113/12/31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113/03/31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499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資產總計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1,484,548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1,447,896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1,423,426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9499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負債總計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547,263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524,538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500,252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9499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股東權益總計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937,285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923,358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923,174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65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3861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858AA"/>
                </a:solidFill>
                <a:effectLst/>
                <a:uLnTx/>
                <a:uFillTx/>
                <a:latin typeface="微軟正黑體"/>
                <a:ea typeface="微軟正黑體"/>
              </a:rPr>
              <a:t>合併簡明綜合損益表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2858AA"/>
              </a:solidFill>
              <a:effectLst/>
              <a:uLnTx/>
              <a:uFillTx/>
              <a:latin typeface="微軟正黑體"/>
              <a:ea typeface="微軟正黑體"/>
            </a:endParaRPr>
          </a:p>
        </p:txBody>
      </p:sp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81" name="Text Box 3"/>
          <p:cNvSpPr txBox="1">
            <a:spLocks noChangeArrowheads="1"/>
          </p:cNvSpPr>
          <p:nvPr/>
        </p:nvSpPr>
        <p:spPr bwMode="auto">
          <a:xfrm>
            <a:off x="8697449" y="636416"/>
            <a:ext cx="18261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Blip>
                <a:blip r:embed="rId2"/>
              </a:buBlip>
              <a:defRPr kumimoji="1" sz="3200" b="1">
                <a:solidFill>
                  <a:srgbClr val="1C1C1C"/>
                </a:solidFill>
                <a:latin typeface="Arial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Blip>
                <a:blip r:embed="rId3"/>
              </a:buBlip>
              <a:defRPr kumimoji="1" sz="2800">
                <a:solidFill>
                  <a:srgbClr val="002346"/>
                </a:solidFill>
                <a:latin typeface="Arial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Blip>
                <a:blip r:embed="rId4"/>
              </a:buBlip>
              <a:defRPr kumimoji="1" sz="2400">
                <a:solidFill>
                  <a:srgbClr val="1C006C"/>
                </a:solidFill>
                <a:latin typeface="Arial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單位：新台幣仟元</a:t>
            </a: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D9EDBD6B-0C27-5FC6-0CEA-B09DA314F2D0}"/>
              </a:ext>
            </a:extLst>
          </p:cNvPr>
          <p:cNvGraphicFramePr>
            <a:graphicFrameLocks noGrp="1"/>
          </p:cNvGraphicFramePr>
          <p:nvPr/>
        </p:nvGraphicFramePr>
        <p:xfrm>
          <a:off x="678047" y="1925959"/>
          <a:ext cx="10352869" cy="3804969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681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8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89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1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089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1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84580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2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altLang="en-US" sz="22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</a:p>
                    <a:p>
                      <a:pPr marL="0" algn="ctr" rtl="0" eaLnBrk="1" fontAlgn="t" latinLnBrk="0" hangingPunct="1"/>
                      <a:r>
                        <a:rPr kumimoji="0" lang="zh-TW" altLang="en-US" sz="2400" u="none" strike="noStrike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第一季</a:t>
                      </a: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  <a:r>
                        <a:rPr lang="zh-TW" altLang="en-US" sz="2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  <a:p>
                      <a:pPr marL="0" algn="ctr" rtl="0" eaLnBrk="1" fontAlgn="t" latinLnBrk="0" hangingPunct="1"/>
                      <a:r>
                        <a:rPr kumimoji="0" lang="zh-TW" altLang="en-US" sz="2400" u="none" strike="noStrike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第一季</a:t>
                      </a: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429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營業收入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203,510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877,673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165,278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營業毛利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62,498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352,419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40,404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營業淨</a:t>
                      </a:r>
                      <a:r>
                        <a:rPr lang="en-US" altLang="zh-TW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損</a:t>
                      </a:r>
                      <a:r>
                        <a:rPr lang="en-US" altLang="zh-TW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利</a:t>
                      </a:r>
                      <a:endParaRPr lang="zh-TW" alt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915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110,264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(22,115)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(13)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本期淨利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13,775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157,308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9,515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稅後</a:t>
                      </a:r>
                      <a:r>
                        <a:rPr lang="en-US" sz="2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EPS(</a:t>
                      </a:r>
                      <a:r>
                        <a:rPr lang="zh-TW" altLang="en-US" sz="2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r>
                        <a:rPr lang="en-US" altLang="zh-TW" sz="2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0.29 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3.33 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0.21 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2468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ES 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RES 2016" id="{B9B114A8-8820-4746-A513-E0AB20236646}" vid="{43A4C349-B7F9-4821-B32F-87C6AA79E14F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ARES 2016</Template>
  <TotalTime>22161</TotalTime>
  <Words>712</Words>
  <Application>Microsoft Office PowerPoint</Application>
  <PresentationFormat>寬螢幕</PresentationFormat>
  <Paragraphs>189</Paragraphs>
  <Slides>11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11</vt:i4>
      </vt:variant>
    </vt:vector>
  </HeadingPairs>
  <TitlesOfParts>
    <vt:vector size="21" baseType="lpstr">
      <vt:lpstr>Noto Sans CJK TC Bold</vt:lpstr>
      <vt:lpstr>微軟正黑體</vt:lpstr>
      <vt:lpstr>微軟正黑體</vt:lpstr>
      <vt:lpstr>Aptos</vt:lpstr>
      <vt:lpstr>Aptos Display</vt:lpstr>
      <vt:lpstr>Arial</vt:lpstr>
      <vt:lpstr>Calibri</vt:lpstr>
      <vt:lpstr>Wingdings</vt:lpstr>
      <vt:lpstr>ARES 2016</vt:lpstr>
      <vt:lpstr>Office 佈景主題</vt:lpstr>
      <vt:lpstr> 2025年資通電腦法說會  股票代碼：2471 時間：2025/05/28</vt:lpstr>
      <vt:lpstr>免責聲明</vt:lpstr>
      <vt:lpstr>資通電腦集團簡介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資通電腦</dc:title>
  <dc:creator>1896</dc:creator>
  <cp:lastModifiedBy>SY D</cp:lastModifiedBy>
  <cp:revision>1240</cp:revision>
  <dcterms:created xsi:type="dcterms:W3CDTF">2017-05-22T08:47:49Z</dcterms:created>
  <dcterms:modified xsi:type="dcterms:W3CDTF">2025-05-26T02:32:08Z</dcterms:modified>
</cp:coreProperties>
</file>