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13"/>
  </p:notesMasterIdLst>
  <p:handoutMasterIdLst>
    <p:handoutMasterId r:id="rId14"/>
  </p:handoutMasterIdLst>
  <p:sldIdLst>
    <p:sldId id="268" r:id="rId2"/>
    <p:sldId id="580" r:id="rId3"/>
    <p:sldId id="622" r:id="rId4"/>
    <p:sldId id="616" r:id="rId5"/>
    <p:sldId id="606" r:id="rId6"/>
    <p:sldId id="618" r:id="rId7"/>
    <p:sldId id="619" r:id="rId8"/>
    <p:sldId id="620" r:id="rId9"/>
    <p:sldId id="621" r:id="rId10"/>
    <p:sldId id="604" r:id="rId11"/>
    <p:sldId id="565" r:id="rId1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04">
          <p15:clr>
            <a:srgbClr val="A4A3A4"/>
          </p15:clr>
        </p15:guide>
        <p15:guide id="4" pos="3864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36">
          <p15:clr>
            <a:srgbClr val="A4A3A4"/>
          </p15:clr>
        </p15:guide>
        <p15:guide id="7" pos="645">
          <p15:clr>
            <a:srgbClr val="A4A3A4"/>
          </p15:clr>
        </p15:guide>
        <p15:guide id="8" pos="2617">
          <p15:clr>
            <a:srgbClr val="A4A3A4"/>
          </p15:clr>
        </p15:guide>
        <p15:guide id="9" orient="horz" pos="985">
          <p15:clr>
            <a:srgbClr val="A4A3A4"/>
          </p15:clr>
        </p15:guide>
        <p15:guide id="10" orient="horz" pos="218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569C"/>
    <a:srgbClr val="E2EDFA"/>
    <a:srgbClr val="86BBDE"/>
    <a:srgbClr val="7EBBDE"/>
    <a:srgbClr val="3399CC"/>
    <a:srgbClr val="333366"/>
    <a:srgbClr val="336699"/>
    <a:srgbClr val="86BBD5"/>
    <a:srgbClr val="5767B4"/>
    <a:srgbClr val="8C91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137" autoAdjust="0"/>
  </p:normalViewPr>
  <p:slideViewPr>
    <p:cSldViewPr snapToGrid="0">
      <p:cViewPr varScale="1">
        <p:scale>
          <a:sx n="104" d="100"/>
          <a:sy n="104" d="100"/>
        </p:scale>
        <p:origin x="792" y="114"/>
      </p:cViewPr>
      <p:guideLst>
        <p:guide orient="horz" pos="2160"/>
        <p:guide pos="3840"/>
        <p:guide orient="horz" pos="204"/>
        <p:guide pos="3864"/>
        <p:guide orient="horz"/>
        <p:guide orient="horz" pos="36"/>
        <p:guide pos="645"/>
        <p:guide pos="2617"/>
        <p:guide orient="horz" pos="985"/>
        <p:guide orient="horz" pos="218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9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[法說會用營收比較.xlsx]部門產品屬性比較(報告書)-2023Q1法說!樞紐分析表2</c:name>
    <c:fmtId val="-1"/>
  </c:pivotSource>
  <c:chart>
    <c:autoTitleDeleted val="1"/>
    <c:pivotFmts>
      <c:pivotFmt>
        <c:idx val="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1.4930429827465121E-2"/>
              <c:y val="7.0837052484286674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-9.4599675827815324E-2"/>
              <c:y val="-0.22276287595938168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5.025639631716064E-2"/>
              <c:y val="-9.6906276865142589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4.842738630432384E-2"/>
              <c:y val="-1.309618885563218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layout>
            <c:manualLayout>
              <c:x val="0.22691025530258391"/>
              <c:y val="-0.13416201723031876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layout>
            <c:manualLayout>
              <c:x val="1.4930429827465121E-2"/>
              <c:y val="7.0837052484286674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4.842738630432384E-2"/>
              <c:y val="-1.309618885563218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5.025639631716064E-2"/>
              <c:y val="-9.6906276865142589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layout>
            <c:manualLayout>
              <c:x val="-0.3072459482898699"/>
              <c:y val="-7.107723569683262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0.22691025530258391"/>
              <c:y val="-0.13416201723031876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-0.23233654547592492"/>
              <c:y val="6.0383601289075294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dLbl>
          <c:idx val="0"/>
          <c:layout>
            <c:manualLayout>
              <c:x val="0.27523887480254705"/>
              <c:y val="-0.194836214076528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-0.23233654547592492"/>
              <c:y val="6.0383601289075294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27523887480254705"/>
              <c:y val="-0.194836214076528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18936429616191186"/>
              <c:y val="4.354610365791836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-0.18936429616191186"/>
              <c:y val="4.354610365791836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8755095533839794"/>
              <c:y val="9.75044776381322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3869639067765996"/>
                  <c:h val="0.13086493820146466"/>
                </c:manualLayout>
              </c15:layout>
            </c:ext>
          </c:extLst>
        </c:dLbl>
      </c:pivotFmt>
      <c:pivotFmt>
        <c:idx val="37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861984420247677"/>
              <c:y val="-0.18804434973068371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8958513598980401"/>
              <c:y val="5.9199147137437381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8958513598980401"/>
              <c:y val="5.9199147137437381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861984420247677"/>
              <c:y val="-0.18804434973068371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8755095533839794"/>
              <c:y val="9.75044776381322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3869639067765996"/>
                  <c:h val="0.13086493820146466"/>
                </c:manualLayout>
              </c15:layout>
            </c:ext>
          </c:extLst>
        </c:dLbl>
      </c:pivotFmt>
      <c:pivotFmt>
        <c:idx val="43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8958513598980401"/>
              <c:y val="5.9199147137437381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861984420247677"/>
              <c:y val="-0.18804434973068371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8755095533839794"/>
              <c:y val="9.75044776381322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3869639067765996"/>
                  <c:h val="0.13086493820146466"/>
                </c:manualLayout>
              </c15:layout>
            </c:ext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</a:t>
            </a:r>
            <a:r>
              <a:rPr lang="en-US" altLang="zh-TW" sz="2400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en-US" altLang="zh-TW" sz="2400" baseline="0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3Q</a:t>
            </a:r>
            <a:endParaRPr lang="zh-TW" sz="2400" dirty="0">
              <a:solidFill>
                <a:schemeClr val="bg2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38209723010904983"/>
          <c:y val="7.92728495928830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bg2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1">
                  <a:shade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3947-435D-8F5F-B4F579EF5FC4}"/>
              </c:ext>
            </c:extLst>
          </c:dPt>
          <c:dPt>
            <c:idx val="1"/>
            <c:bubble3D val="0"/>
            <c:spPr>
              <a:solidFill>
                <a:schemeClr val="accent1">
                  <a:shade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3947-435D-8F5F-B4F579EF5FC4}"/>
              </c:ext>
            </c:extLst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3947-435D-8F5F-B4F579EF5FC4}"/>
              </c:ext>
            </c:extLst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3947-435D-8F5F-B4F579EF5FC4}"/>
              </c:ext>
            </c:extLst>
          </c:dPt>
          <c:dLbls>
            <c:dLbl>
              <c:idx val="0"/>
              <c:layout>
                <c:manualLayout>
                  <c:x val="5.8541924683656966E-2"/>
                  <c:y val="-3.146216250574817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In-House</a:t>
                    </a:r>
                  </a:p>
                  <a:p>
                    <a:pPr>
                      <a:defRPr sz="133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r>
                      <a:rPr lang="en-US" altLang="zh-TW" baseline="0" dirty="0"/>
                      <a:t>Product</a:t>
                    </a:r>
                  </a:p>
                  <a:p>
                    <a:pPr>
                      <a:defRPr sz="133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583555B1-04C3-4DFD-9A94-560FCCF6B030}" type="PERCENTAGE">
                      <a:rPr lang="en-US" altLang="zh-TW" baseline="0" smtClean="0"/>
                      <a:pPr>
                        <a:defRPr sz="133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zh-TW" altLang="en-US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947-435D-8F5F-B4F579EF5FC4}"/>
                </c:ext>
              </c:extLst>
            </c:dLbl>
            <c:dLbl>
              <c:idx val="1"/>
              <c:layout>
                <c:manualLayout>
                  <c:x val="0.10896254169498114"/>
                  <c:y val="4.373294291028618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Licensed</a:t>
                    </a:r>
                  </a:p>
                  <a:p>
                    <a:pPr>
                      <a:defRPr sz="133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r>
                      <a:rPr lang="en-US" altLang="zh-TW" baseline="0" dirty="0"/>
                      <a:t>Product
</a:t>
                    </a:r>
                    <a:fld id="{E841099B-8515-4D38-8CC3-AF20792E0160}" type="PERCENTAGE">
                      <a:rPr lang="en-US" altLang="zh-TW" baseline="0" dirty="0"/>
                      <a:pPr>
                        <a:defRPr sz="133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947-435D-8F5F-B4F579EF5FC4}"/>
                </c:ext>
              </c:extLst>
            </c:dLbl>
            <c:dLbl>
              <c:idx val="2"/>
              <c:layout>
                <c:manualLayout>
                  <c:x val="0.19415658504351069"/>
                  <c:y val="-9.828102626610750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In-House</a:t>
                    </a:r>
                  </a:p>
                  <a:p>
                    <a:pPr>
                      <a:defRPr sz="133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r>
                      <a:rPr lang="en-US" altLang="zh-TW" baseline="0" dirty="0"/>
                      <a:t>Product</a:t>
                    </a:r>
                  </a:p>
                  <a:p>
                    <a:pPr>
                      <a:defRPr sz="133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5C914444-4371-448B-91A4-6F0B9D13690B}" type="PERCENTAGE">
                      <a:rPr lang="en-US" altLang="zh-TW" baseline="0" smtClean="0"/>
                      <a:pPr>
                        <a:defRPr sz="133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zh-TW" altLang="en-US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947-435D-8F5F-B4F579EF5FC4}"/>
                </c:ext>
              </c:extLst>
            </c:dLbl>
            <c:dLbl>
              <c:idx val="3"/>
              <c:layout>
                <c:manualLayout>
                  <c:x val="-5.4446734994589172E-2"/>
                  <c:y val="-2.820820821894878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OSC</a:t>
                    </a:r>
                  </a:p>
                  <a:p>
                    <a:pPr>
                      <a:defRPr sz="133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r>
                      <a:rPr lang="en-US" altLang="zh-TW" baseline="0" dirty="0"/>
                      <a:t>Manpower</a:t>
                    </a:r>
                  </a:p>
                  <a:p>
                    <a:pPr>
                      <a:defRPr sz="133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DFE8CF8C-208B-4025-9A95-1680CF76A85A}" type="PERCENTAGE">
                      <a:rPr lang="en-US" altLang="zh-TW" baseline="0" smtClean="0"/>
                      <a:pPr>
                        <a:defRPr sz="133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zh-TW" altLang="en-US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947-435D-8F5F-B4F579EF5FC4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自有非自有2025Q3!$A$2:$A$5</c:f>
              <c:strCache>
                <c:ptCount val="4"/>
                <c:pt idx="0">
                  <c:v>自有產品</c:v>
                </c:pt>
                <c:pt idx="1">
                  <c:v>非自有產品</c:v>
                </c:pt>
                <c:pt idx="2">
                  <c:v>自有人力</c:v>
                </c:pt>
                <c:pt idx="3">
                  <c:v>非自有人力</c:v>
                </c:pt>
              </c:strCache>
            </c:strRef>
          </c:cat>
          <c:val>
            <c:numRef>
              <c:f>自有非自有2025Q3!$D$2:$D$5</c:f>
              <c:numCache>
                <c:formatCode>_-* #,##0_-;\-* #,##0_-;_-* "-"??_-;_-@_-</c:formatCode>
                <c:ptCount val="4"/>
                <c:pt idx="0">
                  <c:v>36069154.842137851</c:v>
                </c:pt>
                <c:pt idx="1">
                  <c:v>79261848</c:v>
                </c:pt>
                <c:pt idx="2">
                  <c:v>405961087.15694648</c:v>
                </c:pt>
                <c:pt idx="3">
                  <c:v>163171767.00091568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947-435D-8F5F-B4F579EF5FC4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pivotSource>
    <c:name>[法說會用營收比較.xlsx]部門產品屬性比較(報告書)-2025Q1法說!樞紐分析表2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TW" sz="2400" b="1" i="0" u="none" strike="noStrike" kern="1200" cap="all" baseline="0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2024</a:t>
            </a:r>
            <a:endParaRPr lang="zh-TW" altLang="zh-TW" sz="2400" b="1" i="0" u="none" strike="noStrike" kern="1200" cap="all" baseline="0" dirty="0">
              <a:solidFill>
                <a:schemeClr val="bg2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26266984379836283"/>
          <c:y val="8.35144538122875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bg2">
                  <a:lumMod val="10000"/>
                </a:schemeClr>
              </a:solidFill>
              <a:latin typeface="+mn-lt"/>
              <a:ea typeface="+mn-ea"/>
              <a:cs typeface="+mn-cs"/>
            </a:defRPr>
          </a:pPr>
          <a:endParaRPr lang="zh-TW" altLang="zh-TW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circle"/>
          <c:size val="6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"/>
              <c:y val="-0.15277777777777779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1111111111111106"/>
              <c:y val="0.115740740740740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3888888888888898"/>
              <c:y val="-4.629629629629629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3888888888888898"/>
              <c:y val="-4.629629629629629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"/>
              <c:y val="-0.15277777777777779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1111111111111106"/>
              <c:y val="0.115740740740740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3888888888888898"/>
              <c:y val="-4.6296296296296294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"/>
              <c:y val="-0.15277777777777779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1111111111111106"/>
              <c:y val="0.115740740740740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'部門產品屬性比較(報告書)-2025Q1法說'!$L$2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75B9-49C9-A058-D883088005C8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75B9-49C9-A058-D883088005C8}"/>
              </c:ext>
            </c:extLst>
          </c:dPt>
          <c:dPt>
            <c:idx val="2"/>
            <c:bubble3D val="0"/>
            <c:spPr>
              <a:solidFill>
                <a:schemeClr val="accent1">
                  <a:tint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75B9-49C9-A058-D883088005C8}"/>
              </c:ext>
            </c:extLst>
          </c:dPt>
          <c:dLbls>
            <c:dLbl>
              <c:idx val="0"/>
              <c:layout>
                <c:manualLayout>
                  <c:x val="-0.23888888888888898"/>
                  <c:y val="-4.629629629629629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sz="1330" b="1" i="0" u="none" strike="noStrike" kern="1200" spc="0" baseline="0" dirty="0">
                        <a:solidFill>
                          <a:sysClr val="windowText" lastClr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Commercial</a:t>
                    </a:r>
                  </a:p>
                  <a:p>
                    <a:pPr>
                      <a:defRPr sz="133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6D27978F-2E13-4248-B51F-0DAB7907D59A}" type="PERCENTAGE">
                      <a:rPr lang="en-US" altLang="zh-TW" sz="1330" baseline="0" smtClean="0"/>
                      <a:pPr>
                        <a:defRPr sz="133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zh-TW" altLang="en-US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5B9-49C9-A058-D883088005C8}"/>
                </c:ext>
              </c:extLst>
            </c:dLbl>
            <c:dLbl>
              <c:idx val="1"/>
              <c:layout>
                <c:manualLayout>
                  <c:x val="0.2"/>
                  <c:y val="-0.1527777777777777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sz="1330" b="1" i="0" u="none" strike="noStrike" kern="1200" spc="0" baseline="0" dirty="0">
                        <a:solidFill>
                          <a:prstClr val="black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Financial</a:t>
                    </a:r>
                    <a:r>
                      <a:rPr lang="en-US" altLang="zh-TW" sz="1330" baseline="0" dirty="0"/>
                      <a:t>
</a:t>
                    </a:r>
                    <a:fld id="{94BE4E73-203F-452D-BC35-994CCC1D241C}" type="PERCENTAGE">
                      <a:rPr lang="en-US" altLang="zh-TW" sz="1330" baseline="0"/>
                      <a:pPr>
                        <a:defRPr sz="133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sz="1330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en-US" alt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5B9-49C9-A058-D883088005C8}"/>
                </c:ext>
              </c:extLst>
            </c:dLbl>
            <c:dLbl>
              <c:idx val="2"/>
              <c:layout>
                <c:manualLayout>
                  <c:x val="0.15138952880433787"/>
                  <c:y val="0.1497831584238656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sz="1330" b="1" i="0" u="none" strike="noStrike" kern="1200" spc="0" baseline="0" dirty="0">
                        <a:solidFill>
                          <a:prstClr val="black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Project</a:t>
                    </a:r>
                    <a:r>
                      <a:rPr lang="en-US" altLang="zh-TW" sz="1330" baseline="0" dirty="0"/>
                      <a:t>
</a:t>
                    </a:r>
                    <a:fld id="{1BD108E6-4506-4BA9-AF3B-97D5FA88480A}" type="PERCENTAGE">
                      <a:rPr lang="en-US" altLang="zh-TW" sz="1330" baseline="0"/>
                      <a:pPr>
                        <a:defRPr sz="133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sz="1330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en-US" alt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644040010341183"/>
                      <c:h val="0.1853665917787420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5B9-49C9-A058-D883088005C8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'部門產品屬性比較(報告書)-2025Q1法說'!$K$3:$K$6</c:f>
              <c:strCache>
                <c:ptCount val="3"/>
                <c:pt idx="0">
                  <c:v>工商系統整合</c:v>
                </c:pt>
                <c:pt idx="1">
                  <c:v>金融產品</c:v>
                </c:pt>
                <c:pt idx="2">
                  <c:v>專案</c:v>
                </c:pt>
              </c:strCache>
            </c:strRef>
          </c:cat>
          <c:val>
            <c:numRef>
              <c:f>'部門產品屬性比較(報告書)-2025Q1法說'!$L$3:$L$6</c:f>
              <c:numCache>
                <c:formatCode>_-* #,##0_-;\-* #,##0_-;_-* "-"??_-;_-@_-</c:formatCode>
                <c:ptCount val="3"/>
                <c:pt idx="0">
                  <c:v>441169</c:v>
                </c:pt>
                <c:pt idx="1">
                  <c:v>299115</c:v>
                </c:pt>
                <c:pt idx="2">
                  <c:v>137389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5B9-49C9-A058-D883088005C8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pivotSource>
    <c:name>[法說會用營收比較.xlsx]部門產品屬性比較(報告書)-2025Q3法說!樞紐分析表1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20</a:t>
            </a:r>
            <a:r>
              <a:rPr lang="en-US" altLang="zh-TW" sz="2400" dirty="0">
                <a:solidFill>
                  <a:schemeClr val="bg2">
                    <a:lumMod val="10000"/>
                  </a:schemeClr>
                </a:solidFill>
              </a:rPr>
              <a:t>24</a:t>
            </a:r>
            <a:r>
              <a:rPr lang="en-US" altLang="zh-TW" sz="2400" baseline="0" dirty="0">
                <a:solidFill>
                  <a:schemeClr val="bg2">
                    <a:lumMod val="10000"/>
                  </a:schemeClr>
                </a:solidFill>
              </a:rPr>
              <a:t> 3Q</a:t>
            </a:r>
            <a:endParaRPr lang="zh-TW" sz="2400" dirty="0">
              <a:solidFill>
                <a:schemeClr val="bg2">
                  <a:lumMod val="10000"/>
                </a:schemeClr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bg2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ivotFmts>
      <c:pivotFmt>
        <c:idx val="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1.824430923070277E-2"/>
              <c:y val="-0.22599845633156748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5.7120372283444486E-2"/>
              <c:y val="4.353970527416519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0.17231562548184523"/>
              <c:y val="-0.1766521340276754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0.10939434206696462"/>
              <c:y val="-2.7734699650121226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layout>
            <c:manualLayout>
              <c:x val="5.7120372283444486E-2"/>
              <c:y val="4.353970527416519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layout>
            <c:manualLayout>
              <c:x val="0.10939434206696462"/>
              <c:y val="-2.7734699650121226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-0.28586526340927287"/>
              <c:y val="-9.1582325874299805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0.17231562548184523"/>
              <c:y val="-0.1766521340276754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-0.23824629954137616"/>
              <c:y val="7.6437762448700958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layout>
            <c:manualLayout>
              <c:x val="0.21993471692262526"/>
              <c:y val="-0.2304185155491346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0.17332945756853063"/>
              <c:y val="7.8549788188849293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layout>
            <c:manualLayout>
              <c:x val="-0.23824629954137616"/>
              <c:y val="7.6437762448700958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0.21993471692262526"/>
              <c:y val="-0.2304185155491346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17332945756853063"/>
              <c:y val="7.8549788188849293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24642871270552819"/>
              <c:y val="7.079757945233389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-0.24642871270552819"/>
              <c:y val="7.079757945233389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dLbl>
          <c:idx val="0"/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26"/>
        <c:dLbl>
          <c:idx val="0"/>
          <c:showLegendKey val="1"/>
          <c:showVal val="1"/>
          <c:showCatName val="1"/>
          <c:showSerName val="1"/>
          <c:showPercent val="1"/>
          <c:showBubbleSize val="1"/>
          <c:extLst>
            <c:ext xmlns:c15="http://schemas.microsoft.com/office/drawing/2012/chart" uri="{CE6537A1-D6FC-4f65-9D91-7224C49458BB}"/>
          </c:extLst>
        </c:dLbl>
      </c:pivotFmt>
      <c:pivotFmt>
        <c:idx val="27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dLbl>
          <c:idx val="0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pPr>
            <a:solidFill>
              <a:schemeClr val="accent1"/>
            </a:solidFill>
            <a:ln w="9525">
              <a:solidFill>
                <a:schemeClr val="lt1"/>
              </a:solidFill>
            </a:ln>
            <a:effectLst/>
          </c:spPr>
        </c:marker>
        <c:dLbl>
          <c:idx val="0"/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1"/>
          <c:showVal val="1"/>
          <c:showCatName val="1"/>
          <c:showSerName val="1"/>
          <c:showPercent val="1"/>
          <c:showBubbleSize val="1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5838097233446066"/>
              <c:y val="9.3722838416250689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701272701272701"/>
              <c:y val="-0.19438810930777928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5868892147961925"/>
              <c:y val="5.2068243564583755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showLegendKey val="1"/>
          <c:showVal val="1"/>
          <c:showCatName val="1"/>
          <c:showSerName val="1"/>
          <c:showPercent val="1"/>
          <c:showBubbleSize val="1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5868892147961925"/>
              <c:y val="5.2068243564583755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701272701272701"/>
              <c:y val="-0.19438810930777928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5838097233446066"/>
              <c:y val="9.3722838416250689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separator> </c:separator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7452701871306534"/>
              <c:y val="-2.776972990111127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4813018999065511"/>
              <c:y val="-0.12496378455500108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2142541212308654"/>
              <c:y val="0.1145501358420842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7452701871306534"/>
              <c:y val="-2.776972990111127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4813018999065511"/>
              <c:y val="-0.12496378455500108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2142541212308654"/>
              <c:y val="0.1145501358420842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19956800740558742"/>
              <c:y val="-7.1842602474704295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030234583733665"/>
              <c:y val="-0.17447489172428185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5809933054208866"/>
              <c:y val="9.5790136632938991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3033900187943929"/>
              <c:y val="-5.6213562849916979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248653590627654"/>
              <c:y val="-0.14404725480291233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151695009397196"/>
              <c:y val="0.1124271256998339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3033900187943929"/>
              <c:y val="-5.6213562849916979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248653590627654"/>
              <c:y val="-0.14404725480291233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151695009397196"/>
              <c:y val="0.1124271256998339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853062636915783"/>
              <c:y val="-0.1159404733779538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4866142248348561"/>
              <c:y val="-0.1124271256998339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1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099345236242778"/>
              <c:y val="0.126480516412313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2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3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853062636915783"/>
              <c:y val="-0.1159404733779538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4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4866142248348561"/>
              <c:y val="-0.11242712569983396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5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099345236242778"/>
              <c:y val="0.126480516412313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6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7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4309586942843561"/>
              <c:y val="-5.471561344496186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8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4048193534855988"/>
              <c:y val="-0.1025917752093033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9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2024096767428004"/>
              <c:y val="0.14704821113333477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0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1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4309586942843561"/>
              <c:y val="-5.4715613444961862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2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4048193534855988"/>
              <c:y val="-0.1025917752093033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3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2024096767428004"/>
              <c:y val="0.14704821113333477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4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5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0194342911515034"/>
              <c:y val="0.1265298560914741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6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2479833086930598"/>
              <c:y val="-6.155506512558203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7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7707701246681898"/>
              <c:y val="-0.119690404410854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8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9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2479833086930598"/>
              <c:y val="-6.155506512558203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0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7707701246681898"/>
              <c:y val="-0.119690404410854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1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0194342911515034"/>
              <c:y val="0.1265298560914741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2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3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2479833086930598"/>
              <c:y val="-6.155506512558203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4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7707701246681898"/>
              <c:y val="-0.119690404410854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5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0194342911515034"/>
              <c:y val="0.1265298560914741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'部門產品屬性比較(報告書)-2025Q3法說'!$I$2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4AF1-403C-9331-B50CEA0CCC1F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4AF1-403C-9331-B50CEA0CCC1F}"/>
              </c:ext>
            </c:extLst>
          </c:dPt>
          <c:dPt>
            <c:idx val="2"/>
            <c:bubble3D val="0"/>
            <c:spPr>
              <a:solidFill>
                <a:schemeClr val="accent1">
                  <a:tint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4AF1-403C-9331-B50CEA0CCC1F}"/>
              </c:ext>
            </c:extLst>
          </c:dPt>
          <c:dLbls>
            <c:dLbl>
              <c:idx val="0"/>
              <c:layout>
                <c:manualLayout>
                  <c:x val="-0.22479833086930598"/>
                  <c:y val="-6.15550651255820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ysClr val="windowText" lastClr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Commercial
</a:t>
                    </a:r>
                    <a:fld id="{0BEF8EB6-8796-4E6C-B64D-F450783E15B9}" type="PERCENTAGE">
                      <a:rPr lang="en-US" altLang="zh-TW" baseline="0"/>
                      <a:pPr>
                        <a:defRPr sz="1330">
                          <a:solidFill>
                            <a:sysClr val="windowText" lastClr="000000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ysClr val="windowText" lastClr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en-US" alt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AF1-403C-9331-B50CEA0CCC1F}"/>
                </c:ext>
              </c:extLst>
            </c:dLbl>
            <c:dLbl>
              <c:idx val="1"/>
              <c:layout>
                <c:manualLayout>
                  <c:x val="0.27707701246681898"/>
                  <c:y val="-0.11969040441085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ysClr val="windowText" lastClr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Financial
</a:t>
                    </a:r>
                    <a:fld id="{EE03D423-4549-4033-B6FC-63F7CAAB5E24}" type="PERCENTAGE">
                      <a:rPr lang="en-US" altLang="zh-TW" baseline="0"/>
                      <a:pPr>
                        <a:defRPr sz="1330">
                          <a:solidFill>
                            <a:sysClr val="windowText" lastClr="000000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ysClr val="windowText" lastClr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en-US" alt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AF1-403C-9331-B50CEA0CCC1F}"/>
                </c:ext>
              </c:extLst>
            </c:dLbl>
            <c:dLbl>
              <c:idx val="2"/>
              <c:layout>
                <c:manualLayout>
                  <c:x val="0.14056378636672848"/>
                  <c:y val="0.1419631518633694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ysClr val="windowText" lastClr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dirty="0"/>
                      <a:t>Project</a:t>
                    </a:r>
                    <a:r>
                      <a:rPr lang="en-US" altLang="zh-TW" baseline="0" dirty="0"/>
                      <a:t>
</a:t>
                    </a:r>
                    <a:fld id="{BD594A0D-E820-4187-8A6C-43B4A20C7194}" type="PERCENTAGE">
                      <a:rPr lang="en-US" altLang="zh-TW" baseline="0"/>
                      <a:pPr>
                        <a:defRPr sz="1330">
                          <a:solidFill>
                            <a:sysClr val="windowText" lastClr="000000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ysClr val="windowText" lastClr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en-US" alt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AF1-403C-9331-B50CEA0CCC1F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ysClr val="windowText" lastClr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'部門產品屬性比較(報告書)-2025Q3法說'!$H$3:$H$6</c:f>
              <c:strCache>
                <c:ptCount val="3"/>
                <c:pt idx="0">
                  <c:v>工商系統整合</c:v>
                </c:pt>
                <c:pt idx="1">
                  <c:v>金融產品</c:v>
                </c:pt>
                <c:pt idx="2">
                  <c:v>專案</c:v>
                </c:pt>
              </c:strCache>
            </c:strRef>
          </c:cat>
          <c:val>
            <c:numRef>
              <c:f>'部門產品屬性比較(報告書)-2025Q3法說'!$I$3:$I$6</c:f>
              <c:numCache>
                <c:formatCode>_-* #,##0_-;\-* #,##0_-;_-* "-"??_-;_-@_-</c:formatCode>
                <c:ptCount val="3"/>
                <c:pt idx="0">
                  <c:v>308345</c:v>
                </c:pt>
                <c:pt idx="1">
                  <c:v>204340</c:v>
                </c:pt>
                <c:pt idx="2">
                  <c:v>81759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AF1-403C-9331-B50CEA0CCC1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pivotSource>
    <c:name>[法說會用營收比較.xlsx]部門產品屬性比較(報告書)-2025Q3法說!樞紐分析表3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zh-TW" sz="2400" b="1" i="0" u="none" strike="noStrike" kern="1200" cap="all" baseline="0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2025 3Q</a:t>
            </a:r>
            <a:endParaRPr lang="zh-TW" altLang="zh-TW" sz="2400" b="1" i="0" u="none" strike="noStrike" kern="1200" cap="all" baseline="0" dirty="0">
              <a:solidFill>
                <a:schemeClr val="bg2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4466376804977959"/>
          <c:y val="9.64168167096235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bg2">
                  <a:lumMod val="10000"/>
                </a:schemeClr>
              </a:solidFill>
              <a:latin typeface="+mn-lt"/>
              <a:ea typeface="+mn-ea"/>
              <a:cs typeface="+mn-cs"/>
            </a:defRPr>
          </a:pPr>
          <a:endParaRPr lang="zh-TW" altLang="zh-TW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9.7211912592712516E-2"/>
              <c:y val="0.1202053415521876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601769677805658"/>
              <c:y val="-0.1202053415521876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30621752466704449"/>
              <c:y val="-0.10646758823193769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5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30621752466704449"/>
              <c:y val="-0.10646758823193769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2601769677805658"/>
              <c:y val="-0.1202053415521876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9.7211912592712516E-2"/>
              <c:y val="0.1202053415521876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5050328093683327"/>
              <c:y val="-0.14768084819268773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3261018944134507"/>
              <c:y val="-9.4447054076718925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no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4835929005687548"/>
                  <c:h val="9.9633055955113237E-2"/>
                </c:manualLayout>
              </c15:layout>
            </c:ext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0269491519252574"/>
              <c:y val="0.1030331499018751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5">
                      <a:shade val="6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5050328093683327"/>
              <c:y val="-0.14768084819268773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23261018944134507"/>
              <c:y val="-9.4447054076718925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noAutofit/>
            </a:bodyPr>
            <a:lstStyle/>
            <a:p>
              <a:pPr>
                <a:defRPr sz="1000" b="1" i="0" u="none" strike="noStrike" kern="1200" spc="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>
              <c15:layout>
                <c:manualLayout>
                  <c:w val="0.14835929005687548"/>
                  <c:h val="9.9633055955113237E-2"/>
                </c:manualLayout>
              </c15:layout>
            </c:ext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0269491519252574"/>
              <c:y val="0.1030331499018751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chemeClr val="accent5">
                      <a:shade val="6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3481903430347192"/>
              <c:y val="0.127074218212312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8114273907115017"/>
              <c:y val="-9.6164273241750114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3593831637547946"/>
              <c:y val="-7.8992081591437655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3593831637547946"/>
              <c:y val="-7.8992081591437655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8114273907115017"/>
              <c:y val="-9.6164273241750114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3481903430347192"/>
              <c:y val="0.127074218212312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outEnd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-0.23593831637547946"/>
              <c:y val="-7.8992081591437655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8114273907115017"/>
              <c:y val="-9.6164273241750114E-2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chemeClr val="accent1"/>
          </a:solidFill>
          <a:ln>
            <a:noFill/>
          </a:ln>
          <a:effectLst>
            <a:outerShdw blurRad="88900" sx="102000" sy="102000" algn="ctr" rotWithShape="0">
              <a:prstClr val="black">
                <a:alpha val="10000"/>
              </a:prstClr>
            </a:outerShdw>
          </a:effectLst>
          <a:scene3d>
            <a:camera prst="orthographicFront"/>
            <a:lightRig rig="threePt" dir="t"/>
          </a:scene3d>
          <a:sp3d>
            <a:bevelT w="127000" h="127000"/>
            <a:bevelB w="127000" h="127000"/>
          </a:sp3d>
        </c:spPr>
        <c:dLbl>
          <c:idx val="0"/>
          <c:layout>
            <c:manualLayout>
              <c:x val="0.13481903430347192"/>
              <c:y val="0.1270742182123126"/>
            </c:manualLayout>
          </c:layout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spc="0" baseline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pPr>
              <a:endParaRPr lang="zh-TW"/>
            </a:p>
          </c:txPr>
          <c:dLblPos val="bestFit"/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'部門產品屬性比較(報告書)-2025Q3法說'!$O$2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shade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D0CB-4201-8548-DC8DDE42716F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D0CB-4201-8548-DC8DDE42716F}"/>
              </c:ext>
            </c:extLst>
          </c:dPt>
          <c:dPt>
            <c:idx val="2"/>
            <c:bubble3D val="0"/>
            <c:spPr>
              <a:solidFill>
                <a:schemeClr val="accent1">
                  <a:tint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D0CB-4201-8548-DC8DDE42716F}"/>
              </c:ext>
            </c:extLst>
          </c:dPt>
          <c:dLbls>
            <c:dLbl>
              <c:idx val="0"/>
              <c:layout>
                <c:manualLayout>
                  <c:x val="-0.23593831637547946"/>
                  <c:y val="-7.899208159143765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ysClr val="windowText" lastClr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Commercial
</a:t>
                    </a:r>
                    <a:fld id="{970093A1-80FD-497B-A36E-719BFBA7F942}" type="PERCENTAGE">
                      <a:rPr lang="en-US" altLang="zh-TW" baseline="0"/>
                      <a:pPr>
                        <a:defRPr sz="1330">
                          <a:solidFill>
                            <a:sysClr val="windowText" lastClr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ysClr val="windowText" lastClr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en-US" alt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0CB-4201-8548-DC8DDE42716F}"/>
                </c:ext>
              </c:extLst>
            </c:dLbl>
            <c:dLbl>
              <c:idx val="1"/>
              <c:layout>
                <c:manualLayout>
                  <c:x val="0.18114273907115017"/>
                  <c:y val="-9.616427324175011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ysClr val="windowText" lastClr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Financial
</a:t>
                    </a:r>
                    <a:fld id="{0A577A91-E43C-45B0-AF8D-C398B5F5715D}" type="PERCENTAGE">
                      <a:rPr lang="en-US" altLang="zh-TW" baseline="0"/>
                      <a:pPr>
                        <a:defRPr sz="1330">
                          <a:solidFill>
                            <a:sysClr val="windowText" lastClr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ysClr val="windowText" lastClr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en-US" alt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0CB-4201-8548-DC8DDE42716F}"/>
                </c:ext>
              </c:extLst>
            </c:dLbl>
            <c:dLbl>
              <c:idx val="2"/>
              <c:layout>
                <c:manualLayout>
                  <c:x val="0.13481903430347192"/>
                  <c:y val="0.127074218212312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ysClr val="windowText" lastClr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Project
</a:t>
                    </a:r>
                    <a:fld id="{4CDA792F-95C1-491C-A11D-1A889FE310D2}" type="PERCENTAGE">
                      <a:rPr lang="en-US" altLang="zh-TW" baseline="0"/>
                      <a:pPr>
                        <a:defRPr sz="1330">
                          <a:solidFill>
                            <a:sysClr val="windowText" lastClr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ysClr val="windowText" lastClr="00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en-US" alt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D0CB-4201-8548-DC8DDE42716F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ysClr val="windowText" lastClr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'部門產品屬性比較(報告書)-2025Q3法說'!$N$3:$N$6</c:f>
              <c:strCache>
                <c:ptCount val="3"/>
                <c:pt idx="0">
                  <c:v>工商系統整合</c:v>
                </c:pt>
                <c:pt idx="1">
                  <c:v>金融產品</c:v>
                </c:pt>
                <c:pt idx="2">
                  <c:v>專案</c:v>
                </c:pt>
              </c:strCache>
            </c:strRef>
          </c:cat>
          <c:val>
            <c:numRef>
              <c:f>'部門產品屬性比較(報告書)-2025Q3法說'!$O$3:$O$6</c:f>
              <c:numCache>
                <c:formatCode>_-* #,##0_-;\-* #,##0_-;_-* "-"??_-;_-@_-</c:formatCode>
                <c:ptCount val="3"/>
                <c:pt idx="0">
                  <c:v>393682</c:v>
                </c:pt>
                <c:pt idx="1">
                  <c:v>204146</c:v>
                </c:pt>
                <c:pt idx="2">
                  <c:v>86636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0CB-4201-8548-DC8DDE42716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202</a:t>
            </a:r>
            <a:r>
              <a:rPr lang="en-US" altLang="zh-TW" sz="2400" dirty="0">
                <a:solidFill>
                  <a:schemeClr val="bg2">
                    <a:lumMod val="10000"/>
                  </a:schemeClr>
                </a:solidFill>
              </a:rPr>
              <a:t>4</a:t>
            </a:r>
            <a:endParaRPr lang="zh-TW" sz="2400" dirty="0">
              <a:solidFill>
                <a:schemeClr val="bg2">
                  <a:lumMod val="10000"/>
                </a:schemeClr>
              </a:solidFill>
            </a:endParaRPr>
          </a:p>
        </c:rich>
      </c:tx>
      <c:layout>
        <c:manualLayout>
          <c:xMode val="edge"/>
          <c:yMode val="edge"/>
          <c:x val="0.40562113586535181"/>
          <c:y val="9.6996313398903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bg2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4040251303856418E-2"/>
          <c:y val="0.2859205445556448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1">
                  <a:shade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BF2B-4A8F-A83F-1B2373EBD1E6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BF2B-4A8F-A83F-1B2373EBD1E6}"/>
              </c:ext>
            </c:extLst>
          </c:dPt>
          <c:dPt>
            <c:idx val="2"/>
            <c:bubble3D val="0"/>
            <c:spPr>
              <a:solidFill>
                <a:schemeClr val="accent1">
                  <a:tint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BF2B-4A8F-A83F-1B2373EBD1E6}"/>
              </c:ext>
            </c:extLst>
          </c:dPt>
          <c:dPt>
            <c:idx val="3"/>
            <c:bubble3D val="0"/>
            <c:spPr>
              <a:solidFill>
                <a:schemeClr val="accent1">
                  <a:tint val="3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BF2B-4A8F-A83F-1B2373EBD1E6}"/>
              </c:ext>
            </c:extLst>
          </c:dPt>
          <c:dLbls>
            <c:dLbl>
              <c:idx val="0"/>
              <c:layout>
                <c:manualLayout>
                  <c:x val="0.15903494858499329"/>
                  <c:y val="-6.923824224664818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sz="1330" baseline="0" dirty="0"/>
                      <a:t>TW
</a:t>
                    </a:r>
                    <a:fld id="{84BBA68A-B4D7-45EE-8693-989360063DFD}" type="PERCENTAGE">
                      <a:rPr lang="en-US" altLang="zh-TW" sz="1330" baseline="0"/>
                      <a:pPr>
                        <a:defRPr sz="133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sz="1330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en-US" alt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F2B-4A8F-A83F-1B2373EBD1E6}"/>
                </c:ext>
              </c:extLst>
            </c:dLbl>
            <c:dLbl>
              <c:idx val="1"/>
              <c:layout>
                <c:manualLayout>
                  <c:x val="-0.22504322955573933"/>
                  <c:y val="0.1793543379509121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sz="1330" baseline="0" dirty="0"/>
                      <a:t>Aisa
</a:t>
                    </a:r>
                    <a:fld id="{53A5E122-8A8F-45BA-906F-8A8491B16751}" type="PERCENTAGE">
                      <a:rPr lang="en-US" altLang="zh-TW" sz="1330" baseline="0"/>
                      <a:pPr>
                        <a:defRPr sz="133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sz="1330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en-US" alt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F2B-4A8F-A83F-1B2373EBD1E6}"/>
                </c:ext>
              </c:extLst>
            </c:dLbl>
            <c:dLbl>
              <c:idx val="2"/>
              <c:layout>
                <c:manualLayout>
                  <c:x val="0.21675483203258084"/>
                  <c:y val="6.3449709810204313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sz="1330" baseline="0" dirty="0"/>
                      <a:t>Others
</a:t>
                    </a:r>
                    <a:fld id="{CF17FC5F-0EFD-4778-9CEA-E8AFEC58CBF5}" type="PERCENTAGE">
                      <a:rPr lang="en-US" altLang="zh-TW" sz="1330" baseline="0"/>
                      <a:pPr>
                        <a:defRPr sz="133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sz="1330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en-US" alt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F2B-4A8F-A83F-1B2373EBD1E6}"/>
                </c:ext>
              </c:extLst>
            </c:dLbl>
            <c:dLbl>
              <c:idx val="3"/>
              <c:layout>
                <c:manualLayout>
                  <c:x val="4.2081261738592529E-2"/>
                  <c:y val="-8.2564105898005488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F2B-4A8F-A83F-1B2373EBD1E6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'2025Q1地區別收入'!$M$64:$M$66</c:f>
              <c:strCache>
                <c:ptCount val="3"/>
                <c:pt idx="0">
                  <c:v>台灣地區</c:v>
                </c:pt>
                <c:pt idx="1">
                  <c:v>亞洲地區</c:v>
                </c:pt>
                <c:pt idx="2">
                  <c:v>其他</c:v>
                </c:pt>
              </c:strCache>
            </c:strRef>
          </c:cat>
          <c:val>
            <c:numRef>
              <c:f>'2025Q1地區別收入'!$N$64:$N$66</c:f>
              <c:numCache>
                <c:formatCode>_-* #,##0_-;\-* #,##0_-;_-* "-"??_-;_-@_-</c:formatCode>
                <c:ptCount val="3"/>
                <c:pt idx="0">
                  <c:v>769155</c:v>
                </c:pt>
                <c:pt idx="1">
                  <c:v>105134</c:v>
                </c:pt>
                <c:pt idx="2">
                  <c:v>3385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2B-4A8F-A83F-1B2373EBD1E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202</a:t>
            </a:r>
            <a:r>
              <a:rPr lang="en-US" altLang="zh-TW" sz="2400" dirty="0">
                <a:solidFill>
                  <a:schemeClr val="bg2">
                    <a:lumMod val="10000"/>
                  </a:schemeClr>
                </a:solidFill>
              </a:rPr>
              <a:t>5 3Q</a:t>
            </a:r>
            <a:endParaRPr lang="zh-TW" sz="2400" dirty="0">
              <a:solidFill>
                <a:schemeClr val="bg2">
                  <a:lumMod val="10000"/>
                </a:schemeClr>
              </a:solidFill>
            </a:endParaRPr>
          </a:p>
        </c:rich>
      </c:tx>
      <c:layout>
        <c:manualLayout>
          <c:xMode val="edge"/>
          <c:yMode val="edge"/>
          <c:x val="0.41916550587840512"/>
          <c:y val="7.87569047738291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bg2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4040251303856418E-2"/>
          <c:y val="0.2859205445556448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1">
                  <a:shade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C8CA-47CB-8B3D-609364A4D97A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C8CA-47CB-8B3D-609364A4D97A}"/>
              </c:ext>
            </c:extLst>
          </c:dPt>
          <c:dPt>
            <c:idx val="2"/>
            <c:bubble3D val="0"/>
            <c:spPr>
              <a:solidFill>
                <a:schemeClr val="accent1">
                  <a:tint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C8CA-47CB-8B3D-609364A4D97A}"/>
              </c:ext>
            </c:extLst>
          </c:dPt>
          <c:dPt>
            <c:idx val="3"/>
            <c:bubble3D val="0"/>
            <c:spPr>
              <a:solidFill>
                <a:schemeClr val="accent1">
                  <a:tint val="3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C8CA-47CB-8B3D-609364A4D97A}"/>
              </c:ext>
            </c:extLst>
          </c:dPt>
          <c:dLbls>
            <c:dLbl>
              <c:idx val="0"/>
              <c:layout>
                <c:manualLayout>
                  <c:x val="0.15903494858499329"/>
                  <c:y val="-6.923824224664818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TW
</a:t>
                    </a:r>
                    <a:fld id="{7F60C474-F429-40A2-8A09-A383276DC7A9}" type="PERCENTAGE">
                      <a:rPr lang="en-US" altLang="zh-TW" baseline="0"/>
                      <a:pPr>
                        <a:defRPr sz="1330">
                          <a:solidFill>
                            <a:schemeClr val="bg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en-US" alt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8CA-47CB-8B3D-609364A4D97A}"/>
                </c:ext>
              </c:extLst>
            </c:dLbl>
            <c:dLbl>
              <c:idx val="1"/>
              <c:layout>
                <c:manualLayout>
                  <c:x val="-0.18071406020805"/>
                  <c:y val="0.26391528503641681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Aisa
</a:t>
                    </a:r>
                    <a:fld id="{39BEA594-BF62-4217-AC99-B544250BBD2D}" type="PERCENTAGE">
                      <a:rPr lang="en-US" altLang="zh-TW" baseline="0"/>
                      <a:pPr>
                        <a:defRPr sz="133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en-US" alt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C8CA-47CB-8B3D-609364A4D97A}"/>
                </c:ext>
              </c:extLst>
            </c:dLbl>
            <c:dLbl>
              <c:idx val="2"/>
              <c:layout>
                <c:manualLayout>
                  <c:x val="0.21981199262279089"/>
                  <c:y val="0.10021529606610634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8CA-47CB-8B3D-609364A4D97A}"/>
                </c:ext>
              </c:extLst>
            </c:dLbl>
            <c:dLbl>
              <c:idx val="3"/>
              <c:layout>
                <c:manualLayout>
                  <c:x val="4.2081261738592529E-2"/>
                  <c:y val="-8.2564105898005488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8CA-47CB-8B3D-609364A4D97A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'2025Q3地區別收入'!$D$168:$D$170</c:f>
              <c:strCache>
                <c:ptCount val="3"/>
                <c:pt idx="0">
                  <c:v>台灣地區</c:v>
                </c:pt>
                <c:pt idx="1">
                  <c:v>亞洲地區</c:v>
                </c:pt>
                <c:pt idx="2">
                  <c:v>其他</c:v>
                </c:pt>
              </c:strCache>
            </c:strRef>
          </c:cat>
          <c:val>
            <c:numRef>
              <c:f>'2025Q3地區別收入'!$E$168:$E$170</c:f>
              <c:numCache>
                <c:formatCode>_-* #,##0_-;\-* #,##0_-;_-* "-"??_-;_-@_-</c:formatCode>
                <c:ptCount val="3"/>
                <c:pt idx="0">
                  <c:v>600145441</c:v>
                </c:pt>
                <c:pt idx="1">
                  <c:v>82553370</c:v>
                </c:pt>
                <c:pt idx="2">
                  <c:v>1765047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8CA-47CB-8B3D-609364A4D97A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</a:rPr>
              <a:t>202</a:t>
            </a:r>
            <a:r>
              <a:rPr lang="en-US" altLang="zh-TW" sz="2400" dirty="0">
                <a:solidFill>
                  <a:schemeClr val="bg2">
                    <a:lumMod val="10000"/>
                  </a:schemeClr>
                </a:solidFill>
              </a:rPr>
              <a:t>4</a:t>
            </a:r>
            <a:r>
              <a:rPr lang="en-US" altLang="zh-TW" sz="2400" baseline="0" dirty="0">
                <a:solidFill>
                  <a:schemeClr val="bg2">
                    <a:lumMod val="10000"/>
                  </a:schemeClr>
                </a:solidFill>
              </a:rPr>
              <a:t> 3q</a:t>
            </a:r>
            <a:endParaRPr lang="zh-TW" sz="2400" dirty="0">
              <a:solidFill>
                <a:schemeClr val="bg2">
                  <a:lumMod val="10000"/>
                </a:schemeClr>
              </a:solidFill>
            </a:endParaRPr>
          </a:p>
        </c:rich>
      </c:tx>
      <c:layout>
        <c:manualLayout>
          <c:xMode val="edge"/>
          <c:yMode val="edge"/>
          <c:x val="0.42997345132538861"/>
          <c:y val="9.57815298166898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bg2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4040251303856418E-2"/>
          <c:y val="0.2859205445556448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1">
                  <a:shade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FECF-4377-89ED-B0DA3A0C350F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FECF-4377-89ED-B0DA3A0C350F}"/>
              </c:ext>
            </c:extLst>
          </c:dPt>
          <c:dPt>
            <c:idx val="2"/>
            <c:bubble3D val="0"/>
            <c:spPr>
              <a:solidFill>
                <a:schemeClr val="accent1">
                  <a:tint val="6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FECF-4377-89ED-B0DA3A0C350F}"/>
              </c:ext>
            </c:extLst>
          </c:dPt>
          <c:dPt>
            <c:idx val="3"/>
            <c:bubble3D val="0"/>
            <c:spPr>
              <a:solidFill>
                <a:schemeClr val="accent1">
                  <a:tint val="3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FECF-4377-89ED-B0DA3A0C350F}"/>
              </c:ext>
            </c:extLst>
          </c:dPt>
          <c:dLbls>
            <c:dLbl>
              <c:idx val="0"/>
              <c:layout>
                <c:manualLayout>
                  <c:x val="0.13849204267660728"/>
                  <c:y val="-7.2810456155963668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TW
</a:t>
                    </a:r>
                    <a:fld id="{E2D361C2-591C-45B3-83F7-70FF4C98EB32}" type="PERCENTAGE">
                      <a:rPr lang="en-US" altLang="zh-TW" baseline="0"/>
                      <a:pPr>
                        <a:defRPr sz="133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en-US" alt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ECF-4377-89ED-B0DA3A0C350F}"/>
                </c:ext>
              </c:extLst>
            </c:dLbl>
            <c:dLbl>
              <c:idx val="1"/>
              <c:layout>
                <c:manualLayout>
                  <c:x val="-0.15167568144640711"/>
                  <c:y val="0.17935438541619494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Aisa
</a:t>
                    </a:r>
                    <a:fld id="{69DD55B3-B8A5-4604-943A-B3ABD18BC447}" type="PERCENTAGE">
                      <a:rPr lang="en-US" altLang="zh-TW" baseline="0"/>
                      <a:pPr>
                        <a:defRPr sz="133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en-US" alt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ECF-4377-89ED-B0DA3A0C350F}"/>
                </c:ext>
              </c:extLst>
            </c:dLbl>
            <c:dLbl>
              <c:idx val="2"/>
              <c:layout>
                <c:manualLayout>
                  <c:x val="0.14925663017851079"/>
                  <c:y val="7.0593791144084345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Others
</a:t>
                    </a:r>
                    <a:fld id="{C02AC7D0-03B5-49B2-B9D0-493DF595C491}" type="PERCENTAGE">
                      <a:rPr lang="en-US" altLang="zh-TW" baseline="0"/>
                      <a:pPr>
                        <a:defRPr sz="1330">
                          <a:solidFill>
                            <a:schemeClr val="tx1"/>
                          </a:solidFill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en-US" alt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ECF-4377-89ED-B0DA3A0C350F}"/>
                </c:ext>
              </c:extLst>
            </c:dLbl>
            <c:dLbl>
              <c:idx val="3"/>
              <c:layout>
                <c:manualLayout>
                  <c:x val="4.2081261738592529E-2"/>
                  <c:y val="-8.2564105898005488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ECF-4377-89ED-B0DA3A0C350F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'2024Q3地區別收入'!$L$88:$L$90</c:f>
              <c:strCache>
                <c:ptCount val="3"/>
                <c:pt idx="0">
                  <c:v>台灣地區</c:v>
                </c:pt>
                <c:pt idx="1">
                  <c:v>亞洲地區</c:v>
                </c:pt>
                <c:pt idx="2">
                  <c:v>其他</c:v>
                </c:pt>
              </c:strCache>
            </c:strRef>
          </c:cat>
          <c:val>
            <c:numRef>
              <c:f>'2024Q3地區別收入'!$M$88:$M$90</c:f>
              <c:numCache>
                <c:formatCode>_-* #,##0_-;\-* #,##0_-;_-* "-"??_-;_-@_-</c:formatCode>
                <c:ptCount val="3"/>
                <c:pt idx="0">
                  <c:v>514818</c:v>
                </c:pt>
                <c:pt idx="1">
                  <c:v>76748</c:v>
                </c:pt>
                <c:pt idx="2">
                  <c:v>2878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ECF-4377-89ED-B0DA3A0C350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微軟正黑體" panose="020B0604030504040204" pitchFamily="34" charset="-120"/>
          <a:ea typeface="微軟正黑體" panose="020B0604030504040204" pitchFamily="34" charset="-120"/>
        </a:defRPr>
      </a:pPr>
      <a:endParaRPr lang="zh-TW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2024</a:t>
            </a:r>
            <a:endParaRPr lang="zh-TW" sz="2400" dirty="0">
              <a:solidFill>
                <a:schemeClr val="bg2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339230172647633"/>
          <c:y val="8.49045728827528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bg2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451E-2"/>
          <c:y val="0.28951020159913166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1">
                  <a:shade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D1C5-46C4-ACBE-F722B3647116}"/>
              </c:ext>
            </c:extLst>
          </c:dPt>
          <c:dPt>
            <c:idx val="1"/>
            <c:bubble3D val="0"/>
            <c:spPr>
              <a:solidFill>
                <a:schemeClr val="accent1">
                  <a:shade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D1C5-46C4-ACBE-F722B3647116}"/>
              </c:ext>
            </c:extLst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D1C5-46C4-ACBE-F722B3647116}"/>
              </c:ext>
            </c:extLst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D1C5-46C4-ACBE-F722B3647116}"/>
              </c:ext>
            </c:extLst>
          </c:dPt>
          <c:dLbls>
            <c:dLbl>
              <c:idx val="0"/>
              <c:layout>
                <c:manualLayout>
                  <c:x val="8.5847631491478338E-2"/>
                  <c:y val="-7.541233373409086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sz="1330" b="1" i="0" u="none" strike="noStrike" kern="1200" spc="0" baseline="0" dirty="0">
                        <a:solidFill>
                          <a:prstClr val="black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In-House Product</a:t>
                    </a:r>
                    <a:r>
                      <a:rPr lang="en-US" altLang="zh-TW" sz="1330" baseline="0" dirty="0"/>
                      <a:t>
</a:t>
                    </a:r>
                    <a:fld id="{DF22AEE8-8171-4ED9-A3C8-17D6095ADA81}" type="PERCENTAGE">
                      <a:rPr lang="en-US" altLang="zh-TW" sz="1330" baseline="0"/>
                      <a:pPr>
                        <a:defRPr sz="133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sz="1330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en-US" alt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1C5-46C4-ACBE-F722B3647116}"/>
                </c:ext>
              </c:extLst>
            </c:dLbl>
            <c:dLbl>
              <c:idx val="1"/>
              <c:layout>
                <c:manualLayout>
                  <c:x val="0.16074942597240832"/>
                  <c:y val="0.1722925024888797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sz="1330" b="1" i="0" u="none" strike="noStrike" kern="1200" spc="0" baseline="0" dirty="0">
                        <a:solidFill>
                          <a:prstClr val="black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Licensed Product</a:t>
                    </a:r>
                    <a:r>
                      <a:rPr lang="en-US" altLang="zh-TW" sz="1330" baseline="0" dirty="0"/>
                      <a:t>
</a:t>
                    </a:r>
                    <a:fld id="{FCA7BE6D-F3C8-430A-9823-65312C2D2364}" type="PERCENTAGE">
                      <a:rPr lang="en-US" altLang="zh-TW" sz="1330" baseline="0"/>
                      <a:pPr>
                        <a:defRPr sz="133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sz="1330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en-US" alt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1C5-46C4-ACBE-F722B3647116}"/>
                </c:ext>
              </c:extLst>
            </c:dLbl>
            <c:dLbl>
              <c:idx val="2"/>
              <c:layout>
                <c:manualLayout>
                  <c:x val="0.14322043805659665"/>
                  <c:y val="-0.1904115467024291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sz="1330" b="1" i="0" u="none" strike="noStrike" kern="1200" spc="0" baseline="0" dirty="0">
                        <a:solidFill>
                          <a:prstClr val="black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In-House Manpower</a:t>
                    </a:r>
                    <a:r>
                      <a:rPr lang="en-US" altLang="zh-TW" sz="1330" baseline="0" dirty="0"/>
                      <a:t>
</a:t>
                    </a:r>
                    <a:fld id="{91F9847F-7433-4356-B4A1-FC800D71ED29}" type="PERCENTAGE">
                      <a:rPr lang="en-US" altLang="zh-TW" sz="1330" baseline="0"/>
                      <a:pPr>
                        <a:defRPr sz="133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sz="1330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en-US" alt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D1C5-46C4-ACBE-F722B3647116}"/>
                </c:ext>
              </c:extLst>
            </c:dLbl>
            <c:dLbl>
              <c:idx val="3"/>
              <c:layout>
                <c:manualLayout>
                  <c:x val="-0.12944983818770225"/>
                  <c:y val="0.1148742325212913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sz="1330" b="1" i="0" u="none" strike="noStrike" kern="1200" spc="0" baseline="0" dirty="0">
                        <a:solidFill>
                          <a:prstClr val="black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rPr>
                      <a:t>OSC Manpower</a:t>
                    </a:r>
                    <a:r>
                      <a:rPr lang="en-US" altLang="zh-TW" sz="1330" baseline="0" dirty="0"/>
                      <a:t>
</a:t>
                    </a:r>
                    <a:fld id="{6C2B4912-7387-49CB-93A6-F374E5FB8DB4}" type="PERCENTAGE">
                      <a:rPr lang="en-US" altLang="zh-TW" sz="1330" baseline="0"/>
                      <a:pPr>
                        <a:defRPr sz="133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sz="1330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en-US" alt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D1C5-46C4-ACBE-F722B3647116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自有非自有2025Q1!$A$2:$A$5</c:f>
              <c:strCache>
                <c:ptCount val="4"/>
                <c:pt idx="0">
                  <c:v>自有產品</c:v>
                </c:pt>
                <c:pt idx="1">
                  <c:v>非自有產品</c:v>
                </c:pt>
                <c:pt idx="2">
                  <c:v>自有人力</c:v>
                </c:pt>
                <c:pt idx="3">
                  <c:v>非自有人力</c:v>
                </c:pt>
              </c:strCache>
            </c:strRef>
          </c:cat>
          <c:val>
            <c:numRef>
              <c:f>自有非自有2025Q1!$C$2:$C$5</c:f>
              <c:numCache>
                <c:formatCode>_-* #,##0_-;\-* #,##0_-;_-* "-"??_-;_-@_-</c:formatCode>
                <c:ptCount val="4"/>
                <c:pt idx="0">
                  <c:v>29693018.426461495</c:v>
                </c:pt>
                <c:pt idx="1">
                  <c:v>54492050</c:v>
                </c:pt>
                <c:pt idx="2">
                  <c:v>558870532.34255362</c:v>
                </c:pt>
                <c:pt idx="3">
                  <c:v>234617623.23098484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1C5-46C4-ACBE-F722B364711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baseline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2024 3Q</a:t>
            </a:r>
            <a:endParaRPr lang="zh-TW" sz="2400" dirty="0">
              <a:solidFill>
                <a:schemeClr val="bg2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3402492765876805"/>
          <c:y val="3.89718214232016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baseline="0">
              <a:solidFill>
                <a:schemeClr val="bg2">
                  <a:lumMod val="1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4365974403054619E-2"/>
          <c:y val="0.28231617460668579"/>
          <c:w val="0.83362734101114655"/>
          <c:h val="0.67919132557409911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1">
                  <a:shade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5EF9-4C49-B9C1-BEAC40730ECA}"/>
              </c:ext>
            </c:extLst>
          </c:dPt>
          <c:dPt>
            <c:idx val="1"/>
            <c:bubble3D val="0"/>
            <c:spPr>
              <a:solidFill>
                <a:schemeClr val="accent1">
                  <a:shade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5EF9-4C49-B9C1-BEAC40730ECA}"/>
              </c:ext>
            </c:extLst>
          </c:dPt>
          <c:dPt>
            <c:idx val="2"/>
            <c:bubble3D val="0"/>
            <c:spPr>
              <a:solidFill>
                <a:schemeClr val="accent1">
                  <a:tint val="86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5EF9-4C49-B9C1-BEAC40730ECA}"/>
              </c:ext>
            </c:extLst>
          </c:dPt>
          <c:dPt>
            <c:idx val="3"/>
            <c:bubble3D val="0"/>
            <c:spPr>
              <a:solidFill>
                <a:schemeClr val="accent1">
                  <a:tint val="58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5EF9-4C49-B9C1-BEAC40730ECA}"/>
              </c:ext>
            </c:extLst>
          </c:dPt>
          <c:dLbls>
            <c:dLbl>
              <c:idx val="0"/>
              <c:layout>
                <c:manualLayout>
                  <c:x val="2.2095430189654347E-2"/>
                  <c:y val="-2.162516735345190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5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In-House</a:t>
                    </a:r>
                  </a:p>
                  <a:p>
                    <a:pPr>
                      <a:defRPr sz="135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r>
                      <a:rPr lang="en-US" altLang="zh-TW" baseline="0" dirty="0"/>
                      <a:t>Product
</a:t>
                    </a:r>
                    <a:fld id="{64436E02-F637-459A-A2C3-A67C34EED6BB}" type="PERCENTAGE">
                      <a:rPr lang="en-US" altLang="zh-TW" baseline="0" dirty="0"/>
                      <a:pPr>
                        <a:defRPr sz="135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5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EF9-4C49-B9C1-BEAC40730ECA}"/>
                </c:ext>
              </c:extLst>
            </c:dLbl>
            <c:dLbl>
              <c:idx val="1"/>
              <c:layout>
                <c:manualLayout>
                  <c:x val="0.12740000509389568"/>
                  <c:y val="0.1145562878306602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5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Licensed</a:t>
                    </a:r>
                  </a:p>
                  <a:p>
                    <a:pPr>
                      <a:defRPr sz="135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r>
                      <a:rPr lang="en-US" altLang="zh-TW" baseline="0" dirty="0"/>
                      <a:t>Product
</a:t>
                    </a:r>
                    <a:fld id="{389BEACE-3E2E-4F5B-9B5B-1CD40B3777E0}" type="PERCENTAGE">
                      <a:rPr lang="en-US" altLang="zh-TW" baseline="0" dirty="0"/>
                      <a:pPr>
                        <a:defRPr sz="135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5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EF9-4C49-B9C1-BEAC40730ECA}"/>
                </c:ext>
              </c:extLst>
            </c:dLbl>
            <c:dLbl>
              <c:idx val="2"/>
              <c:layout>
                <c:manualLayout>
                  <c:x val="0.1725997842502697"/>
                  <c:y val="-0.1346801346801346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5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In-House</a:t>
                    </a:r>
                  </a:p>
                  <a:p>
                    <a:pPr>
                      <a:defRPr sz="135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r>
                      <a:rPr lang="en-US" altLang="zh-TW" baseline="0" dirty="0"/>
                      <a:t>Product</a:t>
                    </a:r>
                  </a:p>
                  <a:p>
                    <a:pPr>
                      <a:defRPr sz="135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39E295BB-A87D-4929-BD7B-B3E82CA75510}" type="PERCENTAGE">
                      <a:rPr lang="en-US" altLang="zh-TW" baseline="0" smtClean="0"/>
                      <a:pPr>
                        <a:defRPr sz="135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zh-TW" altLang="en-US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5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EF9-4C49-B9C1-BEAC40730ECA}"/>
                </c:ext>
              </c:extLst>
            </c:dLbl>
            <c:dLbl>
              <c:idx val="3"/>
              <c:layout>
                <c:manualLayout>
                  <c:x val="8.4281254308437303E-3"/>
                  <c:y val="1.152391550573101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5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en-US" altLang="zh-TW" baseline="0" dirty="0"/>
                      <a:t>OSC</a:t>
                    </a:r>
                  </a:p>
                  <a:p>
                    <a:pPr>
                      <a:defRPr sz="135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r>
                      <a:rPr lang="en-US" altLang="zh-TW" baseline="0" dirty="0"/>
                      <a:t>Manpower
</a:t>
                    </a:r>
                    <a:fld id="{FA0857A5-F912-45C5-B8EF-C053881CE08B}" type="PERCENTAGE">
                      <a:rPr lang="en-US" altLang="zh-TW" baseline="0"/>
                      <a:pPr>
                        <a:defRPr sz="135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en-US" altLang="zh-TW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5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380330340330823"/>
                      <c:h val="0.2627084536470236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5EF9-4C49-B9C1-BEAC40730ECA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5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自有非自有2024Q3!$A$2:$A$5</c:f>
              <c:strCache>
                <c:ptCount val="4"/>
                <c:pt idx="0">
                  <c:v>自有產品</c:v>
                </c:pt>
                <c:pt idx="1">
                  <c:v>非自有產品</c:v>
                </c:pt>
                <c:pt idx="2">
                  <c:v>自有人力</c:v>
                </c:pt>
                <c:pt idx="3">
                  <c:v>非自有人力</c:v>
                </c:pt>
              </c:strCache>
            </c:strRef>
          </c:cat>
          <c:val>
            <c:numRef>
              <c:f>自有非自有2024Q3!$D$2:$D$5</c:f>
              <c:numCache>
                <c:formatCode>_-* #,##0_-;\-* #,##0_-;_-* "-"??_-;_-@_-</c:formatCode>
                <c:ptCount val="4"/>
                <c:pt idx="0">
                  <c:v>20030574.10559389</c:v>
                </c:pt>
                <c:pt idx="1">
                  <c:v>30133109</c:v>
                </c:pt>
                <c:pt idx="2">
                  <c:v>381980811.84574771</c:v>
                </c:pt>
                <c:pt idx="3">
                  <c:v>162299269.04865837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EF9-4C49-B9C1-BEAC40730ECA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7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8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9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91545-CD33-4ACB-8B9F-FC4E2275D073}" type="datetimeFigureOut">
              <a:rPr lang="zh-TW" altLang="en-US" smtClean="0"/>
              <a:t>2025/11/18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DE321C-D93A-4929-9083-45DAA84718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4082626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9B637-47F0-43AA-A063-613201E95C1F}" type="datetimeFigureOut">
              <a:rPr lang="zh-TW" altLang="en-US" smtClean="0"/>
              <a:t>2025/11/18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C01D1-6F07-44F2-AF7A-958A11DC86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2489490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4B200E6-AAAE-A226-97E1-BA9CC1B012D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0603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8211C-4AF2-487E-669D-4A2D764C6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投影片圖像版面配置區 1">
            <a:extLst>
              <a:ext uri="{FF2B5EF4-FFF2-40B4-BE49-F238E27FC236}">
                <a16:creationId xmlns:a16="http://schemas.microsoft.com/office/drawing/2014/main" id="{0B90F4E3-8B43-5BA8-E7ED-201E47A6B89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備忘稿版面配置區 2">
            <a:extLst>
              <a:ext uri="{FF2B5EF4-FFF2-40B4-BE49-F238E27FC236}">
                <a16:creationId xmlns:a16="http://schemas.microsoft.com/office/drawing/2014/main" id="{CBD7CD5C-7605-BB6A-A388-5C5E86EA0A0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TW" dirty="0"/>
              <a:t>113 </a:t>
            </a:r>
            <a:r>
              <a:rPr lang="zh-TW" altLang="en-US" dirty="0"/>
              <a:t>年</a:t>
            </a:r>
            <a:r>
              <a:rPr lang="en-US" altLang="zh-TW" dirty="0"/>
              <a:t>9</a:t>
            </a:r>
            <a:r>
              <a:rPr lang="zh-TW" altLang="en-US" dirty="0"/>
              <a:t>月</a:t>
            </a:r>
          </a:p>
        </p:txBody>
      </p:sp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6D75662D-2195-A823-55A7-6BAE07B84F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58557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DC68F-3556-CDFE-5ABF-6445C48A4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1B367200-3D0B-35DE-D14F-AED4C64D4E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6DE49DB-796E-7CB6-2ECF-C3CF2BA3AE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3D2A862-E8B3-D689-F739-8C0D9C880E3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9660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5591ACB-A205-E172-A984-3B67E4F8BF6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3725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訂版面配置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8475043-D83D-3A81-5503-15DBF04304F3}"/>
              </a:ext>
            </a:extLst>
          </p:cNvPr>
          <p:cNvSpPr/>
          <p:nvPr userDrawn="1"/>
        </p:nvSpPr>
        <p:spPr>
          <a:xfrm>
            <a:off x="0" y="0"/>
            <a:ext cx="10056440" cy="6871235"/>
          </a:xfrm>
          <a:prstGeom prst="rect">
            <a:avLst/>
          </a:prstGeom>
          <a:gradFill>
            <a:gsLst>
              <a:gs pos="0">
                <a:srgbClr val="022DAE">
                  <a:alpha val="80000"/>
                </a:srgbClr>
              </a:gs>
              <a:gs pos="62000">
                <a:srgbClr val="1D6DD6">
                  <a:alpha val="80000"/>
                </a:srgbClr>
              </a:gs>
              <a:gs pos="100000">
                <a:srgbClr val="5C96E8">
                  <a:alpha val="90000"/>
                </a:srgbClr>
              </a:gs>
            </a:gsLst>
            <a:lin ang="27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71479DAE-0439-F4E8-283E-E8F5E7AC56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5063" y="2704199"/>
            <a:ext cx="4492695" cy="4193213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29CEF55D-9FEF-A336-91B6-A8D9E2188941}"/>
              </a:ext>
            </a:extLst>
          </p:cNvPr>
          <p:cNvSpPr/>
          <p:nvPr userDrawn="1"/>
        </p:nvSpPr>
        <p:spPr>
          <a:xfrm>
            <a:off x="6553673" y="735317"/>
            <a:ext cx="4968552" cy="5400600"/>
          </a:xfrm>
          <a:prstGeom prst="rect">
            <a:avLst/>
          </a:prstGeo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114FAE7-58B5-8ED6-47E9-C9C17A965E48}"/>
              </a:ext>
            </a:extLst>
          </p:cNvPr>
          <p:cNvSpPr txBox="1"/>
          <p:nvPr userDrawn="1"/>
        </p:nvSpPr>
        <p:spPr>
          <a:xfrm>
            <a:off x="811589" y="6257368"/>
            <a:ext cx="4762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Ares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Co.,Ltd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. </a:t>
            </a:r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9CAE6D4-21B2-7B72-5CD4-51533B7CAB9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11589" y="775839"/>
            <a:ext cx="1468433" cy="60283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1A0ECB80-EA1D-DC1D-BCD3-ABDD06057D8C}"/>
              </a:ext>
            </a:extLst>
          </p:cNvPr>
          <p:cNvSpPr/>
          <p:nvPr userDrawn="1"/>
        </p:nvSpPr>
        <p:spPr>
          <a:xfrm>
            <a:off x="607756" y="2060848"/>
            <a:ext cx="8517771" cy="2592288"/>
          </a:xfrm>
          <a:prstGeom prst="rect">
            <a:avLst/>
          </a:prstGeom>
          <a:solidFill>
            <a:sysClr val="window" lastClr="FFFFFF"/>
          </a:solidFill>
          <a:ln w="100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9" name="Google Shape;11;p2">
            <a:extLst>
              <a:ext uri="{FF2B5EF4-FFF2-40B4-BE49-F238E27FC236}">
                <a16:creationId xmlns:a16="http://schemas.microsoft.com/office/drawing/2014/main" id="{8D851C58-69C9-CF8B-4ECD-F3495136C9D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27448" y="2477917"/>
            <a:ext cx="5426225" cy="18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4800">
                <a:solidFill>
                  <a:srgbClr val="1A569C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sp>
        <p:nvSpPr>
          <p:cNvPr id="7" name="Freeform 10">
            <a:extLst>
              <a:ext uri="{FF2B5EF4-FFF2-40B4-BE49-F238E27FC236}">
                <a16:creationId xmlns:a16="http://schemas.microsoft.com/office/drawing/2014/main" id="{5E46B645-7817-DFD8-D02C-D6255CE999A2}"/>
              </a:ext>
            </a:extLst>
          </p:cNvPr>
          <p:cNvSpPr/>
          <p:nvPr userDrawn="1"/>
        </p:nvSpPr>
        <p:spPr>
          <a:xfrm>
            <a:off x="6005597" y="398589"/>
            <a:ext cx="999493" cy="999493"/>
          </a:xfrm>
          <a:custGeom>
            <a:avLst/>
            <a:gdLst/>
            <a:ahLst/>
            <a:cxnLst/>
            <a:rect l="l" t="t" r="r" b="b"/>
            <a:pathLst>
              <a:path w="812800" h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gradFill rotWithShape="1">
            <a:gsLst>
              <a:gs pos="0">
                <a:srgbClr val="20C3F7">
                  <a:alpha val="100000"/>
                </a:srgbClr>
              </a:gs>
              <a:gs pos="100000">
                <a:srgbClr val="717670">
                  <a:alpha val="0"/>
                </a:srgbClr>
              </a:gs>
            </a:gsLst>
            <a:lin ang="0"/>
          </a:gra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1A569C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C034D57B-2C66-F655-55FA-B454C536A0E2}"/>
              </a:ext>
            </a:extLst>
          </p:cNvPr>
          <p:cNvSpPr txBox="1"/>
          <p:nvPr/>
        </p:nvSpPr>
        <p:spPr>
          <a:xfrm>
            <a:off x="5928011" y="-236603"/>
            <a:ext cx="1460787" cy="1545063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marL="0" marR="0" lvl="0" indent="0" algn="ctr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1A569C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sp>
        <p:nvSpPr>
          <p:cNvPr id="20" name="手繪多邊形: 圖案 19">
            <a:extLst>
              <a:ext uri="{FF2B5EF4-FFF2-40B4-BE49-F238E27FC236}">
                <a16:creationId xmlns:a16="http://schemas.microsoft.com/office/drawing/2014/main" id="{AE99C7E4-4A93-3316-EF1F-E6D89BD06F80}"/>
              </a:ext>
            </a:extLst>
          </p:cNvPr>
          <p:cNvSpPr/>
          <p:nvPr userDrawn="1"/>
        </p:nvSpPr>
        <p:spPr>
          <a:xfrm>
            <a:off x="10944917" y="3883099"/>
            <a:ext cx="1247083" cy="2122024"/>
          </a:xfrm>
          <a:custGeom>
            <a:avLst/>
            <a:gdLst>
              <a:gd name="connsiteX0" fmla="*/ 1247083 w 1465785"/>
              <a:gd name="connsiteY0" fmla="*/ 0 h 2494165"/>
              <a:gd name="connsiteX1" fmla="*/ 1374590 w 1465785"/>
              <a:gd name="connsiteY1" fmla="*/ 6439 h 2494165"/>
              <a:gd name="connsiteX2" fmla="*/ 1465785 w 1465785"/>
              <a:gd name="connsiteY2" fmla="*/ 20357 h 2494165"/>
              <a:gd name="connsiteX3" fmla="*/ 1465785 w 1465785"/>
              <a:gd name="connsiteY3" fmla="*/ 2473809 h 2494165"/>
              <a:gd name="connsiteX4" fmla="*/ 1374590 w 1465785"/>
              <a:gd name="connsiteY4" fmla="*/ 2487727 h 2494165"/>
              <a:gd name="connsiteX5" fmla="*/ 1247083 w 1465785"/>
              <a:gd name="connsiteY5" fmla="*/ 2494165 h 2494165"/>
              <a:gd name="connsiteX6" fmla="*/ 0 w 1465785"/>
              <a:gd name="connsiteY6" fmla="*/ 1247083 h 2494165"/>
              <a:gd name="connsiteX7" fmla="*/ 1247083 w 1465785"/>
              <a:gd name="connsiteY7" fmla="*/ 0 h 2494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5785" h="2494165">
                <a:moveTo>
                  <a:pt x="1247083" y="0"/>
                </a:moveTo>
                <a:cubicBezTo>
                  <a:pt x="1290130" y="0"/>
                  <a:pt x="1332667" y="2181"/>
                  <a:pt x="1374590" y="6439"/>
                </a:cubicBezTo>
                <a:lnTo>
                  <a:pt x="1465785" y="20357"/>
                </a:lnTo>
                <a:lnTo>
                  <a:pt x="1465785" y="2473809"/>
                </a:lnTo>
                <a:lnTo>
                  <a:pt x="1374590" y="2487727"/>
                </a:lnTo>
                <a:cubicBezTo>
                  <a:pt x="1332667" y="2491984"/>
                  <a:pt x="1290130" y="2494165"/>
                  <a:pt x="1247083" y="2494165"/>
                </a:cubicBezTo>
                <a:cubicBezTo>
                  <a:pt x="558336" y="2494165"/>
                  <a:pt x="0" y="1935829"/>
                  <a:pt x="0" y="1247083"/>
                </a:cubicBezTo>
                <a:cubicBezTo>
                  <a:pt x="0" y="558337"/>
                  <a:pt x="558336" y="0"/>
                  <a:pt x="1247083" y="0"/>
                </a:cubicBezTo>
                <a:close/>
              </a:path>
            </a:pathLst>
          </a:custGeom>
          <a:gradFill rotWithShape="1">
            <a:gsLst>
              <a:gs pos="0">
                <a:srgbClr val="20C3F7">
                  <a:alpha val="70000"/>
                </a:srgbClr>
              </a:gs>
              <a:gs pos="100000">
                <a:srgbClr val="717670">
                  <a:alpha val="0"/>
                </a:srgbClr>
              </a:gs>
            </a:gsLst>
            <a:lin ang="0"/>
          </a:gradFill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1A569C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74C9D795-1D35-CCEF-F149-9217AA2A0EBE}"/>
              </a:ext>
            </a:extLst>
          </p:cNvPr>
          <p:cNvSpPr txBox="1"/>
          <p:nvPr/>
        </p:nvSpPr>
        <p:spPr>
          <a:xfrm>
            <a:off x="10966643" y="3418637"/>
            <a:ext cx="2026509" cy="2143423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marL="0" marR="0" lvl="0" indent="0" algn="ctr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1A569C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817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150FA445-162D-546B-F95C-C4208CE982B9}"/>
              </a:ext>
            </a:extLst>
          </p:cNvPr>
          <p:cNvCxnSpPr>
            <a:cxnSpLocks/>
          </p:cNvCxnSpPr>
          <p:nvPr userDrawn="1"/>
        </p:nvCxnSpPr>
        <p:spPr>
          <a:xfrm>
            <a:off x="562607" y="6510022"/>
            <a:ext cx="8040216" cy="33937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4" name="Google Shape;1331;p7" descr="101.jpg">
            <a:extLst>
              <a:ext uri="{FF2B5EF4-FFF2-40B4-BE49-F238E27FC236}">
                <a16:creationId xmlns:a16="http://schemas.microsoft.com/office/drawing/2014/main" id="{6E7399BD-B9FA-4669-017E-0AE35D1B5C53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355" t="9481" r="-355" b="19176"/>
          <a:stretch>
            <a:fillRect/>
          </a:stretch>
        </p:blipFill>
        <p:spPr>
          <a:xfrm>
            <a:off x="2121797" y="1056678"/>
            <a:ext cx="3165721" cy="473759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圖片版面配置區 2">
            <a:extLst>
              <a:ext uri="{FF2B5EF4-FFF2-40B4-BE49-F238E27FC236}">
                <a16:creationId xmlns:a16="http://schemas.microsoft.com/office/drawing/2014/main" id="{4C1A6C43-6042-0BFB-4691-34882F10428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2125109" y="1095449"/>
            <a:ext cx="3129751" cy="46988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 dirty="0"/>
          </a:p>
        </p:txBody>
      </p:sp>
      <p:sp>
        <p:nvSpPr>
          <p:cNvPr id="11" name="矩形 10"/>
          <p:cNvSpPr/>
          <p:nvPr userDrawn="1"/>
        </p:nvSpPr>
        <p:spPr>
          <a:xfrm>
            <a:off x="5092699" y="0"/>
            <a:ext cx="70992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B7127F9-871A-4CEC-AF71-CF40F8108866}"/>
              </a:ext>
            </a:extLst>
          </p:cNvPr>
          <p:cNvSpPr/>
          <p:nvPr userDrawn="1"/>
        </p:nvSpPr>
        <p:spPr>
          <a:xfrm>
            <a:off x="5092698" y="0"/>
            <a:ext cx="7099301" cy="6858000"/>
          </a:xfrm>
          <a:prstGeom prst="rect">
            <a:avLst/>
          </a:prstGeom>
          <a:gradFill>
            <a:gsLst>
              <a:gs pos="0">
                <a:srgbClr val="022DAE">
                  <a:alpha val="90000"/>
                </a:srgbClr>
              </a:gs>
              <a:gs pos="62000">
                <a:srgbClr val="1D6DD6">
                  <a:alpha val="90000"/>
                </a:srgbClr>
              </a:gs>
              <a:gs pos="100000">
                <a:srgbClr val="5C96E8">
                  <a:alpha val="90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sp>
        <p:nvSpPr>
          <p:cNvPr id="28" name="標題 10">
            <a:extLst>
              <a:ext uri="{FF2B5EF4-FFF2-40B4-BE49-F238E27FC236}">
                <a16:creationId xmlns:a16="http://schemas.microsoft.com/office/drawing/2014/main" id="{176152E4-4CAD-1C96-340D-BE3CBE48B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1" y="157163"/>
            <a:ext cx="11658597" cy="472130"/>
          </a:xfrm>
          <a:prstGeom prst="rect">
            <a:avLst/>
          </a:prstGeom>
        </p:spPr>
        <p:txBody>
          <a:bodyPr/>
          <a:lstStyle>
            <a:lvl1pPr>
              <a:defRPr kumimoji="0" lang="zh-TW" altLang="en-US" sz="2800" b="1" i="0" kern="1200" dirty="0" smtClean="0">
                <a:solidFill>
                  <a:srgbClr val="2858AA"/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29" name="文字版面配置區 8">
            <a:extLst>
              <a:ext uri="{FF2B5EF4-FFF2-40B4-BE49-F238E27FC236}">
                <a16:creationId xmlns:a16="http://schemas.microsoft.com/office/drawing/2014/main" id="{16AB5BC1-2AB7-F14D-FEE8-FE6D8A9F63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6699" y="636488"/>
            <a:ext cx="11658599" cy="776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302C2A"/>
                </a:solidFill>
              </a:defRPr>
            </a:lvl1pPr>
            <a:lvl2pPr marL="366712" indent="0">
              <a:buNone/>
              <a:defRPr/>
            </a:lvl2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1BB80076-7253-A704-5946-580FAC98A01E}"/>
              </a:ext>
            </a:extLst>
          </p:cNvPr>
          <p:cNvSpPr txBox="1"/>
          <p:nvPr userDrawn="1"/>
        </p:nvSpPr>
        <p:spPr>
          <a:xfrm>
            <a:off x="7259351" y="6373101"/>
            <a:ext cx="4762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Ares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Co.,Ltd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. </a:t>
            </a:r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CF65C5B5-9345-50A1-79B4-F8316520D0EF}"/>
              </a:ext>
            </a:extLst>
          </p:cNvPr>
          <p:cNvCxnSpPr>
            <a:cxnSpLocks/>
          </p:cNvCxnSpPr>
          <p:nvPr userDrawn="1"/>
        </p:nvCxnSpPr>
        <p:spPr>
          <a:xfrm>
            <a:off x="562607" y="6517642"/>
            <a:ext cx="4530090" cy="19121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 userDrawn="1"/>
        </p:nvSpPr>
        <p:spPr>
          <a:xfrm>
            <a:off x="4791727" y="2420888"/>
            <a:ext cx="576064" cy="576064"/>
          </a:xfrm>
          <a:prstGeom prst="rect">
            <a:avLst/>
          </a:prstGeom>
          <a:solidFill>
            <a:srgbClr val="F79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FA28B2CC-B2EF-56D3-8454-5DE2FBB74C4F}"/>
              </a:ext>
            </a:extLst>
          </p:cNvPr>
          <p:cNvCxnSpPr>
            <a:cxnSpLocks/>
          </p:cNvCxnSpPr>
          <p:nvPr userDrawn="1"/>
        </p:nvCxnSpPr>
        <p:spPr>
          <a:xfrm>
            <a:off x="5092696" y="6536763"/>
            <a:ext cx="561224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0441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只有標題">
    <p:bg>
      <p:bgPr>
        <a:solidFill>
          <a:schemeClr val="bg1"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戶外, 天空, 霧, 人員 的圖片&#10;&#10;AI 產生的內容可能不正確。">
            <a:extLst>
              <a:ext uri="{FF2B5EF4-FFF2-40B4-BE49-F238E27FC236}">
                <a16:creationId xmlns:a16="http://schemas.microsoft.com/office/drawing/2014/main" id="{ACBB30EA-A739-B220-8D11-1E3D4DEBDA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1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E946E9D1-F6A2-43A4-C95F-79E7CFE62167}"/>
              </a:ext>
            </a:extLst>
          </p:cNvPr>
          <p:cNvCxnSpPr>
            <a:cxnSpLocks/>
          </p:cNvCxnSpPr>
          <p:nvPr userDrawn="1"/>
        </p:nvCxnSpPr>
        <p:spPr>
          <a:xfrm>
            <a:off x="562607" y="6510022"/>
            <a:ext cx="10142338" cy="42810"/>
          </a:xfrm>
          <a:prstGeom prst="line">
            <a:avLst/>
          </a:prstGeom>
          <a:ln w="12700">
            <a:solidFill>
              <a:srgbClr val="3232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文字方塊 3">
            <a:extLst>
              <a:ext uri="{FF2B5EF4-FFF2-40B4-BE49-F238E27FC236}">
                <a16:creationId xmlns:a16="http://schemas.microsoft.com/office/drawing/2014/main" id="{AC857F25-4E5D-94C9-703D-8541FE3FA345}"/>
              </a:ext>
            </a:extLst>
          </p:cNvPr>
          <p:cNvSpPr txBox="1"/>
          <p:nvPr userDrawn="1"/>
        </p:nvSpPr>
        <p:spPr>
          <a:xfrm>
            <a:off x="7259351" y="6373101"/>
            <a:ext cx="4762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Ares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Co.,Ltd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. </a:t>
            </a:r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" name="標題 10">
            <a:extLst>
              <a:ext uri="{FF2B5EF4-FFF2-40B4-BE49-F238E27FC236}">
                <a16:creationId xmlns:a16="http://schemas.microsoft.com/office/drawing/2014/main" id="{ED2C78F8-00A3-C2A7-22DF-F2EEC856D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1" y="273277"/>
            <a:ext cx="11658597" cy="479326"/>
          </a:xfrm>
          <a:prstGeom prst="rect">
            <a:avLst/>
          </a:prstGeom>
        </p:spPr>
        <p:txBody>
          <a:bodyPr/>
          <a:lstStyle>
            <a:lvl1pPr>
              <a:defRPr kumimoji="0" lang="zh-TW" altLang="en-US" sz="2800" b="1" i="0" kern="1200" dirty="0" smtClean="0">
                <a:solidFill>
                  <a:srgbClr val="2858AA"/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文字版面配置區 8">
            <a:extLst>
              <a:ext uri="{FF2B5EF4-FFF2-40B4-BE49-F238E27FC236}">
                <a16:creationId xmlns:a16="http://schemas.microsoft.com/office/drawing/2014/main" id="{F5208F42-AAD3-7265-E8D5-86E32A08AD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6699" y="752602"/>
            <a:ext cx="11658599" cy="4793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302C2A"/>
                </a:solidFill>
              </a:defRPr>
            </a:lvl1pPr>
            <a:lvl2pPr marL="366712" indent="0">
              <a:buNone/>
              <a:defRPr/>
            </a:lvl2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9" name="文字版面配置區 7">
            <a:extLst>
              <a:ext uri="{FF2B5EF4-FFF2-40B4-BE49-F238E27FC236}">
                <a16:creationId xmlns:a16="http://schemas.microsoft.com/office/drawing/2014/main" id="{FE9B3FCA-BBB3-D88B-0A95-765AEC7D25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6700" y="1231928"/>
            <a:ext cx="11658598" cy="4176712"/>
          </a:xfrm>
          <a:prstGeom prst="rect">
            <a:avLst/>
          </a:prstGeom>
        </p:spPr>
        <p:txBody>
          <a:bodyPr/>
          <a:lstStyle>
            <a:lvl1pPr marL="454025" indent="-216000"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rgbClr val="323232"/>
                </a:solidFill>
              </a:defRPr>
            </a:lvl1pPr>
            <a:lvl2pPr marL="638175" indent="-216000">
              <a:buSzPct val="100000"/>
              <a:buFontTx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400">
                <a:solidFill>
                  <a:srgbClr val="302C2A"/>
                </a:solidFill>
              </a:defRPr>
            </a:lvl2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</p:txBody>
      </p:sp>
    </p:spTree>
    <p:extLst>
      <p:ext uri="{BB962C8B-B14F-4D97-AF65-F5344CB8AC3E}">
        <p14:creationId xmlns:p14="http://schemas.microsoft.com/office/powerpoint/2010/main" val="210050636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20A28156-575B-3CC4-44B1-6616804BB2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5109" y="1095450"/>
            <a:ext cx="3129751" cy="4698821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5092699" y="0"/>
            <a:ext cx="70992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B7127F9-871A-4CEC-AF71-CF40F8108866}"/>
              </a:ext>
            </a:extLst>
          </p:cNvPr>
          <p:cNvSpPr/>
          <p:nvPr userDrawn="1"/>
        </p:nvSpPr>
        <p:spPr>
          <a:xfrm>
            <a:off x="5092698" y="0"/>
            <a:ext cx="7099301" cy="6858000"/>
          </a:xfrm>
          <a:prstGeom prst="rect">
            <a:avLst/>
          </a:prstGeom>
          <a:gradFill>
            <a:gsLst>
              <a:gs pos="0">
                <a:srgbClr val="022DAE">
                  <a:alpha val="90000"/>
                </a:srgbClr>
              </a:gs>
              <a:gs pos="62000">
                <a:srgbClr val="1D6DD6">
                  <a:alpha val="90000"/>
                </a:srgbClr>
              </a:gs>
              <a:gs pos="100000">
                <a:srgbClr val="5C96E8">
                  <a:alpha val="90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sp>
        <p:nvSpPr>
          <p:cNvPr id="17" name="Freeform 5"/>
          <p:cNvSpPr>
            <a:spLocks noEditPoints="1"/>
          </p:cNvSpPr>
          <p:nvPr/>
        </p:nvSpPr>
        <p:spPr bwMode="auto">
          <a:xfrm>
            <a:off x="6103907" y="1554036"/>
            <a:ext cx="267286" cy="267286"/>
          </a:xfrm>
          <a:custGeom>
            <a:avLst/>
            <a:gdLst>
              <a:gd name="T0" fmla="*/ 40 w 80"/>
              <a:gd name="T1" fmla="*/ 0 h 80"/>
              <a:gd name="T2" fmla="*/ 0 w 80"/>
              <a:gd name="T3" fmla="*/ 40 h 80"/>
              <a:gd name="T4" fmla="*/ 40 w 80"/>
              <a:gd name="T5" fmla="*/ 80 h 80"/>
              <a:gd name="T6" fmla="*/ 80 w 80"/>
              <a:gd name="T7" fmla="*/ 40 h 80"/>
              <a:gd name="T8" fmla="*/ 40 w 80"/>
              <a:gd name="T9" fmla="*/ 0 h 80"/>
              <a:gd name="T10" fmla="*/ 60 w 80"/>
              <a:gd name="T11" fmla="*/ 44 h 80"/>
              <a:gd name="T12" fmla="*/ 44 w 80"/>
              <a:gd name="T13" fmla="*/ 44 h 80"/>
              <a:gd name="T14" fmla="*/ 44 w 80"/>
              <a:gd name="T15" fmla="*/ 60 h 80"/>
              <a:gd name="T16" fmla="*/ 36 w 80"/>
              <a:gd name="T17" fmla="*/ 60 h 80"/>
              <a:gd name="T18" fmla="*/ 36 w 80"/>
              <a:gd name="T19" fmla="*/ 44 h 80"/>
              <a:gd name="T20" fmla="*/ 20 w 80"/>
              <a:gd name="T21" fmla="*/ 44 h 80"/>
              <a:gd name="T22" fmla="*/ 20 w 80"/>
              <a:gd name="T23" fmla="*/ 36 h 80"/>
              <a:gd name="T24" fmla="*/ 36 w 80"/>
              <a:gd name="T25" fmla="*/ 36 h 80"/>
              <a:gd name="T26" fmla="*/ 36 w 80"/>
              <a:gd name="T27" fmla="*/ 20 h 80"/>
              <a:gd name="T28" fmla="*/ 44 w 80"/>
              <a:gd name="T29" fmla="*/ 20 h 80"/>
              <a:gd name="T30" fmla="*/ 44 w 80"/>
              <a:gd name="T31" fmla="*/ 36 h 80"/>
              <a:gd name="T32" fmla="*/ 60 w 80"/>
              <a:gd name="T33" fmla="*/ 36 h 80"/>
              <a:gd name="T34" fmla="*/ 60 w 80"/>
              <a:gd name="T35" fmla="*/ 4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0" h="80">
                <a:moveTo>
                  <a:pt x="40" y="0"/>
                </a:moveTo>
                <a:cubicBezTo>
                  <a:pt x="18" y="0"/>
                  <a:pt x="0" y="18"/>
                  <a:pt x="0" y="40"/>
                </a:cubicBezTo>
                <a:cubicBezTo>
                  <a:pt x="0" y="62"/>
                  <a:pt x="18" y="80"/>
                  <a:pt x="40" y="80"/>
                </a:cubicBezTo>
                <a:cubicBezTo>
                  <a:pt x="62" y="80"/>
                  <a:pt x="80" y="62"/>
                  <a:pt x="80" y="40"/>
                </a:cubicBezTo>
                <a:cubicBezTo>
                  <a:pt x="80" y="18"/>
                  <a:pt x="62" y="0"/>
                  <a:pt x="40" y="0"/>
                </a:cubicBezTo>
                <a:close/>
                <a:moveTo>
                  <a:pt x="60" y="44"/>
                </a:moveTo>
                <a:cubicBezTo>
                  <a:pt x="44" y="44"/>
                  <a:pt x="44" y="44"/>
                  <a:pt x="44" y="44"/>
                </a:cubicBezTo>
                <a:cubicBezTo>
                  <a:pt x="44" y="60"/>
                  <a:pt x="44" y="60"/>
                  <a:pt x="44" y="60"/>
                </a:cubicBezTo>
                <a:cubicBezTo>
                  <a:pt x="36" y="60"/>
                  <a:pt x="36" y="60"/>
                  <a:pt x="36" y="60"/>
                </a:cubicBezTo>
                <a:cubicBezTo>
                  <a:pt x="36" y="44"/>
                  <a:pt x="36" y="44"/>
                  <a:pt x="36" y="44"/>
                </a:cubicBezTo>
                <a:cubicBezTo>
                  <a:pt x="20" y="44"/>
                  <a:pt x="20" y="44"/>
                  <a:pt x="20" y="44"/>
                </a:cubicBezTo>
                <a:cubicBezTo>
                  <a:pt x="20" y="36"/>
                  <a:pt x="20" y="36"/>
                  <a:pt x="20" y="36"/>
                </a:cubicBezTo>
                <a:cubicBezTo>
                  <a:pt x="36" y="36"/>
                  <a:pt x="36" y="36"/>
                  <a:pt x="36" y="36"/>
                </a:cubicBezTo>
                <a:cubicBezTo>
                  <a:pt x="36" y="20"/>
                  <a:pt x="36" y="20"/>
                  <a:pt x="36" y="20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36"/>
                  <a:pt x="44" y="36"/>
                  <a:pt x="44" y="36"/>
                </a:cubicBezTo>
                <a:cubicBezTo>
                  <a:pt x="60" y="36"/>
                  <a:pt x="60" y="36"/>
                  <a:pt x="60" y="36"/>
                </a:cubicBezTo>
                <a:lnTo>
                  <a:pt x="60" y="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1A569C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sp>
        <p:nvSpPr>
          <p:cNvPr id="18" name="Freeform 5"/>
          <p:cNvSpPr>
            <a:spLocks noEditPoints="1"/>
          </p:cNvSpPr>
          <p:nvPr/>
        </p:nvSpPr>
        <p:spPr bwMode="auto">
          <a:xfrm>
            <a:off x="6103907" y="2564310"/>
            <a:ext cx="267286" cy="267286"/>
          </a:xfrm>
          <a:custGeom>
            <a:avLst/>
            <a:gdLst>
              <a:gd name="T0" fmla="*/ 40 w 80"/>
              <a:gd name="T1" fmla="*/ 0 h 80"/>
              <a:gd name="T2" fmla="*/ 0 w 80"/>
              <a:gd name="T3" fmla="*/ 40 h 80"/>
              <a:gd name="T4" fmla="*/ 40 w 80"/>
              <a:gd name="T5" fmla="*/ 80 h 80"/>
              <a:gd name="T6" fmla="*/ 80 w 80"/>
              <a:gd name="T7" fmla="*/ 40 h 80"/>
              <a:gd name="T8" fmla="*/ 40 w 80"/>
              <a:gd name="T9" fmla="*/ 0 h 80"/>
              <a:gd name="T10" fmla="*/ 60 w 80"/>
              <a:gd name="T11" fmla="*/ 44 h 80"/>
              <a:gd name="T12" fmla="*/ 44 w 80"/>
              <a:gd name="T13" fmla="*/ 44 h 80"/>
              <a:gd name="T14" fmla="*/ 44 w 80"/>
              <a:gd name="T15" fmla="*/ 60 h 80"/>
              <a:gd name="T16" fmla="*/ 36 w 80"/>
              <a:gd name="T17" fmla="*/ 60 h 80"/>
              <a:gd name="T18" fmla="*/ 36 w 80"/>
              <a:gd name="T19" fmla="*/ 44 h 80"/>
              <a:gd name="T20" fmla="*/ 20 w 80"/>
              <a:gd name="T21" fmla="*/ 44 h 80"/>
              <a:gd name="T22" fmla="*/ 20 w 80"/>
              <a:gd name="T23" fmla="*/ 36 h 80"/>
              <a:gd name="T24" fmla="*/ 36 w 80"/>
              <a:gd name="T25" fmla="*/ 36 h 80"/>
              <a:gd name="T26" fmla="*/ 36 w 80"/>
              <a:gd name="T27" fmla="*/ 20 h 80"/>
              <a:gd name="T28" fmla="*/ 44 w 80"/>
              <a:gd name="T29" fmla="*/ 20 h 80"/>
              <a:gd name="T30" fmla="*/ 44 w 80"/>
              <a:gd name="T31" fmla="*/ 36 h 80"/>
              <a:gd name="T32" fmla="*/ 60 w 80"/>
              <a:gd name="T33" fmla="*/ 36 h 80"/>
              <a:gd name="T34" fmla="*/ 60 w 80"/>
              <a:gd name="T35" fmla="*/ 4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0" h="80">
                <a:moveTo>
                  <a:pt x="40" y="0"/>
                </a:moveTo>
                <a:cubicBezTo>
                  <a:pt x="18" y="0"/>
                  <a:pt x="0" y="18"/>
                  <a:pt x="0" y="40"/>
                </a:cubicBezTo>
                <a:cubicBezTo>
                  <a:pt x="0" y="62"/>
                  <a:pt x="18" y="80"/>
                  <a:pt x="40" y="80"/>
                </a:cubicBezTo>
                <a:cubicBezTo>
                  <a:pt x="62" y="80"/>
                  <a:pt x="80" y="62"/>
                  <a:pt x="80" y="40"/>
                </a:cubicBezTo>
                <a:cubicBezTo>
                  <a:pt x="80" y="18"/>
                  <a:pt x="62" y="0"/>
                  <a:pt x="40" y="0"/>
                </a:cubicBezTo>
                <a:close/>
                <a:moveTo>
                  <a:pt x="60" y="44"/>
                </a:moveTo>
                <a:cubicBezTo>
                  <a:pt x="44" y="44"/>
                  <a:pt x="44" y="44"/>
                  <a:pt x="44" y="44"/>
                </a:cubicBezTo>
                <a:cubicBezTo>
                  <a:pt x="44" y="60"/>
                  <a:pt x="44" y="60"/>
                  <a:pt x="44" y="60"/>
                </a:cubicBezTo>
                <a:cubicBezTo>
                  <a:pt x="36" y="60"/>
                  <a:pt x="36" y="60"/>
                  <a:pt x="36" y="60"/>
                </a:cubicBezTo>
                <a:cubicBezTo>
                  <a:pt x="36" y="44"/>
                  <a:pt x="36" y="44"/>
                  <a:pt x="36" y="44"/>
                </a:cubicBezTo>
                <a:cubicBezTo>
                  <a:pt x="20" y="44"/>
                  <a:pt x="20" y="44"/>
                  <a:pt x="20" y="44"/>
                </a:cubicBezTo>
                <a:cubicBezTo>
                  <a:pt x="20" y="36"/>
                  <a:pt x="20" y="36"/>
                  <a:pt x="20" y="36"/>
                </a:cubicBezTo>
                <a:cubicBezTo>
                  <a:pt x="36" y="36"/>
                  <a:pt x="36" y="36"/>
                  <a:pt x="36" y="36"/>
                </a:cubicBezTo>
                <a:cubicBezTo>
                  <a:pt x="36" y="20"/>
                  <a:pt x="36" y="20"/>
                  <a:pt x="36" y="20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36"/>
                  <a:pt x="44" y="36"/>
                  <a:pt x="44" y="36"/>
                </a:cubicBezTo>
                <a:cubicBezTo>
                  <a:pt x="60" y="36"/>
                  <a:pt x="60" y="36"/>
                  <a:pt x="60" y="36"/>
                </a:cubicBezTo>
                <a:lnTo>
                  <a:pt x="60" y="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1A569C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sp>
        <p:nvSpPr>
          <p:cNvPr id="19" name="Freeform 5"/>
          <p:cNvSpPr>
            <a:spLocks noEditPoints="1"/>
          </p:cNvSpPr>
          <p:nvPr/>
        </p:nvSpPr>
        <p:spPr bwMode="auto">
          <a:xfrm>
            <a:off x="6103907" y="3574584"/>
            <a:ext cx="267286" cy="267286"/>
          </a:xfrm>
          <a:custGeom>
            <a:avLst/>
            <a:gdLst>
              <a:gd name="T0" fmla="*/ 40 w 80"/>
              <a:gd name="T1" fmla="*/ 0 h 80"/>
              <a:gd name="T2" fmla="*/ 0 w 80"/>
              <a:gd name="T3" fmla="*/ 40 h 80"/>
              <a:gd name="T4" fmla="*/ 40 w 80"/>
              <a:gd name="T5" fmla="*/ 80 h 80"/>
              <a:gd name="T6" fmla="*/ 80 w 80"/>
              <a:gd name="T7" fmla="*/ 40 h 80"/>
              <a:gd name="T8" fmla="*/ 40 w 80"/>
              <a:gd name="T9" fmla="*/ 0 h 80"/>
              <a:gd name="T10" fmla="*/ 60 w 80"/>
              <a:gd name="T11" fmla="*/ 44 h 80"/>
              <a:gd name="T12" fmla="*/ 44 w 80"/>
              <a:gd name="T13" fmla="*/ 44 h 80"/>
              <a:gd name="T14" fmla="*/ 44 w 80"/>
              <a:gd name="T15" fmla="*/ 60 h 80"/>
              <a:gd name="T16" fmla="*/ 36 w 80"/>
              <a:gd name="T17" fmla="*/ 60 h 80"/>
              <a:gd name="T18" fmla="*/ 36 w 80"/>
              <a:gd name="T19" fmla="*/ 44 h 80"/>
              <a:gd name="T20" fmla="*/ 20 w 80"/>
              <a:gd name="T21" fmla="*/ 44 h 80"/>
              <a:gd name="T22" fmla="*/ 20 w 80"/>
              <a:gd name="T23" fmla="*/ 36 h 80"/>
              <a:gd name="T24" fmla="*/ 36 w 80"/>
              <a:gd name="T25" fmla="*/ 36 h 80"/>
              <a:gd name="T26" fmla="*/ 36 w 80"/>
              <a:gd name="T27" fmla="*/ 20 h 80"/>
              <a:gd name="T28" fmla="*/ 44 w 80"/>
              <a:gd name="T29" fmla="*/ 20 h 80"/>
              <a:gd name="T30" fmla="*/ 44 w 80"/>
              <a:gd name="T31" fmla="*/ 36 h 80"/>
              <a:gd name="T32" fmla="*/ 60 w 80"/>
              <a:gd name="T33" fmla="*/ 36 h 80"/>
              <a:gd name="T34" fmla="*/ 60 w 80"/>
              <a:gd name="T35" fmla="*/ 4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0" h="80">
                <a:moveTo>
                  <a:pt x="40" y="0"/>
                </a:moveTo>
                <a:cubicBezTo>
                  <a:pt x="18" y="0"/>
                  <a:pt x="0" y="18"/>
                  <a:pt x="0" y="40"/>
                </a:cubicBezTo>
                <a:cubicBezTo>
                  <a:pt x="0" y="62"/>
                  <a:pt x="18" y="80"/>
                  <a:pt x="40" y="80"/>
                </a:cubicBezTo>
                <a:cubicBezTo>
                  <a:pt x="62" y="80"/>
                  <a:pt x="80" y="62"/>
                  <a:pt x="80" y="40"/>
                </a:cubicBezTo>
                <a:cubicBezTo>
                  <a:pt x="80" y="18"/>
                  <a:pt x="62" y="0"/>
                  <a:pt x="40" y="0"/>
                </a:cubicBezTo>
                <a:close/>
                <a:moveTo>
                  <a:pt x="60" y="44"/>
                </a:moveTo>
                <a:cubicBezTo>
                  <a:pt x="44" y="44"/>
                  <a:pt x="44" y="44"/>
                  <a:pt x="44" y="44"/>
                </a:cubicBezTo>
                <a:cubicBezTo>
                  <a:pt x="44" y="60"/>
                  <a:pt x="44" y="60"/>
                  <a:pt x="44" y="60"/>
                </a:cubicBezTo>
                <a:cubicBezTo>
                  <a:pt x="36" y="60"/>
                  <a:pt x="36" y="60"/>
                  <a:pt x="36" y="60"/>
                </a:cubicBezTo>
                <a:cubicBezTo>
                  <a:pt x="36" y="44"/>
                  <a:pt x="36" y="44"/>
                  <a:pt x="36" y="44"/>
                </a:cubicBezTo>
                <a:cubicBezTo>
                  <a:pt x="20" y="44"/>
                  <a:pt x="20" y="44"/>
                  <a:pt x="20" y="44"/>
                </a:cubicBezTo>
                <a:cubicBezTo>
                  <a:pt x="20" y="36"/>
                  <a:pt x="20" y="36"/>
                  <a:pt x="20" y="36"/>
                </a:cubicBezTo>
                <a:cubicBezTo>
                  <a:pt x="36" y="36"/>
                  <a:pt x="36" y="36"/>
                  <a:pt x="36" y="36"/>
                </a:cubicBezTo>
                <a:cubicBezTo>
                  <a:pt x="36" y="20"/>
                  <a:pt x="36" y="20"/>
                  <a:pt x="36" y="20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36"/>
                  <a:pt x="44" y="36"/>
                  <a:pt x="44" y="36"/>
                </a:cubicBezTo>
                <a:cubicBezTo>
                  <a:pt x="60" y="36"/>
                  <a:pt x="60" y="36"/>
                  <a:pt x="60" y="36"/>
                </a:cubicBezTo>
                <a:lnTo>
                  <a:pt x="60" y="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1A569C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sp>
        <p:nvSpPr>
          <p:cNvPr id="20" name="Freeform 5"/>
          <p:cNvSpPr>
            <a:spLocks noEditPoints="1"/>
          </p:cNvSpPr>
          <p:nvPr/>
        </p:nvSpPr>
        <p:spPr bwMode="auto">
          <a:xfrm>
            <a:off x="6103907" y="4584857"/>
            <a:ext cx="267286" cy="267286"/>
          </a:xfrm>
          <a:custGeom>
            <a:avLst/>
            <a:gdLst>
              <a:gd name="T0" fmla="*/ 40 w 80"/>
              <a:gd name="T1" fmla="*/ 0 h 80"/>
              <a:gd name="T2" fmla="*/ 0 w 80"/>
              <a:gd name="T3" fmla="*/ 40 h 80"/>
              <a:gd name="T4" fmla="*/ 40 w 80"/>
              <a:gd name="T5" fmla="*/ 80 h 80"/>
              <a:gd name="T6" fmla="*/ 80 w 80"/>
              <a:gd name="T7" fmla="*/ 40 h 80"/>
              <a:gd name="T8" fmla="*/ 40 w 80"/>
              <a:gd name="T9" fmla="*/ 0 h 80"/>
              <a:gd name="T10" fmla="*/ 60 w 80"/>
              <a:gd name="T11" fmla="*/ 44 h 80"/>
              <a:gd name="T12" fmla="*/ 44 w 80"/>
              <a:gd name="T13" fmla="*/ 44 h 80"/>
              <a:gd name="T14" fmla="*/ 44 w 80"/>
              <a:gd name="T15" fmla="*/ 60 h 80"/>
              <a:gd name="T16" fmla="*/ 36 w 80"/>
              <a:gd name="T17" fmla="*/ 60 h 80"/>
              <a:gd name="T18" fmla="*/ 36 w 80"/>
              <a:gd name="T19" fmla="*/ 44 h 80"/>
              <a:gd name="T20" fmla="*/ 20 w 80"/>
              <a:gd name="T21" fmla="*/ 44 h 80"/>
              <a:gd name="T22" fmla="*/ 20 w 80"/>
              <a:gd name="T23" fmla="*/ 36 h 80"/>
              <a:gd name="T24" fmla="*/ 36 w 80"/>
              <a:gd name="T25" fmla="*/ 36 h 80"/>
              <a:gd name="T26" fmla="*/ 36 w 80"/>
              <a:gd name="T27" fmla="*/ 20 h 80"/>
              <a:gd name="T28" fmla="*/ 44 w 80"/>
              <a:gd name="T29" fmla="*/ 20 h 80"/>
              <a:gd name="T30" fmla="*/ 44 w 80"/>
              <a:gd name="T31" fmla="*/ 36 h 80"/>
              <a:gd name="T32" fmla="*/ 60 w 80"/>
              <a:gd name="T33" fmla="*/ 36 h 80"/>
              <a:gd name="T34" fmla="*/ 60 w 80"/>
              <a:gd name="T35" fmla="*/ 4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0" h="80">
                <a:moveTo>
                  <a:pt x="40" y="0"/>
                </a:moveTo>
                <a:cubicBezTo>
                  <a:pt x="18" y="0"/>
                  <a:pt x="0" y="18"/>
                  <a:pt x="0" y="40"/>
                </a:cubicBezTo>
                <a:cubicBezTo>
                  <a:pt x="0" y="62"/>
                  <a:pt x="18" y="80"/>
                  <a:pt x="40" y="80"/>
                </a:cubicBezTo>
                <a:cubicBezTo>
                  <a:pt x="62" y="80"/>
                  <a:pt x="80" y="62"/>
                  <a:pt x="80" y="40"/>
                </a:cubicBezTo>
                <a:cubicBezTo>
                  <a:pt x="80" y="18"/>
                  <a:pt x="62" y="0"/>
                  <a:pt x="40" y="0"/>
                </a:cubicBezTo>
                <a:close/>
                <a:moveTo>
                  <a:pt x="60" y="44"/>
                </a:moveTo>
                <a:cubicBezTo>
                  <a:pt x="44" y="44"/>
                  <a:pt x="44" y="44"/>
                  <a:pt x="44" y="44"/>
                </a:cubicBezTo>
                <a:cubicBezTo>
                  <a:pt x="44" y="60"/>
                  <a:pt x="44" y="60"/>
                  <a:pt x="44" y="60"/>
                </a:cubicBezTo>
                <a:cubicBezTo>
                  <a:pt x="36" y="60"/>
                  <a:pt x="36" y="60"/>
                  <a:pt x="36" y="60"/>
                </a:cubicBezTo>
                <a:cubicBezTo>
                  <a:pt x="36" y="44"/>
                  <a:pt x="36" y="44"/>
                  <a:pt x="36" y="44"/>
                </a:cubicBezTo>
                <a:cubicBezTo>
                  <a:pt x="20" y="44"/>
                  <a:pt x="20" y="44"/>
                  <a:pt x="20" y="44"/>
                </a:cubicBezTo>
                <a:cubicBezTo>
                  <a:pt x="20" y="36"/>
                  <a:pt x="20" y="36"/>
                  <a:pt x="20" y="36"/>
                </a:cubicBezTo>
                <a:cubicBezTo>
                  <a:pt x="36" y="36"/>
                  <a:pt x="36" y="36"/>
                  <a:pt x="36" y="36"/>
                </a:cubicBezTo>
                <a:cubicBezTo>
                  <a:pt x="36" y="20"/>
                  <a:pt x="36" y="20"/>
                  <a:pt x="36" y="20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36"/>
                  <a:pt x="44" y="36"/>
                  <a:pt x="44" y="36"/>
                </a:cubicBezTo>
                <a:cubicBezTo>
                  <a:pt x="60" y="36"/>
                  <a:pt x="60" y="36"/>
                  <a:pt x="60" y="36"/>
                </a:cubicBezTo>
                <a:lnTo>
                  <a:pt x="60" y="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srgbClr val="1A569C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sp>
        <p:nvSpPr>
          <p:cNvPr id="22" name="矩形 21"/>
          <p:cNvSpPr/>
          <p:nvPr userDrawn="1"/>
        </p:nvSpPr>
        <p:spPr>
          <a:xfrm>
            <a:off x="4791727" y="2420888"/>
            <a:ext cx="576064" cy="576064"/>
          </a:xfrm>
          <a:prstGeom prst="rect">
            <a:avLst/>
          </a:prstGeom>
          <a:solidFill>
            <a:srgbClr val="F796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sp>
        <p:nvSpPr>
          <p:cNvPr id="23" name="文字版面配置區 4"/>
          <p:cNvSpPr>
            <a:spLocks noGrp="1"/>
          </p:cNvSpPr>
          <p:nvPr userDrawn="1">
            <p:ph type="body" sz="quarter" idx="20"/>
          </p:nvPr>
        </p:nvSpPr>
        <p:spPr>
          <a:xfrm>
            <a:off x="6519919" y="1496922"/>
            <a:ext cx="3754400" cy="299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24" name="文字版面配置區 4"/>
          <p:cNvSpPr>
            <a:spLocks noGrp="1"/>
          </p:cNvSpPr>
          <p:nvPr userDrawn="1">
            <p:ph type="body" sz="quarter" idx="21"/>
          </p:nvPr>
        </p:nvSpPr>
        <p:spPr>
          <a:xfrm>
            <a:off x="6519919" y="2157322"/>
            <a:ext cx="3754400" cy="299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25" name="文字版面配置區 4"/>
          <p:cNvSpPr>
            <a:spLocks noGrp="1"/>
          </p:cNvSpPr>
          <p:nvPr userDrawn="1">
            <p:ph type="body" sz="quarter" idx="22"/>
          </p:nvPr>
        </p:nvSpPr>
        <p:spPr>
          <a:xfrm>
            <a:off x="6519919" y="2868522"/>
            <a:ext cx="3754400" cy="299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26" name="文字版面配置區 4"/>
          <p:cNvSpPr>
            <a:spLocks noGrp="1"/>
          </p:cNvSpPr>
          <p:nvPr userDrawn="1">
            <p:ph type="body" sz="quarter" idx="23"/>
          </p:nvPr>
        </p:nvSpPr>
        <p:spPr>
          <a:xfrm>
            <a:off x="6519919" y="3528922"/>
            <a:ext cx="3754400" cy="299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2000" b="1" i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id="{150FA445-162D-546B-F95C-C4208CE982B9}"/>
              </a:ext>
            </a:extLst>
          </p:cNvPr>
          <p:cNvCxnSpPr>
            <a:cxnSpLocks/>
          </p:cNvCxnSpPr>
          <p:nvPr userDrawn="1"/>
        </p:nvCxnSpPr>
        <p:spPr>
          <a:xfrm>
            <a:off x="562607" y="6510022"/>
            <a:ext cx="4530089" cy="19121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CF65C5B5-9345-50A1-79B4-F8316520D0EF}"/>
              </a:ext>
            </a:extLst>
          </p:cNvPr>
          <p:cNvCxnSpPr>
            <a:cxnSpLocks/>
          </p:cNvCxnSpPr>
          <p:nvPr userDrawn="1"/>
        </p:nvCxnSpPr>
        <p:spPr>
          <a:xfrm>
            <a:off x="562607" y="6517642"/>
            <a:ext cx="4530090" cy="19121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標題 10">
            <a:extLst>
              <a:ext uri="{FF2B5EF4-FFF2-40B4-BE49-F238E27FC236}">
                <a16:creationId xmlns:a16="http://schemas.microsoft.com/office/drawing/2014/main" id="{C12632B0-01F2-1BBE-C563-60DA2FA63145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66702" y="273277"/>
            <a:ext cx="4825996" cy="440256"/>
          </a:xfrm>
          <a:prstGeom prst="rect">
            <a:avLst/>
          </a:prstGeom>
        </p:spPr>
        <p:txBody>
          <a:bodyPr/>
          <a:lstStyle>
            <a:lvl1pPr>
              <a:defRPr kumimoji="0" lang="zh-TW" altLang="en-US" sz="2800" b="1" i="0" kern="1200" dirty="0" smtClean="0">
                <a:solidFill>
                  <a:srgbClr val="2858AA"/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5" name="文字版面配置區 8">
            <a:extLst>
              <a:ext uri="{FF2B5EF4-FFF2-40B4-BE49-F238E27FC236}">
                <a16:creationId xmlns:a16="http://schemas.microsoft.com/office/drawing/2014/main" id="{59868351-100E-6460-95CD-71183C9C7DA6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266699" y="752602"/>
            <a:ext cx="4825997" cy="4402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302C2A"/>
                </a:solidFill>
              </a:defRPr>
            </a:lvl1pPr>
            <a:lvl2pPr marL="366712" indent="0">
              <a:buNone/>
              <a:defRPr/>
            </a:lvl2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38ABA04D-5E55-ABFB-3C5D-0B2177D3A941}"/>
              </a:ext>
            </a:extLst>
          </p:cNvPr>
          <p:cNvCxnSpPr>
            <a:cxnSpLocks/>
          </p:cNvCxnSpPr>
          <p:nvPr userDrawn="1"/>
        </p:nvCxnSpPr>
        <p:spPr>
          <a:xfrm>
            <a:off x="10704945" y="6552832"/>
            <a:ext cx="0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1BB80076-7253-A704-5946-580FAC98A01E}"/>
              </a:ext>
            </a:extLst>
          </p:cNvPr>
          <p:cNvSpPr txBox="1"/>
          <p:nvPr userDrawn="1"/>
        </p:nvSpPr>
        <p:spPr>
          <a:xfrm>
            <a:off x="7259351" y="6373101"/>
            <a:ext cx="4762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Ares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Co.,Ltd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. </a:t>
            </a:r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2419E445-1B9E-B7E0-F630-C3319FFF5F0F}"/>
              </a:ext>
            </a:extLst>
          </p:cNvPr>
          <p:cNvCxnSpPr>
            <a:cxnSpLocks/>
          </p:cNvCxnSpPr>
          <p:nvPr userDrawn="1"/>
        </p:nvCxnSpPr>
        <p:spPr>
          <a:xfrm>
            <a:off x="5092696" y="6536763"/>
            <a:ext cx="5612249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2023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只有標題">
    <p:bg>
      <p:bgPr>
        <a:solidFill>
          <a:schemeClr val="bg1">
            <a:alpha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標題 10"/>
          <p:cNvSpPr>
            <a:spLocks noGrp="1"/>
          </p:cNvSpPr>
          <p:nvPr>
            <p:ph type="title"/>
          </p:nvPr>
        </p:nvSpPr>
        <p:spPr>
          <a:xfrm>
            <a:off x="266701" y="273277"/>
            <a:ext cx="11658597" cy="479326"/>
          </a:xfrm>
          <a:prstGeom prst="rect">
            <a:avLst/>
          </a:prstGeom>
        </p:spPr>
        <p:txBody>
          <a:bodyPr/>
          <a:lstStyle>
            <a:lvl1pPr>
              <a:defRPr kumimoji="0" lang="zh-TW" altLang="en-US" sz="2800" b="1" i="0" kern="1200" dirty="0" smtClean="0">
                <a:solidFill>
                  <a:srgbClr val="2858AA"/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0" name="文字版面配置區 8">
            <a:extLst>
              <a:ext uri="{FF2B5EF4-FFF2-40B4-BE49-F238E27FC236}">
                <a16:creationId xmlns:a16="http://schemas.microsoft.com/office/drawing/2014/main" id="{6C57B6F7-634B-EA70-72E9-DD1AD1F37B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6699" y="752602"/>
            <a:ext cx="11658599" cy="4793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323232"/>
                </a:solidFill>
              </a:defRPr>
            </a:lvl1pPr>
            <a:lvl2pPr marL="366712" indent="0">
              <a:buNone/>
              <a:defRPr/>
            </a:lvl2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AC857F25-4E5D-94C9-703D-8541FE3FA345}"/>
              </a:ext>
            </a:extLst>
          </p:cNvPr>
          <p:cNvSpPr txBox="1"/>
          <p:nvPr userDrawn="1"/>
        </p:nvSpPr>
        <p:spPr>
          <a:xfrm>
            <a:off x="7259351" y="6373101"/>
            <a:ext cx="47625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Ares 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Co.,Ltd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32323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. </a:t>
            </a:r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9" name="文字版面配置區 7">
            <a:extLst>
              <a:ext uri="{FF2B5EF4-FFF2-40B4-BE49-F238E27FC236}">
                <a16:creationId xmlns:a16="http://schemas.microsoft.com/office/drawing/2014/main" id="{3F718502-A116-F9B0-B989-647E4F3B70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66700" y="1231928"/>
            <a:ext cx="11658598" cy="4176712"/>
          </a:xfrm>
          <a:prstGeom prst="rect">
            <a:avLst/>
          </a:prstGeom>
        </p:spPr>
        <p:txBody>
          <a:bodyPr/>
          <a:lstStyle>
            <a:lvl1pPr marL="454025" indent="-216000"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rgbClr val="323232"/>
                </a:solidFill>
              </a:defRPr>
            </a:lvl1pPr>
            <a:lvl2pPr marL="638175" indent="-216000">
              <a:buSzPct val="100000"/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400">
                <a:solidFill>
                  <a:srgbClr val="302C2A"/>
                </a:solidFill>
              </a:defRPr>
            </a:lvl2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</p:txBody>
      </p:sp>
      <p:cxnSp>
        <p:nvCxnSpPr>
          <p:cNvPr id="2" name="直線接點 1">
            <a:extLst>
              <a:ext uri="{FF2B5EF4-FFF2-40B4-BE49-F238E27FC236}">
                <a16:creationId xmlns:a16="http://schemas.microsoft.com/office/drawing/2014/main" id="{D03359CF-E36E-DF26-F7B1-D87A53E86CFA}"/>
              </a:ext>
            </a:extLst>
          </p:cNvPr>
          <p:cNvCxnSpPr>
            <a:cxnSpLocks/>
          </p:cNvCxnSpPr>
          <p:nvPr userDrawn="1"/>
        </p:nvCxnSpPr>
        <p:spPr>
          <a:xfrm>
            <a:off x="562607" y="6510022"/>
            <a:ext cx="10142338" cy="42810"/>
          </a:xfrm>
          <a:prstGeom prst="line">
            <a:avLst/>
          </a:prstGeom>
          <a:ln w="12700">
            <a:solidFill>
              <a:srgbClr val="32323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281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C4CE69E9-395D-B7DF-2D13-EF31588A652B}"/>
              </a:ext>
            </a:extLst>
          </p:cNvPr>
          <p:cNvSpPr/>
          <p:nvPr userDrawn="1"/>
        </p:nvSpPr>
        <p:spPr>
          <a:xfrm>
            <a:off x="-1" y="1"/>
            <a:ext cx="12192001" cy="6858000"/>
          </a:xfrm>
          <a:prstGeom prst="rect">
            <a:avLst/>
          </a:prstGeom>
          <a:gradFill>
            <a:gsLst>
              <a:gs pos="0">
                <a:srgbClr val="022DAE">
                  <a:alpha val="80000"/>
                </a:srgbClr>
              </a:gs>
              <a:gs pos="62000">
                <a:srgbClr val="1D6DD6">
                  <a:alpha val="80000"/>
                </a:srgbClr>
              </a:gs>
              <a:gs pos="100000">
                <a:srgbClr val="5C96E8">
                  <a:alpha val="80000"/>
                </a:srgbClr>
              </a:gs>
            </a:gsLst>
            <a:lin ang="27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sp>
        <p:nvSpPr>
          <p:cNvPr id="14" name="手繪多邊形: 圖案 13">
            <a:extLst>
              <a:ext uri="{FF2B5EF4-FFF2-40B4-BE49-F238E27FC236}">
                <a16:creationId xmlns:a16="http://schemas.microsoft.com/office/drawing/2014/main" id="{D1784956-6AB8-E5E0-D1E5-A5756F482B54}"/>
              </a:ext>
            </a:extLst>
          </p:cNvPr>
          <p:cNvSpPr/>
          <p:nvPr/>
        </p:nvSpPr>
        <p:spPr>
          <a:xfrm>
            <a:off x="10346914" y="305150"/>
            <a:ext cx="1845086" cy="2617137"/>
          </a:xfrm>
          <a:custGeom>
            <a:avLst/>
            <a:gdLst>
              <a:gd name="connsiteX0" fmla="*/ 1308568 w 1845086"/>
              <a:gd name="connsiteY0" fmla="*/ 0 h 2617137"/>
              <a:gd name="connsiteX1" fmla="*/ 1817923 w 1845086"/>
              <a:gd name="connsiteY1" fmla="*/ 102834 h 2617137"/>
              <a:gd name="connsiteX2" fmla="*/ 1845086 w 1845086"/>
              <a:gd name="connsiteY2" fmla="*/ 115919 h 2617137"/>
              <a:gd name="connsiteX3" fmla="*/ 1845086 w 1845086"/>
              <a:gd name="connsiteY3" fmla="*/ 2501218 h 2617137"/>
              <a:gd name="connsiteX4" fmla="*/ 1817923 w 1845086"/>
              <a:gd name="connsiteY4" fmla="*/ 2514304 h 2617137"/>
              <a:gd name="connsiteX5" fmla="*/ 1308568 w 1845086"/>
              <a:gd name="connsiteY5" fmla="*/ 2617137 h 2617137"/>
              <a:gd name="connsiteX6" fmla="*/ 0 w 1845086"/>
              <a:gd name="connsiteY6" fmla="*/ 1308569 h 2617137"/>
              <a:gd name="connsiteX7" fmla="*/ 1308568 w 1845086"/>
              <a:gd name="connsiteY7" fmla="*/ 0 h 2617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5086" h="2617137">
                <a:moveTo>
                  <a:pt x="1308568" y="0"/>
                </a:moveTo>
                <a:cubicBezTo>
                  <a:pt x="1489244" y="0"/>
                  <a:pt x="1661368" y="36617"/>
                  <a:pt x="1817923" y="102834"/>
                </a:cubicBezTo>
                <a:lnTo>
                  <a:pt x="1845086" y="115919"/>
                </a:lnTo>
                <a:lnTo>
                  <a:pt x="1845086" y="2501218"/>
                </a:lnTo>
                <a:lnTo>
                  <a:pt x="1817923" y="2514304"/>
                </a:lnTo>
                <a:cubicBezTo>
                  <a:pt x="1661368" y="2580521"/>
                  <a:pt x="1489244" y="2617137"/>
                  <a:pt x="1308568" y="2617137"/>
                </a:cubicBezTo>
                <a:cubicBezTo>
                  <a:pt x="585865" y="2617137"/>
                  <a:pt x="0" y="2031273"/>
                  <a:pt x="0" y="1308569"/>
                </a:cubicBezTo>
                <a:cubicBezTo>
                  <a:pt x="0" y="585865"/>
                  <a:pt x="585865" y="0"/>
                  <a:pt x="1308568" y="0"/>
                </a:cubicBezTo>
                <a:close/>
              </a:path>
            </a:pathLst>
          </a:custGeom>
          <a:gradFill rotWithShape="1">
            <a:gsLst>
              <a:gs pos="0">
                <a:srgbClr val="20C3F7">
                  <a:alpha val="100000"/>
                </a:srgbClr>
              </a:gs>
              <a:gs pos="100000">
                <a:srgbClr val="717670">
                  <a:alpha val="0"/>
                </a:srgbClr>
              </a:gs>
            </a:gsLst>
            <a:lin ang="0"/>
          </a:gradFill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sp>
        <p:nvSpPr>
          <p:cNvPr id="4" name="TextBox 30">
            <a:extLst>
              <a:ext uri="{FF2B5EF4-FFF2-40B4-BE49-F238E27FC236}">
                <a16:creationId xmlns:a16="http://schemas.microsoft.com/office/drawing/2014/main" id="{549C7C39-E83C-5E19-38CB-9D2A656F841F}"/>
              </a:ext>
            </a:extLst>
          </p:cNvPr>
          <p:cNvSpPr txBox="1"/>
          <p:nvPr/>
        </p:nvSpPr>
        <p:spPr>
          <a:xfrm>
            <a:off x="10592271" y="427828"/>
            <a:ext cx="2126424" cy="224910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marL="0" marR="0" lvl="0" indent="0" algn="ctr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sp>
        <p:nvSpPr>
          <p:cNvPr id="15" name="手繪多邊形: 圖案 14">
            <a:extLst>
              <a:ext uri="{FF2B5EF4-FFF2-40B4-BE49-F238E27FC236}">
                <a16:creationId xmlns:a16="http://schemas.microsoft.com/office/drawing/2014/main" id="{9C331021-8DE5-F3BE-F805-9969AE43FF17}"/>
              </a:ext>
            </a:extLst>
          </p:cNvPr>
          <p:cNvSpPr/>
          <p:nvPr userDrawn="1"/>
        </p:nvSpPr>
        <p:spPr>
          <a:xfrm>
            <a:off x="1" y="4222930"/>
            <a:ext cx="1375004" cy="2060323"/>
          </a:xfrm>
          <a:custGeom>
            <a:avLst/>
            <a:gdLst>
              <a:gd name="connsiteX0" fmla="*/ 401202 w 1599729"/>
              <a:gd name="connsiteY0" fmla="*/ 0 h 2397054"/>
              <a:gd name="connsiteX1" fmla="*/ 1599729 w 1599729"/>
              <a:gd name="connsiteY1" fmla="*/ 1198527 h 2397054"/>
              <a:gd name="connsiteX2" fmla="*/ 401202 w 1599729"/>
              <a:gd name="connsiteY2" fmla="*/ 2397054 h 2397054"/>
              <a:gd name="connsiteX3" fmla="*/ 159657 w 1599729"/>
              <a:gd name="connsiteY3" fmla="*/ 2372705 h 2397054"/>
              <a:gd name="connsiteX4" fmla="*/ 0 w 1599729"/>
              <a:gd name="connsiteY4" fmla="*/ 2323144 h 2397054"/>
              <a:gd name="connsiteX5" fmla="*/ 0 w 1599729"/>
              <a:gd name="connsiteY5" fmla="*/ 73910 h 2397054"/>
              <a:gd name="connsiteX6" fmla="*/ 159657 w 1599729"/>
              <a:gd name="connsiteY6" fmla="*/ 24350 h 2397054"/>
              <a:gd name="connsiteX7" fmla="*/ 401202 w 1599729"/>
              <a:gd name="connsiteY7" fmla="*/ 0 h 2397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99729" h="2397054">
                <a:moveTo>
                  <a:pt x="401202" y="0"/>
                </a:moveTo>
                <a:cubicBezTo>
                  <a:pt x="1063132" y="0"/>
                  <a:pt x="1599729" y="536598"/>
                  <a:pt x="1599729" y="1198527"/>
                </a:cubicBezTo>
                <a:cubicBezTo>
                  <a:pt x="1599729" y="1860457"/>
                  <a:pt x="1063132" y="2397054"/>
                  <a:pt x="401202" y="2397054"/>
                </a:cubicBezTo>
                <a:cubicBezTo>
                  <a:pt x="318461" y="2397054"/>
                  <a:pt x="237678" y="2388670"/>
                  <a:pt x="159657" y="2372705"/>
                </a:cubicBezTo>
                <a:lnTo>
                  <a:pt x="0" y="2323144"/>
                </a:lnTo>
                <a:lnTo>
                  <a:pt x="0" y="73910"/>
                </a:lnTo>
                <a:lnTo>
                  <a:pt x="159657" y="24350"/>
                </a:lnTo>
                <a:cubicBezTo>
                  <a:pt x="237678" y="8385"/>
                  <a:pt x="318461" y="0"/>
                  <a:pt x="401202" y="0"/>
                </a:cubicBezTo>
                <a:close/>
              </a:path>
            </a:pathLst>
          </a:custGeom>
          <a:gradFill rotWithShape="1">
            <a:gsLst>
              <a:gs pos="0">
                <a:srgbClr val="20C3F7">
                  <a:alpha val="100000"/>
                </a:srgbClr>
              </a:gs>
              <a:gs pos="100000">
                <a:srgbClr val="717670">
                  <a:alpha val="0"/>
                </a:srgbClr>
              </a:gs>
            </a:gsLst>
            <a:lin ang="0"/>
          </a:gradFill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sp>
        <p:nvSpPr>
          <p:cNvPr id="10" name="TextBox 33">
            <a:extLst>
              <a:ext uri="{FF2B5EF4-FFF2-40B4-BE49-F238E27FC236}">
                <a16:creationId xmlns:a16="http://schemas.microsoft.com/office/drawing/2014/main" id="{F6BF46AA-B3B8-FF65-B510-E9AD73FB4A9F}"/>
              </a:ext>
            </a:extLst>
          </p:cNvPr>
          <p:cNvSpPr txBox="1"/>
          <p:nvPr userDrawn="1"/>
        </p:nvSpPr>
        <p:spPr>
          <a:xfrm>
            <a:off x="-572602" y="3998562"/>
            <a:ext cx="1947606" cy="205996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marL="0" marR="0" lvl="0" indent="0" algn="ctr" defTabSz="914400" rtl="0" eaLnBrk="1" fontAlgn="auto" latinLnBrk="0" hangingPunct="1">
              <a:lnSpc>
                <a:spcPts val="26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微軟正黑體"/>
              <a:cs typeface="+mn-cs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F78721A0-FC80-9049-4730-A96E7FBC73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4191" y="6010696"/>
            <a:ext cx="1468433" cy="60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47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2">
            <a:extLst>
              <a:ext uri="{FF2B5EF4-FFF2-40B4-BE49-F238E27FC236}">
                <a16:creationId xmlns:a16="http://schemas.microsoft.com/office/drawing/2014/main" id="{DEE09C14-5173-8082-E781-9A3372066B53}"/>
              </a:ext>
            </a:extLst>
          </p:cNvPr>
          <p:cNvSpPr txBox="1">
            <a:spLocks/>
          </p:cNvSpPr>
          <p:nvPr userDrawn="1"/>
        </p:nvSpPr>
        <p:spPr>
          <a:xfrm>
            <a:off x="0" y="6423297"/>
            <a:ext cx="711200" cy="246063"/>
          </a:xfrm>
          <a:prstGeom prst="rect">
            <a:avLst/>
          </a:prstGeom>
        </p:spPr>
        <p:txBody>
          <a:bodyPr vert="horz" anchor="ctr" anchorCtr="0">
            <a:normAutofit fontScale="85000" lnSpcReduction="20000"/>
          </a:bodyPr>
          <a:lstStyle>
            <a:defPPr>
              <a:defRPr lang="zh-TW"/>
            </a:defPPr>
            <a:lvl1pPr marL="0" algn="ctr" defTabSz="1219170" rtl="0" eaLnBrk="1" latinLnBrk="0" hangingPunct="1">
              <a:defRPr kumimoji="0" sz="1400" b="1" kern="120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C9557E0-DCD4-4E6F-80C0-E4C7B75DB2C7}" type="slidenum">
              <a:rPr kumimoji="0" lang="zh-TW" alt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87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34" r:id="rId2"/>
    <p:sldLayoutId id="2147483728" r:id="rId3"/>
    <p:sldLayoutId id="2147483732" r:id="rId4"/>
    <p:sldLayoutId id="2147483726" r:id="rId5"/>
    <p:sldLayoutId id="2147483730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64776" y="2308579"/>
            <a:ext cx="8270367" cy="2240842"/>
          </a:xfrm>
        </p:spPr>
        <p:txBody>
          <a:bodyPr/>
          <a:lstStyle/>
          <a:p>
            <a:r>
              <a:rPr lang="en-US" altLang="zh-TW" sz="4200" b="1" dirty="0">
                <a:solidFill>
                  <a:schemeClr val="tx1"/>
                </a:solidFill>
              </a:rPr>
              <a:t>2025 Ares Investor Conference</a:t>
            </a:r>
            <a:br>
              <a:rPr lang="en-US" altLang="zh-TW" sz="2000" dirty="0">
                <a:solidFill>
                  <a:schemeClr val="tx1"/>
                </a:solidFill>
              </a:rPr>
            </a:br>
            <a:br>
              <a:rPr lang="en-US" altLang="zh-TW" sz="2000" dirty="0">
                <a:solidFill>
                  <a:schemeClr val="tx1"/>
                </a:solidFill>
              </a:rPr>
            </a:br>
            <a:r>
              <a:rPr lang="en-US" altLang="zh-TW" sz="2400" b="1" dirty="0">
                <a:solidFill>
                  <a:schemeClr val="tx1"/>
                </a:solidFill>
              </a:rPr>
              <a:t>Ticker Symbol</a:t>
            </a:r>
            <a:r>
              <a:rPr lang="zh-TW" altLang="en-US" sz="2400" b="1" dirty="0">
                <a:solidFill>
                  <a:schemeClr val="tx1"/>
                </a:solidFill>
              </a:rPr>
              <a:t>：</a:t>
            </a:r>
            <a:r>
              <a:rPr lang="en-US" altLang="zh-TW" sz="2400" b="1" dirty="0">
                <a:solidFill>
                  <a:schemeClr val="tx1"/>
                </a:solidFill>
              </a:rPr>
              <a:t>2471</a:t>
            </a:r>
            <a:br>
              <a:rPr lang="en-US" altLang="zh-TW" sz="2400" b="1" dirty="0">
                <a:solidFill>
                  <a:schemeClr val="tx1"/>
                </a:solidFill>
              </a:rPr>
            </a:br>
            <a:r>
              <a:rPr lang="en-US" altLang="zh-TW" sz="2400" b="1" dirty="0">
                <a:solidFill>
                  <a:schemeClr val="tx1"/>
                </a:solidFill>
              </a:rPr>
              <a:t>Date</a:t>
            </a:r>
            <a:r>
              <a:rPr lang="zh-TW" altLang="en-US" sz="2400" b="1" dirty="0">
                <a:solidFill>
                  <a:schemeClr val="tx1"/>
                </a:solidFill>
              </a:rPr>
              <a:t>：</a:t>
            </a:r>
            <a:r>
              <a:rPr lang="en-US" altLang="zh-TW" sz="2400" b="1" dirty="0">
                <a:solidFill>
                  <a:schemeClr val="tx1"/>
                </a:solidFill>
              </a:rPr>
              <a:t>2025/11/19</a:t>
            </a:r>
            <a:endParaRPr lang="zh-TW" alt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98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內容版面配置區 2"/>
          <p:cNvSpPr txBox="1">
            <a:spLocks/>
          </p:cNvSpPr>
          <p:nvPr/>
        </p:nvSpPr>
        <p:spPr>
          <a:xfrm>
            <a:off x="678047" y="935359"/>
            <a:ext cx="10871200" cy="4526280"/>
          </a:xfrm>
          <a:prstGeom prst="rect">
            <a:avLst/>
          </a:prstGeom>
        </p:spPr>
        <p:txBody>
          <a:bodyPr>
            <a:noAutofit/>
          </a:bodyPr>
          <a:lstStyle>
            <a:lvl1pPr marL="609585" indent="-609585" algn="l" rtl="0" eaLnBrk="1" latinLnBrk="0" hangingPunct="1">
              <a:spcBef>
                <a:spcPts val="933"/>
              </a:spcBef>
              <a:buClr>
                <a:schemeClr val="accent4">
                  <a:lumMod val="75000"/>
                </a:schemeClr>
              </a:buClr>
              <a:buSzPct val="60000"/>
              <a:buFont typeface="Wingdings" charset="2"/>
              <a:buChar char="n"/>
              <a:defRPr kumimoji="0" sz="38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1pPr>
            <a:lvl2pPr marL="853419" indent="-365751" algn="l" rtl="0" eaLnBrk="1" latinLnBrk="0" hangingPunct="1">
              <a:spcBef>
                <a:spcPts val="733"/>
              </a:spcBef>
              <a:buClr>
                <a:schemeClr val="accent5">
                  <a:lumMod val="75000"/>
                </a:schemeClr>
              </a:buClr>
              <a:buSzPct val="70000"/>
              <a:buFont typeface="Wingdings" charset="2"/>
              <a:buChar char="l"/>
              <a:defRPr kumimoji="0" sz="34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2pPr>
            <a:lvl3pPr marL="1219170" indent="-304792" algn="l" rtl="0" eaLnBrk="1" latinLnBrk="0" hangingPunct="1">
              <a:spcBef>
                <a:spcPts val="667"/>
              </a:spcBef>
              <a:buClr>
                <a:schemeClr val="accent6">
                  <a:lumMod val="75000"/>
                </a:schemeClr>
              </a:buClr>
              <a:buSzPct val="50000"/>
              <a:buFont typeface="Wingdings" charset="2"/>
              <a:buChar char=""/>
              <a:defRPr kumimoji="0" sz="30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3pPr>
            <a:lvl4pPr marL="1828754" indent="-304792" algn="l" rtl="0" eaLnBrk="1" latinLnBrk="0" hangingPunct="1">
              <a:spcBef>
                <a:spcPts val="533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6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4pPr>
            <a:lvl5pPr marL="2438339" indent="-304792" algn="l" rtl="0" eaLnBrk="1" latinLnBrk="0" hangingPunct="1">
              <a:spcBef>
                <a:spcPts val="533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6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5pPr>
            <a:lvl6pPr marL="2804090" indent="-30479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69841" indent="-304792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5592" indent="-30479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01342" indent="-304792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tx2"/>
              </a:buClr>
              <a:buNone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Clr>
                <a:schemeClr val="tx2"/>
              </a:buClr>
              <a:buNone/>
            </a:pPr>
            <a:endParaRPr lang="zh-TW" altLang="en-US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>
              <a:buClr>
                <a:schemeClr val="tx2"/>
              </a:buClr>
              <a:buSzPct val="100000"/>
              <a:buNone/>
            </a:pPr>
            <a:endParaRPr lang="en-US" altLang="zh-TW" sz="2400" dirty="0">
              <a:solidFill>
                <a:schemeClr val="tx2"/>
              </a:solidFill>
            </a:endParaRPr>
          </a:p>
          <a:p>
            <a:pPr marL="0" indent="0">
              <a:buClr>
                <a:schemeClr val="tx2"/>
              </a:buClr>
              <a:buNone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Clr>
                <a:schemeClr val="tx2"/>
              </a:buClr>
              <a:buNone/>
            </a:pPr>
            <a:endParaRPr lang="en-US" altLang="zh-TW" sz="2400" dirty="0">
              <a:solidFill>
                <a:srgbClr val="2858AA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chemeClr val="tx2"/>
              </a:buClr>
              <a:buFont typeface="Wingdings" panose="05000000000000000000" pitchFamily="2" charset="2"/>
              <a:buChar char="l"/>
            </a:pPr>
            <a:endParaRPr lang="zh-TW" altLang="en-US" sz="24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E9E698B-6749-B577-D00F-9FD3DE0ECBF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19918" y="1497365"/>
            <a:ext cx="5483659" cy="557644"/>
          </a:xfrm>
        </p:spPr>
        <p:txBody>
          <a:bodyPr/>
          <a:lstStyle/>
          <a:p>
            <a:r>
              <a:rPr lang="en-US" altLang="zh-TW" sz="2200" dirty="0"/>
              <a:t>Promotion of Anti-Money Laundering Compliance Products</a:t>
            </a:r>
          </a:p>
          <a:p>
            <a:endParaRPr lang="zh-TW" altLang="en-US" sz="2200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784A5568-4555-5016-161E-8DF1207AA43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19919" y="2345043"/>
            <a:ext cx="5334030" cy="711200"/>
          </a:xfrm>
        </p:spPr>
        <p:txBody>
          <a:bodyPr/>
          <a:lstStyle/>
          <a:p>
            <a:r>
              <a:rPr lang="en-US" altLang="zh-TW" sz="2200" dirty="0"/>
              <a:t>Enhance AI applications to improve product development efficiency.</a:t>
            </a:r>
          </a:p>
          <a:p>
            <a:endParaRPr lang="zh-TW" altLang="en-US" sz="2200" dirty="0"/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04F164C6-9730-626A-3960-C2D383CE39E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519918" y="3264997"/>
            <a:ext cx="4833881" cy="449083"/>
          </a:xfrm>
        </p:spPr>
        <p:txBody>
          <a:bodyPr/>
          <a:lstStyle/>
          <a:p>
            <a:r>
              <a:rPr lang="en-US" altLang="zh-TW" sz="2200" dirty="0"/>
              <a:t>Integrate resources from Commercial Business  Department to strengthen sales capabilities.</a:t>
            </a:r>
          </a:p>
          <a:p>
            <a:endParaRPr lang="zh-TW" altLang="en-US" sz="2200" dirty="0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221AFEA6-9E6F-4054-E2BA-0C827B02282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519919" y="4461036"/>
            <a:ext cx="4833880" cy="710569"/>
          </a:xfrm>
        </p:spPr>
        <p:txBody>
          <a:bodyPr/>
          <a:lstStyle/>
          <a:p>
            <a:r>
              <a:rPr lang="en-US" altLang="zh-TW" sz="2200" dirty="0"/>
              <a:t>Enhancing cybersecurity product services and promotion</a:t>
            </a:r>
          </a:p>
          <a:p>
            <a:endParaRPr lang="zh-TW" altLang="en-US" sz="2200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3C99945-A1B0-A6A5-7023-80216508F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Business Outlook</a:t>
            </a:r>
          </a:p>
        </p:txBody>
      </p:sp>
    </p:spTree>
    <p:extLst>
      <p:ext uri="{BB962C8B-B14F-4D97-AF65-F5344CB8AC3E}">
        <p14:creationId xmlns:p14="http://schemas.microsoft.com/office/powerpoint/2010/main" val="1411176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75CDF080-C4CE-283C-09E1-2CCD94BA7629}"/>
              </a:ext>
            </a:extLst>
          </p:cNvPr>
          <p:cNvSpPr txBox="1">
            <a:spLocks/>
          </p:cNvSpPr>
          <p:nvPr/>
        </p:nvSpPr>
        <p:spPr>
          <a:xfrm>
            <a:off x="4681654" y="3005273"/>
            <a:ext cx="2828692" cy="84745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algn="ctr">
              <a:defRPr/>
            </a:pPr>
            <a:r>
              <a:rPr lang="en-US" altLang="zh-TW" sz="3200" spc="-1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&amp; A</a:t>
            </a:r>
            <a:endParaRPr lang="zh-TW" altLang="en-US" sz="3200" spc="-1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5623A8FB-5743-4048-2A0F-68B832294B1E}"/>
              </a:ext>
            </a:extLst>
          </p:cNvPr>
          <p:cNvSpPr txBox="1">
            <a:spLocks/>
          </p:cNvSpPr>
          <p:nvPr/>
        </p:nvSpPr>
        <p:spPr bwMode="auto">
          <a:xfrm>
            <a:off x="3783982" y="2324101"/>
            <a:ext cx="4624037" cy="847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+mj-ea"/>
                <a:ea typeface="+mj-ea"/>
                <a:cs typeface="黑体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algn="ctr">
              <a:defRPr/>
            </a:pPr>
            <a:r>
              <a:rPr lang="en-US" altLang="zh-TW" sz="6000" b="1" kern="0" dirty="0">
                <a:solidFill>
                  <a:schemeClr val="bg1"/>
                </a:solidFill>
                <a:latin typeface="Arial" panose="020B0604020202020204" pitchFamily="34" charset="0"/>
                <a:ea typeface="Noto Sans CJK TC Bold" panose="020B0800000000000000" pitchFamily="34" charset="-120"/>
                <a:cs typeface="Arial" panose="020B0604020202020204" pitchFamily="34" charset="0"/>
              </a:rPr>
              <a:t>Thank You !</a:t>
            </a:r>
            <a:endParaRPr lang="zh-TW" altLang="en-US" sz="6000" b="1" kern="0" dirty="0">
              <a:solidFill>
                <a:schemeClr val="bg1"/>
              </a:solidFill>
              <a:latin typeface="Arial" panose="020B0604020202020204" pitchFamily="34" charset="0"/>
              <a:ea typeface="Noto Sans CJK TC Bold" panose="020B0800000000000000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79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2800" dirty="0">
                <a:solidFill>
                  <a:srgbClr val="2858AA"/>
                </a:solidFill>
              </a:rPr>
              <a:t>Disclaimer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7A9A8DF-1369-3345-918D-ACD3563770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zh-TW" sz="2400" dirty="0">
                <a:solidFill>
                  <a:srgbClr val="002060"/>
                </a:solidFill>
              </a:rPr>
              <a:t>This presentation and release contain "forward-looking statements” which may include projections of future results of operations, financial condition or business prospects based on our own information and other sources.</a:t>
            </a:r>
          </a:p>
          <a:p>
            <a:r>
              <a:rPr lang="en-US" altLang="zh-TW" sz="2400" dirty="0">
                <a:solidFill>
                  <a:srgbClr val="002060"/>
                </a:solidFill>
              </a:rPr>
              <a:t>Our actual results of operations, financial condition or business prospects may differ from those expressed or implied in these forward-looking statements for a variety of reasons, including but not limited to market demand, price fluctuations, competition, international economic conditions, supply chain issues, exchange rate fluctuations and other risks and factors beyond our control.</a:t>
            </a:r>
          </a:p>
          <a:p>
            <a:r>
              <a:rPr lang="en-US" altLang="zh-TW" sz="2400" dirty="0">
                <a:solidFill>
                  <a:srgbClr val="002060"/>
                </a:solidFill>
              </a:rPr>
              <a:t>The forward-looking statements in this release reflect the current belief of Ares as of the date of this release. Ares undertakes no obligation to update these forward-looking statements for events or circumstances that occur subsequent to such date.</a:t>
            </a:r>
          </a:p>
          <a:p>
            <a:endParaRPr lang="en-US" altLang="zh-TW" sz="2400" dirty="0">
              <a:solidFill>
                <a:srgbClr val="002060"/>
              </a:solidFill>
            </a:endParaRPr>
          </a:p>
          <a:p>
            <a:endParaRPr lang="zh-TW" altLang="en-US" sz="2400" dirty="0">
              <a:solidFill>
                <a:srgbClr val="002060"/>
              </a:solidFill>
            </a:endParaRPr>
          </a:p>
          <a:p>
            <a:endParaRPr lang="zh-TW" alt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903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5E480-E097-CCF3-6972-C6A88C5D0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圖片版面配置區 16">
            <a:extLst>
              <a:ext uri="{FF2B5EF4-FFF2-40B4-BE49-F238E27FC236}">
                <a16:creationId xmlns:a16="http://schemas.microsoft.com/office/drawing/2014/main" id="{2FBE4C59-79AE-EC73-705A-837D242C0319}"/>
              </a:ext>
            </a:extLst>
          </p:cNvPr>
          <p:cNvSpPr>
            <a:spLocks noGrp="1"/>
          </p:cNvSpPr>
          <p:nvPr>
            <p:ph type="pic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5" name="Google Shape;1332;p7">
            <a:extLst>
              <a:ext uri="{FF2B5EF4-FFF2-40B4-BE49-F238E27FC236}">
                <a16:creationId xmlns:a16="http://schemas.microsoft.com/office/drawing/2014/main" id="{B33683A0-B003-CD4D-A1EF-014F5E74BAA5}"/>
              </a:ext>
            </a:extLst>
          </p:cNvPr>
          <p:cNvSpPr/>
          <p:nvPr/>
        </p:nvSpPr>
        <p:spPr>
          <a:xfrm>
            <a:off x="2125109" y="4001102"/>
            <a:ext cx="2954891" cy="1793169"/>
          </a:xfrm>
          <a:prstGeom prst="rect">
            <a:avLst/>
          </a:prstGeom>
          <a:solidFill>
            <a:srgbClr val="3A3A3A">
              <a:alpha val="57254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</a:pPr>
            <a:endParaRPr kern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1336;p7">
            <a:extLst>
              <a:ext uri="{FF2B5EF4-FFF2-40B4-BE49-F238E27FC236}">
                <a16:creationId xmlns:a16="http://schemas.microsoft.com/office/drawing/2014/main" id="{5BB70571-199D-F0DE-44DE-ADE8AF34CAE5}"/>
              </a:ext>
            </a:extLst>
          </p:cNvPr>
          <p:cNvSpPr txBox="1"/>
          <p:nvPr/>
        </p:nvSpPr>
        <p:spPr>
          <a:xfrm>
            <a:off x="2214396" y="4531110"/>
            <a:ext cx="2776315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en-US" altLang="zh-TW" sz="1600" b="1" kern="0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Only Taiwan Banking solution acknowledged by Gartner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943F573-2081-27BC-EF0D-935C7025B5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1747" y="1517270"/>
            <a:ext cx="1308005" cy="130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artner">
            <a:extLst>
              <a:ext uri="{FF2B5EF4-FFF2-40B4-BE49-F238E27FC236}">
                <a16:creationId xmlns:a16="http://schemas.microsoft.com/office/drawing/2014/main" id="{CDC34E5D-953F-4773-DC88-A7BAE2503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37" y="4261358"/>
            <a:ext cx="1214815" cy="1214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SO 27001 - Dubex">
            <a:extLst>
              <a:ext uri="{FF2B5EF4-FFF2-40B4-BE49-F238E27FC236}">
                <a16:creationId xmlns:a16="http://schemas.microsoft.com/office/drawing/2014/main" id="{E23D5428-B9A6-1657-CC94-835EE5A9E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54" y="3123356"/>
            <a:ext cx="984563" cy="98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FCDB1B4F-5E0D-41E0-D915-644334980FA0}"/>
              </a:ext>
            </a:extLst>
          </p:cNvPr>
          <p:cNvGrpSpPr/>
          <p:nvPr/>
        </p:nvGrpSpPr>
        <p:grpSpPr>
          <a:xfrm>
            <a:off x="5684663" y="386138"/>
            <a:ext cx="6285280" cy="5824007"/>
            <a:chOff x="663755" y="1092099"/>
            <a:chExt cx="6285280" cy="5824007"/>
          </a:xfrm>
        </p:grpSpPr>
        <p:grpSp>
          <p:nvGrpSpPr>
            <p:cNvPr id="73" name="Google Shape;1312;p7">
              <a:extLst>
                <a:ext uri="{FF2B5EF4-FFF2-40B4-BE49-F238E27FC236}">
                  <a16:creationId xmlns:a16="http://schemas.microsoft.com/office/drawing/2014/main" id="{950811B8-0832-F0A5-F000-461A6838E901}"/>
                </a:ext>
              </a:extLst>
            </p:cNvPr>
            <p:cNvGrpSpPr/>
            <p:nvPr/>
          </p:nvGrpSpPr>
          <p:grpSpPr>
            <a:xfrm>
              <a:off x="663755" y="1092099"/>
              <a:ext cx="5850302" cy="2414622"/>
              <a:chOff x="-1" y="112313"/>
              <a:chExt cx="4831906" cy="1880924"/>
            </a:xfrm>
            <a:solidFill>
              <a:schemeClr val="accent4">
                <a:lumMod val="75000"/>
              </a:schemeClr>
            </a:solidFill>
          </p:grpSpPr>
          <p:sp>
            <p:nvSpPr>
              <p:cNvPr id="75" name="Google Shape;1314;p7">
                <a:extLst>
                  <a:ext uri="{FF2B5EF4-FFF2-40B4-BE49-F238E27FC236}">
                    <a16:creationId xmlns:a16="http://schemas.microsoft.com/office/drawing/2014/main" id="{A6151854-9310-FE8E-9425-C01A9A2310FC}"/>
                  </a:ext>
                </a:extLst>
              </p:cNvPr>
              <p:cNvSpPr txBox="1"/>
              <p:nvPr/>
            </p:nvSpPr>
            <p:spPr>
              <a:xfrm>
                <a:off x="0" y="112313"/>
                <a:ext cx="4831905" cy="4507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7151" tIns="57151" rIns="57151" bIns="57151" anchor="ctr" anchorCtr="0">
                <a:noAutofit/>
              </a:bodyPr>
              <a:lstStyle/>
              <a:p>
                <a:pPr defTabSz="914377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</a:pPr>
                <a:r>
                  <a:rPr lang="en-US" altLang="zh-TW" sz="1700" b="1" kern="0" dirty="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&gt;Established in 1980, first TW software company listed on TWSE</a:t>
                </a:r>
                <a:endParaRPr sz="1700" b="1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1320;p7">
                <a:extLst>
                  <a:ext uri="{FF2B5EF4-FFF2-40B4-BE49-F238E27FC236}">
                    <a16:creationId xmlns:a16="http://schemas.microsoft.com/office/drawing/2014/main" id="{D4466885-5B3A-68E0-0276-DF9412E98F58}"/>
                  </a:ext>
                </a:extLst>
              </p:cNvPr>
              <p:cNvSpPr txBox="1"/>
              <p:nvPr/>
            </p:nvSpPr>
            <p:spPr>
              <a:xfrm>
                <a:off x="-1" y="657939"/>
                <a:ext cx="4141460" cy="4138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7151" tIns="57151" rIns="57151" bIns="57151" anchor="ctr" anchorCtr="0">
                <a:noAutofit/>
              </a:bodyPr>
              <a:lstStyle/>
              <a:p>
                <a:pPr defTabSz="914377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</a:pPr>
                <a:r>
                  <a:rPr lang="en-US" altLang="zh-TW" sz="1700" b="1" kern="0" dirty="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&gt; 2013 Won Taiwan </a:t>
                </a:r>
                <a:r>
                  <a:rPr lang="en-US" altLang="zh-TW" sz="1700" b="1" kern="0" dirty="0" err="1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Mittelstand</a:t>
                </a:r>
                <a:r>
                  <a:rPr lang="en-US" altLang="zh-TW" sz="1700" b="1" kern="0" dirty="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 Award</a:t>
                </a:r>
                <a:endParaRPr sz="1700" b="1" kern="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1326;p7">
                <a:extLst>
                  <a:ext uri="{FF2B5EF4-FFF2-40B4-BE49-F238E27FC236}">
                    <a16:creationId xmlns:a16="http://schemas.microsoft.com/office/drawing/2014/main" id="{323D95B7-2DCE-A0D6-F105-FBDE607A0798}"/>
                  </a:ext>
                </a:extLst>
              </p:cNvPr>
              <p:cNvSpPr txBox="1"/>
              <p:nvPr/>
            </p:nvSpPr>
            <p:spPr>
              <a:xfrm>
                <a:off x="-1" y="1166652"/>
                <a:ext cx="4141460" cy="4138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7151" tIns="57151" rIns="57151" bIns="57151" anchor="ctr" anchorCtr="0">
                <a:noAutofit/>
              </a:bodyPr>
              <a:lstStyle/>
              <a:p>
                <a:pPr defTabSz="914377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</a:pPr>
                <a:r>
                  <a:rPr lang="en-US" altLang="zh-TW" sz="1700" b="1" kern="0" dirty="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&gt; Offices in Taipei, Hsinchu, Taichung, China</a:t>
                </a:r>
                <a:endParaRPr sz="1700" b="1" kern="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1328;p7">
                <a:extLst>
                  <a:ext uri="{FF2B5EF4-FFF2-40B4-BE49-F238E27FC236}">
                    <a16:creationId xmlns:a16="http://schemas.microsoft.com/office/drawing/2014/main" id="{CF249BED-C15D-6D1C-E34A-2EB728AC927B}"/>
                  </a:ext>
                </a:extLst>
              </p:cNvPr>
              <p:cNvSpPr txBox="1"/>
              <p:nvPr/>
            </p:nvSpPr>
            <p:spPr>
              <a:xfrm>
                <a:off x="-1" y="1675365"/>
                <a:ext cx="4141460" cy="3178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7151" tIns="57151" rIns="57151" bIns="57151" anchor="ctr" anchorCtr="0">
                <a:noAutofit/>
              </a:bodyPr>
              <a:lstStyle/>
              <a:p>
                <a:pPr defTabSz="914377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</a:pPr>
                <a:r>
                  <a:rPr lang="en-US" altLang="zh-TW" sz="1700" b="1" kern="0" dirty="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&gt; First TW partner of Oracle</a:t>
                </a:r>
                <a:endParaRPr sz="1700" b="1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8" name="Google Shape;1335;p7">
              <a:extLst>
                <a:ext uri="{FF2B5EF4-FFF2-40B4-BE49-F238E27FC236}">
                  <a16:creationId xmlns:a16="http://schemas.microsoft.com/office/drawing/2014/main" id="{B864A121-F67A-EF35-2A21-EF3C4DD307B8}"/>
                </a:ext>
              </a:extLst>
            </p:cNvPr>
            <p:cNvSpPr txBox="1"/>
            <p:nvPr/>
          </p:nvSpPr>
          <p:spPr>
            <a:xfrm>
              <a:off x="663755" y="4579819"/>
              <a:ext cx="6045844" cy="8771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80970" indent="-180970" defTabSz="914377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</a:pPr>
              <a:r>
                <a:rPr lang="en-US" altLang="zh-TW" sz="1700" b="1" kern="0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&gt; The only Taiwanese company selected for three consecutive years in Gartner's research reports on core banking systems in Asia.</a:t>
              </a:r>
            </a:p>
          </p:txBody>
        </p:sp>
        <p:sp>
          <p:nvSpPr>
            <p:cNvPr id="91" name="Google Shape;1339;p7">
              <a:extLst>
                <a:ext uri="{FF2B5EF4-FFF2-40B4-BE49-F238E27FC236}">
                  <a16:creationId xmlns:a16="http://schemas.microsoft.com/office/drawing/2014/main" id="{88C2515E-D674-37ED-011B-3A138682DFE9}"/>
                </a:ext>
              </a:extLst>
            </p:cNvPr>
            <p:cNvSpPr txBox="1"/>
            <p:nvPr/>
          </p:nvSpPr>
          <p:spPr>
            <a:xfrm>
              <a:off x="663755" y="3628485"/>
              <a:ext cx="6285280" cy="3539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</a:pPr>
              <a:r>
                <a:rPr lang="en-US" altLang="zh-TW" sz="1700" b="1" kern="0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&gt;</a:t>
              </a:r>
              <a:r>
                <a:rPr lang="en-US" altLang="zh-TW" sz="1700" b="1" kern="0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Government certified Professional Service Organization </a:t>
              </a:r>
              <a:endParaRPr sz="1700" b="1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1341;p7">
              <a:extLst>
                <a:ext uri="{FF2B5EF4-FFF2-40B4-BE49-F238E27FC236}">
                  <a16:creationId xmlns:a16="http://schemas.microsoft.com/office/drawing/2014/main" id="{99F81536-FF8C-CF6A-200B-9C1424DB5700}"/>
                </a:ext>
              </a:extLst>
            </p:cNvPr>
            <p:cNvSpPr txBox="1"/>
            <p:nvPr/>
          </p:nvSpPr>
          <p:spPr>
            <a:xfrm>
              <a:off x="663755" y="4104152"/>
              <a:ext cx="3968631" cy="3539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defTabSz="914377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</a:pPr>
              <a:r>
                <a:rPr lang="en-US" altLang="zh-TW" sz="1700" b="1" kern="0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&gt;ISO 27001 certified</a:t>
              </a:r>
              <a:endParaRPr sz="1700" b="1" kern="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" name="Google Shape;1335;p7">
              <a:extLst>
                <a:ext uri="{FF2B5EF4-FFF2-40B4-BE49-F238E27FC236}">
                  <a16:creationId xmlns:a16="http://schemas.microsoft.com/office/drawing/2014/main" id="{F8FD400C-D704-E2D6-327E-1407AB5EECC3}"/>
                </a:ext>
              </a:extLst>
            </p:cNvPr>
            <p:cNvSpPr txBox="1"/>
            <p:nvPr/>
          </p:nvSpPr>
          <p:spPr>
            <a:xfrm>
              <a:off x="663755" y="5578706"/>
              <a:ext cx="5495023" cy="615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80970" indent="-180970" defTabSz="914377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</a:pPr>
              <a:r>
                <a:rPr lang="en-US" altLang="zh-TW" sz="1700" b="1" kern="0" dirty="0">
                  <a:solidFill>
                    <a:srgbClr val="FFFFFF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&gt;The first Taiwan-based MES solution recognized by Gartner</a:t>
              </a:r>
            </a:p>
          </p:txBody>
        </p:sp>
        <p:sp>
          <p:nvSpPr>
            <p:cNvPr id="6" name="Google Shape;1335;p7">
              <a:extLst>
                <a:ext uri="{FF2B5EF4-FFF2-40B4-BE49-F238E27FC236}">
                  <a16:creationId xmlns:a16="http://schemas.microsoft.com/office/drawing/2014/main" id="{01795C25-36AF-AB31-75C4-03DCC48A5A09}"/>
                </a:ext>
              </a:extLst>
            </p:cNvPr>
            <p:cNvSpPr txBox="1"/>
            <p:nvPr/>
          </p:nvSpPr>
          <p:spPr>
            <a:xfrm>
              <a:off x="663755" y="6315982"/>
              <a:ext cx="6285280" cy="6001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80970" indent="-180970" defTabSz="914377">
                <a:buClr>
                  <a:srgbClr val="000000"/>
                </a:buClr>
                <a:buSzPts val="1500"/>
              </a:pPr>
              <a:r>
                <a:rPr lang="en-US" altLang="zh-TW" sz="1700" b="1" kern="0" dirty="0">
                  <a:solidFill>
                    <a:srgbClr val="FFFFFF"/>
                  </a:solidFill>
                  <a:latin typeface="Microsoft JhengHei"/>
                  <a:ea typeface="Microsoft JhengHei"/>
                  <a:sym typeface="Microsoft JhengHei"/>
                </a:rPr>
                <a:t>&gt;</a:t>
              </a:r>
              <a:r>
                <a:rPr lang="zh-TW" altLang="en-US" sz="1700" b="1" kern="0" dirty="0">
                  <a:solidFill>
                    <a:srgbClr val="FFFFFF"/>
                  </a:solidFill>
                  <a:latin typeface="Microsoft JhengHei"/>
                  <a:ea typeface="Microsoft JhengHei"/>
                  <a:sym typeface="Microsoft JhengHei"/>
                </a:rPr>
                <a:t> </a:t>
              </a:r>
              <a:r>
                <a:rPr lang="en-US" altLang="zh-TW" sz="1600" b="1" dirty="0">
                  <a:solidFill>
                    <a:schemeClr val="bg1"/>
                  </a:solidFill>
                  <a:latin typeface="Microsoft JhengHei" panose="020B0604030504040204" pitchFamily="34" charset="-120"/>
                  <a:ea typeface="Microsoft JhengHei" panose="020B0604030504040204" pitchFamily="34" charset="-120"/>
                </a:rPr>
                <a:t>Received certification for "AI Technology Service Capability Registration" from the Ministry of Digital Affairs</a:t>
              </a:r>
              <a:endParaRPr lang="zh-TW" altLang="en-US" sz="1600" b="1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endParaRPr>
            </a:p>
          </p:txBody>
        </p:sp>
      </p:grpSp>
      <p:sp>
        <p:nvSpPr>
          <p:cNvPr id="4" name="標題 1">
            <a:extLst>
              <a:ext uri="{FF2B5EF4-FFF2-40B4-BE49-F238E27FC236}">
                <a16:creationId xmlns:a16="http://schemas.microsoft.com/office/drawing/2014/main" id="{842E5C84-77FB-7D78-130B-FEBAB0D11646}"/>
              </a:ext>
            </a:extLst>
          </p:cNvPr>
          <p:cNvSpPr txBox="1">
            <a:spLocks/>
          </p:cNvSpPr>
          <p:nvPr/>
        </p:nvSpPr>
        <p:spPr>
          <a:xfrm>
            <a:off x="266701" y="273277"/>
            <a:ext cx="11658597" cy="479326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zh-TW" altLang="en-US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2800" dirty="0">
                <a:solidFill>
                  <a:srgbClr val="2858AA"/>
                </a:solidFill>
              </a:rPr>
              <a:t>Company Introduction</a:t>
            </a:r>
          </a:p>
        </p:txBody>
      </p:sp>
    </p:spTree>
    <p:extLst>
      <p:ext uri="{BB962C8B-B14F-4D97-AF65-F5344CB8AC3E}">
        <p14:creationId xmlns:p14="http://schemas.microsoft.com/office/powerpoint/2010/main" val="3953726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40C05-E03E-DCA5-0776-CBC19E7DE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>
            <a:extLst>
              <a:ext uri="{FF2B5EF4-FFF2-40B4-BE49-F238E27FC236}">
                <a16:creationId xmlns:a16="http://schemas.microsoft.com/office/drawing/2014/main" id="{39996E70-4EB2-CC19-B8E8-1D470963D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Ares Total Solution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C8254098-27EB-14F0-79B2-EFAA7F18EA00}"/>
              </a:ext>
            </a:extLst>
          </p:cNvPr>
          <p:cNvGrpSpPr/>
          <p:nvPr/>
        </p:nvGrpSpPr>
        <p:grpSpPr>
          <a:xfrm>
            <a:off x="429881" y="386532"/>
            <a:ext cx="11133086" cy="6084936"/>
            <a:chOff x="255709" y="660694"/>
            <a:chExt cx="11133086" cy="6084936"/>
          </a:xfrm>
        </p:grpSpPr>
        <p:cxnSp>
          <p:nvCxnSpPr>
            <p:cNvPr id="7" name="直線接點 96">
              <a:extLst>
                <a:ext uri="{FF2B5EF4-FFF2-40B4-BE49-F238E27FC236}">
                  <a16:creationId xmlns:a16="http://schemas.microsoft.com/office/drawing/2014/main" id="{0549BB45-9860-3420-C9BC-98BEEB587A2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9074693" y="2038165"/>
              <a:ext cx="2101607" cy="26980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" name="直線接點 69">
              <a:extLst>
                <a:ext uri="{FF2B5EF4-FFF2-40B4-BE49-F238E27FC236}">
                  <a16:creationId xmlns:a16="http://schemas.microsoft.com/office/drawing/2014/main" id="{978BE52A-9E53-F5D2-4EFF-45F4405ECC8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440484" y="2693390"/>
              <a:ext cx="40567" cy="1289910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0" name="直線接點 69">
              <a:extLst>
                <a:ext uri="{FF2B5EF4-FFF2-40B4-BE49-F238E27FC236}">
                  <a16:creationId xmlns:a16="http://schemas.microsoft.com/office/drawing/2014/main" id="{1E155AD8-059D-1633-CA31-B082713BCF42}"/>
                </a:ext>
              </a:extLst>
            </p:cNvPr>
            <p:cNvCxnSpPr>
              <a:cxnSpLocks noChangeShapeType="1"/>
              <a:stCxn id="72" idx="2"/>
            </p:cNvCxnSpPr>
            <p:nvPr/>
          </p:nvCxnSpPr>
          <p:spPr bwMode="auto">
            <a:xfrm flipH="1">
              <a:off x="2548906" y="2693390"/>
              <a:ext cx="835633" cy="1456009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23" name="直線接點 22">
              <a:extLst>
                <a:ext uri="{FF2B5EF4-FFF2-40B4-BE49-F238E27FC236}">
                  <a16:creationId xmlns:a16="http://schemas.microsoft.com/office/drawing/2014/main" id="{87F15ED9-063F-C3C3-8A11-ABD5CDDE0798}"/>
                </a:ext>
              </a:extLst>
            </p:cNvPr>
            <p:cNvCxnSpPr>
              <a:stCxn id="73" idx="1"/>
              <a:endCxn id="71" idx="3"/>
            </p:cNvCxnSpPr>
            <p:nvPr/>
          </p:nvCxnSpPr>
          <p:spPr>
            <a:xfrm>
              <a:off x="4071794" y="5586122"/>
              <a:ext cx="403359" cy="325596"/>
            </a:xfrm>
            <a:prstGeom prst="line">
              <a:avLst/>
            </a:prstGeom>
            <a:ln w="9525">
              <a:solidFill>
                <a:schemeClr val="tx1">
                  <a:lumMod val="75000"/>
                  <a:lumOff val="2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接點 69">
              <a:extLst>
                <a:ext uri="{FF2B5EF4-FFF2-40B4-BE49-F238E27FC236}">
                  <a16:creationId xmlns:a16="http://schemas.microsoft.com/office/drawing/2014/main" id="{8B6C9F35-5A76-E6FD-DEC9-D86D1B0357DC}"/>
                </a:ext>
              </a:extLst>
            </p:cNvPr>
            <p:cNvCxnSpPr>
              <a:cxnSpLocks noChangeShapeType="1"/>
              <a:stCxn id="60" idx="3"/>
              <a:endCxn id="72" idx="5"/>
            </p:cNvCxnSpPr>
            <p:nvPr/>
          </p:nvCxnSpPr>
          <p:spPr bwMode="auto">
            <a:xfrm flipH="1">
              <a:off x="3547289" y="1574097"/>
              <a:ext cx="644720" cy="872702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7" name="六邊形 26">
              <a:extLst>
                <a:ext uri="{FF2B5EF4-FFF2-40B4-BE49-F238E27FC236}">
                  <a16:creationId xmlns:a16="http://schemas.microsoft.com/office/drawing/2014/main" id="{908868FF-E6D1-6A64-6785-BD5263DFD034}"/>
                </a:ext>
              </a:extLst>
            </p:cNvPr>
            <p:cNvSpPr/>
            <p:nvPr/>
          </p:nvSpPr>
          <p:spPr bwMode="auto">
            <a:xfrm>
              <a:off x="1210093" y="1292375"/>
              <a:ext cx="1548176" cy="540000"/>
            </a:xfrm>
            <a:prstGeom prst="hexagon">
              <a:avLst/>
            </a:prstGeom>
            <a:solidFill>
              <a:srgbClr val="FFAB40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200" b="1" dirty="0">
                  <a:latin typeface="微軟正黑體"/>
                  <a:ea typeface="微軟正黑體"/>
                  <a:cs typeface="微軟正黑體"/>
                </a:rPr>
                <a:t>AFEIS</a:t>
              </a:r>
              <a:endParaRPr kumimoji="0" lang="zh-TW" altLang="en-US" sz="1200" b="1" dirty="0">
                <a:latin typeface="微軟正黑體"/>
                <a:ea typeface="微軟正黑體"/>
                <a:cs typeface="微軟正黑體"/>
              </a:endParaRPr>
            </a:p>
          </p:txBody>
        </p:sp>
        <p:sp>
          <p:nvSpPr>
            <p:cNvPr id="28" name="六邊形 27">
              <a:extLst>
                <a:ext uri="{FF2B5EF4-FFF2-40B4-BE49-F238E27FC236}">
                  <a16:creationId xmlns:a16="http://schemas.microsoft.com/office/drawing/2014/main" id="{00ED0408-F538-0845-6B8A-81214AE2444B}"/>
                </a:ext>
              </a:extLst>
            </p:cNvPr>
            <p:cNvSpPr/>
            <p:nvPr/>
          </p:nvSpPr>
          <p:spPr bwMode="auto">
            <a:xfrm>
              <a:off x="1210093" y="1937950"/>
              <a:ext cx="1548176" cy="540000"/>
            </a:xfrm>
            <a:prstGeom prst="hexagon">
              <a:avLst/>
            </a:prstGeom>
            <a:solidFill>
              <a:srgbClr val="FFAB40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sz="1200" b="1" dirty="0">
                  <a:solidFill>
                    <a:schemeClr val="tx1"/>
                  </a:solidFill>
                  <a:latin typeface="微軟正黑體"/>
                  <a:ea typeface="微軟正黑體"/>
                  <a:cs typeface="微軟正黑體"/>
                </a:rPr>
                <a:t>KYC Solution</a:t>
              </a:r>
            </a:p>
          </p:txBody>
        </p:sp>
        <p:sp>
          <p:nvSpPr>
            <p:cNvPr id="29" name="六邊形 28">
              <a:extLst>
                <a:ext uri="{FF2B5EF4-FFF2-40B4-BE49-F238E27FC236}">
                  <a16:creationId xmlns:a16="http://schemas.microsoft.com/office/drawing/2014/main" id="{B3FB2812-6B2F-549A-237A-AEB203239B6B}"/>
                </a:ext>
              </a:extLst>
            </p:cNvPr>
            <p:cNvSpPr/>
            <p:nvPr/>
          </p:nvSpPr>
          <p:spPr bwMode="auto">
            <a:xfrm>
              <a:off x="1137553" y="3301958"/>
              <a:ext cx="1548176" cy="540000"/>
            </a:xfrm>
            <a:prstGeom prst="hexagon">
              <a:avLst/>
            </a:prstGeom>
            <a:solidFill>
              <a:srgbClr val="FFAB40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sz="1200" b="1" dirty="0">
                  <a:solidFill>
                    <a:schemeClr val="tx1"/>
                  </a:solidFill>
                  <a:latin typeface="微軟正黑體"/>
                  <a:ea typeface="微軟正黑體"/>
                  <a:cs typeface="微軟正黑體"/>
                </a:rPr>
                <a:t>Visual Pricing Tool </a:t>
              </a:r>
            </a:p>
          </p:txBody>
        </p:sp>
        <p:sp>
          <p:nvSpPr>
            <p:cNvPr id="30" name="六邊形 29">
              <a:extLst>
                <a:ext uri="{FF2B5EF4-FFF2-40B4-BE49-F238E27FC236}">
                  <a16:creationId xmlns:a16="http://schemas.microsoft.com/office/drawing/2014/main" id="{07C16DFF-E56E-B6C6-5761-07FED653FC3F}"/>
                </a:ext>
              </a:extLst>
            </p:cNvPr>
            <p:cNvSpPr/>
            <p:nvPr/>
          </p:nvSpPr>
          <p:spPr bwMode="auto">
            <a:xfrm>
              <a:off x="255709" y="4815691"/>
              <a:ext cx="1579616" cy="822404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>
                <a:defRPr/>
              </a:pPr>
              <a:r>
                <a:rPr lang="en-US" altLang="zh-TW" sz="12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development program consulting services</a:t>
              </a:r>
            </a:p>
          </p:txBody>
        </p:sp>
        <p:sp>
          <p:nvSpPr>
            <p:cNvPr id="31" name="六邊形 30">
              <a:extLst>
                <a:ext uri="{FF2B5EF4-FFF2-40B4-BE49-F238E27FC236}">
                  <a16:creationId xmlns:a16="http://schemas.microsoft.com/office/drawing/2014/main" id="{0A2551FA-839D-9CEA-9264-DB553ED10151}"/>
                </a:ext>
              </a:extLst>
            </p:cNvPr>
            <p:cNvSpPr/>
            <p:nvPr/>
          </p:nvSpPr>
          <p:spPr bwMode="auto">
            <a:xfrm>
              <a:off x="1215670" y="5944918"/>
              <a:ext cx="1536301" cy="455024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sz="12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Big Data/</a:t>
              </a:r>
            </a:p>
            <a:p>
              <a:pPr algn="ctr">
                <a:defRPr/>
              </a:pPr>
              <a:r>
                <a:rPr lang="en-US" altLang="zh-TW" sz="12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Cloud</a:t>
              </a:r>
            </a:p>
          </p:txBody>
        </p:sp>
        <p:cxnSp>
          <p:nvCxnSpPr>
            <p:cNvPr id="32" name="直線接點 37">
              <a:extLst>
                <a:ext uri="{FF2B5EF4-FFF2-40B4-BE49-F238E27FC236}">
                  <a16:creationId xmlns:a16="http://schemas.microsoft.com/office/drawing/2014/main" id="{1CCF34E4-255C-2CCD-E9E6-B7477A882D4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487757" y="2649945"/>
              <a:ext cx="972000" cy="1563601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3" name="直線接點 38">
              <a:extLst>
                <a:ext uri="{FF2B5EF4-FFF2-40B4-BE49-F238E27FC236}">
                  <a16:creationId xmlns:a16="http://schemas.microsoft.com/office/drawing/2014/main" id="{CEA95F9A-3A91-CD6D-063C-1A13AFCFD0C3}"/>
                </a:ext>
              </a:extLst>
            </p:cNvPr>
            <p:cNvCxnSpPr>
              <a:cxnSpLocks noChangeShapeType="1"/>
              <a:stCxn id="73" idx="4"/>
            </p:cNvCxnSpPr>
            <p:nvPr/>
          </p:nvCxnSpPr>
          <p:spPr bwMode="auto">
            <a:xfrm>
              <a:off x="3909044" y="5339531"/>
              <a:ext cx="86955" cy="889508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4" name="直線接點 44">
              <a:extLst>
                <a:ext uri="{FF2B5EF4-FFF2-40B4-BE49-F238E27FC236}">
                  <a16:creationId xmlns:a16="http://schemas.microsoft.com/office/drawing/2014/main" id="{E90613A2-CEED-4204-537A-4D248AB91421}"/>
                </a:ext>
              </a:extLst>
            </p:cNvPr>
            <p:cNvCxnSpPr>
              <a:cxnSpLocks noChangeShapeType="1"/>
              <a:stCxn id="30" idx="0"/>
              <a:endCxn id="73" idx="4"/>
            </p:cNvCxnSpPr>
            <p:nvPr/>
          </p:nvCxnSpPr>
          <p:spPr bwMode="auto">
            <a:xfrm>
              <a:off x="1835325" y="5226893"/>
              <a:ext cx="2073719" cy="112638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5" name="直線接點 58">
              <a:extLst>
                <a:ext uri="{FF2B5EF4-FFF2-40B4-BE49-F238E27FC236}">
                  <a16:creationId xmlns:a16="http://schemas.microsoft.com/office/drawing/2014/main" id="{896258E6-65A5-527E-F5B7-CE878060A709}"/>
                </a:ext>
              </a:extLst>
            </p:cNvPr>
            <p:cNvCxnSpPr>
              <a:cxnSpLocks noChangeShapeType="1"/>
              <a:stCxn id="31" idx="0"/>
              <a:endCxn id="73" idx="2"/>
            </p:cNvCxnSpPr>
            <p:nvPr/>
          </p:nvCxnSpPr>
          <p:spPr bwMode="auto">
            <a:xfrm flipV="1">
              <a:off x="2751971" y="5586122"/>
              <a:ext cx="1157073" cy="586308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6" name="直線接點 60">
              <a:extLst>
                <a:ext uri="{FF2B5EF4-FFF2-40B4-BE49-F238E27FC236}">
                  <a16:creationId xmlns:a16="http://schemas.microsoft.com/office/drawing/2014/main" id="{FE27F23E-D8BA-CCBB-75DA-FF31B838CF92}"/>
                </a:ext>
              </a:extLst>
            </p:cNvPr>
            <p:cNvCxnSpPr>
              <a:cxnSpLocks noChangeShapeType="1"/>
              <a:stCxn id="73" idx="5"/>
            </p:cNvCxnSpPr>
            <p:nvPr/>
          </p:nvCxnSpPr>
          <p:spPr bwMode="auto">
            <a:xfrm flipV="1">
              <a:off x="4071794" y="5103120"/>
              <a:ext cx="486683" cy="236411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7" name="直線接點 64">
              <a:extLst>
                <a:ext uri="{FF2B5EF4-FFF2-40B4-BE49-F238E27FC236}">
                  <a16:creationId xmlns:a16="http://schemas.microsoft.com/office/drawing/2014/main" id="{09FC6055-2086-8541-F42E-6A33DF2F2CA1}"/>
                </a:ext>
              </a:extLst>
            </p:cNvPr>
            <p:cNvCxnSpPr>
              <a:cxnSpLocks noChangeShapeType="1"/>
              <a:stCxn id="50" idx="3"/>
            </p:cNvCxnSpPr>
            <p:nvPr/>
          </p:nvCxnSpPr>
          <p:spPr bwMode="auto">
            <a:xfrm flipV="1">
              <a:off x="5760972" y="3588815"/>
              <a:ext cx="615494" cy="14347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8" name="直線接點 69">
              <a:extLst>
                <a:ext uri="{FF2B5EF4-FFF2-40B4-BE49-F238E27FC236}">
                  <a16:creationId xmlns:a16="http://schemas.microsoft.com/office/drawing/2014/main" id="{F96D3F1E-446A-8B48-F612-5AECD3B60B5A}"/>
                </a:ext>
              </a:extLst>
            </p:cNvPr>
            <p:cNvCxnSpPr>
              <a:cxnSpLocks noChangeShapeType="1"/>
              <a:stCxn id="72" idx="2"/>
            </p:cNvCxnSpPr>
            <p:nvPr/>
          </p:nvCxnSpPr>
          <p:spPr bwMode="auto">
            <a:xfrm flipH="1">
              <a:off x="2598967" y="2693390"/>
              <a:ext cx="785572" cy="746611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9" name="直線接點 71">
              <a:extLst>
                <a:ext uri="{FF2B5EF4-FFF2-40B4-BE49-F238E27FC236}">
                  <a16:creationId xmlns:a16="http://schemas.microsoft.com/office/drawing/2014/main" id="{BF426D48-8F69-1B57-91CF-B43F9496E350}"/>
                </a:ext>
              </a:extLst>
            </p:cNvPr>
            <p:cNvCxnSpPr>
              <a:cxnSpLocks noChangeShapeType="1"/>
              <a:stCxn id="27" idx="0"/>
              <a:endCxn id="72" idx="4"/>
            </p:cNvCxnSpPr>
            <p:nvPr/>
          </p:nvCxnSpPr>
          <p:spPr bwMode="auto">
            <a:xfrm>
              <a:off x="2758269" y="1562375"/>
              <a:ext cx="626270" cy="884424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0" name="直線接點 112">
              <a:extLst>
                <a:ext uri="{FF2B5EF4-FFF2-40B4-BE49-F238E27FC236}">
                  <a16:creationId xmlns:a16="http://schemas.microsoft.com/office/drawing/2014/main" id="{6925B798-4C12-1F99-AA28-1458EDA7283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947162" y="3943350"/>
              <a:ext cx="0" cy="540392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1" name="直線接點 114">
              <a:extLst>
                <a:ext uri="{FF2B5EF4-FFF2-40B4-BE49-F238E27FC236}">
                  <a16:creationId xmlns:a16="http://schemas.microsoft.com/office/drawing/2014/main" id="{CA330721-C5CF-0079-438B-D7BA397CF28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947162" y="2071689"/>
              <a:ext cx="0" cy="719137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2" name="直線接點 116">
              <a:extLst>
                <a:ext uri="{FF2B5EF4-FFF2-40B4-BE49-F238E27FC236}">
                  <a16:creationId xmlns:a16="http://schemas.microsoft.com/office/drawing/2014/main" id="{7D69D432-A926-376A-53A2-85BE090A994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545524" y="1782764"/>
              <a:ext cx="0" cy="288925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3" name="直線接點 117">
              <a:extLst>
                <a:ext uri="{FF2B5EF4-FFF2-40B4-BE49-F238E27FC236}">
                  <a16:creationId xmlns:a16="http://schemas.microsoft.com/office/drawing/2014/main" id="{DF75C664-E2E4-8E53-6FC5-630CC695557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8201287" y="1782764"/>
              <a:ext cx="0" cy="288925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4" name="直線接點 119">
              <a:extLst>
                <a:ext uri="{FF2B5EF4-FFF2-40B4-BE49-F238E27FC236}">
                  <a16:creationId xmlns:a16="http://schemas.microsoft.com/office/drawing/2014/main" id="{0DC3ACAA-A6A0-C9C4-8068-70ED5984DCB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545525" y="2071688"/>
              <a:ext cx="1655763" cy="0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5" name="直線接點 121">
              <a:extLst>
                <a:ext uri="{FF2B5EF4-FFF2-40B4-BE49-F238E27FC236}">
                  <a16:creationId xmlns:a16="http://schemas.microsoft.com/office/drawing/2014/main" id="{84D364EC-E555-87F1-48C2-D53CF8DA8AB3}"/>
                </a:ext>
              </a:extLst>
            </p:cNvPr>
            <p:cNvCxnSpPr>
              <a:cxnSpLocks noChangeShapeType="1"/>
              <a:stCxn id="68" idx="0"/>
            </p:cNvCxnSpPr>
            <p:nvPr/>
          </p:nvCxnSpPr>
          <p:spPr bwMode="auto">
            <a:xfrm>
              <a:off x="7870420" y="3367089"/>
              <a:ext cx="1165368" cy="14226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46" name="六邊形 45">
              <a:extLst>
                <a:ext uri="{FF2B5EF4-FFF2-40B4-BE49-F238E27FC236}">
                  <a16:creationId xmlns:a16="http://schemas.microsoft.com/office/drawing/2014/main" id="{D1323F9D-7D8F-4989-9B3C-3CDB14BD965D}"/>
                </a:ext>
              </a:extLst>
            </p:cNvPr>
            <p:cNvSpPr/>
            <p:nvPr/>
          </p:nvSpPr>
          <p:spPr bwMode="auto">
            <a:xfrm>
              <a:off x="7211368" y="726333"/>
              <a:ext cx="288032" cy="144016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400">
                <a:latin typeface="微軟正黑體"/>
                <a:ea typeface="微軟正黑體"/>
                <a:cs typeface="微軟正黑體"/>
              </a:endParaRPr>
            </a:p>
          </p:txBody>
        </p:sp>
        <p:sp>
          <p:nvSpPr>
            <p:cNvPr id="47" name="六邊形 46">
              <a:extLst>
                <a:ext uri="{FF2B5EF4-FFF2-40B4-BE49-F238E27FC236}">
                  <a16:creationId xmlns:a16="http://schemas.microsoft.com/office/drawing/2014/main" id="{04BB1801-5C23-02B3-D4C7-F1E0C84BAD55}"/>
                </a:ext>
              </a:extLst>
            </p:cNvPr>
            <p:cNvSpPr/>
            <p:nvPr/>
          </p:nvSpPr>
          <p:spPr bwMode="auto">
            <a:xfrm>
              <a:off x="8393338" y="726333"/>
              <a:ext cx="288032" cy="144016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400">
                <a:latin typeface="微軟正黑體"/>
                <a:ea typeface="微軟正黑體"/>
                <a:cs typeface="微軟正黑體"/>
              </a:endParaRPr>
            </a:p>
          </p:txBody>
        </p:sp>
        <p:sp>
          <p:nvSpPr>
            <p:cNvPr id="48" name="文字方塊 125">
              <a:extLst>
                <a:ext uri="{FF2B5EF4-FFF2-40B4-BE49-F238E27FC236}">
                  <a16:creationId xmlns:a16="http://schemas.microsoft.com/office/drawing/2014/main" id="{C7B57727-1FF0-F5D3-131E-72519C93B3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91240" y="660694"/>
              <a:ext cx="84895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Product</a:t>
              </a:r>
              <a:endPara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9" name="文字方塊 48">
              <a:extLst>
                <a:ext uri="{FF2B5EF4-FFF2-40B4-BE49-F238E27FC236}">
                  <a16:creationId xmlns:a16="http://schemas.microsoft.com/office/drawing/2014/main" id="{5A367B04-B301-CA3F-C31B-43DC3B891A1B}"/>
                </a:ext>
              </a:extLst>
            </p:cNvPr>
            <p:cNvSpPr txBox="1"/>
            <p:nvPr/>
          </p:nvSpPr>
          <p:spPr>
            <a:xfrm>
              <a:off x="8654407" y="660694"/>
              <a:ext cx="792012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Service</a:t>
              </a:r>
              <a:endPara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endParaRPr>
            </a:p>
          </p:txBody>
        </p:sp>
        <p:sp>
          <p:nvSpPr>
            <p:cNvPr id="50" name="文字方塊 49">
              <a:extLst>
                <a:ext uri="{FF2B5EF4-FFF2-40B4-BE49-F238E27FC236}">
                  <a16:creationId xmlns:a16="http://schemas.microsoft.com/office/drawing/2014/main" id="{0F72AE74-2A7D-52F1-D81E-C615DEF97D9C}"/>
                </a:ext>
              </a:extLst>
            </p:cNvPr>
            <p:cNvSpPr txBox="1"/>
            <p:nvPr/>
          </p:nvSpPr>
          <p:spPr>
            <a:xfrm>
              <a:off x="4542690" y="4869672"/>
              <a:ext cx="1218282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zh-TW" sz="1400" b="1" dirty="0">
                  <a:solidFill>
                    <a:srgbClr val="2858AA"/>
                  </a:solidFill>
                  <a:latin typeface="微軟正黑體"/>
                  <a:ea typeface="微軟正黑體"/>
                  <a:cs typeface="微軟正黑體"/>
                </a:rPr>
                <a:t>Gov. Project</a:t>
              </a:r>
              <a:endParaRPr lang="zh-TW" altLang="en-US" sz="1400" b="1" dirty="0">
                <a:solidFill>
                  <a:srgbClr val="2858AA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  <p:sp>
          <p:nvSpPr>
            <p:cNvPr id="51" name="文字方塊 50">
              <a:extLst>
                <a:ext uri="{FF2B5EF4-FFF2-40B4-BE49-F238E27FC236}">
                  <a16:creationId xmlns:a16="http://schemas.microsoft.com/office/drawing/2014/main" id="{CBD2881D-07F8-02C7-2436-C23F62B8B3B0}"/>
                </a:ext>
              </a:extLst>
            </p:cNvPr>
            <p:cNvSpPr txBox="1"/>
            <p:nvPr/>
          </p:nvSpPr>
          <p:spPr>
            <a:xfrm>
              <a:off x="7799050" y="3392360"/>
              <a:ext cx="1222451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zh-TW" sz="1400" b="1" dirty="0">
                  <a:solidFill>
                    <a:srgbClr val="2858AA"/>
                  </a:solidFill>
                  <a:latin typeface="微軟正黑體"/>
                  <a:ea typeface="微軟正黑體"/>
                  <a:cs typeface="微軟正黑體"/>
                </a:rPr>
                <a:t>Commercial</a:t>
              </a:r>
              <a:endParaRPr lang="zh-TW" altLang="en-US" sz="1400" b="1" dirty="0">
                <a:solidFill>
                  <a:srgbClr val="2858AA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  <p:sp>
          <p:nvSpPr>
            <p:cNvPr id="52" name="六邊形 51">
              <a:extLst>
                <a:ext uri="{FF2B5EF4-FFF2-40B4-BE49-F238E27FC236}">
                  <a16:creationId xmlns:a16="http://schemas.microsoft.com/office/drawing/2014/main" id="{BBAFE11E-1944-3432-549F-B47A58CE5635}"/>
                </a:ext>
              </a:extLst>
            </p:cNvPr>
            <p:cNvSpPr/>
            <p:nvPr/>
          </p:nvSpPr>
          <p:spPr bwMode="auto">
            <a:xfrm>
              <a:off x="4065843" y="2769586"/>
              <a:ext cx="1814170" cy="467039"/>
            </a:xfrm>
            <a:prstGeom prst="hexagon">
              <a:avLst/>
            </a:prstGeom>
            <a:solidFill>
              <a:srgbClr val="FFAB40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sz="1200" b="1" dirty="0">
                  <a:solidFill>
                    <a:schemeClr val="tx1"/>
                  </a:solidFill>
                  <a:latin typeface="微軟正黑體"/>
                  <a:ea typeface="微軟正黑體"/>
                </a:rPr>
                <a:t>ARES Treasury System</a:t>
              </a:r>
              <a:endParaRPr lang="zh-TW" altLang="en-US" sz="1200" b="1" dirty="0">
                <a:solidFill>
                  <a:schemeClr val="tx1"/>
                </a:solidFill>
                <a:latin typeface="微軟正黑體"/>
                <a:ea typeface="微軟正黑體"/>
              </a:endParaRPr>
            </a:p>
          </p:txBody>
        </p:sp>
        <p:cxnSp>
          <p:nvCxnSpPr>
            <p:cNvPr id="53" name="直線接點 10">
              <a:extLst>
                <a:ext uri="{FF2B5EF4-FFF2-40B4-BE49-F238E27FC236}">
                  <a16:creationId xmlns:a16="http://schemas.microsoft.com/office/drawing/2014/main" id="{0984600D-3915-BF4D-1109-DD787ADEAE0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487757" y="2570094"/>
              <a:ext cx="972000" cy="0"/>
            </a:xfrm>
            <a:prstGeom prst="line">
              <a:avLst/>
            </a:prstGeom>
            <a:noFill/>
            <a:ln w="9525" algn="ctr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54" name="直線接點 20">
              <a:extLst>
                <a:ext uri="{FF2B5EF4-FFF2-40B4-BE49-F238E27FC236}">
                  <a16:creationId xmlns:a16="http://schemas.microsoft.com/office/drawing/2014/main" id="{7ADA863D-F334-7A26-E81B-F132F0EBC1D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731937" y="2597219"/>
              <a:ext cx="657001" cy="496843"/>
            </a:xfrm>
            <a:prstGeom prst="line">
              <a:avLst/>
            </a:prstGeom>
            <a:noFill/>
            <a:ln w="9525" algn="ctr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199A940B-CBDA-617D-98DC-AFECE1A94D30}"/>
                </a:ext>
              </a:extLst>
            </p:cNvPr>
            <p:cNvSpPr txBox="1"/>
            <p:nvPr/>
          </p:nvSpPr>
          <p:spPr>
            <a:xfrm>
              <a:off x="4477387" y="2450005"/>
              <a:ext cx="891591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zh-TW" sz="1400" b="1" dirty="0">
                  <a:solidFill>
                    <a:srgbClr val="FFAB40"/>
                  </a:solidFill>
                  <a:latin typeface="微軟正黑體"/>
                  <a:ea typeface="微軟正黑體"/>
                  <a:cs typeface="微軟正黑體"/>
                </a:rPr>
                <a:t>Banking</a:t>
              </a:r>
              <a:endParaRPr lang="zh-TW" altLang="en-US" sz="1400" b="1" dirty="0">
                <a:solidFill>
                  <a:srgbClr val="FFAB40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  <p:sp>
          <p:nvSpPr>
            <p:cNvPr id="56" name="六邊形 55">
              <a:extLst>
                <a:ext uri="{FF2B5EF4-FFF2-40B4-BE49-F238E27FC236}">
                  <a16:creationId xmlns:a16="http://schemas.microsoft.com/office/drawing/2014/main" id="{D4224CC1-CA37-7761-2480-76DD528799A9}"/>
                </a:ext>
              </a:extLst>
            </p:cNvPr>
            <p:cNvSpPr/>
            <p:nvPr/>
          </p:nvSpPr>
          <p:spPr bwMode="auto">
            <a:xfrm>
              <a:off x="5966179" y="4392488"/>
              <a:ext cx="1548176" cy="540000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>
                <a:defRPr/>
              </a:pPr>
              <a:r>
                <a:rPr kumimoji="0" lang="en-US" altLang="zh-TW" sz="12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Fortify </a:t>
              </a:r>
            </a:p>
          </p:txBody>
        </p:sp>
        <p:sp>
          <p:nvSpPr>
            <p:cNvPr id="57" name="六邊形 56">
              <a:extLst>
                <a:ext uri="{FF2B5EF4-FFF2-40B4-BE49-F238E27FC236}">
                  <a16:creationId xmlns:a16="http://schemas.microsoft.com/office/drawing/2014/main" id="{875EA60F-8397-2AD4-C4F0-A7DC740D11FD}"/>
                </a:ext>
              </a:extLst>
            </p:cNvPr>
            <p:cNvSpPr/>
            <p:nvPr/>
          </p:nvSpPr>
          <p:spPr bwMode="auto">
            <a:xfrm>
              <a:off x="2705460" y="981201"/>
              <a:ext cx="1548176" cy="540000"/>
            </a:xfrm>
            <a:prstGeom prst="hexagon">
              <a:avLst/>
            </a:prstGeom>
            <a:solidFill>
              <a:srgbClr val="FFAB40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200" b="1" dirty="0" err="1">
                  <a:latin typeface="微軟正黑體"/>
                  <a:ea typeface="微軟正黑體"/>
                  <a:cs typeface="微軟正黑體"/>
                </a:rPr>
                <a:t>eAresBank</a:t>
              </a:r>
              <a:endParaRPr kumimoji="0" lang="zh-TW" altLang="en-US" sz="1200" b="1" dirty="0">
                <a:latin typeface="微軟正黑體"/>
                <a:ea typeface="微軟正黑體"/>
                <a:cs typeface="微軟正黑體"/>
              </a:endParaRPr>
            </a:p>
          </p:txBody>
        </p:sp>
        <p:sp>
          <p:nvSpPr>
            <p:cNvPr id="58" name="六邊形 57">
              <a:extLst>
                <a:ext uri="{FF2B5EF4-FFF2-40B4-BE49-F238E27FC236}">
                  <a16:creationId xmlns:a16="http://schemas.microsoft.com/office/drawing/2014/main" id="{98D53CD3-D830-010F-CFFA-B7F44B16308A}"/>
                </a:ext>
              </a:extLst>
            </p:cNvPr>
            <p:cNvSpPr/>
            <p:nvPr/>
          </p:nvSpPr>
          <p:spPr bwMode="auto">
            <a:xfrm>
              <a:off x="2911581" y="6205630"/>
              <a:ext cx="1548176" cy="540000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sz="12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Public department projects</a:t>
              </a:r>
            </a:p>
          </p:txBody>
        </p:sp>
        <p:sp>
          <p:nvSpPr>
            <p:cNvPr id="59" name="六邊形 58">
              <a:extLst>
                <a:ext uri="{FF2B5EF4-FFF2-40B4-BE49-F238E27FC236}">
                  <a16:creationId xmlns:a16="http://schemas.microsoft.com/office/drawing/2014/main" id="{A372AD0F-D407-B1CB-3055-A5BCDB3B8EEF}"/>
                </a:ext>
              </a:extLst>
            </p:cNvPr>
            <p:cNvSpPr/>
            <p:nvPr/>
          </p:nvSpPr>
          <p:spPr bwMode="auto">
            <a:xfrm>
              <a:off x="1209373" y="2606089"/>
              <a:ext cx="1548896" cy="540000"/>
            </a:xfrm>
            <a:prstGeom prst="hexagon">
              <a:avLst/>
            </a:prstGeom>
            <a:solidFill>
              <a:srgbClr val="FFAB40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>
                <a:spcBef>
                  <a:spcPct val="0"/>
                </a:spcBef>
              </a:pPr>
              <a:r>
                <a:rPr kumimoji="0" lang="en-US" altLang="zh-TW" sz="1100" b="1" dirty="0">
                  <a:latin typeface="微軟正黑體"/>
                  <a:ea typeface="微軟正黑體"/>
                  <a:cs typeface="微軟正黑體"/>
                </a:rPr>
                <a:t>ARES</a:t>
              </a:r>
              <a:r>
                <a:rPr kumimoji="0" lang="zh-TW" altLang="en-US" sz="1100" b="1" dirty="0">
                  <a:latin typeface="微軟正黑體"/>
                  <a:ea typeface="微軟正黑體"/>
                  <a:cs typeface="微軟正黑體"/>
                </a:rPr>
                <a:t> </a:t>
              </a:r>
              <a:r>
                <a:rPr kumimoji="0" lang="en-US" altLang="zh-TW" sz="1100" b="1" dirty="0">
                  <a:latin typeface="微軟正黑體"/>
                  <a:ea typeface="微軟正黑體"/>
                  <a:cs typeface="微軟正黑體"/>
                </a:rPr>
                <a:t>Portfolio</a:t>
              </a:r>
              <a:r>
                <a:rPr kumimoji="0" lang="zh-TW" altLang="en-US" sz="1100" b="1" dirty="0">
                  <a:latin typeface="微軟正黑體"/>
                  <a:ea typeface="微軟正黑體"/>
                  <a:cs typeface="微軟正黑體"/>
                </a:rPr>
                <a:t> </a:t>
              </a:r>
              <a:r>
                <a:rPr kumimoji="0" lang="en-US" altLang="zh-TW" sz="1100" b="1" dirty="0">
                  <a:latin typeface="微軟正黑體"/>
                  <a:ea typeface="微軟正黑體"/>
                  <a:cs typeface="微軟正黑體"/>
                </a:rPr>
                <a:t>System  </a:t>
              </a:r>
            </a:p>
          </p:txBody>
        </p:sp>
        <p:sp>
          <p:nvSpPr>
            <p:cNvPr id="60" name="六邊形 59">
              <a:extLst>
                <a:ext uri="{FF2B5EF4-FFF2-40B4-BE49-F238E27FC236}">
                  <a16:creationId xmlns:a16="http://schemas.microsoft.com/office/drawing/2014/main" id="{D1983B10-9F59-20E5-15EC-9E0D115A27E2}"/>
                </a:ext>
              </a:extLst>
            </p:cNvPr>
            <p:cNvSpPr/>
            <p:nvPr/>
          </p:nvSpPr>
          <p:spPr bwMode="auto">
            <a:xfrm>
              <a:off x="4192009" y="1304097"/>
              <a:ext cx="1548176" cy="540000"/>
            </a:xfrm>
            <a:prstGeom prst="hexagon">
              <a:avLst/>
            </a:prstGeom>
            <a:solidFill>
              <a:srgbClr val="FFAB40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sz="1200" b="1" dirty="0">
                  <a:solidFill>
                    <a:schemeClr val="tx1"/>
                  </a:solidFill>
                  <a:latin typeface="微軟正黑體"/>
                  <a:ea typeface="微軟正黑體"/>
                  <a:cs typeface="微軟正黑體"/>
                </a:rPr>
                <a:t>ARES </a:t>
              </a:r>
              <a:r>
                <a:rPr lang="en-US" altLang="zh-TW" sz="1200" b="1" dirty="0" err="1">
                  <a:solidFill>
                    <a:schemeClr val="tx1"/>
                  </a:solidFill>
                  <a:latin typeface="微軟正黑體"/>
                  <a:ea typeface="微軟正黑體"/>
                  <a:cs typeface="微軟正黑體"/>
                </a:rPr>
                <a:t>Nuntio</a:t>
              </a:r>
              <a:endPara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  <p:cxnSp>
          <p:nvCxnSpPr>
            <p:cNvPr id="61" name="直線接點 69">
              <a:extLst>
                <a:ext uri="{FF2B5EF4-FFF2-40B4-BE49-F238E27FC236}">
                  <a16:creationId xmlns:a16="http://schemas.microsoft.com/office/drawing/2014/main" id="{C8DB3F86-4B6F-F5F8-DF9D-8E9C0ACC84BC}"/>
                </a:ext>
              </a:extLst>
            </p:cNvPr>
            <p:cNvCxnSpPr>
              <a:cxnSpLocks noChangeShapeType="1"/>
              <a:stCxn id="72" idx="3"/>
              <a:endCxn id="59" idx="0"/>
            </p:cNvCxnSpPr>
            <p:nvPr/>
          </p:nvCxnSpPr>
          <p:spPr bwMode="auto">
            <a:xfrm flipH="1">
              <a:off x="2758269" y="2570095"/>
              <a:ext cx="564622" cy="305994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62" name="直線接點 69">
              <a:extLst>
                <a:ext uri="{FF2B5EF4-FFF2-40B4-BE49-F238E27FC236}">
                  <a16:creationId xmlns:a16="http://schemas.microsoft.com/office/drawing/2014/main" id="{D8BADAFD-654F-B190-0550-BEC29BF6F8F5}"/>
                </a:ext>
              </a:extLst>
            </p:cNvPr>
            <p:cNvCxnSpPr>
              <a:cxnSpLocks noChangeShapeType="1"/>
              <a:stCxn id="72" idx="3"/>
              <a:endCxn id="28" idx="0"/>
            </p:cNvCxnSpPr>
            <p:nvPr/>
          </p:nvCxnSpPr>
          <p:spPr bwMode="auto">
            <a:xfrm flipH="1" flipV="1">
              <a:off x="2758269" y="2207950"/>
              <a:ext cx="564622" cy="362145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63" name="直線接點 69">
              <a:extLst>
                <a:ext uri="{FF2B5EF4-FFF2-40B4-BE49-F238E27FC236}">
                  <a16:creationId xmlns:a16="http://schemas.microsoft.com/office/drawing/2014/main" id="{B3834AA2-3704-742C-30EA-D909AAC4C8F6}"/>
                </a:ext>
              </a:extLst>
            </p:cNvPr>
            <p:cNvCxnSpPr>
              <a:cxnSpLocks noChangeShapeType="1"/>
              <a:stCxn id="72" idx="0"/>
              <a:endCxn id="52" idx="3"/>
            </p:cNvCxnSpPr>
            <p:nvPr/>
          </p:nvCxnSpPr>
          <p:spPr bwMode="auto">
            <a:xfrm>
              <a:off x="3608937" y="2570095"/>
              <a:ext cx="456906" cy="433011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64" name="直線接點 10">
              <a:extLst>
                <a:ext uri="{FF2B5EF4-FFF2-40B4-BE49-F238E27FC236}">
                  <a16:creationId xmlns:a16="http://schemas.microsoft.com/office/drawing/2014/main" id="{FED90D77-049B-860A-14C5-C78C95D4462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361778" y="2594704"/>
              <a:ext cx="374650" cy="1"/>
            </a:xfrm>
            <a:prstGeom prst="line">
              <a:avLst/>
            </a:prstGeom>
            <a:noFill/>
            <a:ln w="9525" algn="ctr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65" name="六邊形 64">
              <a:extLst>
                <a:ext uri="{FF2B5EF4-FFF2-40B4-BE49-F238E27FC236}">
                  <a16:creationId xmlns:a16="http://schemas.microsoft.com/office/drawing/2014/main" id="{9FB71A3C-B68C-6E6B-D286-CC33D2C4BA11}"/>
                </a:ext>
              </a:extLst>
            </p:cNvPr>
            <p:cNvSpPr/>
            <p:nvPr/>
          </p:nvSpPr>
          <p:spPr bwMode="auto">
            <a:xfrm>
              <a:off x="4049139" y="1933326"/>
              <a:ext cx="1839603" cy="478420"/>
            </a:xfrm>
            <a:prstGeom prst="hexagon">
              <a:avLst/>
            </a:prstGeom>
            <a:solidFill>
              <a:srgbClr val="FFAB40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182562" algn="ctr">
                <a:lnSpc>
                  <a:spcPct val="110000"/>
                </a:lnSpc>
                <a:buClr>
                  <a:srgbClr val="7F7F7F"/>
                </a:buClr>
                <a:buSzPct val="70000"/>
              </a:pPr>
              <a:r>
                <a:rPr lang="en-US" altLang="zh-TW" sz="1200" b="1" dirty="0">
                  <a:solidFill>
                    <a:schemeClr val="tx1"/>
                  </a:solidFill>
                  <a:latin typeface="微軟正黑體"/>
                  <a:ea typeface="微軟正黑體"/>
                  <a:cs typeface="微軟正黑體"/>
                </a:rPr>
                <a:t>ARES Cross</a:t>
              </a:r>
            </a:p>
            <a:p>
              <a:pPr marL="182562" algn="ctr">
                <a:lnSpc>
                  <a:spcPct val="110000"/>
                </a:lnSpc>
                <a:buClr>
                  <a:srgbClr val="7F7F7F"/>
                </a:buClr>
                <a:buSzPct val="70000"/>
              </a:pPr>
              <a:r>
                <a:rPr lang="en-US" altLang="zh-TW" sz="1200" b="1" dirty="0">
                  <a:solidFill>
                    <a:schemeClr val="tx1"/>
                  </a:solidFill>
                  <a:latin typeface="微軟正黑體"/>
                  <a:ea typeface="微軟正黑體"/>
                  <a:cs typeface="微軟正黑體"/>
                </a:rPr>
                <a:t>Pricing</a:t>
              </a:r>
              <a:r>
                <a:rPr lang="zh-TW" altLang="en-US" sz="1200" b="1" dirty="0">
                  <a:solidFill>
                    <a:schemeClr val="tx1"/>
                  </a:solidFill>
                  <a:latin typeface="微軟正黑體"/>
                  <a:ea typeface="微軟正黑體"/>
                  <a:cs typeface="微軟正黑體"/>
                </a:rPr>
                <a:t> </a:t>
              </a:r>
              <a:r>
                <a:rPr lang="en-US" altLang="zh-TW" sz="1200" b="1" dirty="0">
                  <a:solidFill>
                    <a:schemeClr val="tx1"/>
                  </a:solidFill>
                  <a:latin typeface="微軟正黑體"/>
                  <a:ea typeface="微軟正黑體"/>
                  <a:cs typeface="微軟正黑體"/>
                </a:rPr>
                <a:t>System</a:t>
              </a:r>
            </a:p>
          </p:txBody>
        </p:sp>
        <p:cxnSp>
          <p:nvCxnSpPr>
            <p:cNvPr id="66" name="直線接點 69">
              <a:extLst>
                <a:ext uri="{FF2B5EF4-FFF2-40B4-BE49-F238E27FC236}">
                  <a16:creationId xmlns:a16="http://schemas.microsoft.com/office/drawing/2014/main" id="{73C1D7FC-21B9-53C4-CF1F-DFE4D97727D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584656" y="2645176"/>
              <a:ext cx="677635" cy="876555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67" name="六邊形 66">
              <a:extLst>
                <a:ext uri="{FF2B5EF4-FFF2-40B4-BE49-F238E27FC236}">
                  <a16:creationId xmlns:a16="http://schemas.microsoft.com/office/drawing/2014/main" id="{1998E031-FA2E-D617-2AF3-6D92A8E9B788}"/>
                </a:ext>
              </a:extLst>
            </p:cNvPr>
            <p:cNvSpPr/>
            <p:nvPr/>
          </p:nvSpPr>
          <p:spPr bwMode="auto">
            <a:xfrm>
              <a:off x="4259395" y="3950600"/>
              <a:ext cx="1548176" cy="540000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kumimoji="1" lang="en-US" altLang="zh-TW" sz="1200" b="1" dirty="0">
                  <a:solidFill>
                    <a:schemeClr val="bg1"/>
                  </a:solidFill>
                  <a:latin typeface="微軟正黑體"/>
                  <a:ea typeface="微軟正黑體"/>
                </a:rPr>
                <a:t>SWIFT</a:t>
              </a:r>
            </a:p>
          </p:txBody>
        </p:sp>
        <p:sp>
          <p:nvSpPr>
            <p:cNvPr id="68" name="六邊形 67">
              <a:extLst>
                <a:ext uri="{FF2B5EF4-FFF2-40B4-BE49-F238E27FC236}">
                  <a16:creationId xmlns:a16="http://schemas.microsoft.com/office/drawing/2014/main" id="{5174500B-CFBF-5BE2-1072-7A3AE6E2A1BA}"/>
                </a:ext>
              </a:extLst>
            </p:cNvPr>
            <p:cNvSpPr/>
            <p:nvPr/>
          </p:nvSpPr>
          <p:spPr bwMode="auto">
            <a:xfrm>
              <a:off x="6233715" y="2777368"/>
              <a:ext cx="1636705" cy="1179441"/>
            </a:xfrm>
            <a:prstGeom prst="hexagon">
              <a:avLst/>
            </a:prstGeom>
            <a:solidFill>
              <a:srgbClr val="4BACC6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sz="12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System Integration</a:t>
              </a:r>
            </a:p>
            <a:p>
              <a:pPr algn="ctr">
                <a:defRPr/>
              </a:pPr>
              <a:r>
                <a:rPr lang="en-US" altLang="zh-TW" sz="12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Consulting Outsourcing</a:t>
              </a:r>
            </a:p>
          </p:txBody>
        </p:sp>
        <p:sp>
          <p:nvSpPr>
            <p:cNvPr id="69" name="六邊形 68">
              <a:extLst>
                <a:ext uri="{FF2B5EF4-FFF2-40B4-BE49-F238E27FC236}">
                  <a16:creationId xmlns:a16="http://schemas.microsoft.com/office/drawing/2014/main" id="{EA8B26DB-9C9E-19A1-3E62-296F45CAE783}"/>
                </a:ext>
              </a:extLst>
            </p:cNvPr>
            <p:cNvSpPr/>
            <p:nvPr/>
          </p:nvSpPr>
          <p:spPr bwMode="auto">
            <a:xfrm>
              <a:off x="5779612" y="1297366"/>
              <a:ext cx="1548176" cy="540000"/>
            </a:xfrm>
            <a:prstGeom prst="hexagon">
              <a:avLst/>
            </a:prstGeom>
            <a:solidFill>
              <a:srgbClr val="FFAB40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altLang="zh-TW" sz="1200" b="1" dirty="0" err="1">
                  <a:solidFill>
                    <a:schemeClr val="tx1"/>
                  </a:solidFill>
                  <a:latin typeface="微軟正黑體"/>
                  <a:ea typeface="微軟正黑體"/>
                  <a:cs typeface="微軟正黑體"/>
                </a:rPr>
                <a:t>uPKI</a:t>
              </a:r>
              <a:endParaRPr lang="en-US" altLang="zh-TW" sz="1200" b="1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  <p:sp>
          <p:nvSpPr>
            <p:cNvPr id="70" name="六邊形 69">
              <a:extLst>
                <a:ext uri="{FF2B5EF4-FFF2-40B4-BE49-F238E27FC236}">
                  <a16:creationId xmlns:a16="http://schemas.microsoft.com/office/drawing/2014/main" id="{D07E5785-A0CE-3061-E923-63F7ACCC5AF2}"/>
                </a:ext>
              </a:extLst>
            </p:cNvPr>
            <p:cNvSpPr/>
            <p:nvPr/>
          </p:nvSpPr>
          <p:spPr bwMode="auto">
            <a:xfrm>
              <a:off x="7401791" y="1306367"/>
              <a:ext cx="1548176" cy="540000"/>
            </a:xfrm>
            <a:prstGeom prst="hexagon">
              <a:avLst/>
            </a:prstGeom>
            <a:solidFill>
              <a:srgbClr val="FFAB40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200" b="1" dirty="0">
                  <a:latin typeface="微軟正黑體"/>
                  <a:ea typeface="微軟正黑體"/>
                  <a:cs typeface="微軟正黑體"/>
                </a:rPr>
                <a:t>ARES PP</a:t>
              </a:r>
            </a:p>
          </p:txBody>
        </p:sp>
        <p:sp>
          <p:nvSpPr>
            <p:cNvPr id="71" name="六邊形 70">
              <a:extLst>
                <a:ext uri="{FF2B5EF4-FFF2-40B4-BE49-F238E27FC236}">
                  <a16:creationId xmlns:a16="http://schemas.microsoft.com/office/drawing/2014/main" id="{F62DF3D9-F214-5369-8416-2BF0815C8D74}"/>
                </a:ext>
              </a:extLst>
            </p:cNvPr>
            <p:cNvSpPr/>
            <p:nvPr/>
          </p:nvSpPr>
          <p:spPr bwMode="auto">
            <a:xfrm>
              <a:off x="4475153" y="5219436"/>
              <a:ext cx="2738799" cy="1384564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sz="12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Large-scale government service systems: personnel services Network, lifelong learning network, food inspection, drug permit business system</a:t>
              </a:r>
            </a:p>
          </p:txBody>
        </p:sp>
        <p:sp>
          <p:nvSpPr>
            <p:cNvPr id="72" name="六邊形 71">
              <a:extLst>
                <a:ext uri="{FF2B5EF4-FFF2-40B4-BE49-F238E27FC236}">
                  <a16:creationId xmlns:a16="http://schemas.microsoft.com/office/drawing/2014/main" id="{BAF1504F-8E0F-9E0E-433F-EC2C78657D12}"/>
                </a:ext>
              </a:extLst>
            </p:cNvPr>
            <p:cNvSpPr/>
            <p:nvPr/>
          </p:nvSpPr>
          <p:spPr>
            <a:xfrm>
              <a:off x="3322891" y="2446799"/>
              <a:ext cx="286046" cy="246591"/>
            </a:xfrm>
            <a:prstGeom prst="hexagon">
              <a:avLst/>
            </a:prstGeom>
            <a:solidFill>
              <a:srgbClr val="FFAB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3" name="六邊形 72">
              <a:extLst>
                <a:ext uri="{FF2B5EF4-FFF2-40B4-BE49-F238E27FC236}">
                  <a16:creationId xmlns:a16="http://schemas.microsoft.com/office/drawing/2014/main" id="{BFF0BF12-5099-F540-F734-2AC32A750299}"/>
                </a:ext>
              </a:extLst>
            </p:cNvPr>
            <p:cNvSpPr/>
            <p:nvPr/>
          </p:nvSpPr>
          <p:spPr>
            <a:xfrm>
              <a:off x="3847396" y="5339531"/>
              <a:ext cx="286046" cy="246591"/>
            </a:xfrm>
            <a:prstGeom prst="hexagon">
              <a:avLst/>
            </a:prstGeom>
            <a:solidFill>
              <a:srgbClr val="2858A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74" name="直線接點 96">
              <a:extLst>
                <a:ext uri="{FF2B5EF4-FFF2-40B4-BE49-F238E27FC236}">
                  <a16:creationId xmlns:a16="http://schemas.microsoft.com/office/drawing/2014/main" id="{FE1B66F5-5E42-CB69-678E-24EAE36DAD8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9054331" y="3100161"/>
              <a:ext cx="2101607" cy="26980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5" name="直線接點 96">
              <a:extLst>
                <a:ext uri="{FF2B5EF4-FFF2-40B4-BE49-F238E27FC236}">
                  <a16:creationId xmlns:a16="http://schemas.microsoft.com/office/drawing/2014/main" id="{4043CF8E-3F28-23BD-BA55-1C1C8FF1279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9062068" y="1598847"/>
              <a:ext cx="996262" cy="1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6" name="直線接點 96">
              <a:extLst>
                <a:ext uri="{FF2B5EF4-FFF2-40B4-BE49-F238E27FC236}">
                  <a16:creationId xmlns:a16="http://schemas.microsoft.com/office/drawing/2014/main" id="{64A8587C-F146-4DE9-CF36-014448A87BF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9100944" y="5526176"/>
              <a:ext cx="2037817" cy="28618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7" name="直線接點 96">
              <a:extLst>
                <a:ext uri="{FF2B5EF4-FFF2-40B4-BE49-F238E27FC236}">
                  <a16:creationId xmlns:a16="http://schemas.microsoft.com/office/drawing/2014/main" id="{B93B6320-9612-DBB3-FD98-369F53D9D3B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9077086" y="4891856"/>
              <a:ext cx="2037817" cy="28618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8" name="六邊形 77">
              <a:extLst>
                <a:ext uri="{FF2B5EF4-FFF2-40B4-BE49-F238E27FC236}">
                  <a16:creationId xmlns:a16="http://schemas.microsoft.com/office/drawing/2014/main" id="{B4C6E5BB-DBF1-4AFD-29AC-4C8DC398B9A2}"/>
                </a:ext>
              </a:extLst>
            </p:cNvPr>
            <p:cNvSpPr/>
            <p:nvPr/>
          </p:nvSpPr>
          <p:spPr bwMode="auto">
            <a:xfrm>
              <a:off x="9359197" y="1383515"/>
              <a:ext cx="2008167" cy="378701"/>
            </a:xfrm>
            <a:prstGeom prst="hexagon">
              <a:avLst/>
            </a:prstGeom>
            <a:solidFill>
              <a:srgbClr val="FFAB40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 dirty="0">
                  <a:latin typeface="微軟正黑體"/>
                  <a:ea typeface="微軟正黑體"/>
                  <a:cs typeface="微軟正黑體"/>
                </a:rPr>
                <a:t>ciMes </a:t>
              </a:r>
              <a:endParaRPr kumimoji="0" lang="zh-TW" altLang="en-US" sz="1400" b="1" dirty="0">
                <a:latin typeface="微軟正黑體"/>
                <a:ea typeface="微軟正黑體"/>
                <a:cs typeface="微軟正黑體"/>
              </a:endParaRPr>
            </a:p>
          </p:txBody>
        </p:sp>
        <p:sp>
          <p:nvSpPr>
            <p:cNvPr id="79" name="六邊形 78">
              <a:extLst>
                <a:ext uri="{FF2B5EF4-FFF2-40B4-BE49-F238E27FC236}">
                  <a16:creationId xmlns:a16="http://schemas.microsoft.com/office/drawing/2014/main" id="{245ADF5C-71AB-7124-3852-9F2AE525BEE7}"/>
                </a:ext>
              </a:extLst>
            </p:cNvPr>
            <p:cNvSpPr/>
            <p:nvPr/>
          </p:nvSpPr>
          <p:spPr bwMode="auto">
            <a:xfrm>
              <a:off x="9369460" y="5226893"/>
              <a:ext cx="2008167" cy="595775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 CaseWare Financial Report Compiling Tool</a:t>
              </a:r>
              <a:endParaRPr kumimoji="0"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  <p:sp>
          <p:nvSpPr>
            <p:cNvPr id="80" name="六邊形 79">
              <a:extLst>
                <a:ext uri="{FF2B5EF4-FFF2-40B4-BE49-F238E27FC236}">
                  <a16:creationId xmlns:a16="http://schemas.microsoft.com/office/drawing/2014/main" id="{7D8320A7-6613-D357-9C55-AAE71EE6FC98}"/>
                </a:ext>
              </a:extLst>
            </p:cNvPr>
            <p:cNvSpPr/>
            <p:nvPr/>
          </p:nvSpPr>
          <p:spPr bwMode="auto">
            <a:xfrm>
              <a:off x="9367005" y="1844392"/>
              <a:ext cx="2007939" cy="367924"/>
            </a:xfrm>
            <a:prstGeom prst="hexagon">
              <a:avLst/>
            </a:prstGeom>
            <a:solidFill>
              <a:srgbClr val="FFAB40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 dirty="0">
                  <a:latin typeface="微軟正黑體"/>
                  <a:ea typeface="微軟正黑體"/>
                  <a:cs typeface="微軟正黑體"/>
                </a:rPr>
                <a:t>HCP</a:t>
              </a:r>
            </a:p>
          </p:txBody>
        </p:sp>
        <p:cxnSp>
          <p:nvCxnSpPr>
            <p:cNvPr id="81" name="直線接點 96">
              <a:extLst>
                <a:ext uri="{FF2B5EF4-FFF2-40B4-BE49-F238E27FC236}">
                  <a16:creationId xmlns:a16="http://schemas.microsoft.com/office/drawing/2014/main" id="{2D7929A2-2681-8A16-3C23-C22A862E0F3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9054330" y="3707569"/>
              <a:ext cx="2037817" cy="28618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2" name="六邊形 81">
              <a:extLst>
                <a:ext uri="{FF2B5EF4-FFF2-40B4-BE49-F238E27FC236}">
                  <a16:creationId xmlns:a16="http://schemas.microsoft.com/office/drawing/2014/main" id="{56F6B953-6A55-0CB4-4ACD-086533582EC6}"/>
                </a:ext>
              </a:extLst>
            </p:cNvPr>
            <p:cNvSpPr/>
            <p:nvPr/>
          </p:nvSpPr>
          <p:spPr bwMode="auto">
            <a:xfrm>
              <a:off x="9367322" y="2793281"/>
              <a:ext cx="2007937" cy="640740"/>
            </a:xfrm>
            <a:prstGeom prst="hexagon">
              <a:avLst>
                <a:gd name="adj" fmla="val 20571"/>
                <a:gd name="vf" fmla="val 115470"/>
              </a:avLst>
            </a:prstGeom>
            <a:solidFill>
              <a:srgbClr val="FFAB40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200" b="1" dirty="0">
                  <a:latin typeface="微軟正黑體"/>
                  <a:ea typeface="微軟正黑體"/>
                  <a:cs typeface="微軟正黑體"/>
                </a:rPr>
                <a:t>Oracle ERP</a:t>
              </a:r>
            </a:p>
            <a:p>
              <a:pPr algn="ctr" eaLnBrk="1" hangingPunct="1">
                <a:defRPr/>
              </a:pPr>
              <a:r>
                <a:rPr kumimoji="0" lang="en-US" altLang="zh-TW" sz="1200" b="1" dirty="0">
                  <a:latin typeface="微軟正黑體"/>
                  <a:ea typeface="微軟正黑體"/>
                  <a:cs typeface="微軟正黑體"/>
                </a:rPr>
                <a:t>Local Template</a:t>
              </a:r>
            </a:p>
            <a:p>
              <a:pPr algn="ctr" eaLnBrk="1" hangingPunct="1">
                <a:defRPr/>
              </a:pPr>
              <a:r>
                <a:rPr kumimoji="0" lang="en-US" altLang="zh-TW" sz="1200" b="1" dirty="0">
                  <a:latin typeface="微軟正黑體"/>
                  <a:ea typeface="微軟正黑體"/>
                  <a:cs typeface="微軟正黑體"/>
                </a:rPr>
                <a:t>GV/NM/GIB</a:t>
              </a:r>
              <a:endParaRPr kumimoji="0" lang="zh-TW" altLang="en-US" sz="1200" b="1" dirty="0">
                <a:latin typeface="微軟正黑體"/>
                <a:ea typeface="微軟正黑體"/>
                <a:cs typeface="微軟正黑體"/>
              </a:endParaRPr>
            </a:p>
          </p:txBody>
        </p:sp>
        <p:cxnSp>
          <p:nvCxnSpPr>
            <p:cNvPr id="83" name="直線接點 96">
              <a:extLst>
                <a:ext uri="{FF2B5EF4-FFF2-40B4-BE49-F238E27FC236}">
                  <a16:creationId xmlns:a16="http://schemas.microsoft.com/office/drawing/2014/main" id="{DB8EC399-FBD1-37F2-9F54-37E1E3D7F42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9062068" y="4247420"/>
              <a:ext cx="2037817" cy="28618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4" name="六邊形 83">
              <a:extLst>
                <a:ext uri="{FF2B5EF4-FFF2-40B4-BE49-F238E27FC236}">
                  <a16:creationId xmlns:a16="http://schemas.microsoft.com/office/drawing/2014/main" id="{41447D67-4DF4-9472-9901-8B8316FC25B6}"/>
                </a:ext>
              </a:extLst>
            </p:cNvPr>
            <p:cNvSpPr/>
            <p:nvPr/>
          </p:nvSpPr>
          <p:spPr bwMode="auto">
            <a:xfrm>
              <a:off x="9380628" y="3499776"/>
              <a:ext cx="2008167" cy="367925"/>
            </a:xfrm>
            <a:prstGeom prst="hexagon">
              <a:avLst/>
            </a:prstGeom>
            <a:solidFill>
              <a:srgbClr val="FFAB40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 dirty="0" err="1">
                  <a:latin typeface="微軟正黑體"/>
                  <a:ea typeface="微軟正黑體"/>
                  <a:cs typeface="微軟正黑體"/>
                </a:rPr>
                <a:t>eGUI</a:t>
              </a:r>
              <a:endParaRPr kumimoji="0" lang="en-US" altLang="zh-TW" sz="1400" b="1" dirty="0">
                <a:latin typeface="微軟正黑體"/>
                <a:ea typeface="微軟正黑體"/>
                <a:cs typeface="微軟正黑體"/>
              </a:endParaRPr>
            </a:p>
          </p:txBody>
        </p:sp>
        <p:sp>
          <p:nvSpPr>
            <p:cNvPr id="85" name="六邊形 84">
              <a:extLst>
                <a:ext uri="{FF2B5EF4-FFF2-40B4-BE49-F238E27FC236}">
                  <a16:creationId xmlns:a16="http://schemas.microsoft.com/office/drawing/2014/main" id="{4D20D2A2-045E-B975-B822-0BBE702A014A}"/>
                </a:ext>
              </a:extLst>
            </p:cNvPr>
            <p:cNvSpPr/>
            <p:nvPr/>
          </p:nvSpPr>
          <p:spPr bwMode="auto">
            <a:xfrm>
              <a:off x="9359197" y="4631226"/>
              <a:ext cx="2008167" cy="540000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 Oracle EBS</a:t>
              </a:r>
              <a:endParaRPr kumimoji="0"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endParaRPr>
            </a:p>
          </p:txBody>
        </p:sp>
        <p:cxnSp>
          <p:nvCxnSpPr>
            <p:cNvPr id="86" name="直線接點 114">
              <a:extLst>
                <a:ext uri="{FF2B5EF4-FFF2-40B4-BE49-F238E27FC236}">
                  <a16:creationId xmlns:a16="http://schemas.microsoft.com/office/drawing/2014/main" id="{EEB0C037-6B7B-F928-1F7F-C103C2447ED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9062068" y="1607186"/>
              <a:ext cx="38876" cy="3918990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7" name="六邊形 86">
              <a:extLst>
                <a:ext uri="{FF2B5EF4-FFF2-40B4-BE49-F238E27FC236}">
                  <a16:creationId xmlns:a16="http://schemas.microsoft.com/office/drawing/2014/main" id="{EE290B1F-31FF-6BDE-10C4-8B940AE297AC}"/>
                </a:ext>
              </a:extLst>
            </p:cNvPr>
            <p:cNvSpPr/>
            <p:nvPr/>
          </p:nvSpPr>
          <p:spPr bwMode="auto">
            <a:xfrm>
              <a:off x="1119996" y="3957056"/>
              <a:ext cx="1548176" cy="540000"/>
            </a:xfrm>
            <a:prstGeom prst="hexagon">
              <a:avLst/>
            </a:prstGeom>
            <a:solidFill>
              <a:srgbClr val="FFAB40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sz="1200" b="1" dirty="0">
                  <a:solidFill>
                    <a:schemeClr val="tx1"/>
                  </a:solidFill>
                  <a:latin typeface="微軟正黑體"/>
                  <a:ea typeface="微軟正黑體"/>
                  <a:cs typeface="微軟正黑體"/>
                </a:rPr>
                <a:t>ISDA SIMM</a:t>
              </a:r>
            </a:p>
          </p:txBody>
        </p:sp>
        <p:sp>
          <p:nvSpPr>
            <p:cNvPr id="88" name="六邊形 87">
              <a:extLst>
                <a:ext uri="{FF2B5EF4-FFF2-40B4-BE49-F238E27FC236}">
                  <a16:creationId xmlns:a16="http://schemas.microsoft.com/office/drawing/2014/main" id="{D3BBC9BF-36BD-9D04-EB21-63DC46EA84BE}"/>
                </a:ext>
              </a:extLst>
            </p:cNvPr>
            <p:cNvSpPr/>
            <p:nvPr/>
          </p:nvSpPr>
          <p:spPr bwMode="auto">
            <a:xfrm>
              <a:off x="2712583" y="3966700"/>
              <a:ext cx="1548176" cy="540000"/>
            </a:xfrm>
            <a:prstGeom prst="hexagon">
              <a:avLst/>
            </a:prstGeom>
            <a:solidFill>
              <a:srgbClr val="FFAB40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sz="1200" b="1" dirty="0">
                  <a:solidFill>
                    <a:schemeClr val="tx1"/>
                  </a:solidFill>
                  <a:latin typeface="微軟正黑體"/>
                  <a:ea typeface="微軟正黑體"/>
                  <a:cs typeface="微軟正黑體"/>
                </a:rPr>
                <a:t>FXNS</a:t>
              </a:r>
            </a:p>
          </p:txBody>
        </p:sp>
        <p:sp>
          <p:nvSpPr>
            <p:cNvPr id="89" name="六邊形 88">
              <a:extLst>
                <a:ext uri="{FF2B5EF4-FFF2-40B4-BE49-F238E27FC236}">
                  <a16:creationId xmlns:a16="http://schemas.microsoft.com/office/drawing/2014/main" id="{8BEFD17B-5014-054C-40AC-2F3328494B76}"/>
                </a:ext>
              </a:extLst>
            </p:cNvPr>
            <p:cNvSpPr/>
            <p:nvPr/>
          </p:nvSpPr>
          <p:spPr bwMode="auto">
            <a:xfrm>
              <a:off x="9359197" y="3932862"/>
              <a:ext cx="2008167" cy="606106"/>
            </a:xfrm>
            <a:prstGeom prst="hexagon">
              <a:avLst/>
            </a:prstGeom>
            <a:solidFill>
              <a:srgbClr val="FFAB40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/>
              <a:r>
                <a:rPr kumimoji="0" lang="en-US" altLang="zh-TW" sz="1400" b="1" dirty="0">
                  <a:latin typeface="微軟正黑體"/>
                  <a:ea typeface="微軟正黑體"/>
                </a:rPr>
                <a:t> Trade Compliance System Solution</a:t>
              </a:r>
              <a:endParaRPr kumimoji="0" lang="zh-TW" altLang="en-US" sz="1400" b="1" dirty="0">
                <a:latin typeface="微軟正黑體"/>
                <a:ea typeface="微軟正黑體"/>
              </a:endParaRPr>
            </a:p>
          </p:txBody>
        </p:sp>
        <p:sp>
          <p:nvSpPr>
            <p:cNvPr id="90" name="六邊形 89">
              <a:extLst>
                <a:ext uri="{FF2B5EF4-FFF2-40B4-BE49-F238E27FC236}">
                  <a16:creationId xmlns:a16="http://schemas.microsoft.com/office/drawing/2014/main" id="{85A3BF7F-8BCA-4AA4-8F08-5B3C335E654E}"/>
                </a:ext>
              </a:extLst>
            </p:cNvPr>
            <p:cNvSpPr/>
            <p:nvPr/>
          </p:nvSpPr>
          <p:spPr bwMode="auto">
            <a:xfrm>
              <a:off x="4234226" y="3334915"/>
              <a:ext cx="1548176" cy="470060"/>
            </a:xfrm>
            <a:prstGeom prst="hexagon">
              <a:avLst/>
            </a:prstGeom>
            <a:solidFill>
              <a:srgbClr val="FFAB40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182562" algn="ctr">
                <a:lnSpc>
                  <a:spcPct val="110000"/>
                </a:lnSpc>
                <a:buClr>
                  <a:srgbClr val="7F7F7F"/>
                </a:buClr>
                <a:buSzPct val="70000"/>
              </a:pPr>
              <a:r>
                <a:rPr lang="en-US" altLang="zh-TW" sz="1200" b="1" dirty="0">
                  <a:solidFill>
                    <a:schemeClr val="tx1"/>
                  </a:solidFill>
                  <a:latin typeface="微軟正黑體"/>
                  <a:ea typeface="微軟正黑體"/>
                </a:rPr>
                <a:t>AML</a:t>
              </a:r>
            </a:p>
            <a:p>
              <a:pPr marL="182562" algn="ctr">
                <a:lnSpc>
                  <a:spcPct val="110000"/>
                </a:lnSpc>
                <a:buClr>
                  <a:srgbClr val="7F7F7F"/>
                </a:buClr>
                <a:buSzPct val="70000"/>
              </a:pPr>
              <a:r>
                <a:rPr lang="en-US" altLang="zh-TW" sz="1200" b="1" dirty="0">
                  <a:solidFill>
                    <a:schemeClr val="tx1"/>
                  </a:solidFill>
                  <a:latin typeface="微軟正黑體"/>
                  <a:ea typeface="微軟正黑體"/>
                </a:rPr>
                <a:t>Solution</a:t>
              </a:r>
            </a:p>
          </p:txBody>
        </p:sp>
        <p:sp>
          <p:nvSpPr>
            <p:cNvPr id="91" name="六邊形 90">
              <a:extLst>
                <a:ext uri="{FF2B5EF4-FFF2-40B4-BE49-F238E27FC236}">
                  <a16:creationId xmlns:a16="http://schemas.microsoft.com/office/drawing/2014/main" id="{4E90B702-C945-35CD-16B8-0482AEA17E14}"/>
                </a:ext>
              </a:extLst>
            </p:cNvPr>
            <p:cNvSpPr/>
            <p:nvPr/>
          </p:nvSpPr>
          <p:spPr bwMode="auto">
            <a:xfrm>
              <a:off x="7421484" y="4087411"/>
              <a:ext cx="1548176" cy="540000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>
                <a:defRPr/>
              </a:pPr>
              <a:r>
                <a:rPr kumimoji="0" lang="en-US" altLang="zh-TW" sz="12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Comodo</a:t>
              </a:r>
            </a:p>
          </p:txBody>
        </p:sp>
        <p:sp>
          <p:nvSpPr>
            <p:cNvPr id="92" name="六邊形 91">
              <a:extLst>
                <a:ext uri="{FF2B5EF4-FFF2-40B4-BE49-F238E27FC236}">
                  <a16:creationId xmlns:a16="http://schemas.microsoft.com/office/drawing/2014/main" id="{5C258A74-6F82-D356-2ABA-670E8FCA73B3}"/>
                </a:ext>
              </a:extLst>
            </p:cNvPr>
            <p:cNvSpPr/>
            <p:nvPr/>
          </p:nvSpPr>
          <p:spPr bwMode="auto">
            <a:xfrm>
              <a:off x="7416082" y="4701822"/>
              <a:ext cx="1548176" cy="540000"/>
            </a:xfrm>
            <a:prstGeom prst="hexagon">
              <a:avLst/>
            </a:prstGeom>
            <a:solidFill>
              <a:srgbClr val="2858AA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>
                <a:defRPr/>
              </a:pPr>
              <a:r>
                <a:rPr kumimoji="0" lang="en-US" altLang="zh-TW" sz="1200" b="1" dirty="0">
                  <a:solidFill>
                    <a:schemeClr val="bg1"/>
                  </a:solidFill>
                  <a:latin typeface="微軟正黑體"/>
                  <a:ea typeface="微軟正黑體"/>
                  <a:cs typeface="微軟正黑體"/>
                </a:rPr>
                <a:t>KnowBe4</a:t>
              </a:r>
            </a:p>
          </p:txBody>
        </p:sp>
        <p:cxnSp>
          <p:nvCxnSpPr>
            <p:cNvPr id="93" name="直線接點 96">
              <a:extLst>
                <a:ext uri="{FF2B5EF4-FFF2-40B4-BE49-F238E27FC236}">
                  <a16:creationId xmlns:a16="http://schemas.microsoft.com/office/drawing/2014/main" id="{0861CD04-1AD7-2429-26C6-DEF0C05966C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9061189" y="2504142"/>
              <a:ext cx="2101607" cy="26980"/>
            </a:xfrm>
            <a:prstGeom prst="line">
              <a:avLst/>
            </a:prstGeom>
            <a:noFill/>
            <a:ln w="9525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4" name="六邊形 93">
              <a:extLst>
                <a:ext uri="{FF2B5EF4-FFF2-40B4-BE49-F238E27FC236}">
                  <a16:creationId xmlns:a16="http://schemas.microsoft.com/office/drawing/2014/main" id="{E2DB6FC1-E2EF-8518-5381-92A089E7E48E}"/>
                </a:ext>
              </a:extLst>
            </p:cNvPr>
            <p:cNvSpPr/>
            <p:nvPr/>
          </p:nvSpPr>
          <p:spPr bwMode="auto">
            <a:xfrm>
              <a:off x="9353501" y="2293435"/>
              <a:ext cx="2007939" cy="434604"/>
            </a:xfrm>
            <a:prstGeom prst="hexagon">
              <a:avLst/>
            </a:prstGeom>
            <a:solidFill>
              <a:srgbClr val="FFAB40"/>
            </a:solidFill>
            <a:ln>
              <a:noFill/>
              <a:headEnd type="none" w="med" len="med"/>
              <a:tailEnd type="none" w="med" len="med"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 dirty="0">
                  <a:latin typeface="微軟正黑體"/>
                  <a:ea typeface="微軟正黑體"/>
                  <a:cs typeface="微軟正黑體"/>
                </a:rPr>
                <a:t>Recruitment Mgmt. System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93798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圖表 3">
            <a:extLst>
              <a:ext uri="{FF2B5EF4-FFF2-40B4-BE49-F238E27FC236}">
                <a16:creationId xmlns:a16="http://schemas.microsoft.com/office/drawing/2014/main" id="{86E12ED1-0404-2A58-2C97-5CCFF11B955D}"/>
              </a:ext>
            </a:extLst>
          </p:cNvPr>
          <p:cNvGraphicFramePr>
            <a:graphicFrameLocks/>
          </p:cNvGraphicFramePr>
          <p:nvPr/>
        </p:nvGraphicFramePr>
        <p:xfrm>
          <a:off x="3838028" y="1043398"/>
          <a:ext cx="4576233" cy="3647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標題 10">
            <a:extLst>
              <a:ext uri="{FF2B5EF4-FFF2-40B4-BE49-F238E27FC236}">
                <a16:creationId xmlns:a16="http://schemas.microsoft.com/office/drawing/2014/main" id="{7D63804E-8F07-F34A-76AF-96B00D30B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Revenues by Product</a:t>
            </a:r>
          </a:p>
        </p:txBody>
      </p:sp>
      <p:graphicFrame>
        <p:nvGraphicFramePr>
          <p:cNvPr id="2" name="圖表 1">
            <a:extLst>
              <a:ext uri="{FF2B5EF4-FFF2-40B4-BE49-F238E27FC236}">
                <a16:creationId xmlns:a16="http://schemas.microsoft.com/office/drawing/2014/main" id="{E8E0F35C-5717-ABA6-FE46-20C5FA2089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1461493"/>
              </p:ext>
            </p:extLst>
          </p:nvPr>
        </p:nvGraphicFramePr>
        <p:xfrm>
          <a:off x="3053559" y="151580"/>
          <a:ext cx="5894876" cy="3899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圖表 5">
            <a:extLst>
              <a:ext uri="{FF2B5EF4-FFF2-40B4-BE49-F238E27FC236}">
                <a16:creationId xmlns:a16="http://schemas.microsoft.com/office/drawing/2014/main" id="{E3C5A148-54FE-CDE5-E215-DD4704A4A2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7161428"/>
              </p:ext>
            </p:extLst>
          </p:nvPr>
        </p:nvGraphicFramePr>
        <p:xfrm>
          <a:off x="0" y="2258867"/>
          <a:ext cx="5739059" cy="4228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圖表 6">
            <a:extLst>
              <a:ext uri="{FF2B5EF4-FFF2-40B4-BE49-F238E27FC236}">
                <a16:creationId xmlns:a16="http://schemas.microsoft.com/office/drawing/2014/main" id="{8103B46B-D89F-CAE0-532D-4BE6F10D4C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9435476"/>
              </p:ext>
            </p:extLst>
          </p:nvPr>
        </p:nvGraphicFramePr>
        <p:xfrm>
          <a:off x="6522708" y="1766623"/>
          <a:ext cx="5739059" cy="4953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389894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9959085-EAC8-6D13-84BC-BCAD9CA4C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Revenues by Region</a:t>
            </a:r>
          </a:p>
        </p:txBody>
      </p:sp>
      <p:graphicFrame>
        <p:nvGraphicFramePr>
          <p:cNvPr id="5" name="圖表 4">
            <a:extLst>
              <a:ext uri="{FF2B5EF4-FFF2-40B4-BE49-F238E27FC236}">
                <a16:creationId xmlns:a16="http://schemas.microsoft.com/office/drawing/2014/main" id="{4225C85E-71D5-EBD9-1128-3B6D1D3346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2492989"/>
              </p:ext>
            </p:extLst>
          </p:nvPr>
        </p:nvGraphicFramePr>
        <p:xfrm>
          <a:off x="2214323" y="-85225"/>
          <a:ext cx="8233247" cy="3464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圖表 5">
            <a:extLst>
              <a:ext uri="{FF2B5EF4-FFF2-40B4-BE49-F238E27FC236}">
                <a16:creationId xmlns:a16="http://schemas.microsoft.com/office/drawing/2014/main" id="{6FBACE7A-056F-22F9-478B-54A5298AA7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4904380"/>
              </p:ext>
            </p:extLst>
          </p:nvPr>
        </p:nvGraphicFramePr>
        <p:xfrm>
          <a:off x="4466842" y="3052828"/>
          <a:ext cx="8308291" cy="3454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圖表 6">
            <a:extLst>
              <a:ext uri="{FF2B5EF4-FFF2-40B4-BE49-F238E27FC236}">
                <a16:creationId xmlns:a16="http://schemas.microsoft.com/office/drawing/2014/main" id="{3CE99128-851A-5088-DA11-01656A8215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6298085"/>
              </p:ext>
            </p:extLst>
          </p:nvPr>
        </p:nvGraphicFramePr>
        <p:xfrm>
          <a:off x="-1049286" y="3052828"/>
          <a:ext cx="8655046" cy="3555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66923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5A88D58A-80E0-9CE0-3E07-E17DB5742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Revenues by Type</a:t>
            </a:r>
          </a:p>
        </p:txBody>
      </p:sp>
      <p:graphicFrame>
        <p:nvGraphicFramePr>
          <p:cNvPr id="5" name="圖表 4">
            <a:extLst>
              <a:ext uri="{FF2B5EF4-FFF2-40B4-BE49-F238E27FC236}">
                <a16:creationId xmlns:a16="http://schemas.microsoft.com/office/drawing/2014/main" id="{AA5EF027-D2D6-351D-B54E-DADCBB0ADD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6607381"/>
              </p:ext>
            </p:extLst>
          </p:nvPr>
        </p:nvGraphicFramePr>
        <p:xfrm>
          <a:off x="2824162" y="0"/>
          <a:ext cx="6543675" cy="3530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圖表 5">
            <a:extLst>
              <a:ext uri="{FF2B5EF4-FFF2-40B4-BE49-F238E27FC236}">
                <a16:creationId xmlns:a16="http://schemas.microsoft.com/office/drawing/2014/main" id="{F572423E-A4B8-5C4B-919A-BFBCBCB621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6874106"/>
              </p:ext>
            </p:extLst>
          </p:nvPr>
        </p:nvGraphicFramePr>
        <p:xfrm>
          <a:off x="-1169251" y="3345628"/>
          <a:ext cx="8592027" cy="3643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圖表 6">
            <a:extLst>
              <a:ext uri="{FF2B5EF4-FFF2-40B4-BE49-F238E27FC236}">
                <a16:creationId xmlns:a16="http://schemas.microsoft.com/office/drawing/2014/main" id="{ACF389F9-2FC7-7705-86ED-95B486AA93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5072982"/>
              </p:ext>
            </p:extLst>
          </p:nvPr>
        </p:nvGraphicFramePr>
        <p:xfrm>
          <a:off x="4926532" y="3130078"/>
          <a:ext cx="7789007" cy="37279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86253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30EC6F07-4279-FDEE-2C65-1C8C4E187C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93959"/>
              </p:ext>
            </p:extLst>
          </p:nvPr>
        </p:nvGraphicFramePr>
        <p:xfrm>
          <a:off x="581892" y="1925959"/>
          <a:ext cx="10933349" cy="2859710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2381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18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7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41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07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4537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71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4651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Item</a:t>
                      </a:r>
                      <a:endParaRPr lang="zh-TW" alt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2025/09/30</a:t>
                      </a:r>
                    </a:p>
                  </a:txBody>
                  <a:tcPr marL="0" marR="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2024/12/31</a:t>
                      </a:r>
                    </a:p>
                  </a:txBody>
                  <a:tcPr marL="0" marR="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2024/09/30</a:t>
                      </a:r>
                    </a:p>
                  </a:txBody>
                  <a:tcPr marL="0" marR="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i="0" u="none" strike="noStrike" dirty="0">
                          <a:solidFill>
                            <a:srgbClr val="FFFF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6053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Assets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rgbClr val="E2ED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1,439,197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1,447,896 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 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1,346,587 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2003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Liabilities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584,380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41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524,538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36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500,502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37 </a:t>
                      </a: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7003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Shareholder</a:t>
                      </a:r>
                      <a:r>
                        <a:rPr lang="en-US" altLang="zh-TW" sz="2400" b="0" i="0" u="none" strike="noStrike" dirty="0">
                          <a:effectLst/>
                          <a:latin typeface="Yu Mincho Demibold" panose="020B0400000000000000" pitchFamily="18" charset="-128"/>
                          <a:ea typeface="Yu Mincho Demibold" panose="020B0400000000000000" pitchFamily="18" charset="-128"/>
                        </a:rPr>
                        <a:t>’</a:t>
                      </a:r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</a:t>
                      </a:r>
                      <a:r>
                        <a:rPr lang="en-US" altLang="zh-TW" sz="2400" b="0" i="0" u="none" strike="noStrike" baseline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Equity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rgbClr val="E2ED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854,817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59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923,358 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64 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846,085 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63 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881" name="Text Box 3"/>
          <p:cNvSpPr txBox="1">
            <a:spLocks noChangeArrowheads="1"/>
          </p:cNvSpPr>
          <p:nvPr/>
        </p:nvSpPr>
        <p:spPr bwMode="auto">
          <a:xfrm>
            <a:off x="9390942" y="1431074"/>
            <a:ext cx="212429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Blip>
                <a:blip r:embed="rId2"/>
              </a:buBlip>
              <a:defRPr kumimoji="1" sz="3200" b="1">
                <a:solidFill>
                  <a:srgbClr val="1C1C1C"/>
                </a:solidFill>
                <a:latin typeface="Arial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Blip>
                <a:blip r:embed="rId3"/>
              </a:buBlip>
              <a:defRPr kumimoji="1" sz="2800">
                <a:solidFill>
                  <a:srgbClr val="002346"/>
                </a:solidFill>
                <a:latin typeface="Arial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Blip>
                <a:blip r:embed="rId4"/>
              </a:buBlip>
              <a:defRPr kumimoji="1" sz="2400">
                <a:solidFill>
                  <a:srgbClr val="1C006C"/>
                </a:solidFill>
                <a:latin typeface="Arial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Unit: NT Thousands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DE85FAB4-F086-BA90-44BE-5B377A88E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Consolidated Balance Sheet</a:t>
            </a:r>
          </a:p>
        </p:txBody>
      </p:sp>
    </p:spTree>
    <p:extLst>
      <p:ext uri="{BB962C8B-B14F-4D97-AF65-F5344CB8AC3E}">
        <p14:creationId xmlns:p14="http://schemas.microsoft.com/office/powerpoint/2010/main" val="955629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A394E0E-9A5B-B552-458D-B51A732FB2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627725"/>
              </p:ext>
            </p:extLst>
          </p:nvPr>
        </p:nvGraphicFramePr>
        <p:xfrm>
          <a:off x="678047" y="1925959"/>
          <a:ext cx="11024095" cy="3750593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2855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91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37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91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370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391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370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84580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Item</a:t>
                      </a:r>
                      <a:endParaRPr lang="zh-TW" alt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rgbClr val="1A56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1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3Q25</a:t>
                      </a:r>
                      <a:endParaRPr kumimoji="0" lang="zh-TW" altLang="en-US" sz="2400" b="1" u="none" strike="noStrike" kern="12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436" marR="7436" marT="7436" marB="0" anchor="ctr">
                    <a:solidFill>
                      <a:srgbClr val="1A56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rgbClr val="1A56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2024</a:t>
                      </a:r>
                      <a:endParaRPr lang="zh-TW" alt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rgbClr val="1A56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rgbClr val="1A56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1" u="none" strike="noStrike" kern="120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3Q24</a:t>
                      </a:r>
                      <a:endParaRPr kumimoji="0" lang="zh-TW" altLang="en-US" sz="2400" b="1" u="none" strike="noStrike" kern="12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436" marR="7436" marT="7436" marB="0" anchor="ctr">
                    <a:solidFill>
                      <a:srgbClr val="1A56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rgbClr val="1A56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429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Revenues</a:t>
                      </a:r>
                      <a:endParaRPr lang="zh-TW" altLang="en-US" sz="2400" b="0" i="0" u="none" strike="noStrike" dirty="0">
                        <a:solidFill>
                          <a:srgbClr val="1A569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rgbClr val="E2ED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684,464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 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877,673 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 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400" b="0" i="0" u="none" strike="noStrike" kern="1200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594,444 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200" b="0" i="0" u="none" strike="noStrike" kern="1200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Operating</a:t>
                      </a:r>
                      <a:r>
                        <a:rPr lang="en-US" altLang="zh-TW" sz="2400" u="none" strike="noStrike" baseline="0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Margin</a:t>
                      </a:r>
                      <a:endParaRPr lang="zh-TW" altLang="en-US" sz="2400" b="0" i="0" u="none" strike="noStrike" dirty="0">
                        <a:solidFill>
                          <a:srgbClr val="1A569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278,870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352,419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400" b="0" i="0" u="none" strike="noStrike" kern="1200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231,800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200" b="0" i="0" u="none" strike="noStrike" kern="1200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39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Operating</a:t>
                      </a:r>
                      <a:r>
                        <a:rPr lang="en-US" altLang="zh-TW" sz="2400" u="none" strike="noStrike" baseline="0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Profits</a:t>
                      </a:r>
                      <a:endParaRPr lang="zh-TW" altLang="en-US" sz="2400" b="0" i="0" u="none" strike="noStrike" dirty="0">
                        <a:solidFill>
                          <a:srgbClr val="1A569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rgbClr val="E2ED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92,298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110,264 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 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400" b="0" i="0" u="none" strike="noStrike" kern="1200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44,451 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200" b="0" i="0" u="none" strike="noStrike" kern="1200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 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u="none" strike="noStrike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Net Profits</a:t>
                      </a: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80,521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157,308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400" b="0" i="0" u="none" strike="noStrike" kern="1200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85,223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kumimoji="0" lang="en-US" altLang="zh-TW" sz="2200" b="0" i="0" u="none" strike="noStrike" kern="1200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14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u="none" strike="noStrike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Net</a:t>
                      </a:r>
                      <a:r>
                        <a:rPr lang="en-US" sz="2400" u="none" strike="noStrike" baseline="0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2400" u="none" strike="noStrike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EPS </a:t>
                      </a:r>
                      <a:r>
                        <a:rPr lang="en-US" altLang="zh-TW" sz="2400" u="none" strike="noStrike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(NT$)</a:t>
                      </a:r>
                      <a:endParaRPr lang="en-US" altLang="zh-TW" sz="2400" b="0" i="0" u="none" strike="noStrike" dirty="0">
                        <a:solidFill>
                          <a:srgbClr val="1A569C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rgbClr val="E2EDF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1.71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3.33 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kumimoji="0" lang="en-US" altLang="zh-TW" sz="2400" b="0" i="0" u="none" strike="noStrike" kern="1200" dirty="0">
                          <a:solidFill>
                            <a:srgbClr val="1A569C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1.81 </a:t>
                      </a:r>
                    </a:p>
                  </a:txBody>
                  <a:tcPr marL="0" marR="0" marT="0" marB="0" anchor="ctr">
                    <a:solidFill>
                      <a:srgbClr val="E2ED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標題 2">
            <a:extLst>
              <a:ext uri="{FF2B5EF4-FFF2-40B4-BE49-F238E27FC236}">
                <a16:creationId xmlns:a16="http://schemas.microsoft.com/office/drawing/2014/main" id="{73DEBD44-2672-090A-9B96-5DDB8E137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Consolidated Income Statement</a:t>
            </a:r>
            <a:br>
              <a:rPr lang="en-US" altLang="zh-TW" dirty="0"/>
            </a:br>
            <a:br>
              <a:rPr lang="zh-TW" altLang="en-US" dirty="0"/>
            </a:br>
            <a:endParaRPr lang="zh-TW" altLang="en-US" dirty="0"/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ECC40072-D1B7-8C64-0380-82A93DEE2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0942" y="1431074"/>
            <a:ext cx="212429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Blip>
                <a:blip r:embed="rId2"/>
              </a:buBlip>
              <a:defRPr kumimoji="1" sz="3200" b="1">
                <a:solidFill>
                  <a:srgbClr val="1C1C1C"/>
                </a:solidFill>
                <a:latin typeface="Arial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Blip>
                <a:blip r:embed="rId3"/>
              </a:buBlip>
              <a:defRPr kumimoji="1" sz="2800">
                <a:solidFill>
                  <a:srgbClr val="002346"/>
                </a:solidFill>
                <a:latin typeface="Arial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Blip>
                <a:blip r:embed="rId4"/>
              </a:buBlip>
              <a:defRPr kumimoji="1" sz="2400">
                <a:solidFill>
                  <a:srgbClr val="1C006C"/>
                </a:solidFill>
                <a:latin typeface="Arial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Unit: NT Thousands</a:t>
            </a:r>
          </a:p>
        </p:txBody>
      </p:sp>
    </p:spTree>
    <p:extLst>
      <p:ext uri="{BB962C8B-B14F-4D97-AF65-F5344CB8AC3E}">
        <p14:creationId xmlns:p14="http://schemas.microsoft.com/office/powerpoint/2010/main" val="819713193"/>
      </p:ext>
    </p:extLst>
  </p:cSld>
  <p:clrMapOvr>
    <a:masterClrMapping/>
  </p:clrMapOvr>
</p:sld>
</file>

<file path=ppt/theme/theme1.xml><?xml version="1.0" encoding="utf-8"?>
<a:theme xmlns:a="http://schemas.openxmlformats.org/drawingml/2006/main" name="ARES 2025">
  <a:themeElements>
    <a:clrScheme name="ARES">
      <a:dk1>
        <a:srgbClr val="1A569C"/>
      </a:dk1>
      <a:lt1>
        <a:sysClr val="window" lastClr="FFFFFF"/>
      </a:lt1>
      <a:dk2>
        <a:srgbClr val="073763"/>
      </a:dk2>
      <a:lt2>
        <a:srgbClr val="DFE3E5"/>
      </a:lt2>
      <a:accent1>
        <a:srgbClr val="1CADE4"/>
      </a:accent1>
      <a:accent2>
        <a:srgbClr val="1A569C"/>
      </a:accent2>
      <a:accent3>
        <a:srgbClr val="4BACC6"/>
      </a:accent3>
      <a:accent4>
        <a:srgbClr val="42BA97"/>
      </a:accent4>
      <a:accent5>
        <a:srgbClr val="3E8853"/>
      </a:accent5>
      <a:accent6>
        <a:srgbClr val="F79646"/>
      </a:accent6>
      <a:hlink>
        <a:srgbClr val="1A569C"/>
      </a:hlink>
      <a:folHlink>
        <a:srgbClr val="302C2A"/>
      </a:folHlink>
    </a:clrScheme>
    <a:fontScheme name="ARES 2025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ARES 2016</Template>
  <TotalTime>22986</TotalTime>
  <Words>608</Words>
  <Application>Microsoft Office PowerPoint</Application>
  <PresentationFormat>寬螢幕</PresentationFormat>
  <Paragraphs>198</Paragraphs>
  <Slides>11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9" baseType="lpstr">
      <vt:lpstr>Yu Mincho Demibold</vt:lpstr>
      <vt:lpstr>Microsoft JhengHei</vt:lpstr>
      <vt:lpstr>Microsoft JhengHei</vt:lpstr>
      <vt:lpstr>Arial</vt:lpstr>
      <vt:lpstr>Calibri</vt:lpstr>
      <vt:lpstr>Franklin Gothic Book</vt:lpstr>
      <vt:lpstr>Wingdings</vt:lpstr>
      <vt:lpstr>ARES 2025</vt:lpstr>
      <vt:lpstr>2025 Ares Investor Conference  Ticker Symbol：2471 Date：2025/11/19</vt:lpstr>
      <vt:lpstr>Disclaimer</vt:lpstr>
      <vt:lpstr>PowerPoint 簡報</vt:lpstr>
      <vt:lpstr>Ares Total Solution</vt:lpstr>
      <vt:lpstr>Revenues by Product</vt:lpstr>
      <vt:lpstr>Revenues by Region</vt:lpstr>
      <vt:lpstr>Revenues by Type</vt:lpstr>
      <vt:lpstr>Consolidated Balance Sheet</vt:lpstr>
      <vt:lpstr>Consolidated Income Statement  </vt:lpstr>
      <vt:lpstr>Business Outlook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資通電腦</dc:title>
  <dc:creator>1896</dc:creator>
  <cp:lastModifiedBy>SY D</cp:lastModifiedBy>
  <cp:revision>1259</cp:revision>
  <dcterms:created xsi:type="dcterms:W3CDTF">2017-05-22T08:47:49Z</dcterms:created>
  <dcterms:modified xsi:type="dcterms:W3CDTF">2025-11-18T06:41:30Z</dcterms:modified>
</cp:coreProperties>
</file>