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sldIdLst>
    <p:sldId id="1482" r:id="rId2"/>
    <p:sldId id="2004" r:id="rId3"/>
    <p:sldId id="1979" r:id="rId4"/>
    <p:sldId id="2000" r:id="rId5"/>
    <p:sldId id="1997" r:id="rId6"/>
    <p:sldId id="2010" r:id="rId7"/>
    <p:sldId id="2011" r:id="rId8"/>
    <p:sldId id="2003" r:id="rId9"/>
    <p:sldId id="2012" r:id="rId10"/>
    <p:sldId id="2005" r:id="rId11"/>
    <p:sldId id="2006" r:id="rId12"/>
    <p:sldId id="2007" r:id="rId13"/>
    <p:sldId id="2008" r:id="rId14"/>
    <p:sldId id="2013" r:id="rId15"/>
    <p:sldId id="1982" r:id="rId1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FF66"/>
    <a:srgbClr val="FF66CC"/>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2" autoAdjust="0"/>
    <p:restoredTop sz="94374" autoAdjust="0"/>
  </p:normalViewPr>
  <p:slideViewPr>
    <p:cSldViewPr>
      <p:cViewPr>
        <p:scale>
          <a:sx n="100" d="100"/>
          <a:sy n="100" d="100"/>
        </p:scale>
        <p:origin x="-504" y="-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2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3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s2008\userhome\Karen.Yeh\merrien_data\&#20854;&#20182;&#38750;&#20363;&#34892;\&#27861;&#20154;&#35498;&#26126;&#26371;\201804\201804.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__5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511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___15411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layout/>
      <c:overlay val="0"/>
    </c:title>
    <c:autoTitleDeleted val="0"/>
    <c:plotArea>
      <c:layout/>
      <c:barChart>
        <c:barDir val="col"/>
        <c:grouping val="clustered"/>
        <c:varyColors val="0"/>
        <c:ser>
          <c:idx val="0"/>
          <c:order val="0"/>
          <c:tx>
            <c:strRef>
              <c:f>營收及本期淨利!$B$25</c:f>
              <c:strCache>
                <c:ptCount val="1"/>
                <c:pt idx="0">
                  <c:v>2017</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營收及本期淨利!$B$26</c:f>
              <c:numCache>
                <c:formatCode>#,##0_ </c:formatCode>
                <c:ptCount val="1"/>
                <c:pt idx="0">
                  <c:v>4201110</c:v>
                </c:pt>
              </c:numCache>
            </c:numRef>
          </c:val>
        </c:ser>
        <c:ser>
          <c:idx val="1"/>
          <c:order val="1"/>
          <c:tx>
            <c:strRef>
              <c:f>營收及本期淨利!$C$25</c:f>
              <c:strCache>
                <c:ptCount val="1"/>
                <c:pt idx="0">
                  <c:v>2016</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營收及本期淨利!$C$26</c:f>
              <c:numCache>
                <c:formatCode>#,##0_ </c:formatCode>
                <c:ptCount val="1"/>
                <c:pt idx="0">
                  <c:v>4222518</c:v>
                </c:pt>
              </c:numCache>
            </c:numRef>
          </c:val>
        </c:ser>
        <c:ser>
          <c:idx val="2"/>
          <c:order val="2"/>
          <c:tx>
            <c:strRef>
              <c:f>營收及本期淨利!$D$25</c:f>
              <c:strCache>
                <c:ptCount val="1"/>
                <c:pt idx="0">
                  <c:v>2015</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營收及本期淨利!$D$26</c:f>
              <c:numCache>
                <c:formatCode>#,##0_ </c:formatCode>
                <c:ptCount val="1"/>
                <c:pt idx="0">
                  <c:v>4402929</c:v>
                </c:pt>
              </c:numCache>
            </c:numRef>
          </c:val>
        </c:ser>
        <c:dLbls>
          <c:showLegendKey val="0"/>
          <c:showVal val="0"/>
          <c:showCatName val="0"/>
          <c:showSerName val="0"/>
          <c:showPercent val="0"/>
          <c:showBubbleSize val="0"/>
        </c:dLbls>
        <c:gapWidth val="75"/>
        <c:overlap val="-25"/>
        <c:axId val="36123008"/>
        <c:axId val="36124544"/>
      </c:barChart>
      <c:catAx>
        <c:axId val="36123008"/>
        <c:scaling>
          <c:orientation val="minMax"/>
        </c:scaling>
        <c:delete val="1"/>
        <c:axPos val="b"/>
        <c:numFmt formatCode="General" sourceLinked="0"/>
        <c:majorTickMark val="none"/>
        <c:minorTickMark val="none"/>
        <c:tickLblPos val="none"/>
        <c:crossAx val="36124544"/>
        <c:crosses val="autoZero"/>
        <c:auto val="1"/>
        <c:lblAlgn val="ctr"/>
        <c:lblOffset val="100"/>
        <c:noMultiLvlLbl val="0"/>
      </c:catAx>
      <c:valAx>
        <c:axId val="36124544"/>
        <c:scaling>
          <c:orientation val="minMax"/>
        </c:scaling>
        <c:delete val="0"/>
        <c:axPos val="l"/>
        <c:majorGridlines/>
        <c:numFmt formatCode="#,##0_ " sourceLinked="1"/>
        <c:majorTickMark val="none"/>
        <c:minorTickMark val="none"/>
        <c:tickLblPos val="nextTo"/>
        <c:spPr>
          <a:ln w="9525">
            <a:noFill/>
          </a:ln>
        </c:spPr>
        <c:crossAx val="36123008"/>
        <c:crosses val="autoZero"/>
        <c:crossBetween val="between"/>
      </c:valAx>
    </c:plotArea>
    <c:legend>
      <c:legendPos val="b"/>
      <c:layout>
        <c:manualLayout>
          <c:xMode val="edge"/>
          <c:yMode val="edge"/>
          <c:x val="0.19332984696100078"/>
          <c:y val="0.89509561707235019"/>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layout/>
      <c:overlay val="0"/>
    </c:title>
    <c:autoTitleDeleted val="0"/>
    <c:plotArea>
      <c:layout/>
      <c:barChart>
        <c:barDir val="col"/>
        <c:grouping val="clustered"/>
        <c:varyColors val="0"/>
        <c:ser>
          <c:idx val="0"/>
          <c:order val="0"/>
          <c:tx>
            <c:strRef>
              <c:f>營收及本期淨利!$B$27</c:f>
              <c:strCache>
                <c:ptCount val="1"/>
                <c:pt idx="0">
                  <c:v>2017</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營收及本期淨利!$B$28</c:f>
              <c:numCache>
                <c:formatCode>#,##0_ </c:formatCode>
                <c:ptCount val="1"/>
                <c:pt idx="0">
                  <c:v>305667</c:v>
                </c:pt>
              </c:numCache>
            </c:numRef>
          </c:val>
        </c:ser>
        <c:ser>
          <c:idx val="1"/>
          <c:order val="1"/>
          <c:tx>
            <c:strRef>
              <c:f>營收及本期淨利!$C$27</c:f>
              <c:strCache>
                <c:ptCount val="1"/>
                <c:pt idx="0">
                  <c:v>2016</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營收及本期淨利!$C$28</c:f>
              <c:numCache>
                <c:formatCode>#,##0_ </c:formatCode>
                <c:ptCount val="1"/>
                <c:pt idx="0">
                  <c:v>299699</c:v>
                </c:pt>
              </c:numCache>
            </c:numRef>
          </c:val>
        </c:ser>
        <c:ser>
          <c:idx val="2"/>
          <c:order val="2"/>
          <c:tx>
            <c:strRef>
              <c:f>營收及本期淨利!$D$27</c:f>
              <c:strCache>
                <c:ptCount val="1"/>
                <c:pt idx="0">
                  <c:v>2015</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營收及本期淨利!$D$28</c:f>
              <c:numCache>
                <c:formatCode>#,##0_ </c:formatCode>
                <c:ptCount val="1"/>
                <c:pt idx="0">
                  <c:v>268194</c:v>
                </c:pt>
              </c:numCache>
            </c:numRef>
          </c:val>
        </c:ser>
        <c:dLbls>
          <c:showLegendKey val="0"/>
          <c:showVal val="0"/>
          <c:showCatName val="0"/>
          <c:showSerName val="0"/>
          <c:showPercent val="0"/>
          <c:showBubbleSize val="0"/>
        </c:dLbls>
        <c:gapWidth val="75"/>
        <c:overlap val="-25"/>
        <c:axId val="36968704"/>
        <c:axId val="36986880"/>
      </c:barChart>
      <c:catAx>
        <c:axId val="36968704"/>
        <c:scaling>
          <c:orientation val="minMax"/>
        </c:scaling>
        <c:delete val="1"/>
        <c:axPos val="b"/>
        <c:numFmt formatCode="General" sourceLinked="0"/>
        <c:majorTickMark val="none"/>
        <c:minorTickMark val="none"/>
        <c:tickLblPos val="none"/>
        <c:crossAx val="36986880"/>
        <c:crosses val="autoZero"/>
        <c:auto val="1"/>
        <c:lblAlgn val="ctr"/>
        <c:lblOffset val="100"/>
        <c:noMultiLvlLbl val="0"/>
      </c:catAx>
      <c:valAx>
        <c:axId val="36986880"/>
        <c:scaling>
          <c:orientation val="minMax"/>
        </c:scaling>
        <c:delete val="0"/>
        <c:axPos val="l"/>
        <c:majorGridlines/>
        <c:numFmt formatCode="#,##0_ " sourceLinked="1"/>
        <c:majorTickMark val="none"/>
        <c:minorTickMark val="none"/>
        <c:tickLblPos val="nextTo"/>
        <c:spPr>
          <a:ln w="9525">
            <a:noFill/>
          </a:ln>
        </c:spPr>
        <c:crossAx val="36968704"/>
        <c:crosses val="autoZero"/>
        <c:crossBetween val="between"/>
      </c:valAx>
    </c:plotArea>
    <c:legend>
      <c:legendPos val="b"/>
      <c:layout>
        <c:manualLayout>
          <c:xMode val="edge"/>
          <c:yMode val="edge"/>
          <c:x val="0.16324612054026461"/>
          <c:y val="0.90108129146164584"/>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layout/>
      <c:overlay val="0"/>
    </c:title>
    <c:autoTitleDeleted val="0"/>
    <c:plotArea>
      <c:layout/>
      <c:barChart>
        <c:barDir val="col"/>
        <c:grouping val="clustered"/>
        <c:varyColors val="0"/>
        <c:ser>
          <c:idx val="0"/>
          <c:order val="0"/>
          <c:tx>
            <c:strRef>
              <c:f>營收及本期淨利!$B$29</c:f>
              <c:strCache>
                <c:ptCount val="1"/>
                <c:pt idx="0">
                  <c:v>2017</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營收及本期淨利!$B$30</c:f>
              <c:numCache>
                <c:formatCode>#,##0.00_ </c:formatCode>
                <c:ptCount val="1"/>
                <c:pt idx="0">
                  <c:v>2.56</c:v>
                </c:pt>
              </c:numCache>
            </c:numRef>
          </c:val>
        </c:ser>
        <c:ser>
          <c:idx val="1"/>
          <c:order val="1"/>
          <c:tx>
            <c:strRef>
              <c:f>營收及本期淨利!$C$29</c:f>
              <c:strCache>
                <c:ptCount val="1"/>
                <c:pt idx="0">
                  <c:v>2016</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營收及本期淨利!$C$30</c:f>
              <c:numCache>
                <c:formatCode>#,##0.00_ </c:formatCode>
                <c:ptCount val="1"/>
                <c:pt idx="0">
                  <c:v>2.25</c:v>
                </c:pt>
              </c:numCache>
            </c:numRef>
          </c:val>
        </c:ser>
        <c:ser>
          <c:idx val="2"/>
          <c:order val="2"/>
          <c:tx>
            <c:strRef>
              <c:f>營收及本期淨利!$D$29</c:f>
              <c:strCache>
                <c:ptCount val="1"/>
                <c:pt idx="0">
                  <c:v>2015</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營收及本期淨利!$D$30</c:f>
              <c:numCache>
                <c:formatCode>#,##0.00_ </c:formatCode>
                <c:ptCount val="1"/>
                <c:pt idx="0">
                  <c:v>2.02</c:v>
                </c:pt>
              </c:numCache>
            </c:numRef>
          </c:val>
        </c:ser>
        <c:dLbls>
          <c:showLegendKey val="0"/>
          <c:showVal val="0"/>
          <c:showCatName val="0"/>
          <c:showSerName val="0"/>
          <c:showPercent val="0"/>
          <c:showBubbleSize val="0"/>
        </c:dLbls>
        <c:gapWidth val="75"/>
        <c:overlap val="-25"/>
        <c:axId val="37155968"/>
        <c:axId val="37157504"/>
      </c:barChart>
      <c:catAx>
        <c:axId val="37155968"/>
        <c:scaling>
          <c:orientation val="minMax"/>
        </c:scaling>
        <c:delete val="1"/>
        <c:axPos val="b"/>
        <c:numFmt formatCode="General" sourceLinked="0"/>
        <c:majorTickMark val="none"/>
        <c:minorTickMark val="none"/>
        <c:tickLblPos val="none"/>
        <c:crossAx val="37157504"/>
        <c:crosses val="autoZero"/>
        <c:auto val="1"/>
        <c:lblAlgn val="ctr"/>
        <c:lblOffset val="100"/>
        <c:noMultiLvlLbl val="0"/>
      </c:catAx>
      <c:valAx>
        <c:axId val="37157504"/>
        <c:scaling>
          <c:orientation val="minMax"/>
        </c:scaling>
        <c:delete val="0"/>
        <c:axPos val="l"/>
        <c:majorGridlines/>
        <c:numFmt formatCode="#,##0.00_ " sourceLinked="1"/>
        <c:majorTickMark val="none"/>
        <c:minorTickMark val="none"/>
        <c:tickLblPos val="nextTo"/>
        <c:spPr>
          <a:ln w="9525">
            <a:noFill/>
          </a:ln>
        </c:spPr>
        <c:crossAx val="37155968"/>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2017</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ser>
        <c:ser>
          <c:idx val="1"/>
          <c:order val="1"/>
          <c:tx>
            <c:strRef>
              <c:f>營收及本期淨利!$C$31</c:f>
              <c:strCache>
                <c:ptCount val="1"/>
                <c:pt idx="0">
                  <c:v>2016</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營收及本期淨利!$C$32</c:f>
              <c:numCache>
                <c:formatCode>#,##0_ </c:formatCode>
                <c:ptCount val="1"/>
                <c:pt idx="0">
                  <c:v>1329504</c:v>
                </c:pt>
              </c:numCache>
            </c:numRef>
          </c:val>
        </c:ser>
        <c:ser>
          <c:idx val="2"/>
          <c:order val="2"/>
          <c:tx>
            <c:strRef>
              <c:f>營收及本期淨利!$D$31</c:f>
              <c:strCache>
                <c:ptCount val="1"/>
                <c:pt idx="0">
                  <c:v>2015</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營收及本期淨利!$D$32</c:f>
              <c:numCache>
                <c:formatCode>#,##0_ </c:formatCode>
                <c:ptCount val="1"/>
                <c:pt idx="0">
                  <c:v>1329504</c:v>
                </c:pt>
              </c:numCache>
            </c:numRef>
          </c:val>
        </c:ser>
        <c:dLbls>
          <c:showLegendKey val="0"/>
          <c:showVal val="0"/>
          <c:showCatName val="0"/>
          <c:showSerName val="0"/>
          <c:showPercent val="0"/>
          <c:showBubbleSize val="0"/>
        </c:dLbls>
        <c:gapWidth val="75"/>
        <c:overlap val="-25"/>
        <c:axId val="37321728"/>
        <c:axId val="37327616"/>
      </c:barChart>
      <c:catAx>
        <c:axId val="37321728"/>
        <c:scaling>
          <c:orientation val="minMax"/>
        </c:scaling>
        <c:delete val="1"/>
        <c:axPos val="b"/>
        <c:numFmt formatCode="General" sourceLinked="0"/>
        <c:majorTickMark val="none"/>
        <c:minorTickMark val="none"/>
        <c:tickLblPos val="none"/>
        <c:crossAx val="37327616"/>
        <c:crosses val="autoZero"/>
        <c:auto val="1"/>
        <c:lblAlgn val="ctr"/>
        <c:lblOffset val="100"/>
        <c:noMultiLvlLbl val="0"/>
      </c:catAx>
      <c:valAx>
        <c:axId val="37327616"/>
        <c:scaling>
          <c:orientation val="minMax"/>
        </c:scaling>
        <c:delete val="0"/>
        <c:axPos val="l"/>
        <c:majorGridlines/>
        <c:numFmt formatCode="#,##0_ " sourceLinked="1"/>
        <c:majorTickMark val="none"/>
        <c:minorTickMark val="none"/>
        <c:tickLblPos val="nextTo"/>
        <c:spPr>
          <a:ln w="9525">
            <a:noFill/>
          </a:ln>
        </c:spPr>
        <c:crossAx val="37321728"/>
        <c:crosses val="autoZero"/>
        <c:crossBetween val="between"/>
      </c:valAx>
    </c:plotArea>
    <c:legend>
      <c:legendPos val="b"/>
      <c:layout>
        <c:manualLayout>
          <c:xMode val="edge"/>
          <c:yMode val="edge"/>
          <c:x val="0.16555196546608916"/>
          <c:y val="0.85682618164559188"/>
          <c:w val="0.78556233595800518"/>
          <c:h val="8.470217264508606E-2"/>
        </c:manualLayout>
      </c:layout>
      <c:overlay val="0"/>
    </c:legend>
    <c:plotVisOnly val="1"/>
    <c:dispBlanksAs val="gap"/>
    <c:showDLblsOverMax val="0"/>
  </c:chart>
  <c:txPr>
    <a:bodyPr/>
    <a:lstStyle/>
    <a:p>
      <a:pPr>
        <a:defRPr sz="1100" b="1"/>
      </a:pPr>
      <a:endParaRPr lang="zh-TW"/>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ltLang="zh-TW" dirty="0" smtClean="0"/>
              <a:t>2017</a:t>
            </a:r>
            <a:endParaRPr lang="zh-TW" altLang="en-US" dirty="0"/>
          </a:p>
        </c:rich>
      </c:tx>
      <c:layout>
        <c:manualLayout>
          <c:xMode val="edge"/>
          <c:yMode val="edge"/>
          <c:x val="0.41548223453175565"/>
          <c:y val="0"/>
        </c:manualLayout>
      </c:layout>
      <c:overlay val="0"/>
      <c:spPr>
        <a:noFill/>
        <a:ln>
          <a:noFill/>
        </a:ln>
        <a:effectLst/>
      </c:spPr>
    </c:title>
    <c:autoTitleDeleted val="0"/>
    <c:plotArea>
      <c:layout/>
      <c:pieChart>
        <c:varyColors val="1"/>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dirty="0" smtClean="0"/>
              <a:t>2017 </a:t>
            </a:r>
            <a:endParaRPr lang="en-US" altLang="zh-TW" dirty="0"/>
          </a:p>
        </c:rich>
      </c:tx>
      <c:layout/>
      <c:overlay val="0"/>
    </c:title>
    <c:autoTitleDeleted val="0"/>
    <c:plotArea>
      <c:layout/>
      <c:pieChart>
        <c:varyColors val="1"/>
        <c:ser>
          <c:idx val="0"/>
          <c:order val="0"/>
          <c:tx>
            <c:strRef>
              <c:f>產品別!$H$30</c:f>
              <c:strCache>
                <c:ptCount val="1"/>
                <c:pt idx="0">
                  <c:v>2,017 </c:v>
                </c:pt>
              </c:strCache>
            </c:strRef>
          </c:tx>
          <c:dLbls>
            <c:dLbl>
              <c:idx val="8"/>
              <c:delete val="1"/>
            </c:dLbl>
            <c:showLegendKey val="0"/>
            <c:showVal val="0"/>
            <c:showCatName val="1"/>
            <c:showSerName val="0"/>
            <c:showPercent val="1"/>
            <c:showBubbleSize val="0"/>
            <c:showLeaderLines val="1"/>
          </c:dLbls>
          <c:cat>
            <c:strRef>
              <c:f>產品別!$G$31:$G$39</c:f>
              <c:strCache>
                <c:ptCount val="9"/>
                <c:pt idx="0">
                  <c:v>System Platform &amp; Application Server</c:v>
                </c:pt>
                <c:pt idx="1">
                  <c:v>PC</c:v>
                </c:pt>
                <c:pt idx="2">
                  <c:v>Peripheral</c:v>
                </c:pt>
                <c:pt idx="3">
                  <c:v>Enterprise Network</c:v>
                </c:pt>
                <c:pt idx="4">
                  <c:v>Application Software</c:v>
                </c:pt>
                <c:pt idx="5">
                  <c:v>Consulting/Maintenance</c:v>
                </c:pt>
                <c:pt idx="6">
                  <c:v>Other</c:v>
                </c:pt>
                <c:pt idx="7">
                  <c:v>Storage</c:v>
                </c:pt>
                <c:pt idx="8">
                  <c:v>Project</c:v>
                </c:pt>
              </c:strCache>
            </c:strRef>
          </c:cat>
          <c:val>
            <c:numRef>
              <c:f>產品別!$H$31:$H$39</c:f>
              <c:numCache>
                <c:formatCode>#,##0_);[Red]\(#,##0\)</c:formatCode>
                <c:ptCount val="9"/>
                <c:pt idx="0">
                  <c:v>609438.88920000009</c:v>
                </c:pt>
                <c:pt idx="1">
                  <c:v>51887.371599999999</c:v>
                </c:pt>
                <c:pt idx="2">
                  <c:v>282875.90226999996</c:v>
                </c:pt>
                <c:pt idx="3">
                  <c:v>847943.66559599992</c:v>
                </c:pt>
                <c:pt idx="4">
                  <c:v>332637.38192000001</c:v>
                </c:pt>
                <c:pt idx="5">
                  <c:v>1310882.5429799999</c:v>
                </c:pt>
                <c:pt idx="6">
                  <c:v>40131.245999999999</c:v>
                </c:pt>
                <c:pt idx="7">
                  <c:v>718989.06047999999</c:v>
                </c:pt>
                <c:pt idx="8">
                  <c:v>6324.134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200" b="1"/>
      </a:pPr>
      <a:endParaRPr lang="zh-TW"/>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產品別!$K$30</c:f>
              <c:strCache>
                <c:ptCount val="1"/>
                <c:pt idx="0">
                  <c:v>2016</c:v>
                </c:pt>
              </c:strCache>
            </c:strRef>
          </c:tx>
          <c:dLbls>
            <c:dLbl>
              <c:idx val="8"/>
              <c:delete val="1"/>
            </c:dLbl>
            <c:showLegendKey val="0"/>
            <c:showVal val="0"/>
            <c:showCatName val="1"/>
            <c:showSerName val="0"/>
            <c:showPercent val="1"/>
            <c:showBubbleSize val="0"/>
            <c:showLeaderLines val="1"/>
          </c:dLbls>
          <c:cat>
            <c:strRef>
              <c:f>產品別!$J$31:$J$39</c:f>
              <c:strCache>
                <c:ptCount val="9"/>
                <c:pt idx="0">
                  <c:v>System Platform &amp; Application Server</c:v>
                </c:pt>
                <c:pt idx="1">
                  <c:v>PC</c:v>
                </c:pt>
                <c:pt idx="2">
                  <c:v>Peripheral</c:v>
                </c:pt>
                <c:pt idx="3">
                  <c:v>Enterprise Network</c:v>
                </c:pt>
                <c:pt idx="4">
                  <c:v>Application Software</c:v>
                </c:pt>
                <c:pt idx="5">
                  <c:v>Consulting/Maintenance</c:v>
                </c:pt>
                <c:pt idx="6">
                  <c:v>Other</c:v>
                </c:pt>
                <c:pt idx="7">
                  <c:v>Storage</c:v>
                </c:pt>
                <c:pt idx="8">
                  <c:v>Project</c:v>
                </c:pt>
              </c:strCache>
            </c:strRef>
          </c:cat>
          <c:val>
            <c:numRef>
              <c:f>產品別!$K$31:$K$39</c:f>
              <c:numCache>
                <c:formatCode>#,##0_);[Red]\(#,##0\)</c:formatCode>
                <c:ptCount val="9"/>
                <c:pt idx="0">
                  <c:v>601273.75339999981</c:v>
                </c:pt>
                <c:pt idx="1">
                  <c:v>49883.751860000004</c:v>
                </c:pt>
                <c:pt idx="2">
                  <c:v>300451.52899199992</c:v>
                </c:pt>
                <c:pt idx="3">
                  <c:v>612559.17302999983</c:v>
                </c:pt>
                <c:pt idx="4">
                  <c:v>476482.58957000007</c:v>
                </c:pt>
                <c:pt idx="5">
                  <c:v>1359880.6972980001</c:v>
                </c:pt>
                <c:pt idx="6">
                  <c:v>32866.001000000004</c:v>
                </c:pt>
                <c:pt idx="7">
                  <c:v>779475.03576</c:v>
                </c:pt>
                <c:pt idx="8">
                  <c:v>9645.9380000000001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200" b="1"/>
      </a:pPr>
      <a:endParaRPr lang="zh-TW"/>
    </a:p>
  </c:txPr>
  <c:externalData r:id="rId2">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a:effectLst/>
              <a:latin typeface="+mn-lt"/>
              <a:ea typeface="+mn-ea"/>
              <a:cs typeface="+mn-cs"/>
            </a:rPr>
            <a:t>Units:NT$</a:t>
          </a:r>
          <a:endParaRPr lang="zh-TW" altLang="en-US" sz="1000" b="1"/>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8</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9</a:t>
            </a:fld>
            <a:endParaRPr lang="zh-TW" altLang="en-US" dirty="0"/>
          </a:p>
        </p:txBody>
      </p:sp>
    </p:spTree>
    <p:extLst>
      <p:ext uri="{BB962C8B-B14F-4D97-AF65-F5344CB8AC3E}">
        <p14:creationId xmlns:p14="http://schemas.microsoft.com/office/powerpoint/2010/main" val="115949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11</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15</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3.xml"/><Relationship Id="rId21" Type="http://schemas.openxmlformats.org/officeDocument/2006/relationships/image" Target="../media/image16.jpeg"/><Relationship Id="rId7" Type="http://schemas.openxmlformats.org/officeDocument/2006/relationships/tags" Target="../tags/tag7.xml"/><Relationship Id="rId12" Type="http://schemas.openxmlformats.org/officeDocument/2006/relationships/image" Target="../media/image7.wmf"/><Relationship Id="rId17"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wmf"/><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slideLayout" Target="../slideLayouts/slideLayout16.xml"/><Relationship Id="rId19"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6.xml"/><Relationship Id="rId7" Type="http://schemas.openxmlformats.org/officeDocument/2006/relationships/image" Target="../media/image21.wmf"/><Relationship Id="rId12"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oleObject" Target="../embeddings/oleObject3.bin"/><Relationship Id="rId5" Type="http://schemas.openxmlformats.org/officeDocument/2006/relationships/image" Target="../media/image19.wmf"/><Relationship Id="rId10" Type="http://schemas.openxmlformats.org/officeDocument/2006/relationships/oleObject" Target="../embeddings/oleObject2.bin"/><Relationship Id="rId4" Type="http://schemas.openxmlformats.org/officeDocument/2006/relationships/notesSlide" Target="../notesSlides/notesSlide2.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tags" Target="../tags/tag13.xml"/><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tags" Target="../tags/tag17.xml"/><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jpeg"/><Relationship Id="rId38" Type="http://schemas.openxmlformats.org/officeDocument/2006/relationships/image" Target="../media/image49.png"/><Relationship Id="rId2" Type="http://schemas.openxmlformats.org/officeDocument/2006/relationships/tags" Target="../tags/tag1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png"/><Relationship Id="rId37" Type="http://schemas.openxmlformats.org/officeDocument/2006/relationships/image" Target="../media/image48.png"/><Relationship Id="rId5" Type="http://schemas.openxmlformats.org/officeDocument/2006/relationships/tags" Target="../tags/tag15.xml"/><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notesSlide" Target="../notesSlides/notesSlide3.xml"/><Relationship Id="rId19" Type="http://schemas.openxmlformats.org/officeDocument/2006/relationships/image" Target="../media/image30.png"/><Relationship Id="rId31" Type="http://schemas.openxmlformats.org/officeDocument/2006/relationships/image" Target="../media/image42.jpeg"/><Relationship Id="rId4" Type="http://schemas.openxmlformats.org/officeDocument/2006/relationships/tags" Target="../tags/tag14.xml"/><Relationship Id="rId9" Type="http://schemas.openxmlformats.org/officeDocument/2006/relationships/slideLayout" Target="../slideLayouts/slideLayout16.xml"/><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jpeg"/><Relationship Id="rId30" Type="http://schemas.openxmlformats.org/officeDocument/2006/relationships/image" Target="../media/image41.jpeg"/><Relationship Id="rId35"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893490" y="1268760"/>
            <a:ext cx="727280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002060"/>
                </a:solidFill>
                <a:latin typeface="Book Antiqua" pitchFamily="18" charset="0"/>
                <a:ea typeface="標楷體" pitchFamily="65" charset="-120"/>
              </a:rPr>
              <a:t>Stark Technology Inc.</a:t>
            </a:r>
            <a:br>
              <a:rPr lang="en-US" altLang="zh-TW" sz="4800" b="1" dirty="0" smtClean="0">
                <a:solidFill>
                  <a:srgbClr val="002060"/>
                </a:solidFill>
                <a:latin typeface="Book Antiqua" pitchFamily="18" charset="0"/>
                <a:ea typeface="標楷體" pitchFamily="65" charset="-120"/>
              </a:rPr>
            </a:br>
            <a:r>
              <a:rPr lang="en-US" altLang="zh-TW" sz="5400" b="1" dirty="0" smtClean="0">
                <a:solidFill>
                  <a:srgbClr val="442C39"/>
                </a:solidFill>
                <a:latin typeface="Book Antiqua" pitchFamily="18" charset="0"/>
                <a:ea typeface="標楷體" pitchFamily="65" charset="-120"/>
              </a:rPr>
              <a:t/>
            </a:r>
            <a:br>
              <a:rPr lang="en-US" altLang="zh-TW" sz="5400" b="1" dirty="0" smtClean="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995936" y="5393382"/>
            <a:ext cx="5006499" cy="584775"/>
          </a:xfrm>
          <a:prstGeom prst="rect">
            <a:avLst/>
          </a:prstGeom>
        </p:spPr>
        <p:txBody>
          <a:bodyPr wrap="none">
            <a:spAutoFit/>
          </a:bodyPr>
          <a:lstStyle/>
          <a:p>
            <a:r>
              <a:rPr lang="en-US" altLang="zh-TW" sz="3200" b="1" u="sng" dirty="0" smtClean="0">
                <a:solidFill>
                  <a:srgbClr val="002060"/>
                </a:solidFill>
                <a:latin typeface="Book Antiqua" pitchFamily="18" charset="0"/>
                <a:ea typeface="標楷體" pitchFamily="65" charset="-120"/>
              </a:rPr>
              <a:t>2018 </a:t>
            </a:r>
            <a:r>
              <a:rPr lang="en-US" altLang="zh-TW" sz="3200" b="1" u="sng" dirty="0">
                <a:solidFill>
                  <a:srgbClr val="002060"/>
                </a:solidFill>
                <a:latin typeface="Book Antiqua" pitchFamily="18" charset="0"/>
                <a:ea typeface="標楷體" pitchFamily="65" charset="-120"/>
              </a:rPr>
              <a:t>Investor Conference </a:t>
            </a:r>
            <a:endParaRPr lang="zh-TW" altLang="en-US" sz="3200"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smtClean="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16216" y="1322200"/>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240198" y="5157192"/>
            <a:ext cx="4705697" cy="369332"/>
          </a:xfrm>
          <a:prstGeom prst="rect">
            <a:avLst/>
          </a:prstGeom>
          <a:noFill/>
        </p:spPr>
        <p:txBody>
          <a:bodyPr wrap="square" rtlCol="0">
            <a:spAutoFit/>
          </a:bodyPr>
          <a:lstStyle/>
          <a:p>
            <a:r>
              <a:rPr lang="en-US" altLang="zh-TW" b="1" dirty="0">
                <a:latin typeface="Book Antiqua" panose="02040602050305030304" pitchFamily="18" charset="0"/>
              </a:rPr>
              <a:t>Source</a:t>
            </a:r>
            <a:r>
              <a:rPr lang="en-US" altLang="zh-TW" b="1" dirty="0" smtClean="0">
                <a:latin typeface="Book Antiqua" panose="02040602050305030304" pitchFamily="18" charset="0"/>
              </a:rPr>
              <a:t>: Market </a:t>
            </a:r>
            <a:r>
              <a:rPr lang="en-US" altLang="zh-TW" b="1" dirty="0">
                <a:latin typeface="Book Antiqua" panose="02040602050305030304" pitchFamily="18" charset="0"/>
              </a:rPr>
              <a:t>Observation Post System</a:t>
            </a:r>
            <a:endParaRPr lang="zh-TW" altLang="en-US" b="1" dirty="0">
              <a:latin typeface="Book Antiqua" panose="0204060205030503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793816075"/>
              </p:ext>
            </p:extLst>
          </p:nvPr>
        </p:nvGraphicFramePr>
        <p:xfrm>
          <a:off x="539552" y="1916832"/>
          <a:ext cx="8080111" cy="2883210"/>
        </p:xfrm>
        <a:graphic>
          <a:graphicData uri="http://schemas.openxmlformats.org/drawingml/2006/table">
            <a:tbl>
              <a:tblPr/>
              <a:tblGrid>
                <a:gridCol w="2312911"/>
                <a:gridCol w="1260000"/>
                <a:gridCol w="662400"/>
                <a:gridCol w="1260000"/>
                <a:gridCol w="662400"/>
                <a:gridCol w="1260000"/>
                <a:gridCol w="662400"/>
              </a:tblGrid>
              <a:tr h="0">
                <a:tc>
                  <a:txBody>
                    <a:bodyPr/>
                    <a:lstStyle/>
                    <a:p>
                      <a:pPr algn="ctr"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1800" b="1" i="0" u="none" strike="noStrike">
                          <a:solidFill>
                            <a:srgbClr val="000000"/>
                          </a:solidFill>
                          <a:latin typeface="新細明體"/>
                        </a:rPr>
                        <a:t>2017/12/31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1800" b="1" i="0" u="none" strike="noStrike">
                          <a:solidFill>
                            <a:srgbClr val="000000"/>
                          </a:solidFill>
                          <a:latin typeface="新細明體"/>
                        </a:rPr>
                        <a:t>2016/12/31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1800" b="1" i="0" u="none" strike="noStrike">
                          <a:solidFill>
                            <a:srgbClr val="000000"/>
                          </a:solidFill>
                          <a:latin typeface="新細明體"/>
                        </a:rPr>
                        <a:t>2015/12/31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r>
              <a:tr h="291600">
                <a:tc>
                  <a:txBody>
                    <a:bodyPr/>
                    <a:lstStyle/>
                    <a:p>
                      <a:pPr algn="ctr"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1,401,185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1,686,989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1,208,877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Accounts receivable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1,065,080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1,337,737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1,619,777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793,936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738,898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408,367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455,609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369,736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380,805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4,310,512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4,679,015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4,177,332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1,739,542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1,901,145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1,377,590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2,529,187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2,743,859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2,773,476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883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smtClean="0">
                <a:latin typeface="Book Antiqua" panose="02040602050305030304" pitchFamily="18" charset="0"/>
              </a:rPr>
              <a:t>Income Statements Overview (Consolidated</a:t>
            </a:r>
            <a:r>
              <a:rPr lang="en-US" altLang="zh-TW" sz="3200" b="1" dirty="0">
                <a:latin typeface="Book Antiqua" panose="02040602050305030304" pitchFamily="18" charset="0"/>
              </a:rPr>
              <a:t>)</a:t>
            </a:r>
            <a:endParaRPr lang="zh-TW" altLang="en-US" sz="3200" b="1" dirty="0">
              <a:latin typeface="Book Antiqua" panose="02040602050305030304" pitchFamily="18" charset="0"/>
            </a:endParaRPr>
          </a:p>
        </p:txBody>
      </p:sp>
      <p:sp>
        <p:nvSpPr>
          <p:cNvPr id="5" name="文字方塊 4"/>
          <p:cNvSpPr txBox="1"/>
          <p:nvPr/>
        </p:nvSpPr>
        <p:spPr>
          <a:xfrm>
            <a:off x="6372200" y="899756"/>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10" name="文字方塊 9"/>
          <p:cNvSpPr txBox="1"/>
          <p:nvPr/>
        </p:nvSpPr>
        <p:spPr>
          <a:xfrm>
            <a:off x="4923656" y="5073133"/>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a:t>
            </a:r>
            <a:r>
              <a:rPr lang="en-US" altLang="zh-TW" sz="1600" b="1" dirty="0" smtClean="0">
                <a:latin typeface="Book Antiqua" panose="02040602050305030304" pitchFamily="18" charset="0"/>
              </a:rPr>
              <a:t>: Market </a:t>
            </a:r>
            <a:r>
              <a:rPr lang="en-US" altLang="zh-TW" sz="1600" b="1" dirty="0">
                <a:latin typeface="Book Antiqua" panose="02040602050305030304" pitchFamily="18" charset="0"/>
              </a:rPr>
              <a:t>Observation Post System</a:t>
            </a:r>
            <a:endParaRPr lang="zh-TW" altLang="en-US" sz="1600" b="1" dirty="0">
              <a:latin typeface="Book Antiqua" panose="02040602050305030304" pitchFamily="18" charset="0"/>
            </a:endParaRPr>
          </a:p>
        </p:txBody>
      </p:sp>
      <p:graphicFrame>
        <p:nvGraphicFramePr>
          <p:cNvPr id="11" name="內容版面配置區 12"/>
          <p:cNvGraphicFramePr>
            <a:graphicFrameLocks noGrp="1"/>
          </p:cNvGraphicFramePr>
          <p:nvPr>
            <p:ph idx="1"/>
            <p:extLst>
              <p:ext uri="{D42A27DB-BD31-4B8C-83A1-F6EECF244321}">
                <p14:modId xmlns:p14="http://schemas.microsoft.com/office/powerpoint/2010/main" val="3802249547"/>
              </p:ext>
            </p:extLst>
          </p:nvPr>
        </p:nvGraphicFramePr>
        <p:xfrm>
          <a:off x="539552" y="1484784"/>
          <a:ext cx="8210397" cy="2909098"/>
        </p:xfrm>
        <a:graphic>
          <a:graphicData uri="http://schemas.openxmlformats.org/drawingml/2006/table">
            <a:tbl>
              <a:tblPr/>
              <a:tblGrid>
                <a:gridCol w="1780797"/>
                <a:gridCol w="1260000"/>
                <a:gridCol w="662400"/>
                <a:gridCol w="1260000"/>
                <a:gridCol w="662400"/>
                <a:gridCol w="662400"/>
                <a:gridCol w="1260000"/>
                <a:gridCol w="662400"/>
              </a:tblGrid>
              <a:tr h="284698">
                <a:tc>
                  <a:txBody>
                    <a:bodyPr/>
                    <a:lstStyle/>
                    <a:p>
                      <a:pPr algn="l"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1800" b="1" i="0" u="none" strike="noStrike">
                          <a:solidFill>
                            <a:srgbClr val="000000"/>
                          </a:solidFill>
                          <a:latin typeface="新細明體"/>
                        </a:rPr>
                        <a:t>2017/12/31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1800" b="1" i="0" u="none" strike="noStrike" dirty="0">
                          <a:solidFill>
                            <a:srgbClr val="000000"/>
                          </a:solidFill>
                          <a:latin typeface="新細明體"/>
                        </a:rPr>
                        <a:t>2016/12/31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1800" b="1" i="0" u="none" strike="noStrike">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1800" b="1" i="0" u="none" strike="noStrike">
                          <a:solidFill>
                            <a:srgbClr val="000000"/>
                          </a:solidFill>
                          <a:latin typeface="新細明體"/>
                        </a:rPr>
                        <a:t>2015/12/31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r>
              <a:tr h="291600">
                <a:tc>
                  <a:txBody>
                    <a:bodyPr/>
                    <a:lstStyle/>
                    <a:p>
                      <a:pPr algn="l" fontAlgn="ctr"/>
                      <a:r>
                        <a:rPr lang="en-US" sz="1800" b="1" i="0" u="none" strike="noStrike" dirty="0">
                          <a:solidFill>
                            <a:srgbClr val="000000"/>
                          </a:solidFill>
                          <a:latin typeface="新細明體"/>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YOY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新細明體"/>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新細明體"/>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Revenues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4,201,110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smtClean="0">
                          <a:solidFill>
                            <a:srgbClr val="000000"/>
                          </a:solidFill>
                          <a:latin typeface="新細明體"/>
                        </a:rPr>
                        <a:t>4,222,518 </a:t>
                      </a:r>
                      <a:endParaRPr lang="en-US" altLang="zh-TW" sz="1800" b="1" i="0" u="none" strike="noStrike" dirty="0">
                        <a:solidFill>
                          <a:srgbClr val="000000"/>
                        </a:solidFill>
                        <a:latin typeface="新細明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4,402,929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Gross profit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1,115,800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1,103,872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1,114,157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Operating expense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778,327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778,576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815,775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Operating income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337,473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325,296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298,382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Other income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26,476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29,854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31,678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Pre-tax income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363,949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355,150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330,060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a:solidFill>
                            <a:srgbClr val="000000"/>
                          </a:solidFill>
                          <a:latin typeface="新細明體"/>
                        </a:rPr>
                        <a:t>Net income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305,667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299,699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268,194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600">
                <a:tc>
                  <a:txBody>
                    <a:bodyPr/>
                    <a:lstStyle/>
                    <a:p>
                      <a:pPr algn="l" fontAlgn="ctr"/>
                      <a:r>
                        <a:rPr lang="en-US" sz="1800" b="1" i="0" u="none" strike="noStrike" dirty="0">
                          <a:solidFill>
                            <a:srgbClr val="000000"/>
                          </a:solidFill>
                          <a:latin typeface="新細明體"/>
                        </a:rPr>
                        <a:t>EPS(NT$)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新細明體"/>
                        </a:rPr>
                        <a:t>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latin typeface="新細明體"/>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文字方塊 11"/>
          <p:cNvSpPr txBox="1"/>
          <p:nvPr/>
        </p:nvSpPr>
        <p:spPr>
          <a:xfrm>
            <a:off x="251520" y="4657634"/>
            <a:ext cx="4788024" cy="1169551"/>
          </a:xfrm>
          <a:prstGeom prst="rect">
            <a:avLst/>
          </a:prstGeom>
          <a:noFill/>
        </p:spPr>
        <p:txBody>
          <a:bodyPr wrap="square" rtlCol="0">
            <a:spAutoFit/>
          </a:bodyPr>
          <a:lstStyle/>
          <a:p>
            <a:r>
              <a:rPr lang="en-US" altLang="zh-TW" sz="1400" b="1" dirty="0" smtClean="0">
                <a:latin typeface="Book Antiqua" panose="02040602050305030304" pitchFamily="18" charset="0"/>
              </a:rPr>
              <a:t>The 2018 general shareholder’s meeting is scheduled at 9:00 am on May 28 (Monday),2018 at No.282, </a:t>
            </a:r>
            <a:r>
              <a:rPr lang="en-US" altLang="zh-TW" sz="1400" b="1" dirty="0" err="1" smtClean="0">
                <a:latin typeface="Book Antiqua" panose="02040602050305030304" pitchFamily="18" charset="0"/>
              </a:rPr>
              <a:t>Beida</a:t>
            </a:r>
            <a:r>
              <a:rPr lang="en-US" altLang="zh-TW" sz="1400" b="1" dirty="0" smtClean="0">
                <a:latin typeface="Book Antiqua" panose="02040602050305030304" pitchFamily="18" charset="0"/>
              </a:rPr>
              <a:t> Rd. , </a:t>
            </a:r>
            <a:r>
              <a:rPr lang="en-US" altLang="zh-TW" sz="1400" b="1" dirty="0" err="1" smtClean="0">
                <a:latin typeface="Book Antiqua" panose="02040602050305030304" pitchFamily="18" charset="0"/>
              </a:rPr>
              <a:t>Hsinchu</a:t>
            </a:r>
            <a:r>
              <a:rPr lang="en-US" altLang="zh-TW" sz="1400" b="1" dirty="0" smtClean="0">
                <a:latin typeface="Book Antiqua" panose="02040602050305030304" pitchFamily="18" charset="0"/>
              </a:rPr>
              <a:t> City, Taiwan (R.O.C.) (The Third Credit Cooperative of </a:t>
            </a:r>
            <a:r>
              <a:rPr lang="en-US" altLang="zh-TW" sz="1400" b="1" dirty="0" err="1" smtClean="0">
                <a:latin typeface="Book Antiqua" panose="02040602050305030304" pitchFamily="18" charset="0"/>
              </a:rPr>
              <a:t>Hsinchu</a:t>
            </a:r>
            <a:r>
              <a:rPr lang="en-US" altLang="zh-TW" sz="1400" b="1" dirty="0" smtClean="0">
                <a:latin typeface="Book Antiqua" panose="02040602050305030304" pitchFamily="18" charset="0"/>
              </a:rPr>
              <a:t> on the 13</a:t>
            </a:r>
            <a:r>
              <a:rPr lang="en-US" altLang="zh-TW" sz="1400" b="1" baseline="30000" dirty="0" smtClean="0">
                <a:latin typeface="Book Antiqua" panose="02040602050305030304" pitchFamily="18" charset="0"/>
              </a:rPr>
              <a:t>th</a:t>
            </a:r>
            <a:r>
              <a:rPr lang="en-US" altLang="zh-TW" sz="1400" b="1" dirty="0" smtClean="0">
                <a:latin typeface="Book Antiqua" panose="02040602050305030304" pitchFamily="18" charset="0"/>
              </a:rPr>
              <a:t>-floor conference center)</a:t>
            </a:r>
            <a:endParaRPr lang="zh-TW" altLang="en-US" sz="1400" b="1" dirty="0">
              <a:latin typeface="Book Antiqua" panose="02040602050305030304" pitchFamily="18" charset="0"/>
            </a:endParaRPr>
          </a:p>
        </p:txBody>
      </p:sp>
    </p:spTree>
    <p:extLst>
      <p:ext uri="{BB962C8B-B14F-4D97-AF65-F5344CB8AC3E}">
        <p14:creationId xmlns:p14="http://schemas.microsoft.com/office/powerpoint/2010/main" val="251570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7" name="圖表 6"/>
          <p:cNvGraphicFramePr>
            <a:graphicFrameLocks/>
          </p:cNvGraphicFramePr>
          <p:nvPr>
            <p:extLst>
              <p:ext uri="{D42A27DB-BD31-4B8C-83A1-F6EECF244321}">
                <p14:modId xmlns:p14="http://schemas.microsoft.com/office/powerpoint/2010/main" val="1903077649"/>
              </p:ext>
            </p:extLst>
          </p:nvPr>
        </p:nvGraphicFramePr>
        <p:xfrm>
          <a:off x="0" y="1772816"/>
          <a:ext cx="4602683" cy="3935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822618346"/>
              </p:ext>
            </p:extLst>
          </p:nvPr>
        </p:nvGraphicFramePr>
        <p:xfrm>
          <a:off x="4644008" y="1772816"/>
          <a:ext cx="4499992"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6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EPS &amp; Capital</a:t>
            </a:r>
            <a:endParaRPr lang="zh-TW" altLang="en-US" sz="4000" b="1" dirty="0">
              <a:latin typeface="Book Antiqua" panose="02040602050305030304" pitchFamily="18" charset="0"/>
            </a:endParaRPr>
          </a:p>
        </p:txBody>
      </p:sp>
      <p:sp>
        <p:nvSpPr>
          <p:cNvPr id="8" name="文字方塊 7"/>
          <p:cNvSpPr txBox="1"/>
          <p:nvPr/>
        </p:nvSpPr>
        <p:spPr>
          <a:xfrm>
            <a:off x="4067944" y="5157192"/>
            <a:ext cx="4896544" cy="523220"/>
          </a:xfrm>
          <a:prstGeom prst="rect">
            <a:avLst/>
          </a:prstGeom>
          <a:noFill/>
        </p:spPr>
        <p:txBody>
          <a:bodyPr wrap="square" rtlCol="0">
            <a:spAutoFit/>
          </a:bodyPr>
          <a:lstStyle/>
          <a:p>
            <a:r>
              <a:rPr lang="en-US" altLang="zh-TW" sz="1400" dirty="0">
                <a:latin typeface="Book Antiqua" panose="02040602050305030304" pitchFamily="18" charset="0"/>
              </a:rPr>
              <a:t>Record date of the capital </a:t>
            </a:r>
            <a:r>
              <a:rPr lang="en-US" altLang="zh-TW" sz="1400" dirty="0" smtClean="0">
                <a:latin typeface="Book Antiqua" panose="02040602050305030304" pitchFamily="18" charset="0"/>
              </a:rPr>
              <a:t>reduction :2017/07/01,ratio:20</a:t>
            </a:r>
            <a:r>
              <a:rPr lang="en-US" altLang="zh-TW" sz="1400" dirty="0">
                <a:latin typeface="Book Antiqua" panose="02040602050305030304" pitchFamily="18" charset="0"/>
              </a:rPr>
              <a:t>%, </a:t>
            </a:r>
            <a:endParaRPr lang="en-US" altLang="zh-TW" sz="1400" dirty="0" smtClean="0">
              <a:latin typeface="Book Antiqua" panose="02040602050305030304" pitchFamily="18" charset="0"/>
            </a:endParaRPr>
          </a:p>
          <a:p>
            <a:r>
              <a:rPr lang="en-US" altLang="zh-TW" sz="1400" dirty="0" smtClean="0">
                <a:latin typeface="Book Antiqua" panose="02040602050305030304" pitchFamily="18" charset="0"/>
              </a:rPr>
              <a:t>common </a:t>
            </a:r>
            <a:r>
              <a:rPr lang="en-US" altLang="zh-TW" sz="1400" dirty="0">
                <a:latin typeface="Book Antiqua" panose="02040602050305030304" pitchFamily="18" charset="0"/>
              </a:rPr>
              <a:t>shares after the capital </a:t>
            </a:r>
            <a:r>
              <a:rPr lang="en-US" altLang="zh-TW" sz="1400" dirty="0" smtClean="0">
                <a:latin typeface="Book Antiqua" panose="02040602050305030304" pitchFamily="18" charset="0"/>
              </a:rPr>
              <a:t>reduction:1,063,603</a:t>
            </a:r>
            <a:endParaRPr lang="zh-TW" altLang="en-US" sz="1400" dirty="0">
              <a:latin typeface="Book Antiqua" panose="02040602050305030304" pitchFamily="18" charset="0"/>
            </a:endParaRPr>
          </a:p>
        </p:txBody>
      </p:sp>
      <p:graphicFrame>
        <p:nvGraphicFramePr>
          <p:cNvPr id="9" name="圖表 8"/>
          <p:cNvGraphicFramePr>
            <a:graphicFrameLocks/>
          </p:cNvGraphicFramePr>
          <p:nvPr>
            <p:extLst>
              <p:ext uri="{D42A27DB-BD31-4B8C-83A1-F6EECF244321}">
                <p14:modId xmlns:p14="http://schemas.microsoft.com/office/powerpoint/2010/main" val="2757264688"/>
              </p:ext>
            </p:extLst>
          </p:nvPr>
        </p:nvGraphicFramePr>
        <p:xfrm>
          <a:off x="0" y="1484784"/>
          <a:ext cx="4716016" cy="37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圖表 9"/>
          <p:cNvGraphicFramePr>
            <a:graphicFrameLocks/>
          </p:cNvGraphicFramePr>
          <p:nvPr>
            <p:extLst>
              <p:ext uri="{D42A27DB-BD31-4B8C-83A1-F6EECF244321}">
                <p14:modId xmlns:p14="http://schemas.microsoft.com/office/powerpoint/2010/main" val="3461304007"/>
              </p:ext>
            </p:extLst>
          </p:nvPr>
        </p:nvGraphicFramePr>
        <p:xfrm>
          <a:off x="4644009" y="1412776"/>
          <a:ext cx="4718768" cy="3821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969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Sales Revenues by Type</a:t>
            </a:r>
            <a:endParaRPr lang="zh-TW" altLang="en-US" sz="4000" b="1" dirty="0">
              <a:latin typeface="Book Antiqua" panose="02040602050305030304" pitchFamily="18" charset="0"/>
              <a:ea typeface="標楷體" panose="03000509000000000000" pitchFamily="65" charset="-120"/>
            </a:endParaRPr>
          </a:p>
        </p:txBody>
      </p:sp>
      <p:sp>
        <p:nvSpPr>
          <p:cNvPr id="7" name="文字方塊 6"/>
          <p:cNvSpPr txBox="1"/>
          <p:nvPr/>
        </p:nvSpPr>
        <p:spPr>
          <a:xfrm>
            <a:off x="1584176" y="5555513"/>
            <a:ext cx="2483768" cy="338554"/>
          </a:xfrm>
          <a:prstGeom prst="rect">
            <a:avLst/>
          </a:prstGeom>
          <a:noFill/>
        </p:spPr>
        <p:txBody>
          <a:bodyPr wrap="square" rtlCol="0">
            <a:spAutoFit/>
          </a:bodyPr>
          <a:lstStyle/>
          <a:p>
            <a:r>
              <a:rPr lang="en-US" altLang="zh-TW" sz="1600" b="1" dirty="0"/>
              <a:t>Revenue:42.01billion</a:t>
            </a:r>
            <a:endParaRPr lang="zh-TW" altLang="en-US" sz="1600" b="1" dirty="0"/>
          </a:p>
        </p:txBody>
      </p:sp>
      <p:sp>
        <p:nvSpPr>
          <p:cNvPr id="10" name="文字方塊 9"/>
          <p:cNvSpPr txBox="1"/>
          <p:nvPr/>
        </p:nvSpPr>
        <p:spPr>
          <a:xfrm>
            <a:off x="6192688" y="5575556"/>
            <a:ext cx="2411760" cy="338554"/>
          </a:xfrm>
          <a:prstGeom prst="rect">
            <a:avLst/>
          </a:prstGeom>
          <a:noFill/>
        </p:spPr>
        <p:txBody>
          <a:bodyPr wrap="square" rtlCol="0">
            <a:spAutoFit/>
          </a:bodyPr>
          <a:lstStyle/>
          <a:p>
            <a:r>
              <a:rPr lang="en-US" altLang="zh-TW" sz="1600" b="1" dirty="0"/>
              <a:t>Revenue:42.23billion</a:t>
            </a:r>
            <a:endParaRPr lang="zh-TW" altLang="en-US" sz="1600" b="1" dirty="0"/>
          </a:p>
        </p:txBody>
      </p:sp>
      <p:graphicFrame>
        <p:nvGraphicFramePr>
          <p:cNvPr id="14" name="圖表 13"/>
          <p:cNvGraphicFramePr>
            <a:graphicFrameLocks/>
          </p:cNvGraphicFramePr>
          <p:nvPr>
            <p:extLst>
              <p:ext uri="{D42A27DB-BD31-4B8C-83A1-F6EECF244321}">
                <p14:modId xmlns:p14="http://schemas.microsoft.com/office/powerpoint/2010/main" val="3130159338"/>
              </p:ext>
            </p:extLst>
          </p:nvPr>
        </p:nvGraphicFramePr>
        <p:xfrm>
          <a:off x="0" y="1484784"/>
          <a:ext cx="4788024" cy="3855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圖表 8"/>
          <p:cNvGraphicFramePr>
            <a:graphicFrameLocks/>
          </p:cNvGraphicFramePr>
          <p:nvPr>
            <p:extLst>
              <p:ext uri="{D42A27DB-BD31-4B8C-83A1-F6EECF244321}">
                <p14:modId xmlns:p14="http://schemas.microsoft.com/office/powerpoint/2010/main" val="3433817810"/>
              </p:ext>
            </p:extLst>
          </p:nvPr>
        </p:nvGraphicFramePr>
        <p:xfrm>
          <a:off x="-202773" y="1124744"/>
          <a:ext cx="5409592" cy="4344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a:graphicFrameLocks/>
          </p:cNvGraphicFramePr>
          <p:nvPr>
            <p:extLst>
              <p:ext uri="{D42A27DB-BD31-4B8C-83A1-F6EECF244321}">
                <p14:modId xmlns:p14="http://schemas.microsoft.com/office/powerpoint/2010/main" val="2449598957"/>
              </p:ext>
            </p:extLst>
          </p:nvPr>
        </p:nvGraphicFramePr>
        <p:xfrm>
          <a:off x="4355976" y="1196752"/>
          <a:ext cx="5105400" cy="41195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180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Q &amp; A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smtClean="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179512" y="1124744"/>
            <a:ext cx="8712968" cy="4953000"/>
          </a:xfrm>
        </p:spPr>
        <p:txBody>
          <a:bodyPr/>
          <a:lstStyle/>
          <a:p>
            <a:pPr>
              <a:defRPr/>
            </a:pPr>
            <a:r>
              <a:rPr lang="en-US" altLang="zh-TW" sz="2400" b="1" dirty="0" smtClean="0">
                <a:latin typeface="Book Antiqua" pitchFamily="18" charset="0"/>
              </a:rPr>
              <a:t>Founded in 1993, public traded in 2000</a:t>
            </a:r>
          </a:p>
          <a:p>
            <a:pPr>
              <a:defRPr/>
            </a:pPr>
            <a:r>
              <a:rPr lang="en-US" altLang="zh-TW" sz="2400" b="1" smtClean="0">
                <a:latin typeface="Book Antiqua" pitchFamily="18" charset="0"/>
              </a:rPr>
              <a:t>490</a:t>
            </a:r>
            <a:r>
              <a:rPr lang="en-US" altLang="zh-TW" sz="2400" b="1" dirty="0" smtClean="0">
                <a:latin typeface="Book Antiqua" pitchFamily="18" charset="0"/>
              </a:rPr>
              <a:t>+ Employees</a:t>
            </a:r>
          </a:p>
          <a:p>
            <a:pPr>
              <a:defRPr/>
            </a:pPr>
            <a:r>
              <a:rPr lang="en-US" altLang="zh-TW" sz="2400" b="1" dirty="0" smtClean="0">
                <a:latin typeface="Book Antiqua" pitchFamily="18" charset="0"/>
              </a:rPr>
              <a:t>The largest domestic system integrator in Taiwan</a:t>
            </a:r>
          </a:p>
          <a:p>
            <a:pPr>
              <a:defRPr/>
            </a:pPr>
            <a:r>
              <a:rPr lang="en-US" altLang="zh-TW" sz="2400" b="1" dirty="0" smtClean="0">
                <a:latin typeface="Book Antiqua" pitchFamily="18" charset="0"/>
              </a:rPr>
              <a:t>One of Taiwan’s top 500 service enterprises company.</a:t>
            </a:r>
          </a:p>
          <a:p>
            <a:pPr>
              <a:defRPr/>
            </a:pPr>
            <a:r>
              <a:rPr lang="en-US" altLang="zh-TW" sz="2400" b="1" dirty="0" smtClean="0">
                <a:latin typeface="Book Antiqua" pitchFamily="18" charset="0"/>
              </a:rPr>
              <a:t>Rated as Taiwan’s top 6% - 20% company over the 3</a:t>
            </a:r>
            <a:r>
              <a:rPr lang="en-US" altLang="zh-TW" sz="2400" b="1" baseline="30000" dirty="0" smtClean="0">
                <a:latin typeface="Book Antiqua" pitchFamily="18" charset="0"/>
              </a:rPr>
              <a:t>rd</a:t>
            </a:r>
            <a:r>
              <a:rPr lang="en-US" altLang="zh-TW" sz="2400" b="1" dirty="0" smtClean="0">
                <a:latin typeface="Book Antiqua" pitchFamily="18" charset="0"/>
              </a:rPr>
              <a:t> Corporate Governance </a:t>
            </a:r>
            <a:r>
              <a:rPr lang="en-US" altLang="zh-TW" sz="2400" b="1" dirty="0">
                <a:latin typeface="Book Antiqua" pitchFamily="18" charset="0"/>
              </a:rPr>
              <a:t>Evaluation </a:t>
            </a:r>
            <a:endParaRPr lang="en-US" altLang="zh-TW" sz="2400" b="1" dirty="0" smtClean="0">
              <a:latin typeface="Book Antiqua" pitchFamily="18" charset="0"/>
            </a:endParaRPr>
          </a:p>
          <a:p>
            <a:pPr>
              <a:defRPr/>
            </a:pPr>
            <a:r>
              <a:rPr lang="en-US" altLang="zh-TW" sz="2400" b="1" dirty="0" smtClean="0">
                <a:latin typeface="Book Antiqua" pitchFamily="18" charset="0"/>
              </a:rPr>
              <a:t>Dedication to service and maintain 1,600+ majority of the 2,000+ company enterprise business</a:t>
            </a:r>
          </a:p>
          <a:p>
            <a:pPr>
              <a:defRPr/>
            </a:pPr>
            <a:r>
              <a:rPr lang="en-US" altLang="zh-TW" sz="2400" b="1" dirty="0" smtClean="0">
                <a:latin typeface="Book Antiqua" pitchFamily="18" charset="0"/>
              </a:rPr>
              <a:t>Providing more than 40 products &amp; solutions to service our customers</a:t>
            </a:r>
          </a:p>
          <a:p>
            <a:pPr>
              <a:defRPr/>
            </a:pPr>
            <a:r>
              <a:rPr lang="en-US" altLang="en-US" sz="2400" b="1" dirty="0" smtClean="0">
                <a:latin typeface="Book Antiqua" pitchFamily="18" charset="0"/>
              </a:rPr>
              <a:t>Our vision is to assist our customers to become a Information Service Provider</a:t>
            </a:r>
            <a:endParaRPr altLang="en-US" sz="24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640960" cy="478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標題 1"/>
          <p:cNvSpPr>
            <a:spLocks noGrp="1"/>
          </p:cNvSpPr>
          <p:nvPr>
            <p:ph type="title"/>
          </p:nvPr>
        </p:nvSpPr>
        <p:spPr>
          <a:xfrm>
            <a:off x="457200" y="152400"/>
            <a:ext cx="8229600" cy="685800"/>
          </a:xfrm>
        </p:spPr>
        <p:txBody>
          <a:bodyPr/>
          <a:lstStyle/>
          <a:p>
            <a:r>
              <a:rPr lang="en-US" altLang="zh-TW" b="1" dirty="0" smtClean="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spTree>
    <p:extLst>
      <p:ext uri="{BB962C8B-B14F-4D97-AF65-F5344CB8AC3E}">
        <p14:creationId xmlns:p14="http://schemas.microsoft.com/office/powerpoint/2010/main" val="253343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58489" y="5521584"/>
            <a:ext cx="5934638"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Broadcast/Cable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smtClean="0">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smtClean="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smtClean="0">
                  <a:solidFill>
                    <a:srgbClr val="442C39"/>
                  </a:solidFill>
                  <a:latin typeface="Book Antiqua" pitchFamily="18" charset="0"/>
                  <a:ea typeface="標楷體" pitchFamily="65" charset="-120"/>
                </a:rPr>
                <a:t>Home/PC</a:t>
              </a:r>
            </a:p>
            <a:p>
              <a:pPr eaLnBrk="0" hangingPunct="0"/>
              <a:r>
                <a:rPr lang="en-US" sz="1600" b="1" dirty="0" smtClean="0">
                  <a:solidFill>
                    <a:srgbClr val="442C39"/>
                  </a:solidFill>
                  <a:latin typeface="Book Antiqua" pitchFamily="18" charset="0"/>
                  <a:ea typeface="標楷體" pitchFamily="65" charset="-120"/>
                </a:rPr>
                <a:t>SmartTV</a:t>
              </a:r>
              <a:endParaRPr lang="en-US" sz="1600" b="1" dirty="0">
                <a:solidFill>
                  <a:srgbClr val="442C39"/>
                </a:solidFill>
                <a:latin typeface="Book Antiqua" pitchFamily="18" charset="0"/>
                <a:ea typeface="標楷體" pitchFamily="65" charset="-120"/>
              </a:endParaRP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smtClean="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81575"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3G/LTE</a:t>
            </a:r>
            <a:endParaRPr lang="en-US" sz="1100" b="1" dirty="0">
              <a:solidFill>
                <a:srgbClr val="442C39"/>
              </a:solidFill>
              <a:latin typeface="Book Antiqua" pitchFamily="18" charset="0"/>
              <a:ea typeface="標楷體" pitchFamily="65" charset="-120"/>
            </a:endParaRP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smtClean="0">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LoRa</a:t>
            </a:r>
            <a:endParaRPr lang="en-US" sz="1100" b="1" dirty="0">
              <a:solidFill>
                <a:srgbClr val="442C39"/>
              </a:solidFill>
              <a:latin typeface="Book Antiqua" pitchFamily="18" charset="0"/>
              <a:ea typeface="標楷體" pitchFamily="65" charset="-120"/>
            </a:endParaRP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NB-</a:t>
            </a:r>
            <a:r>
              <a:rPr lang="en-US" sz="1100" b="1" dirty="0" err="1" smtClean="0">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smtClean="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smtClean="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smtClean="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smtClean="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smtClean="0">
                <a:solidFill>
                  <a:srgbClr val="442C39"/>
                </a:solidFill>
                <a:latin typeface="Book Antiqua" pitchFamily="18" charset="0"/>
                <a:ea typeface="標楷體" pitchFamily="65" charset="-120"/>
              </a:rPr>
              <a:t>IoT</a:t>
            </a:r>
            <a:r>
              <a:rPr lang="en-US" altLang="zh-CN" sz="1600" b="1" dirty="0" smtClean="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FSI </a:t>
            </a:r>
            <a:r>
              <a:rPr kumimoji="0" lang="en-US" altLang="zh-TW" sz="1600" dirty="0" smtClean="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smtClean="0">
                <a:solidFill>
                  <a:srgbClr val="442C39"/>
                </a:solidFill>
                <a:latin typeface="Book Antiqua" pitchFamily="18" charset="0"/>
                <a:ea typeface="標楷體" pitchFamily="65" charset="-120"/>
              </a:rPr>
              <a:t>Medical</a:t>
            </a:r>
          </a:p>
          <a:p>
            <a:pPr algn="ctr"/>
            <a:r>
              <a:rPr lang="en-US" altLang="zh-TW" sz="1600" dirty="0" smtClean="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Travel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smtClean="0">
                <a:solidFill>
                  <a:srgbClr val="442C39"/>
                </a:solidFill>
                <a:latin typeface="Book Antiqua" pitchFamily="18" charset="0"/>
                <a:ea typeface="標楷體" pitchFamily="65" charset="-120"/>
              </a:rPr>
              <a:t>Big Data &amp;</a:t>
            </a:r>
          </a:p>
          <a:p>
            <a:pPr algn="ctr"/>
            <a:r>
              <a:rPr kumimoji="0" lang="en-US" altLang="zh-TW" sz="1400" dirty="0" smtClean="0">
                <a:solidFill>
                  <a:srgbClr val="442C39"/>
                </a:solidFill>
                <a:latin typeface="Book Antiqua" pitchFamily="18" charset="0"/>
                <a:ea typeface="標楷體" pitchFamily="65" charset="-120"/>
              </a:rPr>
              <a:t>Computing</a:t>
            </a:r>
          </a:p>
          <a:p>
            <a:pPr algn="ctr"/>
            <a:r>
              <a:rPr lang="en-US" altLang="zh-TW" sz="1400" dirty="0" smtClean="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smtClean="0">
                <a:solidFill>
                  <a:srgbClr val="442C39"/>
                </a:solidFill>
                <a:latin typeface="Book Antiqua" pitchFamily="18" charset="0"/>
                <a:ea typeface="標楷體" pitchFamily="65" charset="-120"/>
              </a:rPr>
              <a:t>Enterprise</a:t>
            </a:r>
            <a:r>
              <a:rPr kumimoji="0" lang="en-US" altLang="zh-TW" sz="1400" dirty="0">
                <a:solidFill>
                  <a:srgbClr val="442C39"/>
                </a:solidFill>
                <a:latin typeface="Book Antiqua" pitchFamily="18" charset="0"/>
                <a:ea typeface="標楷體" pitchFamily="65" charset="-120"/>
              </a:rPr>
              <a:t> </a:t>
            </a:r>
            <a:r>
              <a:rPr kumimoji="0" lang="en-US" altLang="zh-TW" sz="1400" dirty="0" smtClean="0">
                <a:solidFill>
                  <a:srgbClr val="442C39"/>
                </a:solidFill>
                <a:latin typeface="Book Antiqua" pitchFamily="18" charset="0"/>
                <a:ea typeface="標楷體" pitchFamily="65" charset="-120"/>
              </a:rPr>
              <a:t>Apps</a:t>
            </a:r>
          </a:p>
          <a:p>
            <a:pPr algn="ctr"/>
            <a:r>
              <a:rPr kumimoji="0" lang="en-US" altLang="zh-TW" sz="1200" dirty="0" smtClean="0">
                <a:solidFill>
                  <a:srgbClr val="442C39"/>
                </a:solidFill>
                <a:latin typeface="Book Antiqua" pitchFamily="18" charset="0"/>
                <a:ea typeface="標楷體" pitchFamily="65" charset="-120"/>
              </a:rPr>
              <a:t>Data Integration</a:t>
            </a:r>
          </a:p>
          <a:p>
            <a:pPr algn="ctr"/>
            <a:r>
              <a:rPr kumimoji="0" lang="en-US" altLang="zh-TW" sz="1200" dirty="0" smtClean="0">
                <a:solidFill>
                  <a:srgbClr val="442C39"/>
                </a:solidFill>
                <a:latin typeface="Book Antiqua" pitchFamily="18" charset="0"/>
                <a:ea typeface="標楷體" pitchFamily="65" charset="-120"/>
              </a:rPr>
              <a:t>Deep Learning</a:t>
            </a:r>
          </a:p>
          <a:p>
            <a:pPr algn="ctr"/>
            <a:r>
              <a:rPr kumimoji="0" lang="en-US" altLang="zh-TW" sz="1200" dirty="0" smtClean="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smtClean="0">
                <a:solidFill>
                  <a:srgbClr val="442C39"/>
                </a:solidFill>
                <a:latin typeface="Book Antiqua" pitchFamily="18" charset="0"/>
                <a:ea typeface="標楷體" pitchFamily="65" charset="-120"/>
              </a:rPr>
              <a:t>Factory</a:t>
            </a:r>
          </a:p>
          <a:p>
            <a:pPr algn="ctr"/>
            <a:r>
              <a:rPr kumimoji="0" lang="en-US" altLang="zh-TW" sz="1400" dirty="0" smtClean="0">
                <a:solidFill>
                  <a:srgbClr val="442C39"/>
                </a:solidFill>
                <a:latin typeface="Book Antiqua" pitchFamily="18" charset="0"/>
                <a:ea typeface="標楷體" pitchFamily="65" charset="-120"/>
              </a:rPr>
              <a:t>Automation</a:t>
            </a:r>
          </a:p>
          <a:p>
            <a:pPr algn="ctr"/>
            <a:r>
              <a:rPr kumimoji="0" lang="en-US" altLang="zh-TW" sz="1400" dirty="0" smtClean="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smtClean="0">
                <a:solidFill>
                  <a:srgbClr val="442C39"/>
                </a:solidFill>
                <a:latin typeface="Book Antiqua" pitchFamily="18" charset="0"/>
                <a:ea typeface="標楷體" pitchFamily="65" charset="-120"/>
              </a:rPr>
              <a:t>Mobile</a:t>
            </a:r>
            <a:r>
              <a:rPr kumimoji="0" lang="en-US" altLang="zh-TW" sz="1600" dirty="0" smtClean="0">
                <a:solidFill>
                  <a:srgbClr val="442C39"/>
                </a:solidFill>
                <a:latin typeface="Book Antiqua" pitchFamily="18" charset="0"/>
                <a:ea typeface="標楷體" pitchFamily="65" charset="-120"/>
              </a:rPr>
              <a:t> </a:t>
            </a:r>
            <a:r>
              <a:rPr kumimoji="0" lang="en-US" altLang="zh-TW" sz="16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smtClean="0">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77043" y="1102518"/>
            <a:ext cx="1512000" cy="4968000"/>
          </a:xfrm>
          <a:prstGeom prst="roundRect">
            <a:avLst>
              <a:gd name="adj" fmla="val 16667"/>
            </a:avLst>
          </a:prstGeom>
          <a:solidFill>
            <a:srgbClr val="F59300"/>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a:t>
            </a:r>
            <a:r>
              <a:rPr lang="en-US" altLang="zh-TW" sz="1600" dirty="0">
                <a:latin typeface="Book Antiqua" pitchFamily="18" charset="0"/>
              </a:rPr>
              <a:t>Consulting</a:t>
            </a:r>
          </a:p>
          <a:p>
            <a:pPr eaLnBrk="0" hangingPunct="0">
              <a:buFont typeface="Wingdings" pitchFamily="2" charset="2"/>
              <a:buBlip>
                <a:blip r:embed="rId2"/>
              </a:buBlip>
            </a:pPr>
            <a:r>
              <a:rPr lang="en-US" altLang="zh-TW" sz="1600" dirty="0">
                <a:latin typeface="Book Antiqua" pitchFamily="18" charset="0"/>
              </a:rPr>
              <a:t> Design</a:t>
            </a:r>
          </a:p>
          <a:p>
            <a:pPr eaLnBrk="0" hangingPunct="0">
              <a:buFont typeface="Wingdings" pitchFamily="2" charset="2"/>
              <a:buBlip>
                <a:blip r:embed="rId2"/>
              </a:buBlip>
            </a:pPr>
            <a:r>
              <a:rPr lang="en-US" altLang="zh-TW" sz="1600" dirty="0">
                <a:latin typeface="Book Antiqua" pitchFamily="18" charset="0"/>
              </a:rPr>
              <a:t> Deployment</a:t>
            </a:r>
          </a:p>
          <a:p>
            <a:pPr eaLnBrk="0" hangingPunct="0">
              <a:buFont typeface="Wingdings" pitchFamily="2" charset="2"/>
              <a:buBlip>
                <a:blip r:embed="rId2"/>
              </a:buBlip>
            </a:pPr>
            <a:r>
              <a:rPr lang="en-US" altLang="zh-TW" sz="1600" dirty="0">
                <a:latin typeface="Book Antiqua" pitchFamily="18" charset="0"/>
              </a:rPr>
              <a:t> Integration</a:t>
            </a:r>
          </a:p>
        </p:txBody>
      </p:sp>
      <p:sp>
        <p:nvSpPr>
          <p:cNvPr id="24" name="Text Box 26"/>
          <p:cNvSpPr txBox="1">
            <a:spLocks noChangeArrowheads="1"/>
          </p:cNvSpPr>
          <p:nvPr/>
        </p:nvSpPr>
        <p:spPr bwMode="invGray">
          <a:xfrm>
            <a:off x="77044" y="1975643"/>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smtClean="0">
                <a:solidFill>
                  <a:schemeClr val="accent3"/>
                </a:solidFill>
                <a:latin typeface="Book Antiqua" panose="02040602050305030304" pitchFamily="18" charset="0"/>
                <a:ea typeface="標楷體" panose="03000509000000000000" pitchFamily="65" charset="-120"/>
              </a:rPr>
              <a:t>Professional</a:t>
            </a:r>
            <a:endParaRPr kumimoji="0" lang="en-US" altLang="zh-TW" sz="1600" b="1" dirty="0">
              <a:solidFill>
                <a:schemeClr val="accent3"/>
              </a:solidFill>
              <a:latin typeface="Book Antiqua" panose="02040602050305030304" pitchFamily="18" charset="0"/>
              <a:ea typeface="標楷體" panose="03000509000000000000" pitchFamily="65" charset="-120"/>
            </a:endParaRP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711642" y="1107665"/>
            <a:ext cx="7200000" cy="540000"/>
          </a:xfrm>
          <a:prstGeom prst="rect">
            <a:avLst/>
          </a:prstGeom>
          <a:solidFill>
            <a:srgbClr val="FFC00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Content Mgmt  Single sign-on</a:t>
            </a:r>
          </a:p>
        </p:txBody>
      </p:sp>
      <p:sp>
        <p:nvSpPr>
          <p:cNvPr id="47" name="文字方塊 46"/>
          <p:cNvSpPr txBox="1"/>
          <p:nvPr/>
        </p:nvSpPr>
        <p:spPr>
          <a:xfrm>
            <a:off x="1713752" y="1729613"/>
            <a:ext cx="1710000" cy="1080000"/>
          </a:xfrm>
          <a:prstGeom prst="rect">
            <a:avLst/>
          </a:prstGeom>
          <a:solidFill>
            <a:srgbClr val="FFFF99"/>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546121" y="1735570"/>
            <a:ext cx="1368000" cy="1080000"/>
          </a:xfrm>
          <a:prstGeom prst="rect">
            <a:avLst/>
          </a:prstGeom>
          <a:solidFill>
            <a:srgbClr val="FFFF99"/>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smtClean="0">
                <a:latin typeface="Book Antiqua" panose="02040602050305030304" pitchFamily="18" charset="0"/>
                <a:ea typeface="標楷體" panose="03000509000000000000" pitchFamily="65" charset="-120"/>
              </a:rPr>
              <a:t>Probe/CEM</a:t>
            </a:r>
            <a:endParaRPr kumimoji="0" lang="en-US" altLang="zh-TW" sz="1400" dirty="0">
              <a:latin typeface="Book Antiqua" panose="02040602050305030304" pitchFamily="18" charset="0"/>
              <a:ea typeface="標楷體" panose="03000509000000000000" pitchFamily="65" charset="-120"/>
            </a:endParaRPr>
          </a:p>
        </p:txBody>
      </p:sp>
      <p:sp>
        <p:nvSpPr>
          <p:cNvPr id="49" name="文字方塊 48"/>
          <p:cNvSpPr txBox="1"/>
          <p:nvPr/>
        </p:nvSpPr>
        <p:spPr>
          <a:xfrm>
            <a:off x="5042658" y="1737088"/>
            <a:ext cx="1368000" cy="1080000"/>
          </a:xfrm>
          <a:prstGeom prst="rect">
            <a:avLst/>
          </a:prstGeom>
          <a:solidFill>
            <a:srgbClr val="FFFF99"/>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000" dirty="0">
                <a:latin typeface="Book Antiqua" pitchFamily="18" charset="0"/>
              </a:rPr>
              <a:t>High Freq. Trade by Trade</a:t>
            </a:r>
          </a:p>
          <a:p>
            <a:pPr algn="ctr" eaLnBrk="0" hangingPunct="0"/>
            <a:r>
              <a:rPr kumimoji="0" lang="en-US" altLang="zh-TW" sz="1400" dirty="0">
                <a:latin typeface="Book Antiqua" pitchFamily="18" charset="0"/>
              </a:rPr>
              <a:t>AML</a:t>
            </a:r>
          </a:p>
        </p:txBody>
      </p:sp>
      <p:sp>
        <p:nvSpPr>
          <p:cNvPr id="50" name="文字方塊 49"/>
          <p:cNvSpPr txBox="1"/>
          <p:nvPr/>
        </p:nvSpPr>
        <p:spPr>
          <a:xfrm>
            <a:off x="6607642" y="1749593"/>
            <a:ext cx="720000" cy="468000"/>
          </a:xfrm>
          <a:prstGeom prst="rect">
            <a:avLst/>
          </a:prstGeom>
          <a:solidFill>
            <a:srgbClr val="FFFF99"/>
          </a:solidFill>
        </p:spPr>
        <p:txBody>
          <a:bodyPr wrap="square" rtlCol="0" anchor="ctr">
            <a:spAutoFit/>
          </a:bodyPr>
          <a:lstStyle/>
          <a:p>
            <a:pPr algn="ctr" eaLnBrk="0" hangingPunct="0"/>
            <a:r>
              <a:rPr kumimoji="0" lang="en-US" altLang="zh-TW" sz="1100" b="1" dirty="0" smtClean="0">
                <a:latin typeface="Book Antiqua" panose="02040602050305030304" pitchFamily="18" charset="0"/>
                <a:ea typeface="標楷體" panose="03000509000000000000" pitchFamily="65" charset="-120"/>
              </a:rPr>
              <a:t>Travel</a:t>
            </a:r>
            <a:endParaRPr kumimoji="0" lang="en-US" altLang="zh-TW" sz="1100" b="1" dirty="0">
              <a:latin typeface="Book Antiqua" panose="02040602050305030304" pitchFamily="18" charset="0"/>
              <a:ea typeface="標楷體" panose="03000509000000000000" pitchFamily="65" charset="-120"/>
            </a:endParaRPr>
          </a:p>
        </p:txBody>
      </p:sp>
      <p:sp>
        <p:nvSpPr>
          <p:cNvPr id="51" name="文字方塊 50"/>
          <p:cNvSpPr txBox="1"/>
          <p:nvPr/>
        </p:nvSpPr>
        <p:spPr>
          <a:xfrm>
            <a:off x="7399642" y="1749593"/>
            <a:ext cx="720000" cy="468000"/>
          </a:xfrm>
          <a:prstGeom prst="rect">
            <a:avLst/>
          </a:prstGeom>
          <a:solidFill>
            <a:srgbClr val="FFFF99"/>
          </a:solidFill>
        </p:spPr>
        <p:txBody>
          <a:bodyPr wrap="square" rtlCol="0" anchor="ctr">
            <a:spAutoFit/>
          </a:bodyPr>
          <a:lstStyle/>
          <a:p>
            <a:pPr algn="ctr" eaLnBrk="0" hangingPunct="0"/>
            <a:r>
              <a:rPr kumimoji="0" lang="en-US" altLang="zh-TW" sz="1100" b="1" dirty="0" smtClean="0">
                <a:latin typeface="Book Antiqua" panose="02040602050305030304" pitchFamily="18" charset="0"/>
              </a:rPr>
              <a:t>Medical</a:t>
            </a:r>
            <a:endParaRPr kumimoji="0" lang="en-US" altLang="zh-TW" sz="1100" b="1" dirty="0">
              <a:latin typeface="Book Antiqua" pitchFamily="18" charset="0"/>
            </a:endParaRPr>
          </a:p>
        </p:txBody>
      </p:sp>
      <p:sp>
        <p:nvSpPr>
          <p:cNvPr id="52" name="文字方塊 51"/>
          <p:cNvSpPr txBox="1"/>
          <p:nvPr/>
        </p:nvSpPr>
        <p:spPr>
          <a:xfrm>
            <a:off x="8191642" y="1756544"/>
            <a:ext cx="720000" cy="468000"/>
          </a:xfrm>
          <a:prstGeom prst="rect">
            <a:avLst/>
          </a:prstGeom>
          <a:solidFill>
            <a:srgbClr val="FFFF99"/>
          </a:solidFill>
        </p:spPr>
        <p:txBody>
          <a:bodyPr wrap="square" rtlCol="0" anchor="ctr">
            <a:spAutoFit/>
          </a:bodyPr>
          <a:lstStyle/>
          <a:p>
            <a:pPr algn="ctr" eaLnBrk="0" hangingPunct="0"/>
            <a:r>
              <a:rPr kumimoji="0" lang="en-US" altLang="zh-TW" sz="1100" b="1" dirty="0">
                <a:latin typeface="Book Antiqua" panose="02040602050305030304" pitchFamily="18" charset="0"/>
              </a:rPr>
              <a:t>Gov’t</a:t>
            </a:r>
          </a:p>
        </p:txBody>
      </p:sp>
      <p:sp>
        <p:nvSpPr>
          <p:cNvPr id="53" name="文字方塊 52"/>
          <p:cNvSpPr txBox="1"/>
          <p:nvPr/>
        </p:nvSpPr>
        <p:spPr>
          <a:xfrm>
            <a:off x="6607642" y="2308539"/>
            <a:ext cx="2304000" cy="504000"/>
          </a:xfrm>
          <a:prstGeom prst="rect">
            <a:avLst/>
          </a:prstGeom>
          <a:solidFill>
            <a:srgbClr val="FFFF99"/>
          </a:solidFill>
        </p:spPr>
        <p:txBody>
          <a:bodyPr wrap="square" rtlCol="0" anchor="ctr">
            <a:spAutoFit/>
          </a:bodyPr>
          <a:lstStyle/>
          <a:p>
            <a:pPr algn="ctr" eaLnBrk="0" hangingPunct="0"/>
            <a:r>
              <a:rPr kumimoji="0" lang="en-US" altLang="zh-TW" sz="1200" dirty="0" err="1">
                <a:latin typeface="Book Antiqua" panose="02040602050305030304" pitchFamily="18" charset="0"/>
              </a:rPr>
              <a:t>IoT</a:t>
            </a:r>
            <a:r>
              <a:rPr kumimoji="0" lang="en-US" altLang="zh-TW" sz="1200" dirty="0">
                <a:latin typeface="Book Antiqua" pitchFamily="18" charset="0"/>
              </a:rPr>
              <a:t> </a:t>
            </a:r>
            <a:endParaRPr kumimoji="0" lang="en-US" altLang="zh-TW" sz="1200" dirty="0" smtClean="0">
              <a:latin typeface="Book Antiqua" pitchFamily="18" charset="0"/>
            </a:endParaRPr>
          </a:p>
          <a:p>
            <a:pPr algn="ctr" eaLnBrk="0" hangingPunct="0"/>
            <a:r>
              <a:rPr kumimoji="0" lang="en-US" altLang="zh-TW" sz="1200" dirty="0" smtClean="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713752" y="2906512"/>
            <a:ext cx="1710000" cy="540000"/>
          </a:xfrm>
          <a:prstGeom prst="rect">
            <a:avLst/>
          </a:prstGeom>
          <a:solidFill>
            <a:srgbClr val="FF9966"/>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552498" y="2906512"/>
            <a:ext cx="1368000" cy="540000"/>
          </a:xfrm>
          <a:prstGeom prst="rect">
            <a:avLst/>
          </a:prstGeom>
          <a:solidFill>
            <a:srgbClr val="FF9966"/>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049244" y="2908909"/>
            <a:ext cx="1368000" cy="540000"/>
          </a:xfrm>
          <a:prstGeom prst="rect">
            <a:avLst/>
          </a:prstGeom>
          <a:solidFill>
            <a:srgbClr val="FF9966"/>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07642" y="2910436"/>
            <a:ext cx="2304000" cy="540000"/>
          </a:xfrm>
          <a:prstGeom prst="rect">
            <a:avLst/>
          </a:prstGeom>
          <a:solidFill>
            <a:srgbClr val="FF9966"/>
          </a:solidFill>
        </p:spPr>
        <p:txBody>
          <a:bodyPr wrap="square" rtlCol="0" anchor="ctr">
            <a:spAutoFit/>
          </a:bodyPr>
          <a:lstStyle/>
          <a:p>
            <a:pPr algn="ctr" eaLnBrk="0" hangingPunct="0"/>
            <a:r>
              <a:rPr kumimoji="0" lang="en-US" altLang="zh-TW" sz="2400" dirty="0">
                <a:latin typeface="Book Antiqua" panose="02040602050305030304" pitchFamily="18" charset="0"/>
              </a:rPr>
              <a:t>Vertical Apps.</a:t>
            </a:r>
          </a:p>
        </p:txBody>
      </p:sp>
      <p:sp>
        <p:nvSpPr>
          <p:cNvPr id="58" name="文字方塊 57"/>
          <p:cNvSpPr txBox="1"/>
          <p:nvPr/>
        </p:nvSpPr>
        <p:spPr>
          <a:xfrm>
            <a:off x="1711642" y="3543411"/>
            <a:ext cx="7200000" cy="540000"/>
          </a:xfrm>
          <a:prstGeom prst="rect">
            <a:avLst/>
          </a:prstGeom>
          <a:solidFill>
            <a:srgbClr val="00EE8E"/>
          </a:solidFill>
        </p:spPr>
        <p:txBody>
          <a:bodyPr wrap="square" rtlCol="0" anchor="ctr">
            <a:spAutoFit/>
          </a:bodyPr>
          <a:lstStyle/>
          <a:p>
            <a:pPr algn="ctr" eaLnBrk="0" hangingPunct="0"/>
            <a:r>
              <a:rPr kumimoji="0" lang="en-US" altLang="zh-TW" sz="2800" dirty="0">
                <a:latin typeface="Book Antiqua" panose="02040602050305030304" pitchFamily="18" charset="0"/>
              </a:rPr>
              <a:t>EAI@SOA  </a:t>
            </a:r>
            <a:r>
              <a:rPr kumimoji="0" lang="en-US" altLang="zh-TW" sz="2000" i="1" dirty="0">
                <a:latin typeface="Book Antiqua" pitchFamily="18" charset="0"/>
              </a:rPr>
              <a:t>Middleware  Data </a:t>
            </a:r>
            <a:r>
              <a:rPr kumimoji="0" lang="en-US" altLang="zh-TW" sz="2000" i="1" dirty="0" err="1">
                <a:latin typeface="Book Antiqua" pitchFamily="18" charset="0"/>
              </a:rPr>
              <a:t>Integration@BI</a:t>
            </a:r>
            <a:endParaRPr kumimoji="0" lang="en-US" altLang="zh-TW" sz="2000" i="1" dirty="0">
              <a:latin typeface="Book Antiqua" pitchFamily="18" charset="0"/>
            </a:endParaRPr>
          </a:p>
        </p:txBody>
      </p:sp>
      <p:sp>
        <p:nvSpPr>
          <p:cNvPr id="59" name="文字方塊 58"/>
          <p:cNvSpPr txBox="1"/>
          <p:nvPr/>
        </p:nvSpPr>
        <p:spPr>
          <a:xfrm>
            <a:off x="1711642" y="4189418"/>
            <a:ext cx="3528000" cy="540000"/>
          </a:xfrm>
          <a:prstGeom prst="rect">
            <a:avLst/>
          </a:prstGeom>
          <a:solidFill>
            <a:srgbClr val="ADC0EB"/>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383642" y="4189418"/>
            <a:ext cx="3528000" cy="540000"/>
          </a:xfrm>
          <a:prstGeom prst="rect">
            <a:avLst/>
          </a:prstGeom>
          <a:solidFill>
            <a:srgbClr val="ADC0EB"/>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711642" y="4870331"/>
            <a:ext cx="7200000" cy="540000"/>
          </a:xfrm>
          <a:prstGeom prst="rect">
            <a:avLst/>
          </a:prstGeom>
          <a:solidFill>
            <a:srgbClr val="CC99FF"/>
          </a:solidFill>
        </p:spPr>
        <p:txBody>
          <a:bodyPr wrap="square" rtlCol="0" anchor="ctr">
            <a:spAutoFit/>
          </a:bodyPr>
          <a:lstStyle/>
          <a:p>
            <a:pPr algn="ctr" eaLnBrk="0" hangingPunct="0"/>
            <a:r>
              <a:rPr kumimoji="0" lang="en-US" altLang="zh-TW" sz="2400" b="1" dirty="0">
                <a:latin typeface="Book Antiqua" panose="02040602050305030304" pitchFamily="18" charset="0"/>
                <a:ea typeface="標楷體" panose="03000509000000000000" pitchFamily="65" charset="-120"/>
              </a:rPr>
              <a:t>System &amp; Platform </a:t>
            </a:r>
            <a:r>
              <a:rPr kumimoji="0" lang="en-US" altLang="zh-TW" sz="1600" b="1" dirty="0" smtClean="0">
                <a:latin typeface="Book Antiqua" panose="02040602050305030304" pitchFamily="18" charset="0"/>
                <a:ea typeface="標楷體" panose="03000509000000000000" pitchFamily="65" charset="-120"/>
              </a:rPr>
              <a:t>Resource </a:t>
            </a:r>
            <a:r>
              <a:rPr kumimoji="0" lang="en-US" altLang="zh-TW" sz="1600" b="1" dirty="0">
                <a:latin typeface="Book Antiqua" panose="02040602050305030304" pitchFamily="18" charset="0"/>
                <a:ea typeface="標楷體" panose="03000509000000000000" pitchFamily="65" charset="-120"/>
              </a:rPr>
              <a:t>Mgmt </a:t>
            </a:r>
            <a:r>
              <a:rPr kumimoji="0" lang="en-US" altLang="zh-TW" sz="1000" b="1" dirty="0">
                <a:latin typeface="Book Antiqua" panose="02040602050305030304" pitchFamily="18" charset="0"/>
                <a:ea typeface="標楷體" panose="03000509000000000000" pitchFamily="65" charset="-120"/>
              </a:rPr>
              <a:t>(CPU/GPU@VM/Container/Bare Mental)</a:t>
            </a:r>
          </a:p>
        </p:txBody>
      </p:sp>
      <p:sp>
        <p:nvSpPr>
          <p:cNvPr id="62" name="文字方塊 61"/>
          <p:cNvSpPr txBox="1"/>
          <p:nvPr/>
        </p:nvSpPr>
        <p:spPr>
          <a:xfrm>
            <a:off x="1711642" y="5531703"/>
            <a:ext cx="7200000" cy="540000"/>
          </a:xfrm>
          <a:prstGeom prst="rect">
            <a:avLst/>
          </a:prstGeom>
          <a:solidFill>
            <a:srgbClr val="0099FF"/>
          </a:solidFill>
        </p:spPr>
        <p:txBody>
          <a:bodyPr wrap="square" rtlCol="0" anchor="ctr">
            <a:spAutoFit/>
          </a:bodyPr>
          <a:lstStyle/>
          <a:p>
            <a:pPr algn="ctr" eaLnBrk="0" hangingPunct="0"/>
            <a:r>
              <a:rPr kumimoji="0" lang="en-US" altLang="zh-TW" sz="2400" b="1" dirty="0">
                <a:latin typeface="Book Antiqua" panose="02040602050305030304" pitchFamily="18" charset="0"/>
                <a:ea typeface="標楷體" panose="03000509000000000000" pitchFamily="65" charset="-120"/>
              </a:rPr>
              <a:t>Networking</a:t>
            </a:r>
            <a:r>
              <a:rPr kumimoji="0" lang="en-US" altLang="zh-TW" sz="2000" b="1" dirty="0">
                <a:latin typeface="Book Antiqua" panose="02040602050305030304" pitchFamily="18" charset="0"/>
                <a:ea typeface="標楷體" panose="03000509000000000000" pitchFamily="65" charset="-120"/>
              </a:rPr>
              <a:t>  </a:t>
            </a:r>
            <a:r>
              <a:rPr kumimoji="0" lang="en-US" altLang="zh-TW" sz="1600" b="1" dirty="0">
                <a:latin typeface="Book Antiqua" panose="02040602050305030304" pitchFamily="18" charset="0"/>
                <a:ea typeface="標楷體" panose="03000509000000000000" pitchFamily="65" charset="-120"/>
              </a:rPr>
              <a:t>Platform</a:t>
            </a:r>
            <a:r>
              <a:rPr kumimoji="0" lang="zh-TW" altLang="en-US" sz="1600" b="1" dirty="0">
                <a:latin typeface="Book Antiqua" panose="02040602050305030304" pitchFamily="18" charset="0"/>
                <a:ea typeface="標楷體" panose="03000509000000000000" pitchFamily="65" charset="-120"/>
              </a:rPr>
              <a:t>　</a:t>
            </a:r>
            <a:r>
              <a:rPr kumimoji="0" lang="en-US" altLang="zh-TW" sz="1600" b="1" dirty="0">
                <a:latin typeface="Book Antiqua" panose="02040602050305030304" pitchFamily="18" charset="0"/>
                <a:ea typeface="標楷體" panose="03000509000000000000" pitchFamily="65" charset="-120"/>
              </a:rPr>
              <a:t>Load Balancing</a:t>
            </a:r>
            <a:r>
              <a:rPr kumimoji="0" lang="zh-TW" altLang="en-US" sz="1600" b="1" dirty="0">
                <a:latin typeface="Book Antiqua" panose="02040602050305030304" pitchFamily="18" charset="0"/>
                <a:ea typeface="標楷體" panose="03000509000000000000" pitchFamily="65" charset="-120"/>
              </a:rPr>
              <a:t>　</a:t>
            </a:r>
            <a:r>
              <a:rPr kumimoji="0" lang="en-US" altLang="zh-TW" sz="1600" b="1" dirty="0">
                <a:latin typeface="Book Antiqua" panose="02040602050305030304" pitchFamily="18" charset="0"/>
                <a:ea typeface="標楷體" panose="03000509000000000000" pitchFamily="65" charset="-120"/>
              </a:rPr>
              <a:t>Network Mgmt</a:t>
            </a:r>
          </a:p>
        </p:txBody>
      </p:sp>
    </p:spTree>
    <p:extLst>
      <p:ext uri="{BB962C8B-B14F-4D97-AF65-F5344CB8AC3E}">
        <p14:creationId xmlns:p14="http://schemas.microsoft.com/office/powerpoint/2010/main" val="5167288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66763" y="1004332"/>
            <a:ext cx="6477000" cy="990600"/>
          </a:xfrm>
          <a:custGeom>
            <a:avLst/>
            <a:gdLst>
              <a:gd name="G0" fmla="+- 1493 0 0"/>
              <a:gd name="G1" fmla="+- 21600 0 1493"/>
              <a:gd name="G2" fmla="+- 21600 0 14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3" y="10800"/>
                </a:moveTo>
                <a:cubicBezTo>
                  <a:pt x="1493" y="15940"/>
                  <a:pt x="5660" y="20107"/>
                  <a:pt x="10800" y="20107"/>
                </a:cubicBezTo>
                <a:cubicBezTo>
                  <a:pt x="15940" y="20107"/>
                  <a:pt x="20107" y="15940"/>
                  <a:pt x="20107" y="10800"/>
                </a:cubicBezTo>
                <a:cubicBezTo>
                  <a:pt x="20107" y="5660"/>
                  <a:pt x="15940" y="1493"/>
                  <a:pt x="10800" y="1493"/>
                </a:cubicBezTo>
                <a:cubicBezTo>
                  <a:pt x="5660" y="1493"/>
                  <a:pt x="1493" y="5660"/>
                  <a:pt x="1493" y="10800"/>
                </a:cubicBezTo>
                <a:close/>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413" name="Text Box 4"/>
          <p:cNvSpPr txBox="1">
            <a:spLocks noChangeArrowheads="1"/>
          </p:cNvSpPr>
          <p:nvPr/>
        </p:nvSpPr>
        <p:spPr bwMode="auto">
          <a:xfrm>
            <a:off x="5338763" y="5916057"/>
            <a:ext cx="1261884" cy="2585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eaLnBrk="0" hangingPunct="0">
              <a:lnSpc>
                <a:spcPct val="90000"/>
              </a:lnSpc>
            </a:pPr>
            <a:r>
              <a:rPr kumimoji="0" lang="en-US" altLang="zh-TW" sz="1200" b="1" dirty="0" smtClean="0">
                <a:solidFill>
                  <a:srgbClr val="000000"/>
                </a:solidFill>
                <a:latin typeface="Book Antiqua" pitchFamily="18" charset="0"/>
                <a:ea typeface="標楷體" pitchFamily="65" charset="-120"/>
              </a:rPr>
              <a:t>Metro-Ethernet</a:t>
            </a:r>
            <a:endParaRPr kumimoji="0" lang="en-US" altLang="zh-TW" sz="1200" b="1" dirty="0">
              <a:solidFill>
                <a:srgbClr val="000000"/>
              </a:solidFill>
              <a:latin typeface="Book Antiqua" pitchFamily="18" charset="0"/>
              <a:ea typeface="標楷體" pitchFamily="65" charset="-120"/>
            </a:endParaRPr>
          </a:p>
        </p:txBody>
      </p:sp>
      <p:sp>
        <p:nvSpPr>
          <p:cNvPr id="6" name="Line 5"/>
          <p:cNvSpPr>
            <a:spLocks noChangeShapeType="1"/>
          </p:cNvSpPr>
          <p:nvPr/>
        </p:nvSpPr>
        <p:spPr bwMode="auto">
          <a:xfrm flipH="1">
            <a:off x="3625850" y="3622119"/>
            <a:ext cx="139700" cy="620713"/>
          </a:xfrm>
          <a:prstGeom prst="line">
            <a:avLst/>
          </a:prstGeom>
          <a:noFill/>
          <a:ln w="38100">
            <a:solidFill>
              <a:srgbClr val="00E800"/>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 name="Line 6"/>
          <p:cNvSpPr>
            <a:spLocks noChangeShapeType="1"/>
          </p:cNvSpPr>
          <p:nvPr/>
        </p:nvSpPr>
        <p:spPr bwMode="auto">
          <a:xfrm>
            <a:off x="5222875" y="1826657"/>
            <a:ext cx="0" cy="482600"/>
          </a:xfrm>
          <a:prstGeom prst="line">
            <a:avLst/>
          </a:prstGeom>
          <a:noFill/>
          <a:ln w="57150">
            <a:solidFill>
              <a:schemeClr val="hlink"/>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 name="Line 7"/>
          <p:cNvSpPr>
            <a:spLocks noChangeShapeType="1"/>
          </p:cNvSpPr>
          <p:nvPr/>
        </p:nvSpPr>
        <p:spPr bwMode="auto">
          <a:xfrm>
            <a:off x="985838" y="3414157"/>
            <a:ext cx="139700" cy="620712"/>
          </a:xfrm>
          <a:prstGeom prst="line">
            <a:avLst/>
          </a:prstGeom>
          <a:noFill/>
          <a:ln w="28575">
            <a:solidFill>
              <a:srgbClr val="04C69C"/>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 name="Line 8"/>
          <p:cNvSpPr>
            <a:spLocks noChangeShapeType="1"/>
          </p:cNvSpPr>
          <p:nvPr/>
        </p:nvSpPr>
        <p:spPr bwMode="auto">
          <a:xfrm>
            <a:off x="3625850" y="4242832"/>
            <a:ext cx="207963" cy="828675"/>
          </a:xfrm>
          <a:prstGeom prst="line">
            <a:avLst/>
          </a:prstGeom>
          <a:noFill/>
          <a:ln w="38100">
            <a:solidFill>
              <a:srgbClr val="00E800"/>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 name="Line 9"/>
          <p:cNvSpPr>
            <a:spLocks noChangeShapeType="1"/>
          </p:cNvSpPr>
          <p:nvPr/>
        </p:nvSpPr>
        <p:spPr bwMode="auto">
          <a:xfrm flipH="1">
            <a:off x="917575" y="4172982"/>
            <a:ext cx="207963" cy="1450975"/>
          </a:xfrm>
          <a:prstGeom prst="line">
            <a:avLst/>
          </a:prstGeom>
          <a:noFill/>
          <a:ln w="38100">
            <a:solidFill>
              <a:srgbClr val="04C69C"/>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 name="Line 10"/>
          <p:cNvSpPr>
            <a:spLocks noChangeShapeType="1"/>
          </p:cNvSpPr>
          <p:nvPr/>
        </p:nvSpPr>
        <p:spPr bwMode="auto">
          <a:xfrm>
            <a:off x="5432425" y="3690382"/>
            <a:ext cx="485775" cy="1035050"/>
          </a:xfrm>
          <a:prstGeom prst="line">
            <a:avLst/>
          </a:prstGeom>
          <a:noFill/>
          <a:ln w="28575">
            <a:solidFill>
              <a:schemeClr val="hlink"/>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2" name="Line 11"/>
          <p:cNvSpPr>
            <a:spLocks noChangeShapeType="1"/>
          </p:cNvSpPr>
          <p:nvPr/>
        </p:nvSpPr>
        <p:spPr bwMode="auto">
          <a:xfrm flipH="1">
            <a:off x="3765550" y="2793444"/>
            <a:ext cx="415925" cy="276225"/>
          </a:xfrm>
          <a:prstGeom prst="line">
            <a:avLst/>
          </a:prstGeom>
          <a:noFill/>
          <a:ln w="76200">
            <a:solidFill>
              <a:schemeClr val="hlink"/>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 name="Oval 12"/>
          <p:cNvSpPr>
            <a:spLocks noChangeArrowheads="1"/>
          </p:cNvSpPr>
          <p:nvPr/>
        </p:nvSpPr>
        <p:spPr bwMode="auto">
          <a:xfrm>
            <a:off x="2743014" y="4934915"/>
            <a:ext cx="1320800" cy="1104900"/>
          </a:xfrm>
          <a:prstGeom prst="ellipse">
            <a:avLst/>
          </a:prstGeom>
          <a:noFill/>
          <a:ln w="38100">
            <a:solidFill>
              <a:schemeClr val="tx1"/>
            </a:solidFill>
            <a:prstDash val="sysDot"/>
            <a:round/>
            <a:headEnd/>
            <a:tailEnd/>
          </a:ln>
          <a:effectLst>
            <a:outerShdw dist="17961" dir="2700000" algn="ctr" rotWithShape="0">
              <a:schemeClr val="bg1"/>
            </a:outerShdw>
          </a:effectLst>
          <a:extLst>
            <a:ext uri="{909E8E84-426E-40DD-AFC4-6F175D3DCCD1}">
              <a14:hiddenFill xmlns:a14="http://schemas.microsoft.com/office/drawing/2010/main">
                <a:solidFill>
                  <a:schemeClr val="bg1"/>
                </a:solid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3" name="Group 13"/>
          <p:cNvGrpSpPr>
            <a:grpSpLocks/>
          </p:cNvGrpSpPr>
          <p:nvPr/>
        </p:nvGrpSpPr>
        <p:grpSpPr bwMode="auto">
          <a:xfrm>
            <a:off x="5292725" y="4725432"/>
            <a:ext cx="1250950" cy="1036637"/>
            <a:chOff x="2784" y="3024"/>
            <a:chExt cx="864" cy="720"/>
          </a:xfrm>
        </p:grpSpPr>
        <p:sp>
          <p:nvSpPr>
            <p:cNvPr id="15" name="Oval 14"/>
            <p:cNvSpPr>
              <a:spLocks noChangeArrowheads="1"/>
            </p:cNvSpPr>
            <p:nvPr/>
          </p:nvSpPr>
          <p:spPr bwMode="auto">
            <a:xfrm>
              <a:off x="2784" y="3024"/>
              <a:ext cx="864" cy="720"/>
            </a:xfrm>
            <a:prstGeom prst="ellipse">
              <a:avLst/>
            </a:prstGeom>
            <a:noFill/>
            <a:ln w="28575">
              <a:solidFill>
                <a:schemeClr val="accent2"/>
              </a:solidFill>
              <a:round/>
              <a:headEnd/>
              <a:tailEnd/>
            </a:ln>
            <a:effectLst>
              <a:outerShdw dist="17961" dir="2700000" algn="ctr" rotWithShape="0">
                <a:schemeClr val="bg1"/>
              </a:outerShdw>
            </a:effectLst>
            <a:extLst>
              <a:ext uri="{909E8E84-426E-40DD-AFC4-6F175D3DCCD1}">
                <a14:hiddenFill xmlns:a14="http://schemas.microsoft.com/office/drawing/2010/main">
                  <a:solidFill>
                    <a:schemeClr val="bg1"/>
                  </a:solid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 name="Oval 15"/>
            <p:cNvSpPr>
              <a:spLocks noChangeArrowheads="1"/>
            </p:cNvSpPr>
            <p:nvPr/>
          </p:nvSpPr>
          <p:spPr bwMode="auto">
            <a:xfrm>
              <a:off x="2832" y="3073"/>
              <a:ext cx="768" cy="623"/>
            </a:xfrm>
            <a:prstGeom prst="ellipse">
              <a:avLst/>
            </a:prstGeom>
            <a:noFill/>
            <a:ln w="28575">
              <a:solidFill>
                <a:schemeClr val="accent2"/>
              </a:solidFill>
              <a:round/>
              <a:headEnd/>
              <a:tailEnd/>
            </a:ln>
            <a:effectLst>
              <a:outerShdw dist="17961" dir="2700000" algn="ctr" rotWithShape="0">
                <a:schemeClr val="bg1"/>
              </a:outerShdw>
            </a:effectLst>
            <a:extLst>
              <a:ext uri="{909E8E84-426E-40DD-AFC4-6F175D3DCCD1}">
                <a14:hiddenFill xmlns:a14="http://schemas.microsoft.com/office/drawing/2010/main">
                  <a:solidFill>
                    <a:schemeClr val="bg1"/>
                  </a:solid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sp>
        <p:nvSpPr>
          <p:cNvPr id="17" name="AutoShape 16"/>
          <p:cNvSpPr>
            <a:spLocks noChangeArrowheads="1"/>
          </p:cNvSpPr>
          <p:nvPr/>
        </p:nvSpPr>
        <p:spPr bwMode="auto">
          <a:xfrm>
            <a:off x="847725" y="3117294"/>
            <a:ext cx="6111875" cy="706438"/>
          </a:xfrm>
          <a:custGeom>
            <a:avLst/>
            <a:gdLst>
              <a:gd name="G0" fmla="+- 743 0 0"/>
              <a:gd name="G1" fmla="+- 21600 0 743"/>
              <a:gd name="G2" fmla="+- 21600 0 74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43" y="10800"/>
                </a:moveTo>
                <a:cubicBezTo>
                  <a:pt x="743" y="16354"/>
                  <a:pt x="5246" y="20857"/>
                  <a:pt x="10800" y="20857"/>
                </a:cubicBezTo>
                <a:cubicBezTo>
                  <a:pt x="16354" y="20857"/>
                  <a:pt x="20857" y="16354"/>
                  <a:pt x="20857" y="10800"/>
                </a:cubicBezTo>
                <a:cubicBezTo>
                  <a:pt x="20857" y="5246"/>
                  <a:pt x="16354" y="743"/>
                  <a:pt x="10800" y="743"/>
                </a:cubicBezTo>
                <a:cubicBezTo>
                  <a:pt x="5246" y="743"/>
                  <a:pt x="743" y="5246"/>
                  <a:pt x="743" y="10800"/>
                </a:cubicBezTo>
                <a:close/>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 name="AutoShape 17"/>
          <p:cNvSpPr>
            <a:spLocks noChangeArrowheads="1"/>
          </p:cNvSpPr>
          <p:nvPr/>
        </p:nvSpPr>
        <p:spPr bwMode="auto">
          <a:xfrm>
            <a:off x="3487738" y="2379107"/>
            <a:ext cx="3727450" cy="552450"/>
          </a:xfrm>
          <a:custGeom>
            <a:avLst/>
            <a:gdLst>
              <a:gd name="G0" fmla="+- 1493 0 0"/>
              <a:gd name="G1" fmla="+- 21600 0 1493"/>
              <a:gd name="G2" fmla="+- 21600 0 14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3" y="10800"/>
                </a:moveTo>
                <a:cubicBezTo>
                  <a:pt x="1493" y="15940"/>
                  <a:pt x="5660" y="20107"/>
                  <a:pt x="10800" y="20107"/>
                </a:cubicBezTo>
                <a:cubicBezTo>
                  <a:pt x="15940" y="20107"/>
                  <a:pt x="20107" y="15940"/>
                  <a:pt x="20107" y="10800"/>
                </a:cubicBezTo>
                <a:cubicBezTo>
                  <a:pt x="20107" y="5660"/>
                  <a:pt x="15940" y="1493"/>
                  <a:pt x="10800" y="1493"/>
                </a:cubicBezTo>
                <a:cubicBezTo>
                  <a:pt x="5660" y="1493"/>
                  <a:pt x="1493" y="5660"/>
                  <a:pt x="1493" y="10800"/>
                </a:cubicBezTo>
                <a:close/>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 name="Line 18"/>
          <p:cNvSpPr>
            <a:spLocks noChangeShapeType="1"/>
          </p:cNvSpPr>
          <p:nvPr/>
        </p:nvSpPr>
        <p:spPr bwMode="auto">
          <a:xfrm>
            <a:off x="615950" y="2171144"/>
            <a:ext cx="6737350" cy="0"/>
          </a:xfrm>
          <a:prstGeom prst="line">
            <a:avLst/>
          </a:prstGeom>
          <a:noFill/>
          <a:ln w="9525">
            <a:solidFill>
              <a:schemeClr val="tx1"/>
            </a:solidFill>
            <a:prstDash val="dash"/>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 name="Line 19"/>
          <p:cNvSpPr>
            <a:spLocks noChangeShapeType="1"/>
          </p:cNvSpPr>
          <p:nvPr/>
        </p:nvSpPr>
        <p:spPr bwMode="auto">
          <a:xfrm>
            <a:off x="615950" y="4587319"/>
            <a:ext cx="6737350" cy="0"/>
          </a:xfrm>
          <a:prstGeom prst="line">
            <a:avLst/>
          </a:prstGeom>
          <a:noFill/>
          <a:ln w="9525">
            <a:solidFill>
              <a:schemeClr val="tx1"/>
            </a:solidFill>
            <a:prstDash val="dash"/>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pic>
        <p:nvPicPr>
          <p:cNvPr id="17427" name="Picture 20"/>
          <p:cNvPicPr>
            <a:picLocks noChangeArrowheads="1"/>
          </p:cNvPicPr>
          <p:nvPr/>
        </p:nvPicPr>
        <p:blipFill>
          <a:blip r:embed="rId5" cstate="print"/>
          <a:srcRect/>
          <a:stretch>
            <a:fillRect/>
          </a:stretch>
        </p:blipFill>
        <p:spPr bwMode="auto">
          <a:xfrm>
            <a:off x="5778500" y="4587319"/>
            <a:ext cx="284163" cy="301625"/>
          </a:xfrm>
          <a:prstGeom prst="rect">
            <a:avLst/>
          </a:prstGeom>
          <a:noFill/>
          <a:ln w="12700">
            <a:noFill/>
            <a:miter lim="800000"/>
            <a:headEnd/>
            <a:tailEnd/>
          </a:ln>
          <a:effectLst/>
        </p:spPr>
      </p:pic>
      <p:grpSp>
        <p:nvGrpSpPr>
          <p:cNvPr id="5" name="Group 21"/>
          <p:cNvGrpSpPr>
            <a:grpSpLocks/>
          </p:cNvGrpSpPr>
          <p:nvPr/>
        </p:nvGrpSpPr>
        <p:grpSpPr bwMode="auto">
          <a:xfrm>
            <a:off x="5710238" y="5415994"/>
            <a:ext cx="346075" cy="514350"/>
            <a:chOff x="3408" y="2544"/>
            <a:chExt cx="324" cy="426"/>
          </a:xfrm>
        </p:grpSpPr>
        <p:sp>
          <p:nvSpPr>
            <p:cNvPr id="23" name="Freeform 22"/>
            <p:cNvSpPr>
              <a:spLocks/>
            </p:cNvSpPr>
            <p:nvPr/>
          </p:nvSpPr>
          <p:spPr bwMode="auto">
            <a:xfrm>
              <a:off x="3667" y="2547"/>
              <a:ext cx="65"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4" name="Freeform 23"/>
            <p:cNvSpPr>
              <a:spLocks/>
            </p:cNvSpPr>
            <p:nvPr/>
          </p:nvSpPr>
          <p:spPr bwMode="auto">
            <a:xfrm>
              <a:off x="3667" y="2547"/>
              <a:ext cx="65"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chemeClr val="bg2"/>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5" name="Freeform 24"/>
            <p:cNvSpPr>
              <a:spLocks/>
            </p:cNvSpPr>
            <p:nvPr/>
          </p:nvSpPr>
          <p:spPr bwMode="auto">
            <a:xfrm>
              <a:off x="3408" y="2544"/>
              <a:ext cx="324" cy="66"/>
            </a:xfrm>
            <a:custGeom>
              <a:avLst/>
              <a:gdLst>
                <a:gd name="T0" fmla="*/ 66 w 324"/>
                <a:gd name="T1" fmla="*/ 0 h 66"/>
                <a:gd name="T2" fmla="*/ 0 w 324"/>
                <a:gd name="T3" fmla="*/ 66 h 66"/>
                <a:gd name="T4" fmla="*/ 0 w 324"/>
                <a:gd name="T5" fmla="*/ 66 h 66"/>
                <a:gd name="T6" fmla="*/ 258 w 324"/>
                <a:gd name="T7" fmla="*/ 66 h 66"/>
                <a:gd name="T8" fmla="*/ 324 w 324"/>
                <a:gd name="T9" fmla="*/ 0 h 66"/>
                <a:gd name="T10" fmla="*/ 66 w 324"/>
                <a:gd name="T11" fmla="*/ 0 h 66"/>
                <a:gd name="T12" fmla="*/ 66 w 3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24" h="66">
                  <a:moveTo>
                    <a:pt x="66" y="0"/>
                  </a:moveTo>
                  <a:lnTo>
                    <a:pt x="0" y="66"/>
                  </a:lnTo>
                  <a:lnTo>
                    <a:pt x="0" y="66"/>
                  </a:lnTo>
                  <a:lnTo>
                    <a:pt x="258" y="66"/>
                  </a:lnTo>
                  <a:lnTo>
                    <a:pt x="324" y="0"/>
                  </a:lnTo>
                  <a:lnTo>
                    <a:pt x="66" y="0"/>
                  </a:lnTo>
                  <a:lnTo>
                    <a:pt x="6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6" name="Freeform 25"/>
            <p:cNvSpPr>
              <a:spLocks/>
            </p:cNvSpPr>
            <p:nvPr/>
          </p:nvSpPr>
          <p:spPr bwMode="auto">
            <a:xfrm>
              <a:off x="3408" y="2544"/>
              <a:ext cx="324" cy="66"/>
            </a:xfrm>
            <a:custGeom>
              <a:avLst/>
              <a:gdLst>
                <a:gd name="T0" fmla="*/ 66 w 324"/>
                <a:gd name="T1" fmla="*/ 0 h 66"/>
                <a:gd name="T2" fmla="*/ 0 w 324"/>
                <a:gd name="T3" fmla="*/ 66 h 66"/>
                <a:gd name="T4" fmla="*/ 258 w 324"/>
                <a:gd name="T5" fmla="*/ 66 h 66"/>
                <a:gd name="T6" fmla="*/ 324 w 324"/>
                <a:gd name="T7" fmla="*/ 0 h 66"/>
                <a:gd name="T8" fmla="*/ 66 w 324"/>
                <a:gd name="T9" fmla="*/ 0 h 66"/>
              </a:gdLst>
              <a:ahLst/>
              <a:cxnLst>
                <a:cxn ang="0">
                  <a:pos x="T0" y="T1"/>
                </a:cxn>
                <a:cxn ang="0">
                  <a:pos x="T2" y="T3"/>
                </a:cxn>
                <a:cxn ang="0">
                  <a:pos x="T4" y="T5"/>
                </a:cxn>
                <a:cxn ang="0">
                  <a:pos x="T6" y="T7"/>
                </a:cxn>
                <a:cxn ang="0">
                  <a:pos x="T8" y="T9"/>
                </a:cxn>
              </a:cxnLst>
              <a:rect l="0" t="0" r="r" b="b"/>
              <a:pathLst>
                <a:path w="324" h="66">
                  <a:moveTo>
                    <a:pt x="66" y="0"/>
                  </a:moveTo>
                  <a:lnTo>
                    <a:pt x="0" y="66"/>
                  </a:lnTo>
                  <a:lnTo>
                    <a:pt x="258" y="66"/>
                  </a:lnTo>
                  <a:lnTo>
                    <a:pt x="324" y="0"/>
                  </a:lnTo>
                  <a:lnTo>
                    <a:pt x="66" y="0"/>
                  </a:lnTo>
                  <a:close/>
                </a:path>
              </a:pathLst>
            </a:custGeom>
            <a:solidFill>
              <a:srgbClr val="DDDDDD"/>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7" name="Rectangle 26"/>
            <p:cNvSpPr>
              <a:spLocks noChangeArrowheads="1"/>
            </p:cNvSpPr>
            <p:nvPr/>
          </p:nvSpPr>
          <p:spPr bwMode="auto">
            <a:xfrm>
              <a:off x="3408" y="2610"/>
              <a:ext cx="259" cy="36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8" name="Rectangle 27"/>
            <p:cNvSpPr>
              <a:spLocks noChangeArrowheads="1"/>
            </p:cNvSpPr>
            <p:nvPr/>
          </p:nvSpPr>
          <p:spPr bwMode="auto">
            <a:xfrm>
              <a:off x="3409" y="2611"/>
              <a:ext cx="256" cy="358"/>
            </a:xfrm>
            <a:prstGeom prst="rect">
              <a:avLst/>
            </a:prstGeom>
            <a:solidFill>
              <a:schemeClr val="folHlink"/>
            </a:solidFill>
            <a:ln w="4763">
              <a:solidFill>
                <a:srgbClr val="494936"/>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14" name="Group 28"/>
            <p:cNvGrpSpPr>
              <a:grpSpLocks/>
            </p:cNvGrpSpPr>
            <p:nvPr/>
          </p:nvGrpSpPr>
          <p:grpSpPr bwMode="auto">
            <a:xfrm>
              <a:off x="3431" y="2640"/>
              <a:ext cx="212" cy="266"/>
              <a:chOff x="3431" y="2640"/>
              <a:chExt cx="212" cy="266"/>
            </a:xfrm>
          </p:grpSpPr>
          <p:sp>
            <p:nvSpPr>
              <p:cNvPr id="30" name="Rectangle 29"/>
              <p:cNvSpPr>
                <a:spLocks noChangeArrowheads="1"/>
              </p:cNvSpPr>
              <p:nvPr/>
            </p:nvSpPr>
            <p:spPr bwMode="auto">
              <a:xfrm>
                <a:off x="3429" y="264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1" name="Rectangle 30"/>
              <p:cNvSpPr>
                <a:spLocks noChangeArrowheads="1"/>
              </p:cNvSpPr>
              <p:nvPr/>
            </p:nvSpPr>
            <p:spPr bwMode="auto">
              <a:xfrm>
                <a:off x="3475" y="264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2" name="Rectangle 31"/>
              <p:cNvSpPr>
                <a:spLocks noChangeArrowheads="1"/>
              </p:cNvSpPr>
              <p:nvPr/>
            </p:nvSpPr>
            <p:spPr bwMode="auto">
              <a:xfrm>
                <a:off x="3521" y="264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3" name="Rectangle 32"/>
              <p:cNvSpPr>
                <a:spLocks noChangeArrowheads="1"/>
              </p:cNvSpPr>
              <p:nvPr/>
            </p:nvSpPr>
            <p:spPr bwMode="auto">
              <a:xfrm>
                <a:off x="3566" y="264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4" name="Rectangle 33"/>
              <p:cNvSpPr>
                <a:spLocks noChangeArrowheads="1"/>
              </p:cNvSpPr>
              <p:nvPr/>
            </p:nvSpPr>
            <p:spPr bwMode="auto">
              <a:xfrm>
                <a:off x="3429" y="2697"/>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5" name="Rectangle 34"/>
              <p:cNvSpPr>
                <a:spLocks noChangeArrowheads="1"/>
              </p:cNvSpPr>
              <p:nvPr/>
            </p:nvSpPr>
            <p:spPr bwMode="auto">
              <a:xfrm>
                <a:off x="3475" y="2697"/>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6" name="Rectangle 35"/>
              <p:cNvSpPr>
                <a:spLocks noChangeArrowheads="1"/>
              </p:cNvSpPr>
              <p:nvPr/>
            </p:nvSpPr>
            <p:spPr bwMode="auto">
              <a:xfrm>
                <a:off x="3521" y="2697"/>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7" name="Rectangle 36"/>
              <p:cNvSpPr>
                <a:spLocks noChangeArrowheads="1"/>
              </p:cNvSpPr>
              <p:nvPr/>
            </p:nvSpPr>
            <p:spPr bwMode="auto">
              <a:xfrm>
                <a:off x="3566" y="2697"/>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8" name="Rectangle 37"/>
              <p:cNvSpPr>
                <a:spLocks noChangeArrowheads="1"/>
              </p:cNvSpPr>
              <p:nvPr/>
            </p:nvSpPr>
            <p:spPr bwMode="auto">
              <a:xfrm>
                <a:off x="3429" y="2753"/>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39" name="Rectangle 38"/>
              <p:cNvSpPr>
                <a:spLocks noChangeArrowheads="1"/>
              </p:cNvSpPr>
              <p:nvPr/>
            </p:nvSpPr>
            <p:spPr bwMode="auto">
              <a:xfrm>
                <a:off x="3475" y="2753"/>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0" name="Rectangle 39"/>
              <p:cNvSpPr>
                <a:spLocks noChangeArrowheads="1"/>
              </p:cNvSpPr>
              <p:nvPr/>
            </p:nvSpPr>
            <p:spPr bwMode="auto">
              <a:xfrm>
                <a:off x="3521" y="2753"/>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1" name="Rectangle 40"/>
              <p:cNvSpPr>
                <a:spLocks noChangeArrowheads="1"/>
              </p:cNvSpPr>
              <p:nvPr/>
            </p:nvSpPr>
            <p:spPr bwMode="auto">
              <a:xfrm>
                <a:off x="3566" y="2753"/>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2" name="Rectangle 41"/>
              <p:cNvSpPr>
                <a:spLocks noChangeArrowheads="1"/>
              </p:cNvSpPr>
              <p:nvPr/>
            </p:nvSpPr>
            <p:spPr bwMode="auto">
              <a:xfrm>
                <a:off x="3429"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3" name="Rectangle 42"/>
              <p:cNvSpPr>
                <a:spLocks noChangeArrowheads="1"/>
              </p:cNvSpPr>
              <p:nvPr/>
            </p:nvSpPr>
            <p:spPr bwMode="auto">
              <a:xfrm>
                <a:off x="3475"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4" name="Rectangle 43"/>
              <p:cNvSpPr>
                <a:spLocks noChangeArrowheads="1"/>
              </p:cNvSpPr>
              <p:nvPr/>
            </p:nvSpPr>
            <p:spPr bwMode="auto">
              <a:xfrm>
                <a:off x="3521"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5" name="Rectangle 44"/>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6" name="Rectangle 45"/>
              <p:cNvSpPr>
                <a:spLocks noChangeArrowheads="1"/>
              </p:cNvSpPr>
              <p:nvPr/>
            </p:nvSpPr>
            <p:spPr bwMode="auto">
              <a:xfrm>
                <a:off x="3429" y="2870"/>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7" name="Rectangle 46"/>
              <p:cNvSpPr>
                <a:spLocks noChangeArrowheads="1"/>
              </p:cNvSpPr>
              <p:nvPr/>
            </p:nvSpPr>
            <p:spPr bwMode="auto">
              <a:xfrm>
                <a:off x="3475" y="2870"/>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8" name="Rectangle 47"/>
              <p:cNvSpPr>
                <a:spLocks noChangeArrowheads="1"/>
              </p:cNvSpPr>
              <p:nvPr/>
            </p:nvSpPr>
            <p:spPr bwMode="auto">
              <a:xfrm>
                <a:off x="3521" y="2870"/>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49" name="Rectangle 48"/>
              <p:cNvSpPr>
                <a:spLocks noChangeArrowheads="1"/>
              </p:cNvSpPr>
              <p:nvPr/>
            </p:nvSpPr>
            <p:spPr bwMode="auto">
              <a:xfrm>
                <a:off x="3566" y="2870"/>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0" name="Rectangle 49"/>
              <p:cNvSpPr>
                <a:spLocks noChangeArrowheads="1"/>
              </p:cNvSpPr>
              <p:nvPr/>
            </p:nvSpPr>
            <p:spPr bwMode="auto">
              <a:xfrm>
                <a:off x="3566" y="264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1" name="Rectangle 50"/>
              <p:cNvSpPr>
                <a:spLocks noChangeArrowheads="1"/>
              </p:cNvSpPr>
              <p:nvPr/>
            </p:nvSpPr>
            <p:spPr bwMode="auto">
              <a:xfrm>
                <a:off x="3613" y="2640"/>
                <a:ext cx="30"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2" name="Rectangle 51"/>
              <p:cNvSpPr>
                <a:spLocks noChangeArrowheads="1"/>
              </p:cNvSpPr>
              <p:nvPr/>
            </p:nvSpPr>
            <p:spPr bwMode="auto">
              <a:xfrm>
                <a:off x="3566" y="2697"/>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3" name="Rectangle 52"/>
              <p:cNvSpPr>
                <a:spLocks noChangeArrowheads="1"/>
              </p:cNvSpPr>
              <p:nvPr/>
            </p:nvSpPr>
            <p:spPr bwMode="auto">
              <a:xfrm>
                <a:off x="3613" y="2697"/>
                <a:ext cx="30"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4" name="Rectangle 53"/>
              <p:cNvSpPr>
                <a:spLocks noChangeArrowheads="1"/>
              </p:cNvSpPr>
              <p:nvPr/>
            </p:nvSpPr>
            <p:spPr bwMode="auto">
              <a:xfrm>
                <a:off x="3566" y="2753"/>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5" name="Rectangle 54"/>
              <p:cNvSpPr>
                <a:spLocks noChangeArrowheads="1"/>
              </p:cNvSpPr>
              <p:nvPr/>
            </p:nvSpPr>
            <p:spPr bwMode="auto">
              <a:xfrm>
                <a:off x="3613" y="2753"/>
                <a:ext cx="30"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6" name="Rectangle 55"/>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7" name="Rectangle 56"/>
              <p:cNvSpPr>
                <a:spLocks noChangeArrowheads="1"/>
              </p:cNvSpPr>
              <p:nvPr/>
            </p:nvSpPr>
            <p:spPr bwMode="auto">
              <a:xfrm>
                <a:off x="3613" y="2810"/>
                <a:ext cx="30"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8" name="Rectangle 57"/>
              <p:cNvSpPr>
                <a:spLocks noChangeArrowheads="1"/>
              </p:cNvSpPr>
              <p:nvPr/>
            </p:nvSpPr>
            <p:spPr bwMode="auto">
              <a:xfrm>
                <a:off x="3566" y="2870"/>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59" name="Rectangle 58"/>
              <p:cNvSpPr>
                <a:spLocks noChangeArrowheads="1"/>
              </p:cNvSpPr>
              <p:nvPr/>
            </p:nvSpPr>
            <p:spPr bwMode="auto">
              <a:xfrm>
                <a:off x="3613" y="2870"/>
                <a:ext cx="30"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grpSp>
      <p:grpSp>
        <p:nvGrpSpPr>
          <p:cNvPr id="21" name="Group 59"/>
          <p:cNvGrpSpPr>
            <a:grpSpLocks/>
          </p:cNvGrpSpPr>
          <p:nvPr/>
        </p:nvGrpSpPr>
        <p:grpSpPr bwMode="auto">
          <a:xfrm>
            <a:off x="6334125" y="5071507"/>
            <a:ext cx="347663" cy="514350"/>
            <a:chOff x="3408" y="2544"/>
            <a:chExt cx="324" cy="426"/>
          </a:xfrm>
        </p:grpSpPr>
        <p:sp>
          <p:nvSpPr>
            <p:cNvPr id="61" name="Freeform 60"/>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2" name="Freeform 61"/>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chemeClr val="bg2"/>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3" name="Freeform 62"/>
            <p:cNvSpPr>
              <a:spLocks/>
            </p:cNvSpPr>
            <p:nvPr/>
          </p:nvSpPr>
          <p:spPr bwMode="auto">
            <a:xfrm>
              <a:off x="3408" y="2544"/>
              <a:ext cx="324" cy="66"/>
            </a:xfrm>
            <a:custGeom>
              <a:avLst/>
              <a:gdLst>
                <a:gd name="T0" fmla="*/ 66 w 324"/>
                <a:gd name="T1" fmla="*/ 0 h 66"/>
                <a:gd name="T2" fmla="*/ 0 w 324"/>
                <a:gd name="T3" fmla="*/ 66 h 66"/>
                <a:gd name="T4" fmla="*/ 0 w 324"/>
                <a:gd name="T5" fmla="*/ 66 h 66"/>
                <a:gd name="T6" fmla="*/ 258 w 324"/>
                <a:gd name="T7" fmla="*/ 66 h 66"/>
                <a:gd name="T8" fmla="*/ 324 w 324"/>
                <a:gd name="T9" fmla="*/ 0 h 66"/>
                <a:gd name="T10" fmla="*/ 66 w 324"/>
                <a:gd name="T11" fmla="*/ 0 h 66"/>
                <a:gd name="T12" fmla="*/ 66 w 3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24" h="66">
                  <a:moveTo>
                    <a:pt x="66" y="0"/>
                  </a:moveTo>
                  <a:lnTo>
                    <a:pt x="0" y="66"/>
                  </a:lnTo>
                  <a:lnTo>
                    <a:pt x="0" y="66"/>
                  </a:lnTo>
                  <a:lnTo>
                    <a:pt x="258" y="66"/>
                  </a:lnTo>
                  <a:lnTo>
                    <a:pt x="324" y="0"/>
                  </a:lnTo>
                  <a:lnTo>
                    <a:pt x="66" y="0"/>
                  </a:lnTo>
                  <a:lnTo>
                    <a:pt x="6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4" name="Freeform 63"/>
            <p:cNvSpPr>
              <a:spLocks/>
            </p:cNvSpPr>
            <p:nvPr/>
          </p:nvSpPr>
          <p:spPr bwMode="auto">
            <a:xfrm>
              <a:off x="3408" y="2544"/>
              <a:ext cx="324" cy="66"/>
            </a:xfrm>
            <a:custGeom>
              <a:avLst/>
              <a:gdLst>
                <a:gd name="T0" fmla="*/ 66 w 324"/>
                <a:gd name="T1" fmla="*/ 0 h 66"/>
                <a:gd name="T2" fmla="*/ 0 w 324"/>
                <a:gd name="T3" fmla="*/ 66 h 66"/>
                <a:gd name="T4" fmla="*/ 258 w 324"/>
                <a:gd name="T5" fmla="*/ 66 h 66"/>
                <a:gd name="T6" fmla="*/ 324 w 324"/>
                <a:gd name="T7" fmla="*/ 0 h 66"/>
                <a:gd name="T8" fmla="*/ 66 w 324"/>
                <a:gd name="T9" fmla="*/ 0 h 66"/>
              </a:gdLst>
              <a:ahLst/>
              <a:cxnLst>
                <a:cxn ang="0">
                  <a:pos x="T0" y="T1"/>
                </a:cxn>
                <a:cxn ang="0">
                  <a:pos x="T2" y="T3"/>
                </a:cxn>
                <a:cxn ang="0">
                  <a:pos x="T4" y="T5"/>
                </a:cxn>
                <a:cxn ang="0">
                  <a:pos x="T6" y="T7"/>
                </a:cxn>
                <a:cxn ang="0">
                  <a:pos x="T8" y="T9"/>
                </a:cxn>
              </a:cxnLst>
              <a:rect l="0" t="0" r="r" b="b"/>
              <a:pathLst>
                <a:path w="324" h="66">
                  <a:moveTo>
                    <a:pt x="66" y="0"/>
                  </a:moveTo>
                  <a:lnTo>
                    <a:pt x="0" y="66"/>
                  </a:lnTo>
                  <a:lnTo>
                    <a:pt x="258" y="66"/>
                  </a:lnTo>
                  <a:lnTo>
                    <a:pt x="324" y="0"/>
                  </a:lnTo>
                  <a:lnTo>
                    <a:pt x="66" y="0"/>
                  </a:lnTo>
                  <a:close/>
                </a:path>
              </a:pathLst>
            </a:custGeom>
            <a:solidFill>
              <a:srgbClr val="DDDDDD"/>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5" name="Rectangle 64"/>
            <p:cNvSpPr>
              <a:spLocks noChangeArrowheads="1"/>
            </p:cNvSpPr>
            <p:nvPr/>
          </p:nvSpPr>
          <p:spPr bwMode="auto">
            <a:xfrm>
              <a:off x="3408" y="2610"/>
              <a:ext cx="257" cy="36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6" name="Rectangle 65"/>
            <p:cNvSpPr>
              <a:spLocks noChangeArrowheads="1"/>
            </p:cNvSpPr>
            <p:nvPr/>
          </p:nvSpPr>
          <p:spPr bwMode="auto">
            <a:xfrm>
              <a:off x="3409" y="2611"/>
              <a:ext cx="256" cy="358"/>
            </a:xfrm>
            <a:prstGeom prst="rect">
              <a:avLst/>
            </a:prstGeom>
            <a:solidFill>
              <a:schemeClr val="folHlink"/>
            </a:solidFill>
            <a:ln w="4763">
              <a:solidFill>
                <a:srgbClr val="494936"/>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22" name="Group 66"/>
            <p:cNvGrpSpPr>
              <a:grpSpLocks/>
            </p:cNvGrpSpPr>
            <p:nvPr/>
          </p:nvGrpSpPr>
          <p:grpSpPr bwMode="auto">
            <a:xfrm>
              <a:off x="3431" y="2640"/>
              <a:ext cx="212" cy="266"/>
              <a:chOff x="3431" y="2640"/>
              <a:chExt cx="212" cy="266"/>
            </a:xfrm>
          </p:grpSpPr>
          <p:sp>
            <p:nvSpPr>
              <p:cNvPr id="68" name="Rectangle 67"/>
              <p:cNvSpPr>
                <a:spLocks noChangeArrowheads="1"/>
              </p:cNvSpPr>
              <p:nvPr/>
            </p:nvSpPr>
            <p:spPr bwMode="auto">
              <a:xfrm>
                <a:off x="3433" y="2640"/>
                <a:ext cx="30"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69" name="Rectangle 68"/>
              <p:cNvSpPr>
                <a:spLocks noChangeArrowheads="1"/>
              </p:cNvSpPr>
              <p:nvPr/>
            </p:nvSpPr>
            <p:spPr bwMode="auto">
              <a:xfrm>
                <a:off x="3476" y="2640"/>
                <a:ext cx="34"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0" name="Rectangle 69"/>
              <p:cNvSpPr>
                <a:spLocks noChangeArrowheads="1"/>
              </p:cNvSpPr>
              <p:nvPr/>
            </p:nvSpPr>
            <p:spPr bwMode="auto">
              <a:xfrm>
                <a:off x="3522"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1" name="Rectangle 70"/>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2" name="Rectangle 71"/>
              <p:cNvSpPr>
                <a:spLocks noChangeArrowheads="1"/>
              </p:cNvSpPr>
              <p:nvPr/>
            </p:nvSpPr>
            <p:spPr bwMode="auto">
              <a:xfrm>
                <a:off x="3433" y="2697"/>
                <a:ext cx="30"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3" name="Rectangle 72"/>
              <p:cNvSpPr>
                <a:spLocks noChangeArrowheads="1"/>
              </p:cNvSpPr>
              <p:nvPr/>
            </p:nvSpPr>
            <p:spPr bwMode="auto">
              <a:xfrm>
                <a:off x="3476" y="2697"/>
                <a:ext cx="34"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4" name="Rectangle 73"/>
              <p:cNvSpPr>
                <a:spLocks noChangeArrowheads="1"/>
              </p:cNvSpPr>
              <p:nvPr/>
            </p:nvSpPr>
            <p:spPr bwMode="auto">
              <a:xfrm>
                <a:off x="3522" y="2697"/>
                <a:ext cx="31"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5" name="Rectangle 74"/>
              <p:cNvSpPr>
                <a:spLocks noChangeArrowheads="1"/>
              </p:cNvSpPr>
              <p:nvPr/>
            </p:nvSpPr>
            <p:spPr bwMode="auto">
              <a:xfrm>
                <a:off x="3566" y="2697"/>
                <a:ext cx="33"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6" name="Rectangle 75"/>
              <p:cNvSpPr>
                <a:spLocks noChangeArrowheads="1"/>
              </p:cNvSpPr>
              <p:nvPr/>
            </p:nvSpPr>
            <p:spPr bwMode="auto">
              <a:xfrm>
                <a:off x="3433" y="2753"/>
                <a:ext cx="30"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7" name="Rectangle 76"/>
              <p:cNvSpPr>
                <a:spLocks noChangeArrowheads="1"/>
              </p:cNvSpPr>
              <p:nvPr/>
            </p:nvSpPr>
            <p:spPr bwMode="auto">
              <a:xfrm>
                <a:off x="3476" y="2753"/>
                <a:ext cx="34"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8" name="Rectangle 77"/>
              <p:cNvSpPr>
                <a:spLocks noChangeArrowheads="1"/>
              </p:cNvSpPr>
              <p:nvPr/>
            </p:nvSpPr>
            <p:spPr bwMode="auto">
              <a:xfrm>
                <a:off x="3522" y="2753"/>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79" name="Rectangle 78"/>
              <p:cNvSpPr>
                <a:spLocks noChangeArrowheads="1"/>
              </p:cNvSpPr>
              <p:nvPr/>
            </p:nvSpPr>
            <p:spPr bwMode="auto">
              <a:xfrm>
                <a:off x="3566" y="2753"/>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0" name="Rectangle 79"/>
              <p:cNvSpPr>
                <a:spLocks noChangeArrowheads="1"/>
              </p:cNvSpPr>
              <p:nvPr/>
            </p:nvSpPr>
            <p:spPr bwMode="auto">
              <a:xfrm>
                <a:off x="3433" y="2810"/>
                <a:ext cx="30"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1" name="Rectangle 80"/>
              <p:cNvSpPr>
                <a:spLocks noChangeArrowheads="1"/>
              </p:cNvSpPr>
              <p:nvPr/>
            </p:nvSpPr>
            <p:spPr bwMode="auto">
              <a:xfrm>
                <a:off x="3476" y="2810"/>
                <a:ext cx="34"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2" name="Rectangle 81"/>
              <p:cNvSpPr>
                <a:spLocks noChangeArrowheads="1"/>
              </p:cNvSpPr>
              <p:nvPr/>
            </p:nvSpPr>
            <p:spPr bwMode="auto">
              <a:xfrm>
                <a:off x="3522"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3" name="Rectangle 82"/>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4" name="Rectangle 83"/>
              <p:cNvSpPr>
                <a:spLocks noChangeArrowheads="1"/>
              </p:cNvSpPr>
              <p:nvPr/>
            </p:nvSpPr>
            <p:spPr bwMode="auto">
              <a:xfrm>
                <a:off x="3433" y="2870"/>
                <a:ext cx="30"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5" name="Rectangle 84"/>
              <p:cNvSpPr>
                <a:spLocks noChangeArrowheads="1"/>
              </p:cNvSpPr>
              <p:nvPr/>
            </p:nvSpPr>
            <p:spPr bwMode="auto">
              <a:xfrm>
                <a:off x="3476" y="2870"/>
                <a:ext cx="34"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6" name="Rectangle 85"/>
              <p:cNvSpPr>
                <a:spLocks noChangeArrowheads="1"/>
              </p:cNvSpPr>
              <p:nvPr/>
            </p:nvSpPr>
            <p:spPr bwMode="auto">
              <a:xfrm>
                <a:off x="3522" y="287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7" name="Rectangle 86"/>
              <p:cNvSpPr>
                <a:spLocks noChangeArrowheads="1"/>
              </p:cNvSpPr>
              <p:nvPr/>
            </p:nvSpPr>
            <p:spPr bwMode="auto">
              <a:xfrm>
                <a:off x="3566" y="287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8" name="Rectangle 87"/>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89" name="Rectangle 88"/>
              <p:cNvSpPr>
                <a:spLocks noChangeArrowheads="1"/>
              </p:cNvSpPr>
              <p:nvPr/>
            </p:nvSpPr>
            <p:spPr bwMode="auto">
              <a:xfrm>
                <a:off x="3614"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0" name="Rectangle 89"/>
              <p:cNvSpPr>
                <a:spLocks noChangeArrowheads="1"/>
              </p:cNvSpPr>
              <p:nvPr/>
            </p:nvSpPr>
            <p:spPr bwMode="auto">
              <a:xfrm>
                <a:off x="3566" y="2697"/>
                <a:ext cx="33"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1" name="Rectangle 90"/>
              <p:cNvSpPr>
                <a:spLocks noChangeArrowheads="1"/>
              </p:cNvSpPr>
              <p:nvPr/>
            </p:nvSpPr>
            <p:spPr bwMode="auto">
              <a:xfrm>
                <a:off x="3614" y="2697"/>
                <a:ext cx="31"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2" name="Rectangle 91"/>
              <p:cNvSpPr>
                <a:spLocks noChangeArrowheads="1"/>
              </p:cNvSpPr>
              <p:nvPr/>
            </p:nvSpPr>
            <p:spPr bwMode="auto">
              <a:xfrm>
                <a:off x="3566" y="2753"/>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3" name="Rectangle 92"/>
              <p:cNvSpPr>
                <a:spLocks noChangeArrowheads="1"/>
              </p:cNvSpPr>
              <p:nvPr/>
            </p:nvSpPr>
            <p:spPr bwMode="auto">
              <a:xfrm>
                <a:off x="3614" y="2753"/>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4" name="Rectangle 93"/>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5" name="Rectangle 94"/>
              <p:cNvSpPr>
                <a:spLocks noChangeArrowheads="1"/>
              </p:cNvSpPr>
              <p:nvPr/>
            </p:nvSpPr>
            <p:spPr bwMode="auto">
              <a:xfrm>
                <a:off x="3614"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6" name="Rectangle 95"/>
              <p:cNvSpPr>
                <a:spLocks noChangeArrowheads="1"/>
              </p:cNvSpPr>
              <p:nvPr/>
            </p:nvSpPr>
            <p:spPr bwMode="auto">
              <a:xfrm>
                <a:off x="3566" y="287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7" name="Rectangle 96"/>
              <p:cNvSpPr>
                <a:spLocks noChangeArrowheads="1"/>
              </p:cNvSpPr>
              <p:nvPr/>
            </p:nvSpPr>
            <p:spPr bwMode="auto">
              <a:xfrm>
                <a:off x="3614" y="287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grpSp>
      <p:sp>
        <p:nvSpPr>
          <p:cNvPr id="98" name="Line 100"/>
          <p:cNvSpPr>
            <a:spLocks noChangeShapeType="1"/>
          </p:cNvSpPr>
          <p:nvPr/>
        </p:nvSpPr>
        <p:spPr bwMode="auto">
          <a:xfrm flipV="1">
            <a:off x="2812864" y="5004765"/>
            <a:ext cx="903287" cy="138112"/>
          </a:xfrm>
          <a:prstGeom prst="line">
            <a:avLst/>
          </a:prstGeom>
          <a:noFill/>
          <a:ln w="28575">
            <a:solidFill>
              <a:schemeClr val="tx1"/>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99" name="Line 101"/>
          <p:cNvSpPr>
            <a:spLocks noChangeShapeType="1"/>
          </p:cNvSpPr>
          <p:nvPr/>
        </p:nvSpPr>
        <p:spPr bwMode="auto">
          <a:xfrm flipV="1">
            <a:off x="2882714" y="5004765"/>
            <a:ext cx="844550" cy="712787"/>
          </a:xfrm>
          <a:prstGeom prst="line">
            <a:avLst/>
          </a:prstGeom>
          <a:noFill/>
          <a:ln w="28575">
            <a:solidFill>
              <a:schemeClr val="tx1"/>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0" name="Line 102"/>
          <p:cNvSpPr>
            <a:spLocks noChangeShapeType="1"/>
          </p:cNvSpPr>
          <p:nvPr/>
        </p:nvSpPr>
        <p:spPr bwMode="auto">
          <a:xfrm flipV="1">
            <a:off x="3438339" y="5098427"/>
            <a:ext cx="350837" cy="873125"/>
          </a:xfrm>
          <a:prstGeom prst="line">
            <a:avLst/>
          </a:prstGeom>
          <a:noFill/>
          <a:ln w="28575">
            <a:solidFill>
              <a:schemeClr val="tx1"/>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1" name="Line 103"/>
          <p:cNvSpPr>
            <a:spLocks noChangeShapeType="1"/>
          </p:cNvSpPr>
          <p:nvPr/>
        </p:nvSpPr>
        <p:spPr bwMode="auto">
          <a:xfrm flipH="1" flipV="1">
            <a:off x="3890776" y="5004765"/>
            <a:ext cx="103188" cy="758825"/>
          </a:xfrm>
          <a:prstGeom prst="line">
            <a:avLst/>
          </a:prstGeom>
          <a:noFill/>
          <a:ln w="28575">
            <a:solidFill>
              <a:schemeClr val="tx1"/>
            </a:solidFill>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2" name="Rectangle 104"/>
          <p:cNvSpPr>
            <a:spLocks noChangeArrowheads="1"/>
          </p:cNvSpPr>
          <p:nvPr/>
        </p:nvSpPr>
        <p:spPr bwMode="auto">
          <a:xfrm>
            <a:off x="2743014" y="5142877"/>
            <a:ext cx="209550" cy="68263"/>
          </a:xfrm>
          <a:prstGeom prst="rect">
            <a:avLst/>
          </a:prstGeom>
          <a:solidFill>
            <a:srgbClr val="4D4D4D"/>
          </a:solidFill>
          <a:ln w="9525">
            <a:solidFill>
              <a:schemeClr val="tx1"/>
            </a:solidFill>
            <a:miter lim="800000"/>
            <a:headEnd/>
            <a:tailEnd/>
          </a:ln>
          <a:effectLst>
            <a:outerShdw dist="17961" dir="2700000" algn="ctr" rotWithShape="0">
              <a:schemeClr val="bg1"/>
            </a:outerShdw>
          </a:effec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3" name="Rectangle 105"/>
          <p:cNvSpPr>
            <a:spLocks noChangeArrowheads="1"/>
          </p:cNvSpPr>
          <p:nvPr/>
        </p:nvSpPr>
        <p:spPr bwMode="auto">
          <a:xfrm>
            <a:off x="3298639" y="5971552"/>
            <a:ext cx="209550" cy="68263"/>
          </a:xfrm>
          <a:prstGeom prst="rect">
            <a:avLst/>
          </a:prstGeom>
          <a:solidFill>
            <a:srgbClr val="4D4D4D"/>
          </a:solidFill>
          <a:ln w="9525">
            <a:solidFill>
              <a:schemeClr val="tx1"/>
            </a:solidFill>
            <a:miter lim="800000"/>
            <a:headEnd/>
            <a:tailEnd/>
          </a:ln>
          <a:effectLst>
            <a:outerShdw dist="17961" dir="2700000" algn="ctr" rotWithShape="0">
              <a:schemeClr val="bg1"/>
            </a:outerShdw>
          </a:effec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4" name="Rectangle 106"/>
          <p:cNvSpPr>
            <a:spLocks noChangeArrowheads="1"/>
          </p:cNvSpPr>
          <p:nvPr/>
        </p:nvSpPr>
        <p:spPr bwMode="auto">
          <a:xfrm>
            <a:off x="3854264" y="5763590"/>
            <a:ext cx="209550" cy="69850"/>
          </a:xfrm>
          <a:prstGeom prst="rect">
            <a:avLst/>
          </a:prstGeom>
          <a:solidFill>
            <a:srgbClr val="4D4D4D"/>
          </a:solidFill>
          <a:ln w="9525">
            <a:solidFill>
              <a:schemeClr val="tx1"/>
            </a:solidFill>
            <a:miter lim="800000"/>
            <a:headEnd/>
            <a:tailEnd/>
          </a:ln>
          <a:effectLst>
            <a:outerShdw dist="17961" dir="2700000" algn="ctr" rotWithShape="0">
              <a:schemeClr val="bg1"/>
            </a:outerShdw>
          </a:effec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5" name="Rectangle 107"/>
          <p:cNvSpPr>
            <a:spLocks noChangeArrowheads="1"/>
          </p:cNvSpPr>
          <p:nvPr/>
        </p:nvSpPr>
        <p:spPr bwMode="auto">
          <a:xfrm>
            <a:off x="2743014" y="5695327"/>
            <a:ext cx="209550" cy="68263"/>
          </a:xfrm>
          <a:prstGeom prst="rect">
            <a:avLst/>
          </a:prstGeom>
          <a:solidFill>
            <a:srgbClr val="4D4D4D"/>
          </a:solidFill>
          <a:ln w="9525">
            <a:solidFill>
              <a:schemeClr val="tx1"/>
            </a:solidFill>
            <a:miter lim="800000"/>
            <a:headEnd/>
            <a:tailEnd/>
          </a:ln>
          <a:effectLst>
            <a:outerShdw dist="17961" dir="2700000" algn="ctr" rotWithShape="0">
              <a:schemeClr val="bg1"/>
            </a:outerShdw>
          </a:effec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29" name="Group 108"/>
          <p:cNvGrpSpPr>
            <a:grpSpLocks/>
          </p:cNvGrpSpPr>
          <p:nvPr/>
        </p:nvGrpSpPr>
        <p:grpSpPr bwMode="auto">
          <a:xfrm>
            <a:off x="3646301" y="4866652"/>
            <a:ext cx="347663" cy="276225"/>
            <a:chOff x="4032" y="1104"/>
            <a:chExt cx="816" cy="432"/>
          </a:xfrm>
        </p:grpSpPr>
        <p:sp>
          <p:nvSpPr>
            <p:cNvPr id="107" name="Rectangle 109"/>
            <p:cNvSpPr>
              <a:spLocks noChangeArrowheads="1"/>
            </p:cNvSpPr>
            <p:nvPr/>
          </p:nvSpPr>
          <p:spPr bwMode="auto">
            <a:xfrm>
              <a:off x="4032" y="1104"/>
              <a:ext cx="816" cy="432"/>
            </a:xfrm>
            <a:prstGeom prst="rect">
              <a:avLst/>
            </a:prstGeom>
            <a:gradFill rotWithShape="0">
              <a:gsLst>
                <a:gs pos="0">
                  <a:srgbClr val="0000FF"/>
                </a:gs>
                <a:gs pos="50000">
                  <a:srgbClr val="0000FF">
                    <a:gamma/>
                    <a:tint val="13725"/>
                    <a:invGamma/>
                  </a:srgbClr>
                </a:gs>
                <a:gs pos="100000">
                  <a:srgbClr val="0000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8" name="Rectangle 110"/>
            <p:cNvSpPr>
              <a:spLocks noChangeArrowheads="1"/>
            </p:cNvSpPr>
            <p:nvPr/>
          </p:nvSpPr>
          <p:spPr bwMode="auto">
            <a:xfrm>
              <a:off x="4080" y="1151"/>
              <a:ext cx="719" cy="5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09" name="Line 111"/>
            <p:cNvSpPr>
              <a:spLocks noChangeShapeType="1"/>
            </p:cNvSpPr>
            <p:nvPr/>
          </p:nvSpPr>
          <p:spPr bwMode="auto">
            <a:xfrm>
              <a:off x="4129"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0" name="Line 112"/>
            <p:cNvSpPr>
              <a:spLocks noChangeShapeType="1"/>
            </p:cNvSpPr>
            <p:nvPr/>
          </p:nvSpPr>
          <p:spPr bwMode="auto">
            <a:xfrm>
              <a:off x="4177"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1" name="Line 113"/>
            <p:cNvSpPr>
              <a:spLocks noChangeShapeType="1"/>
            </p:cNvSpPr>
            <p:nvPr/>
          </p:nvSpPr>
          <p:spPr bwMode="auto">
            <a:xfrm>
              <a:off x="4226"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2" name="Line 114"/>
            <p:cNvSpPr>
              <a:spLocks noChangeShapeType="1"/>
            </p:cNvSpPr>
            <p:nvPr/>
          </p:nvSpPr>
          <p:spPr bwMode="auto">
            <a:xfrm>
              <a:off x="4270"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3" name="Line 115"/>
            <p:cNvSpPr>
              <a:spLocks noChangeShapeType="1"/>
            </p:cNvSpPr>
            <p:nvPr/>
          </p:nvSpPr>
          <p:spPr bwMode="auto">
            <a:xfrm>
              <a:off x="4319"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4" name="Line 116"/>
            <p:cNvSpPr>
              <a:spLocks noChangeShapeType="1"/>
            </p:cNvSpPr>
            <p:nvPr/>
          </p:nvSpPr>
          <p:spPr bwMode="auto">
            <a:xfrm>
              <a:off x="4367"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5" name="Line 117"/>
            <p:cNvSpPr>
              <a:spLocks noChangeShapeType="1"/>
            </p:cNvSpPr>
            <p:nvPr/>
          </p:nvSpPr>
          <p:spPr bwMode="auto">
            <a:xfrm>
              <a:off x="4416"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6" name="Line 118"/>
            <p:cNvSpPr>
              <a:spLocks noChangeShapeType="1"/>
            </p:cNvSpPr>
            <p:nvPr/>
          </p:nvSpPr>
          <p:spPr bwMode="auto">
            <a:xfrm>
              <a:off x="4464"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7" name="Line 119"/>
            <p:cNvSpPr>
              <a:spLocks noChangeShapeType="1"/>
            </p:cNvSpPr>
            <p:nvPr/>
          </p:nvSpPr>
          <p:spPr bwMode="auto">
            <a:xfrm>
              <a:off x="4513"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8" name="Line 120"/>
            <p:cNvSpPr>
              <a:spLocks noChangeShapeType="1"/>
            </p:cNvSpPr>
            <p:nvPr/>
          </p:nvSpPr>
          <p:spPr bwMode="auto">
            <a:xfrm>
              <a:off x="4561"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19" name="Line 121"/>
            <p:cNvSpPr>
              <a:spLocks noChangeShapeType="1"/>
            </p:cNvSpPr>
            <p:nvPr/>
          </p:nvSpPr>
          <p:spPr bwMode="auto">
            <a:xfrm>
              <a:off x="4610"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20" name="Line 122"/>
            <p:cNvSpPr>
              <a:spLocks noChangeShapeType="1"/>
            </p:cNvSpPr>
            <p:nvPr/>
          </p:nvSpPr>
          <p:spPr bwMode="auto">
            <a:xfrm>
              <a:off x="4654"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21" name="Line 123"/>
            <p:cNvSpPr>
              <a:spLocks noChangeShapeType="1"/>
            </p:cNvSpPr>
            <p:nvPr/>
          </p:nvSpPr>
          <p:spPr bwMode="auto">
            <a:xfrm>
              <a:off x="4703"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22" name="Line 124"/>
            <p:cNvSpPr>
              <a:spLocks noChangeShapeType="1"/>
            </p:cNvSpPr>
            <p:nvPr/>
          </p:nvSpPr>
          <p:spPr bwMode="auto">
            <a:xfrm>
              <a:off x="4751" y="1248"/>
              <a:ext cx="0" cy="2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sp>
        <p:nvSpPr>
          <p:cNvPr id="17439" name="Text Box 125"/>
          <p:cNvSpPr txBox="1">
            <a:spLocks noChangeArrowheads="1"/>
          </p:cNvSpPr>
          <p:nvPr/>
        </p:nvSpPr>
        <p:spPr bwMode="auto">
          <a:xfrm>
            <a:off x="2877988" y="3304995"/>
            <a:ext cx="1822935" cy="2862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eaLnBrk="0" hangingPunct="0">
              <a:lnSpc>
                <a:spcPct val="90000"/>
              </a:lnSpc>
            </a:pPr>
            <a:r>
              <a:rPr lang="en-US" altLang="zh-TW" sz="1400" b="1" dirty="0" smtClean="0">
                <a:solidFill>
                  <a:srgbClr val="000000"/>
                </a:solidFill>
                <a:latin typeface="Book Antiqua" pitchFamily="18" charset="0"/>
                <a:ea typeface="標楷體" pitchFamily="65" charset="-120"/>
              </a:rPr>
              <a:t>NG-SDH/PTN Ring</a:t>
            </a:r>
            <a:endParaRPr kumimoji="0" lang="en-US" altLang="zh-TW" sz="1400" b="1" dirty="0">
              <a:solidFill>
                <a:srgbClr val="000000"/>
              </a:solidFill>
              <a:latin typeface="Book Antiqua" pitchFamily="18" charset="0"/>
              <a:ea typeface="標楷體" pitchFamily="65" charset="-120"/>
            </a:endParaRPr>
          </a:p>
        </p:txBody>
      </p:sp>
      <p:sp>
        <p:nvSpPr>
          <p:cNvPr id="17441" name="Text Box 127"/>
          <p:cNvSpPr txBox="1">
            <a:spLocks noChangeArrowheads="1"/>
          </p:cNvSpPr>
          <p:nvPr/>
        </p:nvSpPr>
        <p:spPr bwMode="auto">
          <a:xfrm>
            <a:off x="3858442" y="5850656"/>
            <a:ext cx="579005" cy="2585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eaLnBrk="0" hangingPunct="0">
              <a:lnSpc>
                <a:spcPct val="90000"/>
              </a:lnSpc>
            </a:pPr>
            <a:r>
              <a:rPr kumimoji="0" lang="en-US" altLang="zh-TW" sz="1200" b="1" dirty="0" err="1">
                <a:solidFill>
                  <a:srgbClr val="000000"/>
                </a:solidFill>
                <a:latin typeface="Book Antiqua" pitchFamily="18" charset="0"/>
                <a:ea typeface="標楷體" pitchFamily="65" charset="-120"/>
              </a:rPr>
              <a:t>x</a:t>
            </a:r>
            <a:r>
              <a:rPr kumimoji="0" lang="en-US" altLang="zh-TW" sz="1200" b="1" dirty="0" err="1" smtClean="0">
                <a:solidFill>
                  <a:srgbClr val="000000"/>
                </a:solidFill>
                <a:latin typeface="Book Antiqua" pitchFamily="18" charset="0"/>
                <a:ea typeface="標楷體" pitchFamily="65" charset="-120"/>
              </a:rPr>
              <a:t>DSL</a:t>
            </a:r>
            <a:endParaRPr kumimoji="0" lang="en-US" altLang="zh-TW" sz="1200" b="1" dirty="0">
              <a:solidFill>
                <a:srgbClr val="000000"/>
              </a:solidFill>
              <a:latin typeface="Book Antiqua" pitchFamily="18" charset="0"/>
              <a:ea typeface="標楷體" pitchFamily="65" charset="-120"/>
            </a:endParaRPr>
          </a:p>
        </p:txBody>
      </p:sp>
      <p:pic>
        <p:nvPicPr>
          <p:cNvPr id="17442" name="Picture 128"/>
          <p:cNvPicPr>
            <a:picLocks noChangeAspect="1" noChangeArrowheads="1"/>
          </p:cNvPicPr>
          <p:nvPr/>
        </p:nvPicPr>
        <p:blipFill>
          <a:blip r:embed="rId6" cstate="print"/>
          <a:srcRect/>
          <a:stretch>
            <a:fillRect/>
          </a:stretch>
        </p:blipFill>
        <p:spPr bwMode="auto">
          <a:xfrm>
            <a:off x="985838" y="3898344"/>
            <a:ext cx="320675" cy="511175"/>
          </a:xfrm>
          <a:prstGeom prst="rect">
            <a:avLst/>
          </a:prstGeom>
          <a:noFill/>
          <a:ln w="9525">
            <a:noFill/>
            <a:miter lim="800000"/>
            <a:headEnd/>
            <a:tailEnd/>
          </a:ln>
        </p:spPr>
      </p:pic>
      <p:grpSp>
        <p:nvGrpSpPr>
          <p:cNvPr id="60" name="Group 129"/>
          <p:cNvGrpSpPr>
            <a:grpSpLocks/>
          </p:cNvGrpSpPr>
          <p:nvPr/>
        </p:nvGrpSpPr>
        <p:grpSpPr bwMode="auto">
          <a:xfrm>
            <a:off x="777875" y="5296932"/>
            <a:ext cx="347663" cy="514350"/>
            <a:chOff x="3408" y="2544"/>
            <a:chExt cx="324" cy="426"/>
          </a:xfrm>
        </p:grpSpPr>
        <p:sp>
          <p:nvSpPr>
            <p:cNvPr id="128" name="Freeform 130"/>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29" name="Freeform 131"/>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chemeClr val="bg2"/>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0" name="Freeform 132"/>
            <p:cNvSpPr>
              <a:spLocks/>
            </p:cNvSpPr>
            <p:nvPr/>
          </p:nvSpPr>
          <p:spPr bwMode="auto">
            <a:xfrm>
              <a:off x="3408" y="2544"/>
              <a:ext cx="324" cy="66"/>
            </a:xfrm>
            <a:custGeom>
              <a:avLst/>
              <a:gdLst>
                <a:gd name="T0" fmla="*/ 66 w 324"/>
                <a:gd name="T1" fmla="*/ 0 h 66"/>
                <a:gd name="T2" fmla="*/ 0 w 324"/>
                <a:gd name="T3" fmla="*/ 66 h 66"/>
                <a:gd name="T4" fmla="*/ 0 w 324"/>
                <a:gd name="T5" fmla="*/ 66 h 66"/>
                <a:gd name="T6" fmla="*/ 258 w 324"/>
                <a:gd name="T7" fmla="*/ 66 h 66"/>
                <a:gd name="T8" fmla="*/ 324 w 324"/>
                <a:gd name="T9" fmla="*/ 0 h 66"/>
                <a:gd name="T10" fmla="*/ 66 w 324"/>
                <a:gd name="T11" fmla="*/ 0 h 66"/>
                <a:gd name="T12" fmla="*/ 66 w 3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24" h="66">
                  <a:moveTo>
                    <a:pt x="66" y="0"/>
                  </a:moveTo>
                  <a:lnTo>
                    <a:pt x="0" y="66"/>
                  </a:lnTo>
                  <a:lnTo>
                    <a:pt x="0" y="66"/>
                  </a:lnTo>
                  <a:lnTo>
                    <a:pt x="258" y="66"/>
                  </a:lnTo>
                  <a:lnTo>
                    <a:pt x="324" y="0"/>
                  </a:lnTo>
                  <a:lnTo>
                    <a:pt x="66" y="0"/>
                  </a:lnTo>
                  <a:lnTo>
                    <a:pt x="6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1" name="Freeform 133"/>
            <p:cNvSpPr>
              <a:spLocks/>
            </p:cNvSpPr>
            <p:nvPr/>
          </p:nvSpPr>
          <p:spPr bwMode="auto">
            <a:xfrm>
              <a:off x="3408" y="2544"/>
              <a:ext cx="324" cy="66"/>
            </a:xfrm>
            <a:custGeom>
              <a:avLst/>
              <a:gdLst>
                <a:gd name="T0" fmla="*/ 66 w 324"/>
                <a:gd name="T1" fmla="*/ 0 h 66"/>
                <a:gd name="T2" fmla="*/ 0 w 324"/>
                <a:gd name="T3" fmla="*/ 66 h 66"/>
                <a:gd name="T4" fmla="*/ 258 w 324"/>
                <a:gd name="T5" fmla="*/ 66 h 66"/>
                <a:gd name="T6" fmla="*/ 324 w 324"/>
                <a:gd name="T7" fmla="*/ 0 h 66"/>
                <a:gd name="T8" fmla="*/ 66 w 324"/>
                <a:gd name="T9" fmla="*/ 0 h 66"/>
              </a:gdLst>
              <a:ahLst/>
              <a:cxnLst>
                <a:cxn ang="0">
                  <a:pos x="T0" y="T1"/>
                </a:cxn>
                <a:cxn ang="0">
                  <a:pos x="T2" y="T3"/>
                </a:cxn>
                <a:cxn ang="0">
                  <a:pos x="T4" y="T5"/>
                </a:cxn>
                <a:cxn ang="0">
                  <a:pos x="T6" y="T7"/>
                </a:cxn>
                <a:cxn ang="0">
                  <a:pos x="T8" y="T9"/>
                </a:cxn>
              </a:cxnLst>
              <a:rect l="0" t="0" r="r" b="b"/>
              <a:pathLst>
                <a:path w="324" h="66">
                  <a:moveTo>
                    <a:pt x="66" y="0"/>
                  </a:moveTo>
                  <a:lnTo>
                    <a:pt x="0" y="66"/>
                  </a:lnTo>
                  <a:lnTo>
                    <a:pt x="258" y="66"/>
                  </a:lnTo>
                  <a:lnTo>
                    <a:pt x="324" y="0"/>
                  </a:lnTo>
                  <a:lnTo>
                    <a:pt x="66" y="0"/>
                  </a:lnTo>
                  <a:close/>
                </a:path>
              </a:pathLst>
            </a:custGeom>
            <a:solidFill>
              <a:srgbClr val="DDDDDD"/>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2" name="Rectangle 134"/>
            <p:cNvSpPr>
              <a:spLocks noChangeArrowheads="1"/>
            </p:cNvSpPr>
            <p:nvPr/>
          </p:nvSpPr>
          <p:spPr bwMode="auto">
            <a:xfrm>
              <a:off x="3408" y="2610"/>
              <a:ext cx="257" cy="36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3" name="Rectangle 135"/>
            <p:cNvSpPr>
              <a:spLocks noChangeArrowheads="1"/>
            </p:cNvSpPr>
            <p:nvPr/>
          </p:nvSpPr>
          <p:spPr bwMode="auto">
            <a:xfrm>
              <a:off x="3409" y="2611"/>
              <a:ext cx="256" cy="358"/>
            </a:xfrm>
            <a:prstGeom prst="rect">
              <a:avLst/>
            </a:prstGeom>
            <a:solidFill>
              <a:schemeClr val="folHlink"/>
            </a:solidFill>
            <a:ln w="4763">
              <a:solidFill>
                <a:srgbClr val="494936"/>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67" name="Group 136"/>
            <p:cNvGrpSpPr>
              <a:grpSpLocks/>
            </p:cNvGrpSpPr>
            <p:nvPr/>
          </p:nvGrpSpPr>
          <p:grpSpPr bwMode="auto">
            <a:xfrm>
              <a:off x="3431" y="2640"/>
              <a:ext cx="212" cy="266"/>
              <a:chOff x="3431" y="2640"/>
              <a:chExt cx="212" cy="266"/>
            </a:xfrm>
          </p:grpSpPr>
          <p:sp>
            <p:nvSpPr>
              <p:cNvPr id="135" name="Rectangle 137"/>
              <p:cNvSpPr>
                <a:spLocks noChangeArrowheads="1"/>
              </p:cNvSpPr>
              <p:nvPr/>
            </p:nvSpPr>
            <p:spPr bwMode="auto">
              <a:xfrm>
                <a:off x="3433" y="2640"/>
                <a:ext cx="30"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6" name="Rectangle 138"/>
              <p:cNvSpPr>
                <a:spLocks noChangeArrowheads="1"/>
              </p:cNvSpPr>
              <p:nvPr/>
            </p:nvSpPr>
            <p:spPr bwMode="auto">
              <a:xfrm>
                <a:off x="3476" y="2640"/>
                <a:ext cx="34"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7" name="Rectangle 139"/>
              <p:cNvSpPr>
                <a:spLocks noChangeArrowheads="1"/>
              </p:cNvSpPr>
              <p:nvPr/>
            </p:nvSpPr>
            <p:spPr bwMode="auto">
              <a:xfrm>
                <a:off x="3522"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8" name="Rectangle 140"/>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39" name="Rectangle 141"/>
              <p:cNvSpPr>
                <a:spLocks noChangeArrowheads="1"/>
              </p:cNvSpPr>
              <p:nvPr/>
            </p:nvSpPr>
            <p:spPr bwMode="auto">
              <a:xfrm>
                <a:off x="3433" y="2697"/>
                <a:ext cx="30"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0" name="Rectangle 142"/>
              <p:cNvSpPr>
                <a:spLocks noChangeArrowheads="1"/>
              </p:cNvSpPr>
              <p:nvPr/>
            </p:nvSpPr>
            <p:spPr bwMode="auto">
              <a:xfrm>
                <a:off x="3476" y="2697"/>
                <a:ext cx="34"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1" name="Rectangle 143"/>
              <p:cNvSpPr>
                <a:spLocks noChangeArrowheads="1"/>
              </p:cNvSpPr>
              <p:nvPr/>
            </p:nvSpPr>
            <p:spPr bwMode="auto">
              <a:xfrm>
                <a:off x="3522" y="2697"/>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2" name="Rectangle 144"/>
              <p:cNvSpPr>
                <a:spLocks noChangeArrowheads="1"/>
              </p:cNvSpPr>
              <p:nvPr/>
            </p:nvSpPr>
            <p:spPr bwMode="auto">
              <a:xfrm>
                <a:off x="3566" y="2697"/>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3" name="Rectangle 145"/>
              <p:cNvSpPr>
                <a:spLocks noChangeArrowheads="1"/>
              </p:cNvSpPr>
              <p:nvPr/>
            </p:nvSpPr>
            <p:spPr bwMode="auto">
              <a:xfrm>
                <a:off x="3433" y="2753"/>
                <a:ext cx="30"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4" name="Rectangle 146"/>
              <p:cNvSpPr>
                <a:spLocks noChangeArrowheads="1"/>
              </p:cNvSpPr>
              <p:nvPr/>
            </p:nvSpPr>
            <p:spPr bwMode="auto">
              <a:xfrm>
                <a:off x="3476" y="2753"/>
                <a:ext cx="34"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5" name="Rectangle 147"/>
              <p:cNvSpPr>
                <a:spLocks noChangeArrowheads="1"/>
              </p:cNvSpPr>
              <p:nvPr/>
            </p:nvSpPr>
            <p:spPr bwMode="auto">
              <a:xfrm>
                <a:off x="3522" y="2753"/>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6" name="Rectangle 148"/>
              <p:cNvSpPr>
                <a:spLocks noChangeArrowheads="1"/>
              </p:cNvSpPr>
              <p:nvPr/>
            </p:nvSpPr>
            <p:spPr bwMode="auto">
              <a:xfrm>
                <a:off x="3566" y="2753"/>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7" name="Rectangle 149"/>
              <p:cNvSpPr>
                <a:spLocks noChangeArrowheads="1"/>
              </p:cNvSpPr>
              <p:nvPr/>
            </p:nvSpPr>
            <p:spPr bwMode="auto">
              <a:xfrm>
                <a:off x="3433" y="2810"/>
                <a:ext cx="30"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8" name="Rectangle 150"/>
              <p:cNvSpPr>
                <a:spLocks noChangeArrowheads="1"/>
              </p:cNvSpPr>
              <p:nvPr/>
            </p:nvSpPr>
            <p:spPr bwMode="auto">
              <a:xfrm>
                <a:off x="3476" y="2810"/>
                <a:ext cx="34"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49" name="Rectangle 151"/>
              <p:cNvSpPr>
                <a:spLocks noChangeArrowheads="1"/>
              </p:cNvSpPr>
              <p:nvPr/>
            </p:nvSpPr>
            <p:spPr bwMode="auto">
              <a:xfrm>
                <a:off x="3522"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0" name="Rectangle 152"/>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1" name="Rectangle 153"/>
              <p:cNvSpPr>
                <a:spLocks noChangeArrowheads="1"/>
              </p:cNvSpPr>
              <p:nvPr/>
            </p:nvSpPr>
            <p:spPr bwMode="auto">
              <a:xfrm>
                <a:off x="3433" y="2870"/>
                <a:ext cx="30"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2" name="Rectangle 154"/>
              <p:cNvSpPr>
                <a:spLocks noChangeArrowheads="1"/>
              </p:cNvSpPr>
              <p:nvPr/>
            </p:nvSpPr>
            <p:spPr bwMode="auto">
              <a:xfrm>
                <a:off x="3476" y="2870"/>
                <a:ext cx="34"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3" name="Rectangle 155"/>
              <p:cNvSpPr>
                <a:spLocks noChangeArrowheads="1"/>
              </p:cNvSpPr>
              <p:nvPr/>
            </p:nvSpPr>
            <p:spPr bwMode="auto">
              <a:xfrm>
                <a:off x="3522" y="2870"/>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4" name="Rectangle 156"/>
              <p:cNvSpPr>
                <a:spLocks noChangeArrowheads="1"/>
              </p:cNvSpPr>
              <p:nvPr/>
            </p:nvSpPr>
            <p:spPr bwMode="auto">
              <a:xfrm>
                <a:off x="3566" y="2870"/>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5" name="Rectangle 157"/>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6" name="Rectangle 158"/>
              <p:cNvSpPr>
                <a:spLocks noChangeArrowheads="1"/>
              </p:cNvSpPr>
              <p:nvPr/>
            </p:nvSpPr>
            <p:spPr bwMode="auto">
              <a:xfrm>
                <a:off x="3614"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7" name="Rectangle 159"/>
              <p:cNvSpPr>
                <a:spLocks noChangeArrowheads="1"/>
              </p:cNvSpPr>
              <p:nvPr/>
            </p:nvSpPr>
            <p:spPr bwMode="auto">
              <a:xfrm>
                <a:off x="3566" y="2697"/>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8" name="Rectangle 160"/>
              <p:cNvSpPr>
                <a:spLocks noChangeArrowheads="1"/>
              </p:cNvSpPr>
              <p:nvPr/>
            </p:nvSpPr>
            <p:spPr bwMode="auto">
              <a:xfrm>
                <a:off x="3614" y="2697"/>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59" name="Rectangle 161"/>
              <p:cNvSpPr>
                <a:spLocks noChangeArrowheads="1"/>
              </p:cNvSpPr>
              <p:nvPr/>
            </p:nvSpPr>
            <p:spPr bwMode="auto">
              <a:xfrm>
                <a:off x="3566" y="2753"/>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0" name="Rectangle 162"/>
              <p:cNvSpPr>
                <a:spLocks noChangeArrowheads="1"/>
              </p:cNvSpPr>
              <p:nvPr/>
            </p:nvSpPr>
            <p:spPr bwMode="auto">
              <a:xfrm>
                <a:off x="3614" y="2753"/>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1" name="Rectangle 163"/>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2" name="Rectangle 164"/>
              <p:cNvSpPr>
                <a:spLocks noChangeArrowheads="1"/>
              </p:cNvSpPr>
              <p:nvPr/>
            </p:nvSpPr>
            <p:spPr bwMode="auto">
              <a:xfrm>
                <a:off x="3614"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3" name="Rectangle 165"/>
              <p:cNvSpPr>
                <a:spLocks noChangeArrowheads="1"/>
              </p:cNvSpPr>
              <p:nvPr/>
            </p:nvSpPr>
            <p:spPr bwMode="auto">
              <a:xfrm>
                <a:off x="3566" y="2870"/>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64" name="Rectangle 166"/>
              <p:cNvSpPr>
                <a:spLocks noChangeArrowheads="1"/>
              </p:cNvSpPr>
              <p:nvPr/>
            </p:nvSpPr>
            <p:spPr bwMode="auto">
              <a:xfrm>
                <a:off x="3614" y="2870"/>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grpSp>
      <p:sp>
        <p:nvSpPr>
          <p:cNvPr id="17444" name="Text Box 167"/>
          <p:cNvSpPr txBox="1">
            <a:spLocks noChangeArrowheads="1"/>
          </p:cNvSpPr>
          <p:nvPr/>
        </p:nvSpPr>
        <p:spPr bwMode="auto">
          <a:xfrm>
            <a:off x="593154" y="5873194"/>
            <a:ext cx="569387" cy="2585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eaLnBrk="0" hangingPunct="0">
              <a:lnSpc>
                <a:spcPct val="90000"/>
              </a:lnSpc>
            </a:pPr>
            <a:r>
              <a:rPr kumimoji="0" lang="en-US" altLang="zh-TW" sz="1200" b="1" dirty="0" smtClean="0">
                <a:solidFill>
                  <a:srgbClr val="000000"/>
                </a:solidFill>
                <a:latin typeface="Book Antiqua" pitchFamily="18" charset="0"/>
                <a:ea typeface="標楷體" pitchFamily="65" charset="-120"/>
              </a:rPr>
              <a:t>TDM</a:t>
            </a:r>
            <a:endParaRPr kumimoji="0" lang="en-US" altLang="zh-TW" sz="1200" b="1" dirty="0">
              <a:solidFill>
                <a:srgbClr val="000000"/>
              </a:solidFill>
              <a:latin typeface="Book Antiqua" pitchFamily="18" charset="0"/>
              <a:ea typeface="標楷體" pitchFamily="65" charset="-120"/>
            </a:endParaRPr>
          </a:p>
        </p:txBody>
      </p:sp>
      <p:sp>
        <p:nvSpPr>
          <p:cNvPr id="17445" name="Text Box 168"/>
          <p:cNvSpPr txBox="1">
            <a:spLocks noChangeArrowheads="1"/>
          </p:cNvSpPr>
          <p:nvPr/>
        </p:nvSpPr>
        <p:spPr bwMode="auto">
          <a:xfrm>
            <a:off x="3779912" y="4171890"/>
            <a:ext cx="917239" cy="3693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kumimoji="0" lang="en-US" altLang="zh-TW" sz="1000" b="1" dirty="0">
                <a:solidFill>
                  <a:srgbClr val="000000"/>
                </a:solidFill>
                <a:latin typeface="Book Antiqua" pitchFamily="18" charset="0"/>
                <a:ea typeface="標楷體" pitchFamily="65" charset="-120"/>
              </a:rPr>
              <a:t>ATM switch</a:t>
            </a:r>
          </a:p>
          <a:p>
            <a:pPr eaLnBrk="0" hangingPunct="0">
              <a:lnSpc>
                <a:spcPct val="90000"/>
              </a:lnSpc>
            </a:pPr>
            <a:endParaRPr kumimoji="0" lang="en-US" altLang="zh-TW" sz="1000" b="1" i="1" dirty="0">
              <a:solidFill>
                <a:srgbClr val="CC0000"/>
              </a:solidFill>
              <a:latin typeface="Book Antiqua" pitchFamily="18" charset="0"/>
              <a:ea typeface="標楷體" pitchFamily="65" charset="-120"/>
            </a:endParaRPr>
          </a:p>
        </p:txBody>
      </p:sp>
      <p:sp>
        <p:nvSpPr>
          <p:cNvPr id="17446" name="Text Box 169"/>
          <p:cNvSpPr txBox="1">
            <a:spLocks noChangeArrowheads="1"/>
          </p:cNvSpPr>
          <p:nvPr/>
        </p:nvSpPr>
        <p:spPr bwMode="auto">
          <a:xfrm>
            <a:off x="1274763" y="4076144"/>
            <a:ext cx="780983" cy="3693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kumimoji="0" lang="en-US" altLang="zh-TW" sz="1000" b="1" dirty="0" smtClean="0">
                <a:solidFill>
                  <a:srgbClr val="000000"/>
                </a:solidFill>
                <a:latin typeface="Book Antiqua" pitchFamily="18" charset="0"/>
                <a:ea typeface="標楷體" pitchFamily="65" charset="-120"/>
              </a:rPr>
              <a:t>SDH Mux</a:t>
            </a:r>
            <a:endParaRPr kumimoji="0" lang="en-US" altLang="zh-TW" sz="1000" b="1" dirty="0">
              <a:solidFill>
                <a:srgbClr val="000000"/>
              </a:solidFill>
              <a:latin typeface="Book Antiqua" pitchFamily="18" charset="0"/>
              <a:ea typeface="標楷體" pitchFamily="65" charset="-120"/>
            </a:endParaRPr>
          </a:p>
          <a:p>
            <a:pPr eaLnBrk="0" hangingPunct="0">
              <a:lnSpc>
                <a:spcPct val="90000"/>
              </a:lnSpc>
            </a:pPr>
            <a:endParaRPr kumimoji="0" lang="en-US" altLang="zh-TW" sz="1000" b="1" i="1" dirty="0">
              <a:solidFill>
                <a:srgbClr val="CC0000"/>
              </a:solidFill>
              <a:latin typeface="Book Antiqua" pitchFamily="18" charset="0"/>
              <a:ea typeface="標楷體" pitchFamily="65" charset="-120"/>
            </a:endParaRPr>
          </a:p>
        </p:txBody>
      </p:sp>
      <p:sp>
        <p:nvSpPr>
          <p:cNvPr id="17447" name="Text Box 170"/>
          <p:cNvSpPr txBox="1">
            <a:spLocks noChangeArrowheads="1"/>
          </p:cNvSpPr>
          <p:nvPr/>
        </p:nvSpPr>
        <p:spPr bwMode="auto">
          <a:xfrm>
            <a:off x="6634163" y="5166757"/>
            <a:ext cx="1399742" cy="590931"/>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lang="en-US" altLang="zh-TW" sz="1200" b="1" dirty="0" smtClean="0">
                <a:solidFill>
                  <a:srgbClr val="000000"/>
                </a:solidFill>
                <a:latin typeface="Book Antiqua" pitchFamily="18" charset="0"/>
                <a:ea typeface="標楷體" pitchFamily="65" charset="-120"/>
              </a:rPr>
              <a:t>Gigabit Ethernet </a:t>
            </a:r>
          </a:p>
          <a:p>
            <a:pPr eaLnBrk="0" hangingPunct="0">
              <a:lnSpc>
                <a:spcPct val="90000"/>
              </a:lnSpc>
            </a:pPr>
            <a:r>
              <a:rPr lang="en-US" altLang="zh-TW" sz="1200" b="1" dirty="0" smtClean="0">
                <a:solidFill>
                  <a:srgbClr val="000000"/>
                </a:solidFill>
                <a:latin typeface="Book Antiqua" pitchFamily="18" charset="0"/>
                <a:ea typeface="標楷體" pitchFamily="65" charset="-120"/>
              </a:rPr>
              <a:t>Ring</a:t>
            </a:r>
            <a:endParaRPr kumimoji="0" lang="en-US" altLang="zh-TW" sz="1200" b="1" dirty="0">
              <a:solidFill>
                <a:srgbClr val="000000"/>
              </a:solidFill>
              <a:latin typeface="Book Antiqua" pitchFamily="18" charset="0"/>
              <a:ea typeface="標楷體" pitchFamily="65" charset="-120"/>
            </a:endParaRPr>
          </a:p>
          <a:p>
            <a:pPr eaLnBrk="0" hangingPunct="0">
              <a:lnSpc>
                <a:spcPct val="90000"/>
              </a:lnSpc>
            </a:pPr>
            <a:endParaRPr kumimoji="0" lang="en-US" altLang="zh-TW" sz="1200" b="1" dirty="0">
              <a:solidFill>
                <a:srgbClr val="000000"/>
              </a:solidFill>
              <a:latin typeface="Book Antiqua" pitchFamily="18" charset="0"/>
              <a:ea typeface="標楷體" pitchFamily="65" charset="-120"/>
            </a:endParaRPr>
          </a:p>
        </p:txBody>
      </p:sp>
      <p:sp>
        <p:nvSpPr>
          <p:cNvPr id="17448" name="Text Box 171"/>
          <p:cNvSpPr txBox="1">
            <a:spLocks noChangeArrowheads="1"/>
          </p:cNvSpPr>
          <p:nvPr/>
        </p:nvSpPr>
        <p:spPr bwMode="auto">
          <a:xfrm>
            <a:off x="1027113" y="3774519"/>
            <a:ext cx="750526" cy="21698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kumimoji="0" lang="en-US" altLang="zh-TW" sz="900" b="1" dirty="0">
                <a:solidFill>
                  <a:srgbClr val="000000"/>
                </a:solidFill>
                <a:latin typeface="Book Antiqua" pitchFamily="18" charset="0"/>
                <a:ea typeface="標楷體" pitchFamily="65" charset="-120"/>
              </a:rPr>
              <a:t>STM-16/64</a:t>
            </a:r>
          </a:p>
        </p:txBody>
      </p:sp>
      <p:sp>
        <p:nvSpPr>
          <p:cNvPr id="17449" name="Text Box 172"/>
          <p:cNvSpPr txBox="1">
            <a:spLocks noChangeArrowheads="1"/>
          </p:cNvSpPr>
          <p:nvPr/>
        </p:nvSpPr>
        <p:spPr bwMode="auto">
          <a:xfrm>
            <a:off x="5634038" y="4047569"/>
            <a:ext cx="1043876" cy="21698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lang="en-US" altLang="zh-TW" sz="900" b="1" dirty="0" smtClean="0">
                <a:solidFill>
                  <a:srgbClr val="000000"/>
                </a:solidFill>
                <a:latin typeface="Book Antiqua" pitchFamily="18" charset="0"/>
                <a:ea typeface="標楷體" pitchFamily="65" charset="-120"/>
              </a:rPr>
              <a:t>Carrier-Ethernet</a:t>
            </a:r>
            <a:endParaRPr kumimoji="0" lang="en-US" altLang="zh-TW" sz="900" b="1" dirty="0">
              <a:solidFill>
                <a:srgbClr val="000000"/>
              </a:solidFill>
              <a:latin typeface="Book Antiqua" pitchFamily="18" charset="0"/>
              <a:ea typeface="標楷體" pitchFamily="65" charset="-120"/>
            </a:endParaRPr>
          </a:p>
        </p:txBody>
      </p:sp>
      <p:sp>
        <p:nvSpPr>
          <p:cNvPr id="17450" name="Text Box 173"/>
          <p:cNvSpPr txBox="1">
            <a:spLocks noChangeArrowheads="1"/>
          </p:cNvSpPr>
          <p:nvPr/>
        </p:nvSpPr>
        <p:spPr bwMode="auto">
          <a:xfrm>
            <a:off x="3684588" y="3928507"/>
            <a:ext cx="543739" cy="21698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kumimoji="0" lang="en-US" altLang="zh-TW" sz="900" b="1" dirty="0">
                <a:solidFill>
                  <a:srgbClr val="000000"/>
                </a:solidFill>
                <a:latin typeface="Book Antiqua" pitchFamily="18" charset="0"/>
                <a:ea typeface="標楷體" pitchFamily="65" charset="-120"/>
              </a:rPr>
              <a:t>STM-1</a:t>
            </a:r>
          </a:p>
        </p:txBody>
      </p:sp>
      <p:pic>
        <p:nvPicPr>
          <p:cNvPr id="17451" name="Picture 174"/>
          <p:cNvPicPr>
            <a:picLocks noChangeArrowheads="1"/>
          </p:cNvPicPr>
          <p:nvPr/>
        </p:nvPicPr>
        <p:blipFill>
          <a:blip r:embed="rId7" cstate="print"/>
          <a:srcRect/>
          <a:stretch>
            <a:fillRect/>
          </a:stretch>
        </p:blipFill>
        <p:spPr bwMode="auto">
          <a:xfrm>
            <a:off x="3487738" y="4034869"/>
            <a:ext cx="346075" cy="400050"/>
          </a:xfrm>
          <a:prstGeom prst="rect">
            <a:avLst/>
          </a:prstGeom>
          <a:noFill/>
          <a:ln w="12700">
            <a:noFill/>
            <a:miter lim="800000"/>
            <a:headEnd/>
            <a:tailEnd/>
          </a:ln>
          <a:effectLst/>
        </p:spPr>
      </p:pic>
      <p:sp>
        <p:nvSpPr>
          <p:cNvPr id="173" name="AutoShape 175"/>
          <p:cNvSpPr>
            <a:spLocks noChangeArrowheads="1"/>
          </p:cNvSpPr>
          <p:nvPr/>
        </p:nvSpPr>
        <p:spPr bwMode="auto">
          <a:xfrm>
            <a:off x="3586163" y="3591227"/>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4" name="AutoShape 176"/>
          <p:cNvSpPr>
            <a:spLocks noChangeArrowheads="1"/>
          </p:cNvSpPr>
          <p:nvPr/>
        </p:nvSpPr>
        <p:spPr bwMode="auto">
          <a:xfrm>
            <a:off x="766763" y="3181652"/>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5" name="AutoShape 177"/>
          <p:cNvSpPr>
            <a:spLocks noChangeArrowheads="1"/>
          </p:cNvSpPr>
          <p:nvPr/>
        </p:nvSpPr>
        <p:spPr bwMode="auto">
          <a:xfrm>
            <a:off x="5262563" y="3486452"/>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6" name="AutoShape 179"/>
          <p:cNvSpPr>
            <a:spLocks noChangeArrowheads="1"/>
          </p:cNvSpPr>
          <p:nvPr/>
        </p:nvSpPr>
        <p:spPr bwMode="auto">
          <a:xfrm>
            <a:off x="3509963" y="2876852"/>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7" name="AutoShape 180"/>
          <p:cNvSpPr>
            <a:spLocks noChangeArrowheads="1"/>
          </p:cNvSpPr>
          <p:nvPr/>
        </p:nvSpPr>
        <p:spPr bwMode="auto">
          <a:xfrm>
            <a:off x="3967163" y="2648252"/>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8" name="AutoShape 182"/>
          <p:cNvSpPr>
            <a:spLocks noChangeArrowheads="1"/>
          </p:cNvSpPr>
          <p:nvPr/>
        </p:nvSpPr>
        <p:spPr bwMode="auto">
          <a:xfrm>
            <a:off x="7015163" y="2419652"/>
            <a:ext cx="304800" cy="369761"/>
          </a:xfrm>
          <a:prstGeom prst="cube">
            <a:avLst>
              <a:gd name="adj" fmla="val 25000"/>
            </a:avLst>
          </a:prstGeom>
          <a:solidFill>
            <a:srgbClr val="CCFFFF"/>
          </a:solidFill>
          <a:ln w="9525">
            <a:solidFill>
              <a:schemeClr val="tx1"/>
            </a:solidFill>
            <a:miter lim="800000"/>
            <a:headEnd/>
            <a:tailEnd/>
          </a:ln>
          <a:effectLst>
            <a:outerShdw dist="17961" dir="2700000" algn="ctr" rotWithShape="0">
              <a:schemeClr val="bg1"/>
            </a:outerShdw>
          </a:effectLst>
        </p:spPr>
        <p:txBody>
          <a:bodyPr anchor="ctr">
            <a:spAutoFit/>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7458" name="Rectangle 183"/>
          <p:cNvSpPr>
            <a:spLocks noChangeArrowheads="1"/>
          </p:cNvSpPr>
          <p:nvPr/>
        </p:nvSpPr>
        <p:spPr bwMode="auto">
          <a:xfrm>
            <a:off x="4881563" y="2071132"/>
            <a:ext cx="470000" cy="2308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eaLnBrk="0" hangingPunct="0">
              <a:lnSpc>
                <a:spcPct val="90000"/>
              </a:lnSpc>
            </a:pPr>
            <a:r>
              <a:rPr kumimoji="0" lang="en-US" altLang="zh-TW" sz="1000" b="1" dirty="0">
                <a:solidFill>
                  <a:srgbClr val="003399"/>
                </a:solidFill>
                <a:latin typeface="Book Antiqua" pitchFamily="18" charset="0"/>
                <a:ea typeface="標楷體" pitchFamily="65" charset="-120"/>
              </a:rPr>
              <a:t>OXC</a:t>
            </a:r>
          </a:p>
        </p:txBody>
      </p:sp>
      <p:sp>
        <p:nvSpPr>
          <p:cNvPr id="17459" name="Rectangle 184"/>
          <p:cNvSpPr>
            <a:spLocks noChangeArrowheads="1"/>
          </p:cNvSpPr>
          <p:nvPr/>
        </p:nvSpPr>
        <p:spPr bwMode="auto">
          <a:xfrm>
            <a:off x="1625735" y="1264858"/>
            <a:ext cx="4572000" cy="672748"/>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eaLnBrk="0" hangingPunct="0">
              <a:lnSpc>
                <a:spcPct val="90000"/>
              </a:lnSpc>
              <a:spcBef>
                <a:spcPct val="50000"/>
              </a:spcBef>
            </a:pPr>
            <a:r>
              <a:rPr kumimoji="0" lang="en-US" altLang="zh-TW" sz="2000" b="1" dirty="0" smtClean="0">
                <a:solidFill>
                  <a:srgbClr val="000000"/>
                </a:solidFill>
                <a:latin typeface="Book Antiqua" pitchFamily="18" charset="0"/>
                <a:ea typeface="標楷體" pitchFamily="65" charset="-120"/>
              </a:rPr>
              <a:t>OTN/ROADM/OXC</a:t>
            </a:r>
            <a:endParaRPr kumimoji="0" lang="en-US" altLang="zh-TW" sz="2000" b="1" dirty="0">
              <a:solidFill>
                <a:srgbClr val="000000"/>
              </a:solidFill>
              <a:latin typeface="Book Antiqua" pitchFamily="18" charset="0"/>
              <a:ea typeface="標楷體" pitchFamily="65" charset="-120"/>
            </a:endParaRPr>
          </a:p>
          <a:p>
            <a:pPr algn="ctr" eaLnBrk="0" hangingPunct="0">
              <a:lnSpc>
                <a:spcPct val="90000"/>
              </a:lnSpc>
              <a:spcBef>
                <a:spcPct val="50000"/>
              </a:spcBef>
            </a:pPr>
            <a:endParaRPr kumimoji="0" lang="en-US" altLang="zh-TW" sz="1400" b="1" i="1" dirty="0">
              <a:solidFill>
                <a:srgbClr val="CC0000"/>
              </a:solidFill>
              <a:latin typeface="Book Antiqua" pitchFamily="18" charset="0"/>
              <a:ea typeface="標楷體" pitchFamily="65" charset="-120"/>
            </a:endParaRPr>
          </a:p>
        </p:txBody>
      </p:sp>
      <p:grpSp>
        <p:nvGrpSpPr>
          <p:cNvPr id="106" name="Group 185"/>
          <p:cNvGrpSpPr>
            <a:grpSpLocks/>
          </p:cNvGrpSpPr>
          <p:nvPr/>
        </p:nvGrpSpPr>
        <p:grpSpPr bwMode="auto">
          <a:xfrm>
            <a:off x="5110163" y="5061982"/>
            <a:ext cx="347662" cy="514350"/>
            <a:chOff x="3408" y="2544"/>
            <a:chExt cx="324" cy="426"/>
          </a:xfrm>
        </p:grpSpPr>
        <p:sp>
          <p:nvSpPr>
            <p:cNvPr id="182" name="Freeform 186"/>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3" name="Freeform 187"/>
            <p:cNvSpPr>
              <a:spLocks/>
            </p:cNvSpPr>
            <p:nvPr/>
          </p:nvSpPr>
          <p:spPr bwMode="auto">
            <a:xfrm>
              <a:off x="3665" y="2547"/>
              <a:ext cx="67" cy="423"/>
            </a:xfrm>
            <a:custGeom>
              <a:avLst/>
              <a:gdLst>
                <a:gd name="T0" fmla="*/ 0 w 66"/>
                <a:gd name="T1" fmla="*/ 66 h 423"/>
                <a:gd name="T2" fmla="*/ 66 w 66"/>
                <a:gd name="T3" fmla="*/ 0 h 423"/>
                <a:gd name="T4" fmla="*/ 66 w 66"/>
                <a:gd name="T5" fmla="*/ 353 h 423"/>
                <a:gd name="T6" fmla="*/ 0 w 66"/>
                <a:gd name="T7" fmla="*/ 423 h 423"/>
                <a:gd name="T8" fmla="*/ 0 w 66"/>
                <a:gd name="T9" fmla="*/ 66 h 423"/>
              </a:gdLst>
              <a:ahLst/>
              <a:cxnLst>
                <a:cxn ang="0">
                  <a:pos x="T0" y="T1"/>
                </a:cxn>
                <a:cxn ang="0">
                  <a:pos x="T2" y="T3"/>
                </a:cxn>
                <a:cxn ang="0">
                  <a:pos x="T4" y="T5"/>
                </a:cxn>
                <a:cxn ang="0">
                  <a:pos x="T6" y="T7"/>
                </a:cxn>
                <a:cxn ang="0">
                  <a:pos x="T8" y="T9"/>
                </a:cxn>
              </a:cxnLst>
              <a:rect l="0" t="0" r="r" b="b"/>
              <a:pathLst>
                <a:path w="66" h="423">
                  <a:moveTo>
                    <a:pt x="0" y="66"/>
                  </a:moveTo>
                  <a:lnTo>
                    <a:pt x="66" y="0"/>
                  </a:lnTo>
                  <a:lnTo>
                    <a:pt x="66" y="353"/>
                  </a:lnTo>
                  <a:lnTo>
                    <a:pt x="0" y="423"/>
                  </a:lnTo>
                  <a:lnTo>
                    <a:pt x="0" y="66"/>
                  </a:lnTo>
                  <a:close/>
                </a:path>
              </a:pathLst>
            </a:custGeom>
            <a:solidFill>
              <a:schemeClr val="bg2"/>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4" name="Freeform 188"/>
            <p:cNvSpPr>
              <a:spLocks/>
            </p:cNvSpPr>
            <p:nvPr/>
          </p:nvSpPr>
          <p:spPr bwMode="auto">
            <a:xfrm>
              <a:off x="3408" y="2544"/>
              <a:ext cx="324" cy="66"/>
            </a:xfrm>
            <a:custGeom>
              <a:avLst/>
              <a:gdLst>
                <a:gd name="T0" fmla="*/ 66 w 324"/>
                <a:gd name="T1" fmla="*/ 0 h 66"/>
                <a:gd name="T2" fmla="*/ 0 w 324"/>
                <a:gd name="T3" fmla="*/ 66 h 66"/>
                <a:gd name="T4" fmla="*/ 0 w 324"/>
                <a:gd name="T5" fmla="*/ 66 h 66"/>
                <a:gd name="T6" fmla="*/ 258 w 324"/>
                <a:gd name="T7" fmla="*/ 66 h 66"/>
                <a:gd name="T8" fmla="*/ 324 w 324"/>
                <a:gd name="T9" fmla="*/ 0 h 66"/>
                <a:gd name="T10" fmla="*/ 66 w 324"/>
                <a:gd name="T11" fmla="*/ 0 h 66"/>
                <a:gd name="T12" fmla="*/ 66 w 3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24" h="66">
                  <a:moveTo>
                    <a:pt x="66" y="0"/>
                  </a:moveTo>
                  <a:lnTo>
                    <a:pt x="0" y="66"/>
                  </a:lnTo>
                  <a:lnTo>
                    <a:pt x="0" y="66"/>
                  </a:lnTo>
                  <a:lnTo>
                    <a:pt x="258" y="66"/>
                  </a:lnTo>
                  <a:lnTo>
                    <a:pt x="324" y="0"/>
                  </a:lnTo>
                  <a:lnTo>
                    <a:pt x="66" y="0"/>
                  </a:lnTo>
                  <a:lnTo>
                    <a:pt x="6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5" name="Freeform 189"/>
            <p:cNvSpPr>
              <a:spLocks/>
            </p:cNvSpPr>
            <p:nvPr/>
          </p:nvSpPr>
          <p:spPr bwMode="auto">
            <a:xfrm>
              <a:off x="3408" y="2544"/>
              <a:ext cx="324" cy="66"/>
            </a:xfrm>
            <a:custGeom>
              <a:avLst/>
              <a:gdLst>
                <a:gd name="T0" fmla="*/ 66 w 324"/>
                <a:gd name="T1" fmla="*/ 0 h 66"/>
                <a:gd name="T2" fmla="*/ 0 w 324"/>
                <a:gd name="T3" fmla="*/ 66 h 66"/>
                <a:gd name="T4" fmla="*/ 258 w 324"/>
                <a:gd name="T5" fmla="*/ 66 h 66"/>
                <a:gd name="T6" fmla="*/ 324 w 324"/>
                <a:gd name="T7" fmla="*/ 0 h 66"/>
                <a:gd name="T8" fmla="*/ 66 w 324"/>
                <a:gd name="T9" fmla="*/ 0 h 66"/>
              </a:gdLst>
              <a:ahLst/>
              <a:cxnLst>
                <a:cxn ang="0">
                  <a:pos x="T0" y="T1"/>
                </a:cxn>
                <a:cxn ang="0">
                  <a:pos x="T2" y="T3"/>
                </a:cxn>
                <a:cxn ang="0">
                  <a:pos x="T4" y="T5"/>
                </a:cxn>
                <a:cxn ang="0">
                  <a:pos x="T6" y="T7"/>
                </a:cxn>
                <a:cxn ang="0">
                  <a:pos x="T8" y="T9"/>
                </a:cxn>
              </a:cxnLst>
              <a:rect l="0" t="0" r="r" b="b"/>
              <a:pathLst>
                <a:path w="324" h="66">
                  <a:moveTo>
                    <a:pt x="66" y="0"/>
                  </a:moveTo>
                  <a:lnTo>
                    <a:pt x="0" y="66"/>
                  </a:lnTo>
                  <a:lnTo>
                    <a:pt x="258" y="66"/>
                  </a:lnTo>
                  <a:lnTo>
                    <a:pt x="324" y="0"/>
                  </a:lnTo>
                  <a:lnTo>
                    <a:pt x="66" y="0"/>
                  </a:lnTo>
                  <a:close/>
                </a:path>
              </a:pathLst>
            </a:custGeom>
            <a:solidFill>
              <a:srgbClr val="DDDDDD"/>
            </a:solidFill>
            <a:ln w="4763">
              <a:solidFill>
                <a:srgbClr val="494936"/>
              </a:solidFill>
              <a:prstDash val="solid"/>
              <a:round/>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6" name="Rectangle 190"/>
            <p:cNvSpPr>
              <a:spLocks noChangeArrowheads="1"/>
            </p:cNvSpPr>
            <p:nvPr/>
          </p:nvSpPr>
          <p:spPr bwMode="auto">
            <a:xfrm>
              <a:off x="3408" y="2610"/>
              <a:ext cx="257" cy="36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87" name="Rectangle 191"/>
            <p:cNvSpPr>
              <a:spLocks noChangeArrowheads="1"/>
            </p:cNvSpPr>
            <p:nvPr/>
          </p:nvSpPr>
          <p:spPr bwMode="auto">
            <a:xfrm>
              <a:off x="3409" y="2611"/>
              <a:ext cx="256" cy="358"/>
            </a:xfrm>
            <a:prstGeom prst="rect">
              <a:avLst/>
            </a:prstGeom>
            <a:solidFill>
              <a:schemeClr val="folHlink"/>
            </a:solidFill>
            <a:ln w="4763">
              <a:solidFill>
                <a:srgbClr val="494936"/>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nvGrpSpPr>
            <p:cNvPr id="123" name="Group 192"/>
            <p:cNvGrpSpPr>
              <a:grpSpLocks/>
            </p:cNvGrpSpPr>
            <p:nvPr/>
          </p:nvGrpSpPr>
          <p:grpSpPr bwMode="auto">
            <a:xfrm>
              <a:off x="3431" y="2640"/>
              <a:ext cx="212" cy="266"/>
              <a:chOff x="3431" y="2640"/>
              <a:chExt cx="212" cy="266"/>
            </a:xfrm>
          </p:grpSpPr>
          <p:sp>
            <p:nvSpPr>
              <p:cNvPr id="189" name="Rectangle 193"/>
              <p:cNvSpPr>
                <a:spLocks noChangeArrowheads="1"/>
              </p:cNvSpPr>
              <p:nvPr/>
            </p:nvSpPr>
            <p:spPr bwMode="auto">
              <a:xfrm>
                <a:off x="3433" y="2640"/>
                <a:ext cx="30"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0" name="Rectangle 194"/>
              <p:cNvSpPr>
                <a:spLocks noChangeArrowheads="1"/>
              </p:cNvSpPr>
              <p:nvPr/>
            </p:nvSpPr>
            <p:spPr bwMode="auto">
              <a:xfrm>
                <a:off x="3476" y="2640"/>
                <a:ext cx="34"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1" name="Rectangle 195"/>
              <p:cNvSpPr>
                <a:spLocks noChangeArrowheads="1"/>
              </p:cNvSpPr>
              <p:nvPr/>
            </p:nvSpPr>
            <p:spPr bwMode="auto">
              <a:xfrm>
                <a:off x="3522"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2" name="Rectangle 196"/>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3" name="Rectangle 197"/>
              <p:cNvSpPr>
                <a:spLocks noChangeArrowheads="1"/>
              </p:cNvSpPr>
              <p:nvPr/>
            </p:nvSpPr>
            <p:spPr bwMode="auto">
              <a:xfrm>
                <a:off x="3433" y="2697"/>
                <a:ext cx="30"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4" name="Rectangle 198"/>
              <p:cNvSpPr>
                <a:spLocks noChangeArrowheads="1"/>
              </p:cNvSpPr>
              <p:nvPr/>
            </p:nvSpPr>
            <p:spPr bwMode="auto">
              <a:xfrm>
                <a:off x="3476" y="2697"/>
                <a:ext cx="34"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5" name="Rectangle 199"/>
              <p:cNvSpPr>
                <a:spLocks noChangeArrowheads="1"/>
              </p:cNvSpPr>
              <p:nvPr/>
            </p:nvSpPr>
            <p:spPr bwMode="auto">
              <a:xfrm>
                <a:off x="3522" y="2697"/>
                <a:ext cx="31"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6" name="Rectangle 200"/>
              <p:cNvSpPr>
                <a:spLocks noChangeArrowheads="1"/>
              </p:cNvSpPr>
              <p:nvPr/>
            </p:nvSpPr>
            <p:spPr bwMode="auto">
              <a:xfrm>
                <a:off x="3566" y="2697"/>
                <a:ext cx="33"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7" name="Rectangle 201"/>
              <p:cNvSpPr>
                <a:spLocks noChangeArrowheads="1"/>
              </p:cNvSpPr>
              <p:nvPr/>
            </p:nvSpPr>
            <p:spPr bwMode="auto">
              <a:xfrm>
                <a:off x="3433" y="2753"/>
                <a:ext cx="30"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8" name="Rectangle 202"/>
              <p:cNvSpPr>
                <a:spLocks noChangeArrowheads="1"/>
              </p:cNvSpPr>
              <p:nvPr/>
            </p:nvSpPr>
            <p:spPr bwMode="auto">
              <a:xfrm>
                <a:off x="3476" y="2753"/>
                <a:ext cx="34"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199" name="Rectangle 203"/>
              <p:cNvSpPr>
                <a:spLocks noChangeArrowheads="1"/>
              </p:cNvSpPr>
              <p:nvPr/>
            </p:nvSpPr>
            <p:spPr bwMode="auto">
              <a:xfrm>
                <a:off x="3522" y="2753"/>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0" name="Rectangle 204"/>
              <p:cNvSpPr>
                <a:spLocks noChangeArrowheads="1"/>
              </p:cNvSpPr>
              <p:nvPr/>
            </p:nvSpPr>
            <p:spPr bwMode="auto">
              <a:xfrm>
                <a:off x="3566" y="2753"/>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1" name="Rectangle 205"/>
              <p:cNvSpPr>
                <a:spLocks noChangeArrowheads="1"/>
              </p:cNvSpPr>
              <p:nvPr/>
            </p:nvSpPr>
            <p:spPr bwMode="auto">
              <a:xfrm>
                <a:off x="3433" y="2810"/>
                <a:ext cx="30"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2" name="Rectangle 206"/>
              <p:cNvSpPr>
                <a:spLocks noChangeArrowheads="1"/>
              </p:cNvSpPr>
              <p:nvPr/>
            </p:nvSpPr>
            <p:spPr bwMode="auto">
              <a:xfrm>
                <a:off x="3476" y="2810"/>
                <a:ext cx="34"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3" name="Rectangle 207"/>
              <p:cNvSpPr>
                <a:spLocks noChangeArrowheads="1"/>
              </p:cNvSpPr>
              <p:nvPr/>
            </p:nvSpPr>
            <p:spPr bwMode="auto">
              <a:xfrm>
                <a:off x="3522"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4" name="Rectangle 208"/>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5" name="Rectangle 209"/>
              <p:cNvSpPr>
                <a:spLocks noChangeArrowheads="1"/>
              </p:cNvSpPr>
              <p:nvPr/>
            </p:nvSpPr>
            <p:spPr bwMode="auto">
              <a:xfrm>
                <a:off x="3433" y="2870"/>
                <a:ext cx="30"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6" name="Rectangle 210"/>
              <p:cNvSpPr>
                <a:spLocks noChangeArrowheads="1"/>
              </p:cNvSpPr>
              <p:nvPr/>
            </p:nvSpPr>
            <p:spPr bwMode="auto">
              <a:xfrm>
                <a:off x="3476" y="2870"/>
                <a:ext cx="34"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7" name="Rectangle 211"/>
              <p:cNvSpPr>
                <a:spLocks noChangeArrowheads="1"/>
              </p:cNvSpPr>
              <p:nvPr/>
            </p:nvSpPr>
            <p:spPr bwMode="auto">
              <a:xfrm>
                <a:off x="3522" y="287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8" name="Rectangle 212"/>
              <p:cNvSpPr>
                <a:spLocks noChangeArrowheads="1"/>
              </p:cNvSpPr>
              <p:nvPr/>
            </p:nvSpPr>
            <p:spPr bwMode="auto">
              <a:xfrm>
                <a:off x="3566" y="287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09" name="Rectangle 213"/>
              <p:cNvSpPr>
                <a:spLocks noChangeArrowheads="1"/>
              </p:cNvSpPr>
              <p:nvPr/>
            </p:nvSpPr>
            <p:spPr bwMode="auto">
              <a:xfrm>
                <a:off x="3566" y="2640"/>
                <a:ext cx="33"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0" name="Rectangle 214"/>
              <p:cNvSpPr>
                <a:spLocks noChangeArrowheads="1"/>
              </p:cNvSpPr>
              <p:nvPr/>
            </p:nvSpPr>
            <p:spPr bwMode="auto">
              <a:xfrm>
                <a:off x="3614" y="2640"/>
                <a:ext cx="31" cy="36"/>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1" name="Rectangle 215"/>
              <p:cNvSpPr>
                <a:spLocks noChangeArrowheads="1"/>
              </p:cNvSpPr>
              <p:nvPr/>
            </p:nvSpPr>
            <p:spPr bwMode="auto">
              <a:xfrm>
                <a:off x="3566" y="2697"/>
                <a:ext cx="33"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2" name="Rectangle 216"/>
              <p:cNvSpPr>
                <a:spLocks noChangeArrowheads="1"/>
              </p:cNvSpPr>
              <p:nvPr/>
            </p:nvSpPr>
            <p:spPr bwMode="auto">
              <a:xfrm>
                <a:off x="3614" y="2697"/>
                <a:ext cx="31" cy="37"/>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3" name="Rectangle 217"/>
              <p:cNvSpPr>
                <a:spLocks noChangeArrowheads="1"/>
              </p:cNvSpPr>
              <p:nvPr/>
            </p:nvSpPr>
            <p:spPr bwMode="auto">
              <a:xfrm>
                <a:off x="3566" y="2753"/>
                <a:ext cx="33"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4" name="Rectangle 218"/>
              <p:cNvSpPr>
                <a:spLocks noChangeArrowheads="1"/>
              </p:cNvSpPr>
              <p:nvPr/>
            </p:nvSpPr>
            <p:spPr bwMode="auto">
              <a:xfrm>
                <a:off x="3614" y="2753"/>
                <a:ext cx="31" cy="34"/>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5" name="Rectangle 219"/>
              <p:cNvSpPr>
                <a:spLocks noChangeArrowheads="1"/>
              </p:cNvSpPr>
              <p:nvPr/>
            </p:nvSpPr>
            <p:spPr bwMode="auto">
              <a:xfrm>
                <a:off x="3566" y="2810"/>
                <a:ext cx="33"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6" name="Rectangle 220"/>
              <p:cNvSpPr>
                <a:spLocks noChangeArrowheads="1"/>
              </p:cNvSpPr>
              <p:nvPr/>
            </p:nvSpPr>
            <p:spPr bwMode="auto">
              <a:xfrm>
                <a:off x="3614" y="2810"/>
                <a:ext cx="31" cy="39"/>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7" name="Rectangle 221"/>
              <p:cNvSpPr>
                <a:spLocks noChangeArrowheads="1"/>
              </p:cNvSpPr>
              <p:nvPr/>
            </p:nvSpPr>
            <p:spPr bwMode="auto">
              <a:xfrm>
                <a:off x="3566" y="2870"/>
                <a:ext cx="33"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sp>
            <p:nvSpPr>
              <p:cNvPr id="218" name="Rectangle 222"/>
              <p:cNvSpPr>
                <a:spLocks noChangeArrowheads="1"/>
              </p:cNvSpPr>
              <p:nvPr/>
            </p:nvSpPr>
            <p:spPr bwMode="auto">
              <a:xfrm>
                <a:off x="3614" y="2870"/>
                <a:ext cx="31" cy="35"/>
              </a:xfrm>
              <a:prstGeom prst="rect">
                <a:avLst/>
              </a:prstGeom>
              <a:solidFill>
                <a:srgbClr val="DDDDDD"/>
              </a:solidFill>
              <a:ln w="4763">
                <a:solidFill>
                  <a:schemeClr val="tx1"/>
                </a:solidFill>
                <a:miter lim="800000"/>
                <a:headEnd/>
                <a:tailEnd/>
              </a:ln>
            </p:spPr>
            <p:txBody>
              <a:bodyPr/>
              <a:lstStyle/>
              <a:p>
                <a:pPr eaLnBrk="0" hangingPunct="0">
                  <a:lnSpc>
                    <a:spcPct val="110000"/>
                  </a:lnSpc>
                  <a:defRPr/>
                </a:pPr>
                <a:endParaRPr kumimoji="0" lang="zh-TW" altLang="en-US" sz="1200" b="1">
                  <a:solidFill>
                    <a:srgbClr val="000000"/>
                  </a:solidFill>
                  <a:latin typeface="Book Antiqua" pitchFamily="18" charset="0"/>
                  <a:ea typeface="標楷體" pitchFamily="65" charset="-120"/>
                </a:endParaRPr>
              </a:p>
            </p:txBody>
          </p:sp>
        </p:grpSp>
      </p:grpSp>
      <p:sp>
        <p:nvSpPr>
          <p:cNvPr id="17461" name="Text Box 106"/>
          <p:cNvSpPr txBox="1">
            <a:spLocks noChangeArrowheads="1"/>
          </p:cNvSpPr>
          <p:nvPr/>
        </p:nvSpPr>
        <p:spPr bwMode="auto">
          <a:xfrm>
            <a:off x="7263904" y="1771034"/>
            <a:ext cx="1340432" cy="400110"/>
          </a:xfrm>
          <a:prstGeom prst="rect">
            <a:avLst/>
          </a:prstGeom>
          <a:solidFill>
            <a:schemeClr val="bg1"/>
          </a:solidFill>
          <a:ln w="9525">
            <a:solidFill>
              <a:schemeClr val="bg1"/>
            </a:solidFill>
            <a:miter lim="800000"/>
            <a:headEnd/>
            <a:tailEnd/>
          </a:ln>
        </p:spPr>
        <p:txBody>
          <a:bodyPr wrap="none">
            <a:spAutoFit/>
          </a:bodyPr>
          <a:lstStyle/>
          <a:p>
            <a:r>
              <a:rPr lang="en-US" altLang="zh-TW" sz="2000" b="1" u="sng" dirty="0" smtClean="0">
                <a:latin typeface="Book Antiqua" pitchFamily="18" charset="0"/>
                <a:ea typeface="標楷體" pitchFamily="65" charset="-120"/>
              </a:rPr>
              <a:t>Backbone</a:t>
            </a:r>
            <a:endParaRPr lang="en-US" altLang="zh-TW" sz="2000" b="1" u="sng" dirty="0">
              <a:latin typeface="Book Antiqua" pitchFamily="18" charset="0"/>
              <a:ea typeface="標楷體" pitchFamily="65" charset="-120"/>
            </a:endParaRPr>
          </a:p>
        </p:txBody>
      </p:sp>
      <p:sp>
        <p:nvSpPr>
          <p:cNvPr id="17462" name="Text Box 107"/>
          <p:cNvSpPr txBox="1">
            <a:spLocks noChangeArrowheads="1"/>
          </p:cNvSpPr>
          <p:nvPr/>
        </p:nvSpPr>
        <p:spPr bwMode="auto">
          <a:xfrm>
            <a:off x="6941641" y="4177224"/>
            <a:ext cx="1871025" cy="400110"/>
          </a:xfrm>
          <a:prstGeom prst="rect">
            <a:avLst/>
          </a:prstGeom>
          <a:solidFill>
            <a:schemeClr val="bg1"/>
          </a:solidFill>
          <a:ln w="9525">
            <a:noFill/>
            <a:miter lim="800000"/>
            <a:headEnd/>
            <a:tailEnd/>
          </a:ln>
        </p:spPr>
        <p:txBody>
          <a:bodyPr wrap="none">
            <a:spAutoFit/>
          </a:bodyPr>
          <a:lstStyle/>
          <a:p>
            <a:r>
              <a:rPr lang="en-US" altLang="zh-TW" sz="2000" b="1" u="sng" dirty="0" smtClean="0">
                <a:latin typeface="Book Antiqua" pitchFamily="18" charset="0"/>
                <a:ea typeface="標楷體" pitchFamily="65" charset="-120"/>
              </a:rPr>
              <a:t>Core/Regional</a:t>
            </a:r>
            <a:endParaRPr lang="en-US" altLang="zh-TW" sz="2000" b="1" u="sng" dirty="0">
              <a:latin typeface="Book Antiqua" pitchFamily="18" charset="0"/>
              <a:ea typeface="標楷體" pitchFamily="65" charset="-120"/>
            </a:endParaRPr>
          </a:p>
        </p:txBody>
      </p:sp>
      <p:sp>
        <p:nvSpPr>
          <p:cNvPr id="17463" name="Text Box 108"/>
          <p:cNvSpPr txBox="1">
            <a:spLocks noChangeArrowheads="1"/>
          </p:cNvSpPr>
          <p:nvPr/>
        </p:nvSpPr>
        <p:spPr bwMode="auto">
          <a:xfrm>
            <a:off x="6974753" y="5686033"/>
            <a:ext cx="1818126" cy="400110"/>
          </a:xfrm>
          <a:prstGeom prst="rect">
            <a:avLst/>
          </a:prstGeom>
          <a:solidFill>
            <a:schemeClr val="bg1"/>
          </a:solidFill>
          <a:ln w="9525">
            <a:noFill/>
            <a:miter lim="800000"/>
            <a:headEnd/>
            <a:tailEnd/>
          </a:ln>
        </p:spPr>
        <p:txBody>
          <a:bodyPr wrap="none">
            <a:spAutoFit/>
          </a:bodyPr>
          <a:lstStyle/>
          <a:p>
            <a:r>
              <a:rPr lang="en-US" altLang="zh-TW" sz="2000" b="1" u="sng" dirty="0" smtClean="0">
                <a:latin typeface="Book Antiqua" pitchFamily="18" charset="0"/>
                <a:ea typeface="標楷體" pitchFamily="65" charset="-120"/>
              </a:rPr>
              <a:t>Metro./Access</a:t>
            </a:r>
            <a:endParaRPr lang="en-US" altLang="zh-TW" sz="2000" b="1" u="sng" dirty="0">
              <a:latin typeface="Book Antiqua" pitchFamily="18" charset="0"/>
              <a:ea typeface="標楷體" pitchFamily="65" charset="-120"/>
            </a:endParaRPr>
          </a:p>
        </p:txBody>
      </p:sp>
      <p:graphicFrame>
        <p:nvGraphicFramePr>
          <p:cNvPr id="17464" name="物件 221"/>
          <p:cNvGraphicFramePr>
            <a:graphicFrameLocks noChangeAspect="1"/>
          </p:cNvGraphicFramePr>
          <p:nvPr>
            <p:extLst>
              <p:ext uri="{D42A27DB-BD31-4B8C-83A1-F6EECF244321}">
                <p14:modId xmlns:p14="http://schemas.microsoft.com/office/powerpoint/2010/main" val="2553437254"/>
              </p:ext>
            </p:extLst>
          </p:nvPr>
        </p:nvGraphicFramePr>
        <p:xfrm>
          <a:off x="3249613" y="2920444"/>
          <a:ext cx="674687" cy="358775"/>
        </p:xfrm>
        <a:graphic>
          <a:graphicData uri="http://schemas.openxmlformats.org/presentationml/2006/ole">
            <mc:AlternateContent xmlns:mc="http://schemas.openxmlformats.org/markup-compatibility/2006">
              <mc:Choice xmlns:v="urn:schemas-microsoft-com:vml" Requires="v">
                <p:oleObj spid="_x0000_s2250" name="點陣圖影像" r:id="rId8" imgW="457143" imgH="428798" progId="PBrush">
                  <p:embed/>
                </p:oleObj>
              </mc:Choice>
              <mc:Fallback>
                <p:oleObj name="點陣圖影像" r:id="rId8" imgW="457143" imgH="42879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613" y="2920444"/>
                        <a:ext cx="6746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65" name="物件 222"/>
          <p:cNvGraphicFramePr>
            <a:graphicFrameLocks noChangeAspect="1"/>
          </p:cNvGraphicFramePr>
          <p:nvPr>
            <p:extLst>
              <p:ext uri="{D42A27DB-BD31-4B8C-83A1-F6EECF244321}">
                <p14:modId xmlns:p14="http://schemas.microsoft.com/office/powerpoint/2010/main" val="2666644630"/>
              </p:ext>
            </p:extLst>
          </p:nvPr>
        </p:nvGraphicFramePr>
        <p:xfrm>
          <a:off x="3851275" y="2634694"/>
          <a:ext cx="676275" cy="358775"/>
        </p:xfrm>
        <a:graphic>
          <a:graphicData uri="http://schemas.openxmlformats.org/presentationml/2006/ole">
            <mc:AlternateContent xmlns:mc="http://schemas.openxmlformats.org/markup-compatibility/2006">
              <mc:Choice xmlns:v="urn:schemas-microsoft-com:vml" Requires="v">
                <p:oleObj spid="_x0000_s2251" name="點陣圖影像" r:id="rId10" imgW="457143" imgH="428798" progId="PBrush">
                  <p:embed/>
                </p:oleObj>
              </mc:Choice>
              <mc:Fallback>
                <p:oleObj name="點陣圖影像" r:id="rId10" imgW="457143" imgH="42879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2634694"/>
                        <a:ext cx="6762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66" name="物件 223"/>
          <p:cNvGraphicFramePr>
            <a:graphicFrameLocks noChangeAspect="1"/>
          </p:cNvGraphicFramePr>
          <p:nvPr>
            <p:extLst>
              <p:ext uri="{D42A27DB-BD31-4B8C-83A1-F6EECF244321}">
                <p14:modId xmlns:p14="http://schemas.microsoft.com/office/powerpoint/2010/main" val="2033453271"/>
              </p:ext>
            </p:extLst>
          </p:nvPr>
        </p:nvGraphicFramePr>
        <p:xfrm>
          <a:off x="6775450" y="2417207"/>
          <a:ext cx="676275" cy="358775"/>
        </p:xfrm>
        <a:graphic>
          <a:graphicData uri="http://schemas.openxmlformats.org/presentationml/2006/ole">
            <mc:AlternateContent xmlns:mc="http://schemas.openxmlformats.org/markup-compatibility/2006">
              <mc:Choice xmlns:v="urn:schemas-microsoft-com:vml" Requires="v">
                <p:oleObj spid="_x0000_s2252" name="點陣圖影像" r:id="rId11" imgW="457143" imgH="428798" progId="PBrush">
                  <p:embed/>
                </p:oleObj>
              </mc:Choice>
              <mc:Fallback>
                <p:oleObj name="點陣圖影像" r:id="rId11" imgW="457143" imgH="42879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5450" y="2417207"/>
                        <a:ext cx="6762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67" name="物件 224"/>
          <p:cNvGraphicFramePr>
            <a:graphicFrameLocks noChangeAspect="1"/>
          </p:cNvGraphicFramePr>
          <p:nvPr>
            <p:extLst>
              <p:ext uri="{D42A27DB-BD31-4B8C-83A1-F6EECF244321}">
                <p14:modId xmlns:p14="http://schemas.microsoft.com/office/powerpoint/2010/main" val="3284976104"/>
              </p:ext>
            </p:extLst>
          </p:nvPr>
        </p:nvGraphicFramePr>
        <p:xfrm>
          <a:off x="4787900" y="1869519"/>
          <a:ext cx="676275" cy="547688"/>
        </p:xfrm>
        <a:graphic>
          <a:graphicData uri="http://schemas.openxmlformats.org/presentationml/2006/ole">
            <mc:AlternateContent xmlns:mc="http://schemas.openxmlformats.org/markup-compatibility/2006">
              <mc:Choice xmlns:v="urn:schemas-microsoft-com:vml" Requires="v">
                <p:oleObj spid="_x0000_s2253" name="點陣圖影像" r:id="rId12" imgW="457143" imgH="428798" progId="PBrush">
                  <p:embed/>
                </p:oleObj>
              </mc:Choice>
              <mc:Fallback>
                <p:oleObj name="點陣圖影像" r:id="rId12" imgW="457143" imgH="42879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1869519"/>
                        <a:ext cx="67627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 name="AutoShape 54"/>
          <p:cNvSpPr>
            <a:spLocks noChangeArrowheads="1"/>
          </p:cNvSpPr>
          <p:nvPr/>
        </p:nvSpPr>
        <p:spPr bwMode="auto">
          <a:xfrm rot="10719537">
            <a:off x="1811338" y="4996894"/>
            <a:ext cx="374650" cy="214313"/>
          </a:xfrm>
          <a:custGeom>
            <a:avLst/>
            <a:gdLst>
              <a:gd name="T0" fmla="*/ 327819 w 21600"/>
              <a:gd name="T1" fmla="*/ 107156 h 21600"/>
              <a:gd name="T2" fmla="*/ 187325 w 21600"/>
              <a:gd name="T3" fmla="*/ 214312 h 21600"/>
              <a:gd name="T4" fmla="*/ 46831 w 21600"/>
              <a:gd name="T5" fmla="*/ 107156 h 21600"/>
              <a:gd name="T6" fmla="*/ 1873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lumMod val="60000"/>
              <a:lumOff val="40000"/>
            </a:schemeClr>
          </a:solidFill>
          <a:ln w="9525">
            <a:solidFill>
              <a:schemeClr val="tx1"/>
            </a:solidFill>
            <a:miter lim="800000"/>
            <a:headEnd/>
            <a:tailEnd/>
          </a:ln>
          <a:effectLst/>
        </p:spPr>
        <p:txBody>
          <a:bodyPr wrap="none" anchor="ctr"/>
          <a:lstStyle/>
          <a:p>
            <a:pPr>
              <a:defRPr/>
            </a:pPr>
            <a:endParaRPr lang="zh-TW" altLang="en-US">
              <a:latin typeface="Book Antiqua" pitchFamily="18" charset="0"/>
              <a:ea typeface="標楷體" pitchFamily="65" charset="-120"/>
            </a:endParaRPr>
          </a:p>
        </p:txBody>
      </p:sp>
      <p:sp>
        <p:nvSpPr>
          <p:cNvPr id="17469" name="Line 170"/>
          <p:cNvSpPr>
            <a:spLocks noChangeShapeType="1"/>
          </p:cNvSpPr>
          <p:nvPr/>
        </p:nvSpPr>
        <p:spPr bwMode="auto">
          <a:xfrm flipH="1">
            <a:off x="1663700" y="5185807"/>
            <a:ext cx="171450" cy="527050"/>
          </a:xfrm>
          <a:prstGeom prst="line">
            <a:avLst/>
          </a:prstGeom>
          <a:noFill/>
          <a:ln w="9525">
            <a:solidFill>
              <a:schemeClr val="tx1"/>
            </a:solidFill>
            <a:round/>
            <a:headEnd/>
            <a:tailEnd/>
          </a:ln>
          <a:effectLst/>
        </p:spPr>
        <p:txBody>
          <a:bodyPr/>
          <a:lstStyle/>
          <a:p>
            <a:endParaRPr lang="zh-TW" altLang="en-US">
              <a:latin typeface="Book Antiqua" pitchFamily="18" charset="0"/>
              <a:ea typeface="標楷體" pitchFamily="65" charset="-120"/>
            </a:endParaRPr>
          </a:p>
        </p:txBody>
      </p:sp>
      <p:sp>
        <p:nvSpPr>
          <p:cNvPr id="17470" name="Line 171"/>
          <p:cNvSpPr>
            <a:spLocks noChangeShapeType="1"/>
          </p:cNvSpPr>
          <p:nvPr/>
        </p:nvSpPr>
        <p:spPr bwMode="auto">
          <a:xfrm>
            <a:off x="1985963" y="5187394"/>
            <a:ext cx="0" cy="501650"/>
          </a:xfrm>
          <a:prstGeom prst="line">
            <a:avLst/>
          </a:prstGeom>
          <a:noFill/>
          <a:ln w="9525">
            <a:solidFill>
              <a:schemeClr val="tx1"/>
            </a:solidFill>
            <a:round/>
            <a:headEnd/>
            <a:tailEnd/>
          </a:ln>
          <a:effectLst/>
        </p:spPr>
        <p:txBody>
          <a:bodyPr/>
          <a:lstStyle/>
          <a:p>
            <a:endParaRPr lang="zh-TW" altLang="en-US">
              <a:latin typeface="Book Antiqua" pitchFamily="18" charset="0"/>
              <a:ea typeface="標楷體" pitchFamily="65" charset="-120"/>
            </a:endParaRPr>
          </a:p>
        </p:txBody>
      </p:sp>
      <p:sp>
        <p:nvSpPr>
          <p:cNvPr id="17471" name="Line 172"/>
          <p:cNvSpPr>
            <a:spLocks noChangeShapeType="1"/>
          </p:cNvSpPr>
          <p:nvPr/>
        </p:nvSpPr>
        <p:spPr bwMode="auto">
          <a:xfrm>
            <a:off x="2136775" y="5185807"/>
            <a:ext cx="203200" cy="527050"/>
          </a:xfrm>
          <a:prstGeom prst="line">
            <a:avLst/>
          </a:prstGeom>
          <a:noFill/>
          <a:ln w="9525">
            <a:solidFill>
              <a:schemeClr val="tx1"/>
            </a:solidFill>
            <a:round/>
            <a:headEnd/>
            <a:tailEnd/>
          </a:ln>
          <a:effectLst/>
        </p:spPr>
        <p:txBody>
          <a:bodyPr/>
          <a:lstStyle/>
          <a:p>
            <a:endParaRPr lang="zh-TW" altLang="en-US">
              <a:latin typeface="Book Antiqua" pitchFamily="18" charset="0"/>
              <a:ea typeface="標楷體" pitchFamily="65" charset="-120"/>
            </a:endParaRPr>
          </a:p>
        </p:txBody>
      </p:sp>
      <p:cxnSp>
        <p:nvCxnSpPr>
          <p:cNvPr id="17472" name="直線接點 229"/>
          <p:cNvCxnSpPr>
            <a:cxnSpLocks noChangeShapeType="1"/>
          </p:cNvCxnSpPr>
          <p:nvPr/>
        </p:nvCxnSpPr>
        <p:spPr bwMode="auto">
          <a:xfrm flipH="1">
            <a:off x="1985963" y="4261882"/>
            <a:ext cx="1639887" cy="763587"/>
          </a:xfrm>
          <a:prstGeom prst="line">
            <a:avLst/>
          </a:prstGeom>
          <a:noFill/>
          <a:ln w="9525" algn="ctr">
            <a:solidFill>
              <a:schemeClr val="tx1"/>
            </a:solidFill>
            <a:round/>
            <a:headEnd/>
            <a:tailEnd/>
          </a:ln>
          <a:effectLst>
            <a:outerShdw dist="17961" dir="2700000" algn="ctr" rotWithShape="0">
              <a:schemeClr val="bg1"/>
            </a:outerShdw>
          </a:effectLst>
        </p:spPr>
      </p:cxnSp>
      <p:sp>
        <p:nvSpPr>
          <p:cNvPr id="17473" name="文字方塊 230"/>
          <p:cNvSpPr txBox="1">
            <a:spLocks noChangeArrowheads="1"/>
          </p:cNvSpPr>
          <p:nvPr/>
        </p:nvSpPr>
        <p:spPr bwMode="auto">
          <a:xfrm>
            <a:off x="1331641" y="5801757"/>
            <a:ext cx="1224136" cy="276999"/>
          </a:xfrm>
          <a:prstGeom prst="rect">
            <a:avLst/>
          </a:prstGeom>
          <a:noFill/>
          <a:ln w="9525">
            <a:noFill/>
            <a:miter lim="800000"/>
            <a:headEnd/>
            <a:tailEnd/>
          </a:ln>
        </p:spPr>
        <p:txBody>
          <a:bodyPr wrap="square">
            <a:spAutoFit/>
          </a:bodyPr>
          <a:lstStyle/>
          <a:p>
            <a:pPr algn="ctr"/>
            <a:r>
              <a:rPr lang="en-US" altLang="zh-TW" sz="1200" b="1" dirty="0" err="1" smtClean="0">
                <a:latin typeface="Book Antiqua" pitchFamily="18" charset="0"/>
                <a:ea typeface="標楷體" pitchFamily="65" charset="-120"/>
              </a:rPr>
              <a:t>FTTx</a:t>
            </a:r>
            <a:r>
              <a:rPr lang="en-US" altLang="zh-TW" sz="1200" b="1" dirty="0" smtClean="0">
                <a:latin typeface="Book Antiqua" pitchFamily="18" charset="0"/>
                <a:ea typeface="標楷體" pitchFamily="65" charset="-120"/>
              </a:rPr>
              <a:t>, x-PON</a:t>
            </a:r>
            <a:endParaRPr lang="en-US" altLang="zh-TW" sz="1200" b="1" dirty="0">
              <a:latin typeface="Book Antiqua" pitchFamily="18" charset="0"/>
              <a:ea typeface="標楷體" pitchFamily="65" charset="-120"/>
            </a:endParaRPr>
          </a:p>
        </p:txBody>
      </p:sp>
      <p:sp>
        <p:nvSpPr>
          <p:cNvPr id="233" name="標題 8"/>
          <p:cNvSpPr txBox="1">
            <a:spLocks/>
          </p:cNvSpPr>
          <p:nvPr>
            <p:custDataLst>
              <p:tags r:id="rId2"/>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Tel-Communication Technologies</a:t>
            </a:r>
            <a:endParaRPr kumimoji="0" lang="zh-TW" altLang="en-US" sz="40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
        <p:nvSpPr>
          <p:cNvPr id="234" name="Text Box 125"/>
          <p:cNvSpPr txBox="1">
            <a:spLocks noChangeArrowheads="1"/>
          </p:cNvSpPr>
          <p:nvPr/>
        </p:nvSpPr>
        <p:spPr bwMode="auto">
          <a:xfrm>
            <a:off x="4971460" y="2512216"/>
            <a:ext cx="841897" cy="28623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eaLnBrk="0" hangingPunct="0">
              <a:lnSpc>
                <a:spcPct val="90000"/>
              </a:lnSpc>
            </a:pPr>
            <a:r>
              <a:rPr kumimoji="0" lang="en-US" altLang="zh-TW" sz="1400" b="1" dirty="0" smtClean="0">
                <a:solidFill>
                  <a:srgbClr val="000000"/>
                </a:solidFill>
                <a:latin typeface="Book Antiqua" pitchFamily="18" charset="0"/>
                <a:ea typeface="標楷體" pitchFamily="65" charset="-120"/>
              </a:rPr>
              <a:t>DWDM</a:t>
            </a:r>
            <a:endParaRPr kumimoji="0" lang="en-US" altLang="zh-TW" sz="1400" b="1" dirty="0">
              <a:solidFill>
                <a:srgbClr val="000000"/>
              </a:solidFill>
              <a:latin typeface="Book Antiqua" pitchFamily="18" charset="0"/>
              <a:ea typeface="標楷體" pitchFamily="65" charset="-120"/>
            </a:endParaRPr>
          </a:p>
        </p:txBody>
      </p:sp>
    </p:spTree>
    <p:extLst>
      <p:ext uri="{BB962C8B-B14F-4D97-AF65-F5344CB8AC3E}">
        <p14:creationId xmlns:p14="http://schemas.microsoft.com/office/powerpoint/2010/main" val="3129365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grpSp>
        <p:nvGrpSpPr>
          <p:cNvPr id="55" name="群組 54"/>
          <p:cNvGrpSpPr/>
          <p:nvPr/>
        </p:nvGrpSpPr>
        <p:grpSpPr>
          <a:xfrm>
            <a:off x="432592" y="4754013"/>
            <a:ext cx="2123184" cy="880439"/>
            <a:chOff x="112278" y="5282216"/>
            <a:chExt cx="2138421" cy="1013890"/>
          </a:xfrm>
        </p:grpSpPr>
        <p:pic>
          <p:nvPicPr>
            <p:cNvPr id="5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956" y="5282216"/>
              <a:ext cx="1506260" cy="33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descr="F:\D\MKT\LOGO\hpe_snap.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8507" y="5757168"/>
              <a:ext cx="1192192" cy="53893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278" y="5757169"/>
              <a:ext cx="925564" cy="53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9"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4184" y="1438960"/>
            <a:ext cx="1872000" cy="41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0" name="群組 59"/>
          <p:cNvGrpSpPr/>
          <p:nvPr/>
        </p:nvGrpSpPr>
        <p:grpSpPr>
          <a:xfrm>
            <a:off x="2907324" y="2875770"/>
            <a:ext cx="3437112" cy="1489334"/>
            <a:chOff x="2862821" y="3043836"/>
            <a:chExt cx="3461780" cy="1715076"/>
          </a:xfrm>
        </p:grpSpPr>
        <p:pic>
          <p:nvPicPr>
            <p:cNvPr id="61" name="Picture 5" descr="F:\D\MKT\LOGO\hpe_sna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44336" y="3607343"/>
              <a:ext cx="1283902" cy="5803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62821" y="4288502"/>
              <a:ext cx="1015687" cy="41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4365674" y="3864050"/>
              <a:ext cx="389965" cy="126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41" descr="logo_hds-93x24"/>
            <p:cNvPicPr>
              <a:picLocks noChangeAspect="1" noChangeArrowheads="1"/>
            </p:cNvPicPr>
            <p:nvPr>
              <p:custDataLst>
                <p:tags r:id="rId8"/>
              </p:custDataLst>
            </p:nvPr>
          </p:nvPicPr>
          <p:blipFill>
            <a:blip r:embed="rId18" cstate="print"/>
            <a:srcRect/>
            <a:stretch>
              <a:fillRect/>
            </a:stretch>
          </p:blipFill>
          <p:spPr bwMode="auto">
            <a:xfrm>
              <a:off x="4509941" y="3694508"/>
              <a:ext cx="1612472" cy="414566"/>
            </a:xfrm>
            <a:prstGeom prst="rect">
              <a:avLst/>
            </a:prstGeom>
            <a:noFill/>
            <a:ln w="9525">
              <a:noFill/>
              <a:miter lim="800000"/>
              <a:headEnd/>
              <a:tailEnd/>
            </a:ln>
          </p:spPr>
        </p:pic>
        <p:pic>
          <p:nvPicPr>
            <p:cNvPr id="65"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9941" y="3073061"/>
              <a:ext cx="912045" cy="45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8"/>
            <p:cNvPicPr>
              <a:picLocks noChangeAspect="1" noChangeArrowheads="1"/>
            </p:cNvPicPr>
            <p:nvPr/>
          </p:nvPicPr>
          <p:blipFill>
            <a:blip r:embed="rId20">
              <a:clrChange>
                <a:clrFrom>
                  <a:srgbClr val="FBFDFF"/>
                </a:clrFrom>
                <a:clrTo>
                  <a:srgbClr val="FBFDFF">
                    <a:alpha val="0"/>
                  </a:srgbClr>
                </a:clrTo>
              </a:clrChange>
              <a:extLst>
                <a:ext uri="{28A0092B-C50C-407E-A947-70E740481C1C}">
                  <a14:useLocalDpi xmlns:a14="http://schemas.microsoft.com/office/drawing/2010/main" val="0"/>
                </a:ext>
              </a:extLst>
            </a:blip>
            <a:srcRect/>
            <a:stretch>
              <a:fillRect/>
            </a:stretch>
          </p:blipFill>
          <p:spPr bwMode="auto">
            <a:xfrm>
              <a:off x="5238751" y="4254087"/>
              <a:ext cx="10858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4570" y="3043836"/>
              <a:ext cx="925564" cy="53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8" name="群組 67"/>
          <p:cNvGrpSpPr/>
          <p:nvPr/>
        </p:nvGrpSpPr>
        <p:grpSpPr>
          <a:xfrm>
            <a:off x="351659" y="1562817"/>
            <a:ext cx="2060101" cy="2298231"/>
            <a:chOff x="218674" y="1681170"/>
            <a:chExt cx="2074884" cy="2646580"/>
          </a:xfrm>
        </p:grpSpPr>
        <p:pic>
          <p:nvPicPr>
            <p:cNvPr id="69" name="Picture 3" descr="cellopoint"/>
            <p:cNvPicPr>
              <a:picLocks noChangeAspect="1" noChangeArrowheads="1"/>
            </p:cNvPicPr>
            <p:nvPr>
              <p:custDataLst>
                <p:tags r:id="rId6"/>
              </p:custDataLst>
            </p:nvPr>
          </p:nvPicPr>
          <p:blipFill>
            <a:blip r:embed="rId21" cstate="print"/>
            <a:srcRect l="-641" t="12500" b="20313"/>
            <a:stretch>
              <a:fillRect/>
            </a:stretch>
          </p:blipFill>
          <p:spPr bwMode="auto">
            <a:xfrm>
              <a:off x="263075" y="2681546"/>
              <a:ext cx="1885434" cy="517605"/>
            </a:xfrm>
            <a:prstGeom prst="rect">
              <a:avLst/>
            </a:prstGeom>
            <a:noFill/>
            <a:ln w="9525">
              <a:noFill/>
              <a:miter lim="800000"/>
              <a:headEnd/>
              <a:tailEnd/>
            </a:ln>
          </p:spPr>
        </p:pic>
        <p:grpSp>
          <p:nvGrpSpPr>
            <p:cNvPr id="70" name="Group 4"/>
            <p:cNvGrpSpPr>
              <a:grpSpLocks/>
            </p:cNvGrpSpPr>
            <p:nvPr>
              <p:custDataLst>
                <p:tags r:id="rId7"/>
              </p:custDataLst>
            </p:nvPr>
          </p:nvGrpSpPr>
          <p:grpSpPr bwMode="auto">
            <a:xfrm>
              <a:off x="1011191" y="1719262"/>
              <a:ext cx="1065270" cy="800724"/>
              <a:chOff x="232" y="-88"/>
              <a:chExt cx="862" cy="677"/>
            </a:xfrm>
          </p:grpSpPr>
          <p:sp>
            <p:nvSpPr>
              <p:cNvPr id="127"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28"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29"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0"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1"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2"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3"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4"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5"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6"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sp>
            <p:nvSpPr>
              <p:cNvPr id="137"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anose="02040602050305030304" pitchFamily="18" charset="0"/>
                  <a:ea typeface="標楷體" pitchFamily="65" charset="-120"/>
                  <a:cs typeface="Tahoma" pitchFamily="34" charset="0"/>
                </a:endParaRPr>
              </a:p>
            </p:txBody>
          </p:sp>
        </p:grpSp>
        <p:pic>
          <p:nvPicPr>
            <p:cNvPr id="72"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8124" y="3283349"/>
              <a:ext cx="1885434" cy="24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descr="F:\D\MKT\LOGO\f5-fullcolor-lg.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47844" y="3696686"/>
              <a:ext cx="600665" cy="53893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F:\D\MKT\LOGO\checkpoint.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6759" y="2301343"/>
              <a:ext cx="1885434" cy="31735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689" y="1681170"/>
              <a:ext cx="505771" cy="53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2" descr="https://www.paloaltonetworks.com/etc/clientlibs/pan/img/logo-blue-medium.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1072193">
              <a:off x="218674" y="3676578"/>
              <a:ext cx="1219139" cy="6511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群組 137"/>
          <p:cNvGrpSpPr/>
          <p:nvPr/>
        </p:nvGrpSpPr>
        <p:grpSpPr>
          <a:xfrm>
            <a:off x="6653397" y="2514097"/>
            <a:ext cx="2398466" cy="1961096"/>
            <a:chOff x="6631362" y="2747862"/>
            <a:chExt cx="2415680" cy="2258344"/>
          </a:xfrm>
        </p:grpSpPr>
        <p:pic>
          <p:nvPicPr>
            <p:cNvPr id="139" name="Picture 53" descr="Please click on Start Questionnaire to begin the study."/>
            <p:cNvPicPr>
              <a:picLocks noChangeAspect="1" noChangeArrowheads="1"/>
            </p:cNvPicPr>
            <p:nvPr>
              <p:custDataLst>
                <p:tags r:id="rId4"/>
              </p:custDataLst>
            </p:nvPr>
          </p:nvPicPr>
          <p:blipFill>
            <a:blip r:embed="rId27" cstate="print"/>
            <a:srcRect l="2254" t="3616" r="51831" b="77768"/>
            <a:stretch>
              <a:fillRect/>
            </a:stretch>
          </p:blipFill>
          <p:spPr bwMode="auto">
            <a:xfrm>
              <a:off x="7848943" y="2747862"/>
              <a:ext cx="1160268" cy="391142"/>
            </a:xfrm>
            <a:prstGeom prst="rect">
              <a:avLst/>
            </a:prstGeom>
            <a:noFill/>
            <a:ln w="9525">
              <a:noFill/>
              <a:miter lim="800000"/>
              <a:headEnd/>
              <a:tailEnd/>
            </a:ln>
          </p:spPr>
        </p:pic>
        <p:pic>
          <p:nvPicPr>
            <p:cNvPr id="140" name="Picture 4" descr="Symantec"/>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95671" y="3834426"/>
              <a:ext cx="1450335" cy="38260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9" descr="https://qsuop67736.i.lithium.com/html/assets/veritas-logo-red.png?4837E5A7BFDDBFE458FA5177270C992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78742" y="4287949"/>
              <a:ext cx="1450335" cy="42394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91728" y="4775689"/>
              <a:ext cx="1450335" cy="23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5" descr="F:\D\MKT\LOGO\hpe_snap.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631362" y="2754281"/>
              <a:ext cx="1160268" cy="524503"/>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86774" y="3328108"/>
              <a:ext cx="1160268" cy="31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41" descr="logo_hds-93x24"/>
            <p:cNvPicPr>
              <a:picLocks noChangeAspect="1" noChangeArrowheads="1"/>
            </p:cNvPicPr>
            <p:nvPr>
              <p:custDataLst>
                <p:tags r:id="rId5"/>
              </p:custDataLst>
            </p:nvPr>
          </p:nvPicPr>
          <p:blipFill>
            <a:blip r:embed="rId18" cstate="print"/>
            <a:srcRect/>
            <a:stretch>
              <a:fillRect/>
            </a:stretch>
          </p:blipFill>
          <p:spPr bwMode="auto">
            <a:xfrm>
              <a:off x="6656627" y="3371705"/>
              <a:ext cx="1160268" cy="298305"/>
            </a:xfrm>
            <a:prstGeom prst="rect">
              <a:avLst/>
            </a:prstGeom>
            <a:noFill/>
            <a:ln w="9525">
              <a:noFill/>
              <a:miter lim="800000"/>
              <a:headEnd/>
              <a:tailEnd/>
            </a:ln>
          </p:spPr>
        </p:pic>
      </p:grpSp>
      <p:sp>
        <p:nvSpPr>
          <p:cNvPr id="146" name="文字方塊 145"/>
          <p:cNvSpPr txBox="1"/>
          <p:nvPr/>
        </p:nvSpPr>
        <p:spPr>
          <a:xfrm>
            <a:off x="2884684" y="5306582"/>
            <a:ext cx="3621504" cy="461665"/>
          </a:xfrm>
          <a:prstGeom prst="rect">
            <a:avLst/>
          </a:prstGeom>
          <a:noFill/>
        </p:spPr>
        <p:txBody>
          <a:bodyPr wrap="none" rtlCol="0">
            <a:spAutoFit/>
          </a:bodyPr>
          <a:lstStyle/>
          <a:p>
            <a:pPr algn="ctr"/>
            <a:r>
              <a:rPr lang="en-US" altLang="zh-TW" sz="2400"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sz="2400"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grpSp>
        <p:nvGrpSpPr>
          <p:cNvPr id="153" name="群組 152"/>
          <p:cNvGrpSpPr/>
          <p:nvPr/>
        </p:nvGrpSpPr>
        <p:grpSpPr>
          <a:xfrm>
            <a:off x="3707904" y="1412776"/>
            <a:ext cx="1874037" cy="666033"/>
            <a:chOff x="3670954" y="1492687"/>
            <a:chExt cx="1887487" cy="766985"/>
          </a:xfrm>
        </p:grpSpPr>
        <p:pic>
          <p:nvPicPr>
            <p:cNvPr id="154"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5891" y="1505988"/>
              <a:ext cx="812550" cy="33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 name="Picture 2" descr="C:\Users\thsieh\AppData\Local\Microsoft\Windows\Temporary Internet Files\Content.Outlook\FHQQVVEM\ScreenHunter_126 Jan  05 10 42.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70954" y="1492687"/>
              <a:ext cx="971108" cy="37310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75588" y="1928019"/>
              <a:ext cx="1557321" cy="331653"/>
            </a:xfrm>
            <a:prstGeom prst="rect">
              <a:avLst/>
            </a:prstGeom>
            <a:noFill/>
            <a:extLst>
              <a:ext uri="{909E8E84-426E-40DD-AFC4-6F175D3DCCD1}">
                <a14:hiddenFill xmlns:a14="http://schemas.microsoft.com/office/drawing/2010/main">
                  <a:solidFill>
                    <a:srgbClr val="FFFFFF"/>
                  </a:solidFill>
                </a14:hiddenFill>
              </a:ext>
            </a:extLst>
          </p:spPr>
        </p:pic>
      </p:grpSp>
      <p:sp>
        <p:nvSpPr>
          <p:cNvPr id="157" name="Oval 3"/>
          <p:cNvSpPr>
            <a:spLocks noChangeArrowheads="1"/>
          </p:cNvSpPr>
          <p:nvPr>
            <p:custDataLst>
              <p:tags r:id="rId3"/>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anose="02040602050305030304" pitchFamily="18" charset="0"/>
              <a:ea typeface="標楷體" pitchFamily="65" charset="-120"/>
              <a:cs typeface="Tahoma" pitchFamily="34" charset="0"/>
            </a:endParaRPr>
          </a:p>
        </p:txBody>
      </p:sp>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35">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35"/>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35"/>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35"/>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36">
              <a:clrChange>
                <a:clrFrom>
                  <a:srgbClr val="FFFFFF"/>
                </a:clrFrom>
                <a:clrTo>
                  <a:srgbClr val="FFFFFF">
                    <a:alpha val="0"/>
                  </a:srgbClr>
                </a:clrTo>
              </a:clrChange>
            </a:blip>
            <a:stretch>
              <a:fillRect/>
            </a:stretch>
          </p:blipFill>
          <p:spPr>
            <a:xfrm>
              <a:off x="4269885" y="2262259"/>
              <a:ext cx="690096" cy="502951"/>
            </a:xfrm>
            <a:prstGeom prst="rect">
              <a:avLst/>
            </a:prstGeom>
          </p:spPr>
        </p:pic>
      </p:grpSp>
      <p:grpSp>
        <p:nvGrpSpPr>
          <p:cNvPr id="165" name="群組 164"/>
          <p:cNvGrpSpPr/>
          <p:nvPr/>
        </p:nvGrpSpPr>
        <p:grpSpPr>
          <a:xfrm>
            <a:off x="6835097" y="5072441"/>
            <a:ext cx="1993101" cy="1019540"/>
            <a:chOff x="6818783" y="5692630"/>
            <a:chExt cx="2007405" cy="1174074"/>
          </a:xfrm>
        </p:grpSpPr>
        <p:pic>
          <p:nvPicPr>
            <p:cNvPr id="166" name="圖片 165"/>
            <p:cNvPicPr>
              <a:picLocks noChangeAspect="1"/>
            </p:cNvPicPr>
            <p:nvPr/>
          </p:nvPicPr>
          <p:blipFill>
            <a:blip r:embed="rId37"/>
            <a:stretch>
              <a:fillRect/>
            </a:stretch>
          </p:blipFill>
          <p:spPr>
            <a:xfrm>
              <a:off x="6818783" y="5692630"/>
              <a:ext cx="585310" cy="580392"/>
            </a:xfrm>
            <a:prstGeom prst="rect">
              <a:avLst/>
            </a:prstGeom>
          </p:spPr>
        </p:pic>
        <p:pic>
          <p:nvPicPr>
            <p:cNvPr id="167" name="圖片 166"/>
            <p:cNvPicPr>
              <a:picLocks noChangeAspect="1"/>
            </p:cNvPicPr>
            <p:nvPr/>
          </p:nvPicPr>
          <p:blipFill>
            <a:blip r:embed="rId38"/>
            <a:stretch>
              <a:fillRect/>
            </a:stretch>
          </p:blipFill>
          <p:spPr>
            <a:xfrm>
              <a:off x="6867245" y="6452138"/>
              <a:ext cx="1493110" cy="414566"/>
            </a:xfrm>
            <a:prstGeom prst="rect">
              <a:avLst/>
            </a:prstGeom>
          </p:spPr>
        </p:pic>
        <p:pic>
          <p:nvPicPr>
            <p:cNvPr id="168" name="圖片 167"/>
            <p:cNvPicPr>
              <a:picLocks noChangeAspect="1"/>
            </p:cNvPicPr>
            <p:nvPr/>
          </p:nvPicPr>
          <p:blipFill>
            <a:blip r:embed="rId39"/>
            <a:stretch>
              <a:fillRect/>
            </a:stretch>
          </p:blipFill>
          <p:spPr>
            <a:xfrm>
              <a:off x="7633157" y="5707039"/>
              <a:ext cx="1193031" cy="580392"/>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smtClean="0">
                <a:solidFill>
                  <a:schemeClr val="bg1"/>
                </a:solidFill>
                <a:latin typeface="Book Antiqua" panose="02040602050305030304" pitchFamily="18" charset="0"/>
                <a:ea typeface="+mn-ea"/>
              </a:rPr>
              <a:t>Info. Security</a:t>
            </a:r>
            <a:endParaRPr kumimoji="0" lang="en-US" altLang="zh-TW" sz="1600" b="1" i="1" dirty="0">
              <a:solidFill>
                <a:schemeClr val="bg1"/>
              </a:solidFill>
              <a:latin typeface="Book Antiqua" panose="02040602050305030304" pitchFamily="18" charset="0"/>
              <a:ea typeface="+mn-ea"/>
            </a:endParaRPr>
          </a:p>
        </p:txBody>
      </p:sp>
      <p:sp>
        <p:nvSpPr>
          <p:cNvPr id="170" name="AutoShape 10"/>
          <p:cNvSpPr>
            <a:spLocks noChangeArrowheads="1"/>
          </p:cNvSpPr>
          <p:nvPr/>
        </p:nvSpPr>
        <p:spPr bwMode="invGray">
          <a:xfrm>
            <a:off x="3396495" y="4489187"/>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smtClean="0">
                <a:solidFill>
                  <a:schemeClr val="bg1"/>
                </a:solidFill>
                <a:latin typeface="Book Antiqua" panose="02040602050305030304" pitchFamily="18" charset="0"/>
                <a:ea typeface="+mn-ea"/>
              </a:rPr>
              <a:t>Open Systems</a:t>
            </a:r>
            <a:endParaRPr kumimoji="0" lang="en-US" altLang="zh-TW" sz="1600" b="1" i="1" dirty="0">
              <a:solidFill>
                <a:schemeClr val="bg1"/>
              </a:solidFill>
              <a:latin typeface="Book Antiqua" panose="02040602050305030304" pitchFamily="18" charset="0"/>
              <a:ea typeface="+mn-ea"/>
            </a:endParaRPr>
          </a:p>
        </p:txBody>
      </p:sp>
      <p:sp>
        <p:nvSpPr>
          <p:cNvPr id="171" name="AutoShape 10"/>
          <p:cNvSpPr>
            <a:spLocks noChangeArrowheads="1"/>
          </p:cNvSpPr>
          <p:nvPr/>
        </p:nvSpPr>
        <p:spPr bwMode="invGray">
          <a:xfrm>
            <a:off x="3304758" y="1061852"/>
            <a:ext cx="288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smtClean="0">
                <a:solidFill>
                  <a:schemeClr val="bg1"/>
                </a:solidFill>
                <a:latin typeface="Book Antiqua" panose="02040602050305030304" pitchFamily="18" charset="0"/>
                <a:ea typeface="+mn-ea"/>
              </a:rPr>
              <a:t>Software Development Tools</a:t>
            </a:r>
            <a:endParaRPr kumimoji="0" lang="en-US" altLang="zh-TW" sz="1600" b="1" i="1" dirty="0">
              <a:solidFill>
                <a:schemeClr val="bg1"/>
              </a:solidFill>
              <a:latin typeface="Book Antiqua" panose="02040602050305030304" pitchFamily="18" charset="0"/>
              <a:ea typeface="+mn-ea"/>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smtClean="0">
                <a:solidFill>
                  <a:schemeClr val="bg1"/>
                </a:solidFill>
                <a:latin typeface="Book Antiqua" panose="02040602050305030304" pitchFamily="18" charset="0"/>
                <a:ea typeface="+mn-ea"/>
              </a:rPr>
              <a:t>Resource MGMT.</a:t>
            </a:r>
            <a:endParaRPr kumimoji="0" lang="en-US" altLang="zh-TW" sz="1600" b="1" i="1" dirty="0">
              <a:solidFill>
                <a:schemeClr val="bg1"/>
              </a:solidFill>
              <a:latin typeface="Book Antiqua" panose="02040602050305030304" pitchFamily="18" charset="0"/>
              <a:ea typeface="+mn-ea"/>
            </a:endParaRPr>
          </a:p>
        </p:txBody>
      </p:sp>
      <p:sp>
        <p:nvSpPr>
          <p:cNvPr id="173" name="AutoShape 10"/>
          <p:cNvSpPr>
            <a:spLocks noChangeArrowheads="1"/>
          </p:cNvSpPr>
          <p:nvPr/>
        </p:nvSpPr>
        <p:spPr bwMode="invGray">
          <a:xfrm>
            <a:off x="6643296" y="2123528"/>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smtClean="0">
                <a:solidFill>
                  <a:schemeClr val="bg1"/>
                </a:solidFill>
                <a:latin typeface="Book Antiqua" panose="02040602050305030304" pitchFamily="18" charset="0"/>
                <a:ea typeface="+mn-ea"/>
              </a:rPr>
              <a:t>Data MGMT.</a:t>
            </a:r>
            <a:endParaRPr kumimoji="0" lang="en-US" altLang="zh-TW" sz="1600" b="1" dirty="0">
              <a:solidFill>
                <a:schemeClr val="bg1"/>
              </a:solidFill>
              <a:latin typeface="Book Antiqua" panose="02040602050305030304" pitchFamily="18" charset="0"/>
              <a:ea typeface="+mn-ea"/>
            </a:endParaRP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smtClean="0">
                <a:solidFill>
                  <a:schemeClr val="bg1"/>
                </a:solidFill>
                <a:latin typeface="Book Antiqua" panose="02040602050305030304" pitchFamily="18" charset="0"/>
                <a:ea typeface="+mn-ea"/>
              </a:rPr>
              <a:t>Data Comm.</a:t>
            </a:r>
            <a:endParaRPr kumimoji="0" lang="en-US" altLang="zh-TW" sz="1600" b="1" dirty="0">
              <a:solidFill>
                <a:schemeClr val="bg1"/>
              </a:solidFill>
              <a:latin typeface="Book Antiqua" panose="02040602050305030304" pitchFamily="18" charset="0"/>
              <a:ea typeface="+mn-ea"/>
            </a:endParaRPr>
          </a:p>
        </p:txBody>
      </p:sp>
      <p:sp>
        <p:nvSpPr>
          <p:cNvPr id="175" name="AutoShape 10"/>
          <p:cNvSpPr>
            <a:spLocks noChangeArrowheads="1"/>
          </p:cNvSpPr>
          <p:nvPr/>
        </p:nvSpPr>
        <p:spPr bwMode="invGray">
          <a:xfrm>
            <a:off x="6641719" y="4687480"/>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smtClean="0">
                <a:solidFill>
                  <a:schemeClr val="bg1"/>
                </a:solidFill>
                <a:latin typeface="Book Antiqua" panose="02040602050305030304" pitchFamily="18" charset="0"/>
                <a:ea typeface="+mn-ea"/>
              </a:rPr>
              <a:t>Telcomm</a:t>
            </a:r>
            <a:r>
              <a:rPr kumimoji="0" lang="en-US" altLang="zh-TW" sz="1600" b="1" dirty="0">
                <a:solidFill>
                  <a:schemeClr val="bg1"/>
                </a:solidFill>
                <a:latin typeface="Book Antiqua" panose="02040602050305030304" pitchFamily="18" charset="0"/>
                <a:ea typeface="+mn-ea"/>
              </a:rPr>
              <a:t>.</a:t>
            </a:r>
          </a:p>
        </p:txBody>
      </p:sp>
    </p:spTree>
    <p:custDataLst>
      <p:tags r:id="rId1"/>
    </p:custDataLst>
    <p:extLst>
      <p:ext uri="{BB962C8B-B14F-4D97-AF65-F5344CB8AC3E}">
        <p14:creationId xmlns:p14="http://schemas.microsoft.com/office/powerpoint/2010/main" val="1372424638"/>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12.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13.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14.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15.xml><?xml version="1.0" encoding="utf-8"?>
<p:tagLst xmlns:a="http://schemas.openxmlformats.org/drawingml/2006/main" xmlns:r="http://schemas.openxmlformats.org/officeDocument/2006/relationships" xmlns:p="http://schemas.openxmlformats.org/presentationml/2006/main">
  <p:tag name="DVSHAPEID" val="YbdpchtgAFlmK1pN5TjgY8"/>
</p:tagLst>
</file>

<file path=ppt/tags/tag16.xml><?xml version="1.0" encoding="utf-8"?>
<p:tagLst xmlns:a="http://schemas.openxmlformats.org/drawingml/2006/main" xmlns:r="http://schemas.openxmlformats.org/officeDocument/2006/relationships" xmlns:p="http://schemas.openxmlformats.org/presentationml/2006/main">
  <p:tag name="DVSHAPEID" val="KCa2bFg7hTeLZrWKyFXiPK"/>
</p:tagLst>
</file>

<file path=ppt/tags/tag17.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18.xml><?xml version="1.0" encoding="utf-8"?>
<p:tagLst xmlns:a="http://schemas.openxmlformats.org/drawingml/2006/main" xmlns:r="http://schemas.openxmlformats.org/officeDocument/2006/relationships" xmlns:p="http://schemas.openxmlformats.org/presentationml/2006/main">
  <p:tag name="DVSHAPEID" val="YbdpchtgAFlmK1pN5TjgY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31245</TotalTime>
  <Words>673</Words>
  <Application>Microsoft Office PowerPoint</Application>
  <PresentationFormat>如螢幕大小 (4:3)</PresentationFormat>
  <Paragraphs>281</Paragraphs>
  <Slides>15</Slides>
  <Notes>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15</vt:i4>
      </vt:variant>
    </vt:vector>
  </HeadingPairs>
  <TitlesOfParts>
    <vt:vector size="17" baseType="lpstr">
      <vt:lpstr>STI_2_簡報</vt:lpstr>
      <vt:lpstr>點陣圖影像</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Products &amp; Solutions</vt:lpstr>
      <vt:lpstr>Balance Sheet Overview (Consolidated)</vt:lpstr>
      <vt:lpstr>Income Statements Overview (Consolidated)</vt:lpstr>
      <vt:lpstr>Sales Revenue &amp; Net Income</vt:lpstr>
      <vt:lpstr>EPS &amp; Capital</vt:lpstr>
      <vt:lpstr>Sales Revenues by Type</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Karen Yeh [葉姚伶]</cp:lastModifiedBy>
  <cp:revision>735</cp:revision>
  <dcterms:created xsi:type="dcterms:W3CDTF">2005-12-27T00:52:59Z</dcterms:created>
  <dcterms:modified xsi:type="dcterms:W3CDTF">2018-04-12T07:54:19Z</dcterms:modified>
</cp:coreProperties>
</file>