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Override2.xml" ContentType="application/vnd.openxmlformats-officedocument.themeOverride+xml"/>
  <Override PartName="/ppt/charts/chart8.xml" ContentType="application/vnd.openxmlformats-officedocument.drawingml.chart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theme/themeOverride4.xml" ContentType="application/vnd.openxmlformats-officedocument.themeOverride+xml"/>
  <Override PartName="/ppt/charts/chart10.xml" ContentType="application/vnd.openxmlformats-officedocument.drawingml.chart+xml"/>
  <Override PartName="/ppt/theme/themeOverride5.xml" ContentType="application/vnd.openxmlformats-officedocument.themeOverride+xml"/>
  <Override PartName="/ppt/charts/chart11.xml" ContentType="application/vnd.openxmlformats-officedocument.drawingml.chart+xml"/>
  <Override PartName="/ppt/theme/themeOverride6.xml" ContentType="application/vnd.openxmlformats-officedocument.themeOverride+xml"/>
  <Override PartName="/ppt/charts/chart12.xml" ContentType="application/vnd.openxmlformats-officedocument.drawingml.chart+xml"/>
  <Override PartName="/ppt/theme/themeOverride7.xml" ContentType="application/vnd.openxmlformats-officedocument.themeOverride+xml"/>
  <Override PartName="/ppt/charts/chart13.xml" ContentType="application/vnd.openxmlformats-officedocument.drawingml.chart+xml"/>
  <Override PartName="/ppt/theme/themeOverride8.xml" ContentType="application/vnd.openxmlformats-officedocument.themeOverride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663" r:id="rId2"/>
  </p:sldMasterIdLst>
  <p:notesMasterIdLst>
    <p:notesMasterId r:id="rId31"/>
  </p:notesMasterIdLst>
  <p:sldIdLst>
    <p:sldId id="260" r:id="rId3"/>
    <p:sldId id="476" r:id="rId4"/>
    <p:sldId id="493" r:id="rId5"/>
    <p:sldId id="499" r:id="rId6"/>
    <p:sldId id="500" r:id="rId7"/>
    <p:sldId id="501" r:id="rId8"/>
    <p:sldId id="502" r:id="rId9"/>
    <p:sldId id="503" r:id="rId10"/>
    <p:sldId id="504" r:id="rId11"/>
    <p:sldId id="479" r:id="rId12"/>
    <p:sldId id="505" r:id="rId13"/>
    <p:sldId id="506" r:id="rId14"/>
    <p:sldId id="507" r:id="rId15"/>
    <p:sldId id="508" r:id="rId16"/>
    <p:sldId id="509" r:id="rId17"/>
    <p:sldId id="510" r:id="rId18"/>
    <p:sldId id="511" r:id="rId19"/>
    <p:sldId id="512" r:id="rId20"/>
    <p:sldId id="513" r:id="rId21"/>
    <p:sldId id="515" r:id="rId22"/>
    <p:sldId id="516" r:id="rId23"/>
    <p:sldId id="498" r:id="rId24"/>
    <p:sldId id="523" r:id="rId25"/>
    <p:sldId id="490" r:id="rId26"/>
    <p:sldId id="525" r:id="rId27"/>
    <p:sldId id="522" r:id="rId28"/>
    <p:sldId id="497" r:id="rId29"/>
    <p:sldId id="450" r:id="rId30"/>
  </p:sldIdLst>
  <p:sldSz cx="12187238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33FE"/>
    <a:srgbClr val="0C0C0C"/>
    <a:srgbClr val="5ADFE8"/>
    <a:srgbClr val="FFFFFF"/>
    <a:srgbClr val="B72427"/>
    <a:srgbClr val="006666"/>
    <a:srgbClr val="3C4DC1"/>
    <a:srgbClr val="0033CC"/>
    <a:srgbClr val="18A3AC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佈景主題樣式 1 - 輔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D7B26C5-4107-4FEC-AEDC-1716B250A1EF}" styleName="淺色樣式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佈景主題樣式 1 - 輔色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淺色樣式 1 - 輔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62" autoAdjust="0"/>
    <p:restoredTop sz="97778" autoAdjust="0"/>
  </p:normalViewPr>
  <p:slideViewPr>
    <p:cSldViewPr showGuides="1">
      <p:cViewPr>
        <p:scale>
          <a:sx n="70" d="100"/>
          <a:sy n="70" d="100"/>
        </p:scale>
        <p:origin x="-1002" y="-108"/>
      </p:cViewPr>
      <p:guideLst>
        <p:guide orient="horz" pos="2160"/>
        <p:guide pos="1162"/>
        <p:guide pos="2976"/>
        <p:guide pos="6786"/>
        <p:guide pos="1525"/>
        <p:guide pos="2069"/>
        <p:guide pos="53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Microsoft_Excel____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10.xlsx"/><Relationship Id="rId1" Type="http://schemas.openxmlformats.org/officeDocument/2006/relationships/themeOverride" Target="../theme/themeOverride5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11.xlsx"/><Relationship Id="rId1" Type="http://schemas.openxmlformats.org/officeDocument/2006/relationships/themeOverride" Target="../theme/themeOverride6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12.xlsx"/><Relationship Id="rId1" Type="http://schemas.openxmlformats.org/officeDocument/2006/relationships/themeOverride" Target="../theme/themeOverride7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13.xlsx"/><Relationship Id="rId1" Type="http://schemas.openxmlformats.org/officeDocument/2006/relationships/themeOverride" Target="../theme/themeOverride8.xm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USER\Desktop\2018&#27861;&#35498;&#26371;\&#35079;&#26412;%20&#24515;&#24471;&#22577;&#21578;-&#21697;&#20445;&#37096;-&#24373;&#20339;&#37528;%20(2)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___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___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6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7.xlsx"/><Relationship Id="rId1" Type="http://schemas.openxmlformats.org/officeDocument/2006/relationships/themeOverride" Target="../theme/themeOverride2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8.xlsx"/><Relationship Id="rId1" Type="http://schemas.openxmlformats.org/officeDocument/2006/relationships/themeOverride" Target="../theme/themeOverride3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9.xlsx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1598900854643858E-2"/>
          <c:y val="9.8706735732107559E-2"/>
          <c:w val="0.91840109914535617"/>
          <c:h val="0.7933496915643252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每季營收趨勢!$A$3</c:f>
              <c:strCache>
                <c:ptCount val="1"/>
                <c:pt idx="0">
                  <c:v>Revenue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每季營收趨勢!$B$2:$S$2</c:f>
              <c:strCache>
                <c:ptCount val="14"/>
                <c:pt idx="0">
                  <c:v>Q1-15</c:v>
                </c:pt>
                <c:pt idx="1">
                  <c:v>Q2-15</c:v>
                </c:pt>
                <c:pt idx="2">
                  <c:v>Q3-15</c:v>
                </c:pt>
                <c:pt idx="3">
                  <c:v>Q4-15</c:v>
                </c:pt>
                <c:pt idx="4">
                  <c:v>Q1-16</c:v>
                </c:pt>
                <c:pt idx="5">
                  <c:v>Q2-16</c:v>
                </c:pt>
                <c:pt idx="6">
                  <c:v>Q3-16</c:v>
                </c:pt>
                <c:pt idx="7">
                  <c:v>Q4-16</c:v>
                </c:pt>
                <c:pt idx="8">
                  <c:v>Q1-17</c:v>
                </c:pt>
                <c:pt idx="9">
                  <c:v>Q2-17</c:v>
                </c:pt>
                <c:pt idx="10">
                  <c:v>Q3-17</c:v>
                </c:pt>
                <c:pt idx="11">
                  <c:v>Q4-17</c:v>
                </c:pt>
                <c:pt idx="12">
                  <c:v>Q1-18</c:v>
                </c:pt>
                <c:pt idx="13">
                  <c:v>Q2-18</c:v>
                </c:pt>
              </c:strCache>
            </c:strRef>
          </c:cat>
          <c:val>
            <c:numRef>
              <c:f>每季營收趨勢!$B$3:$S$3</c:f>
              <c:numCache>
                <c:formatCode>_-* #,##0_-;\-* #,##0_-;_-* "-"??_-;_-@_-</c:formatCode>
                <c:ptCount val="14"/>
                <c:pt idx="0">
                  <c:v>705</c:v>
                </c:pt>
                <c:pt idx="1">
                  <c:v>655</c:v>
                </c:pt>
                <c:pt idx="2">
                  <c:v>760</c:v>
                </c:pt>
                <c:pt idx="3">
                  <c:v>673</c:v>
                </c:pt>
                <c:pt idx="4">
                  <c:v>709</c:v>
                </c:pt>
                <c:pt idx="5">
                  <c:v>723</c:v>
                </c:pt>
                <c:pt idx="6">
                  <c:v>785</c:v>
                </c:pt>
                <c:pt idx="7">
                  <c:v>761</c:v>
                </c:pt>
                <c:pt idx="8">
                  <c:v>719</c:v>
                </c:pt>
                <c:pt idx="9">
                  <c:v>866</c:v>
                </c:pt>
                <c:pt idx="10" formatCode="General">
                  <c:v>793</c:v>
                </c:pt>
                <c:pt idx="11" formatCode="General">
                  <c:v>880</c:v>
                </c:pt>
                <c:pt idx="12" formatCode="General">
                  <c:v>685</c:v>
                </c:pt>
                <c:pt idx="13" formatCode="General">
                  <c:v>703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7085440"/>
        <c:axId val="83599744"/>
        <c:axId val="0"/>
      </c:bar3DChart>
      <c:catAx>
        <c:axId val="67085440"/>
        <c:scaling>
          <c:orientation val="minMax"/>
        </c:scaling>
        <c:delete val="0"/>
        <c:axPos val="b"/>
        <c:majorTickMark val="none"/>
        <c:minorTickMark val="none"/>
        <c:tickLblPos val="nextTo"/>
        <c:crossAx val="83599744"/>
        <c:crosses val="autoZero"/>
        <c:auto val="1"/>
        <c:lblAlgn val="ctr"/>
        <c:lblOffset val="100"/>
        <c:noMultiLvlLbl val="0"/>
      </c:catAx>
      <c:valAx>
        <c:axId val="83599744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6708544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u="sng"/>
            </a:pPr>
            <a:r>
              <a:rPr lang="en-US" altLang="zh-TW" sz="1400" b="1" i="0" u="sng" strike="noStrike" baseline="0">
                <a:effectLst/>
              </a:rPr>
              <a:t>Revenue by Market Segments_Y2017 Q3</a:t>
            </a:r>
            <a:endParaRPr lang="zh-TW" altLang="en-US" sz="1400" u="sng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4722222222222227E-2"/>
          <c:y val="0.30508530183727034"/>
          <c:w val="0.81388888888888888"/>
          <c:h val="0.64179717118693491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4.1666666666666567E-2"/>
                  <c:y val="4.629629629629629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0833333333333343"/>
                  <c:y val="-4.166666666666666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2.777777777777778E-2"/>
                  <c:y val="1.851851851851851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"/>
                  <c:y val="-3.240740740740736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2.5000000000000001E-2"/>
                  <c:y val="-1.851851851851851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17777777777777778"/>
                  <c:y val="-4.629629629629629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'2016年資料'!$J$27:$J$32</c:f>
              <c:strCache>
                <c:ptCount val="6"/>
                <c:pt idx="0">
                  <c:v>Networking</c:v>
                </c:pt>
                <c:pt idx="1">
                  <c:v>Others</c:v>
                </c:pt>
                <c:pt idx="2">
                  <c:v>PC/Consumers</c:v>
                </c:pt>
                <c:pt idx="3">
                  <c:v>IoT/Wearable/Modules</c:v>
                </c:pt>
                <c:pt idx="4">
                  <c:v>Mobile Communication</c:v>
                </c:pt>
                <c:pt idx="5">
                  <c:v>Automotive</c:v>
                </c:pt>
              </c:strCache>
            </c:strRef>
          </c:cat>
          <c:val>
            <c:numRef>
              <c:f>'2016年資料'!$L$27:$L$32</c:f>
              <c:numCache>
                <c:formatCode>0%</c:formatCode>
                <c:ptCount val="6"/>
                <c:pt idx="0">
                  <c:v>0.36</c:v>
                </c:pt>
                <c:pt idx="1">
                  <c:v>0.18</c:v>
                </c:pt>
                <c:pt idx="2">
                  <c:v>0.17</c:v>
                </c:pt>
                <c:pt idx="3">
                  <c:v>0.13</c:v>
                </c:pt>
                <c:pt idx="4">
                  <c:v>0.13</c:v>
                </c:pt>
                <c:pt idx="5">
                  <c:v>0.03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ln w="25400">
      <a:solidFill>
        <a:srgbClr val="0C0C0C"/>
      </a:solidFill>
    </a:ln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u="sng"/>
            </a:pPr>
            <a:r>
              <a:rPr lang="en-US" altLang="zh-TW" sz="1400" u="sng"/>
              <a:t>Revenue by Product Types_2017</a:t>
            </a:r>
            <a:r>
              <a:rPr lang="en-US" altLang="zh-TW" sz="1400" u="sng" baseline="0"/>
              <a:t> Q3</a:t>
            </a:r>
            <a:endParaRPr lang="zh-TW" altLang="en-US" sz="1400" u="sng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3055555555555558E-2"/>
          <c:y val="0.30508530183727034"/>
          <c:w val="0.81388888888888888"/>
          <c:h val="0.64179717118693491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3.8888888888888994E-2"/>
                  <c:y val="-4.629666083406240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05"/>
                  <c:y val="-2.7777777777777776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2222222222222222"/>
                  <c:y val="0.1018518518518518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2777777777777777"/>
                  <c:y val="-3.6453776611256925E-7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5"/>
                  <c:y val="4.629629629629629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0.00%" sourceLinked="0"/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工作表1!$L$5:$L$9</c:f>
              <c:strCache>
                <c:ptCount val="5"/>
                <c:pt idx="0">
                  <c:v>X'tal</c:v>
                </c:pt>
                <c:pt idx="1">
                  <c:v>OSC</c:v>
                </c:pt>
                <c:pt idx="2">
                  <c:v>Turning Fork X'tal</c:v>
                </c:pt>
                <c:pt idx="3">
                  <c:v>(VC)TCXO</c:v>
                </c:pt>
                <c:pt idx="4">
                  <c:v>Others</c:v>
                </c:pt>
              </c:strCache>
            </c:strRef>
          </c:cat>
          <c:val>
            <c:numRef>
              <c:f>工作表1!$M$5:$M$9</c:f>
              <c:numCache>
                <c:formatCode>General</c:formatCode>
                <c:ptCount val="5"/>
                <c:pt idx="0">
                  <c:v>1025863272</c:v>
                </c:pt>
                <c:pt idx="1">
                  <c:v>377307700</c:v>
                </c:pt>
                <c:pt idx="2">
                  <c:v>192680210</c:v>
                </c:pt>
                <c:pt idx="3">
                  <c:v>74264303</c:v>
                </c:pt>
                <c:pt idx="4">
                  <c:v>27218589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noFill/>
    <a:ln w="25400">
      <a:solidFill>
        <a:srgbClr val="0C0C0C"/>
      </a:solidFill>
    </a:ln>
  </c:sp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>
                <a:solidFill>
                  <a:srgbClr val="008080"/>
                </a:solidFill>
              </a:defRPr>
            </a:pPr>
            <a:r>
              <a:rPr lang="en-US" altLang="zh-TW" sz="1400" b="1" i="0" u="sng" baseline="0">
                <a:solidFill>
                  <a:srgbClr val="008080"/>
                </a:solidFill>
                <a:effectLst/>
              </a:rPr>
              <a:t>Revenue by Product Types_2018 Q3</a:t>
            </a:r>
            <a:endParaRPr lang="zh-TW" altLang="zh-TW" sz="1400">
              <a:solidFill>
                <a:srgbClr val="008080"/>
              </a:solidFill>
              <a:effectLst/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667155148546105"/>
          <c:y val="0.31897419072615923"/>
          <c:w val="0.77749518131142403"/>
          <c:h val="0.6124021934070818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5.00000000000001E-2"/>
                  <c:y val="-0.1111111111111111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3.1176871000223962E-2"/>
                  <c:y val="3.5315520497722477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3046852818822599"/>
                  <c:y val="6.9118312251019734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0555555555555556"/>
                  <c:y val="-4.629994167395742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25"/>
                  <c:y val="4.6296296296296294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0.00%" sourceLinked="0"/>
            <c:txPr>
              <a:bodyPr/>
              <a:lstStyle/>
              <a:p>
                <a:pPr>
                  <a:defRPr>
                    <a:solidFill>
                      <a:srgbClr val="008080"/>
                    </a:solidFill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工作表1!$L$14:$L$18</c:f>
              <c:strCache>
                <c:ptCount val="5"/>
                <c:pt idx="0">
                  <c:v>X'tal</c:v>
                </c:pt>
                <c:pt idx="1">
                  <c:v>OSC</c:v>
                </c:pt>
                <c:pt idx="2">
                  <c:v>Turning Fork X'tal</c:v>
                </c:pt>
                <c:pt idx="3">
                  <c:v>(VC)TCXO</c:v>
                </c:pt>
                <c:pt idx="4">
                  <c:v>Others</c:v>
                </c:pt>
              </c:strCache>
            </c:strRef>
          </c:cat>
          <c:val>
            <c:numRef>
              <c:f>工作表1!$M$14:$M$18</c:f>
              <c:numCache>
                <c:formatCode>General</c:formatCode>
                <c:ptCount val="5"/>
                <c:pt idx="0">
                  <c:v>989320104</c:v>
                </c:pt>
                <c:pt idx="1">
                  <c:v>399471303</c:v>
                </c:pt>
                <c:pt idx="2">
                  <c:v>152417595</c:v>
                </c:pt>
                <c:pt idx="3">
                  <c:v>55952541</c:v>
                </c:pt>
                <c:pt idx="4">
                  <c:v>25600310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ln w="25400">
      <a:solidFill>
        <a:srgbClr val="0C0C0C"/>
      </a:solidFill>
    </a:ln>
  </c:sp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altLang="zh-TW" sz="1400" dirty="0" smtClean="0">
                <a:solidFill>
                  <a:schemeClr val="bg1">
                    <a:lumMod val="50000"/>
                  </a:schemeClr>
                </a:solidFill>
              </a:rPr>
              <a:t>Low phase</a:t>
            </a:r>
            <a:r>
              <a:rPr lang="en-US" altLang="zh-TW" sz="1400" baseline="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TW" sz="1400" baseline="0" dirty="0">
                <a:solidFill>
                  <a:schemeClr val="bg1">
                    <a:lumMod val="50000"/>
                  </a:schemeClr>
                </a:solidFill>
              </a:rPr>
              <a:t>noise</a:t>
            </a:r>
            <a:endParaRPr lang="zh-TW" altLang="en-US" sz="1400" dirty="0">
              <a:solidFill>
                <a:schemeClr val="bg1">
                  <a:lumMod val="50000"/>
                </a:schemeClr>
              </a:solidFill>
            </a:endParaRP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rgbClr val="FF0000"/>
              </a:solidFill>
            </a:ln>
          </c:spPr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工作表1!$C$4:$J$4</c:f>
              <c:numCache>
                <c:formatCode>0_ </c:formatCode>
                <c:ptCount val="8"/>
                <c:pt idx="0">
                  <c:v>-61</c:v>
                </c:pt>
                <c:pt idx="1">
                  <c:v>-87</c:v>
                </c:pt>
                <c:pt idx="2">
                  <c:v>-114</c:v>
                </c:pt>
                <c:pt idx="3">
                  <c:v>-134</c:v>
                </c:pt>
                <c:pt idx="4">
                  <c:v>-143</c:v>
                </c:pt>
                <c:pt idx="5">
                  <c:v>-143</c:v>
                </c:pt>
                <c:pt idx="6">
                  <c:v>-143</c:v>
                </c:pt>
                <c:pt idx="7">
                  <c:v>-149</c:v>
                </c:pt>
              </c:numCache>
            </c:numRef>
          </c:val>
          <c:smooth val="0"/>
        </c:ser>
        <c:ser>
          <c:idx val="1"/>
          <c:order val="1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工作表1!$C$5:$J$5</c:f>
              <c:numCache>
                <c:formatCode>0_ </c:formatCode>
                <c:ptCount val="8"/>
                <c:pt idx="0">
                  <c:v>-67</c:v>
                </c:pt>
                <c:pt idx="1">
                  <c:v>-97</c:v>
                </c:pt>
                <c:pt idx="2">
                  <c:v>-124</c:v>
                </c:pt>
                <c:pt idx="3">
                  <c:v>-145</c:v>
                </c:pt>
                <c:pt idx="4">
                  <c:v>-155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2"/>
          <c:order val="2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工作表1!$C$6:$J$6</c:f>
              <c:numCache>
                <c:formatCode>0_ </c:formatCode>
                <c:ptCount val="8"/>
                <c:pt idx="0">
                  <c:v>-68</c:v>
                </c:pt>
                <c:pt idx="1">
                  <c:v>-96</c:v>
                </c:pt>
                <c:pt idx="2">
                  <c:v>-123</c:v>
                </c:pt>
                <c:pt idx="3">
                  <c:v>-144</c:v>
                </c:pt>
                <c:pt idx="4">
                  <c:v>-157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3"/>
          <c:order val="3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工作表1!$C$7:$J$7</c:f>
              <c:numCache>
                <c:formatCode>0_ </c:formatCode>
                <c:ptCount val="8"/>
                <c:pt idx="0">
                  <c:v>-62</c:v>
                </c:pt>
                <c:pt idx="1">
                  <c:v>-96</c:v>
                </c:pt>
                <c:pt idx="2">
                  <c:v>-122</c:v>
                </c:pt>
                <c:pt idx="3">
                  <c:v>-144</c:v>
                </c:pt>
                <c:pt idx="4">
                  <c:v>-156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4"/>
          <c:order val="4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工作表1!$C$8:$J$8</c:f>
              <c:numCache>
                <c:formatCode>0_ </c:formatCode>
                <c:ptCount val="8"/>
                <c:pt idx="0">
                  <c:v>-62</c:v>
                </c:pt>
                <c:pt idx="1">
                  <c:v>-97</c:v>
                </c:pt>
                <c:pt idx="2">
                  <c:v>-123</c:v>
                </c:pt>
                <c:pt idx="3">
                  <c:v>-144</c:v>
                </c:pt>
                <c:pt idx="4">
                  <c:v>-156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5"/>
          <c:order val="5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工作表1!$C$9:$J$9</c:f>
              <c:numCache>
                <c:formatCode>0_ </c:formatCode>
                <c:ptCount val="8"/>
                <c:pt idx="0">
                  <c:v>-66</c:v>
                </c:pt>
                <c:pt idx="1">
                  <c:v>-102</c:v>
                </c:pt>
                <c:pt idx="2">
                  <c:v>-125</c:v>
                </c:pt>
                <c:pt idx="3">
                  <c:v>-145</c:v>
                </c:pt>
                <c:pt idx="4">
                  <c:v>-156</c:v>
                </c:pt>
                <c:pt idx="5">
                  <c:v>-157</c:v>
                </c:pt>
                <c:pt idx="6">
                  <c:v>-157</c:v>
                </c:pt>
                <c:pt idx="7">
                  <c:v>-158</c:v>
                </c:pt>
              </c:numCache>
            </c:numRef>
          </c:val>
          <c:smooth val="0"/>
        </c:ser>
        <c:ser>
          <c:idx val="6"/>
          <c:order val="6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工作表1!$C$10:$J$10</c:f>
              <c:numCache>
                <c:formatCode>0_ </c:formatCode>
                <c:ptCount val="8"/>
                <c:pt idx="0">
                  <c:v>-65</c:v>
                </c:pt>
                <c:pt idx="1">
                  <c:v>-101</c:v>
                </c:pt>
                <c:pt idx="2">
                  <c:v>-122</c:v>
                </c:pt>
                <c:pt idx="3">
                  <c:v>-145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7"/>
          <c:order val="7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工作表1!$C$11:$J$11</c:f>
              <c:numCache>
                <c:formatCode>0_ </c:formatCode>
                <c:ptCount val="8"/>
                <c:pt idx="0">
                  <c:v>-71</c:v>
                </c:pt>
                <c:pt idx="1">
                  <c:v>-97</c:v>
                </c:pt>
                <c:pt idx="2">
                  <c:v>-123</c:v>
                </c:pt>
                <c:pt idx="3">
                  <c:v>-143</c:v>
                </c:pt>
                <c:pt idx="4">
                  <c:v>-156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8"/>
          <c:order val="8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工作表1!$C$12:$J$12</c:f>
              <c:numCache>
                <c:formatCode>0_ </c:formatCode>
                <c:ptCount val="8"/>
                <c:pt idx="0">
                  <c:v>-68</c:v>
                </c:pt>
                <c:pt idx="1">
                  <c:v>-97</c:v>
                </c:pt>
                <c:pt idx="2">
                  <c:v>-123</c:v>
                </c:pt>
                <c:pt idx="3">
                  <c:v>-144</c:v>
                </c:pt>
                <c:pt idx="4">
                  <c:v>-157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9"/>
          <c:order val="9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工作表1!$C$13:$J$13</c:f>
              <c:numCache>
                <c:formatCode>0_ </c:formatCode>
                <c:ptCount val="8"/>
                <c:pt idx="0">
                  <c:v>-67</c:v>
                </c:pt>
                <c:pt idx="1">
                  <c:v>-96</c:v>
                </c:pt>
                <c:pt idx="2">
                  <c:v>-122</c:v>
                </c:pt>
                <c:pt idx="3">
                  <c:v>-145</c:v>
                </c:pt>
                <c:pt idx="4">
                  <c:v>-155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10"/>
          <c:order val="10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工作表1!$C$14:$J$14</c:f>
              <c:numCache>
                <c:formatCode>0_ </c:formatCode>
                <c:ptCount val="8"/>
                <c:pt idx="0">
                  <c:v>-70</c:v>
                </c:pt>
                <c:pt idx="1">
                  <c:v>-102</c:v>
                </c:pt>
                <c:pt idx="2">
                  <c:v>-124</c:v>
                </c:pt>
                <c:pt idx="3">
                  <c:v>-145</c:v>
                </c:pt>
                <c:pt idx="4">
                  <c:v>-156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11"/>
          <c:order val="11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工作表1!$C$15:$J$15</c:f>
              <c:numCache>
                <c:formatCode>0_ </c:formatCode>
                <c:ptCount val="8"/>
                <c:pt idx="0">
                  <c:v>-66</c:v>
                </c:pt>
                <c:pt idx="1">
                  <c:v>-95</c:v>
                </c:pt>
                <c:pt idx="2">
                  <c:v>-121</c:v>
                </c:pt>
                <c:pt idx="3">
                  <c:v>-143</c:v>
                </c:pt>
                <c:pt idx="4">
                  <c:v>-157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12"/>
          <c:order val="12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工作表1!$C$16:$J$16</c:f>
              <c:numCache>
                <c:formatCode>0_ </c:formatCode>
                <c:ptCount val="8"/>
                <c:pt idx="0">
                  <c:v>-72</c:v>
                </c:pt>
                <c:pt idx="1">
                  <c:v>-99</c:v>
                </c:pt>
                <c:pt idx="2">
                  <c:v>-122</c:v>
                </c:pt>
                <c:pt idx="3">
                  <c:v>-144</c:v>
                </c:pt>
                <c:pt idx="4">
                  <c:v>-158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13"/>
          <c:order val="13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工作表1!$C$17:$J$17</c:f>
              <c:numCache>
                <c:formatCode>0_ </c:formatCode>
                <c:ptCount val="8"/>
                <c:pt idx="0">
                  <c:v>-70</c:v>
                </c:pt>
                <c:pt idx="1">
                  <c:v>-98</c:v>
                </c:pt>
                <c:pt idx="2">
                  <c:v>-123</c:v>
                </c:pt>
                <c:pt idx="3">
                  <c:v>-144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14"/>
          <c:order val="14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工作表1!$C$18:$J$18</c:f>
              <c:numCache>
                <c:formatCode>0_ </c:formatCode>
                <c:ptCount val="8"/>
                <c:pt idx="0">
                  <c:v>-67</c:v>
                </c:pt>
                <c:pt idx="1">
                  <c:v>-100</c:v>
                </c:pt>
                <c:pt idx="2">
                  <c:v>-123</c:v>
                </c:pt>
                <c:pt idx="3">
                  <c:v>-145</c:v>
                </c:pt>
                <c:pt idx="4">
                  <c:v>-158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15"/>
          <c:order val="15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工作表1!$C$19:$J$19</c:f>
              <c:numCache>
                <c:formatCode>0_ </c:formatCode>
                <c:ptCount val="8"/>
                <c:pt idx="0">
                  <c:v>-75</c:v>
                </c:pt>
                <c:pt idx="1">
                  <c:v>-100</c:v>
                </c:pt>
                <c:pt idx="2">
                  <c:v>-124</c:v>
                </c:pt>
                <c:pt idx="3">
                  <c:v>-144</c:v>
                </c:pt>
                <c:pt idx="4">
                  <c:v>-157</c:v>
                </c:pt>
                <c:pt idx="5">
                  <c:v>-158</c:v>
                </c:pt>
                <c:pt idx="6">
                  <c:v>-157</c:v>
                </c:pt>
                <c:pt idx="7">
                  <c:v>-158</c:v>
                </c:pt>
              </c:numCache>
            </c:numRef>
          </c:val>
          <c:smooth val="0"/>
        </c:ser>
        <c:ser>
          <c:idx val="16"/>
          <c:order val="16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工作表1!$C$20:$J$20</c:f>
              <c:numCache>
                <c:formatCode>0_ </c:formatCode>
                <c:ptCount val="8"/>
                <c:pt idx="0">
                  <c:v>-70</c:v>
                </c:pt>
                <c:pt idx="1">
                  <c:v>-99</c:v>
                </c:pt>
                <c:pt idx="2">
                  <c:v>-123</c:v>
                </c:pt>
                <c:pt idx="3">
                  <c:v>-144</c:v>
                </c:pt>
                <c:pt idx="4">
                  <c:v>-156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17"/>
          <c:order val="17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工作表1!$C$21:$J$21</c:f>
              <c:numCache>
                <c:formatCode>0_ </c:formatCode>
                <c:ptCount val="8"/>
                <c:pt idx="0">
                  <c:v>-64</c:v>
                </c:pt>
                <c:pt idx="1">
                  <c:v>-97</c:v>
                </c:pt>
                <c:pt idx="2">
                  <c:v>-123</c:v>
                </c:pt>
                <c:pt idx="3">
                  <c:v>-145</c:v>
                </c:pt>
                <c:pt idx="4">
                  <c:v>-157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18"/>
          <c:order val="18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工作表1!$C$22:$J$22</c:f>
              <c:numCache>
                <c:formatCode>0_ </c:formatCode>
                <c:ptCount val="8"/>
                <c:pt idx="0">
                  <c:v>-62</c:v>
                </c:pt>
                <c:pt idx="1">
                  <c:v>-96</c:v>
                </c:pt>
                <c:pt idx="2">
                  <c:v>-123</c:v>
                </c:pt>
                <c:pt idx="3">
                  <c:v>-143</c:v>
                </c:pt>
                <c:pt idx="4">
                  <c:v>-156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19"/>
          <c:order val="19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工作表1!$C$23:$J$23</c:f>
              <c:numCache>
                <c:formatCode>0_ </c:formatCode>
                <c:ptCount val="8"/>
                <c:pt idx="0">
                  <c:v>-68</c:v>
                </c:pt>
                <c:pt idx="1">
                  <c:v>-101</c:v>
                </c:pt>
                <c:pt idx="2">
                  <c:v>-124</c:v>
                </c:pt>
                <c:pt idx="3">
                  <c:v>-144</c:v>
                </c:pt>
                <c:pt idx="4">
                  <c:v>-156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20"/>
          <c:order val="20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工作表1!$C$24:$J$24</c:f>
              <c:numCache>
                <c:formatCode>0_ </c:formatCode>
                <c:ptCount val="8"/>
                <c:pt idx="0">
                  <c:v>-68</c:v>
                </c:pt>
                <c:pt idx="1">
                  <c:v>-102</c:v>
                </c:pt>
                <c:pt idx="2">
                  <c:v>-124</c:v>
                </c:pt>
                <c:pt idx="3">
                  <c:v>-144</c:v>
                </c:pt>
                <c:pt idx="4">
                  <c:v>-156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21"/>
          <c:order val="21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工作表1!$C$25:$J$25</c:f>
              <c:numCache>
                <c:formatCode>0_ </c:formatCode>
                <c:ptCount val="8"/>
                <c:pt idx="0">
                  <c:v>-71</c:v>
                </c:pt>
                <c:pt idx="1">
                  <c:v>-97</c:v>
                </c:pt>
                <c:pt idx="2">
                  <c:v>-123</c:v>
                </c:pt>
                <c:pt idx="3">
                  <c:v>-144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22"/>
          <c:order val="22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工作表1!$C$26:$J$26</c:f>
              <c:numCache>
                <c:formatCode>0_ </c:formatCode>
                <c:ptCount val="8"/>
                <c:pt idx="0">
                  <c:v>-64</c:v>
                </c:pt>
                <c:pt idx="1">
                  <c:v>-96</c:v>
                </c:pt>
                <c:pt idx="2">
                  <c:v>-124</c:v>
                </c:pt>
                <c:pt idx="3">
                  <c:v>-145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23"/>
          <c:order val="23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工作表1!$C$27:$J$27</c:f>
              <c:numCache>
                <c:formatCode>0_ </c:formatCode>
                <c:ptCount val="8"/>
                <c:pt idx="0">
                  <c:v>-72</c:v>
                </c:pt>
                <c:pt idx="1">
                  <c:v>-101</c:v>
                </c:pt>
                <c:pt idx="2">
                  <c:v>-124</c:v>
                </c:pt>
                <c:pt idx="3">
                  <c:v>-145</c:v>
                </c:pt>
                <c:pt idx="4">
                  <c:v>-156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24"/>
          <c:order val="24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工作表1!$C$28:$J$28</c:f>
              <c:numCache>
                <c:formatCode>0_ </c:formatCode>
                <c:ptCount val="8"/>
                <c:pt idx="0">
                  <c:v>-64</c:v>
                </c:pt>
                <c:pt idx="1">
                  <c:v>-99</c:v>
                </c:pt>
                <c:pt idx="2">
                  <c:v>-122</c:v>
                </c:pt>
                <c:pt idx="3">
                  <c:v>-143</c:v>
                </c:pt>
                <c:pt idx="4">
                  <c:v>-156</c:v>
                </c:pt>
                <c:pt idx="5">
                  <c:v>-158</c:v>
                </c:pt>
                <c:pt idx="6">
                  <c:v>-157</c:v>
                </c:pt>
                <c:pt idx="7">
                  <c:v>-158</c:v>
                </c:pt>
              </c:numCache>
            </c:numRef>
          </c:val>
          <c:smooth val="0"/>
        </c:ser>
        <c:ser>
          <c:idx val="25"/>
          <c:order val="25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工作表1!$C$29:$J$29</c:f>
              <c:numCache>
                <c:formatCode>0_ </c:formatCode>
                <c:ptCount val="8"/>
                <c:pt idx="0">
                  <c:v>-67</c:v>
                </c:pt>
                <c:pt idx="1">
                  <c:v>-96</c:v>
                </c:pt>
                <c:pt idx="2">
                  <c:v>-123</c:v>
                </c:pt>
                <c:pt idx="3">
                  <c:v>-143</c:v>
                </c:pt>
                <c:pt idx="4">
                  <c:v>-157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26"/>
          <c:order val="26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工作表1!$C$30:$J$30</c:f>
              <c:numCache>
                <c:formatCode>0_ </c:formatCode>
                <c:ptCount val="8"/>
                <c:pt idx="0">
                  <c:v>-70</c:v>
                </c:pt>
                <c:pt idx="1">
                  <c:v>-99</c:v>
                </c:pt>
                <c:pt idx="2">
                  <c:v>-124</c:v>
                </c:pt>
                <c:pt idx="3">
                  <c:v>-144</c:v>
                </c:pt>
                <c:pt idx="4">
                  <c:v>-157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27"/>
          <c:order val="27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工作表1!$C$31:$J$31</c:f>
              <c:numCache>
                <c:formatCode>0_ </c:formatCode>
                <c:ptCount val="8"/>
                <c:pt idx="0">
                  <c:v>-69</c:v>
                </c:pt>
                <c:pt idx="1">
                  <c:v>-99</c:v>
                </c:pt>
                <c:pt idx="2">
                  <c:v>-122</c:v>
                </c:pt>
                <c:pt idx="3">
                  <c:v>-144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28"/>
          <c:order val="28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工作表1!$C$32:$J$32</c:f>
              <c:numCache>
                <c:formatCode>0_ </c:formatCode>
                <c:ptCount val="8"/>
                <c:pt idx="0">
                  <c:v>-70</c:v>
                </c:pt>
                <c:pt idx="1">
                  <c:v>-97</c:v>
                </c:pt>
                <c:pt idx="2">
                  <c:v>-123</c:v>
                </c:pt>
                <c:pt idx="3">
                  <c:v>-144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29"/>
          <c:order val="29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工作表1!$C$33:$J$33</c:f>
              <c:numCache>
                <c:formatCode>0_ </c:formatCode>
                <c:ptCount val="8"/>
                <c:pt idx="0">
                  <c:v>-70</c:v>
                </c:pt>
                <c:pt idx="1">
                  <c:v>-97</c:v>
                </c:pt>
                <c:pt idx="2">
                  <c:v>-123</c:v>
                </c:pt>
                <c:pt idx="3">
                  <c:v>-144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30"/>
          <c:order val="30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工作表1!$C$34:$J$34</c:f>
              <c:numCache>
                <c:formatCode>0_ </c:formatCode>
                <c:ptCount val="8"/>
                <c:pt idx="0">
                  <c:v>-70</c:v>
                </c:pt>
                <c:pt idx="1">
                  <c:v>-99</c:v>
                </c:pt>
                <c:pt idx="2">
                  <c:v>-124</c:v>
                </c:pt>
                <c:pt idx="3">
                  <c:v>-145</c:v>
                </c:pt>
                <c:pt idx="4">
                  <c:v>-157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31"/>
          <c:order val="31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工作表1!$C$35:$J$35</c:f>
              <c:numCache>
                <c:formatCode>0_ </c:formatCode>
                <c:ptCount val="8"/>
                <c:pt idx="0">
                  <c:v>-70</c:v>
                </c:pt>
                <c:pt idx="1">
                  <c:v>-97</c:v>
                </c:pt>
                <c:pt idx="2">
                  <c:v>-123</c:v>
                </c:pt>
                <c:pt idx="3">
                  <c:v>-144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-157</c:v>
                </c:pt>
              </c:numCache>
            </c:numRef>
          </c:val>
          <c:smooth val="0"/>
        </c:ser>
        <c:ser>
          <c:idx val="32"/>
          <c:order val="32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工作表1!$C$36:$J$36</c:f>
              <c:numCache>
                <c:formatCode>0_ </c:formatCode>
                <c:ptCount val="8"/>
                <c:pt idx="0">
                  <c:v>-68</c:v>
                </c:pt>
                <c:pt idx="1">
                  <c:v>-99</c:v>
                </c:pt>
                <c:pt idx="2">
                  <c:v>-125</c:v>
                </c:pt>
                <c:pt idx="3">
                  <c:v>-145</c:v>
                </c:pt>
                <c:pt idx="4">
                  <c:v>-157</c:v>
                </c:pt>
                <c:pt idx="5">
                  <c:v>-158</c:v>
                </c:pt>
                <c:pt idx="6">
                  <c:v>-158</c:v>
                </c:pt>
                <c:pt idx="7">
                  <c:v>-157</c:v>
                </c:pt>
              </c:numCache>
            </c:numRef>
          </c:val>
          <c:smooth val="0"/>
        </c:ser>
        <c:ser>
          <c:idx val="33"/>
          <c:order val="33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工作表1!$C$37:$J$37</c:f>
              <c:numCache>
                <c:formatCode>0_ </c:formatCode>
                <c:ptCount val="8"/>
                <c:pt idx="0">
                  <c:v>-63</c:v>
                </c:pt>
                <c:pt idx="1">
                  <c:v>-98</c:v>
                </c:pt>
                <c:pt idx="2">
                  <c:v>-122</c:v>
                </c:pt>
                <c:pt idx="3">
                  <c:v>-145</c:v>
                </c:pt>
                <c:pt idx="4">
                  <c:v>-156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34"/>
          <c:order val="34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工作表1!$C$38:$J$38</c:f>
              <c:numCache>
                <c:formatCode>0_ </c:formatCode>
                <c:ptCount val="8"/>
                <c:pt idx="0">
                  <c:v>-64</c:v>
                </c:pt>
                <c:pt idx="1">
                  <c:v>-96</c:v>
                </c:pt>
                <c:pt idx="2">
                  <c:v>-122</c:v>
                </c:pt>
                <c:pt idx="3">
                  <c:v>-144</c:v>
                </c:pt>
                <c:pt idx="4">
                  <c:v>-156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35"/>
          <c:order val="35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工作表1!$C$39:$J$39</c:f>
              <c:numCache>
                <c:formatCode>0_ </c:formatCode>
                <c:ptCount val="8"/>
                <c:pt idx="0">
                  <c:v>-65</c:v>
                </c:pt>
                <c:pt idx="1">
                  <c:v>-99</c:v>
                </c:pt>
                <c:pt idx="2">
                  <c:v>-125</c:v>
                </c:pt>
                <c:pt idx="3">
                  <c:v>-144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36"/>
          <c:order val="36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工作表1!$C$40:$J$40</c:f>
              <c:numCache>
                <c:formatCode>0_ </c:formatCode>
                <c:ptCount val="8"/>
                <c:pt idx="0">
                  <c:v>-73</c:v>
                </c:pt>
                <c:pt idx="1">
                  <c:v>-102</c:v>
                </c:pt>
                <c:pt idx="2">
                  <c:v>-123</c:v>
                </c:pt>
                <c:pt idx="3">
                  <c:v>-144</c:v>
                </c:pt>
                <c:pt idx="4">
                  <c:v>-156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37"/>
          <c:order val="37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工作表1!$C$41:$J$41</c:f>
              <c:numCache>
                <c:formatCode>0_ </c:formatCode>
                <c:ptCount val="8"/>
                <c:pt idx="0">
                  <c:v>-63</c:v>
                </c:pt>
                <c:pt idx="1">
                  <c:v>-102</c:v>
                </c:pt>
                <c:pt idx="2">
                  <c:v>-124</c:v>
                </c:pt>
                <c:pt idx="3">
                  <c:v>-144</c:v>
                </c:pt>
                <c:pt idx="4">
                  <c:v>-156</c:v>
                </c:pt>
                <c:pt idx="5">
                  <c:v>-158</c:v>
                </c:pt>
                <c:pt idx="6">
                  <c:v>-157</c:v>
                </c:pt>
                <c:pt idx="7">
                  <c:v>-157</c:v>
                </c:pt>
              </c:numCache>
            </c:numRef>
          </c:val>
          <c:smooth val="0"/>
        </c:ser>
        <c:ser>
          <c:idx val="38"/>
          <c:order val="38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工作表1!$C$42:$J$42</c:f>
              <c:numCache>
                <c:formatCode>0_ </c:formatCode>
                <c:ptCount val="8"/>
                <c:pt idx="0">
                  <c:v>-65</c:v>
                </c:pt>
                <c:pt idx="1">
                  <c:v>-106</c:v>
                </c:pt>
                <c:pt idx="2">
                  <c:v>-123</c:v>
                </c:pt>
                <c:pt idx="3">
                  <c:v>-144</c:v>
                </c:pt>
                <c:pt idx="4">
                  <c:v>-156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39"/>
          <c:order val="39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工作表1!$C$43:$J$43</c:f>
              <c:numCache>
                <c:formatCode>0_ </c:formatCode>
                <c:ptCount val="8"/>
                <c:pt idx="0">
                  <c:v>-68</c:v>
                </c:pt>
                <c:pt idx="1">
                  <c:v>-99</c:v>
                </c:pt>
                <c:pt idx="2">
                  <c:v>-123</c:v>
                </c:pt>
                <c:pt idx="3">
                  <c:v>-144</c:v>
                </c:pt>
                <c:pt idx="4">
                  <c:v>-156</c:v>
                </c:pt>
                <c:pt idx="5">
                  <c:v>-158</c:v>
                </c:pt>
                <c:pt idx="6">
                  <c:v>-157</c:v>
                </c:pt>
                <c:pt idx="7">
                  <c:v>-157</c:v>
                </c:pt>
              </c:numCache>
            </c:numRef>
          </c:val>
          <c:smooth val="0"/>
        </c:ser>
        <c:ser>
          <c:idx val="40"/>
          <c:order val="40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工作表1!$C$44:$J$44</c:f>
              <c:numCache>
                <c:formatCode>0_ </c:formatCode>
                <c:ptCount val="8"/>
                <c:pt idx="0">
                  <c:v>-61</c:v>
                </c:pt>
                <c:pt idx="1">
                  <c:v>-92</c:v>
                </c:pt>
                <c:pt idx="2">
                  <c:v>-121</c:v>
                </c:pt>
                <c:pt idx="3">
                  <c:v>-144</c:v>
                </c:pt>
                <c:pt idx="4">
                  <c:v>-156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41"/>
          <c:order val="41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工作表1!$C$45:$J$45</c:f>
              <c:numCache>
                <c:formatCode>0_ </c:formatCode>
                <c:ptCount val="8"/>
                <c:pt idx="0">
                  <c:v>-66</c:v>
                </c:pt>
                <c:pt idx="1">
                  <c:v>-98</c:v>
                </c:pt>
                <c:pt idx="2">
                  <c:v>-123</c:v>
                </c:pt>
                <c:pt idx="3">
                  <c:v>-144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42"/>
          <c:order val="42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工作表1!$C$46:$J$46</c:f>
              <c:numCache>
                <c:formatCode>0_ </c:formatCode>
                <c:ptCount val="8"/>
                <c:pt idx="0">
                  <c:v>-66</c:v>
                </c:pt>
                <c:pt idx="1">
                  <c:v>-96</c:v>
                </c:pt>
                <c:pt idx="2">
                  <c:v>-123</c:v>
                </c:pt>
                <c:pt idx="3">
                  <c:v>-144</c:v>
                </c:pt>
                <c:pt idx="4">
                  <c:v>-156</c:v>
                </c:pt>
                <c:pt idx="5">
                  <c:v>-158</c:v>
                </c:pt>
                <c:pt idx="6">
                  <c:v>-157</c:v>
                </c:pt>
                <c:pt idx="7">
                  <c:v>-157</c:v>
                </c:pt>
              </c:numCache>
            </c:numRef>
          </c:val>
          <c:smooth val="0"/>
        </c:ser>
        <c:ser>
          <c:idx val="43"/>
          <c:order val="43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工作表1!$C$47:$J$47</c:f>
              <c:numCache>
                <c:formatCode>0_ </c:formatCode>
                <c:ptCount val="8"/>
                <c:pt idx="0">
                  <c:v>-70</c:v>
                </c:pt>
                <c:pt idx="1">
                  <c:v>-99</c:v>
                </c:pt>
                <c:pt idx="2">
                  <c:v>-122</c:v>
                </c:pt>
                <c:pt idx="3">
                  <c:v>-144</c:v>
                </c:pt>
                <c:pt idx="4">
                  <c:v>-158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44"/>
          <c:order val="44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工作表1!$C$48:$J$48</c:f>
              <c:numCache>
                <c:formatCode>0_ </c:formatCode>
                <c:ptCount val="8"/>
                <c:pt idx="0">
                  <c:v>-65</c:v>
                </c:pt>
                <c:pt idx="1">
                  <c:v>-104</c:v>
                </c:pt>
                <c:pt idx="2">
                  <c:v>-124</c:v>
                </c:pt>
                <c:pt idx="3">
                  <c:v>-144</c:v>
                </c:pt>
                <c:pt idx="4">
                  <c:v>-156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45"/>
          <c:order val="45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工作表1!$C$49:$J$49</c:f>
              <c:numCache>
                <c:formatCode>0_ </c:formatCode>
                <c:ptCount val="8"/>
                <c:pt idx="0">
                  <c:v>-61</c:v>
                </c:pt>
                <c:pt idx="1">
                  <c:v>-94</c:v>
                </c:pt>
                <c:pt idx="2">
                  <c:v>-122</c:v>
                </c:pt>
                <c:pt idx="3">
                  <c:v>-144</c:v>
                </c:pt>
                <c:pt idx="4">
                  <c:v>-158</c:v>
                </c:pt>
                <c:pt idx="5">
                  <c:v>-158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46"/>
          <c:order val="46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工作表1!$C$50:$J$50</c:f>
              <c:numCache>
                <c:formatCode>0_ </c:formatCode>
                <c:ptCount val="8"/>
                <c:pt idx="0">
                  <c:v>-66</c:v>
                </c:pt>
                <c:pt idx="1">
                  <c:v>-99</c:v>
                </c:pt>
                <c:pt idx="2">
                  <c:v>-124</c:v>
                </c:pt>
                <c:pt idx="3">
                  <c:v>-145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-157</c:v>
                </c:pt>
              </c:numCache>
            </c:numRef>
          </c:val>
          <c:smooth val="0"/>
        </c:ser>
        <c:ser>
          <c:idx val="47"/>
          <c:order val="47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工作表1!$C$51:$J$51</c:f>
              <c:numCache>
                <c:formatCode>0_ </c:formatCode>
                <c:ptCount val="8"/>
                <c:pt idx="0">
                  <c:v>-65</c:v>
                </c:pt>
                <c:pt idx="1">
                  <c:v>-97</c:v>
                </c:pt>
                <c:pt idx="2">
                  <c:v>-122</c:v>
                </c:pt>
                <c:pt idx="3">
                  <c:v>-142</c:v>
                </c:pt>
                <c:pt idx="4">
                  <c:v>-156</c:v>
                </c:pt>
                <c:pt idx="5">
                  <c:v>-157</c:v>
                </c:pt>
                <c:pt idx="6">
                  <c:v>-158</c:v>
                </c:pt>
                <c:pt idx="7">
                  <c:v>-157</c:v>
                </c:pt>
              </c:numCache>
            </c:numRef>
          </c:val>
          <c:smooth val="0"/>
        </c:ser>
        <c:ser>
          <c:idx val="48"/>
          <c:order val="48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工作表1!$C$52:$J$52</c:f>
              <c:numCache>
                <c:formatCode>0_ </c:formatCode>
                <c:ptCount val="8"/>
                <c:pt idx="0">
                  <c:v>-67</c:v>
                </c:pt>
                <c:pt idx="1">
                  <c:v>-100</c:v>
                </c:pt>
                <c:pt idx="2">
                  <c:v>-124</c:v>
                </c:pt>
                <c:pt idx="3">
                  <c:v>-145</c:v>
                </c:pt>
                <c:pt idx="4">
                  <c:v>-157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ser>
          <c:idx val="49"/>
          <c:order val="49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工作表1!$C$53:$J$53</c:f>
              <c:numCache>
                <c:formatCode>0_ </c:formatCode>
                <c:ptCount val="8"/>
                <c:pt idx="0">
                  <c:v>-70</c:v>
                </c:pt>
                <c:pt idx="1">
                  <c:v>-97</c:v>
                </c:pt>
                <c:pt idx="2">
                  <c:v>-125</c:v>
                </c:pt>
                <c:pt idx="3">
                  <c:v>-144</c:v>
                </c:pt>
                <c:pt idx="4">
                  <c:v>-156</c:v>
                </c:pt>
                <c:pt idx="5">
                  <c:v>-158</c:v>
                </c:pt>
                <c:pt idx="6">
                  <c:v>-157</c:v>
                </c:pt>
                <c:pt idx="7">
                  <c:v>-158</c:v>
                </c:pt>
              </c:numCache>
            </c:numRef>
          </c:val>
          <c:smooth val="0"/>
        </c:ser>
        <c:ser>
          <c:idx val="50"/>
          <c:order val="50"/>
          <c:cat>
            <c:strRef>
              <c:f>工作表1!$C$3:$J$3</c:f>
              <c:strCache>
                <c:ptCount val="8"/>
                <c:pt idx="0">
                  <c:v>1Hz</c:v>
                </c:pt>
                <c:pt idx="1">
                  <c:v>10Hz</c:v>
                </c:pt>
                <c:pt idx="2">
                  <c:v>100Hz</c:v>
                </c:pt>
                <c:pt idx="3">
                  <c:v>1KHz</c:v>
                </c:pt>
                <c:pt idx="4">
                  <c:v>10KHz</c:v>
                </c:pt>
                <c:pt idx="5">
                  <c:v>40KHz</c:v>
                </c:pt>
                <c:pt idx="6">
                  <c:v>100KHz</c:v>
                </c:pt>
                <c:pt idx="7">
                  <c:v>1MHz</c:v>
                </c:pt>
              </c:strCache>
            </c:strRef>
          </c:cat>
          <c:val>
            <c:numRef>
              <c:f>工作表1!$C$54:$J$54</c:f>
              <c:numCache>
                <c:formatCode>0_ </c:formatCode>
                <c:ptCount val="8"/>
                <c:pt idx="0">
                  <c:v>-69</c:v>
                </c:pt>
                <c:pt idx="1">
                  <c:v>-102</c:v>
                </c:pt>
                <c:pt idx="2">
                  <c:v>-123</c:v>
                </c:pt>
                <c:pt idx="3">
                  <c:v>-144</c:v>
                </c:pt>
                <c:pt idx="4">
                  <c:v>-156</c:v>
                </c:pt>
                <c:pt idx="5">
                  <c:v>-157</c:v>
                </c:pt>
                <c:pt idx="6">
                  <c:v>-158</c:v>
                </c:pt>
                <c:pt idx="7">
                  <c:v>-158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99385344"/>
        <c:axId val="99386880"/>
      </c:lineChart>
      <c:catAx>
        <c:axId val="993853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9386880"/>
        <c:crossesAt val="-999"/>
        <c:auto val="1"/>
        <c:lblAlgn val="ctr"/>
        <c:lblOffset val="100"/>
        <c:noMultiLvlLbl val="0"/>
      </c:catAx>
      <c:valAx>
        <c:axId val="99386880"/>
        <c:scaling>
          <c:orientation val="minMax"/>
        </c:scaling>
        <c:delete val="0"/>
        <c:axPos val="l"/>
        <c:majorGridlines/>
        <c:numFmt formatCode="0_ " sourceLinked="1"/>
        <c:majorTickMark val="out"/>
        <c:minorTickMark val="none"/>
        <c:tickLblPos val="nextTo"/>
        <c:crossAx val="9938534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zh-TW" altLang="en-US" sz="2800"/>
              <a:t>品牌策略布局</a:t>
            </a:r>
          </a:p>
        </c:rich>
      </c:tx>
      <c:layout>
        <c:manualLayout>
          <c:xMode val="edge"/>
          <c:yMode val="edge"/>
          <c:x val="0.33251638706810355"/>
          <c:y val="3.7631122377148198E-2"/>
        </c:manualLayout>
      </c:layout>
      <c:overlay val="0"/>
    </c:title>
    <c:autoTitleDeleted val="0"/>
    <c:view3D>
      <c:rotX val="2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972222222222222"/>
          <c:y val="0.29582604257801109"/>
          <c:w val="0.81388888888888888"/>
          <c:h val="0.64179717118693491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10392331407621376"/>
                  <c:y val="-0.48381470200591659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dirty="0"/>
                      <a:t>希</a:t>
                    </a:r>
                    <a:r>
                      <a:rPr lang="zh-TW" altLang="en-US" dirty="0" smtClean="0"/>
                      <a:t>華</a:t>
                    </a:r>
                    <a:endParaRPr lang="en-US" altLang="zh-TW" dirty="0" smtClean="0"/>
                  </a:p>
                  <a:p>
                    <a:r>
                      <a:rPr lang="zh-TW" altLang="en-US" dirty="0" smtClean="0"/>
                      <a:t>自</a:t>
                    </a:r>
                    <a:r>
                      <a:rPr lang="zh-TW" altLang="en-US" dirty="0"/>
                      <a:t>有品牌
</a:t>
                    </a:r>
                    <a:r>
                      <a:rPr lang="en-US" altLang="zh-TW" dirty="0"/>
                      <a:t>70%</a:t>
                    </a:r>
                    <a:endParaRPr lang="zh-TW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6.7012276413731808E-2"/>
                  <c:y val="-7.0773365725705348E-2"/>
                </c:manualLayout>
              </c:layout>
              <c:tx>
                <c:rich>
                  <a:bodyPr/>
                  <a:lstStyle/>
                  <a:p>
                    <a:r>
                      <a:rPr lang="zh-TW" altLang="en-US" dirty="0" smtClean="0"/>
                      <a:t>策略聯盟</a:t>
                    </a:r>
                    <a:endParaRPr lang="en-US" altLang="zh-TW" dirty="0" smtClean="0"/>
                  </a:p>
                  <a:p>
                    <a:r>
                      <a:rPr lang="zh-TW" altLang="en-US" dirty="0" smtClean="0"/>
                      <a:t>同業</a:t>
                    </a:r>
                    <a:r>
                      <a:rPr lang="zh-TW" altLang="en-US" dirty="0"/>
                      <a:t>品牌
</a:t>
                    </a:r>
                    <a:r>
                      <a:rPr lang="en-US" altLang="zh-TW" dirty="0"/>
                      <a:t>30%</a:t>
                    </a:r>
                    <a:endParaRPr lang="zh-TW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000"/>
                </a:pPr>
                <a:endParaRPr lang="zh-TW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Sheet2!$H$2:$H$3</c:f>
              <c:strCache>
                <c:ptCount val="2"/>
                <c:pt idx="0">
                  <c:v>希華自有品牌</c:v>
                </c:pt>
                <c:pt idx="1">
                  <c:v>策略聯盟同業品牌</c:v>
                </c:pt>
              </c:strCache>
            </c:strRef>
          </c:cat>
          <c:val>
            <c:numRef>
              <c:f>Sheet2!$I$2:$I$3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noFill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layout>
        <c:manualLayout>
          <c:xMode val="edge"/>
          <c:yMode val="edge"/>
          <c:x val="0.39416013163288371"/>
          <c:y val="3.7812699112145916E-2"/>
        </c:manualLayout>
      </c:layout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zh-TW"/>
        </a:p>
      </c:txPr>
    </c:title>
    <c:autoTitleDeleted val="0"/>
    <c:plotArea>
      <c:layout/>
      <c:lineChart>
        <c:grouping val="standard"/>
        <c:varyColors val="0"/>
        <c:ser>
          <c:idx val="1"/>
          <c:order val="0"/>
          <c:tx>
            <c:strRef>
              <c:f>每季毛利趨勢!$A$4</c:f>
              <c:strCache>
                <c:ptCount val="1"/>
                <c:pt idx="0">
                  <c:v>Gross Profit Rate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7.28291744879975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4.248368511799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5748873028745906E-3"/>
                  <c:y val="7.88982723619973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52496243429153E-3"/>
                  <c:y val="-7.28291744879974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52496243429153E-3"/>
                  <c:y val="6.6760076613997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52496243429153E-3"/>
                  <c:y val="-5.46218808659981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5069128683994763E-2"/>
                  <c:y val="0.1134380973364377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1.3699207894540693E-3"/>
                  <c:y val="-6.9323281705600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5.4796831578162774E-3"/>
                  <c:y val="0.105738101901750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5.4796831578162774E-3"/>
                  <c:y val="-9.24346812915468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0"/>
                  <c:y val="9.71055659839966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0"/>
                  <c:y val="-6.67600766139977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1.52496243429153E-3"/>
                  <c:y val="9.71055659839966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3.0499248685830599E-3"/>
                  <c:y val="-5.46218808659981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每季毛利趨勢!$B$2:$S$2</c:f>
              <c:strCache>
                <c:ptCount val="14"/>
                <c:pt idx="0">
                  <c:v>Q1-15</c:v>
                </c:pt>
                <c:pt idx="1">
                  <c:v>Q2-15</c:v>
                </c:pt>
                <c:pt idx="2">
                  <c:v>Q3-15</c:v>
                </c:pt>
                <c:pt idx="3">
                  <c:v>Q4-15</c:v>
                </c:pt>
                <c:pt idx="4">
                  <c:v>Q1-16</c:v>
                </c:pt>
                <c:pt idx="5">
                  <c:v>Q2-16</c:v>
                </c:pt>
                <c:pt idx="6">
                  <c:v>Q3-16</c:v>
                </c:pt>
                <c:pt idx="7">
                  <c:v>Q4-16</c:v>
                </c:pt>
                <c:pt idx="8">
                  <c:v>Q1-17</c:v>
                </c:pt>
                <c:pt idx="9">
                  <c:v>Q2-17</c:v>
                </c:pt>
                <c:pt idx="10">
                  <c:v>Q3-17</c:v>
                </c:pt>
                <c:pt idx="11">
                  <c:v>Q4-17</c:v>
                </c:pt>
                <c:pt idx="12">
                  <c:v>Q1-18</c:v>
                </c:pt>
                <c:pt idx="13">
                  <c:v>Q2-18</c:v>
                </c:pt>
              </c:strCache>
            </c:strRef>
          </c:cat>
          <c:val>
            <c:numRef>
              <c:f>每季毛利趨勢!$B$4:$S$4</c:f>
              <c:numCache>
                <c:formatCode>0.0%</c:formatCode>
                <c:ptCount val="14"/>
                <c:pt idx="0">
                  <c:v>0.2028368794326241</c:v>
                </c:pt>
                <c:pt idx="1">
                  <c:v>0.21374045801526717</c:v>
                </c:pt>
                <c:pt idx="2">
                  <c:v>0.18947368421052632</c:v>
                </c:pt>
                <c:pt idx="3">
                  <c:v>0.26448736998514116</c:v>
                </c:pt>
                <c:pt idx="4">
                  <c:v>0.188</c:v>
                </c:pt>
                <c:pt idx="5">
                  <c:v>0.247</c:v>
                </c:pt>
                <c:pt idx="6">
                  <c:v>0.20200000000000001</c:v>
                </c:pt>
                <c:pt idx="7">
                  <c:v>0.185</c:v>
                </c:pt>
                <c:pt idx="8">
                  <c:v>0.17599999999999999</c:v>
                </c:pt>
                <c:pt idx="9">
                  <c:v>0.152</c:v>
                </c:pt>
                <c:pt idx="10">
                  <c:v>0.18032786885245902</c:v>
                </c:pt>
                <c:pt idx="11">
                  <c:v>0.16250000000000001</c:v>
                </c:pt>
                <c:pt idx="12">
                  <c:v>0.18832116788321168</c:v>
                </c:pt>
                <c:pt idx="13">
                  <c:v>0.19630156472261737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01050240"/>
        <c:axId val="113350144"/>
      </c:lineChart>
      <c:catAx>
        <c:axId val="10105024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zh-TW"/>
          </a:p>
        </c:txPr>
        <c:crossAx val="113350144"/>
        <c:crosses val="autoZero"/>
        <c:auto val="1"/>
        <c:lblAlgn val="ctr"/>
        <c:lblOffset val="100"/>
        <c:noMultiLvlLbl val="0"/>
      </c:catAx>
      <c:valAx>
        <c:axId val="113350144"/>
        <c:scaling>
          <c:orientation val="minMax"/>
        </c:scaling>
        <c:delete val="1"/>
        <c:axPos val="l"/>
        <c:numFmt formatCode="0.0%" sourceLinked="1"/>
        <c:majorTickMark val="none"/>
        <c:minorTickMark val="none"/>
        <c:tickLblPos val="nextTo"/>
        <c:crossAx val="1010502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>
        <c:manualLayout>
          <c:xMode val="edge"/>
          <c:yMode val="edge"/>
          <c:x val="0.41924029913453759"/>
          <c:y val="6.0185171121637071E-2"/>
        </c:manualLayout>
      </c:layout>
      <c:overlay val="0"/>
      <c:txPr>
        <a:bodyPr/>
        <a:lstStyle/>
        <a:p>
          <a:pPr>
            <a:defRPr sz="1800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zh-TW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6969895214807343E-2"/>
          <c:y val="0.24751344494718511"/>
          <c:w val="0.94154857484379528"/>
          <c:h val="0.60828575546692554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每季毛利趨勢!$A$3</c:f>
              <c:strCache>
                <c:ptCount val="1"/>
                <c:pt idx="0">
                  <c:v>Gross Profit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每季毛利趨勢!$B$2:$S$2</c:f>
              <c:strCache>
                <c:ptCount val="14"/>
                <c:pt idx="0">
                  <c:v>Q1-15</c:v>
                </c:pt>
                <c:pt idx="1">
                  <c:v>Q2-15</c:v>
                </c:pt>
                <c:pt idx="2">
                  <c:v>Q3-15</c:v>
                </c:pt>
                <c:pt idx="3">
                  <c:v>Q4-15</c:v>
                </c:pt>
                <c:pt idx="4">
                  <c:v>Q1-16</c:v>
                </c:pt>
                <c:pt idx="5">
                  <c:v>Q2-16</c:v>
                </c:pt>
                <c:pt idx="6">
                  <c:v>Q3-16</c:v>
                </c:pt>
                <c:pt idx="7">
                  <c:v>Q4-16</c:v>
                </c:pt>
                <c:pt idx="8">
                  <c:v>Q1-17</c:v>
                </c:pt>
                <c:pt idx="9">
                  <c:v>Q2-17</c:v>
                </c:pt>
                <c:pt idx="10">
                  <c:v>Q3-17</c:v>
                </c:pt>
                <c:pt idx="11">
                  <c:v>Q4-17</c:v>
                </c:pt>
                <c:pt idx="12">
                  <c:v>Q1-18</c:v>
                </c:pt>
                <c:pt idx="13">
                  <c:v>Q2-18</c:v>
                </c:pt>
              </c:strCache>
            </c:strRef>
          </c:cat>
          <c:val>
            <c:numRef>
              <c:f>每季毛利趨勢!$B$3:$S$3</c:f>
              <c:numCache>
                <c:formatCode>_-* #,##0_-;\-* #,##0_-;_-* "-"??_-;_-@_-</c:formatCode>
                <c:ptCount val="14"/>
                <c:pt idx="0">
                  <c:v>143</c:v>
                </c:pt>
                <c:pt idx="1">
                  <c:v>140</c:v>
                </c:pt>
                <c:pt idx="2">
                  <c:v>144</c:v>
                </c:pt>
                <c:pt idx="3">
                  <c:v>178</c:v>
                </c:pt>
                <c:pt idx="4">
                  <c:v>133</c:v>
                </c:pt>
                <c:pt idx="5">
                  <c:v>178</c:v>
                </c:pt>
                <c:pt idx="6">
                  <c:v>158</c:v>
                </c:pt>
                <c:pt idx="7">
                  <c:v>141</c:v>
                </c:pt>
                <c:pt idx="8">
                  <c:v>126</c:v>
                </c:pt>
                <c:pt idx="9">
                  <c:v>132</c:v>
                </c:pt>
                <c:pt idx="10" formatCode="General">
                  <c:v>143</c:v>
                </c:pt>
                <c:pt idx="11" formatCode="General">
                  <c:v>143</c:v>
                </c:pt>
                <c:pt idx="12" formatCode="General">
                  <c:v>129</c:v>
                </c:pt>
                <c:pt idx="13" formatCode="General">
                  <c:v>138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14612096"/>
        <c:axId val="117039872"/>
        <c:axId val="0"/>
      </c:bar3DChart>
      <c:catAx>
        <c:axId val="11461209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zh-TW"/>
          </a:p>
        </c:txPr>
        <c:crossAx val="117039872"/>
        <c:crosses val="autoZero"/>
        <c:auto val="1"/>
        <c:lblAlgn val="ctr"/>
        <c:lblOffset val="100"/>
        <c:noMultiLvlLbl val="0"/>
      </c:catAx>
      <c:valAx>
        <c:axId val="117039872"/>
        <c:scaling>
          <c:orientation val="minMax"/>
        </c:scaling>
        <c:delete val="1"/>
        <c:axPos val="l"/>
        <c:numFmt formatCode="_-* #,##0_-;\-* #,##0_-;_-* &quot;-&quot;??_-;_-@_-" sourceLinked="1"/>
        <c:majorTickMark val="none"/>
        <c:minorTickMark val="none"/>
        <c:tickLblPos val="nextTo"/>
        <c:crossAx val="11461209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/>
      </a:pPr>
      <a:endParaRPr lang="zh-TW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zh-TW"/>
        </a:p>
      </c:txPr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2129566343257871E-2"/>
          <c:y val="0.36275408796213132"/>
          <c:w val="0.9878704336567421"/>
          <c:h val="0.5023479772633914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每季淨利趨勢!$A$3</c:f>
              <c:strCache>
                <c:ptCount val="1"/>
                <c:pt idx="0">
                  <c:v>Net Profit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每季淨利趨勢!$B$2:$S$2</c:f>
              <c:strCache>
                <c:ptCount val="14"/>
                <c:pt idx="0">
                  <c:v>Q1-15</c:v>
                </c:pt>
                <c:pt idx="1">
                  <c:v>Q2-15</c:v>
                </c:pt>
                <c:pt idx="2">
                  <c:v>Q3-15</c:v>
                </c:pt>
                <c:pt idx="3">
                  <c:v>Q4-15</c:v>
                </c:pt>
                <c:pt idx="4">
                  <c:v>Q1-16</c:v>
                </c:pt>
                <c:pt idx="5">
                  <c:v>Q2-16</c:v>
                </c:pt>
                <c:pt idx="6">
                  <c:v>Q3-16</c:v>
                </c:pt>
                <c:pt idx="7">
                  <c:v>Q4-16</c:v>
                </c:pt>
                <c:pt idx="8">
                  <c:v>Q1-17</c:v>
                </c:pt>
                <c:pt idx="9">
                  <c:v>Q2-17</c:v>
                </c:pt>
                <c:pt idx="10">
                  <c:v>Q3-17</c:v>
                </c:pt>
                <c:pt idx="11">
                  <c:v>Q4-17</c:v>
                </c:pt>
                <c:pt idx="12">
                  <c:v>Q1-18</c:v>
                </c:pt>
                <c:pt idx="13">
                  <c:v>Q2-18</c:v>
                </c:pt>
              </c:strCache>
            </c:strRef>
          </c:cat>
          <c:val>
            <c:numRef>
              <c:f>每季淨利趨勢!$B$3:$S$3</c:f>
              <c:numCache>
                <c:formatCode>_-* #,##0_-;\-* #,##0_-;_-* "-"??_-;_-@_-</c:formatCode>
                <c:ptCount val="14"/>
                <c:pt idx="0">
                  <c:v>50</c:v>
                </c:pt>
                <c:pt idx="1">
                  <c:v>58</c:v>
                </c:pt>
                <c:pt idx="2">
                  <c:v>99</c:v>
                </c:pt>
                <c:pt idx="3">
                  <c:v>49</c:v>
                </c:pt>
                <c:pt idx="4">
                  <c:v>10</c:v>
                </c:pt>
                <c:pt idx="5">
                  <c:v>89</c:v>
                </c:pt>
                <c:pt idx="6">
                  <c:v>43</c:v>
                </c:pt>
                <c:pt idx="7">
                  <c:v>100</c:v>
                </c:pt>
                <c:pt idx="8">
                  <c:v>18</c:v>
                </c:pt>
                <c:pt idx="9">
                  <c:v>59</c:v>
                </c:pt>
                <c:pt idx="10" formatCode="General">
                  <c:v>55</c:v>
                </c:pt>
                <c:pt idx="11" formatCode="General">
                  <c:v>41</c:v>
                </c:pt>
                <c:pt idx="12" formatCode="General">
                  <c:v>39</c:v>
                </c:pt>
                <c:pt idx="13" formatCode="General">
                  <c:v>89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5550976"/>
        <c:axId val="125554048"/>
        <c:axId val="0"/>
      </c:bar3DChart>
      <c:catAx>
        <c:axId val="12555097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zh-TW"/>
          </a:p>
        </c:txPr>
        <c:crossAx val="125554048"/>
        <c:crosses val="autoZero"/>
        <c:auto val="1"/>
        <c:lblAlgn val="ctr"/>
        <c:lblOffset val="100"/>
        <c:noMultiLvlLbl val="0"/>
      </c:catAx>
      <c:valAx>
        <c:axId val="125554048"/>
        <c:scaling>
          <c:orientation val="minMax"/>
        </c:scaling>
        <c:delete val="1"/>
        <c:axPos val="l"/>
        <c:numFmt formatCode="_-* #,##0_-;\-* #,##0_-;_-* &quot;-&quot;??_-;_-@_-" sourceLinked="1"/>
        <c:majorTickMark val="out"/>
        <c:minorTickMark val="none"/>
        <c:tickLblPos val="nextTo"/>
        <c:crossAx val="1255509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layout/>
      <c:overlay val="0"/>
      <c:txPr>
        <a:bodyPr/>
        <a:lstStyle/>
        <a:p>
          <a:pPr>
            <a:defRPr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zh-TW"/>
        </a:p>
      </c:txPr>
    </c:title>
    <c:autoTitleDeleted val="0"/>
    <c:plotArea>
      <c:layout>
        <c:manualLayout>
          <c:layoutTarget val="inner"/>
          <c:xMode val="edge"/>
          <c:yMode val="edge"/>
          <c:x val="1.2659459662862142E-2"/>
          <c:y val="0.33552659365855136"/>
          <c:w val="0.96518648592712908"/>
          <c:h val="0.56365131082752584"/>
        </c:manualLayout>
      </c:layout>
      <c:lineChart>
        <c:grouping val="standard"/>
        <c:varyColors val="0"/>
        <c:ser>
          <c:idx val="1"/>
          <c:order val="0"/>
          <c:tx>
            <c:strRef>
              <c:f>每季淨利趨勢!$A$4</c:f>
              <c:strCache>
                <c:ptCount val="1"/>
                <c:pt idx="0">
                  <c:v>Net Profit Rate</c:v>
                </c:pt>
              </c:strCache>
            </c:strRef>
          </c:tx>
          <c:dLbls>
            <c:dLbl>
              <c:idx val="4"/>
              <c:layout>
                <c:manualLayout>
                  <c:x val="1.4241892120719909E-2"/>
                  <c:y val="-1.644304160255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0"/>
                  <c:y val="-6.22605363984673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7406757036435443E-2"/>
                  <c:y val="-1.91570881226053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1.1604370636277135E-16"/>
                  <c:y val="5.747126436781609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每季淨利趨勢!$B$2:$S$2</c:f>
              <c:strCache>
                <c:ptCount val="14"/>
                <c:pt idx="0">
                  <c:v>Q1-15</c:v>
                </c:pt>
                <c:pt idx="1">
                  <c:v>Q2-15</c:v>
                </c:pt>
                <c:pt idx="2">
                  <c:v>Q3-15</c:v>
                </c:pt>
                <c:pt idx="3">
                  <c:v>Q4-15</c:v>
                </c:pt>
                <c:pt idx="4">
                  <c:v>Q1-16</c:v>
                </c:pt>
                <c:pt idx="5">
                  <c:v>Q2-16</c:v>
                </c:pt>
                <c:pt idx="6">
                  <c:v>Q3-16</c:v>
                </c:pt>
                <c:pt idx="7">
                  <c:v>Q4-16</c:v>
                </c:pt>
                <c:pt idx="8">
                  <c:v>Q1-17</c:v>
                </c:pt>
                <c:pt idx="9">
                  <c:v>Q2-17</c:v>
                </c:pt>
                <c:pt idx="10">
                  <c:v>Q3-17</c:v>
                </c:pt>
                <c:pt idx="11">
                  <c:v>Q4-17</c:v>
                </c:pt>
                <c:pt idx="12">
                  <c:v>Q1-18</c:v>
                </c:pt>
                <c:pt idx="13">
                  <c:v>Q2-18</c:v>
                </c:pt>
              </c:strCache>
            </c:strRef>
          </c:cat>
          <c:val>
            <c:numRef>
              <c:f>每季淨利趨勢!$B$4:$S$4</c:f>
              <c:numCache>
                <c:formatCode>0.0%</c:formatCode>
                <c:ptCount val="14"/>
                <c:pt idx="0">
                  <c:v>7.0921985815602842E-2</c:v>
                </c:pt>
                <c:pt idx="1">
                  <c:v>8.8549618320610687E-2</c:v>
                </c:pt>
                <c:pt idx="2">
                  <c:v>0.13026315789473683</c:v>
                </c:pt>
                <c:pt idx="3">
                  <c:v>7.280832095096583E-2</c:v>
                </c:pt>
                <c:pt idx="4">
                  <c:v>1.4104372355430184E-2</c:v>
                </c:pt>
                <c:pt idx="5">
                  <c:v>0.12309820193637622</c:v>
                </c:pt>
                <c:pt idx="6">
                  <c:v>5.4777070063694269E-2</c:v>
                </c:pt>
                <c:pt idx="7">
                  <c:v>0.13140604467805519</c:v>
                </c:pt>
                <c:pt idx="8">
                  <c:v>2.5034770514603615E-2</c:v>
                </c:pt>
                <c:pt idx="9">
                  <c:v>6.8129330254041567E-2</c:v>
                </c:pt>
                <c:pt idx="10">
                  <c:v>6.9356872635561159E-2</c:v>
                </c:pt>
                <c:pt idx="11">
                  <c:v>4.6590909090909093E-2</c:v>
                </c:pt>
                <c:pt idx="12">
                  <c:v>5.6934306569343063E-2</c:v>
                </c:pt>
                <c:pt idx="13">
                  <c:v>0.12660028449502134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27046400"/>
        <c:axId val="136230784"/>
      </c:lineChart>
      <c:catAx>
        <c:axId val="12704640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b="1"/>
            </a:pPr>
            <a:endParaRPr lang="zh-TW"/>
          </a:p>
        </c:txPr>
        <c:crossAx val="136230784"/>
        <c:crosses val="autoZero"/>
        <c:auto val="1"/>
        <c:lblAlgn val="ctr"/>
        <c:lblOffset val="100"/>
        <c:noMultiLvlLbl val="0"/>
      </c:catAx>
      <c:valAx>
        <c:axId val="136230784"/>
        <c:scaling>
          <c:orientation val="minMax"/>
        </c:scaling>
        <c:delete val="1"/>
        <c:axPos val="l"/>
        <c:numFmt formatCode="0.0%" sourceLinked="1"/>
        <c:majorTickMark val="out"/>
        <c:minorTickMark val="none"/>
        <c:tickLblPos val="nextTo"/>
        <c:crossAx val="127046400"/>
        <c:crosses val="autoZero"/>
        <c:crossBetween val="between"/>
        <c:majorUnit val="4.0000000000000008E-2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EPS and DPS</a:t>
            </a:r>
          </a:p>
        </c:rich>
      </c:tx>
      <c:layout/>
      <c:overlay val="0"/>
    </c:title>
    <c:autoTitleDeleted val="0"/>
    <c:view3D>
      <c:rotX val="10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397311821320264"/>
          <c:y val="0.28730533683289594"/>
          <c:w val="0.8460268817867973"/>
          <c:h val="0.57819626713327499"/>
        </c:manualLayout>
      </c:layout>
      <c:bar3DChart>
        <c:barDir val="col"/>
        <c:grouping val="clustered"/>
        <c:varyColors val="0"/>
        <c:ser>
          <c:idx val="1"/>
          <c:order val="0"/>
          <c:tx>
            <c:strRef>
              <c:f>股利政策!$A$3</c:f>
              <c:strCache>
                <c:ptCount val="1"/>
                <c:pt idx="0">
                  <c:v>Earnings Per Share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股利政策!$B$2:$F$2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股利政策!$B$3:$F$3</c:f>
              <c:numCache>
                <c:formatCode>General</c:formatCode>
                <c:ptCount val="5"/>
                <c:pt idx="0">
                  <c:v>0.88</c:v>
                </c:pt>
                <c:pt idx="1">
                  <c:v>1.83</c:v>
                </c:pt>
                <c:pt idx="2">
                  <c:v>1.67</c:v>
                </c:pt>
                <c:pt idx="3">
                  <c:v>1.48</c:v>
                </c:pt>
                <c:pt idx="4">
                  <c:v>1.05</c:v>
                </c:pt>
              </c:numCache>
            </c:numRef>
          </c:val>
        </c:ser>
        <c:ser>
          <c:idx val="2"/>
          <c:order val="1"/>
          <c:tx>
            <c:strRef>
              <c:f>股利政策!$A$4</c:f>
              <c:strCache>
                <c:ptCount val="1"/>
                <c:pt idx="0">
                  <c:v>Cash Dividends Per Share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5241790692666481E-2"/>
                  <c:y val="-3.52738584601710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064392022285589E-2"/>
                  <c:y val="-3.52738584601704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507888698237919E-2"/>
                  <c:y val="-3.17464726141539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330490027856987E-2"/>
                  <c:y val="-1.05821575380513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4153091357476055E-2"/>
                  <c:y val="-3.52738584601704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股利政策!$B$2:$F$2</c:f>
              <c:numCache>
                <c:formatCode>General</c:formatCode>
                <c:ptCount val="5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</c:numCache>
            </c:numRef>
          </c:cat>
          <c:val>
            <c:numRef>
              <c:f>股利政策!$B$4:$F$4</c:f>
              <c:numCache>
                <c:formatCode>General</c:formatCode>
                <c:ptCount val="5"/>
                <c:pt idx="0">
                  <c:v>0.6</c:v>
                </c:pt>
                <c:pt idx="1">
                  <c:v>1</c:v>
                </c:pt>
                <c:pt idx="2">
                  <c:v>1.2</c:v>
                </c:pt>
                <c:pt idx="3">
                  <c:v>1.2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9780096"/>
        <c:axId val="139781632"/>
        <c:axId val="0"/>
      </c:bar3DChart>
      <c:catAx>
        <c:axId val="139780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zh-TW"/>
          </a:p>
        </c:txPr>
        <c:crossAx val="139781632"/>
        <c:crosses val="autoZero"/>
        <c:auto val="1"/>
        <c:lblAlgn val="ctr"/>
        <c:lblOffset val="100"/>
        <c:noMultiLvlLbl val="0"/>
      </c:catAx>
      <c:valAx>
        <c:axId val="13978163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39780096"/>
        <c:crosses val="autoZero"/>
        <c:crossBetween val="between"/>
        <c:majorUnit val="0.5"/>
        <c:minorUnit val="0.5"/>
      </c:valAx>
    </c:plotArea>
    <c:legend>
      <c:legendPos val="t"/>
      <c:layout>
        <c:manualLayout>
          <c:xMode val="edge"/>
          <c:yMode val="edge"/>
          <c:x val="0"/>
          <c:y val="0.22116709254527275"/>
          <c:w val="0.2103736587567088"/>
          <c:h val="0.18011970892123097"/>
        </c:manualLayout>
      </c:layout>
      <c:overlay val="0"/>
      <c:txPr>
        <a:bodyPr/>
        <a:lstStyle/>
        <a:p>
          <a:pPr>
            <a:defRPr sz="1400" b="1">
              <a:latin typeface="Times New Roman" panose="02020603050405020304" pitchFamily="18" charset="0"/>
              <a:cs typeface="Times New Roman" panose="02020603050405020304" pitchFamily="18" charset="0"/>
            </a:defRPr>
          </a:pPr>
          <a:endParaRPr lang="zh-TW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u="sng"/>
            </a:pPr>
            <a:r>
              <a:rPr lang="en-US" altLang="en-US" u="sng"/>
              <a:t>Y2017 Q3</a:t>
            </a:r>
            <a:r>
              <a:rPr lang="zh-TW" altLang="en-US" u="sng"/>
              <a:t>地區別營業額</a:t>
            </a:r>
            <a:r>
              <a:rPr lang="en-US" altLang="zh-TW" u="sng"/>
              <a:t>(NTD)</a:t>
            </a:r>
            <a:endParaRPr lang="en-US" altLang="en-US" u="sng"/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2437132205769023"/>
          <c:y val="0.23445202868063922"/>
          <c:w val="0.73422595902042631"/>
          <c:h val="0.63964978174115072"/>
        </c:manualLayout>
      </c:layout>
      <c:pie3DChart>
        <c:varyColors val="1"/>
        <c:ser>
          <c:idx val="0"/>
          <c:order val="0"/>
          <c:tx>
            <c:strRef>
              <c:f>'2017 Q3營業額分佈圖'!$C$4</c:f>
              <c:strCache>
                <c:ptCount val="1"/>
                <c:pt idx="0">
                  <c:v>Y2017 Q3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4.5026690203290066E-2"/>
                  <c:y val="-2.8852213510014899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2.3289667346529229E-2"/>
                  <c:y val="0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6.6763713060050786E-2"/>
                  <c:y val="2.8852213510013841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6.3658424080513545E-2"/>
                  <c:y val="2.308177080801202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2.3289667346529343E-2"/>
                  <c:y val="1.0579022743898649E-16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3.1052889795372459E-2"/>
                  <c:y val="-1.442610675500745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3.1052889795372445E-2"/>
                  <c:y val="-5.7704427020029798E-3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0.00%" sourceLinked="0"/>
            <c:txPr>
              <a:bodyPr/>
              <a:lstStyle/>
              <a:p>
                <a:pPr>
                  <a:defRPr sz="800"/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'2017 Q3營業額分佈圖'!$B$5:$B$11</c:f>
              <c:strCache>
                <c:ptCount val="7"/>
                <c:pt idx="0">
                  <c:v>CHINA</c:v>
                </c:pt>
                <c:pt idx="1">
                  <c:v>EU</c:v>
                </c:pt>
                <c:pt idx="2">
                  <c:v>Global EMS</c:v>
                </c:pt>
                <c:pt idx="3">
                  <c:v>JAPAN</c:v>
                </c:pt>
                <c:pt idx="4">
                  <c:v>US</c:v>
                </c:pt>
                <c:pt idx="5">
                  <c:v>Others</c:v>
                </c:pt>
                <c:pt idx="6">
                  <c:v>台資</c:v>
                </c:pt>
              </c:strCache>
            </c:strRef>
          </c:cat>
          <c:val>
            <c:numRef>
              <c:f>'2017 Q3營業額分佈圖'!$C$5:$C$11</c:f>
              <c:numCache>
                <c:formatCode>_-* #,##0_-;\-* #,##0_-;_-* "-"??_-;_-@_-</c:formatCode>
                <c:ptCount val="7"/>
                <c:pt idx="0">
                  <c:v>383147600</c:v>
                </c:pt>
                <c:pt idx="1">
                  <c:v>235494829</c:v>
                </c:pt>
                <c:pt idx="2">
                  <c:v>166631613</c:v>
                </c:pt>
                <c:pt idx="3">
                  <c:v>76127664</c:v>
                </c:pt>
                <c:pt idx="4">
                  <c:v>209424207</c:v>
                </c:pt>
                <c:pt idx="5">
                  <c:v>18950816</c:v>
                </c:pt>
                <c:pt idx="6">
                  <c:v>608943679</c:v>
                </c:pt>
              </c:numCache>
            </c:numRef>
          </c:val>
        </c:ser>
        <c:ser>
          <c:idx val="1"/>
          <c:order val="1"/>
          <c:tx>
            <c:strRef>
              <c:f>'2017 Q3營業額分佈圖'!$G$4</c:f>
              <c:strCache>
                <c:ptCount val="1"/>
                <c:pt idx="0">
                  <c:v>2017 Q3佔比</c:v>
                </c:pt>
              </c:strCache>
            </c:strRef>
          </c:tx>
          <c:explosion val="25"/>
          <c:dLbls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'2017 Q3營業額分佈圖'!$B$5:$B$11</c:f>
              <c:strCache>
                <c:ptCount val="7"/>
                <c:pt idx="0">
                  <c:v>CHINA</c:v>
                </c:pt>
                <c:pt idx="1">
                  <c:v>EU</c:v>
                </c:pt>
                <c:pt idx="2">
                  <c:v>Global EMS</c:v>
                </c:pt>
                <c:pt idx="3">
                  <c:v>JAPAN</c:v>
                </c:pt>
                <c:pt idx="4">
                  <c:v>US</c:v>
                </c:pt>
                <c:pt idx="5">
                  <c:v>Others</c:v>
                </c:pt>
                <c:pt idx="6">
                  <c:v>台資</c:v>
                </c:pt>
              </c:strCache>
            </c:strRef>
          </c:cat>
          <c:val>
            <c:numRef>
              <c:f>'2017 Q3營業額分佈圖'!$G$5:$G$11</c:f>
              <c:numCache>
                <c:formatCode>0.00%</c:formatCode>
                <c:ptCount val="7"/>
                <c:pt idx="0">
                  <c:v>0.22555071346384861</c:v>
                </c:pt>
                <c:pt idx="1">
                  <c:v>0.13863071750416034</c:v>
                </c:pt>
                <c:pt idx="2">
                  <c:v>9.8092430169944719E-2</c:v>
                </c:pt>
                <c:pt idx="3">
                  <c:v>4.4814710909153919E-2</c:v>
                </c:pt>
                <c:pt idx="4">
                  <c:v>0.12328350563973445</c:v>
                </c:pt>
                <c:pt idx="5">
                  <c:v>1.1155935909613208E-2</c:v>
                </c:pt>
                <c:pt idx="6">
                  <c:v>0.35847198640354477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ln>
      <a:solidFill>
        <a:srgbClr val="0C0C0C"/>
      </a:solidFill>
    </a:ln>
  </c:sp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u="sng">
                <a:solidFill>
                  <a:srgbClr val="006666"/>
                </a:solidFill>
              </a:defRPr>
            </a:pPr>
            <a:r>
              <a:rPr lang="en-US" altLang="en-US" u="sng">
                <a:solidFill>
                  <a:srgbClr val="006666"/>
                </a:solidFill>
              </a:rPr>
              <a:t>Y2018 ~Q3</a:t>
            </a:r>
            <a:r>
              <a:rPr lang="zh-TW" altLang="en-US" u="sng">
                <a:solidFill>
                  <a:srgbClr val="006666"/>
                </a:solidFill>
              </a:rPr>
              <a:t>地區別營業額</a:t>
            </a:r>
            <a:r>
              <a:rPr lang="en-US" altLang="zh-TW" u="sng">
                <a:solidFill>
                  <a:srgbClr val="006666"/>
                </a:solidFill>
              </a:rPr>
              <a:t>(NTD)</a:t>
            </a:r>
            <a:endParaRPr lang="en-US" altLang="en-US" u="sng">
              <a:solidFill>
                <a:srgbClr val="006666"/>
              </a:solidFill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'2018 Q3營業額分佈圖'!$C$4</c:f>
              <c:strCache>
                <c:ptCount val="1"/>
                <c:pt idx="0">
                  <c:v>Y2018 ~Q3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0.10868354220423083"/>
                  <c:y val="4.1695367181424289E-3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800"/>
                      <a:t>CHINA</a:t>
                    </a:r>
                  </a:p>
                  <a:p>
                    <a:r>
                      <a:rPr lang="en-US" altLang="en-US" sz="800">
                        <a:solidFill>
                          <a:srgbClr val="FF0000"/>
                        </a:solidFill>
                      </a:rPr>
                      <a:t>YOY -30.48%</a:t>
                    </a:r>
                    <a:r>
                      <a:rPr lang="en-US" altLang="en-US" sz="800"/>
                      <a:t>
17.37%</a:t>
                    </a:r>
                    <a:endParaRPr lang="en-US" altLang="zh-TW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2.0184256111520579E-2"/>
                  <c:y val="-0.15291673160307898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800"/>
                      <a:t>EU</a:t>
                    </a:r>
                  </a:p>
                  <a:p>
                    <a:r>
                      <a:rPr lang="en-US" altLang="en-US" sz="800"/>
                      <a:t>YOY 31.89%
18.94%</a:t>
                    </a:r>
                    <a:endParaRPr lang="en-US" altLang="zh-TW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0713246979403498"/>
                  <c:y val="-2.5966992159013408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800"/>
                      <a:t>Global EMS</a:t>
                    </a:r>
                  </a:p>
                  <a:p>
                    <a:r>
                      <a:rPr lang="en-US" altLang="en-US" sz="800"/>
                      <a:t>YOY</a:t>
                    </a:r>
                    <a:r>
                      <a:rPr lang="en-US" altLang="en-US" sz="800" baseline="0"/>
                      <a:t> 5.05%</a:t>
                    </a:r>
                    <a:r>
                      <a:rPr lang="en-US" altLang="en-US" sz="800"/>
                      <a:t>
11.29%</a:t>
                    </a:r>
                    <a:endParaRPr lang="en-US" altLang="zh-TW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0713246979403498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800"/>
                      <a:t>JP+KR</a:t>
                    </a:r>
                  </a:p>
                  <a:p>
                    <a:r>
                      <a:rPr lang="en-US" altLang="en-US" sz="800">
                        <a:solidFill>
                          <a:srgbClr val="FF0000"/>
                        </a:solidFill>
                      </a:rPr>
                      <a:t>YOY -0.89%</a:t>
                    </a:r>
                    <a:r>
                      <a:rPr lang="en-US" altLang="en-US" sz="800"/>
                      <a:t>
4.90%</a:t>
                    </a:r>
                    <a:endParaRPr lang="en-US" altLang="zh-TW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0.13508007060987021"/>
                  <c:y val="-1.7311328106008939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800"/>
                      <a:t>US</a:t>
                    </a:r>
                  </a:p>
                  <a:p>
                    <a:r>
                      <a:rPr lang="en-US" altLang="en-US" sz="800"/>
                      <a:t>YOY 18.24%
15.03%</a:t>
                    </a:r>
                    <a:endParaRPr lang="en-US" altLang="zh-TW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-3.7263467754446965E-2"/>
                  <c:y val="-4.6163541616023838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800"/>
                      <a:t>Others</a:t>
                    </a:r>
                    <a:br>
                      <a:rPr lang="en-US" altLang="en-US" sz="800"/>
                    </a:br>
                    <a:r>
                      <a:rPr lang="en-US" altLang="en-US" sz="800"/>
                      <a:t>YOY 30.01%
0.27%</a:t>
                    </a:r>
                    <a:endParaRPr lang="en-US" altLang="zh-TW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-8.073751346796839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altLang="en-US" sz="800"/>
                      <a:t>TW</a:t>
                    </a:r>
                  </a:p>
                  <a:p>
                    <a:r>
                      <a:rPr lang="en-US" altLang="en-US" sz="800">
                        <a:solidFill>
                          <a:srgbClr val="FF0000"/>
                        </a:solidFill>
                      </a:rPr>
                      <a:t>YOY -10.17%</a:t>
                    </a:r>
                    <a:r>
                      <a:rPr lang="en-US" altLang="en-US" sz="800"/>
                      <a:t>
32.19%</a:t>
                    </a:r>
                    <a:endParaRPr lang="en-US" altLang="en-US"/>
                  </a:p>
                </c:rich>
              </c:tx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</c:dLbl>
            <c:numFmt formatCode="0.00%" sourceLinked="0"/>
            <c:txPr>
              <a:bodyPr/>
              <a:lstStyle/>
              <a:p>
                <a:pPr>
                  <a:defRPr sz="800"/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'2018 Q3營業額分佈圖'!$B$5:$B$11</c:f>
              <c:strCache>
                <c:ptCount val="7"/>
                <c:pt idx="0">
                  <c:v>CHINA</c:v>
                </c:pt>
                <c:pt idx="1">
                  <c:v>EU</c:v>
                </c:pt>
                <c:pt idx="2">
                  <c:v>Global EMS</c:v>
                </c:pt>
                <c:pt idx="3">
                  <c:v>JP+KR</c:v>
                </c:pt>
                <c:pt idx="4">
                  <c:v>US</c:v>
                </c:pt>
                <c:pt idx="5">
                  <c:v>Others</c:v>
                </c:pt>
                <c:pt idx="6">
                  <c:v>TW</c:v>
                </c:pt>
              </c:strCache>
            </c:strRef>
          </c:cat>
          <c:val>
            <c:numRef>
              <c:f>'2018 Q3營業額分佈圖'!$C$5:$C$11</c:f>
              <c:numCache>
                <c:formatCode>_-* #,##0_-;\-* #,##0_-;_-* "-"??_-;_-@_-</c:formatCode>
                <c:ptCount val="7"/>
                <c:pt idx="0">
                  <c:v>284646717</c:v>
                </c:pt>
                <c:pt idx="1">
                  <c:v>310490797</c:v>
                </c:pt>
                <c:pt idx="2">
                  <c:v>185074795</c:v>
                </c:pt>
                <c:pt idx="3">
                  <c:v>80352065</c:v>
                </c:pt>
                <c:pt idx="4">
                  <c:v>246266527</c:v>
                </c:pt>
                <c:pt idx="5">
                  <c:v>4504559</c:v>
                </c:pt>
                <c:pt idx="6">
                  <c:v>527624894</c:v>
                </c:pt>
              </c:numCache>
            </c:numRef>
          </c:val>
        </c:ser>
        <c:ser>
          <c:idx val="1"/>
          <c:order val="1"/>
          <c:tx>
            <c:strRef>
              <c:f>'2018 Q3營業額分佈圖'!$F$4</c:f>
              <c:strCache>
                <c:ptCount val="1"/>
                <c:pt idx="0">
                  <c:v>YOY</c:v>
                </c:pt>
              </c:strCache>
            </c:strRef>
          </c:tx>
          <c:dLbls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'2018 Q3營業額分佈圖'!$B$5:$B$11</c:f>
              <c:strCache>
                <c:ptCount val="7"/>
                <c:pt idx="0">
                  <c:v>CHINA</c:v>
                </c:pt>
                <c:pt idx="1">
                  <c:v>EU</c:v>
                </c:pt>
                <c:pt idx="2">
                  <c:v>Global EMS</c:v>
                </c:pt>
                <c:pt idx="3">
                  <c:v>JP+KR</c:v>
                </c:pt>
                <c:pt idx="4">
                  <c:v>US</c:v>
                </c:pt>
                <c:pt idx="5">
                  <c:v>Others</c:v>
                </c:pt>
                <c:pt idx="6">
                  <c:v>TW</c:v>
                </c:pt>
              </c:strCache>
            </c:strRef>
          </c:cat>
          <c:val>
            <c:numRef>
              <c:f>'2018 Q3營業額分佈圖'!$F$5:$F$11</c:f>
              <c:numCache>
                <c:formatCode>#,##0.00%;[Red]\-#,##0.00%</c:formatCode>
                <c:ptCount val="7"/>
                <c:pt idx="0">
                  <c:v>-0.30478213681026878</c:v>
                </c:pt>
                <c:pt idx="1">
                  <c:v>0.3189271059120895</c:v>
                </c:pt>
                <c:pt idx="2">
                  <c:v>5.0533698388355974E-2</c:v>
                </c:pt>
                <c:pt idx="3">
                  <c:v>-8.8717452434374788E-3</c:v>
                </c:pt>
                <c:pt idx="4">
                  <c:v>0.18239383311679824</c:v>
                </c:pt>
                <c:pt idx="5">
                  <c:v>0.30005529744309944</c:v>
                </c:pt>
                <c:pt idx="6">
                  <c:v>-0.10169341784905273</c:v>
                </c:pt>
              </c:numCache>
            </c:numRef>
          </c:val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ln>
      <a:solidFill>
        <a:srgbClr val="0C0C0C"/>
      </a:solidFill>
    </a:ln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400" u="sng">
                <a:solidFill>
                  <a:srgbClr val="008080"/>
                </a:solidFill>
              </a:defRPr>
            </a:pPr>
            <a:r>
              <a:rPr lang="en-US" altLang="zh-TW" sz="1400" u="sng">
                <a:solidFill>
                  <a:srgbClr val="008080"/>
                </a:solidFill>
              </a:rPr>
              <a:t>Revenue by Market Segments_Y2018 Q3 </a:t>
            </a:r>
            <a:endParaRPr lang="zh-TW" altLang="en-US" sz="1400" u="sng">
              <a:solidFill>
                <a:srgbClr val="008080"/>
              </a:solidFill>
            </a:endParaRPr>
          </a:p>
        </c:rich>
      </c:tx>
      <c:layout/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5041196773480239"/>
          <c:y val="0.26902703246067022"/>
          <c:w val="0.70406006941440002"/>
          <c:h val="0.60859429073094184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0.10500610500610501"/>
                  <c:y val="4.389574127780963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6630036630036542E-2"/>
                  <c:y val="0.1390031807130638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3431013431013428"/>
                  <c:y val="4.023776283799216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9536019536019536E-2"/>
                  <c:y val="9.87654178750716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9228365685338408E-7"/>
                  <c:y val="-4.389574127780963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8.7912087912087919E-2"/>
                  <c:y val="-2.194787063890481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>
                    <a:solidFill>
                      <a:srgbClr val="008080"/>
                    </a:solidFill>
                  </a:defRPr>
                </a:pPr>
                <a:endParaRPr lang="zh-TW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'2016年資料'!$J$38:$J$43</c:f>
              <c:strCache>
                <c:ptCount val="6"/>
                <c:pt idx="0">
                  <c:v>Mobile Communication</c:v>
                </c:pt>
                <c:pt idx="1">
                  <c:v>Networking</c:v>
                </c:pt>
                <c:pt idx="2">
                  <c:v>Automotive</c:v>
                </c:pt>
                <c:pt idx="3">
                  <c:v>IoT/Wearable/Modules</c:v>
                </c:pt>
                <c:pt idx="4">
                  <c:v>Consummer</c:v>
                </c:pt>
                <c:pt idx="5">
                  <c:v>Others</c:v>
                </c:pt>
              </c:strCache>
            </c:strRef>
          </c:cat>
          <c:val>
            <c:numRef>
              <c:f>'2016年資料'!$K$38:$K$43</c:f>
              <c:numCache>
                <c:formatCode>0%</c:formatCode>
                <c:ptCount val="6"/>
                <c:pt idx="0">
                  <c:v>0.08</c:v>
                </c:pt>
                <c:pt idx="1">
                  <c:v>0.45</c:v>
                </c:pt>
                <c:pt idx="2">
                  <c:v>0.03</c:v>
                </c:pt>
                <c:pt idx="3">
                  <c:v>0.19</c:v>
                </c:pt>
                <c:pt idx="4">
                  <c:v>0.13</c:v>
                </c:pt>
                <c:pt idx="5">
                  <c:v>0.12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spPr>
    <a:ln w="28575">
      <a:solidFill>
        <a:srgbClr val="0C0C0C"/>
      </a:solidFill>
    </a:ln>
  </c:spPr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0.81693</cdr:x>
      <cdr:y>0.04317</cdr:y>
    </cdr:from>
    <cdr:to>
      <cdr:x>0.97835</cdr:x>
      <cdr:y>0.14352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5838093" y="130127"/>
          <a:ext cx="1153551" cy="3024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zh-TW" altLang="en-US" sz="1100"/>
        </a:p>
      </cdr:txBody>
    </cdr:sp>
  </cdr:relSizeAnchor>
  <cdr:relSizeAnchor xmlns:cdr="http://schemas.openxmlformats.org/drawingml/2006/chartDrawing">
    <cdr:from>
      <cdr:x>0.84434</cdr:x>
      <cdr:y>0</cdr:y>
    </cdr:from>
    <cdr:to>
      <cdr:x>1</cdr:x>
      <cdr:y>0.08635</cdr:y>
    </cdr:to>
    <cdr:sp macro="" textlink="">
      <cdr:nvSpPr>
        <cdr:cNvPr id="3" name="文字方塊 2"/>
        <cdr:cNvSpPr txBox="1"/>
      </cdr:nvSpPr>
      <cdr:spPr>
        <a:xfrm xmlns:a="http://schemas.openxmlformats.org/drawingml/2006/main">
          <a:off x="9724486" y="0"/>
          <a:ext cx="1792826" cy="3917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Unit: NTD Million</a:t>
          </a:r>
          <a:endParaRPr lang="zh-TW" altLang="en-US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0.81024</cdr:x>
      <cdr:y>0.03129</cdr:y>
    </cdr:from>
    <cdr:to>
      <cdr:x>0.96343</cdr:x>
      <cdr:y>0.16441</cdr:y>
    </cdr:to>
    <cdr:sp macro="" textlink="">
      <cdr:nvSpPr>
        <cdr:cNvPr id="4" name="文字方塊 1"/>
        <cdr:cNvSpPr txBox="1"/>
      </cdr:nvSpPr>
      <cdr:spPr>
        <a:xfrm xmlns:a="http://schemas.openxmlformats.org/drawingml/2006/main">
          <a:off x="9858488" y="72108"/>
          <a:ext cx="1863919" cy="30675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zh-TW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Unit</a:t>
          </a:r>
          <a:r>
            <a:rPr lang="en-US" altLang="zh-TW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r>
            <a:rPr lang="zh-TW" altLang="en-US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zh-TW" sz="1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NTD</a:t>
          </a:r>
          <a:r>
            <a:rPr lang="zh-TW" altLang="en-US" sz="1400" b="1" baseline="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altLang="zh-TW" sz="14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Million</a:t>
          </a:r>
          <a:endParaRPr lang="zh-TW" altLang="en-US" sz="1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0.81308</cdr:x>
      <cdr:y>0.05769</cdr:y>
    </cdr:from>
    <cdr:to>
      <cdr:x>0.98664</cdr:x>
      <cdr:y>0.16538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6119445" y="152574"/>
          <a:ext cx="1306220" cy="2848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100">
              <a:latin typeface="Times New Roman" panose="02020603050405020304" pitchFamily="18" charset="0"/>
              <a:cs typeface="Times New Roman" panose="02020603050405020304" pitchFamily="18" charset="0"/>
            </a:rPr>
            <a:t>Unit:</a:t>
          </a:r>
          <a:r>
            <a:rPr lang="en-US" altLang="zh-TW" sz="1100" baseline="0">
              <a:latin typeface="Times New Roman" panose="02020603050405020304" pitchFamily="18" charset="0"/>
              <a:cs typeface="Times New Roman" panose="02020603050405020304" pitchFamily="18" charset="0"/>
            </a:rPr>
            <a:t> NTD Million</a:t>
          </a:r>
          <a:endParaRPr lang="zh-TW" altLang="en-US" sz="1100"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E86BF6-1E05-4082-AF7C-18EFE8D3554E}" type="datetimeFigureOut">
              <a:rPr lang="zh-TW" altLang="en-US" smtClean="0"/>
              <a:pPr/>
              <a:t>2018/10/24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CF87E-E140-445A-939B-08338E85A5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8802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043" y="2438400"/>
            <a:ext cx="10359152" cy="1066800"/>
          </a:xfrm>
        </p:spPr>
        <p:txBody>
          <a:bodyPr>
            <a:scene3d>
              <a:camera prst="perspectiveFront"/>
              <a:lightRig rig="threePt" dir="t"/>
            </a:scene3d>
          </a:bodyPr>
          <a:lstStyle>
            <a:lvl1pPr algn="ctr">
              <a:defRPr sz="3200">
                <a:solidFill>
                  <a:schemeClr val="tx2"/>
                </a:solidFill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zh-TW" alt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14379" y="5516563"/>
            <a:ext cx="8531067" cy="482600"/>
          </a:xfrm>
        </p:spPr>
        <p:txBody>
          <a:bodyPr/>
          <a:lstStyle>
            <a:lvl1pPr marL="0" indent="0" algn="ctr">
              <a:buFontTx/>
              <a:buNone/>
              <a:defRPr sz="1400" b="1"/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zh-TW" altLang="en-US" noProof="0" dirty="0" smtClean="0"/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 userDrawn="1">
            <p:extLst>
              <p:ext uri="{D42A27DB-BD31-4B8C-83A1-F6EECF244321}">
                <p14:modId xmlns:p14="http://schemas.microsoft.com/office/powerpoint/2010/main" val="905526483"/>
              </p:ext>
            </p:extLst>
          </p:nvPr>
        </p:nvGraphicFramePr>
        <p:xfrm>
          <a:off x="71215" y="82550"/>
          <a:ext cx="1989956" cy="6356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5" name="點陣圖影像" r:id="rId3" imgW="2180952" imgH="752381" progId="PBrush">
                  <p:embed/>
                </p:oleObj>
              </mc:Choice>
              <mc:Fallback>
                <p:oleObj name="點陣圖影像" r:id="rId3" imgW="2180952" imgH="752381" progId="PBrush">
                  <p:embed/>
                  <p:pic>
                    <p:nvPicPr>
                      <p:cNvPr id="0" name="Picture 3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15" y="82550"/>
                        <a:ext cx="1989956" cy="6356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文字方塊 2"/>
          <p:cNvSpPr txBox="1"/>
          <p:nvPr userDrawn="1"/>
        </p:nvSpPr>
        <p:spPr>
          <a:xfrm>
            <a:off x="348266" y="1164498"/>
            <a:ext cx="1712905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altLang="zh-TW" sz="1500" b="1" i="1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微軟正黑體" pitchFamily="34" charset="-120"/>
              </a:rPr>
              <a:t>SIWARD</a:t>
            </a:r>
            <a:r>
              <a:rPr lang="en-US" altLang="zh-TW" sz="1500" b="1" i="1" baseline="0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微軟正黑體" pitchFamily="34" charset="-120"/>
              </a:rPr>
              <a:t> GROUP</a:t>
            </a:r>
            <a:endParaRPr lang="zh-TW" altLang="en-US" sz="1500" b="1" i="1" dirty="0">
              <a:solidFill>
                <a:schemeClr val="bg1">
                  <a:lumMod val="50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8206596" y="6021288"/>
            <a:ext cx="3791679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altLang="zh-TW" sz="1500" b="1" i="1" dirty="0" smtClean="0">
                <a:solidFill>
                  <a:schemeClr val="bg1">
                    <a:lumMod val="50000"/>
                  </a:schemeClr>
                </a:solidFill>
                <a:latin typeface="+mn-lt"/>
                <a:ea typeface="微軟正黑體" pitchFamily="34" charset="-120"/>
              </a:rPr>
              <a:t>PATIENCE CONFIDENCE CONCENTRIC</a:t>
            </a:r>
            <a:endParaRPr lang="zh-TW" altLang="en-US" sz="1500" b="1" i="1" dirty="0">
              <a:solidFill>
                <a:schemeClr val="bg1">
                  <a:lumMod val="50000"/>
                </a:schemeClr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2080" name="Picture 32"/>
          <p:cNvPicPr>
            <a:picLocks noChangeAspect="1" noChangeArrowheads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1"/>
          <a:stretch/>
        </p:blipFill>
        <p:spPr bwMode="auto">
          <a:xfrm>
            <a:off x="0" y="808187"/>
            <a:ext cx="335756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1" name="Picture 33"/>
          <p:cNvPicPr>
            <a:picLocks noChangeAspect="1" noChangeArrowheads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47"/>
          <a:stretch/>
        </p:blipFill>
        <p:spPr bwMode="auto">
          <a:xfrm>
            <a:off x="11917163" y="5679549"/>
            <a:ext cx="270075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065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829C5C-E7C2-43EA-9905-19EFA92DE552}" type="slidenum">
              <a:rPr lang="en-US" altLang="zh-TW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200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fld id="{97811256-7136-4025-8DE3-06502AFEE5C1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  <a:ea typeface="新細明體" pitchFamily="18" charset="-120"/>
              </a:rPr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3974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0371303"/>
      </p:ext>
    </p:extLst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4C7A7-ADA9-4400-ACD9-2AC2FAFB935A}" type="slidenum">
              <a:rPr lang="en-US" altLang="zh-TW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677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39"/>
            <a:ext cx="12189622" cy="6856661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043" y="2438400"/>
            <a:ext cx="10359152" cy="1066800"/>
          </a:xfrm>
        </p:spPr>
        <p:txBody>
          <a:bodyPr>
            <a:scene3d>
              <a:camera prst="perspectiveFront"/>
              <a:lightRig rig="threePt" dir="t"/>
            </a:scene3d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zh-TW" altLang="en-US" noProof="0" smtClean="0"/>
              <a:t>按一下以編輯母片標題樣式</a:t>
            </a:r>
            <a:endParaRPr lang="zh-TW" altLang="en-US" noProof="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14379" y="5516563"/>
            <a:ext cx="8531067" cy="482600"/>
          </a:xfrm>
        </p:spPr>
        <p:txBody>
          <a:bodyPr/>
          <a:lstStyle>
            <a:lvl1pPr marL="0" indent="0" algn="ctr">
              <a:buFontTx/>
              <a:buNone/>
              <a:defRPr sz="1400" b="1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zh-TW" altLang="en-US" noProof="0" smtClean="0"/>
              <a:t>按一下以編輯母片副標題樣式</a:t>
            </a:r>
            <a:endParaRPr lang="zh-TW" altLang="en-US" noProof="0" dirty="0" smtClean="0"/>
          </a:p>
        </p:txBody>
      </p:sp>
      <p:sp>
        <p:nvSpPr>
          <p:cNvPr id="3" name="文字方塊 2"/>
          <p:cNvSpPr txBox="1"/>
          <p:nvPr userDrawn="1"/>
        </p:nvSpPr>
        <p:spPr>
          <a:xfrm>
            <a:off x="348266" y="1164498"/>
            <a:ext cx="171290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 i="1" dirty="0" smtClean="0">
                <a:solidFill>
                  <a:schemeClr val="accent6"/>
                </a:solidFill>
              </a:rPr>
              <a:t>SIWARD GROUP</a:t>
            </a:r>
            <a:endParaRPr lang="zh-TW" altLang="en-US" sz="1500" b="1" i="1" dirty="0">
              <a:solidFill>
                <a:schemeClr val="accent6"/>
              </a:solidFill>
            </a:endParaRPr>
          </a:p>
        </p:txBody>
      </p:sp>
      <p:sp>
        <p:nvSpPr>
          <p:cNvPr id="9" name="文字方塊 8"/>
          <p:cNvSpPr txBox="1"/>
          <p:nvPr userDrawn="1"/>
        </p:nvSpPr>
        <p:spPr>
          <a:xfrm>
            <a:off x="8206596" y="6021288"/>
            <a:ext cx="37916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b="1" i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PATIENCE CONFIDENCE CONCENTRIC</a:t>
            </a:r>
            <a:endParaRPr lang="zh-TW" altLang="en-US" sz="1500" b="1" i="1" dirty="0">
              <a:solidFill>
                <a:schemeClr val="accent6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80" name="Picture 32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11"/>
          <a:stretch/>
        </p:blipFill>
        <p:spPr bwMode="auto">
          <a:xfrm>
            <a:off x="0" y="808187"/>
            <a:ext cx="335756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1" name="Picture 33"/>
          <p:cNvPicPr>
            <a:picLocks noChangeAspect="1" noChangeArrowheads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47"/>
          <a:stretch/>
        </p:blipFill>
        <p:spPr bwMode="auto">
          <a:xfrm>
            <a:off x="11917163" y="5679549"/>
            <a:ext cx="270075" cy="1030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圖片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55" y="-27384"/>
            <a:ext cx="1944216" cy="72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9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vmlDrawing" Target="../drawings/vmlDrawing2.v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oleObject" Target="../embeddings/oleObject2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241" y="187325"/>
            <a:ext cx="974979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4303" y="836614"/>
            <a:ext cx="11518633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362" y="6245225"/>
            <a:ext cx="2843689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41148" y="6245225"/>
            <a:ext cx="3859292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476316" y="6584776"/>
            <a:ext cx="710922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fld id="{97811256-7136-4025-8DE3-06502AFEE5C1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  <a:ea typeface="新細明體" pitchFamily="18" charset="-120"/>
              </a:rPr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04681" y="6597352"/>
            <a:ext cx="223330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1000" b="1" kern="0" dirty="0" smtClean="0">
                <a:solidFill>
                  <a:schemeClr val="bg1">
                    <a:lumMod val="50000"/>
                  </a:schemeClr>
                </a:solidFill>
                <a:latin typeface="Calibri" pitchFamily="34" charset="0"/>
                <a:ea typeface="微軟正黑體" pitchFamily="34" charset="-120"/>
              </a:rPr>
              <a:t>©2017 Siward Crystal Technology, Inc.</a:t>
            </a:r>
          </a:p>
        </p:txBody>
      </p:sp>
      <p:pic>
        <p:nvPicPr>
          <p:cNvPr id="9" name="圖片 8" descr="http://www.siward.com.tw/Images/logo.png"/>
          <p:cNvPicPr>
            <a:picLocks noChangeAspect="1" noChangeArrowheads="1"/>
          </p:cNvPicPr>
          <p:nvPr userDrawn="1"/>
        </p:nvPicPr>
        <p:blipFill>
          <a:blip r:embed="rId7">
            <a:clrChange>
              <a:clrFrom>
                <a:srgbClr val="D8D7CC"/>
              </a:clrFrom>
              <a:clrTo>
                <a:srgbClr val="D8D7CC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-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075" y="116631"/>
            <a:ext cx="1848991" cy="692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5610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61" r:id="rId3"/>
    <p:sldLayoutId id="2147483662" r:id="rId4"/>
    <p:sldLayoutId id="2147483665" r:id="rId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400" b="1">
          <a:solidFill>
            <a:schemeClr val="tx1"/>
          </a:solidFill>
          <a:latin typeface="+mj-ea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•"/>
        <a:defRPr kumimoji="1" sz="1800" b="1">
          <a:solidFill>
            <a:schemeClr val="tx1">
              <a:lumMod val="75000"/>
              <a:lumOff val="25000"/>
            </a:schemeClr>
          </a:solidFill>
          <a:latin typeface="+mn-ea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kumimoji="1" sz="1400" b="1">
          <a:solidFill>
            <a:schemeClr val="tx1">
              <a:lumMod val="75000"/>
              <a:lumOff val="25000"/>
            </a:schemeClr>
          </a:solidFill>
          <a:latin typeface="+mn-ea"/>
          <a:ea typeface="+mn-ea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Font typeface="+mj-lt"/>
        <a:buAutoNum type="arabicPeriod"/>
        <a:defRPr kumimoji="1" sz="1000" b="0">
          <a:solidFill>
            <a:schemeClr val="tx1">
              <a:lumMod val="75000"/>
              <a:lumOff val="25000"/>
            </a:schemeClr>
          </a:solidFill>
          <a:latin typeface="+mn-ea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1600">
          <a:solidFill>
            <a:schemeClr val="tx1">
              <a:lumMod val="75000"/>
              <a:lumOff val="25000"/>
            </a:schemeClr>
          </a:solidFill>
          <a:latin typeface="微軟正黑體" pitchFamily="34" charset="-120"/>
          <a:ea typeface="微軟正黑體" pitchFamily="34" charset="-12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200">
          <a:solidFill>
            <a:schemeClr val="tx1">
              <a:lumMod val="75000"/>
              <a:lumOff val="25000"/>
            </a:schemeClr>
          </a:solidFill>
          <a:latin typeface="微軟正黑體" pitchFamily="34" charset="-120"/>
          <a:ea typeface="微軟正黑體" pitchFamily="34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06241" y="187325"/>
            <a:ext cx="974979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4303" y="836614"/>
            <a:ext cx="11518633" cy="540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362" y="6245225"/>
            <a:ext cx="2843689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41148" y="6245225"/>
            <a:ext cx="3859292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476316" y="6584776"/>
            <a:ext cx="710922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fld id="{97811256-7136-4025-8DE3-06502AFEE5C1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  <a:ea typeface="新細明體" pitchFamily="18" charset="-120"/>
              </a:rPr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304681" y="6597352"/>
            <a:ext cx="223330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algn="ctr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eaLnBrk="1" hangingPunct="1">
              <a:defRPr/>
            </a:pPr>
            <a:r>
              <a:rPr lang="en-US" altLang="zh-TW" sz="1000" b="1" kern="0" dirty="0" smtClean="0">
                <a:solidFill>
                  <a:prstClr val="white">
                    <a:lumMod val="50000"/>
                  </a:prstClr>
                </a:solidFill>
                <a:latin typeface="Calibri" pitchFamily="34" charset="0"/>
                <a:ea typeface="微軟正黑體" pitchFamily="34" charset="-120"/>
              </a:rPr>
              <a:t>©2017 Siward Crystal Technology, Inc.</a:t>
            </a:r>
          </a:p>
        </p:txBody>
      </p:sp>
      <p:graphicFrame>
        <p:nvGraphicFramePr>
          <p:cNvPr id="2" name="物件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4716437"/>
              </p:ext>
            </p:extLst>
          </p:nvPr>
        </p:nvGraphicFramePr>
        <p:xfrm>
          <a:off x="10630123" y="82550"/>
          <a:ext cx="1485900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07" name="點陣圖影像" r:id="rId4" imgW="2180952" imgH="752381" progId="PBrush">
                  <p:embed/>
                </p:oleObj>
              </mc:Choice>
              <mc:Fallback>
                <p:oleObj name="點陣圖影像" r:id="rId4" imgW="2180952" imgH="752381" progId="PBrush">
                  <p:embed/>
                  <p:pic>
                    <p:nvPicPr>
                      <p:cNvPr id="0" name="Picture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0123" y="82550"/>
                        <a:ext cx="1485900" cy="474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6164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2400" b="1"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5400000" scaled="1"/>
            <a:tileRect/>
          </a:gradFill>
          <a:latin typeface="+mj-ea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2000" b="1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342900" indent="-3429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•"/>
        <a:defRPr kumimoji="1" sz="1800" b="1">
          <a:solidFill>
            <a:schemeClr val="tx1">
              <a:lumMod val="75000"/>
              <a:lumOff val="25000"/>
            </a:schemeClr>
          </a:solidFill>
          <a:latin typeface="+mn-ea"/>
          <a:ea typeface="+mn-ea"/>
          <a:cs typeface="+mn-cs"/>
        </a:defRPr>
      </a:lvl1pPr>
      <a:lvl2pPr marL="742950" indent="-28575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Char char="–"/>
        <a:defRPr kumimoji="1" sz="1400" b="1">
          <a:solidFill>
            <a:schemeClr val="tx1">
              <a:lumMod val="75000"/>
              <a:lumOff val="25000"/>
            </a:schemeClr>
          </a:solidFill>
          <a:latin typeface="+mn-ea"/>
          <a:ea typeface="+mn-ea"/>
        </a:defRPr>
      </a:lvl2pPr>
      <a:lvl3pPr marL="1143000" indent="-228600" algn="l" rtl="0" eaLnBrk="1" fontAlgn="base" hangingPunct="1">
        <a:lnSpc>
          <a:spcPct val="120000"/>
        </a:lnSpc>
        <a:spcBef>
          <a:spcPct val="20000"/>
        </a:spcBef>
        <a:spcAft>
          <a:spcPct val="0"/>
        </a:spcAft>
        <a:buFont typeface="+mj-lt"/>
        <a:buAutoNum type="arabicPeriod"/>
        <a:defRPr kumimoji="1" sz="1000" b="0">
          <a:solidFill>
            <a:schemeClr val="tx1">
              <a:lumMod val="75000"/>
              <a:lumOff val="25000"/>
            </a:schemeClr>
          </a:solidFill>
          <a:latin typeface="+mn-ea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1600">
          <a:solidFill>
            <a:schemeClr val="tx1">
              <a:lumMod val="75000"/>
              <a:lumOff val="25000"/>
            </a:schemeClr>
          </a:solidFill>
          <a:latin typeface="微軟正黑體" pitchFamily="34" charset="-120"/>
          <a:ea typeface="微軟正黑體" pitchFamily="34" charset="-12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1200">
          <a:solidFill>
            <a:schemeClr val="tx1">
              <a:lumMod val="75000"/>
              <a:lumOff val="25000"/>
            </a:schemeClr>
          </a:solidFill>
          <a:latin typeface="微軟正黑體" pitchFamily="34" charset="-120"/>
          <a:ea typeface="微軟正黑體" pitchFamily="34" charset="-12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.tw/imgres?imgurl=http://cbu01.alicdn.com/img/ibank/2016/740/565/2715565047_109954186.search.jpg&amp;imgrefurl=http://sztgd.1688.com/&amp;docid=rZoUDVhjfxCf5M&amp;tbnid=lLFXrjf2-KUNTM:&amp;w=150&amp;h=113&amp;bih=518&amp;biw=1035&amp;ved=0ahUKEwjJk5WPyPrPAhXFmpQKHYG4A7YQMwgcKAAwAA&amp;iact=mrc&amp;uact=8" TargetMode="Externa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jpeg"/><Relationship Id="rId3" Type="http://schemas.microsoft.com/office/2007/relationships/hdphoto" Target="../media/hdphoto2.wdp"/><Relationship Id="rId7" Type="http://schemas.openxmlformats.org/officeDocument/2006/relationships/image" Target="../media/image17.png"/><Relationship Id="rId12" Type="http://schemas.openxmlformats.org/officeDocument/2006/relationships/image" Target="../media/image22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png"/><Relationship Id="rId7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2.jpeg"/><Relationship Id="rId3" Type="http://schemas.openxmlformats.org/officeDocument/2006/relationships/image" Target="../media/image25.png"/><Relationship Id="rId7" Type="http://schemas.openxmlformats.org/officeDocument/2006/relationships/image" Target="../media/image38.png"/><Relationship Id="rId12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37.png"/><Relationship Id="rId11" Type="http://schemas.openxmlformats.org/officeDocument/2006/relationships/oleObject" Target="../embeddings/oleObject3.bin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image" Target="../media/image26.png"/><Relationship Id="rId9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50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28.pn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45.png"/><Relationship Id="rId11" Type="http://schemas.openxmlformats.org/officeDocument/2006/relationships/image" Target="../media/image48.png"/><Relationship Id="rId5" Type="http://schemas.openxmlformats.org/officeDocument/2006/relationships/image" Target="../media/image44.jpeg"/><Relationship Id="rId15" Type="http://schemas.microsoft.com/office/2007/relationships/hdphoto" Target="../media/hdphoto3.wdp"/><Relationship Id="rId10" Type="http://schemas.openxmlformats.org/officeDocument/2006/relationships/image" Target="../media/image47.png"/><Relationship Id="rId4" Type="http://schemas.openxmlformats.org/officeDocument/2006/relationships/image" Target="../media/image43.png"/><Relationship Id="rId9" Type="http://schemas.openxmlformats.org/officeDocument/2006/relationships/image" Target="../media/image46.jpeg"/><Relationship Id="rId14" Type="http://schemas.openxmlformats.org/officeDocument/2006/relationships/image" Target="../media/image5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.tw/imgres?imgurl=http://cbu01.alicdn.com/img/ibank/2016/740/565/2715565047_109954186.search.jpg&amp;imgrefurl=http://sztgd.1688.com/&amp;docid=rZoUDVhjfxCf5M&amp;tbnid=lLFXrjf2-KUNTM:&amp;w=150&amp;h=113&amp;bih=518&amp;biw=1035&amp;ved=0ahUKEwjJk5WPyPrPAhXFmpQKHYG4A7YQMwgcKAAwAA&amp;iact=mrc&amp;uact=8" TargetMode="Externa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4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hyperlink" Target="https://www.google.com.tw/imgres?imgurl=http://cbu01.alicdn.com/img/ibank/2016/740/565/2715565047_109954186.search.jpg&amp;imgrefurl=http://sztgd.1688.com/&amp;docid=rZoUDVhjfxCf5M&amp;tbnid=lLFXrjf2-KUNTM:&amp;w=150&amp;h=113&amp;bih=518&amp;biw=1035&amp;ved=0ahUKEwjJk5WPyPrPAhXFmpQKHYG4A7YQMwgcKAAwAA&amp;iact=mrc&amp;uact=8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.tw/imgres?imgurl=http://cbu01.alicdn.com/img/ibank/2016/740/565/2715565047_109954186.search.jpg&amp;imgrefurl=http://sztgd.1688.com/&amp;docid=rZoUDVhjfxCf5M&amp;tbnid=lLFXrjf2-KUNTM:&amp;w=150&amp;h=113&amp;bih=518&amp;biw=1035&amp;ved=0ahUKEwjJk5WPyPrPAhXFmpQKHYG4A7YQMwgcKAAwAA&amp;iact=mrc&amp;uact=8" TargetMode="Externa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iward.com/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m.tw/imgres?imgurl=http://cbu01.alicdn.com/img/ibank/2016/740/565/2715565047_109954186.search.jpg&amp;imgrefurl=http://sztgd.1688.com/&amp;docid=rZoUDVhjfxCf5M&amp;tbnid=lLFXrjf2-KUNTM:&amp;w=150&amp;h=113&amp;bih=518&amp;biw=1035&amp;ved=0ahUKEwjJk5WPyPrPAhXFmpQKHYG4A7YQMwgcKAAwAA&amp;iact=mrc&amp;uact=8" TargetMode="Externa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siward.com.tw/Images/hx03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861"/>
          <a:stretch/>
        </p:blipFill>
        <p:spPr bwMode="auto">
          <a:xfrm>
            <a:off x="0" y="4365104"/>
            <a:ext cx="12187238" cy="909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</a:rPr>
              <a:t>SIWARD Company Presentation</a:t>
            </a:r>
            <a:endParaRPr lang="zh-TW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2950347" y="1643050"/>
            <a:ext cx="4643470" cy="928694"/>
          </a:xfrm>
        </p:spPr>
        <p:txBody>
          <a:bodyPr/>
          <a:lstStyle/>
          <a:p>
            <a:r>
              <a:rPr lang="zh-TW" altLang="en-US" sz="4800" dirty="0" smtClean="0"/>
              <a:t>希華法人說明會</a:t>
            </a:r>
            <a:endParaRPr lang="zh-TW" altLang="en-US" sz="48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476038" y="6477000"/>
            <a:ext cx="711200" cy="228600"/>
          </a:xfrm>
        </p:spPr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1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副標題 5"/>
          <p:cNvSpPr txBox="1">
            <a:spLocks/>
          </p:cNvSpPr>
          <p:nvPr/>
        </p:nvSpPr>
        <p:spPr bwMode="auto">
          <a:xfrm>
            <a:off x="7522380" y="2000240"/>
            <a:ext cx="1785949" cy="500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b="1" i="1" kern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Oct</a:t>
            </a:r>
            <a:r>
              <a:rPr kumimoji="1" lang="en-US" altLang="zh-TW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. </a:t>
            </a:r>
            <a:r>
              <a:rPr kumimoji="1" lang="en-US" altLang="zh-TW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rPr>
              <a:t>2</a:t>
            </a:r>
            <a:r>
              <a:rPr kumimoji="1" lang="en-US" altLang="zh-TW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5</a:t>
            </a:r>
            <a:r>
              <a:rPr kumimoji="1" lang="en-US" altLang="zh-TW" b="1" i="1" u="none" strike="noStrike" kern="0" cap="none" spc="0" normalizeH="0" baseline="3000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th</a:t>
            </a:r>
            <a:r>
              <a:rPr kumimoji="1" lang="en-US" altLang="zh-TW" b="1" i="1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2018</a:t>
            </a:r>
            <a:endParaRPr kumimoji="1" lang="zh-TW" altLang="en-US" b="1" i="1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908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76995" y="1988840"/>
            <a:ext cx="9749790" cy="433388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zh-TW" altLang="en-US" sz="4000" dirty="0" smtClean="0">
                <a:solidFill>
                  <a:schemeClr val="tx1"/>
                </a:solidFill>
              </a:rPr>
              <a:t>法人說明會</a:t>
            </a:r>
            <a:r>
              <a:rPr lang="en-US" altLang="zh-TW" sz="4000" dirty="0" smtClean="0">
                <a:solidFill>
                  <a:schemeClr val="tx1"/>
                </a:solidFill>
              </a:rPr>
              <a:t/>
            </a:r>
            <a:br>
              <a:rPr lang="en-US" altLang="zh-TW" sz="4000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</a:rPr>
              <a:t>認識希華</a:t>
            </a:r>
            <a:r>
              <a:rPr lang="en-US" altLang="zh-TW" dirty="0" smtClean="0">
                <a:solidFill>
                  <a:schemeClr val="accent5">
                    <a:lumMod val="75000"/>
                  </a:schemeClr>
                </a:solidFill>
                <a:latin typeface="新細明體"/>
                <a:ea typeface="新細明體"/>
              </a:rPr>
              <a:t>…</a:t>
            </a: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</a:rPr>
              <a:t>產品</a:t>
            </a: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  <a:latin typeface="新細明體"/>
                <a:ea typeface="新細明體"/>
              </a:rPr>
              <a:t>、</a:t>
            </a: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</a:rPr>
              <a:t>規模</a:t>
            </a: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  <a:latin typeface="新細明體"/>
                <a:ea typeface="新細明體"/>
              </a:rPr>
              <a:t>、</a:t>
            </a: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</a:rPr>
              <a:t>銷售</a:t>
            </a: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</a:rPr>
              <a:t>方向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1DBB-BBF8-4D4A-AA0C-7502EA966BF7}" type="slidenum">
              <a:rPr lang="zh-TW" altLang="en-US" smtClean="0">
                <a:solidFill>
                  <a:srgbClr val="000000"/>
                </a:solidFill>
              </a:rPr>
              <a:pPr/>
              <a:t>10</a:t>
            </a:fld>
            <a:endParaRPr lang="zh-TW" altLang="en-US" dirty="0">
              <a:solidFill>
                <a:srgbClr val="000000"/>
              </a:solidFill>
            </a:endParaRPr>
          </a:p>
        </p:txBody>
      </p:sp>
      <p:sp>
        <p:nvSpPr>
          <p:cNvPr id="4" name="AutoShape 11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207352" y="-144463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3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410473" y="79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AutoShape 15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613594" y="1603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AutoShape 17" descr="「泰晶實業 logo」的圖片搜尋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816714" y="3127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595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tx1"/>
                </a:solidFill>
              </a:rPr>
              <a:t>Who We Are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11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7245810" y="4679933"/>
            <a:ext cx="3727673" cy="1518794"/>
            <a:chOff x="8655323" y="3581382"/>
            <a:chExt cx="3727673" cy="1518794"/>
          </a:xfrm>
        </p:grpSpPr>
        <p:pic>
          <p:nvPicPr>
            <p:cNvPr id="18" name="Picture 5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5323" y="3648858"/>
              <a:ext cx="143878" cy="193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6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5461" y="4535145"/>
              <a:ext cx="143878" cy="193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5323" y="4895185"/>
              <a:ext cx="143878" cy="193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55323" y="4164072"/>
              <a:ext cx="143878" cy="1932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2" name="文字方塊 21"/>
            <p:cNvSpPr txBox="1"/>
            <p:nvPr/>
          </p:nvSpPr>
          <p:spPr>
            <a:xfrm>
              <a:off x="8814390" y="3581382"/>
              <a:ext cx="356860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TW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微軟正黑體" pitchFamily="34" charset="-120"/>
                </a:rPr>
                <a:t>Headquarter Taiwan, </a:t>
              </a:r>
            </a:p>
            <a:p>
              <a:pPr algn="l"/>
              <a:r>
                <a:rPr lang="en-US" altLang="zh-TW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微軟正黑體" pitchFamily="34" charset="-120"/>
                </a:rPr>
                <a:t>(3 RD Center + 2 Sales Office + 3 Manufacture)</a:t>
              </a:r>
              <a:endPara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軟正黑體" pitchFamily="34" charset="-120"/>
              </a:endParaRPr>
            </a:p>
          </p:txBody>
        </p:sp>
        <p:sp>
          <p:nvSpPr>
            <p:cNvPr id="23" name="文字方塊 22"/>
            <p:cNvSpPr txBox="1"/>
            <p:nvPr/>
          </p:nvSpPr>
          <p:spPr>
            <a:xfrm>
              <a:off x="8814390" y="4103097"/>
              <a:ext cx="9781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TW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微軟正黑體" pitchFamily="34" charset="-120"/>
                </a:rPr>
                <a:t>RD Center </a:t>
              </a:r>
              <a:endPara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軟正黑體" pitchFamily="34" charset="-120"/>
              </a:endParaRPr>
            </a:p>
          </p:txBody>
        </p:sp>
        <p:sp>
          <p:nvSpPr>
            <p:cNvPr id="24" name="文字方塊 23"/>
            <p:cNvSpPr txBox="1"/>
            <p:nvPr/>
          </p:nvSpPr>
          <p:spPr>
            <a:xfrm>
              <a:off x="8799339" y="4823177"/>
              <a:ext cx="10647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TW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微軟正黑體" pitchFamily="34" charset="-120"/>
                </a:rPr>
                <a:t>Sales Office</a:t>
              </a:r>
              <a:endPara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軟正黑體" pitchFamily="34" charset="-120"/>
              </a:endParaRPr>
            </a:p>
          </p:txBody>
        </p:sp>
        <p:sp>
          <p:nvSpPr>
            <p:cNvPr id="25" name="文字方塊 24"/>
            <p:cNvSpPr txBox="1"/>
            <p:nvPr/>
          </p:nvSpPr>
          <p:spPr>
            <a:xfrm>
              <a:off x="8799339" y="4463137"/>
              <a:ext cx="10983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altLang="zh-TW" sz="12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微軟正黑體" pitchFamily="34" charset="-120"/>
                </a:rPr>
                <a:t>Manufacture</a:t>
              </a:r>
              <a:endParaRPr lang="zh-TW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ea typeface="微軟正黑體" pitchFamily="34" charset="-120"/>
              </a:endParaRPr>
            </a:p>
          </p:txBody>
        </p:sp>
      </p:grpSp>
      <p:grpSp>
        <p:nvGrpSpPr>
          <p:cNvPr id="35" name="群組 34"/>
          <p:cNvGrpSpPr/>
          <p:nvPr/>
        </p:nvGrpSpPr>
        <p:grpSpPr>
          <a:xfrm>
            <a:off x="2057335" y="1366794"/>
            <a:ext cx="8068732" cy="4870518"/>
            <a:chOff x="2057335" y="1366794"/>
            <a:chExt cx="8068732" cy="4870518"/>
          </a:xfrm>
        </p:grpSpPr>
        <p:grpSp>
          <p:nvGrpSpPr>
            <p:cNvPr id="5" name="群組 4"/>
            <p:cNvGrpSpPr/>
            <p:nvPr/>
          </p:nvGrpSpPr>
          <p:grpSpPr>
            <a:xfrm>
              <a:off x="2057335" y="1366794"/>
              <a:ext cx="8068732" cy="4870518"/>
              <a:chOff x="911717" y="980729"/>
              <a:chExt cx="8068732" cy="4870518"/>
            </a:xfrm>
          </p:grpSpPr>
          <p:pic>
            <p:nvPicPr>
              <p:cNvPr id="6" name="圖片 5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8428" b="6221"/>
              <a:stretch/>
            </p:blipFill>
            <p:spPr>
              <a:xfrm>
                <a:off x="911717" y="980729"/>
                <a:ext cx="8068732" cy="4870518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</p:spPr>
          </p:pic>
          <p:pic>
            <p:nvPicPr>
              <p:cNvPr id="7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5582" y="2514841"/>
                <a:ext cx="143878" cy="193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8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969362" y="2875700"/>
                <a:ext cx="143878" cy="193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9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27969" y="2731684"/>
                <a:ext cx="143878" cy="193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0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56856" y="3379756"/>
                <a:ext cx="143878" cy="193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66971" y="2868385"/>
                <a:ext cx="143878" cy="193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2" name="Picture 5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16200" y="2834756"/>
                <a:ext cx="143878" cy="193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3" name="Picture 6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79191" y="2645046"/>
                <a:ext cx="143878" cy="193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4" name="Picture 3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71015" y="2298817"/>
                <a:ext cx="143878" cy="193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26" name="矩形 25"/>
            <p:cNvSpPr/>
            <p:nvPr/>
          </p:nvSpPr>
          <p:spPr bwMode="auto">
            <a:xfrm>
              <a:off x="7466770" y="3166993"/>
              <a:ext cx="792088" cy="382804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ea typeface="新細明體" pitchFamily="18" charset="-120"/>
                </a:rPr>
                <a:t>USA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新細明體" pitchFamily="18" charset="-120"/>
                </a:rPr>
                <a:t>California</a:t>
              </a:r>
              <a:endParaRPr kumimoji="1" lang="zh-TW" altLang="en-US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27" name="矩形 26"/>
            <p:cNvSpPr/>
            <p:nvPr/>
          </p:nvSpPr>
          <p:spPr bwMode="auto">
            <a:xfrm>
              <a:off x="5738578" y="2878961"/>
              <a:ext cx="648072" cy="382804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ea typeface="新細明體" pitchFamily="18" charset="-120"/>
                </a:rPr>
                <a:t>Japan </a:t>
              </a:r>
              <a:r>
                <a:rPr kumimoji="1" lang="en-US" altLang="zh-TW" sz="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新細明體" pitchFamily="18" charset="-120"/>
                </a:rPr>
                <a:t>Tokyo</a:t>
              </a:r>
              <a:endParaRPr kumimoji="1" lang="zh-TW" altLang="en-US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28" name="矩形 27"/>
            <p:cNvSpPr/>
            <p:nvPr/>
          </p:nvSpPr>
          <p:spPr bwMode="auto">
            <a:xfrm>
              <a:off x="5306530" y="3166993"/>
              <a:ext cx="648072" cy="382804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ea typeface="新細明體" pitchFamily="18" charset="-120"/>
                </a:rPr>
                <a:t>Taiwan</a:t>
              </a:r>
              <a:endParaRPr kumimoji="1" lang="zh-TW" altLang="en-US" sz="1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29" name="矩形 28"/>
            <p:cNvSpPr/>
            <p:nvPr/>
          </p:nvSpPr>
          <p:spPr bwMode="auto">
            <a:xfrm>
              <a:off x="4063482" y="3743057"/>
              <a:ext cx="927720" cy="382804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ea typeface="新細明體" pitchFamily="18" charset="-120"/>
                </a:rPr>
                <a:t>Malaysia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新細明體" pitchFamily="18" charset="-120"/>
                </a:rPr>
                <a:t>Penang</a:t>
              </a:r>
              <a:endParaRPr kumimoji="1" lang="zh-TW" altLang="en-US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30" name="矩形 29"/>
            <p:cNvSpPr/>
            <p:nvPr/>
          </p:nvSpPr>
          <p:spPr bwMode="auto">
            <a:xfrm>
              <a:off x="4442434" y="2950969"/>
              <a:ext cx="648072" cy="382804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ea typeface="新細明體" pitchFamily="18" charset="-120"/>
                </a:rPr>
                <a:t>China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800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Arial" charset="0"/>
                  <a:ea typeface="新細明體" pitchFamily="18" charset="-120"/>
                </a:rPr>
                <a:t>Hu </a:t>
              </a:r>
              <a:r>
                <a:rPr kumimoji="1" lang="en-US" altLang="zh-TW" sz="800" b="1" i="0" u="none" strike="noStrike" cap="none" normalizeH="0" baseline="0" dirty="0" err="1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Arial" charset="0"/>
                  <a:ea typeface="新細明體" pitchFamily="18" charset="-120"/>
                </a:rPr>
                <a:t>Bei</a:t>
              </a:r>
              <a:endParaRPr kumimoji="1" lang="zh-TW" altLang="en-US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31" name="矩形 30"/>
            <p:cNvSpPr/>
            <p:nvPr/>
          </p:nvSpPr>
          <p:spPr bwMode="auto">
            <a:xfrm>
              <a:off x="8978938" y="3094985"/>
              <a:ext cx="1008112" cy="382804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1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charset="0"/>
                  <a:ea typeface="新細明體" pitchFamily="18" charset="-120"/>
                </a:rPr>
                <a:t>USA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zh-TW" sz="800" b="1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Arial" charset="0"/>
                  <a:ea typeface="新細明體" pitchFamily="18" charset="-120"/>
                </a:rPr>
                <a:t>New Jersey</a:t>
              </a:r>
              <a:endParaRPr kumimoji="1" lang="zh-TW" altLang="en-US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32" name="矩形 31"/>
            <p:cNvSpPr/>
            <p:nvPr/>
          </p:nvSpPr>
          <p:spPr bwMode="auto">
            <a:xfrm>
              <a:off x="4510356" y="3198057"/>
              <a:ext cx="737147" cy="382804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800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Arial" charset="0"/>
                  <a:ea typeface="新細明體" pitchFamily="18" charset="-120"/>
                </a:rPr>
                <a:t>Shenzhen</a:t>
              </a:r>
              <a:endParaRPr kumimoji="1" lang="zh-TW" altLang="en-US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33" name="矩形 32"/>
            <p:cNvSpPr/>
            <p:nvPr/>
          </p:nvSpPr>
          <p:spPr bwMode="auto">
            <a:xfrm>
              <a:off x="5754453" y="2620024"/>
              <a:ext cx="737147" cy="382804"/>
            </a:xfrm>
            <a:prstGeom prst="rect">
              <a:avLst/>
            </a:prstGeom>
            <a:no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en-US" altLang="zh-TW" sz="800" b="1" i="0" u="none" strike="noStrike" cap="none" normalizeH="0" baseline="0" dirty="0" smtClean="0">
                  <a:ln>
                    <a:noFill/>
                  </a:ln>
                  <a:solidFill>
                    <a:schemeClr val="tx1">
                      <a:lumMod val="50000"/>
                      <a:lumOff val="50000"/>
                    </a:schemeClr>
                  </a:solidFill>
                  <a:effectLst/>
                  <a:latin typeface="Arial" charset="0"/>
                  <a:ea typeface="新細明體" pitchFamily="18" charset="-120"/>
                </a:rPr>
                <a:t>Yamagata</a:t>
              </a:r>
              <a:endParaRPr kumimoji="1" lang="zh-TW" altLang="en-US" sz="8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charset="0"/>
                <a:ea typeface="新細明體" pitchFamily="18" charset="-120"/>
              </a:endParaRPr>
            </a:p>
          </p:txBody>
        </p:sp>
      </p:grpSp>
      <p:sp>
        <p:nvSpPr>
          <p:cNvPr id="51" name="矩形 50"/>
          <p:cNvSpPr/>
          <p:nvPr/>
        </p:nvSpPr>
        <p:spPr>
          <a:xfrm>
            <a:off x="404987" y="692696"/>
            <a:ext cx="88369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tx2"/>
                </a:solidFill>
              </a:rPr>
              <a:t>Innovative </a:t>
            </a:r>
            <a:r>
              <a:rPr lang="en-US" altLang="zh-TW" dirty="0" smtClean="0">
                <a:solidFill>
                  <a:schemeClr val="tx2"/>
                </a:solidFill>
              </a:rPr>
              <a:t>Timing solutions </a:t>
            </a:r>
            <a:r>
              <a:rPr lang="en-US" altLang="zh-TW" dirty="0">
                <a:solidFill>
                  <a:schemeClr val="tx2"/>
                </a:solidFill>
              </a:rPr>
              <a:t>for </a:t>
            </a:r>
            <a:r>
              <a:rPr lang="en-US" altLang="zh-TW" dirty="0" smtClean="0">
                <a:solidFill>
                  <a:schemeClr val="tx2"/>
                </a:solidFill>
              </a:rPr>
              <a:t>things </a:t>
            </a:r>
            <a:r>
              <a:rPr lang="en-US" altLang="zh-TW" dirty="0">
                <a:solidFill>
                  <a:schemeClr val="tx2"/>
                </a:solidFill>
              </a:rPr>
              <a:t>that </a:t>
            </a:r>
            <a:r>
              <a:rPr lang="en-US" altLang="zh-TW" dirty="0" smtClean="0">
                <a:solidFill>
                  <a:schemeClr val="tx2"/>
                </a:solidFill>
              </a:rPr>
              <a:t>connect the world</a:t>
            </a:r>
            <a:endParaRPr lang="zh-TW" altLang="en-US" dirty="0">
              <a:solidFill>
                <a:schemeClr val="tx2"/>
              </a:solidFill>
            </a:endParaRPr>
          </a:p>
        </p:txBody>
      </p:sp>
      <p:grpSp>
        <p:nvGrpSpPr>
          <p:cNvPr id="34" name="群組 33"/>
          <p:cNvGrpSpPr/>
          <p:nvPr/>
        </p:nvGrpSpPr>
        <p:grpSpPr>
          <a:xfrm>
            <a:off x="332979" y="4125861"/>
            <a:ext cx="5383654" cy="2468557"/>
            <a:chOff x="476996" y="1292547"/>
            <a:chExt cx="5909654" cy="2666533"/>
          </a:xfrm>
        </p:grpSpPr>
        <p:sp>
          <p:nvSpPr>
            <p:cNvPr id="16" name="圓角矩形 15"/>
            <p:cNvSpPr/>
            <p:nvPr/>
          </p:nvSpPr>
          <p:spPr>
            <a:xfrm>
              <a:off x="476996" y="1292547"/>
              <a:ext cx="5909654" cy="2666533"/>
            </a:xfrm>
            <a:prstGeom prst="roundRect">
              <a:avLst>
                <a:gd name="adj" fmla="val 10821"/>
              </a:avLst>
            </a:prstGeom>
            <a:solidFill>
              <a:srgbClr val="0C0C0C">
                <a:alpha val="50196"/>
              </a:srgbClr>
            </a:solidFill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2000" dirty="0">
                <a:solidFill>
                  <a:schemeClr val="tx2"/>
                </a:solidFill>
              </a:endParaRPr>
            </a:p>
          </p:txBody>
        </p:sp>
        <p:sp>
          <p:nvSpPr>
            <p:cNvPr id="17" name="文字方塊 16"/>
            <p:cNvSpPr txBox="1"/>
            <p:nvPr/>
          </p:nvSpPr>
          <p:spPr>
            <a:xfrm>
              <a:off x="1421085" y="1542271"/>
              <a:ext cx="4528517" cy="20944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2400"/>
                </a:lnSpc>
                <a:buClr>
                  <a:schemeClr val="bg1"/>
                </a:buClr>
                <a:buSzPct val="100000"/>
              </a:pPr>
              <a:r>
                <a:rPr lang="en-US" altLang="zh-TW" dirty="0" smtClean="0">
                  <a:solidFill>
                    <a:schemeClr val="bg1"/>
                  </a:solidFill>
                  <a:ea typeface="微軟正黑體" pitchFamily="34" charset="-120"/>
                </a:rPr>
                <a:t>CY2017 </a:t>
              </a:r>
              <a:r>
                <a:rPr lang="en-US" altLang="zh-TW" dirty="0">
                  <a:solidFill>
                    <a:schemeClr val="bg1"/>
                  </a:solidFill>
                  <a:ea typeface="微軟正黑體" pitchFamily="34" charset="-120"/>
                </a:rPr>
                <a:t>revenues </a:t>
              </a:r>
              <a:r>
                <a:rPr lang="en-US" altLang="zh-TW" dirty="0" smtClean="0">
                  <a:solidFill>
                    <a:schemeClr val="bg1"/>
                  </a:solidFill>
                  <a:ea typeface="微軟正黑體" pitchFamily="34" charset="-120"/>
                </a:rPr>
                <a:t> </a:t>
              </a:r>
              <a:r>
                <a:rPr lang="en-US" altLang="zh-TW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ea typeface="微軟正黑體" pitchFamily="34" charset="-120"/>
                </a:rPr>
                <a:t>$104 </a:t>
              </a:r>
              <a:r>
                <a:rPr lang="en-US" altLang="zh-TW" dirty="0" smtClean="0">
                  <a:solidFill>
                    <a:schemeClr val="bg1"/>
                  </a:solidFill>
                  <a:ea typeface="微軟正黑體" pitchFamily="34" charset="-120"/>
                </a:rPr>
                <a:t>million</a:t>
              </a:r>
              <a:endParaRPr lang="en-US" altLang="zh-TW" dirty="0">
                <a:solidFill>
                  <a:schemeClr val="bg1"/>
                </a:solidFill>
                <a:ea typeface="微軟正黑體" pitchFamily="34" charset="-120"/>
              </a:endParaRPr>
            </a:p>
            <a:p>
              <a:pPr>
                <a:lnSpc>
                  <a:spcPts val="2400"/>
                </a:lnSpc>
                <a:buClr>
                  <a:schemeClr val="bg1"/>
                </a:buClr>
                <a:buSzPct val="100000"/>
              </a:pPr>
              <a:r>
                <a:rPr lang="en-US" altLang="zh-TW" dirty="0">
                  <a:solidFill>
                    <a:schemeClr val="bg1"/>
                  </a:solidFill>
                  <a:ea typeface="微軟正黑體" pitchFamily="34" charset="-120"/>
                </a:rPr>
                <a:t>Listed: TWSE</a:t>
              </a:r>
            </a:p>
            <a:p>
              <a:pPr>
                <a:lnSpc>
                  <a:spcPts val="2400"/>
                </a:lnSpc>
                <a:buClr>
                  <a:schemeClr val="bg1"/>
                </a:buClr>
                <a:buSzPct val="100000"/>
              </a:pPr>
              <a:r>
                <a:rPr lang="en-US" altLang="zh-TW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ea typeface="微軟正黑體" pitchFamily="34" charset="-120"/>
                </a:rPr>
                <a:t>1000</a:t>
              </a:r>
              <a:r>
                <a:rPr lang="en-US" altLang="zh-TW" b="1" baseline="300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ea typeface="微軟正黑體" pitchFamily="34" charset="-120"/>
                </a:rPr>
                <a:t>+</a:t>
              </a:r>
              <a:r>
                <a:rPr lang="en-US" altLang="zh-TW" dirty="0" smtClean="0">
                  <a:solidFill>
                    <a:schemeClr val="bg1"/>
                  </a:solidFill>
                  <a:ea typeface="微軟正黑體" pitchFamily="34" charset="-120"/>
                </a:rPr>
                <a:t> employees </a:t>
              </a:r>
              <a:r>
                <a:rPr lang="en-US" altLang="zh-TW" dirty="0">
                  <a:solidFill>
                    <a:schemeClr val="bg1"/>
                  </a:solidFill>
                  <a:ea typeface="微軟正黑體" pitchFamily="34" charset="-120"/>
                </a:rPr>
                <a:t>worldwide</a:t>
              </a:r>
            </a:p>
            <a:p>
              <a:pPr>
                <a:lnSpc>
                  <a:spcPts val="2400"/>
                </a:lnSpc>
                <a:buClr>
                  <a:schemeClr val="bg1"/>
                </a:buClr>
                <a:buSzPct val="100000"/>
              </a:pPr>
              <a:r>
                <a:rPr lang="en-US" altLang="zh-TW" b="1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ea typeface="微軟正黑體" pitchFamily="34" charset="-120"/>
                </a:rPr>
                <a:t>40</a:t>
              </a:r>
              <a:r>
                <a:rPr lang="en-US" altLang="zh-TW" b="1" baseline="30000" dirty="0" smtClean="0">
                  <a:solidFill>
                    <a:schemeClr val="tx2">
                      <a:lumMod val="40000"/>
                      <a:lumOff val="60000"/>
                    </a:schemeClr>
                  </a:solidFill>
                  <a:ea typeface="微軟正黑體" pitchFamily="34" charset="-120"/>
                </a:rPr>
                <a:t>+</a:t>
              </a:r>
              <a:r>
                <a:rPr lang="en-US" altLang="zh-TW" dirty="0" smtClean="0">
                  <a:solidFill>
                    <a:schemeClr val="bg1"/>
                  </a:solidFill>
                  <a:ea typeface="微軟正黑體" pitchFamily="34" charset="-120"/>
                </a:rPr>
                <a:t> R&amp;D engineers</a:t>
              </a:r>
              <a:endParaRPr lang="en-US" altLang="zh-TW" dirty="0">
                <a:solidFill>
                  <a:schemeClr val="bg1"/>
                </a:solidFill>
                <a:ea typeface="微軟正黑體" pitchFamily="34" charset="-120"/>
              </a:endParaRPr>
            </a:p>
            <a:p>
              <a:pPr>
                <a:lnSpc>
                  <a:spcPts val="2400"/>
                </a:lnSpc>
                <a:buClr>
                  <a:schemeClr val="bg1"/>
                </a:buClr>
                <a:buSzPct val="100000"/>
              </a:pPr>
              <a:r>
                <a:rPr lang="en-US" altLang="zh-TW" b="1" dirty="0">
                  <a:solidFill>
                    <a:schemeClr val="tx2">
                      <a:lumMod val="40000"/>
                      <a:lumOff val="60000"/>
                    </a:schemeClr>
                  </a:solidFill>
                  <a:ea typeface="微軟正黑體" pitchFamily="34" charset="-120"/>
                </a:rPr>
                <a:t>4</a:t>
              </a:r>
              <a:r>
                <a:rPr lang="en-US" altLang="zh-TW" dirty="0" smtClean="0">
                  <a:solidFill>
                    <a:schemeClr val="accent2">
                      <a:lumMod val="60000"/>
                      <a:lumOff val="40000"/>
                    </a:schemeClr>
                  </a:solidFill>
                  <a:ea typeface="微軟正黑體" pitchFamily="34" charset="-120"/>
                </a:rPr>
                <a:t> </a:t>
              </a:r>
              <a:r>
                <a:rPr lang="en-US" altLang="zh-TW" dirty="0">
                  <a:solidFill>
                    <a:schemeClr val="bg1"/>
                  </a:solidFill>
                  <a:ea typeface="微軟正黑體" pitchFamily="34" charset="-120"/>
                </a:rPr>
                <a:t>manufacturing </a:t>
              </a:r>
              <a:r>
                <a:rPr lang="en-US" altLang="zh-TW" dirty="0" smtClean="0">
                  <a:solidFill>
                    <a:schemeClr val="bg1"/>
                  </a:solidFill>
                  <a:ea typeface="微軟正黑體" pitchFamily="34" charset="-120"/>
                </a:rPr>
                <a:t>sites</a:t>
              </a:r>
              <a:endParaRPr lang="en-US" altLang="zh-TW" dirty="0">
                <a:solidFill>
                  <a:schemeClr val="bg1"/>
                </a:solidFill>
                <a:ea typeface="微軟正黑體" pitchFamily="34" charset="-120"/>
              </a:endParaRPr>
            </a:p>
            <a:p>
              <a:pPr>
                <a:lnSpc>
                  <a:spcPts val="2400"/>
                </a:lnSpc>
                <a:buClr>
                  <a:schemeClr val="bg1"/>
                </a:buClr>
                <a:buSzPct val="100000"/>
              </a:pPr>
              <a:r>
                <a:rPr lang="en-US" altLang="zh-TW" b="1" dirty="0">
                  <a:solidFill>
                    <a:schemeClr val="tx2">
                      <a:lumMod val="40000"/>
                      <a:lumOff val="60000"/>
                    </a:schemeClr>
                  </a:solidFill>
                  <a:ea typeface="微軟正黑體" pitchFamily="34" charset="-120"/>
                </a:rPr>
                <a:t>7</a:t>
              </a:r>
              <a:r>
                <a:rPr lang="en-US" altLang="zh-TW" dirty="0">
                  <a:solidFill>
                    <a:schemeClr val="bg1"/>
                  </a:solidFill>
                  <a:ea typeface="微軟正黑體" pitchFamily="34" charset="-120"/>
                </a:rPr>
                <a:t> sales &amp; marketing </a:t>
              </a:r>
              <a:r>
                <a:rPr lang="en-US" altLang="zh-TW" dirty="0" smtClean="0">
                  <a:solidFill>
                    <a:schemeClr val="bg1"/>
                  </a:solidFill>
                  <a:ea typeface="微軟正黑體" pitchFamily="34" charset="-120"/>
                </a:rPr>
                <a:t>offices</a:t>
              </a:r>
              <a:endParaRPr lang="en-US" altLang="zh-TW" dirty="0">
                <a:solidFill>
                  <a:schemeClr val="bg1"/>
                </a:solidFill>
                <a:ea typeface="微軟正黑體" pitchFamily="34" charset="-120"/>
              </a:endParaRPr>
            </a:p>
          </p:txBody>
        </p:sp>
        <p:cxnSp>
          <p:nvCxnSpPr>
            <p:cNvPr id="36" name="直線接點 35"/>
            <p:cNvCxnSpPr/>
            <p:nvPr/>
          </p:nvCxnSpPr>
          <p:spPr bwMode="auto">
            <a:xfrm>
              <a:off x="1125067" y="1587759"/>
              <a:ext cx="0" cy="2129258"/>
            </a:xfrm>
            <a:prstGeom prst="line">
              <a:avLst/>
            </a:prstGeom>
            <a:solidFill>
              <a:schemeClr val="accent1"/>
            </a:solidFill>
            <a:ln w="127000" cap="rnd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367822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tx1"/>
                </a:solidFill>
              </a:rPr>
              <a:t>Our Products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fld id="{97811256-7136-4025-8DE3-06502AFEE5C1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  <a:ea typeface="新細明體" pitchFamily="18" charset="-120"/>
              </a:rPr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t>12</a:t>
            </a:fld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lasticWrap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003" y="764704"/>
            <a:ext cx="9793088" cy="13033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8" name="群組 37"/>
          <p:cNvGrpSpPr/>
          <p:nvPr/>
        </p:nvGrpSpPr>
        <p:grpSpPr>
          <a:xfrm>
            <a:off x="3024686" y="2250900"/>
            <a:ext cx="3644997" cy="2762275"/>
            <a:chOff x="3024686" y="2250901"/>
            <a:chExt cx="3320753" cy="2259866"/>
          </a:xfrm>
        </p:grpSpPr>
        <p:sp>
          <p:nvSpPr>
            <p:cNvPr id="4" name="圓角矩形 3"/>
            <p:cNvSpPr/>
            <p:nvPr/>
          </p:nvSpPr>
          <p:spPr>
            <a:xfrm>
              <a:off x="3048187" y="2250901"/>
              <a:ext cx="3297252" cy="432048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dirty="0" smtClean="0">
                  <a:solidFill>
                    <a:schemeClr val="tx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Crystal</a:t>
              </a:r>
              <a:r>
                <a:rPr lang="zh-TW" altLang="en-US" sz="1600" dirty="0" smtClean="0">
                  <a:solidFill>
                    <a:schemeClr val="tx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 石英晶振</a:t>
              </a:r>
              <a:endParaRPr lang="en-US" altLang="zh-TW" sz="1600" dirty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grpSp>
          <p:nvGrpSpPr>
            <p:cNvPr id="34" name="群組 33"/>
            <p:cNvGrpSpPr/>
            <p:nvPr/>
          </p:nvGrpSpPr>
          <p:grpSpPr>
            <a:xfrm>
              <a:off x="4761263" y="3734936"/>
              <a:ext cx="1584176" cy="775831"/>
              <a:chOff x="4761263" y="3734936"/>
              <a:chExt cx="1584176" cy="775831"/>
            </a:xfrm>
          </p:grpSpPr>
          <p:sp>
            <p:nvSpPr>
              <p:cNvPr id="43" name="圓角矩形 42"/>
              <p:cNvSpPr/>
              <p:nvPr/>
            </p:nvSpPr>
            <p:spPr>
              <a:xfrm>
                <a:off x="4761263" y="3734936"/>
                <a:ext cx="1584176" cy="775831"/>
              </a:xfrm>
              <a:prstGeom prst="round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altLang="zh-TW" sz="1600" dirty="0" smtClean="0">
                    <a:solidFill>
                      <a:schemeClr val="tx1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rPr>
                  <a:t>Tuning Fork</a:t>
                </a:r>
                <a:endParaRPr lang="en-US" altLang="zh-TW" sz="1600" dirty="0">
                  <a:solidFill>
                    <a:schemeClr val="tx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endParaRPr>
              </a:p>
            </p:txBody>
          </p:sp>
          <p:pic>
            <p:nvPicPr>
              <p:cNvPr id="29711" name="Picture 15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54211" y="4095512"/>
                <a:ext cx="398280" cy="35444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36" name="群組 35"/>
            <p:cNvGrpSpPr/>
            <p:nvPr/>
          </p:nvGrpSpPr>
          <p:grpSpPr>
            <a:xfrm>
              <a:off x="3024686" y="3713643"/>
              <a:ext cx="1584176" cy="775831"/>
              <a:chOff x="3024686" y="3713643"/>
              <a:chExt cx="1584176" cy="775831"/>
            </a:xfrm>
          </p:grpSpPr>
          <p:sp>
            <p:nvSpPr>
              <p:cNvPr id="42" name="圓角矩形 41"/>
              <p:cNvSpPr/>
              <p:nvPr/>
            </p:nvSpPr>
            <p:spPr>
              <a:xfrm>
                <a:off x="3024686" y="3713643"/>
                <a:ext cx="1584176" cy="775831"/>
              </a:xfrm>
              <a:prstGeom prst="round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altLang="zh-TW" sz="1600" dirty="0" smtClean="0">
                    <a:solidFill>
                      <a:schemeClr val="tx1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rPr>
                  <a:t>Ceramic seam</a:t>
                </a:r>
                <a:endParaRPr lang="en-US" altLang="zh-TW" sz="1600" dirty="0">
                  <a:solidFill>
                    <a:schemeClr val="tx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endParaRPr>
              </a:p>
            </p:txBody>
          </p:sp>
          <p:pic>
            <p:nvPicPr>
              <p:cNvPr id="29712" name="Picture 16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89474" y="4096197"/>
                <a:ext cx="298930" cy="34323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35" name="群組 34"/>
            <p:cNvGrpSpPr/>
            <p:nvPr/>
          </p:nvGrpSpPr>
          <p:grpSpPr>
            <a:xfrm>
              <a:off x="3024687" y="2880056"/>
              <a:ext cx="1584176" cy="775831"/>
              <a:chOff x="3024687" y="2880056"/>
              <a:chExt cx="1584176" cy="775831"/>
            </a:xfrm>
          </p:grpSpPr>
          <p:sp>
            <p:nvSpPr>
              <p:cNvPr id="6" name="圓角矩形 5"/>
              <p:cNvSpPr/>
              <p:nvPr/>
            </p:nvSpPr>
            <p:spPr>
              <a:xfrm>
                <a:off x="3024687" y="2880056"/>
                <a:ext cx="1584176" cy="775831"/>
              </a:xfrm>
              <a:prstGeom prst="round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altLang="zh-TW" sz="1600" dirty="0" smtClean="0">
                    <a:solidFill>
                      <a:schemeClr val="tx1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rPr>
                  <a:t>Metal Can</a:t>
                </a:r>
                <a:endParaRPr lang="en-US" altLang="zh-TW" sz="1600" dirty="0">
                  <a:solidFill>
                    <a:schemeClr val="tx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endParaRPr>
              </a:p>
            </p:txBody>
          </p:sp>
          <p:pic>
            <p:nvPicPr>
              <p:cNvPr id="29713" name="Picture 17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45145" y="3311998"/>
                <a:ext cx="343259" cy="30548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33" name="群組 32"/>
            <p:cNvGrpSpPr/>
            <p:nvPr/>
          </p:nvGrpSpPr>
          <p:grpSpPr>
            <a:xfrm>
              <a:off x="4761263" y="2880056"/>
              <a:ext cx="1584176" cy="775831"/>
              <a:chOff x="4761263" y="2880056"/>
              <a:chExt cx="1584176" cy="775831"/>
            </a:xfrm>
          </p:grpSpPr>
          <p:sp>
            <p:nvSpPr>
              <p:cNvPr id="40" name="圓角矩形 39"/>
              <p:cNvSpPr/>
              <p:nvPr/>
            </p:nvSpPr>
            <p:spPr>
              <a:xfrm>
                <a:off x="4761263" y="2880056"/>
                <a:ext cx="1584176" cy="775831"/>
              </a:xfrm>
              <a:prstGeom prst="round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en-US" altLang="zh-TW" sz="1600" dirty="0" smtClean="0">
                    <a:solidFill>
                      <a:schemeClr val="tx1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rPr>
                  <a:t>Glass Weld</a:t>
                </a:r>
                <a:endParaRPr lang="en-US" altLang="zh-TW" sz="1600" dirty="0">
                  <a:solidFill>
                    <a:schemeClr val="tx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endParaRPr>
              </a:p>
            </p:txBody>
          </p:sp>
          <p:pic>
            <p:nvPicPr>
              <p:cNvPr id="29714" name="Picture 18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56724" y="3269673"/>
                <a:ext cx="476856" cy="3242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grpSp>
        <p:nvGrpSpPr>
          <p:cNvPr id="46" name="群組 45"/>
          <p:cNvGrpSpPr/>
          <p:nvPr/>
        </p:nvGrpSpPr>
        <p:grpSpPr>
          <a:xfrm>
            <a:off x="7170554" y="2282195"/>
            <a:ext cx="3387561" cy="2730980"/>
            <a:chOff x="7170554" y="2282195"/>
            <a:chExt cx="3342809" cy="2246042"/>
          </a:xfrm>
        </p:grpSpPr>
        <p:sp>
          <p:nvSpPr>
            <p:cNvPr id="7" name="圓角矩形 6"/>
            <p:cNvSpPr/>
            <p:nvPr/>
          </p:nvSpPr>
          <p:spPr>
            <a:xfrm>
              <a:off x="7173738" y="2282195"/>
              <a:ext cx="3313677" cy="432048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sz="1600" dirty="0" smtClean="0">
                  <a:solidFill>
                    <a:schemeClr val="tx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Oscillator</a:t>
              </a:r>
              <a:r>
                <a:rPr lang="zh-TW" altLang="en-US" sz="1600" dirty="0" smtClean="0">
                  <a:solidFill>
                    <a:schemeClr val="tx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 振盪器</a:t>
              </a:r>
              <a:endParaRPr lang="en-US" altLang="zh-TW" sz="1600" dirty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grpSp>
          <p:nvGrpSpPr>
            <p:cNvPr id="41" name="群組 40"/>
            <p:cNvGrpSpPr/>
            <p:nvPr/>
          </p:nvGrpSpPr>
          <p:grpSpPr>
            <a:xfrm>
              <a:off x="7170554" y="2875966"/>
              <a:ext cx="3342809" cy="1652271"/>
              <a:chOff x="7170554" y="2875966"/>
              <a:chExt cx="3342809" cy="1652271"/>
            </a:xfrm>
          </p:grpSpPr>
          <p:grpSp>
            <p:nvGrpSpPr>
              <p:cNvPr id="27" name="群組 26"/>
              <p:cNvGrpSpPr/>
              <p:nvPr/>
            </p:nvGrpSpPr>
            <p:grpSpPr>
              <a:xfrm>
                <a:off x="8929187" y="3752406"/>
                <a:ext cx="1584176" cy="775831"/>
                <a:chOff x="7192611" y="3811684"/>
                <a:chExt cx="1584176" cy="775831"/>
              </a:xfrm>
            </p:grpSpPr>
            <p:sp>
              <p:nvSpPr>
                <p:cNvPr id="47" name="圓角矩形 46"/>
                <p:cNvSpPr/>
                <p:nvPr/>
              </p:nvSpPr>
              <p:spPr>
                <a:xfrm>
                  <a:off x="7192611" y="3811684"/>
                  <a:ext cx="1584176" cy="775831"/>
                </a:xfrm>
                <a:prstGeom prst="roundRect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US" altLang="zh-TW" sz="1200" b="1" dirty="0" smtClean="0">
                      <a:solidFill>
                        <a:srgbClr val="333333"/>
                      </a:solidFill>
                      <a:latin typeface="微軟正黑體" pitchFamily="34" charset="-120"/>
                      <a:ea typeface="微軟正黑體" pitchFamily="34" charset="-120"/>
                    </a:rPr>
                    <a:t>(VC)TCXO</a:t>
                  </a:r>
                  <a:endParaRPr lang="en-US" altLang="zh-TW" sz="1200" dirty="0">
                    <a:solidFill>
                      <a:schemeClr val="tx1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endParaRPr>
                </a:p>
              </p:txBody>
            </p:sp>
            <p:pic>
              <p:nvPicPr>
                <p:cNvPr id="29709" name="Picture 13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11226" y="4077466"/>
                  <a:ext cx="546946" cy="48675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8" name="群組 27"/>
              <p:cNvGrpSpPr/>
              <p:nvPr/>
            </p:nvGrpSpPr>
            <p:grpSpPr>
              <a:xfrm>
                <a:off x="7170554" y="2875966"/>
                <a:ext cx="1584176" cy="775831"/>
                <a:chOff x="7170554" y="2875966"/>
                <a:chExt cx="1584176" cy="775831"/>
              </a:xfrm>
            </p:grpSpPr>
            <p:sp>
              <p:nvSpPr>
                <p:cNvPr id="44" name="圓角矩形 43"/>
                <p:cNvSpPr/>
                <p:nvPr/>
              </p:nvSpPr>
              <p:spPr>
                <a:xfrm>
                  <a:off x="7170554" y="2875966"/>
                  <a:ext cx="1584176" cy="775831"/>
                </a:xfrm>
                <a:prstGeom prst="roundRect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US" altLang="zh-TW" sz="1600" dirty="0" smtClean="0">
                      <a:solidFill>
                        <a:schemeClr val="tx1"/>
                      </a:solidFill>
                      <a:latin typeface="Arial Unicode MS" pitchFamily="34" charset="-120"/>
                      <a:ea typeface="Arial Unicode MS" pitchFamily="34" charset="-120"/>
                      <a:cs typeface="Arial Unicode MS" pitchFamily="34" charset="-120"/>
                    </a:rPr>
                    <a:t>Crystal </a:t>
                  </a:r>
                  <a:r>
                    <a:rPr lang="en-US" altLang="zh-TW" sz="1600" dirty="0" err="1" smtClean="0">
                      <a:solidFill>
                        <a:schemeClr val="tx1"/>
                      </a:solidFill>
                      <a:latin typeface="Arial Unicode MS" pitchFamily="34" charset="-120"/>
                      <a:ea typeface="Arial Unicode MS" pitchFamily="34" charset="-120"/>
                      <a:cs typeface="Arial Unicode MS" pitchFamily="34" charset="-120"/>
                    </a:rPr>
                    <a:t>Osc</a:t>
                  </a:r>
                  <a:endParaRPr lang="en-US" altLang="zh-TW" sz="1600" dirty="0">
                    <a:solidFill>
                      <a:schemeClr val="tx1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endParaRPr>
                </a:p>
              </p:txBody>
            </p:sp>
            <p:pic>
              <p:nvPicPr>
                <p:cNvPr id="29710" name="Picture 14"/>
                <p:cNvPicPr>
                  <a:picLocks noChangeAspect="1" noChangeArrowheads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801653" y="3268902"/>
                  <a:ext cx="366093" cy="32580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31" name="群組 30"/>
              <p:cNvGrpSpPr/>
              <p:nvPr/>
            </p:nvGrpSpPr>
            <p:grpSpPr>
              <a:xfrm>
                <a:off x="8903240" y="2881757"/>
                <a:ext cx="1584176" cy="775831"/>
                <a:chOff x="8903240" y="2881757"/>
                <a:chExt cx="1584176" cy="775831"/>
              </a:xfrm>
            </p:grpSpPr>
            <p:sp>
              <p:nvSpPr>
                <p:cNvPr id="45" name="圓角矩形 44"/>
                <p:cNvSpPr/>
                <p:nvPr/>
              </p:nvSpPr>
              <p:spPr>
                <a:xfrm>
                  <a:off x="8903240" y="2881757"/>
                  <a:ext cx="1584176" cy="775831"/>
                </a:xfrm>
                <a:prstGeom prst="roundRect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t"/>
                <a:lstStyle/>
                <a:p>
                  <a:pPr>
                    <a:lnSpc>
                      <a:spcPct val="90000"/>
                    </a:lnSpc>
                    <a:spcBef>
                      <a:spcPct val="20000"/>
                    </a:spcBef>
                  </a:pPr>
                  <a:r>
                    <a:rPr lang="en-US" altLang="zh-TW" sz="1100" b="1" dirty="0" smtClean="0">
                      <a:solidFill>
                        <a:srgbClr val="333333"/>
                      </a:solidFill>
                      <a:latin typeface="微軟正黑體" pitchFamily="34" charset="-120"/>
                      <a:ea typeface="微軟正黑體" pitchFamily="34" charset="-120"/>
                    </a:rPr>
                    <a:t>Voltage-controlled oscillator </a:t>
                  </a:r>
                  <a:r>
                    <a:rPr lang="en-US" altLang="zh-TW" sz="1100" b="1" dirty="0">
                      <a:solidFill>
                        <a:srgbClr val="333333"/>
                      </a:solidFill>
                      <a:latin typeface="微軟正黑體" pitchFamily="34" charset="-120"/>
                      <a:ea typeface="微軟正黑體" pitchFamily="34" charset="-120"/>
                    </a:rPr>
                    <a:t>(VCXO)</a:t>
                  </a:r>
                </a:p>
              </p:txBody>
            </p:sp>
            <p:pic>
              <p:nvPicPr>
                <p:cNvPr id="29715" name="Picture 19"/>
                <p:cNvPicPr>
                  <a:picLocks noChangeAspect="1" noChangeArrowheads="1"/>
                </p:cNvPicPr>
                <p:nvPr/>
              </p:nvPicPr>
              <p:blipFill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9448710" y="3282079"/>
                  <a:ext cx="493236" cy="33540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32" name="群組 31"/>
              <p:cNvGrpSpPr/>
              <p:nvPr/>
            </p:nvGrpSpPr>
            <p:grpSpPr>
              <a:xfrm>
                <a:off x="7173739" y="3738047"/>
                <a:ext cx="1584176" cy="775831"/>
                <a:chOff x="7173739" y="3738047"/>
                <a:chExt cx="1584176" cy="775831"/>
              </a:xfrm>
            </p:grpSpPr>
            <p:sp>
              <p:nvSpPr>
                <p:cNvPr id="52" name="圓角矩形 51"/>
                <p:cNvSpPr/>
                <p:nvPr/>
              </p:nvSpPr>
              <p:spPr>
                <a:xfrm>
                  <a:off x="7173739" y="3738047"/>
                  <a:ext cx="1584176" cy="775831"/>
                </a:xfrm>
                <a:prstGeom prst="roundRect">
                  <a:avLst/>
                </a:prstGeom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t"/>
                <a:lstStyle/>
                <a:p>
                  <a:pPr algn="ctr"/>
                  <a:r>
                    <a:rPr lang="en-US" altLang="zh-TW" sz="1200" b="1" dirty="0" smtClean="0">
                      <a:solidFill>
                        <a:srgbClr val="333333"/>
                      </a:solidFill>
                      <a:latin typeface="微軟正黑體" pitchFamily="34" charset="-120"/>
                      <a:ea typeface="微軟正黑體" pitchFamily="34" charset="-120"/>
                    </a:rPr>
                    <a:t>TCXO</a:t>
                  </a:r>
                  <a:endParaRPr lang="en-US" altLang="zh-TW" sz="1200" dirty="0">
                    <a:solidFill>
                      <a:schemeClr val="tx1"/>
                    </a:solidFill>
                    <a:latin typeface="Arial Unicode MS" pitchFamily="34" charset="-120"/>
                    <a:ea typeface="Arial Unicode MS" pitchFamily="34" charset="-120"/>
                    <a:cs typeface="Arial Unicode MS" pitchFamily="34" charset="-120"/>
                  </a:endParaRPr>
                </a:p>
              </p:txBody>
            </p:sp>
            <p:pic>
              <p:nvPicPr>
                <p:cNvPr id="29716" name="Picture 20"/>
                <p:cNvPicPr>
                  <a:picLocks noChangeAspect="1" noChangeArrowheads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36084" y="4126951"/>
                  <a:ext cx="481771" cy="32760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</p:grpSp>
      <p:grpSp>
        <p:nvGrpSpPr>
          <p:cNvPr id="37" name="群組 36"/>
          <p:cNvGrpSpPr/>
          <p:nvPr/>
        </p:nvGrpSpPr>
        <p:grpSpPr>
          <a:xfrm>
            <a:off x="568347" y="2250902"/>
            <a:ext cx="2067804" cy="2155416"/>
            <a:chOff x="568347" y="2250902"/>
            <a:chExt cx="2067804" cy="2155416"/>
          </a:xfrm>
        </p:grpSpPr>
        <p:sp>
          <p:nvSpPr>
            <p:cNvPr id="39" name="圓角矩形 38"/>
            <p:cNvSpPr/>
            <p:nvPr/>
          </p:nvSpPr>
          <p:spPr>
            <a:xfrm>
              <a:off x="568347" y="2250902"/>
              <a:ext cx="2067804" cy="463342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altLang="zh-TW" sz="1600" dirty="0" smtClean="0">
                  <a:solidFill>
                    <a:schemeClr val="tx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Synthetic Quartz</a:t>
              </a:r>
              <a:endParaRPr lang="en-US" altLang="zh-TW" sz="1600" dirty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pic>
          <p:nvPicPr>
            <p:cNvPr id="29717" name="Picture 2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9870" y="3019928"/>
              <a:ext cx="1848794" cy="138639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8" name="群組 47"/>
          <p:cNvGrpSpPr/>
          <p:nvPr/>
        </p:nvGrpSpPr>
        <p:grpSpPr>
          <a:xfrm>
            <a:off x="549003" y="5245062"/>
            <a:ext cx="2048899" cy="1335973"/>
            <a:chOff x="4716463" y="725578"/>
            <a:chExt cx="5003251" cy="3073310"/>
          </a:xfrm>
        </p:grpSpPr>
        <p:sp>
          <p:nvSpPr>
            <p:cNvPr id="49" name="Rectangle 5"/>
            <p:cNvSpPr>
              <a:spLocks noChangeArrowheads="1"/>
            </p:cNvSpPr>
            <p:nvPr/>
          </p:nvSpPr>
          <p:spPr bwMode="auto">
            <a:xfrm>
              <a:off x="5109613" y="725578"/>
              <a:ext cx="4610101" cy="7635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4851" tIns="47425" rIns="94851" bIns="47425" anchor="ctr"/>
            <a:lstStyle/>
            <a:p>
              <a:pPr algn="ctr" defTabSz="947738"/>
              <a:r>
                <a:rPr lang="en-US" altLang="zh-TW" sz="1000" dirty="0">
                  <a:latin typeface="Arial" pitchFamily="34" charset="0"/>
                </a:rPr>
                <a:t>3” </a:t>
              </a:r>
              <a:r>
                <a:rPr lang="en-US" altLang="zh-TW" sz="1000" dirty="0" smtClean="0">
                  <a:latin typeface="Arial" pitchFamily="34" charset="0"/>
                </a:rPr>
                <a:t>MEMS </a:t>
              </a:r>
              <a:r>
                <a:rPr lang="en-US" altLang="zh-TW" sz="1000" dirty="0">
                  <a:latin typeface="Arial" pitchFamily="34" charset="0"/>
                </a:rPr>
                <a:t>Wafer Processing </a:t>
              </a:r>
            </a:p>
          </p:txBody>
        </p:sp>
        <p:pic>
          <p:nvPicPr>
            <p:cNvPr id="50" name="Picture 29" descr="DSCF052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45" t="11949" r="15576" b="5699"/>
            <a:stretch>
              <a:fillRect/>
            </a:stretch>
          </p:blipFill>
          <p:spPr bwMode="auto">
            <a:xfrm>
              <a:off x="7308850" y="1493838"/>
              <a:ext cx="1728788" cy="16256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1" name="Group 31"/>
            <p:cNvGrpSpPr>
              <a:grpSpLocks/>
            </p:cNvGrpSpPr>
            <p:nvPr/>
          </p:nvGrpSpPr>
          <p:grpSpPr bwMode="auto">
            <a:xfrm>
              <a:off x="5724525" y="1638300"/>
              <a:ext cx="1454150" cy="690563"/>
              <a:chOff x="3606" y="1032"/>
              <a:chExt cx="916" cy="435"/>
            </a:xfrm>
          </p:grpSpPr>
          <p:sp>
            <p:nvSpPr>
              <p:cNvPr id="54" name="AutoShape 30"/>
              <p:cNvSpPr>
                <a:spLocks noChangeArrowheads="1"/>
              </p:cNvSpPr>
              <p:nvPr/>
            </p:nvSpPr>
            <p:spPr bwMode="auto">
              <a:xfrm>
                <a:off x="3606" y="1032"/>
                <a:ext cx="916" cy="435"/>
              </a:xfrm>
              <a:prstGeom prst="wedgeRectCallout">
                <a:avLst>
                  <a:gd name="adj1" fmla="val 95088"/>
                  <a:gd name="adj2" fmla="val 24255"/>
                </a:avLst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defTabSz="906463"/>
                <a:endParaRPr lang="zh-TW" altLang="zh-TW"/>
              </a:p>
            </p:txBody>
          </p:sp>
          <p:pic>
            <p:nvPicPr>
              <p:cNvPr id="55" name="Picture 15" descr="A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83" t="35001" r="4256" b="34999"/>
              <a:stretch>
                <a:fillRect/>
              </a:stretch>
            </p:blipFill>
            <p:spPr bwMode="auto">
              <a:xfrm>
                <a:off x="3606" y="1032"/>
                <a:ext cx="908" cy="42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3" name="Rectangle 33"/>
            <p:cNvSpPr>
              <a:spLocks noChangeArrowheads="1"/>
            </p:cNvSpPr>
            <p:nvPr/>
          </p:nvSpPr>
          <p:spPr bwMode="auto">
            <a:xfrm>
              <a:off x="4716463" y="846138"/>
              <a:ext cx="4752975" cy="295275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sp>
        <p:nvSpPr>
          <p:cNvPr id="56" name="圓角矩形 55"/>
          <p:cNvSpPr/>
          <p:nvPr/>
        </p:nvSpPr>
        <p:spPr>
          <a:xfrm>
            <a:off x="492444" y="4648048"/>
            <a:ext cx="2105457" cy="5281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Tuning Fork wafer</a:t>
            </a:r>
            <a:endParaRPr lang="en-US" altLang="zh-TW" sz="1600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42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tx1"/>
                </a:solidFill>
              </a:rPr>
              <a:t>Manufacturing sites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13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104" y="1288341"/>
            <a:ext cx="2141767" cy="133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048" y="1288341"/>
            <a:ext cx="2141767" cy="1341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15"/>
          <a:stretch/>
        </p:blipFill>
        <p:spPr bwMode="auto">
          <a:xfrm>
            <a:off x="6369453" y="1288341"/>
            <a:ext cx="2141767" cy="134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6"/>
          <a:stretch/>
        </p:blipFill>
        <p:spPr bwMode="auto">
          <a:xfrm>
            <a:off x="9054278" y="1288341"/>
            <a:ext cx="2141767" cy="1341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圓角矩形 22"/>
          <p:cNvSpPr/>
          <p:nvPr/>
        </p:nvSpPr>
        <p:spPr>
          <a:xfrm>
            <a:off x="1015105" y="1287046"/>
            <a:ext cx="2141767" cy="510778"/>
          </a:xfrm>
          <a:prstGeom prst="roundRect">
            <a:avLst/>
          </a:prstGeom>
          <a:solidFill>
            <a:schemeClr val="accent1">
              <a:lumMod val="50000"/>
              <a:alpha val="25098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HQ, Taichung </a:t>
            </a:r>
          </a:p>
          <a:p>
            <a:r>
              <a:rPr lang="en-US" altLang="zh-TW" sz="1200" b="1" dirty="0" smtClean="0">
                <a:solidFill>
                  <a:schemeClr val="bg1"/>
                </a:solidFill>
              </a:rPr>
              <a:t>Taiwan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sp>
        <p:nvSpPr>
          <p:cNvPr id="24" name="圓角矩形 23"/>
          <p:cNvSpPr/>
          <p:nvPr/>
        </p:nvSpPr>
        <p:spPr>
          <a:xfrm>
            <a:off x="3695049" y="1287046"/>
            <a:ext cx="2141767" cy="510778"/>
          </a:xfrm>
          <a:prstGeom prst="roundRect">
            <a:avLst/>
          </a:prstGeom>
          <a:solidFill>
            <a:schemeClr val="accent1">
              <a:lumMod val="50000"/>
              <a:alpha val="25098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altLang="zh-TW" sz="1200" b="1" dirty="0" err="1">
                <a:solidFill>
                  <a:schemeClr val="bg1"/>
                </a:solidFill>
              </a:rPr>
              <a:t>Zhunan</a:t>
            </a:r>
            <a:endParaRPr lang="en-US" altLang="zh-TW" sz="1200" b="1" dirty="0">
              <a:solidFill>
                <a:schemeClr val="bg1"/>
              </a:solidFill>
            </a:endParaRPr>
          </a:p>
          <a:p>
            <a:r>
              <a:rPr lang="en-US" altLang="zh-TW" sz="1200" b="1" dirty="0">
                <a:solidFill>
                  <a:schemeClr val="bg1"/>
                </a:solidFill>
              </a:rPr>
              <a:t>Taiwan</a:t>
            </a:r>
          </a:p>
        </p:txBody>
      </p:sp>
      <p:sp>
        <p:nvSpPr>
          <p:cNvPr id="25" name="圓角矩形 24"/>
          <p:cNvSpPr/>
          <p:nvPr/>
        </p:nvSpPr>
        <p:spPr>
          <a:xfrm>
            <a:off x="6369453" y="1287046"/>
            <a:ext cx="2141767" cy="510778"/>
          </a:xfrm>
          <a:prstGeom prst="roundRect">
            <a:avLst/>
          </a:prstGeom>
          <a:solidFill>
            <a:schemeClr val="accent1">
              <a:lumMod val="50000"/>
              <a:alpha val="25098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altLang="zh-TW" sz="1200" b="1" dirty="0">
                <a:solidFill>
                  <a:schemeClr val="bg1"/>
                </a:solidFill>
              </a:rPr>
              <a:t>Tainan</a:t>
            </a:r>
          </a:p>
          <a:p>
            <a:r>
              <a:rPr lang="en-US" altLang="zh-TW" sz="1200" b="1" dirty="0">
                <a:solidFill>
                  <a:schemeClr val="bg1"/>
                </a:solidFill>
              </a:rPr>
              <a:t>Taiwan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sp>
        <p:nvSpPr>
          <p:cNvPr id="26" name="圓角矩形 25"/>
          <p:cNvSpPr/>
          <p:nvPr/>
        </p:nvSpPr>
        <p:spPr>
          <a:xfrm>
            <a:off x="9054278" y="1287046"/>
            <a:ext cx="2141767" cy="510778"/>
          </a:xfrm>
          <a:prstGeom prst="roundRect">
            <a:avLst/>
          </a:prstGeom>
          <a:solidFill>
            <a:schemeClr val="accent1">
              <a:lumMod val="50000"/>
              <a:alpha val="25098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altLang="zh-TW" sz="1200" b="1" dirty="0" err="1">
                <a:solidFill>
                  <a:schemeClr val="bg1"/>
                </a:solidFill>
              </a:rPr>
              <a:t>Suizhou</a:t>
            </a:r>
            <a:r>
              <a:rPr lang="en-US" altLang="zh-TW" sz="1200" b="1" dirty="0">
                <a:solidFill>
                  <a:schemeClr val="bg1"/>
                </a:solidFill>
              </a:rPr>
              <a:t> (</a:t>
            </a:r>
            <a:r>
              <a:rPr lang="en-US" altLang="zh-TW" sz="1200" b="1" dirty="0" err="1">
                <a:solidFill>
                  <a:schemeClr val="bg1"/>
                </a:solidFill>
              </a:rPr>
              <a:t>Taiward</a:t>
            </a:r>
            <a:r>
              <a:rPr lang="en-US" altLang="zh-TW" sz="1200" b="1" dirty="0">
                <a:solidFill>
                  <a:schemeClr val="bg1"/>
                </a:solidFill>
              </a:rPr>
              <a:t>)</a:t>
            </a:r>
          </a:p>
          <a:p>
            <a:r>
              <a:rPr lang="en-US" altLang="zh-TW" sz="1200" b="1" dirty="0" smtClean="0">
                <a:solidFill>
                  <a:schemeClr val="bg1"/>
                </a:solidFill>
              </a:rPr>
              <a:t>China</a:t>
            </a:r>
            <a:endParaRPr lang="zh-TW" altLang="en-US" sz="1200" b="1" dirty="0">
              <a:solidFill>
                <a:schemeClr val="bg1"/>
              </a:solidFill>
            </a:endParaRPr>
          </a:p>
        </p:txBody>
      </p:sp>
      <p:sp>
        <p:nvSpPr>
          <p:cNvPr id="5" name="橢圓 4"/>
          <p:cNvSpPr/>
          <p:nvPr/>
        </p:nvSpPr>
        <p:spPr>
          <a:xfrm>
            <a:off x="4725467" y="3244524"/>
            <a:ext cx="2700000" cy="2700000"/>
          </a:xfrm>
          <a:prstGeom prst="ellipse">
            <a:avLst/>
          </a:prstGeom>
          <a:blipFill dpi="0" rotWithShape="1">
            <a:blip r:embed="rId6"/>
            <a:srcRect/>
            <a:stretch>
              <a:fillRect l="11000" t="-10000" r="12000" b="-12000"/>
            </a:stretch>
          </a:blip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2000" dirty="0">
              <a:solidFill>
                <a:schemeClr val="tx2"/>
              </a:solidFill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1059034" y="3205377"/>
            <a:ext cx="1656184" cy="37457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TW" sz="1600" dirty="0" smtClean="0">
                <a:solidFill>
                  <a:schemeClr val="bg1"/>
                </a:solidFill>
              </a:rPr>
              <a:t>kHz crystal</a:t>
            </a:r>
            <a:endParaRPr lang="zh-TW" altLang="en-US" sz="1600" dirty="0">
              <a:solidFill>
                <a:schemeClr val="bg1"/>
              </a:solidFill>
            </a:endParaRPr>
          </a:p>
        </p:txBody>
      </p:sp>
      <p:sp>
        <p:nvSpPr>
          <p:cNvPr id="38" name="圓角矩形 37"/>
          <p:cNvSpPr/>
          <p:nvPr/>
        </p:nvSpPr>
        <p:spPr>
          <a:xfrm>
            <a:off x="1059033" y="4404385"/>
            <a:ext cx="1656184" cy="37457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TW" sz="1600" dirty="0" smtClean="0">
                <a:solidFill>
                  <a:schemeClr val="bg1"/>
                </a:solidFill>
              </a:rPr>
              <a:t>MHz crystal</a:t>
            </a:r>
            <a:endParaRPr lang="zh-TW" altLang="en-US" sz="1600" dirty="0">
              <a:solidFill>
                <a:schemeClr val="bg1"/>
              </a:solidFill>
            </a:endParaRPr>
          </a:p>
        </p:txBody>
      </p:sp>
      <p:sp>
        <p:nvSpPr>
          <p:cNvPr id="40" name="圓角矩形 39"/>
          <p:cNvSpPr/>
          <p:nvPr/>
        </p:nvSpPr>
        <p:spPr>
          <a:xfrm>
            <a:off x="1059033" y="5574709"/>
            <a:ext cx="1656184" cy="374571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75000"/>
                  <a:shade val="30000"/>
                  <a:satMod val="115000"/>
                </a:schemeClr>
              </a:gs>
              <a:gs pos="50000">
                <a:schemeClr val="accent6">
                  <a:lumMod val="75000"/>
                  <a:shade val="67500"/>
                  <a:satMod val="115000"/>
                </a:schemeClr>
              </a:gs>
              <a:gs pos="100000">
                <a:schemeClr val="accent6">
                  <a:lumMod val="7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altLang="zh-TW" sz="1600" dirty="0" smtClean="0">
                <a:solidFill>
                  <a:schemeClr val="bg1"/>
                </a:solidFill>
              </a:rPr>
              <a:t>TSX</a:t>
            </a:r>
            <a:endParaRPr lang="zh-TW" altLang="en-US" sz="1600" dirty="0">
              <a:solidFill>
                <a:schemeClr val="bg1"/>
              </a:solidFill>
            </a:endParaRPr>
          </a:p>
        </p:txBody>
      </p:sp>
      <p:sp>
        <p:nvSpPr>
          <p:cNvPr id="44" name="橢圓 43"/>
          <p:cNvSpPr>
            <a:spLocks/>
          </p:cNvSpPr>
          <p:nvPr/>
        </p:nvSpPr>
        <p:spPr>
          <a:xfrm>
            <a:off x="4275467" y="2791670"/>
            <a:ext cx="3600000" cy="3600000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  <a:prstDash val="dash"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2000" dirty="0">
              <a:solidFill>
                <a:schemeClr val="tx2"/>
              </a:solidFill>
            </a:endParaRPr>
          </a:p>
        </p:txBody>
      </p:sp>
      <p:cxnSp>
        <p:nvCxnSpPr>
          <p:cNvPr id="63" name="肘形接點 62"/>
          <p:cNvCxnSpPr>
            <a:endCxn id="7" idx="3"/>
          </p:cNvCxnSpPr>
          <p:nvPr/>
        </p:nvCxnSpPr>
        <p:spPr bwMode="auto">
          <a:xfrm rot="10800000">
            <a:off x="2715219" y="3392664"/>
            <a:ext cx="1737719" cy="178917"/>
          </a:xfrm>
          <a:prstGeom prst="bentConnector3">
            <a:avLst>
              <a:gd name="adj1" fmla="val 98992"/>
            </a:avLst>
          </a:prstGeom>
          <a:solidFill>
            <a:schemeClr val="accent1"/>
          </a:solidFill>
          <a:ln w="28575" cap="flat" cmpd="sng" algn="ctr">
            <a:solidFill>
              <a:srgbClr val="127A81">
                <a:alpha val="69804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36" name="直線接點 18435"/>
          <p:cNvCxnSpPr>
            <a:endCxn id="38" idx="3"/>
          </p:cNvCxnSpPr>
          <p:nvPr/>
        </p:nvCxnSpPr>
        <p:spPr bwMode="auto">
          <a:xfrm flipH="1">
            <a:off x="2715217" y="4581144"/>
            <a:ext cx="1434186" cy="1052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127A81">
                <a:alpha val="69804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438" name="肘形接點 18437"/>
          <p:cNvCxnSpPr>
            <a:endCxn id="40" idx="3"/>
          </p:cNvCxnSpPr>
          <p:nvPr/>
        </p:nvCxnSpPr>
        <p:spPr bwMode="auto">
          <a:xfrm rot="10800000" flipV="1">
            <a:off x="2715217" y="5589255"/>
            <a:ext cx="1722250" cy="172739"/>
          </a:xfrm>
          <a:prstGeom prst="bentConnector3">
            <a:avLst>
              <a:gd name="adj1" fmla="val 98516"/>
            </a:avLst>
          </a:prstGeom>
          <a:solidFill>
            <a:schemeClr val="accent1"/>
          </a:solidFill>
          <a:ln w="28575" cap="flat" cmpd="sng" algn="ctr">
            <a:solidFill>
              <a:srgbClr val="127A81">
                <a:alpha val="69804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0" name="圓角矩形 79"/>
          <p:cNvSpPr/>
          <p:nvPr/>
        </p:nvSpPr>
        <p:spPr>
          <a:xfrm>
            <a:off x="4730739" y="4370112"/>
            <a:ext cx="2684532" cy="415588"/>
          </a:xfrm>
          <a:prstGeom prst="roundRect">
            <a:avLst>
              <a:gd name="adj" fmla="val 7411"/>
            </a:avLst>
          </a:prstGeom>
          <a:solidFill>
            <a:schemeClr val="tx2">
              <a:lumMod val="50000"/>
              <a:alpha val="50196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</a:rPr>
              <a:t>130M</a:t>
            </a:r>
            <a:r>
              <a:rPr lang="en-US" altLang="zh-TW" sz="2000" b="1" baseline="30000" dirty="0" smtClean="0">
                <a:solidFill>
                  <a:schemeClr val="bg1"/>
                </a:solidFill>
              </a:rPr>
              <a:t>+</a:t>
            </a:r>
            <a:r>
              <a:rPr lang="en-US" altLang="zh-TW" sz="2000" b="1" dirty="0" smtClean="0">
                <a:solidFill>
                  <a:schemeClr val="bg1"/>
                </a:solidFill>
              </a:rPr>
              <a:t> monthly</a:t>
            </a:r>
            <a:endParaRPr lang="zh-TW" altLang="en-US" sz="2000" b="1" dirty="0">
              <a:solidFill>
                <a:schemeClr val="bg1"/>
              </a:solidFill>
            </a:endParaRPr>
          </a:p>
        </p:txBody>
      </p:sp>
      <p:pic>
        <p:nvPicPr>
          <p:cNvPr id="61" name="Picture 12" descr="AX-3215-L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355" y="3361069"/>
            <a:ext cx="528766" cy="396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2" name="Picture 6" descr="sx3225jp"/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870" b="-6321"/>
          <a:stretch/>
        </p:blipFill>
        <p:spPr bwMode="auto">
          <a:xfrm>
            <a:off x="4099398" y="4437112"/>
            <a:ext cx="338956" cy="288032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pic>
        <p:nvPicPr>
          <p:cNvPr id="65" name="Picture 10"/>
          <p:cNvPicPr>
            <a:picLocks noChangeAspect="1" noChangeArrowheads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6002" b="-1"/>
          <a:stretch/>
        </p:blipFill>
        <p:spPr bwMode="auto">
          <a:xfrm>
            <a:off x="4366609" y="5445224"/>
            <a:ext cx="384453" cy="27712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3" name="文字方塊 2"/>
          <p:cNvSpPr txBox="1"/>
          <p:nvPr/>
        </p:nvSpPr>
        <p:spPr>
          <a:xfrm>
            <a:off x="1051214" y="3596185"/>
            <a:ext cx="129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15KK/M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6" name="文字方塊 35"/>
          <p:cNvSpPr txBox="1"/>
          <p:nvPr/>
        </p:nvSpPr>
        <p:spPr>
          <a:xfrm>
            <a:off x="1051214" y="4787860"/>
            <a:ext cx="14414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100M</a:t>
            </a:r>
            <a:r>
              <a:rPr lang="en-US" altLang="zh-TW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+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/M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7" name="文字方塊 36"/>
          <p:cNvSpPr txBox="1"/>
          <p:nvPr/>
        </p:nvSpPr>
        <p:spPr>
          <a:xfrm>
            <a:off x="1051214" y="5949280"/>
            <a:ext cx="16640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itchFamily="34" charset="0"/>
              <a:buChar char="•"/>
            </a:pP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24KK/M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grpSp>
        <p:nvGrpSpPr>
          <p:cNvPr id="8" name="群組 7"/>
          <p:cNvGrpSpPr/>
          <p:nvPr/>
        </p:nvGrpSpPr>
        <p:grpSpPr>
          <a:xfrm>
            <a:off x="7600540" y="3640156"/>
            <a:ext cx="3794450" cy="767072"/>
            <a:chOff x="7359499" y="3198445"/>
            <a:chExt cx="3794450" cy="767072"/>
          </a:xfrm>
        </p:grpSpPr>
        <p:sp>
          <p:nvSpPr>
            <p:cNvPr id="39" name="圓角矩形 38"/>
            <p:cNvSpPr/>
            <p:nvPr/>
          </p:nvSpPr>
          <p:spPr>
            <a:xfrm>
              <a:off x="9497765" y="3198445"/>
              <a:ext cx="1656184" cy="374571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75000"/>
                    <a:shade val="30000"/>
                    <a:satMod val="115000"/>
                  </a:schemeClr>
                </a:gs>
                <a:gs pos="50000">
                  <a:schemeClr val="accent6">
                    <a:lumMod val="75000"/>
                    <a:shade val="67500"/>
                    <a:satMod val="115000"/>
                  </a:schemeClr>
                </a:gs>
                <a:gs pos="100000">
                  <a:schemeClr val="accent6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</a:rPr>
                <a:t>Oscillator</a:t>
              </a:r>
              <a:endParaRPr lang="zh-TW" altLang="en-US" sz="1600" dirty="0">
                <a:solidFill>
                  <a:schemeClr val="bg1"/>
                </a:solidFill>
              </a:endParaRPr>
            </a:p>
          </p:txBody>
        </p:sp>
        <p:cxnSp>
          <p:nvCxnSpPr>
            <p:cNvPr id="11" name="肘形接點 10"/>
            <p:cNvCxnSpPr>
              <a:endCxn id="39" idx="1"/>
            </p:cNvCxnSpPr>
            <p:nvPr/>
          </p:nvCxnSpPr>
          <p:spPr bwMode="auto">
            <a:xfrm flipV="1">
              <a:off x="7693665" y="3385731"/>
              <a:ext cx="1804100" cy="187269"/>
            </a:xfrm>
            <a:prstGeom prst="bentConnector3">
              <a:avLst>
                <a:gd name="adj1" fmla="val 98936"/>
              </a:avLst>
            </a:prstGeom>
            <a:solidFill>
              <a:schemeClr val="accent1"/>
            </a:solidFill>
            <a:ln w="28575" cap="flat" cmpd="sng" algn="ctr">
              <a:solidFill>
                <a:srgbClr val="127A81">
                  <a:alpha val="69804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58" name="圖片 5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59499" y="3434727"/>
              <a:ext cx="450021" cy="322916"/>
            </a:xfrm>
            <a:prstGeom prst="rect">
              <a:avLst/>
            </a:prstGeom>
          </p:spPr>
        </p:pic>
        <p:sp>
          <p:nvSpPr>
            <p:cNvPr id="46" name="文字方塊 45"/>
            <p:cNvSpPr txBox="1"/>
            <p:nvPr/>
          </p:nvSpPr>
          <p:spPr>
            <a:xfrm>
              <a:off x="9542309" y="3596185"/>
              <a:ext cx="129394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 algn="l">
                <a:buFont typeface="Arial" pitchFamily="34" charset="0"/>
                <a:buChar char="•"/>
              </a:pPr>
              <a:r>
                <a:rPr lang="en-US" altLang="zh-TW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微軟正黑體" pitchFamily="34" charset="-120"/>
                </a:rPr>
                <a:t>10KK/M</a:t>
              </a:r>
              <a:endPara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7668473" y="4870454"/>
            <a:ext cx="3756480" cy="891541"/>
            <a:chOff x="7397469" y="5427071"/>
            <a:chExt cx="3756480" cy="891541"/>
          </a:xfrm>
        </p:grpSpPr>
        <p:sp>
          <p:nvSpPr>
            <p:cNvPr id="42" name="圓角矩形 41"/>
            <p:cNvSpPr/>
            <p:nvPr/>
          </p:nvSpPr>
          <p:spPr>
            <a:xfrm>
              <a:off x="9497765" y="5574709"/>
              <a:ext cx="1656184" cy="374571"/>
            </a:xfrm>
            <a:prstGeom prst="roundRect">
              <a:avLst/>
            </a:prstGeom>
            <a:gradFill flip="none" rotWithShape="1">
              <a:gsLst>
                <a:gs pos="0">
                  <a:schemeClr val="accent6">
                    <a:lumMod val="75000"/>
                    <a:shade val="30000"/>
                    <a:satMod val="115000"/>
                  </a:schemeClr>
                </a:gs>
                <a:gs pos="50000">
                  <a:schemeClr val="accent6">
                    <a:lumMod val="75000"/>
                    <a:shade val="67500"/>
                    <a:satMod val="115000"/>
                  </a:schemeClr>
                </a:gs>
                <a:gs pos="100000">
                  <a:schemeClr val="accent6">
                    <a:lumMod val="75000"/>
                    <a:shade val="100000"/>
                    <a:satMod val="115000"/>
                  </a:schemeClr>
                </a:gs>
              </a:gsLst>
              <a:lin ang="16200000" scaled="1"/>
              <a:tileRect/>
            </a:gra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</a:rPr>
                <a:t>(VC)TCXO</a:t>
              </a:r>
              <a:endParaRPr lang="zh-TW" altLang="en-US" sz="1600" dirty="0">
                <a:solidFill>
                  <a:schemeClr val="bg1"/>
                </a:solidFill>
              </a:endParaRPr>
            </a:p>
          </p:txBody>
        </p:sp>
        <p:cxnSp>
          <p:nvCxnSpPr>
            <p:cNvPr id="59" name="肘形接點 58"/>
            <p:cNvCxnSpPr>
              <a:endCxn id="42" idx="1"/>
            </p:cNvCxnSpPr>
            <p:nvPr/>
          </p:nvCxnSpPr>
          <p:spPr bwMode="auto">
            <a:xfrm>
              <a:off x="7875467" y="5601645"/>
              <a:ext cx="1622298" cy="160350"/>
            </a:xfrm>
            <a:prstGeom prst="bentConnector3">
              <a:avLst>
                <a:gd name="adj1" fmla="val 98793"/>
              </a:avLst>
            </a:prstGeom>
            <a:solidFill>
              <a:schemeClr val="accent1"/>
            </a:solidFill>
            <a:ln w="28575" cap="flat" cmpd="sng" algn="ctr">
              <a:solidFill>
                <a:srgbClr val="127A81">
                  <a:alpha val="69804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pic>
          <p:nvPicPr>
            <p:cNvPr id="64" name="Picture 12"/>
            <p:cNvPicPr>
              <a:picLocks noChangeAspect="1" noChangeArrowheads="1"/>
            </p:cNvPicPr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7469" y="5427071"/>
              <a:ext cx="330200" cy="295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CC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8" name="文字方塊 47"/>
            <p:cNvSpPr txBox="1"/>
            <p:nvPr/>
          </p:nvSpPr>
          <p:spPr>
            <a:xfrm>
              <a:off x="9542309" y="5949280"/>
              <a:ext cx="16116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l">
                <a:buFont typeface="Arial" pitchFamily="34" charset="0"/>
                <a:buChar char="•"/>
              </a:pPr>
              <a:r>
                <a:rPr lang="en-US" altLang="zh-TW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ea typeface="微軟正黑體" pitchFamily="34" charset="-120"/>
                </a:rPr>
                <a:t>3</a:t>
              </a:r>
              <a:r>
                <a:rPr lang="en-US" altLang="zh-TW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微軟正黑體" pitchFamily="34" charset="-120"/>
                </a:rPr>
                <a:t>KK/M</a:t>
              </a:r>
              <a:endPara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160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tx1"/>
                </a:solidFill>
              </a:rPr>
              <a:t>Manufacturing sites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14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5" name="群組 4"/>
          <p:cNvGrpSpPr/>
          <p:nvPr/>
        </p:nvGrpSpPr>
        <p:grpSpPr>
          <a:xfrm>
            <a:off x="1047710" y="1023331"/>
            <a:ext cx="3317717" cy="2477678"/>
            <a:chOff x="1047710" y="1018386"/>
            <a:chExt cx="4340397" cy="2894245"/>
          </a:xfrm>
        </p:grpSpPr>
        <p:pic>
          <p:nvPicPr>
            <p:cNvPr id="17414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7710" y="1616929"/>
              <a:ext cx="4340397" cy="22957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圓角矩形 22"/>
            <p:cNvSpPr/>
            <p:nvPr/>
          </p:nvSpPr>
          <p:spPr>
            <a:xfrm>
              <a:off x="1049931" y="1018386"/>
              <a:ext cx="3298025" cy="477324"/>
            </a:xfrm>
            <a:prstGeom prst="roundRect">
              <a:avLst/>
            </a:prstGeom>
            <a:solidFill>
              <a:schemeClr val="accent1">
                <a:lumMod val="50000"/>
                <a:alpha val="25098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zh-TW" b="1" dirty="0">
                  <a:solidFill>
                    <a:schemeClr val="bg1"/>
                  </a:solidFill>
                </a:rPr>
                <a:t>HQ, Taichung </a:t>
              </a:r>
              <a:r>
                <a:rPr lang="en-US" altLang="zh-TW" b="1" dirty="0" smtClean="0">
                  <a:solidFill>
                    <a:schemeClr val="bg1"/>
                  </a:solidFill>
                </a:rPr>
                <a:t>Taiwan</a:t>
              </a:r>
              <a:endParaRPr lang="zh-TW" altLang="en-US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3" name="圓角矩形 2"/>
          <p:cNvSpPr/>
          <p:nvPr/>
        </p:nvSpPr>
        <p:spPr>
          <a:xfrm>
            <a:off x="1048292" y="4083956"/>
            <a:ext cx="1804967" cy="1584176"/>
          </a:xfrm>
          <a:prstGeom prst="round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n"/>
            </a:pPr>
            <a:r>
              <a:rPr lang="en-US" altLang="zh-TW" sz="1600" dirty="0" smtClean="0"/>
              <a:t>RD Center </a:t>
            </a:r>
          </a:p>
          <a:p>
            <a:endParaRPr lang="en-US" altLang="zh-TW" sz="1600" dirty="0" smtClean="0"/>
          </a:p>
          <a:p>
            <a:pPr marL="285750" indent="-285750">
              <a:buFont typeface="Wingdings" pitchFamily="2" charset="2"/>
              <a:buChar char="n"/>
            </a:pPr>
            <a:r>
              <a:rPr lang="en-US" altLang="zh-TW" sz="1600" dirty="0" smtClean="0"/>
              <a:t>Manufacture </a:t>
            </a:r>
          </a:p>
          <a:p>
            <a:endParaRPr lang="en-US" altLang="zh-TW" sz="1600" dirty="0" smtClean="0"/>
          </a:p>
          <a:p>
            <a:pPr marL="285750" indent="-285750">
              <a:buFont typeface="Wingdings" pitchFamily="2" charset="2"/>
              <a:buChar char="n"/>
            </a:pPr>
            <a:r>
              <a:rPr lang="en-US" altLang="zh-TW" sz="1600" dirty="0" smtClean="0"/>
              <a:t>Sales Office</a:t>
            </a:r>
            <a:endParaRPr lang="zh-TW" altLang="en-US" sz="1600" dirty="0"/>
          </a:p>
        </p:txBody>
      </p:sp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658" y="1628800"/>
            <a:ext cx="3160345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圓角矩形 23"/>
          <p:cNvSpPr/>
          <p:nvPr/>
        </p:nvSpPr>
        <p:spPr>
          <a:xfrm>
            <a:off x="6453658" y="1023330"/>
            <a:ext cx="1886114" cy="408623"/>
          </a:xfrm>
          <a:prstGeom prst="roundRect">
            <a:avLst/>
          </a:prstGeom>
          <a:solidFill>
            <a:schemeClr val="accent1">
              <a:lumMod val="50000"/>
              <a:alpha val="25098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altLang="zh-TW" b="1" dirty="0" err="1" smtClean="0">
                <a:solidFill>
                  <a:schemeClr val="bg1"/>
                </a:solidFill>
              </a:rPr>
              <a:t>Zhunan</a:t>
            </a:r>
            <a:r>
              <a:rPr lang="en-US" altLang="zh-TW" b="1" dirty="0" smtClean="0">
                <a:solidFill>
                  <a:schemeClr val="bg1"/>
                </a:solidFill>
              </a:rPr>
              <a:t> Taiwan</a:t>
            </a:r>
            <a:endParaRPr lang="en-US" altLang="zh-TW" b="1" dirty="0">
              <a:solidFill>
                <a:schemeClr val="bg1"/>
              </a:solidFill>
            </a:endParaRPr>
          </a:p>
        </p:txBody>
      </p:sp>
      <p:sp>
        <p:nvSpPr>
          <p:cNvPr id="19" name="圓角矩形 18"/>
          <p:cNvSpPr/>
          <p:nvPr/>
        </p:nvSpPr>
        <p:spPr>
          <a:xfrm>
            <a:off x="6453659" y="4065576"/>
            <a:ext cx="1924206" cy="37023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Wingdings" pitchFamily="2" charset="2"/>
              <a:buChar char="l"/>
            </a:pPr>
            <a:r>
              <a:rPr lang="en-US" altLang="zh-TW" sz="1600" dirty="0" smtClean="0"/>
              <a:t>MEMS wafer</a:t>
            </a:r>
            <a:endParaRPr lang="zh-TW" altLang="en-US" sz="1600" dirty="0"/>
          </a:p>
        </p:txBody>
      </p:sp>
      <p:grpSp>
        <p:nvGrpSpPr>
          <p:cNvPr id="20" name="群組 19"/>
          <p:cNvGrpSpPr/>
          <p:nvPr/>
        </p:nvGrpSpPr>
        <p:grpSpPr>
          <a:xfrm>
            <a:off x="3092115" y="4096244"/>
            <a:ext cx="2524799" cy="2016224"/>
            <a:chOff x="3234516" y="4083956"/>
            <a:chExt cx="2524799" cy="2016224"/>
          </a:xfrm>
        </p:grpSpPr>
        <p:grpSp>
          <p:nvGrpSpPr>
            <p:cNvPr id="6" name="群組 5"/>
            <p:cNvGrpSpPr/>
            <p:nvPr/>
          </p:nvGrpSpPr>
          <p:grpSpPr>
            <a:xfrm>
              <a:off x="3234516" y="4083956"/>
              <a:ext cx="1960911" cy="2016224"/>
              <a:chOff x="1060872" y="4365104"/>
              <a:chExt cx="1960911" cy="2016224"/>
            </a:xfrm>
          </p:grpSpPr>
          <p:sp>
            <p:nvSpPr>
              <p:cNvPr id="10" name="圓角矩形 9"/>
              <p:cNvSpPr/>
              <p:nvPr/>
            </p:nvSpPr>
            <p:spPr>
              <a:xfrm>
                <a:off x="1065136" y="4869160"/>
                <a:ext cx="1949564" cy="432048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>
                  <a:buFont typeface="Wingdings" pitchFamily="2" charset="2"/>
                  <a:buChar char="l"/>
                </a:pPr>
                <a:r>
                  <a:rPr lang="en-US" altLang="zh-TW" sz="1400" dirty="0" smtClean="0"/>
                  <a:t>Tuning Fork </a:t>
                </a:r>
                <a:r>
                  <a:rPr lang="en-US" altLang="zh-TW" sz="1400" dirty="0" err="1" smtClean="0"/>
                  <a:t>Xtal</a:t>
                </a:r>
                <a:endParaRPr lang="zh-TW" altLang="en-US" sz="1400" dirty="0"/>
              </a:p>
            </p:txBody>
          </p:sp>
          <p:sp>
            <p:nvSpPr>
              <p:cNvPr id="11" name="圓角矩形 10"/>
              <p:cNvSpPr/>
              <p:nvPr/>
            </p:nvSpPr>
            <p:spPr>
              <a:xfrm>
                <a:off x="1072219" y="5373216"/>
                <a:ext cx="1949564" cy="432048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>
                  <a:buFont typeface="Wingdings" pitchFamily="2" charset="2"/>
                  <a:buChar char="l"/>
                </a:pPr>
                <a:r>
                  <a:rPr lang="en-US" altLang="zh-TW" sz="1600" dirty="0" smtClean="0"/>
                  <a:t>OSC</a:t>
                </a:r>
                <a:endParaRPr lang="zh-TW" altLang="en-US" sz="1600" dirty="0"/>
              </a:p>
            </p:txBody>
          </p:sp>
          <p:sp>
            <p:nvSpPr>
              <p:cNvPr id="12" name="圓角矩形 11"/>
              <p:cNvSpPr/>
              <p:nvPr/>
            </p:nvSpPr>
            <p:spPr>
              <a:xfrm>
                <a:off x="1060872" y="4365104"/>
                <a:ext cx="1949564" cy="432048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>
                  <a:buFont typeface="Wingdings" pitchFamily="2" charset="2"/>
                  <a:buChar char="l"/>
                </a:pPr>
                <a:r>
                  <a:rPr lang="en-US" altLang="zh-TW" sz="1600" dirty="0" smtClean="0"/>
                  <a:t>Crystal</a:t>
                </a:r>
                <a:endParaRPr lang="zh-TW" altLang="en-US" sz="1600" dirty="0"/>
              </a:p>
            </p:txBody>
          </p:sp>
          <p:sp>
            <p:nvSpPr>
              <p:cNvPr id="15" name="圓角矩形 14"/>
              <p:cNvSpPr/>
              <p:nvPr/>
            </p:nvSpPr>
            <p:spPr>
              <a:xfrm>
                <a:off x="1072219" y="5949280"/>
                <a:ext cx="1949564" cy="432048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285750" indent="-285750">
                  <a:buFont typeface="Wingdings" pitchFamily="2" charset="2"/>
                  <a:buChar char="l"/>
                </a:pPr>
                <a:r>
                  <a:rPr lang="en-US" altLang="zh-TW" sz="1600" dirty="0" smtClean="0"/>
                  <a:t>(VC)TCXO</a:t>
                </a:r>
                <a:endParaRPr lang="zh-TW" altLang="en-US" sz="1600" dirty="0"/>
              </a:p>
            </p:txBody>
          </p:sp>
        </p:grpSp>
        <p:grpSp>
          <p:nvGrpSpPr>
            <p:cNvPr id="9" name="群組 8"/>
            <p:cNvGrpSpPr/>
            <p:nvPr/>
          </p:nvGrpSpPr>
          <p:grpSpPr>
            <a:xfrm>
              <a:off x="5223949" y="4110856"/>
              <a:ext cx="535366" cy="1919831"/>
              <a:chOff x="5223949" y="4110856"/>
              <a:chExt cx="535366" cy="1919831"/>
            </a:xfrm>
          </p:grpSpPr>
          <p:pic>
            <p:nvPicPr>
              <p:cNvPr id="25" name="圖片 2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23949" y="4110856"/>
                <a:ext cx="535366" cy="378247"/>
              </a:xfrm>
              <a:prstGeom prst="rect">
                <a:avLst/>
              </a:prstGeom>
            </p:spPr>
          </p:pic>
          <p:pic>
            <p:nvPicPr>
              <p:cNvPr id="26" name="Picture 6"/>
              <p:cNvPicPr>
                <a:picLocks noChangeAspect="1" noChangeArrowheads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86225" y="4643087"/>
                <a:ext cx="473090" cy="32189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7" name="圖片 26"/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86225" y="5175601"/>
                <a:ext cx="473090" cy="264981"/>
              </a:xfrm>
              <a:prstGeom prst="rect">
                <a:avLst/>
              </a:prstGeom>
            </p:spPr>
          </p:pic>
          <p:pic>
            <p:nvPicPr>
              <p:cNvPr id="28" name="圖片 27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15956" y="5737624"/>
                <a:ext cx="413627" cy="293063"/>
              </a:xfrm>
              <a:prstGeom prst="rect">
                <a:avLst/>
              </a:prstGeom>
            </p:spPr>
          </p:pic>
        </p:grpSp>
      </p:grpSp>
      <p:grpSp>
        <p:nvGrpSpPr>
          <p:cNvPr id="48" name="群組 47"/>
          <p:cNvGrpSpPr/>
          <p:nvPr/>
        </p:nvGrpSpPr>
        <p:grpSpPr>
          <a:xfrm>
            <a:off x="8586311" y="4528292"/>
            <a:ext cx="2963342" cy="1900343"/>
            <a:chOff x="4716463" y="725578"/>
            <a:chExt cx="5003251" cy="3073310"/>
          </a:xfrm>
        </p:grpSpPr>
        <p:sp>
          <p:nvSpPr>
            <p:cNvPr id="49" name="Rectangle 5"/>
            <p:cNvSpPr>
              <a:spLocks noChangeArrowheads="1"/>
            </p:cNvSpPr>
            <p:nvPr/>
          </p:nvSpPr>
          <p:spPr bwMode="auto">
            <a:xfrm>
              <a:off x="5109613" y="725578"/>
              <a:ext cx="4610101" cy="763588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4851" tIns="47425" rIns="94851" bIns="47425" anchor="ctr"/>
            <a:lstStyle/>
            <a:p>
              <a:pPr algn="ctr" defTabSz="947738"/>
              <a:r>
                <a:rPr lang="en-US" altLang="zh-TW" sz="1000" dirty="0">
                  <a:latin typeface="Arial" pitchFamily="34" charset="0"/>
                </a:rPr>
                <a:t>3” </a:t>
              </a:r>
              <a:r>
                <a:rPr lang="en-US" altLang="zh-TW" sz="1000" dirty="0" smtClean="0">
                  <a:latin typeface="Arial" pitchFamily="34" charset="0"/>
                </a:rPr>
                <a:t>MEMS </a:t>
              </a:r>
              <a:r>
                <a:rPr lang="en-US" altLang="zh-TW" sz="1000" dirty="0">
                  <a:latin typeface="Arial" pitchFamily="34" charset="0"/>
                </a:rPr>
                <a:t>Wafer Processing </a:t>
              </a:r>
            </a:p>
          </p:txBody>
        </p:sp>
        <p:pic>
          <p:nvPicPr>
            <p:cNvPr id="50" name="Picture 29" descr="DSCF0522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745" t="11949" r="15576" b="5699"/>
            <a:stretch>
              <a:fillRect/>
            </a:stretch>
          </p:blipFill>
          <p:spPr bwMode="auto">
            <a:xfrm>
              <a:off x="7308850" y="1493838"/>
              <a:ext cx="1728788" cy="1625600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51" name="Group 31"/>
            <p:cNvGrpSpPr>
              <a:grpSpLocks/>
            </p:cNvGrpSpPr>
            <p:nvPr/>
          </p:nvGrpSpPr>
          <p:grpSpPr bwMode="auto">
            <a:xfrm>
              <a:off x="5724525" y="1638300"/>
              <a:ext cx="1454150" cy="690563"/>
              <a:chOff x="3606" y="1032"/>
              <a:chExt cx="916" cy="435"/>
            </a:xfrm>
          </p:grpSpPr>
          <p:sp>
            <p:nvSpPr>
              <p:cNvPr id="53" name="AutoShape 30"/>
              <p:cNvSpPr>
                <a:spLocks noChangeArrowheads="1"/>
              </p:cNvSpPr>
              <p:nvPr/>
            </p:nvSpPr>
            <p:spPr bwMode="auto">
              <a:xfrm>
                <a:off x="3606" y="1032"/>
                <a:ext cx="916" cy="435"/>
              </a:xfrm>
              <a:prstGeom prst="wedgeRectCallout">
                <a:avLst>
                  <a:gd name="adj1" fmla="val 95088"/>
                  <a:gd name="adj2" fmla="val 24255"/>
                </a:avLst>
              </a:prstGeom>
              <a:noFill/>
              <a:ln w="9525">
                <a:noFill/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pPr algn="ctr" defTabSz="906463"/>
                <a:endParaRPr lang="zh-TW" altLang="zh-TW"/>
              </a:p>
            </p:txBody>
          </p:sp>
          <p:pic>
            <p:nvPicPr>
              <p:cNvPr id="54" name="Picture 15" descr="A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83" t="35001" r="4256" b="34999"/>
              <a:stretch>
                <a:fillRect/>
              </a:stretch>
            </p:blipFill>
            <p:spPr bwMode="auto">
              <a:xfrm>
                <a:off x="3606" y="1032"/>
                <a:ext cx="908" cy="42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2" name="Rectangle 33"/>
            <p:cNvSpPr>
              <a:spLocks noChangeArrowheads="1"/>
            </p:cNvSpPr>
            <p:nvPr/>
          </p:nvSpPr>
          <p:spPr bwMode="auto">
            <a:xfrm>
              <a:off x="4716463" y="846138"/>
              <a:ext cx="4752975" cy="2952750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TW" altLang="en-US"/>
            </a:p>
          </p:txBody>
        </p:sp>
      </p:grpSp>
      <p:grpSp>
        <p:nvGrpSpPr>
          <p:cNvPr id="37" name="群組 36"/>
          <p:cNvGrpSpPr/>
          <p:nvPr/>
        </p:nvGrpSpPr>
        <p:grpSpPr>
          <a:xfrm>
            <a:off x="6453658" y="4724188"/>
            <a:ext cx="2365509" cy="1504044"/>
            <a:chOff x="6237635" y="4724188"/>
            <a:chExt cx="2706617" cy="1887888"/>
          </a:xfrm>
        </p:grpSpPr>
        <p:graphicFrame>
          <p:nvGraphicFramePr>
            <p:cNvPr id="56" name="Object 11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22125859"/>
                </p:ext>
              </p:extLst>
            </p:nvPr>
          </p:nvGraphicFramePr>
          <p:xfrm>
            <a:off x="6237635" y="4724188"/>
            <a:ext cx="2706617" cy="18878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0" name="點陣圖影像" r:id="rId11" imgW="1647619" imgH="1561905" progId="Paint.Picture">
                    <p:embed/>
                  </p:oleObj>
                </mc:Choice>
                <mc:Fallback>
                  <p:oleObj name="點陣圖影像" r:id="rId11" imgW="1647619" imgH="1561905" progId="Paint.Picture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237635" y="4724188"/>
                          <a:ext cx="2706617" cy="18878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57" name="Picture 12" descr="A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383" t="34999" r="4256" b="35001"/>
            <a:stretch>
              <a:fillRect/>
            </a:stretch>
          </p:blipFill>
          <p:spPr bwMode="auto">
            <a:xfrm>
              <a:off x="6453659" y="5388278"/>
              <a:ext cx="1405671" cy="10018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" name="文字方塊 33"/>
          <p:cNvSpPr txBox="1"/>
          <p:nvPr/>
        </p:nvSpPr>
        <p:spPr>
          <a:xfrm>
            <a:off x="3087398" y="3583585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Manufacturing: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5" name="文字方塊 34"/>
          <p:cNvSpPr txBox="1"/>
          <p:nvPr/>
        </p:nvSpPr>
        <p:spPr>
          <a:xfrm>
            <a:off x="6453659" y="3573016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Manufacturing: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7540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solidFill>
                  <a:schemeClr val="tx1"/>
                </a:solidFill>
              </a:rPr>
              <a:t>Manufacturing sites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fld id="{97811256-7136-4025-8DE3-06502AFEE5C1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  <a:ea typeface="新細明體" pitchFamily="18" charset="-120"/>
              </a:rPr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t>15</a:t>
            </a:fld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1341091" y="1182228"/>
            <a:ext cx="2141767" cy="335534"/>
          </a:xfrm>
          <a:prstGeom prst="roundRect">
            <a:avLst/>
          </a:prstGeom>
          <a:solidFill>
            <a:schemeClr val="accent1">
              <a:lumMod val="50000"/>
              <a:alpha val="25098"/>
            </a:schemeClr>
          </a:solidFill>
        </p:spPr>
        <p:txBody>
          <a:bodyPr wrap="square" rtlCol="0" anchor="ctr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</a:rPr>
              <a:t>Tainan Taiwan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1824710"/>
              </p:ext>
            </p:extLst>
          </p:nvPr>
        </p:nvGraphicFramePr>
        <p:xfrm>
          <a:off x="1341091" y="1572508"/>
          <a:ext cx="2952328" cy="16214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44" r:id="rId3" imgW="6095238" imgH="4571429" progId="MSPhotoEd.3">
                  <p:embed/>
                </p:oleObj>
              </mc:Choice>
              <mc:Fallback>
                <p:oleObj r:id="rId3" imgW="6095238" imgH="4571429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1091" y="1572508"/>
                        <a:ext cx="2952328" cy="16214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圓角矩形 9"/>
          <p:cNvSpPr/>
          <p:nvPr/>
        </p:nvSpPr>
        <p:spPr>
          <a:xfrm>
            <a:off x="1341091" y="3715614"/>
            <a:ext cx="2808312" cy="36004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itchFamily="2" charset="2"/>
              <a:buChar char="l"/>
            </a:pPr>
            <a:r>
              <a:rPr lang="en-US" altLang="zh-TW" sz="1600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Synthetic Quartz Bar</a:t>
            </a:r>
            <a:endParaRPr lang="en-US" altLang="zh-TW" sz="1600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13" name="Picture 5" descr="C:\Documents and Settings\User\桌面\P1130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091" y="4297376"/>
            <a:ext cx="1218885" cy="19580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3299" y="4725143"/>
            <a:ext cx="2271744" cy="1521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群組 11"/>
          <p:cNvGrpSpPr/>
          <p:nvPr/>
        </p:nvGrpSpPr>
        <p:grpSpPr>
          <a:xfrm>
            <a:off x="6569330" y="1182228"/>
            <a:ext cx="3018010" cy="1874691"/>
            <a:chOff x="6813698" y="746258"/>
            <a:chExt cx="3196325" cy="2466718"/>
          </a:xfrm>
        </p:grpSpPr>
        <p:pic>
          <p:nvPicPr>
            <p:cNvPr id="6" name="Picture 9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46"/>
            <a:stretch/>
          </p:blipFill>
          <p:spPr bwMode="auto">
            <a:xfrm>
              <a:off x="6813698" y="1412776"/>
              <a:ext cx="3196325" cy="1800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圓角矩形 7"/>
            <p:cNvSpPr/>
            <p:nvPr/>
          </p:nvSpPr>
          <p:spPr>
            <a:xfrm>
              <a:off x="6813698" y="746258"/>
              <a:ext cx="3073894" cy="537666"/>
            </a:xfrm>
            <a:prstGeom prst="roundRect">
              <a:avLst/>
            </a:prstGeom>
            <a:solidFill>
              <a:schemeClr val="accent1">
                <a:lumMod val="50000"/>
                <a:alpha val="25098"/>
              </a:schemeClr>
            </a:solidFill>
          </p:spPr>
          <p:txBody>
            <a:bodyPr wrap="square" rtlCol="0" anchor="ctr">
              <a:spAutoFit/>
            </a:bodyPr>
            <a:lstStyle/>
            <a:p>
              <a:r>
                <a:rPr lang="en-US" altLang="zh-TW" b="1" dirty="0" err="1">
                  <a:solidFill>
                    <a:schemeClr val="bg1"/>
                  </a:solidFill>
                </a:rPr>
                <a:t>Suizhou</a:t>
              </a:r>
              <a:r>
                <a:rPr lang="en-US" altLang="zh-TW" b="1" dirty="0">
                  <a:solidFill>
                    <a:schemeClr val="bg1"/>
                  </a:solidFill>
                </a:rPr>
                <a:t> (</a:t>
              </a:r>
              <a:r>
                <a:rPr lang="en-US" altLang="zh-TW" b="1" dirty="0" err="1" smtClean="0">
                  <a:solidFill>
                    <a:schemeClr val="bg1"/>
                  </a:solidFill>
                </a:rPr>
                <a:t>Taiward</a:t>
              </a:r>
              <a:r>
                <a:rPr lang="en-US" altLang="zh-TW" b="1" dirty="0" smtClean="0">
                  <a:solidFill>
                    <a:schemeClr val="bg1"/>
                  </a:solidFill>
                </a:rPr>
                <a:t>) China</a:t>
              </a:r>
              <a:endParaRPr lang="zh-TW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6600445" y="4216452"/>
            <a:ext cx="3371603" cy="353677"/>
            <a:chOff x="6813699" y="4246887"/>
            <a:chExt cx="3364167" cy="432048"/>
          </a:xfrm>
        </p:grpSpPr>
        <p:sp>
          <p:nvSpPr>
            <p:cNvPr id="16" name="圓角矩形 15"/>
            <p:cNvSpPr/>
            <p:nvPr/>
          </p:nvSpPr>
          <p:spPr>
            <a:xfrm>
              <a:off x="6813699" y="4246887"/>
              <a:ext cx="1949564" cy="43204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Wingdings" pitchFamily="2" charset="2"/>
                <a:buChar char="l"/>
              </a:pPr>
              <a:r>
                <a:rPr lang="en-US" altLang="zh-TW" sz="14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Tuning Fork </a:t>
              </a:r>
              <a:r>
                <a:rPr lang="en-US" altLang="zh-TW" sz="1400" dirty="0" err="1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Xtal</a:t>
              </a:r>
              <a:endParaRPr lang="zh-TW" altLang="en-US" sz="14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pic>
          <p:nvPicPr>
            <p:cNvPr id="18" name="Picture 6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5083" y="4313643"/>
              <a:ext cx="473090" cy="3218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图片 18514" descr="图片11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15691" y="4320274"/>
              <a:ext cx="409362" cy="3086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63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407894">
              <a:off x="9842183" y="4409379"/>
              <a:ext cx="335683" cy="107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群組 10"/>
          <p:cNvGrpSpPr/>
          <p:nvPr/>
        </p:nvGrpSpPr>
        <p:grpSpPr>
          <a:xfrm>
            <a:off x="6600446" y="3769925"/>
            <a:ext cx="3243732" cy="358470"/>
            <a:chOff x="6823514" y="3506888"/>
            <a:chExt cx="3236578" cy="437903"/>
          </a:xfrm>
        </p:grpSpPr>
        <p:sp>
          <p:nvSpPr>
            <p:cNvPr id="15" name="圓角矩形 14"/>
            <p:cNvSpPr/>
            <p:nvPr/>
          </p:nvSpPr>
          <p:spPr>
            <a:xfrm>
              <a:off x="6823514" y="3506888"/>
              <a:ext cx="1949564" cy="432048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Wingdings" pitchFamily="2" charset="2"/>
                <a:buChar char="l"/>
              </a:pPr>
              <a:r>
                <a:rPr lang="en-US" altLang="zh-TW" sz="1600" dirty="0" smtClean="0"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Crystal</a:t>
              </a:r>
              <a:endParaRPr lang="zh-TW" altLang="en-US" sz="1600" dirty="0"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pic>
          <p:nvPicPr>
            <p:cNvPr id="17" name="圖片 16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01931" y="3566544"/>
              <a:ext cx="535366" cy="378247"/>
            </a:xfrm>
            <a:prstGeom prst="rect">
              <a:avLst/>
            </a:prstGeom>
          </p:spPr>
        </p:pic>
        <p:pic>
          <p:nvPicPr>
            <p:cNvPr id="21" name="圖片 2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83672" y="3566546"/>
              <a:ext cx="335850" cy="378245"/>
            </a:xfrm>
            <a:prstGeom prst="rect">
              <a:avLst/>
            </a:prstGeom>
          </p:spPr>
        </p:pic>
        <p:pic>
          <p:nvPicPr>
            <p:cNvPr id="22" name="圖片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93483" y="3566546"/>
              <a:ext cx="366609" cy="378245"/>
            </a:xfrm>
            <a:prstGeom prst="rect">
              <a:avLst/>
            </a:prstGeom>
          </p:spPr>
        </p:pic>
      </p:grpSp>
      <p:pic>
        <p:nvPicPr>
          <p:cNvPr id="26" name="Picture 3" descr="SSL2488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922" y="4676569"/>
            <a:ext cx="2397509" cy="15042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文字方塊 26"/>
          <p:cNvSpPr txBox="1"/>
          <p:nvPr/>
        </p:nvSpPr>
        <p:spPr>
          <a:xfrm>
            <a:off x="1341091" y="3341969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Manufacturing: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6600445" y="3346953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Manufacturing: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839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tx1"/>
                </a:solidFill>
              </a:rPr>
              <a:t>World Ranking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fld id="{97811256-7136-4025-8DE3-06502AFEE5C1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  <a:ea typeface="新細明體" pitchFamily="18" charset="-120"/>
              </a:rPr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t>16</a:t>
            </a:fld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476995" y="90872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World ranking # 7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</a:rPr>
              <a:t>，</a:t>
            </a:r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 Taiwan ranking # 2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</a:rPr>
              <a:t>。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20781"/>
              </p:ext>
            </p:extLst>
          </p:nvPr>
        </p:nvGraphicFramePr>
        <p:xfrm>
          <a:off x="621011" y="1412776"/>
          <a:ext cx="8352928" cy="4608508"/>
        </p:xfrm>
        <a:graphic>
          <a:graphicData uri="http://schemas.openxmlformats.org/drawingml/2006/table">
            <a:tbl>
              <a:tblPr/>
              <a:tblGrid>
                <a:gridCol w="1038707"/>
                <a:gridCol w="1038707"/>
                <a:gridCol w="1514779"/>
                <a:gridCol w="952147"/>
                <a:gridCol w="952147"/>
                <a:gridCol w="952147"/>
                <a:gridCol w="952147"/>
                <a:gridCol w="952147"/>
              </a:tblGrid>
              <a:tr h="44961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2016</a:t>
                      </a:r>
                      <a:br>
                        <a:rPr lang="en-US" sz="1200" b="0" i="0" u="none" strike="noStrike" dirty="0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</a:br>
                      <a:r>
                        <a:rPr lang="en-US" sz="1200" b="0" i="0" u="none" strike="noStrike" dirty="0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Rank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2017</a:t>
                      </a:r>
                      <a:b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</a:br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Rank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D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Company Name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D8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Revenue(M)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Market Share(%)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48026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Percent</a:t>
                      </a:r>
                      <a:b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</a:br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Change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2017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F0D8"/>
                    </a:solidFill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Seiko Epson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$409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$382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-6.6%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12.9%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11.7%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NDK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$357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$354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-0.8%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11.3%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10.8%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KCD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$287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$344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20.0%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9.1%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10.5%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TXC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$310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$294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-5.2%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9.8%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9.0%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KDS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$212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$205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-3.2%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6.7%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6.3%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Microsemi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$80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$168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110.0%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2.5%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5.1%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1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SIWARD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$104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1.5%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1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ED58F"/>
                    </a:solidFill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MegaChips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$73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$103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41.1%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Hosonic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$95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10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Harmony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 dirty="0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$94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$98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4.0%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3.0%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Other companies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$1,146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$1,120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-2.2%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36.2%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2.1%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Total Revenue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$3,165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$3,271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3.3%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 dirty="0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5242"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1200" b="0" i="0" u="none" strike="noStrike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200" b="0" i="0" u="none" strike="noStrike" dirty="0">
                          <a:solidFill>
                            <a:srgbClr val="16365C"/>
                          </a:solidFill>
                          <a:effectLst/>
                          <a:latin typeface="Arial Unicode MS"/>
                        </a:rPr>
                        <a:t>(CS&amp;A)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774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94C7A7-ADA9-4400-ACD9-2AC2FAFB935A}" type="slidenum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17</a:t>
            </a:fld>
            <a:endParaRPr lang="en-US" altLang="zh-TW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地區別銷售佔比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49003" y="5085184"/>
            <a:ext cx="8208912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較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Y2018  Q3 BP&lt;17.99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億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&gt; 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達成率 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91.08% 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  <a:cs typeface="Arial Unicode MS" pitchFamily="34" charset="-120"/>
              </a:rPr>
              <a:t>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 marL="342900" indent="-342900">
              <a:spcBef>
                <a:spcPts val="600"/>
              </a:spcBef>
              <a:buFont typeface="+mj-lt"/>
              <a:buAutoNum type="arabicPeriod"/>
            </a:pP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歐洲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  <a:cs typeface="Arial Unicode MS" pitchFamily="34" charset="-120"/>
              </a:rPr>
              <a:t>、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北美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  <a:cs typeface="Arial Unicode MS" pitchFamily="34" charset="-120"/>
              </a:rPr>
              <a:t>、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及</a:t>
            </a:r>
            <a:r>
              <a:rPr lang="en-US" altLang="zh-TW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Global EMS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地區成長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  <a:cs typeface="Arial Unicode MS" pitchFamily="34" charset="-120"/>
              </a:rPr>
              <a:t>，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日韓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  <a:cs typeface="Arial Unicode MS" pitchFamily="34" charset="-120"/>
              </a:rPr>
              <a:t>、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台灣及大陸地區呈現衰退</a:t>
            </a:r>
            <a:r>
              <a:rPr lang="zh-TW" alt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  <a:cs typeface="Arial Unicode MS" pitchFamily="34" charset="-120"/>
              </a:rPr>
              <a:t>。</a:t>
            </a:r>
            <a:endParaRPr lang="en-US" altLang="zh-TW" dirty="0">
              <a:solidFill>
                <a:schemeClr val="tx1">
                  <a:lumMod val="75000"/>
                  <a:lumOff val="25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 algn="l"/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graphicFrame>
        <p:nvGraphicFramePr>
          <p:cNvPr id="10" name="圖表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587234"/>
              </p:ext>
            </p:extLst>
          </p:nvPr>
        </p:nvGraphicFramePr>
        <p:xfrm>
          <a:off x="549003" y="1196752"/>
          <a:ext cx="4608511" cy="3530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圖表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5901339"/>
              </p:ext>
            </p:extLst>
          </p:nvPr>
        </p:nvGraphicFramePr>
        <p:xfrm>
          <a:off x="5589563" y="1196752"/>
          <a:ext cx="5256584" cy="3528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3738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產業別銷售比例</a:t>
            </a:r>
            <a:r>
              <a:rPr lang="en-US" altLang="zh-TW" dirty="0" smtClean="0">
                <a:solidFill>
                  <a:schemeClr val="tx1"/>
                </a:solidFill>
              </a:rPr>
              <a:t> 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fld id="{97811256-7136-4025-8DE3-06502AFEE5C1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  <a:ea typeface="新細明體" pitchFamily="18" charset="-120"/>
              </a:rPr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t>18</a:t>
            </a:fld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125067" y="4725144"/>
            <a:ext cx="979308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600"/>
              </a:spcBef>
              <a:buFont typeface="Arial" pitchFamily="34" charset="0"/>
              <a:buChar char="•"/>
            </a:pP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網通業為最主要的銷售產業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mobile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、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cable modem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、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wireless router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、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gateway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、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STB..</a:t>
            </a:r>
            <a:r>
              <a:rPr lang="en-US" altLang="zh-TW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etc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)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，穩定持續成長中，並積極參與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5G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產業開發。</a:t>
            </a:r>
            <a:endParaRPr lang="en-US" altLang="zh-TW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285750" indent="-285750" algn="l">
              <a:spcBef>
                <a:spcPts val="600"/>
              </a:spcBef>
              <a:buFont typeface="Arial" pitchFamily="34" charset="0"/>
              <a:buChar char="•"/>
            </a:pP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物聯網、穿戴裝置以及各種模組的應用為小型化晶體跟振盪器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</a:rPr>
              <a:t>，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未來成長的主要動能，持續積極尋求此產業之開發、設計。</a:t>
            </a:r>
            <a:endParaRPr lang="en-US" altLang="zh-TW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285750" indent="-285750" algn="l">
              <a:spcBef>
                <a:spcPts val="600"/>
              </a:spcBef>
              <a:buFont typeface="Arial" pitchFamily="34" charset="0"/>
              <a:buChar char="•"/>
            </a:pP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針對手機通信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產業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</a:rPr>
              <a:t>，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開發</a:t>
            </a: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新產品 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(TCXO 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</a:rPr>
              <a:t>、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標楷體" pitchFamily="65" charset="-120"/>
              </a:rPr>
              <a:t>TSX ) </a:t>
            </a:r>
          </a:p>
          <a:p>
            <a:pPr marL="285750" indent="-285750" algn="l">
              <a:buFont typeface="Arial" pitchFamily="34" charset="0"/>
              <a:buChar char="•"/>
            </a:pP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ea typeface="微軟正黑體" pitchFamily="34" charset="-120"/>
            </a:endParaRPr>
          </a:p>
        </p:txBody>
      </p:sp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865921"/>
              </p:ext>
            </p:extLst>
          </p:nvPr>
        </p:nvGraphicFramePr>
        <p:xfrm>
          <a:off x="6093619" y="1484784"/>
          <a:ext cx="4968552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9473407"/>
              </p:ext>
            </p:extLst>
          </p:nvPr>
        </p:nvGraphicFramePr>
        <p:xfrm>
          <a:off x="1125067" y="1484784"/>
          <a:ext cx="4716016" cy="288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00799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產品別銷售比例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fld id="{97811256-7136-4025-8DE3-06502AFEE5C1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  <a:ea typeface="新細明體" pitchFamily="18" charset="-120"/>
              </a:rPr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t>19</a:t>
            </a:fld>
            <a:endParaRPr lang="en-US" altLang="zh-TW" dirty="0">
              <a:solidFill>
                <a:prstClr val="black">
                  <a:lumMod val="75000"/>
                  <a:lumOff val="25000"/>
                </a:prstClr>
              </a:solidFill>
              <a:ea typeface="新細明體" pitchFamily="18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909043" y="4725144"/>
            <a:ext cx="835292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600"/>
              </a:spcBef>
              <a:buFont typeface="Arial" pitchFamily="34" charset="0"/>
              <a:buChar char="•"/>
            </a:pP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石英晶體佔營收比重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60%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，為營收最大之產品，金額與數量均穩定成長。</a:t>
            </a:r>
            <a:endParaRPr lang="en-US" altLang="zh-TW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285750" indent="-285750" algn="l">
              <a:spcBef>
                <a:spcPts val="600"/>
              </a:spcBef>
              <a:buFont typeface="Arial" pitchFamily="34" charset="0"/>
              <a:buChar char="•"/>
            </a:pP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石英震盪器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(OSC)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於今年前三季將較去年成長，且明年度將持續微幅成長。</a:t>
            </a:r>
            <a:endParaRPr lang="en-US" altLang="zh-TW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  <a:p>
            <a:pPr marL="285750" indent="-285750" algn="l">
              <a:spcBef>
                <a:spcPts val="600"/>
              </a:spcBef>
              <a:buFont typeface="Arial" pitchFamily="34" charset="0"/>
              <a:buChar char="•"/>
            </a:pP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使用於定位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系統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</a:rPr>
              <a:t>、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小型基站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新細明體"/>
                <a:ea typeface="新細明體"/>
              </a:rPr>
              <a:t>、</a:t>
            </a:r>
            <a:r>
              <a:rPr lang="zh-TW" alt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訊號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同步之高精度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TCXO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以及高頻振盪器</a:t>
            </a:r>
            <a:r>
              <a:rPr lang="en-US" altLang="zh-TW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(High stability TCXO) </a:t>
            </a:r>
            <a:r>
              <a:rPr lang="zh-TW" alt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標楷體" pitchFamily="65" charset="-120"/>
                <a:ea typeface="標楷體" pitchFamily="65" charset="-120"/>
              </a:rPr>
              <a:t>於今年內開發完成並於第二季開始進入量產。</a:t>
            </a:r>
            <a:endParaRPr lang="en-US" altLang="zh-TW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3213819"/>
              </p:ext>
            </p:extLst>
          </p:nvPr>
        </p:nvGraphicFramePr>
        <p:xfrm>
          <a:off x="837035" y="1052736"/>
          <a:ext cx="4536504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8077833"/>
              </p:ext>
            </p:extLst>
          </p:nvPr>
        </p:nvGraphicFramePr>
        <p:xfrm>
          <a:off x="5949603" y="1052736"/>
          <a:ext cx="4536504" cy="30243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01428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2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5" name="Group 2"/>
          <p:cNvGrpSpPr>
            <a:grpSpLocks/>
          </p:cNvGrpSpPr>
          <p:nvPr/>
        </p:nvGrpSpPr>
        <p:grpSpPr bwMode="auto">
          <a:xfrm>
            <a:off x="450017" y="785794"/>
            <a:ext cx="11216003" cy="5787235"/>
            <a:chOff x="444" y="1337"/>
            <a:chExt cx="4538" cy="2598"/>
          </a:xfrm>
        </p:grpSpPr>
        <p:sp>
          <p:nvSpPr>
            <p:cNvPr id="6" name="Freeform 3"/>
            <p:cNvSpPr>
              <a:spLocks/>
            </p:cNvSpPr>
            <p:nvPr/>
          </p:nvSpPr>
          <p:spPr bwMode="gray">
            <a:xfrm>
              <a:off x="1282" y="2492"/>
              <a:ext cx="2168" cy="353"/>
            </a:xfrm>
            <a:custGeom>
              <a:avLst/>
              <a:gdLst>
                <a:gd name="T0" fmla="*/ 0 w 2034"/>
                <a:gd name="T1" fmla="*/ 162 h 654"/>
                <a:gd name="T2" fmla="*/ 0 w 2034"/>
                <a:gd name="T3" fmla="*/ 0 h 654"/>
                <a:gd name="T4" fmla="*/ 1637 w 2034"/>
                <a:gd name="T5" fmla="*/ 0 h 654"/>
                <a:gd name="T6" fmla="*/ 1637 w 2034"/>
                <a:gd name="T7" fmla="*/ 431 h 654"/>
                <a:gd name="T8" fmla="*/ 2 w 2034"/>
                <a:gd name="T9" fmla="*/ 431 h 654"/>
                <a:gd name="T10" fmla="*/ 2 w 2034"/>
                <a:gd name="T11" fmla="*/ 289 h 654"/>
                <a:gd name="T12" fmla="*/ 192 w 2034"/>
                <a:gd name="T13" fmla="*/ 289 h 654"/>
                <a:gd name="T14" fmla="*/ 192 w 2034"/>
                <a:gd name="T15" fmla="*/ 331 h 654"/>
                <a:gd name="T16" fmla="*/ 291 w 2034"/>
                <a:gd name="T17" fmla="*/ 227 h 654"/>
                <a:gd name="T18" fmla="*/ 194 w 2034"/>
                <a:gd name="T19" fmla="*/ 117 h 654"/>
                <a:gd name="T20" fmla="*/ 194 w 2034"/>
                <a:gd name="T21" fmla="*/ 161 h 654"/>
                <a:gd name="T22" fmla="*/ 0 w 2034"/>
                <a:gd name="T23" fmla="*/ 162 h 65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34"/>
                <a:gd name="T37" fmla="*/ 0 h 654"/>
                <a:gd name="T38" fmla="*/ 2034 w 2034"/>
                <a:gd name="T39" fmla="*/ 654 h 65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34" h="654">
                  <a:moveTo>
                    <a:pt x="0" y="246"/>
                  </a:moveTo>
                  <a:lnTo>
                    <a:pt x="0" y="0"/>
                  </a:lnTo>
                  <a:lnTo>
                    <a:pt x="2034" y="0"/>
                  </a:lnTo>
                  <a:lnTo>
                    <a:pt x="2034" y="654"/>
                  </a:lnTo>
                  <a:lnTo>
                    <a:pt x="3" y="654"/>
                  </a:lnTo>
                  <a:lnTo>
                    <a:pt x="3" y="438"/>
                  </a:lnTo>
                  <a:lnTo>
                    <a:pt x="239" y="438"/>
                  </a:lnTo>
                  <a:lnTo>
                    <a:pt x="239" y="502"/>
                  </a:lnTo>
                  <a:lnTo>
                    <a:pt x="361" y="344"/>
                  </a:lnTo>
                  <a:lnTo>
                    <a:pt x="241" y="178"/>
                  </a:lnTo>
                  <a:lnTo>
                    <a:pt x="241" y="244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5400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3B5C67"/>
              </a:prstShdw>
            </a:effectLst>
          </p:spPr>
          <p:txBody>
            <a:bodyPr lIns="45720" tIns="44450" rIns="45720" bIns="44450" anchor="ctr" anchorCtr="1"/>
            <a:lstStyle/>
            <a:p>
              <a:endParaRPr lang="zh-TW" altLang="en-US"/>
            </a:p>
          </p:txBody>
        </p:sp>
        <p:sp>
          <p:nvSpPr>
            <p:cNvPr id="7" name="KMA1D1FEAF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3537" y="2492"/>
              <a:ext cx="1445" cy="35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algn="ctr">
              <a:noFill/>
              <a:miter lim="800000"/>
              <a:headEnd type="none" w="sm" len="sm"/>
              <a:tailEnd type="none" w="sm" len="sm"/>
            </a:ln>
            <a:effectLst>
              <a:prstShdw prst="shdw17" dist="17961" dir="2700000">
                <a:srgbClr val="314664"/>
              </a:prstShdw>
            </a:effectLst>
          </p:spPr>
          <p:txBody>
            <a:bodyPr lIns="45720" tIns="44450" rIns="45720" bIns="44450" anchor="ctr" anchorCtr="1"/>
            <a:lstStyle/>
            <a:p>
              <a:pPr eaLnBrk="0" hangingPunct="0">
                <a:lnSpc>
                  <a:spcPct val="85000"/>
                </a:lnSpc>
                <a:spcBef>
                  <a:spcPct val="30000"/>
                </a:spcBef>
              </a:pPr>
              <a:r>
                <a:rPr kumimoji="0" lang="ja-JP" altLang="da-DK" sz="1600" b="1">
                  <a:solidFill>
                    <a:srgbClr val="FFFFFF"/>
                  </a:solidFill>
                </a:rPr>
                <a:t>　</a:t>
              </a:r>
              <a:endParaRPr kumimoji="0" lang="ja-JP" altLang="en-US" sz="1600" b="1">
                <a:solidFill>
                  <a:srgbClr val="FFFFFF"/>
                </a:solidFill>
              </a:endParaRPr>
            </a:p>
          </p:txBody>
        </p:sp>
        <p:sp>
          <p:nvSpPr>
            <p:cNvPr id="8" name="AutoShape 5"/>
            <p:cNvSpPr>
              <a:spLocks noChangeArrowheads="1"/>
            </p:cNvSpPr>
            <p:nvPr/>
          </p:nvSpPr>
          <p:spPr bwMode="gray">
            <a:xfrm>
              <a:off x="444" y="1372"/>
              <a:ext cx="828" cy="2563"/>
            </a:xfrm>
            <a:prstGeom prst="homePlate">
              <a:avLst>
                <a:gd name="adj" fmla="val 53556"/>
              </a:avLst>
            </a:prstGeom>
            <a:solidFill>
              <a:schemeClr val="bg1">
                <a:lumMod val="85000"/>
              </a:schemeClr>
            </a:solidFill>
            <a:ln w="25400" algn="ctr">
              <a:noFill/>
              <a:miter lim="800000"/>
              <a:headEnd type="none" w="sm" len="sm"/>
              <a:tailEnd type="none" w="sm" len="sm"/>
            </a:ln>
            <a:effectLst>
              <a:prstShdw prst="shdw17" dist="17961" dir="2700000">
                <a:srgbClr val="86680B"/>
              </a:prstShdw>
            </a:effectLst>
          </p:spPr>
          <p:txBody>
            <a:bodyPr lIns="45720" tIns="44450" rIns="45720" bIns="44450" anchor="ctr" anchorCtr="1"/>
            <a:lstStyle/>
            <a:p>
              <a:pPr eaLnBrk="0" hangingPunct="0">
                <a:lnSpc>
                  <a:spcPct val="85000"/>
                </a:lnSpc>
                <a:spcBef>
                  <a:spcPct val="30000"/>
                </a:spcBef>
              </a:pPr>
              <a:endParaRPr kumimoji="0" lang="ja-JP" altLang="en-US" b="1" dirty="0">
                <a:solidFill>
                  <a:srgbClr val="FFFFFF"/>
                </a:solidFill>
              </a:endParaRPr>
            </a:p>
          </p:txBody>
        </p:sp>
        <p:sp>
          <p:nvSpPr>
            <p:cNvPr id="9" name="Freeform 6"/>
            <p:cNvSpPr>
              <a:spLocks/>
            </p:cNvSpPr>
            <p:nvPr/>
          </p:nvSpPr>
          <p:spPr bwMode="gray">
            <a:xfrm>
              <a:off x="1282" y="1337"/>
              <a:ext cx="2168" cy="321"/>
            </a:xfrm>
            <a:custGeom>
              <a:avLst/>
              <a:gdLst>
                <a:gd name="T0" fmla="*/ 0 w 2034"/>
                <a:gd name="T1" fmla="*/ 162 h 654"/>
                <a:gd name="T2" fmla="*/ 0 w 2034"/>
                <a:gd name="T3" fmla="*/ 0 h 654"/>
                <a:gd name="T4" fmla="*/ 1637 w 2034"/>
                <a:gd name="T5" fmla="*/ 0 h 654"/>
                <a:gd name="T6" fmla="*/ 1637 w 2034"/>
                <a:gd name="T7" fmla="*/ 431 h 654"/>
                <a:gd name="T8" fmla="*/ 2 w 2034"/>
                <a:gd name="T9" fmla="*/ 431 h 654"/>
                <a:gd name="T10" fmla="*/ 2 w 2034"/>
                <a:gd name="T11" fmla="*/ 289 h 654"/>
                <a:gd name="T12" fmla="*/ 192 w 2034"/>
                <a:gd name="T13" fmla="*/ 289 h 654"/>
                <a:gd name="T14" fmla="*/ 192 w 2034"/>
                <a:gd name="T15" fmla="*/ 331 h 654"/>
                <a:gd name="T16" fmla="*/ 291 w 2034"/>
                <a:gd name="T17" fmla="*/ 227 h 654"/>
                <a:gd name="T18" fmla="*/ 194 w 2034"/>
                <a:gd name="T19" fmla="*/ 117 h 654"/>
                <a:gd name="T20" fmla="*/ 194 w 2034"/>
                <a:gd name="T21" fmla="*/ 161 h 654"/>
                <a:gd name="T22" fmla="*/ 0 w 2034"/>
                <a:gd name="T23" fmla="*/ 162 h 65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34"/>
                <a:gd name="T37" fmla="*/ 0 h 654"/>
                <a:gd name="T38" fmla="*/ 2034 w 2034"/>
                <a:gd name="T39" fmla="*/ 654 h 65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34" h="654">
                  <a:moveTo>
                    <a:pt x="0" y="246"/>
                  </a:moveTo>
                  <a:lnTo>
                    <a:pt x="0" y="0"/>
                  </a:lnTo>
                  <a:lnTo>
                    <a:pt x="2034" y="0"/>
                  </a:lnTo>
                  <a:lnTo>
                    <a:pt x="2034" y="654"/>
                  </a:lnTo>
                  <a:lnTo>
                    <a:pt x="3" y="654"/>
                  </a:lnTo>
                  <a:lnTo>
                    <a:pt x="3" y="438"/>
                  </a:lnTo>
                  <a:lnTo>
                    <a:pt x="239" y="438"/>
                  </a:lnTo>
                  <a:lnTo>
                    <a:pt x="239" y="502"/>
                  </a:lnTo>
                  <a:lnTo>
                    <a:pt x="361" y="344"/>
                  </a:lnTo>
                  <a:lnTo>
                    <a:pt x="241" y="178"/>
                  </a:lnTo>
                  <a:lnTo>
                    <a:pt x="241" y="244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5400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3B5C67"/>
              </a:prstShdw>
            </a:effectLst>
          </p:spPr>
          <p:txBody>
            <a:bodyPr lIns="45720" tIns="44450" rIns="45720" bIns="44450" anchor="ctr" anchorCtr="1"/>
            <a:lstStyle/>
            <a:p>
              <a:endParaRPr lang="zh-TW" altLang="en-US"/>
            </a:p>
          </p:txBody>
        </p:sp>
        <p:sp>
          <p:nvSpPr>
            <p:cNvPr id="10" name="KMA1D1FEAF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gray">
            <a:xfrm>
              <a:off x="3537" y="2107"/>
              <a:ext cx="1445" cy="32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algn="ctr">
              <a:noFill/>
              <a:miter lim="800000"/>
              <a:headEnd type="none" w="sm" len="sm"/>
              <a:tailEnd type="none" w="sm" len="sm"/>
            </a:ln>
            <a:effectLst>
              <a:prstShdw prst="shdw17" dist="17961" dir="2700000">
                <a:srgbClr val="314664"/>
              </a:prstShdw>
            </a:effectLst>
          </p:spPr>
          <p:txBody>
            <a:bodyPr lIns="45720" tIns="44450" rIns="45720" bIns="44450" anchor="ctr" anchorCtr="1"/>
            <a:lstStyle/>
            <a:p>
              <a:pPr eaLnBrk="0" hangingPunct="0">
                <a:lnSpc>
                  <a:spcPct val="85000"/>
                </a:lnSpc>
                <a:spcBef>
                  <a:spcPct val="30000"/>
                </a:spcBef>
              </a:pPr>
              <a:r>
                <a:rPr kumimoji="0" lang="ja-JP" altLang="en-US" sz="1600" b="1">
                  <a:solidFill>
                    <a:srgbClr val="FFFFFF"/>
                  </a:solidFill>
                </a:rPr>
                <a:t>　</a:t>
              </a:r>
            </a:p>
          </p:txBody>
        </p:sp>
        <p:sp>
          <p:nvSpPr>
            <p:cNvPr id="11" name="Freeform 8"/>
            <p:cNvSpPr>
              <a:spLocks/>
            </p:cNvSpPr>
            <p:nvPr/>
          </p:nvSpPr>
          <p:spPr bwMode="gray">
            <a:xfrm>
              <a:off x="1282" y="1722"/>
              <a:ext cx="2168" cy="321"/>
            </a:xfrm>
            <a:custGeom>
              <a:avLst/>
              <a:gdLst>
                <a:gd name="T0" fmla="*/ 0 w 2034"/>
                <a:gd name="T1" fmla="*/ 162 h 654"/>
                <a:gd name="T2" fmla="*/ 0 w 2034"/>
                <a:gd name="T3" fmla="*/ 0 h 654"/>
                <a:gd name="T4" fmla="*/ 1637 w 2034"/>
                <a:gd name="T5" fmla="*/ 0 h 654"/>
                <a:gd name="T6" fmla="*/ 1637 w 2034"/>
                <a:gd name="T7" fmla="*/ 431 h 654"/>
                <a:gd name="T8" fmla="*/ 2 w 2034"/>
                <a:gd name="T9" fmla="*/ 431 h 654"/>
                <a:gd name="T10" fmla="*/ 2 w 2034"/>
                <a:gd name="T11" fmla="*/ 289 h 654"/>
                <a:gd name="T12" fmla="*/ 192 w 2034"/>
                <a:gd name="T13" fmla="*/ 289 h 654"/>
                <a:gd name="T14" fmla="*/ 192 w 2034"/>
                <a:gd name="T15" fmla="*/ 331 h 654"/>
                <a:gd name="T16" fmla="*/ 291 w 2034"/>
                <a:gd name="T17" fmla="*/ 227 h 654"/>
                <a:gd name="T18" fmla="*/ 194 w 2034"/>
                <a:gd name="T19" fmla="*/ 117 h 654"/>
                <a:gd name="T20" fmla="*/ 194 w 2034"/>
                <a:gd name="T21" fmla="*/ 161 h 654"/>
                <a:gd name="T22" fmla="*/ 0 w 2034"/>
                <a:gd name="T23" fmla="*/ 162 h 65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34"/>
                <a:gd name="T37" fmla="*/ 0 h 654"/>
                <a:gd name="T38" fmla="*/ 2034 w 2034"/>
                <a:gd name="T39" fmla="*/ 654 h 65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34" h="654">
                  <a:moveTo>
                    <a:pt x="0" y="246"/>
                  </a:moveTo>
                  <a:lnTo>
                    <a:pt x="0" y="0"/>
                  </a:lnTo>
                  <a:lnTo>
                    <a:pt x="2034" y="0"/>
                  </a:lnTo>
                  <a:lnTo>
                    <a:pt x="2034" y="654"/>
                  </a:lnTo>
                  <a:lnTo>
                    <a:pt x="3" y="654"/>
                  </a:lnTo>
                  <a:lnTo>
                    <a:pt x="3" y="438"/>
                  </a:lnTo>
                  <a:lnTo>
                    <a:pt x="239" y="438"/>
                  </a:lnTo>
                  <a:lnTo>
                    <a:pt x="239" y="502"/>
                  </a:lnTo>
                  <a:lnTo>
                    <a:pt x="361" y="344"/>
                  </a:lnTo>
                  <a:lnTo>
                    <a:pt x="241" y="178"/>
                  </a:lnTo>
                  <a:lnTo>
                    <a:pt x="241" y="244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5400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3B5C67"/>
              </a:prstShdw>
            </a:effectLst>
          </p:spPr>
          <p:txBody>
            <a:bodyPr lIns="45720" tIns="44450" rIns="45720" bIns="44450" anchor="ctr" anchorCtr="1"/>
            <a:lstStyle/>
            <a:p>
              <a:endParaRPr lang="zh-TW" altLang="en-US"/>
            </a:p>
          </p:txBody>
        </p:sp>
        <p:sp>
          <p:nvSpPr>
            <p:cNvPr id="12" name="KMA1D1FEAF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gray">
            <a:xfrm>
              <a:off x="3537" y="1722"/>
              <a:ext cx="1445" cy="32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algn="ctr">
              <a:noFill/>
              <a:miter lim="800000"/>
              <a:headEnd type="none" w="sm" len="sm"/>
              <a:tailEnd type="none" w="sm" len="sm"/>
            </a:ln>
            <a:effectLst>
              <a:prstShdw prst="shdw17" dist="17961" dir="2700000">
                <a:srgbClr val="314664"/>
              </a:prstShdw>
            </a:effectLst>
          </p:spPr>
          <p:txBody>
            <a:bodyPr lIns="45720" tIns="44450" rIns="45720" bIns="44450" anchor="ctr" anchorCtr="1"/>
            <a:lstStyle/>
            <a:p>
              <a:pPr eaLnBrk="0" hangingPunct="0">
                <a:lnSpc>
                  <a:spcPct val="85000"/>
                </a:lnSpc>
                <a:spcBef>
                  <a:spcPct val="30000"/>
                </a:spcBef>
              </a:pPr>
              <a:r>
                <a:rPr kumimoji="0" lang="ja-JP" altLang="en-US" sz="1600" b="1">
                  <a:solidFill>
                    <a:srgbClr val="FFFFFF"/>
                  </a:solidFill>
                </a:rPr>
                <a:t>　</a:t>
              </a:r>
            </a:p>
          </p:txBody>
        </p:sp>
        <p:sp>
          <p:nvSpPr>
            <p:cNvPr id="13" name="Freeform 10"/>
            <p:cNvSpPr>
              <a:spLocks/>
            </p:cNvSpPr>
            <p:nvPr/>
          </p:nvSpPr>
          <p:spPr bwMode="gray">
            <a:xfrm>
              <a:off x="1282" y="2107"/>
              <a:ext cx="2168" cy="321"/>
            </a:xfrm>
            <a:custGeom>
              <a:avLst/>
              <a:gdLst>
                <a:gd name="T0" fmla="*/ 0 w 2034"/>
                <a:gd name="T1" fmla="*/ 162 h 654"/>
                <a:gd name="T2" fmla="*/ 0 w 2034"/>
                <a:gd name="T3" fmla="*/ 0 h 654"/>
                <a:gd name="T4" fmla="*/ 1637 w 2034"/>
                <a:gd name="T5" fmla="*/ 0 h 654"/>
                <a:gd name="T6" fmla="*/ 1637 w 2034"/>
                <a:gd name="T7" fmla="*/ 432 h 654"/>
                <a:gd name="T8" fmla="*/ 2 w 2034"/>
                <a:gd name="T9" fmla="*/ 432 h 654"/>
                <a:gd name="T10" fmla="*/ 2 w 2034"/>
                <a:gd name="T11" fmla="*/ 289 h 654"/>
                <a:gd name="T12" fmla="*/ 192 w 2034"/>
                <a:gd name="T13" fmla="*/ 289 h 654"/>
                <a:gd name="T14" fmla="*/ 192 w 2034"/>
                <a:gd name="T15" fmla="*/ 332 h 654"/>
                <a:gd name="T16" fmla="*/ 291 w 2034"/>
                <a:gd name="T17" fmla="*/ 227 h 654"/>
                <a:gd name="T18" fmla="*/ 194 w 2034"/>
                <a:gd name="T19" fmla="*/ 118 h 654"/>
                <a:gd name="T20" fmla="*/ 194 w 2034"/>
                <a:gd name="T21" fmla="*/ 161 h 654"/>
                <a:gd name="T22" fmla="*/ 0 w 2034"/>
                <a:gd name="T23" fmla="*/ 162 h 65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034"/>
                <a:gd name="T37" fmla="*/ 0 h 654"/>
                <a:gd name="T38" fmla="*/ 2034 w 2034"/>
                <a:gd name="T39" fmla="*/ 654 h 654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034" h="654">
                  <a:moveTo>
                    <a:pt x="0" y="246"/>
                  </a:moveTo>
                  <a:lnTo>
                    <a:pt x="0" y="0"/>
                  </a:lnTo>
                  <a:lnTo>
                    <a:pt x="2034" y="0"/>
                  </a:lnTo>
                  <a:lnTo>
                    <a:pt x="2034" y="654"/>
                  </a:lnTo>
                  <a:lnTo>
                    <a:pt x="3" y="654"/>
                  </a:lnTo>
                  <a:lnTo>
                    <a:pt x="3" y="438"/>
                  </a:lnTo>
                  <a:lnTo>
                    <a:pt x="239" y="438"/>
                  </a:lnTo>
                  <a:lnTo>
                    <a:pt x="239" y="502"/>
                  </a:lnTo>
                  <a:lnTo>
                    <a:pt x="361" y="344"/>
                  </a:lnTo>
                  <a:lnTo>
                    <a:pt x="241" y="178"/>
                  </a:lnTo>
                  <a:lnTo>
                    <a:pt x="241" y="244"/>
                  </a:lnTo>
                  <a:lnTo>
                    <a:pt x="0" y="246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25400">
              <a:noFill/>
              <a:round/>
              <a:headEnd type="none" w="sm" len="sm"/>
              <a:tailEnd type="none" w="sm" len="sm"/>
            </a:ln>
            <a:effectLst>
              <a:prstShdw prst="shdw17" dist="17961" dir="2700000">
                <a:srgbClr val="3B5C67"/>
              </a:prstShdw>
            </a:effectLst>
          </p:spPr>
          <p:txBody>
            <a:bodyPr lIns="45720" tIns="44450" rIns="45720" bIns="44450" anchor="ctr" anchorCtr="1"/>
            <a:lstStyle/>
            <a:p>
              <a:endParaRPr lang="zh-TW" altLang="en-US"/>
            </a:p>
          </p:txBody>
        </p:sp>
        <p:sp>
          <p:nvSpPr>
            <p:cNvPr id="14" name="KMA1D1FEAF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gray">
            <a:xfrm>
              <a:off x="3537" y="1337"/>
              <a:ext cx="1437" cy="32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25400" algn="ctr">
              <a:noFill/>
              <a:miter lim="800000"/>
              <a:headEnd type="none" w="sm" len="sm"/>
              <a:tailEnd type="none" w="sm" len="sm"/>
            </a:ln>
            <a:effectLst>
              <a:prstShdw prst="shdw17" dist="17961" dir="2700000">
                <a:srgbClr val="314664"/>
              </a:prstShdw>
            </a:effectLst>
          </p:spPr>
          <p:txBody>
            <a:bodyPr lIns="45720" tIns="44450" rIns="45720" bIns="44450" anchor="ctr" anchorCtr="1"/>
            <a:lstStyle/>
            <a:p>
              <a:pPr eaLnBrk="0" hangingPunct="0">
                <a:lnSpc>
                  <a:spcPct val="85000"/>
                </a:lnSpc>
                <a:spcBef>
                  <a:spcPct val="30000"/>
                </a:spcBef>
              </a:pPr>
              <a:r>
                <a:rPr kumimoji="0" lang="ja-JP" altLang="da-DK" sz="1600" b="1">
                  <a:solidFill>
                    <a:srgbClr val="FFFFFF"/>
                  </a:solidFill>
                </a:rPr>
                <a:t>　</a:t>
              </a:r>
              <a:endParaRPr kumimoji="0" lang="ja-JP" altLang="en-US" sz="1600" b="1">
                <a:solidFill>
                  <a:srgbClr val="FFFFFF"/>
                </a:solidFill>
              </a:endParaRPr>
            </a:p>
          </p:txBody>
        </p:sp>
      </p:grpSp>
      <p:sp>
        <p:nvSpPr>
          <p:cNvPr id="15" name="矩形 14"/>
          <p:cNvSpPr/>
          <p:nvPr/>
        </p:nvSpPr>
        <p:spPr>
          <a:xfrm>
            <a:off x="807207" y="2571744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議程</a:t>
            </a:r>
            <a:endParaRPr lang="en-US" altLang="zh-TW" sz="36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450017" y="3286124"/>
            <a:ext cx="19062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 smtClean="0">
                <a:solidFill>
                  <a:schemeClr val="accent5">
                    <a:lumMod val="75000"/>
                  </a:schemeClr>
                </a:solidFill>
              </a:rPr>
              <a:t>16:00~16:50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4521983" y="857232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主題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9165453" y="857232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主講人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0" name="Freeform 3"/>
          <p:cNvSpPr>
            <a:spLocks/>
          </p:cNvSpPr>
          <p:nvPr/>
        </p:nvSpPr>
        <p:spPr bwMode="gray">
          <a:xfrm>
            <a:off x="2521719" y="4286256"/>
            <a:ext cx="5357850" cy="714380"/>
          </a:xfrm>
          <a:custGeom>
            <a:avLst/>
            <a:gdLst>
              <a:gd name="T0" fmla="*/ 0 w 2034"/>
              <a:gd name="T1" fmla="*/ 162 h 654"/>
              <a:gd name="T2" fmla="*/ 0 w 2034"/>
              <a:gd name="T3" fmla="*/ 0 h 654"/>
              <a:gd name="T4" fmla="*/ 1637 w 2034"/>
              <a:gd name="T5" fmla="*/ 0 h 654"/>
              <a:gd name="T6" fmla="*/ 1637 w 2034"/>
              <a:gd name="T7" fmla="*/ 431 h 654"/>
              <a:gd name="T8" fmla="*/ 2 w 2034"/>
              <a:gd name="T9" fmla="*/ 431 h 654"/>
              <a:gd name="T10" fmla="*/ 2 w 2034"/>
              <a:gd name="T11" fmla="*/ 289 h 654"/>
              <a:gd name="T12" fmla="*/ 192 w 2034"/>
              <a:gd name="T13" fmla="*/ 289 h 654"/>
              <a:gd name="T14" fmla="*/ 192 w 2034"/>
              <a:gd name="T15" fmla="*/ 331 h 654"/>
              <a:gd name="T16" fmla="*/ 291 w 2034"/>
              <a:gd name="T17" fmla="*/ 227 h 654"/>
              <a:gd name="T18" fmla="*/ 194 w 2034"/>
              <a:gd name="T19" fmla="*/ 117 h 654"/>
              <a:gd name="T20" fmla="*/ 194 w 2034"/>
              <a:gd name="T21" fmla="*/ 161 h 654"/>
              <a:gd name="T22" fmla="*/ 0 w 2034"/>
              <a:gd name="T23" fmla="*/ 162 h 65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034"/>
              <a:gd name="T37" fmla="*/ 0 h 654"/>
              <a:gd name="T38" fmla="*/ 2034 w 2034"/>
              <a:gd name="T39" fmla="*/ 654 h 65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034" h="654">
                <a:moveTo>
                  <a:pt x="0" y="246"/>
                </a:moveTo>
                <a:lnTo>
                  <a:pt x="0" y="0"/>
                </a:lnTo>
                <a:lnTo>
                  <a:pt x="2034" y="0"/>
                </a:lnTo>
                <a:lnTo>
                  <a:pt x="2034" y="654"/>
                </a:lnTo>
                <a:lnTo>
                  <a:pt x="3" y="654"/>
                </a:lnTo>
                <a:lnTo>
                  <a:pt x="3" y="438"/>
                </a:lnTo>
                <a:lnTo>
                  <a:pt x="239" y="438"/>
                </a:lnTo>
                <a:lnTo>
                  <a:pt x="239" y="502"/>
                </a:lnTo>
                <a:lnTo>
                  <a:pt x="361" y="344"/>
                </a:lnTo>
                <a:lnTo>
                  <a:pt x="241" y="178"/>
                </a:lnTo>
                <a:lnTo>
                  <a:pt x="241" y="244"/>
                </a:lnTo>
                <a:lnTo>
                  <a:pt x="0" y="24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25400">
            <a:noFill/>
            <a:round/>
            <a:headEnd type="none" w="sm" len="sm"/>
            <a:tailEnd type="none" w="sm" len="sm"/>
          </a:ln>
          <a:effectLst>
            <a:prstShdw prst="shdw17" dist="17961" dir="2700000">
              <a:srgbClr val="3B5C67"/>
            </a:prstShdw>
          </a:effectLst>
        </p:spPr>
        <p:txBody>
          <a:bodyPr lIns="45720" tIns="44450" rIns="45720" bIns="44450" anchor="ctr" anchorCtr="1"/>
          <a:lstStyle/>
          <a:p>
            <a:endParaRPr lang="zh-TW" altLang="en-US"/>
          </a:p>
        </p:txBody>
      </p:sp>
      <p:sp>
        <p:nvSpPr>
          <p:cNvPr id="21" name="Freeform 3"/>
          <p:cNvSpPr>
            <a:spLocks/>
          </p:cNvSpPr>
          <p:nvPr/>
        </p:nvSpPr>
        <p:spPr bwMode="gray">
          <a:xfrm>
            <a:off x="2521719" y="5143512"/>
            <a:ext cx="5357850" cy="642942"/>
          </a:xfrm>
          <a:custGeom>
            <a:avLst/>
            <a:gdLst>
              <a:gd name="T0" fmla="*/ 0 w 2034"/>
              <a:gd name="T1" fmla="*/ 162 h 654"/>
              <a:gd name="T2" fmla="*/ 0 w 2034"/>
              <a:gd name="T3" fmla="*/ 0 h 654"/>
              <a:gd name="T4" fmla="*/ 1637 w 2034"/>
              <a:gd name="T5" fmla="*/ 0 h 654"/>
              <a:gd name="T6" fmla="*/ 1637 w 2034"/>
              <a:gd name="T7" fmla="*/ 431 h 654"/>
              <a:gd name="T8" fmla="*/ 2 w 2034"/>
              <a:gd name="T9" fmla="*/ 431 h 654"/>
              <a:gd name="T10" fmla="*/ 2 w 2034"/>
              <a:gd name="T11" fmla="*/ 289 h 654"/>
              <a:gd name="T12" fmla="*/ 192 w 2034"/>
              <a:gd name="T13" fmla="*/ 289 h 654"/>
              <a:gd name="T14" fmla="*/ 192 w 2034"/>
              <a:gd name="T15" fmla="*/ 331 h 654"/>
              <a:gd name="T16" fmla="*/ 291 w 2034"/>
              <a:gd name="T17" fmla="*/ 227 h 654"/>
              <a:gd name="T18" fmla="*/ 194 w 2034"/>
              <a:gd name="T19" fmla="*/ 117 h 654"/>
              <a:gd name="T20" fmla="*/ 194 w 2034"/>
              <a:gd name="T21" fmla="*/ 161 h 654"/>
              <a:gd name="T22" fmla="*/ 0 w 2034"/>
              <a:gd name="T23" fmla="*/ 162 h 65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034"/>
              <a:gd name="T37" fmla="*/ 0 h 654"/>
              <a:gd name="T38" fmla="*/ 2034 w 2034"/>
              <a:gd name="T39" fmla="*/ 654 h 65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034" h="654">
                <a:moveTo>
                  <a:pt x="0" y="246"/>
                </a:moveTo>
                <a:lnTo>
                  <a:pt x="0" y="0"/>
                </a:lnTo>
                <a:lnTo>
                  <a:pt x="2034" y="0"/>
                </a:lnTo>
                <a:lnTo>
                  <a:pt x="2034" y="654"/>
                </a:lnTo>
                <a:lnTo>
                  <a:pt x="3" y="654"/>
                </a:lnTo>
                <a:lnTo>
                  <a:pt x="3" y="438"/>
                </a:lnTo>
                <a:lnTo>
                  <a:pt x="239" y="438"/>
                </a:lnTo>
                <a:lnTo>
                  <a:pt x="239" y="502"/>
                </a:lnTo>
                <a:lnTo>
                  <a:pt x="361" y="344"/>
                </a:lnTo>
                <a:lnTo>
                  <a:pt x="241" y="178"/>
                </a:lnTo>
                <a:lnTo>
                  <a:pt x="241" y="244"/>
                </a:lnTo>
                <a:lnTo>
                  <a:pt x="0" y="24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25400">
            <a:noFill/>
            <a:round/>
            <a:headEnd type="none" w="sm" len="sm"/>
            <a:tailEnd type="none" w="sm" len="sm"/>
          </a:ln>
          <a:effectLst>
            <a:prstShdw prst="shdw17" dist="17961" dir="2700000">
              <a:srgbClr val="3B5C67"/>
            </a:prstShdw>
          </a:effectLst>
        </p:spPr>
        <p:txBody>
          <a:bodyPr lIns="45720" tIns="44450" rIns="45720" bIns="44450" anchor="ctr" anchorCtr="1"/>
          <a:lstStyle/>
          <a:p>
            <a:endParaRPr lang="zh-TW" altLang="en-US"/>
          </a:p>
        </p:txBody>
      </p:sp>
      <p:sp>
        <p:nvSpPr>
          <p:cNvPr id="22" name="KMA1D1FEAF"/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8093883" y="4286256"/>
            <a:ext cx="3571900" cy="71438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algn="ctr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rgbClr val="314664"/>
            </a:prstShdw>
          </a:effectLst>
        </p:spPr>
        <p:txBody>
          <a:bodyPr lIns="45720" tIns="44450" rIns="45720" bIns="44450" anchor="ctr" anchorCtr="1"/>
          <a:lstStyle/>
          <a:p>
            <a:pPr eaLnBrk="0" hangingPunct="0">
              <a:lnSpc>
                <a:spcPct val="85000"/>
              </a:lnSpc>
              <a:spcBef>
                <a:spcPct val="30000"/>
              </a:spcBef>
            </a:pPr>
            <a:r>
              <a:rPr kumimoji="0" lang="ja-JP" altLang="da-DK" sz="1600" b="1">
                <a:solidFill>
                  <a:srgbClr val="FFFFFF"/>
                </a:solidFill>
              </a:rPr>
              <a:t>　</a:t>
            </a:r>
            <a:endParaRPr kumimoji="0" lang="ja-JP" altLang="en-US" sz="1600" b="1">
              <a:solidFill>
                <a:srgbClr val="FFFFFF"/>
              </a:solidFill>
            </a:endParaRPr>
          </a:p>
        </p:txBody>
      </p:sp>
      <p:sp>
        <p:nvSpPr>
          <p:cNvPr id="23" name="KMA1D1FEAF"/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8093883" y="5143512"/>
            <a:ext cx="3571900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algn="ctr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rgbClr val="314664"/>
            </a:prstShdw>
          </a:effectLst>
        </p:spPr>
        <p:txBody>
          <a:bodyPr lIns="45720" tIns="44450" rIns="45720" bIns="44450" anchor="ctr" anchorCtr="1"/>
          <a:lstStyle/>
          <a:p>
            <a:pPr eaLnBrk="0" hangingPunct="0">
              <a:lnSpc>
                <a:spcPct val="85000"/>
              </a:lnSpc>
              <a:spcBef>
                <a:spcPct val="30000"/>
              </a:spcBef>
            </a:pPr>
            <a:r>
              <a:rPr kumimoji="0" lang="ja-JP" altLang="da-DK" sz="1600" b="1">
                <a:solidFill>
                  <a:srgbClr val="FFFFFF"/>
                </a:solidFill>
              </a:rPr>
              <a:t>　</a:t>
            </a:r>
            <a:endParaRPr kumimoji="0" lang="ja-JP" altLang="en-US" sz="1600" b="1">
              <a:solidFill>
                <a:srgbClr val="FFFFFF"/>
              </a:solidFill>
            </a:endParaRPr>
          </a:p>
        </p:txBody>
      </p:sp>
      <p:sp>
        <p:nvSpPr>
          <p:cNvPr id="24" name="文字方塊 23"/>
          <p:cNvSpPr txBox="1"/>
          <p:nvPr/>
        </p:nvSpPr>
        <p:spPr>
          <a:xfrm>
            <a:off x="3450413" y="2571744"/>
            <a:ext cx="22860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公司簡介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3450413" y="3429000"/>
            <a:ext cx="22145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財務報告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6" name="文字方塊 25"/>
          <p:cNvSpPr txBox="1"/>
          <p:nvPr/>
        </p:nvSpPr>
        <p:spPr>
          <a:xfrm>
            <a:off x="3450413" y="4357694"/>
            <a:ext cx="4357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認識希華</a:t>
            </a:r>
            <a:r>
              <a:rPr lang="en-US" altLang="zh-TW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-</a:t>
            </a:r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產品、規模、銷售方向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3521851" y="5214950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總結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8236759" y="5214950"/>
            <a:ext cx="321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  <a:ea typeface="微軟正黑體" pitchFamily="34" charset="-120"/>
              </a:rPr>
              <a:t>總經理  曾榮孟</a:t>
            </a:r>
          </a:p>
        </p:txBody>
      </p:sp>
      <p:sp>
        <p:nvSpPr>
          <p:cNvPr id="29" name="文字方塊 28"/>
          <p:cNvSpPr txBox="1"/>
          <p:nvPr/>
        </p:nvSpPr>
        <p:spPr>
          <a:xfrm>
            <a:off x="8165321" y="4357694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  <a:ea typeface="微軟正黑體" pitchFamily="34" charset="-120"/>
              </a:rPr>
              <a:t>發言人  游淑貞</a:t>
            </a:r>
          </a:p>
        </p:txBody>
      </p:sp>
      <p:sp>
        <p:nvSpPr>
          <p:cNvPr id="30" name="文字方塊 29"/>
          <p:cNvSpPr txBox="1"/>
          <p:nvPr/>
        </p:nvSpPr>
        <p:spPr>
          <a:xfrm>
            <a:off x="8165321" y="3500438"/>
            <a:ext cx="33575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發言人  游淑貞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8379635" y="2571744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(</a:t>
            </a:r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影片</a:t>
            </a:r>
            <a:r>
              <a:rPr lang="en-US" altLang="zh-TW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)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8165321" y="1714488"/>
            <a:ext cx="3143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總經理  曾榮孟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3450413" y="1714488"/>
            <a:ext cx="2143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TW" altLang="en-US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開場引言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4" name="Freeform 3"/>
          <p:cNvSpPr>
            <a:spLocks/>
          </p:cNvSpPr>
          <p:nvPr/>
        </p:nvSpPr>
        <p:spPr bwMode="gray">
          <a:xfrm>
            <a:off x="2521719" y="5929330"/>
            <a:ext cx="5357850" cy="642942"/>
          </a:xfrm>
          <a:custGeom>
            <a:avLst/>
            <a:gdLst>
              <a:gd name="T0" fmla="*/ 0 w 2034"/>
              <a:gd name="T1" fmla="*/ 162 h 654"/>
              <a:gd name="T2" fmla="*/ 0 w 2034"/>
              <a:gd name="T3" fmla="*/ 0 h 654"/>
              <a:gd name="T4" fmla="*/ 1637 w 2034"/>
              <a:gd name="T5" fmla="*/ 0 h 654"/>
              <a:gd name="T6" fmla="*/ 1637 w 2034"/>
              <a:gd name="T7" fmla="*/ 431 h 654"/>
              <a:gd name="T8" fmla="*/ 2 w 2034"/>
              <a:gd name="T9" fmla="*/ 431 h 654"/>
              <a:gd name="T10" fmla="*/ 2 w 2034"/>
              <a:gd name="T11" fmla="*/ 289 h 654"/>
              <a:gd name="T12" fmla="*/ 192 w 2034"/>
              <a:gd name="T13" fmla="*/ 289 h 654"/>
              <a:gd name="T14" fmla="*/ 192 w 2034"/>
              <a:gd name="T15" fmla="*/ 331 h 654"/>
              <a:gd name="T16" fmla="*/ 291 w 2034"/>
              <a:gd name="T17" fmla="*/ 227 h 654"/>
              <a:gd name="T18" fmla="*/ 194 w 2034"/>
              <a:gd name="T19" fmla="*/ 117 h 654"/>
              <a:gd name="T20" fmla="*/ 194 w 2034"/>
              <a:gd name="T21" fmla="*/ 161 h 654"/>
              <a:gd name="T22" fmla="*/ 0 w 2034"/>
              <a:gd name="T23" fmla="*/ 162 h 654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2034"/>
              <a:gd name="T37" fmla="*/ 0 h 654"/>
              <a:gd name="T38" fmla="*/ 2034 w 2034"/>
              <a:gd name="T39" fmla="*/ 654 h 654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2034" h="654">
                <a:moveTo>
                  <a:pt x="0" y="246"/>
                </a:moveTo>
                <a:lnTo>
                  <a:pt x="0" y="0"/>
                </a:lnTo>
                <a:lnTo>
                  <a:pt x="2034" y="0"/>
                </a:lnTo>
                <a:lnTo>
                  <a:pt x="2034" y="654"/>
                </a:lnTo>
                <a:lnTo>
                  <a:pt x="3" y="654"/>
                </a:lnTo>
                <a:lnTo>
                  <a:pt x="3" y="438"/>
                </a:lnTo>
                <a:lnTo>
                  <a:pt x="239" y="438"/>
                </a:lnTo>
                <a:lnTo>
                  <a:pt x="239" y="502"/>
                </a:lnTo>
                <a:lnTo>
                  <a:pt x="361" y="344"/>
                </a:lnTo>
                <a:lnTo>
                  <a:pt x="241" y="178"/>
                </a:lnTo>
                <a:lnTo>
                  <a:pt x="241" y="244"/>
                </a:lnTo>
                <a:lnTo>
                  <a:pt x="0" y="246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25400">
            <a:noFill/>
            <a:round/>
            <a:headEnd type="none" w="sm" len="sm"/>
            <a:tailEnd type="none" w="sm" len="sm"/>
          </a:ln>
          <a:effectLst>
            <a:prstShdw prst="shdw17" dist="17961" dir="2700000">
              <a:srgbClr val="3B5C67"/>
            </a:prstShdw>
          </a:effectLst>
        </p:spPr>
        <p:txBody>
          <a:bodyPr lIns="45720" tIns="44450" rIns="45720" bIns="44450" anchor="ctr" anchorCtr="1"/>
          <a:lstStyle/>
          <a:p>
            <a:endParaRPr lang="zh-TW" altLang="en-US"/>
          </a:p>
        </p:txBody>
      </p:sp>
      <p:sp>
        <p:nvSpPr>
          <p:cNvPr id="35" name="文字方塊 34"/>
          <p:cNvSpPr txBox="1"/>
          <p:nvPr/>
        </p:nvSpPr>
        <p:spPr>
          <a:xfrm>
            <a:off x="3521851" y="6000768"/>
            <a:ext cx="1643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sz="3200" b="1" dirty="0" smtClean="0">
                <a:solidFill>
                  <a:schemeClr val="accent5">
                    <a:lumMod val="75000"/>
                  </a:schemeClr>
                </a:solidFill>
                <a:latin typeface="+mn-lt"/>
                <a:ea typeface="微軟正黑體" pitchFamily="34" charset="-120"/>
              </a:rPr>
              <a:t>Q&amp;A</a:t>
            </a:r>
            <a:endParaRPr lang="zh-TW" altLang="en-US" sz="3200" b="1" dirty="0">
              <a:solidFill>
                <a:schemeClr val="accent5">
                  <a:lumMod val="7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sp>
        <p:nvSpPr>
          <p:cNvPr id="36" name="KMA1D1FEAF"/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8093883" y="5929330"/>
            <a:ext cx="3571900" cy="64294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 algn="ctr">
            <a:noFill/>
            <a:miter lim="800000"/>
            <a:headEnd type="none" w="sm" len="sm"/>
            <a:tailEnd type="none" w="sm" len="sm"/>
          </a:ln>
          <a:effectLst>
            <a:prstShdw prst="shdw17" dist="17961" dir="2700000">
              <a:srgbClr val="314664"/>
            </a:prstShdw>
          </a:effectLst>
        </p:spPr>
        <p:txBody>
          <a:bodyPr lIns="45720" tIns="44450" rIns="45720" bIns="44450" anchor="ctr" anchorCtr="1"/>
          <a:lstStyle/>
          <a:p>
            <a:pPr eaLnBrk="0" hangingPunct="0">
              <a:lnSpc>
                <a:spcPct val="85000"/>
              </a:lnSpc>
              <a:spcBef>
                <a:spcPct val="30000"/>
              </a:spcBef>
            </a:pPr>
            <a:r>
              <a:rPr kumimoji="0" lang="ja-JP" altLang="da-DK" sz="1600" b="1">
                <a:solidFill>
                  <a:srgbClr val="FFFFFF"/>
                </a:solidFill>
              </a:rPr>
              <a:t>　</a:t>
            </a:r>
            <a:endParaRPr kumimoji="0" lang="ja-JP" altLang="en-US" sz="16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86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5613" y="188640"/>
            <a:ext cx="8118325" cy="433388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產品方向 </a:t>
            </a:r>
            <a:r>
              <a:rPr lang="en-US" altLang="zh-TW" dirty="0">
                <a:solidFill>
                  <a:schemeClr val="tx1"/>
                </a:solidFill>
              </a:rPr>
              <a:t>Development of new product lines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94C7A7-ADA9-4400-ACD9-2AC2FAFB935A}" type="slidenum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20</a:t>
            </a:fld>
            <a:endParaRPr lang="en-US" altLang="zh-TW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765027" y="836712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一、</a:t>
            </a:r>
            <a:r>
              <a:rPr lang="zh-TW" altLang="zh-TW" dirty="0" smtClean="0"/>
              <a:t>希</a:t>
            </a:r>
            <a:r>
              <a:rPr lang="zh-TW" altLang="zh-TW" dirty="0"/>
              <a:t>華的技術發展</a:t>
            </a:r>
            <a:r>
              <a:rPr lang="en-US" altLang="zh-TW" dirty="0"/>
              <a:t>, </a:t>
            </a:r>
            <a:r>
              <a:rPr lang="zh-TW" altLang="zh-TW" dirty="0"/>
              <a:t>石英晶體朝向小型化</a:t>
            </a:r>
            <a:r>
              <a:rPr lang="en-US" altLang="zh-TW" dirty="0"/>
              <a:t>,</a:t>
            </a:r>
            <a:r>
              <a:rPr lang="zh-TW" altLang="zh-TW" dirty="0"/>
              <a:t>目前量產最小型晶體為</a:t>
            </a:r>
            <a:r>
              <a:rPr lang="en-US" altLang="zh-TW" dirty="0"/>
              <a:t>1.2x1.0mm,</a:t>
            </a:r>
            <a:r>
              <a:rPr lang="zh-TW" altLang="zh-TW" dirty="0"/>
              <a:t>晶片製作朝向</a:t>
            </a:r>
            <a:r>
              <a:rPr lang="en-US" altLang="zh-TW" dirty="0"/>
              <a:t>MEMS</a:t>
            </a:r>
            <a:r>
              <a:rPr lang="zh-TW" altLang="zh-TW" dirty="0"/>
              <a:t>光蝕刻</a:t>
            </a:r>
            <a:r>
              <a:rPr lang="en-US" altLang="zh-TW" dirty="0"/>
              <a:t>(photolithography) </a:t>
            </a:r>
            <a:r>
              <a:rPr lang="zh-TW" altLang="zh-TW" dirty="0"/>
              <a:t>製程生產小型化晶片</a:t>
            </a:r>
            <a:r>
              <a:rPr lang="en-US" altLang="zh-TW" dirty="0"/>
              <a:t>. </a:t>
            </a:r>
            <a:endParaRPr lang="en-US" altLang="zh-TW" dirty="0" smtClean="0"/>
          </a:p>
        </p:txBody>
      </p:sp>
      <p:sp>
        <p:nvSpPr>
          <p:cNvPr id="7" name="文字方塊 6"/>
          <p:cNvSpPr txBox="1"/>
          <p:nvPr/>
        </p:nvSpPr>
        <p:spPr>
          <a:xfrm>
            <a:off x="918259" y="1939866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Miniature and low profile 1.2x1.0x0.3mm Crystals 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ea typeface="微軟正黑體" pitchFamily="34" charset="-120"/>
            </a:endParaRPr>
          </a:p>
        </p:txBody>
      </p:sp>
      <p:pic>
        <p:nvPicPr>
          <p:cNvPr id="15" name="Picture 1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4863" y="1894353"/>
            <a:ext cx="360040" cy="46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群組 10"/>
          <p:cNvGrpSpPr/>
          <p:nvPr/>
        </p:nvGrpSpPr>
        <p:grpSpPr>
          <a:xfrm>
            <a:off x="1006211" y="3397510"/>
            <a:ext cx="9125098" cy="1771952"/>
            <a:chOff x="1216993" y="2780928"/>
            <a:chExt cx="9125098" cy="1771952"/>
          </a:xfrm>
        </p:grpSpPr>
        <p:grpSp>
          <p:nvGrpSpPr>
            <p:cNvPr id="12" name="群組 11"/>
            <p:cNvGrpSpPr/>
            <p:nvPr/>
          </p:nvGrpSpPr>
          <p:grpSpPr>
            <a:xfrm>
              <a:off x="7965827" y="2780928"/>
              <a:ext cx="2376264" cy="1771952"/>
              <a:chOff x="3069283" y="1926125"/>
              <a:chExt cx="1656184" cy="1358860"/>
            </a:xfrm>
          </p:grpSpPr>
          <p:sp>
            <p:nvSpPr>
              <p:cNvPr id="19" name="十二邊形 18"/>
              <p:cNvSpPr/>
              <p:nvPr/>
            </p:nvSpPr>
            <p:spPr>
              <a:xfrm>
                <a:off x="3069283" y="1926125"/>
                <a:ext cx="1656184" cy="1358860"/>
              </a:xfrm>
              <a:prstGeom prst="dodecagon">
                <a:avLst/>
              </a:prstGeom>
              <a:ln w="28575"/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3301316" y="2390111"/>
                <a:ext cx="1282436" cy="432244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altLang="zh-TW" sz="1400" b="1" i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6666"/>
                    </a:solidFill>
                    <a:effectLst/>
                  </a:rPr>
                  <a:t>Internet of things</a:t>
                </a:r>
              </a:p>
              <a:p>
                <a:pPr algn="ctr"/>
                <a:r>
                  <a:rPr lang="en-US" altLang="zh-TW" sz="1400" b="1" i="1" cap="none" spc="0" dirty="0" smtClean="0">
                    <a:ln w="10541" cmpd="sng">
                      <a:solidFill>
                        <a:schemeClr val="accent1">
                          <a:shade val="88000"/>
                          <a:satMod val="110000"/>
                        </a:schemeClr>
                      </a:solidFill>
                      <a:prstDash val="solid"/>
                    </a:ln>
                    <a:solidFill>
                      <a:srgbClr val="006666"/>
                    </a:solidFill>
                    <a:effectLst/>
                  </a:rPr>
                  <a:t>(IOT)</a:t>
                </a:r>
                <a:endParaRPr lang="zh-TW" altLang="en-US" sz="1400" b="1" i="1" cap="none" spc="0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006666"/>
                  </a:solidFill>
                  <a:effectLst/>
                </a:endParaRPr>
              </a:p>
            </p:txBody>
          </p:sp>
        </p:grpSp>
        <p:pic>
          <p:nvPicPr>
            <p:cNvPr id="13" name="Picture 9" descr="https://lh5.googleusercontent.com/YSWYQJ0BHSnnIVIqoFvofEs1i1Jfnq5Yvua-nGBifUssN3DaVMFAypYAW-NIiYwR4Jcvy403ZEVOGJwYD8eREEHDEyk16Or0TzaNqld3ddkkds8O0zEHqVDuUwkWqG0gvraDl5fH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6993" y="2780928"/>
              <a:ext cx="2961977" cy="1506842"/>
            </a:xfrm>
            <a:prstGeom prst="rect">
              <a:avLst/>
            </a:prstGeom>
            <a:noFill/>
          </p:spPr>
        </p:pic>
        <p:pic>
          <p:nvPicPr>
            <p:cNvPr id="14" name="Picture 11" descr="https://lh3.googleusercontent.com/xwXB2dNjQMoWb0Z6F7GR-lH8nMOELpEpi0XnvvMS9vPG6lUbubU5TUS79SUoMeGK95z0z0T-cSCD4qouqqbaapZVBUQJBSUR1oaAxWrvTCZFp-bl9Uv3kogxEtQ4_MhkVks-JtD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1409" y="2886277"/>
              <a:ext cx="1726280" cy="12961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文字方塊 4"/>
          <p:cNvSpPr txBox="1"/>
          <p:nvPr/>
        </p:nvSpPr>
        <p:spPr>
          <a:xfrm>
            <a:off x="1006211" y="2906663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TW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微軟正黑體" pitchFamily="34" charset="-120"/>
              </a:rPr>
              <a:t>Market</a:t>
            </a:r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7266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94C7A7-ADA9-4400-ACD9-2AC2FAFB935A}" type="slidenum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21</a:t>
            </a:fld>
            <a:endParaRPr lang="en-US" altLang="zh-TW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21011" y="836712"/>
            <a:ext cx="74168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二、</a:t>
            </a:r>
            <a:r>
              <a:rPr lang="zh-TW" altLang="zh-TW" dirty="0" smtClean="0"/>
              <a:t>振盪器方面</a:t>
            </a:r>
            <a:r>
              <a:rPr lang="zh-TW" altLang="en-US" dirty="0" smtClean="0"/>
              <a:t>：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(</a:t>
            </a:r>
            <a:r>
              <a:rPr lang="zh-TW" altLang="zh-TW" dirty="0" smtClean="0"/>
              <a:t>一</a:t>
            </a:r>
            <a:r>
              <a:rPr lang="en-US" altLang="zh-TW" dirty="0" smtClean="0"/>
              <a:t>),</a:t>
            </a:r>
            <a:r>
              <a:rPr lang="zh-TW" altLang="zh-TW" dirty="0"/>
              <a:t>朝向使用</a:t>
            </a:r>
            <a:r>
              <a:rPr lang="en-US" altLang="zh-TW" dirty="0"/>
              <a:t>MESA</a:t>
            </a:r>
            <a:r>
              <a:rPr lang="zh-TW" altLang="zh-TW" dirty="0"/>
              <a:t>技術製作之基頻晶片</a:t>
            </a:r>
            <a:r>
              <a:rPr lang="en-US" altLang="zh-TW" dirty="0"/>
              <a:t>,</a:t>
            </a:r>
            <a:r>
              <a:rPr lang="zh-TW" altLang="zh-TW" dirty="0"/>
              <a:t>開發高頻</a:t>
            </a:r>
            <a:r>
              <a:rPr lang="en-US" altLang="zh-TW" dirty="0"/>
              <a:t>(100MHz~250MHz),</a:t>
            </a:r>
            <a:r>
              <a:rPr lang="zh-TW" altLang="zh-TW" dirty="0"/>
              <a:t>低相位雜訊</a:t>
            </a:r>
            <a:r>
              <a:rPr lang="en-US" altLang="zh-TW" dirty="0"/>
              <a:t>(low phase noise) , </a:t>
            </a:r>
            <a:r>
              <a:rPr lang="zh-TW" altLang="zh-TW" dirty="0"/>
              <a:t>低抖動</a:t>
            </a:r>
            <a:r>
              <a:rPr lang="en-US" altLang="zh-TW" dirty="0"/>
              <a:t>(low jitter)</a:t>
            </a:r>
            <a:r>
              <a:rPr lang="zh-TW" altLang="zh-TW" dirty="0"/>
              <a:t>之</a:t>
            </a:r>
            <a:r>
              <a:rPr lang="en-US" altLang="zh-TW" dirty="0"/>
              <a:t>XO/VCXO</a:t>
            </a:r>
            <a:r>
              <a:rPr lang="zh-TW" altLang="zh-TW" dirty="0"/>
              <a:t>發展</a:t>
            </a:r>
            <a:r>
              <a:rPr lang="en-US" altLang="zh-TW" dirty="0"/>
              <a:t>. 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en-US" altLang="zh-TW" dirty="0" smtClean="0"/>
              <a:t>(</a:t>
            </a:r>
            <a:r>
              <a:rPr lang="zh-TW" altLang="zh-TW" dirty="0" smtClean="0"/>
              <a:t>二</a:t>
            </a:r>
            <a:r>
              <a:rPr lang="en-US" altLang="zh-TW" dirty="0" smtClean="0"/>
              <a:t>),</a:t>
            </a:r>
            <a:r>
              <a:rPr lang="zh-TW" altLang="zh-TW" dirty="0"/>
              <a:t>發展應用於專業衛星定位系統及車用領域的溫補型振盪器</a:t>
            </a:r>
            <a:r>
              <a:rPr lang="en-US" altLang="zh-TW" dirty="0"/>
              <a:t>(TCXO).</a:t>
            </a:r>
            <a:endParaRPr lang="zh-TW" altLang="zh-TW" dirty="0"/>
          </a:p>
          <a:p>
            <a:pPr algn="l"/>
            <a:endParaRPr lang="zh-TW" altLang="en-US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微軟正黑體" pitchFamily="34" charset="-120"/>
            </a:endParaRPr>
          </a:p>
        </p:txBody>
      </p:sp>
      <p:pic>
        <p:nvPicPr>
          <p:cNvPr id="5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731" y="2564373"/>
            <a:ext cx="554268" cy="607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群組 8"/>
          <p:cNvGrpSpPr/>
          <p:nvPr/>
        </p:nvGrpSpPr>
        <p:grpSpPr>
          <a:xfrm>
            <a:off x="1057668" y="3394784"/>
            <a:ext cx="6966723" cy="1970132"/>
            <a:chOff x="925365" y="2845789"/>
            <a:chExt cx="6966723" cy="1970132"/>
          </a:xfrm>
        </p:grpSpPr>
        <p:graphicFrame>
          <p:nvGraphicFramePr>
            <p:cNvPr id="6" name="圖表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322124907"/>
                </p:ext>
              </p:extLst>
            </p:nvPr>
          </p:nvGraphicFramePr>
          <p:xfrm>
            <a:off x="925365" y="2845789"/>
            <a:ext cx="3152030" cy="19701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7" name="Picture 7" descr="https://lh4.googleusercontent.com/7pEYyRZcv2p_yRtUUin2ZG9-XCT5V_4zuGizfBRq75VvaLSVo5MwaIzhl5sm9iDro-8byS5_fAAeOUGRp016WCv6t4hvIv6cB0wpBabmnVk7K-FyxIw8b9vvr6aWvH1Jh2HcD9wv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5820" y="2952013"/>
              <a:ext cx="3116268" cy="182236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8" name="標題 1"/>
          <p:cNvSpPr>
            <a:spLocks noGrp="1"/>
          </p:cNvSpPr>
          <p:nvPr>
            <p:ph type="title"/>
          </p:nvPr>
        </p:nvSpPr>
        <p:spPr>
          <a:xfrm>
            <a:off x="765027" y="188640"/>
            <a:ext cx="8640960" cy="433388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</a:rPr>
              <a:t>產品方向 </a:t>
            </a:r>
            <a:r>
              <a:rPr lang="en-US" altLang="zh-TW" dirty="0">
                <a:solidFill>
                  <a:schemeClr val="tx1"/>
                </a:solidFill>
              </a:rPr>
              <a:t>Development of new product lines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33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76995" y="1988840"/>
            <a:ext cx="9749790" cy="433388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zh-TW" altLang="en-US" sz="4000" dirty="0" smtClean="0">
                <a:solidFill>
                  <a:schemeClr val="tx1"/>
                </a:solidFill>
              </a:rPr>
              <a:t>總結</a:t>
            </a:r>
            <a:r>
              <a:rPr lang="en-US" altLang="zh-TW" sz="4000" dirty="0" smtClean="0">
                <a:solidFill>
                  <a:schemeClr val="tx1"/>
                </a:solidFill>
              </a:rPr>
              <a:t/>
            </a:r>
            <a:br>
              <a:rPr lang="en-US" altLang="zh-TW" sz="4000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  <a:latin typeface="新細明體"/>
                <a:ea typeface="新細明體"/>
              </a:rPr>
              <a:t>市場布局與新</a:t>
            </a:r>
            <a:r>
              <a:rPr lang="zh-TW" altLang="en-US" dirty="0">
                <a:solidFill>
                  <a:schemeClr val="accent5">
                    <a:lumMod val="75000"/>
                  </a:schemeClr>
                </a:solidFill>
                <a:latin typeface="新細明體"/>
                <a:ea typeface="新細明體"/>
              </a:rPr>
              <a:t>發展</a:t>
            </a:r>
            <a:endParaRPr lang="zh-TW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1DBB-BBF8-4D4A-AA0C-7502EA966BF7}" type="slidenum">
              <a:rPr lang="zh-TW" altLang="en-US" smtClean="0">
                <a:solidFill>
                  <a:srgbClr val="000000"/>
                </a:solidFill>
              </a:rPr>
              <a:pPr/>
              <a:t>22</a:t>
            </a:fld>
            <a:endParaRPr lang="zh-TW" altLang="en-US" dirty="0">
              <a:solidFill>
                <a:srgbClr val="000000"/>
              </a:solidFill>
            </a:endParaRPr>
          </a:p>
        </p:txBody>
      </p:sp>
      <p:sp>
        <p:nvSpPr>
          <p:cNvPr id="4" name="AutoShape 11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207352" y="-144463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3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410473" y="79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AutoShape 15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613594" y="1603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AutoShape 17" descr="「泰晶實業 logo」的圖片搜尋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816714" y="3127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595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09043" y="188640"/>
            <a:ext cx="4895290" cy="433388"/>
          </a:xfrm>
        </p:spPr>
        <p:txBody>
          <a:bodyPr/>
          <a:lstStyle/>
          <a:p>
            <a:r>
              <a:rPr lang="zh-TW" altLang="zh-TW" dirty="0" smtClean="0">
                <a:solidFill>
                  <a:schemeClr val="tx1"/>
                </a:solidFill>
              </a:rPr>
              <a:t>市場</a:t>
            </a:r>
            <a:r>
              <a:rPr lang="zh-TW" altLang="zh-TW" dirty="0">
                <a:solidFill>
                  <a:schemeClr val="tx1"/>
                </a:solidFill>
              </a:rPr>
              <a:t>布局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94C7A7-ADA9-4400-ACD9-2AC2FAFB935A}" type="slidenum">
              <a:rPr lang="en-US" altLang="zh-TW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23</a:t>
            </a:fld>
            <a:endParaRPr lang="en-US" altLang="zh-TW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987251" y="620688"/>
            <a:ext cx="9721080" cy="456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dirty="0" smtClean="0"/>
              <a:t>品牌策略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197075" y="5699001"/>
            <a:ext cx="9132938" cy="551185"/>
            <a:chOff x="1053059" y="3765426"/>
            <a:chExt cx="9132938" cy="551185"/>
          </a:xfrm>
        </p:grpSpPr>
        <p:pic>
          <p:nvPicPr>
            <p:cNvPr id="7" name="Picture 2" descr="「RAKON LOGO」的圖片搜尋結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3059" y="3789040"/>
              <a:ext cx="2588838" cy="524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74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5387" y="3765426"/>
              <a:ext cx="2378075" cy="5480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7" descr="http://www.sztkd.com/statics/images/logo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7715" y="3765426"/>
              <a:ext cx="3228282" cy="5511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0" name="圖表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63051761"/>
              </p:ext>
            </p:extLst>
          </p:nvPr>
        </p:nvGraphicFramePr>
        <p:xfrm>
          <a:off x="2925267" y="908720"/>
          <a:ext cx="7200800" cy="4638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8930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轉投資與結盟策略</a:t>
            </a:r>
            <a:endParaRPr lang="zh-TW" altLang="en-US" dirty="0"/>
          </a:p>
        </p:txBody>
      </p:sp>
      <p:sp>
        <p:nvSpPr>
          <p:cNvPr id="9" name="標題 5"/>
          <p:cNvSpPr txBox="1">
            <a:spLocks/>
          </p:cNvSpPr>
          <p:nvPr/>
        </p:nvSpPr>
        <p:spPr bwMode="auto">
          <a:xfrm>
            <a:off x="404987" y="188640"/>
            <a:ext cx="974979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 b="1"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latin typeface="+mj-ea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zh-TW" altLang="zh-TW" dirty="0">
                <a:solidFill>
                  <a:schemeClr val="tx1"/>
                </a:solidFill>
              </a:rPr>
              <a:t>市場布局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1726725" y="1676746"/>
            <a:ext cx="8759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ea typeface="微軟正黑體" pitchFamily="34" charset="-120"/>
              </a:rPr>
              <a:t>與</a:t>
            </a:r>
            <a:r>
              <a:rPr lang="en-US" altLang="zh-TW" sz="3600" b="1" dirty="0" err="1" smtClean="0">
                <a:ea typeface="微軟正黑體" pitchFamily="34" charset="-120"/>
              </a:rPr>
              <a:t>Rakon</a:t>
            </a:r>
            <a:r>
              <a:rPr lang="zh-TW" altLang="en-US" sz="2800" b="1" dirty="0" smtClean="0">
                <a:ea typeface="微軟正黑體" pitchFamily="34" charset="-120"/>
              </a:rPr>
              <a:t>結盟</a:t>
            </a:r>
            <a:r>
              <a:rPr lang="zh-TW" altLang="en-US" sz="2800" b="1" dirty="0" smtClean="0">
                <a:latin typeface="新細明體"/>
                <a:ea typeface="新細明體"/>
              </a:rPr>
              <a:t>，</a:t>
            </a:r>
            <a:r>
              <a:rPr lang="zh-TW" altLang="en-US" sz="2800" b="1" dirty="0">
                <a:ea typeface="微軟正黑體" pitchFamily="34" charset="-120"/>
              </a:rPr>
              <a:t>奠定中</a:t>
            </a:r>
            <a:r>
              <a:rPr lang="zh-TW" altLang="en-US" sz="2800" b="1" dirty="0" smtClean="0">
                <a:ea typeface="微軟正黑體" pitchFamily="34" charset="-120"/>
              </a:rPr>
              <a:t>高階產品的開發及製造能力</a:t>
            </a:r>
            <a:r>
              <a:rPr lang="zh-TW" altLang="en-US" sz="2800" b="1" dirty="0" smtClean="0">
                <a:latin typeface="新細明體"/>
                <a:ea typeface="新細明體"/>
              </a:rPr>
              <a:t>。</a:t>
            </a:r>
            <a:endParaRPr lang="zh-TW" altLang="en-US" sz="2800" b="1" dirty="0">
              <a:ea typeface="微軟正黑體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1718635" y="4293096"/>
            <a:ext cx="88609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與泰晶科技結盟成立</a:t>
            </a:r>
            <a:r>
              <a:rPr kumimoji="0" lang="zh-TW" alt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泰華</a:t>
            </a:r>
            <a:r>
              <a:rPr kumimoji="0" lang="en-US" altLang="zh-TW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</a:t>
            </a:r>
            <a:r>
              <a:rPr kumimoji="0" lang="zh-TW" alt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為中低階產品提供最具價格競爭優勢之產品</a:t>
            </a:r>
            <a:r>
              <a:rPr kumimoji="0" lang="en-US" altLang="zh-TW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8" name="群組 27"/>
          <p:cNvGrpSpPr/>
          <p:nvPr/>
        </p:nvGrpSpPr>
        <p:grpSpPr>
          <a:xfrm>
            <a:off x="1589564" y="2780928"/>
            <a:ext cx="9132938" cy="1080120"/>
            <a:chOff x="1053059" y="3765426"/>
            <a:chExt cx="9132938" cy="551185"/>
          </a:xfrm>
        </p:grpSpPr>
        <p:pic>
          <p:nvPicPr>
            <p:cNvPr id="29" name="Picture 2" descr="「RAKON LOGO」的圖片搜尋結果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53059" y="3789040"/>
              <a:ext cx="2588838" cy="5244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05387" y="3765426"/>
              <a:ext cx="2378075" cy="5480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1" name="Picture 7" descr="http://www.sztkd.com/statics/images/logo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7715" y="3765426"/>
              <a:ext cx="3228282" cy="5511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2" name="文字方塊 31"/>
          <p:cNvSpPr txBox="1"/>
          <p:nvPr/>
        </p:nvSpPr>
        <p:spPr>
          <a:xfrm>
            <a:off x="987251" y="620688"/>
            <a:ext cx="9721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dirty="0" smtClean="0"/>
              <a:t>策略</a:t>
            </a:r>
            <a:r>
              <a:rPr lang="zh-TW" altLang="en-US" dirty="0" smtClean="0"/>
              <a:t>聯盟</a:t>
            </a:r>
            <a:endParaRPr lang="en-US" altLang="zh-TW" dirty="0"/>
          </a:p>
          <a:p>
            <a:pPr>
              <a:lnSpc>
                <a:spcPct val="150000"/>
              </a:lnSpc>
            </a:pPr>
            <a:endParaRPr lang="zh-TW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03379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404987" y="188640"/>
            <a:ext cx="9749790" cy="433388"/>
          </a:xfrm>
        </p:spPr>
        <p:txBody>
          <a:bodyPr/>
          <a:lstStyle/>
          <a:p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轉投資與結盟策略</a:t>
            </a:r>
            <a:endParaRPr lang="zh-TW" altLang="en-US" dirty="0"/>
          </a:p>
        </p:txBody>
      </p:sp>
      <p:sp>
        <p:nvSpPr>
          <p:cNvPr id="9" name="標題 5"/>
          <p:cNvSpPr txBox="1">
            <a:spLocks/>
          </p:cNvSpPr>
          <p:nvPr/>
        </p:nvSpPr>
        <p:spPr bwMode="auto">
          <a:xfrm>
            <a:off x="404987" y="188640"/>
            <a:ext cx="9749790" cy="433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kumimoji="1" sz="2400" b="1">
                <a:gradFill flip="none" rotWithShape="1">
                  <a:gsLst>
                    <a:gs pos="0">
                      <a:schemeClr val="bg1">
                        <a:lumMod val="65000"/>
                        <a:shade val="30000"/>
                        <a:satMod val="115000"/>
                      </a:schemeClr>
                    </a:gs>
                    <a:gs pos="50000">
                      <a:schemeClr val="bg1">
                        <a:lumMod val="65000"/>
                        <a:shade val="67500"/>
                        <a:satMod val="115000"/>
                      </a:schemeClr>
                    </a:gs>
                    <a:gs pos="100000">
                      <a:schemeClr val="bg1">
                        <a:lumMod val="65000"/>
                        <a:shade val="100000"/>
                        <a:satMod val="115000"/>
                      </a:schemeClr>
                    </a:gs>
                  </a:gsLst>
                  <a:lin ang="5400000" scaled="1"/>
                  <a:tileRect/>
                </a:gradFill>
                <a:latin typeface="+mj-ea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kumimoji="1" sz="2000" b="1">
                <a:solidFill>
                  <a:schemeClr val="tx2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r>
              <a:rPr lang="zh-TW" altLang="en-US" dirty="0" smtClean="0">
                <a:solidFill>
                  <a:schemeClr val="tx1"/>
                </a:solidFill>
              </a:rPr>
              <a:t>市場布局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2057491" y="1268760"/>
            <a:ext cx="83929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000" dirty="0">
                <a:solidFill>
                  <a:schemeClr val="tx1">
                    <a:lumMod val="75000"/>
                    <a:lumOff val="25000"/>
                  </a:schemeClr>
                </a:solidFill>
                <a:ea typeface="微軟正黑體" pitchFamily="34" charset="-120"/>
              </a:rPr>
              <a:t> </a:t>
            </a:r>
            <a:r>
              <a:rPr lang="en-US" altLang="zh-TW" sz="2000" dirty="0"/>
              <a:t>5G</a:t>
            </a:r>
            <a:r>
              <a:rPr lang="zh-TW" altLang="zh-TW" sz="2000" dirty="0"/>
              <a:t>的應用以基站、用戶終端、及各種的連網裝置</a:t>
            </a:r>
            <a:r>
              <a:rPr lang="en-US" altLang="zh-TW" sz="2000" dirty="0"/>
              <a:t>(</a:t>
            </a:r>
            <a:r>
              <a:rPr lang="zh-TW" altLang="zh-TW" sz="2000" dirty="0"/>
              <a:t>車聯網 物聯網</a:t>
            </a:r>
            <a:r>
              <a:rPr lang="en-US" altLang="zh-TW" sz="2000" dirty="0"/>
              <a:t>..</a:t>
            </a:r>
            <a:r>
              <a:rPr lang="zh-TW" altLang="zh-TW" sz="2000" dirty="0"/>
              <a:t>等</a:t>
            </a:r>
            <a:r>
              <a:rPr lang="en-US" altLang="zh-TW" sz="2000" dirty="0"/>
              <a:t>)</a:t>
            </a:r>
            <a:r>
              <a:rPr lang="zh-TW" altLang="zh-TW" sz="2000" dirty="0"/>
              <a:t>應用來說</a:t>
            </a:r>
            <a:r>
              <a:rPr lang="en-US" altLang="zh-TW" sz="2000" dirty="0"/>
              <a:t>,</a:t>
            </a:r>
            <a:r>
              <a:rPr lang="zh-TW" altLang="zh-TW" sz="2000" dirty="0"/>
              <a:t>希華將透過與</a:t>
            </a:r>
            <a:r>
              <a:rPr lang="en-US" altLang="zh-TW" sz="2000" dirty="0" err="1"/>
              <a:t>Rakon</a:t>
            </a:r>
            <a:r>
              <a:rPr lang="zh-TW" altLang="zh-TW" sz="2000" dirty="0"/>
              <a:t>的合作，進行基站網路相關應用石英元件的開發</a:t>
            </a:r>
            <a:r>
              <a:rPr lang="en-US" altLang="zh-TW" sz="2000" dirty="0"/>
              <a:t>(</a:t>
            </a:r>
            <a:r>
              <a:rPr lang="zh-TW" altLang="zh-TW" sz="2000" dirty="0"/>
              <a:t>晶體、振盪器、</a:t>
            </a:r>
            <a:r>
              <a:rPr lang="en-US" altLang="zh-TW" sz="2000" dirty="0"/>
              <a:t>TCXO..</a:t>
            </a:r>
            <a:r>
              <a:rPr lang="en-US" altLang="zh-TW" sz="2000" dirty="0" err="1"/>
              <a:t>etc</a:t>
            </a:r>
            <a:r>
              <a:rPr lang="en-US" altLang="zh-TW" sz="2000" dirty="0" smtClean="0"/>
              <a:t>)</a:t>
            </a:r>
            <a:endParaRPr lang="zh-TW" altLang="en-US" sz="2000" dirty="0">
              <a:solidFill>
                <a:schemeClr val="tx1">
                  <a:lumMod val="75000"/>
                  <a:lumOff val="25000"/>
                </a:schemeClr>
              </a:solidFill>
              <a:ea typeface="微軟正黑體" pitchFamily="34" charset="-120"/>
            </a:endParaRPr>
          </a:p>
        </p:txBody>
      </p:sp>
      <p:pic>
        <p:nvPicPr>
          <p:cNvPr id="12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827" y="3944104"/>
            <a:ext cx="3095948" cy="2481254"/>
          </a:xfrm>
          <a:prstGeom prst="rect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</a:ln>
          <a:effectLst/>
        </p:spPr>
      </p:pic>
      <p:pic>
        <p:nvPicPr>
          <p:cNvPr id="13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537" y="3926848"/>
            <a:ext cx="3426569" cy="2481254"/>
          </a:xfrm>
          <a:prstGeom prst="rect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</a:ln>
          <a:effectLst/>
        </p:spPr>
      </p:pic>
      <p:pic>
        <p:nvPicPr>
          <p:cNvPr id="14" name="Picture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502" y="3944104"/>
            <a:ext cx="3599672" cy="2481254"/>
          </a:xfrm>
          <a:prstGeom prst="rect">
            <a:avLst/>
          </a:prstGeom>
          <a:ln w="12700">
            <a:solidFill>
              <a:schemeClr val="accent1">
                <a:lumMod val="20000"/>
                <a:lumOff val="80000"/>
              </a:schemeClr>
            </a:solidFill>
          </a:ln>
          <a:effectLst/>
        </p:spPr>
      </p:pic>
      <p:grpSp>
        <p:nvGrpSpPr>
          <p:cNvPr id="15" name="Group 7"/>
          <p:cNvGrpSpPr/>
          <p:nvPr/>
        </p:nvGrpSpPr>
        <p:grpSpPr>
          <a:xfrm>
            <a:off x="608178" y="3343582"/>
            <a:ext cx="10748996" cy="415855"/>
            <a:chOff x="-3864" y="3866575"/>
            <a:chExt cx="12200625" cy="415855"/>
          </a:xfrm>
        </p:grpSpPr>
        <p:cxnSp>
          <p:nvCxnSpPr>
            <p:cNvPr id="16" name="Straight Connector 11"/>
            <p:cNvCxnSpPr/>
            <p:nvPr/>
          </p:nvCxnSpPr>
          <p:spPr>
            <a:xfrm>
              <a:off x="-3864" y="4074502"/>
              <a:ext cx="12200625" cy="0"/>
            </a:xfrm>
            <a:prstGeom prst="line">
              <a:avLst/>
            </a:prstGeom>
            <a:ln w="9525">
              <a:solidFill>
                <a:srgbClr val="34B2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2"/>
            <p:cNvGrpSpPr/>
            <p:nvPr/>
          </p:nvGrpSpPr>
          <p:grpSpPr>
            <a:xfrm>
              <a:off x="263352" y="3866575"/>
              <a:ext cx="11665297" cy="415855"/>
              <a:chOff x="263352" y="3950707"/>
              <a:chExt cx="11665297" cy="415855"/>
            </a:xfrm>
          </p:grpSpPr>
          <p:sp>
            <p:nvSpPr>
              <p:cNvPr id="18" name="Rounded Rectangle 13"/>
              <p:cNvSpPr/>
              <p:nvPr/>
            </p:nvSpPr>
            <p:spPr>
              <a:xfrm>
                <a:off x="263352" y="3950707"/>
                <a:ext cx="11665297" cy="415855"/>
              </a:xfrm>
              <a:prstGeom prst="roundRect">
                <a:avLst>
                  <a:gd name="adj" fmla="val 50000"/>
                </a:avLst>
              </a:prstGeom>
              <a:solidFill>
                <a:srgbClr val="34B233"/>
              </a:solidFill>
              <a:ln w="12700">
                <a:solidFill>
                  <a:schemeClr val="accent1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NZ">
                  <a:solidFill>
                    <a:srgbClr val="34B233"/>
                  </a:solidFill>
                </a:endParaRPr>
              </a:p>
            </p:txBody>
          </p:sp>
          <p:sp>
            <p:nvSpPr>
              <p:cNvPr id="19" name="Rectangle 14"/>
              <p:cNvSpPr/>
              <p:nvPr/>
            </p:nvSpPr>
            <p:spPr>
              <a:xfrm>
                <a:off x="980442" y="3973968"/>
                <a:ext cx="265143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:r>
                  <a:rPr lang="en-NZ" cap="small" dirty="0" smtClean="0">
                    <a:solidFill>
                      <a:schemeClr val="bg1"/>
                    </a:solidFill>
                  </a:rPr>
                  <a:t>Space &amp; Defence</a:t>
                </a:r>
                <a:endParaRPr lang="en-US" cap="small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Rectangle 15"/>
              <p:cNvSpPr/>
              <p:nvPr/>
            </p:nvSpPr>
            <p:spPr>
              <a:xfrm>
                <a:off x="8606382" y="3973968"/>
                <a:ext cx="256532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/>
                <a:r>
                  <a:rPr lang="en-NZ" cap="small" dirty="0">
                    <a:solidFill>
                      <a:schemeClr val="bg1"/>
                    </a:solidFill>
                  </a:rPr>
                  <a:t>Global Positioning</a:t>
                </a:r>
                <a:endParaRPr lang="en-US" cap="small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Rectangle 16"/>
              <p:cNvSpPr/>
              <p:nvPr/>
            </p:nvSpPr>
            <p:spPr>
              <a:xfrm>
                <a:off x="5067198" y="3973968"/>
                <a:ext cx="270674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NZ" cap="small" dirty="0" smtClean="0">
                    <a:solidFill>
                      <a:schemeClr val="bg1"/>
                    </a:solidFill>
                  </a:rPr>
                  <a:t>Telecommunications</a:t>
                </a:r>
                <a:endParaRPr lang="en-NZ" dirty="0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22" name="文字方塊 21"/>
          <p:cNvSpPr txBox="1"/>
          <p:nvPr/>
        </p:nvSpPr>
        <p:spPr>
          <a:xfrm>
            <a:off x="987251" y="620688"/>
            <a:ext cx="97210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dirty="0" smtClean="0"/>
              <a:t>5G</a:t>
            </a:r>
            <a:r>
              <a:rPr lang="zh-TW" altLang="en-US" dirty="0" smtClean="0"/>
              <a:t>應用</a:t>
            </a:r>
            <a:endParaRPr lang="en-US" altLang="zh-TW" dirty="0"/>
          </a:p>
          <a:p>
            <a:pPr>
              <a:lnSpc>
                <a:spcPct val="150000"/>
              </a:lnSpc>
            </a:pPr>
            <a:endParaRPr lang="zh-TW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420524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新發展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1DBB-BBF8-4D4A-AA0C-7502EA966BF7}" type="slidenum">
              <a:rPr lang="zh-TW" altLang="en-US" smtClean="0">
                <a:solidFill>
                  <a:srgbClr val="000000"/>
                </a:solidFill>
              </a:rPr>
              <a:pPr/>
              <a:t>26</a:t>
            </a:fld>
            <a:endParaRPr lang="zh-TW" altLang="en-US" dirty="0">
              <a:solidFill>
                <a:srgbClr val="000000"/>
              </a:solidFill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409149" y="806591"/>
            <a:ext cx="88609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800" dirty="0" smtClean="0">
                <a:latin typeface="標楷體" pitchFamily="65" charset="-120"/>
                <a:ea typeface="標楷體" pitchFamily="65" charset="-120"/>
                <a:sym typeface="Wingdings"/>
              </a:rPr>
              <a:t>IVD(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sym typeface="Wingdings"/>
              </a:rPr>
              <a:t>體外檢測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  <a:sym typeface="Wingdings"/>
              </a:rPr>
              <a:t>)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  <a:sym typeface="Wingdings"/>
              </a:rPr>
              <a:t>元件</a:t>
            </a:r>
            <a:endParaRPr kumimoji="0" lang="zh-TW" alt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AutoShape 11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207352" y="-144463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3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410473" y="79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AutoShape 15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613594" y="1603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AutoShape 17" descr="「泰晶實業 logo」的圖片搜尋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816714" y="3127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558036" y="1484784"/>
            <a:ext cx="676783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dirty="0">
                <a:solidFill>
                  <a:srgbClr val="FF0000"/>
                </a:solidFill>
                <a:latin typeface="+mj-ea"/>
                <a:ea typeface="+mj-ea"/>
              </a:rPr>
              <a:t>專利</a:t>
            </a:r>
            <a:endParaRPr lang="en-US" altLang="zh-TW" sz="2000" dirty="0">
              <a:latin typeface="+mj-ea"/>
              <a:ea typeface="+mj-ea"/>
            </a:endParaRPr>
          </a:p>
          <a:p>
            <a:r>
              <a:rPr lang="zh-TW" altLang="en-US" sz="2000" dirty="0" smtClean="0">
                <a:latin typeface="+mj-ea"/>
                <a:ea typeface="+mj-ea"/>
              </a:rPr>
              <a:t>已申請通過五項與生化</a:t>
            </a:r>
            <a:r>
              <a:rPr lang="zh-TW" altLang="en-US" sz="2000" dirty="0">
                <a:latin typeface="+mj-ea"/>
                <a:ea typeface="+mj-ea"/>
              </a:rPr>
              <a:t>感</a:t>
            </a:r>
            <a:r>
              <a:rPr lang="zh-TW" altLang="en-US" sz="2000" dirty="0" smtClean="0">
                <a:latin typeface="+mj-ea"/>
                <a:ea typeface="+mj-ea"/>
              </a:rPr>
              <a:t>測</a:t>
            </a:r>
            <a:r>
              <a:rPr lang="en-US" altLang="zh-TW" sz="2000" dirty="0" smtClean="0">
                <a:latin typeface="+mj-ea"/>
                <a:ea typeface="+mj-ea"/>
              </a:rPr>
              <a:t>/</a:t>
            </a:r>
            <a:r>
              <a:rPr lang="zh-TW" altLang="en-US" sz="2000" dirty="0" smtClean="0">
                <a:latin typeface="+mj-ea"/>
                <a:ea typeface="+mj-ea"/>
              </a:rPr>
              <a:t>奈</a:t>
            </a:r>
            <a:r>
              <a:rPr lang="zh-TW" altLang="en-US" sz="2000" dirty="0">
                <a:latin typeface="+mj-ea"/>
                <a:ea typeface="+mj-ea"/>
              </a:rPr>
              <a:t>米粒</a:t>
            </a:r>
            <a:r>
              <a:rPr lang="zh-TW" altLang="en-US" sz="2000" dirty="0" smtClean="0">
                <a:latin typeface="+mj-ea"/>
                <a:ea typeface="+mj-ea"/>
              </a:rPr>
              <a:t>子相關技術</a:t>
            </a:r>
            <a:r>
              <a:rPr lang="zh-TW" altLang="en-US" sz="2000" dirty="0">
                <a:latin typeface="+mj-ea"/>
                <a:ea typeface="+mj-ea"/>
              </a:rPr>
              <a:t>之</a:t>
            </a:r>
            <a:r>
              <a:rPr lang="zh-TW" altLang="en-US" sz="2000" dirty="0" smtClean="0">
                <a:latin typeface="+mj-ea"/>
                <a:ea typeface="+mj-ea"/>
              </a:rPr>
              <a:t>專利</a:t>
            </a:r>
            <a:endParaRPr lang="en-US" altLang="zh-TW" sz="2000" dirty="0" smtClean="0">
              <a:latin typeface="+mj-ea"/>
              <a:ea typeface="+mj-ea"/>
            </a:endParaRPr>
          </a:p>
          <a:p>
            <a:endParaRPr lang="en-US" altLang="zh-TW" sz="2000" dirty="0" smtClean="0">
              <a:latin typeface="+mj-ea"/>
              <a:ea typeface="+mj-ea"/>
            </a:endParaRPr>
          </a:p>
          <a:p>
            <a:r>
              <a:rPr lang="zh-TW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發展方向</a:t>
            </a:r>
            <a:r>
              <a:rPr lang="en-US" altLang="zh-TW" sz="2000" dirty="0" smtClean="0">
                <a:solidFill>
                  <a:srgbClr val="FF0000"/>
                </a:solidFill>
                <a:latin typeface="+mj-ea"/>
                <a:ea typeface="+mj-ea"/>
              </a:rPr>
              <a:t>(</a:t>
            </a:r>
            <a:r>
              <a:rPr lang="zh-TW" altLang="en-US" sz="2000" dirty="0" smtClean="0">
                <a:solidFill>
                  <a:srgbClr val="FF0000"/>
                </a:solidFill>
                <a:latin typeface="+mj-ea"/>
                <a:ea typeface="+mj-ea"/>
              </a:rPr>
              <a:t>進行中</a:t>
            </a:r>
            <a:r>
              <a:rPr lang="en-US" altLang="zh-TW" sz="2000" dirty="0" smtClean="0">
                <a:solidFill>
                  <a:srgbClr val="FF0000"/>
                </a:solidFill>
                <a:latin typeface="+mj-ea"/>
                <a:ea typeface="+mj-ea"/>
              </a:rPr>
              <a:t>)</a:t>
            </a:r>
            <a:endParaRPr lang="en-US" altLang="zh-TW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pPr lvl="0"/>
            <a:r>
              <a:rPr lang="zh-TW" altLang="en-US" sz="2000" dirty="0">
                <a:latin typeface="+mj-ea"/>
                <a:ea typeface="+mj-ea"/>
                <a:sym typeface="Wingdings"/>
              </a:rPr>
              <a:t>奈米金技術</a:t>
            </a:r>
            <a:r>
              <a:rPr lang="zh-TW" altLang="en-US" sz="2000" dirty="0" smtClean="0">
                <a:latin typeface="+mj-ea"/>
                <a:ea typeface="+mj-ea"/>
                <a:sym typeface="Wingdings"/>
              </a:rPr>
              <a:t>建立</a:t>
            </a:r>
            <a:endParaRPr lang="en-US" altLang="zh-TW" sz="2000" dirty="0" smtClean="0">
              <a:latin typeface="+mj-ea"/>
              <a:ea typeface="+mj-ea"/>
              <a:sym typeface="Wingdings"/>
            </a:endParaRPr>
          </a:p>
          <a:p>
            <a:pPr lvl="0"/>
            <a:r>
              <a:rPr lang="zh-TW" altLang="en-US" sz="2000" dirty="0" smtClean="0">
                <a:latin typeface="+mj-ea"/>
                <a:ea typeface="+mj-ea"/>
                <a:sym typeface="Wingdings"/>
              </a:rPr>
              <a:t>農</a:t>
            </a:r>
            <a:r>
              <a:rPr lang="zh-TW" altLang="en-US" sz="2000" dirty="0">
                <a:latin typeface="+mj-ea"/>
                <a:ea typeface="+mj-ea"/>
                <a:sym typeface="Wingdings"/>
              </a:rPr>
              <a:t>畜快篩自我管理檢測</a:t>
            </a:r>
            <a:endParaRPr lang="zh-TW" altLang="en-US" sz="2000" dirty="0">
              <a:latin typeface="+mj-ea"/>
              <a:ea typeface="+mj-ea"/>
            </a:endParaRPr>
          </a:p>
          <a:p>
            <a:pPr lvl="0"/>
            <a:r>
              <a:rPr lang="zh-TW" altLang="en-US" sz="2000" dirty="0">
                <a:latin typeface="+mj-ea"/>
                <a:ea typeface="+mj-ea"/>
                <a:sym typeface="Wingdings"/>
              </a:rPr>
              <a:t>血液阿茲海默症快</a:t>
            </a:r>
            <a:r>
              <a:rPr lang="zh-TW" altLang="en-US" sz="2000" dirty="0" smtClean="0">
                <a:latin typeface="+mj-ea"/>
                <a:ea typeface="+mj-ea"/>
                <a:sym typeface="Wingdings"/>
              </a:rPr>
              <a:t>篩</a:t>
            </a:r>
            <a:endParaRPr lang="en-US" altLang="zh-TW" sz="2000" dirty="0" smtClean="0">
              <a:latin typeface="+mj-ea"/>
              <a:ea typeface="+mj-ea"/>
              <a:sym typeface="Wingdings"/>
            </a:endParaRPr>
          </a:p>
          <a:p>
            <a:pPr lvl="0"/>
            <a:endParaRPr lang="en-US" altLang="zh-TW" sz="2000" dirty="0">
              <a:latin typeface="+mj-ea"/>
              <a:ea typeface="+mj-ea"/>
              <a:sym typeface="Wingdings"/>
            </a:endParaRPr>
          </a:p>
          <a:p>
            <a:pPr lvl="0"/>
            <a:r>
              <a:rPr lang="zh-TW" altLang="en-US" sz="2000" dirty="0" smtClean="0">
                <a:solidFill>
                  <a:srgbClr val="FF0000"/>
                </a:solidFill>
                <a:latin typeface="+mj-ea"/>
                <a:ea typeface="+mj-ea"/>
                <a:sym typeface="Wingdings"/>
              </a:rPr>
              <a:t>產品</a:t>
            </a:r>
            <a:endParaRPr lang="zh-TW" altLang="en-US" sz="2000" dirty="0">
              <a:solidFill>
                <a:srgbClr val="FF0000"/>
              </a:solidFill>
              <a:latin typeface="+mj-ea"/>
              <a:ea typeface="+mj-ea"/>
            </a:endParaRPr>
          </a:p>
          <a:p>
            <a:endParaRPr lang="zh-TW" altLang="en-US" sz="2000" dirty="0"/>
          </a:p>
        </p:txBody>
      </p:sp>
      <p:pic>
        <p:nvPicPr>
          <p:cNvPr id="19" name="Picture 3" descr="D:\Yuan-Pc\微波治療儀零件資料\AI\透視大圖42.jpg">
            <a:extLst>
              <a:ext uri="{FF2B5EF4-FFF2-40B4-BE49-F238E27FC236}">
                <a16:creationId xmlns:a16="http://schemas.microsoft.com/office/drawing/2014/main" xmlns="" id="{E5F88183-ACFB-497A-8AB1-E7190BA2F4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037" y="4421069"/>
            <a:ext cx="2374059" cy="1472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>
            <a:extLst>
              <a:ext uri="{FF2B5EF4-FFF2-40B4-BE49-F238E27FC236}">
                <a16:creationId xmlns:a16="http://schemas.microsoft.com/office/drawing/2014/main" xmlns="" id="{42971704-4DA3-422F-BD0D-39E7F5DA88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467" y="4421069"/>
            <a:ext cx="1953486" cy="1468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3">
            <a:extLst>
              <a:ext uri="{FF2B5EF4-FFF2-40B4-BE49-F238E27FC236}">
                <a16:creationId xmlns:a16="http://schemas.microsoft.com/office/drawing/2014/main" xmlns="" id="{693B9B0F-2772-41B5-913A-EDE2AB5416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1811" y="4421069"/>
            <a:ext cx="2025466" cy="1344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6E53C90F-8C63-4EB3-9E31-E96CDEDD793E}"/>
              </a:ext>
            </a:extLst>
          </p:cNvPr>
          <p:cNvSpPr txBox="1"/>
          <p:nvPr/>
        </p:nvSpPr>
        <p:spPr>
          <a:xfrm>
            <a:off x="1558037" y="5934670"/>
            <a:ext cx="8712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A.</a:t>
            </a:r>
            <a:r>
              <a:rPr lang="zh-TW" altLang="en-US" dirty="0"/>
              <a:t> 分子吸附超效</a:t>
            </a:r>
            <a:r>
              <a:rPr lang="zh-TW" altLang="en-US" dirty="0" smtClean="0"/>
              <a:t>儀           </a:t>
            </a:r>
            <a:r>
              <a:rPr lang="en-US" altLang="zh-TW" dirty="0" smtClean="0"/>
              <a:t>B</a:t>
            </a:r>
            <a:r>
              <a:rPr lang="en-US" altLang="zh-TW" dirty="0"/>
              <a:t>.</a:t>
            </a:r>
            <a:r>
              <a:rPr lang="zh-TW" altLang="en-US" dirty="0"/>
              <a:t> 高靈敏度免疫訊號檢測套</a:t>
            </a:r>
            <a:r>
              <a:rPr lang="zh-TW" altLang="en-US" dirty="0" smtClean="0"/>
              <a:t>組       </a:t>
            </a:r>
            <a:r>
              <a:rPr lang="en-US" altLang="zh-TW" dirty="0" smtClean="0"/>
              <a:t>C</a:t>
            </a:r>
            <a:r>
              <a:rPr lang="en-US" altLang="zh-TW" dirty="0"/>
              <a:t>.</a:t>
            </a:r>
            <a:r>
              <a:rPr lang="zh-TW" altLang="en-US" dirty="0"/>
              <a:t> 大規模篩檢檢測套</a:t>
            </a:r>
            <a:r>
              <a:rPr lang="zh-TW" altLang="en-US" dirty="0" smtClean="0"/>
              <a:t>組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4299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76995" y="1988840"/>
            <a:ext cx="9749790" cy="433388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US" altLang="zh-TW" sz="4000" dirty="0" smtClean="0">
                <a:solidFill>
                  <a:schemeClr val="tx1"/>
                </a:solidFill>
              </a:rPr>
              <a:t>Q&amp;A</a:t>
            </a:r>
            <a:br>
              <a:rPr lang="en-US" altLang="zh-TW" sz="4000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  <a:latin typeface="新細明體"/>
                <a:ea typeface="新細明體"/>
              </a:rPr>
              <a:t>法人說明會</a:t>
            </a:r>
            <a:endParaRPr lang="zh-TW" alt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1DBB-BBF8-4D4A-AA0C-7502EA966BF7}" type="slidenum">
              <a:rPr lang="zh-TW" altLang="en-US" smtClean="0">
                <a:solidFill>
                  <a:srgbClr val="000000"/>
                </a:solidFill>
              </a:rPr>
              <a:pPr/>
              <a:t>27</a:t>
            </a:fld>
            <a:endParaRPr lang="zh-TW" altLang="en-US" dirty="0">
              <a:solidFill>
                <a:srgbClr val="000000"/>
              </a:solidFill>
            </a:endParaRPr>
          </a:p>
        </p:txBody>
      </p:sp>
      <p:sp>
        <p:nvSpPr>
          <p:cNvPr id="4" name="AutoShape 11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207352" y="-144463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3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410473" y="79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AutoShape 15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613594" y="1603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AutoShape 17" descr="「泰晶實業 logo」的圖片搜尋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816714" y="3127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595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4294967295"/>
          </p:nvPr>
        </p:nvSpPr>
        <p:spPr>
          <a:xfrm>
            <a:off x="11476038" y="6584950"/>
            <a:ext cx="711200" cy="228600"/>
          </a:xfrm>
        </p:spPr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28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0" y="0"/>
            <a:ext cx="12187238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algn="ctr"/>
            <a:endParaRPr lang="zh-TW" altLang="en-US" sz="2000" dirty="0">
              <a:solidFill>
                <a:schemeClr val="tx2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50" y="280193"/>
            <a:ext cx="11588750" cy="6297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574813" y="5732485"/>
            <a:ext cx="19672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TW" dirty="0" smtClean="0">
                <a:latin typeface="+mn-lt"/>
                <a:ea typeface="微軟正黑體" pitchFamily="34" charset="-120"/>
                <a:hlinkClick r:id="rId3"/>
              </a:rPr>
              <a:t>www.siward.com</a:t>
            </a:r>
            <a:r>
              <a:rPr lang="en-US" altLang="zh-TW" dirty="0" smtClean="0">
                <a:latin typeface="+mn-lt"/>
                <a:ea typeface="微軟正黑體" pitchFamily="34" charset="-120"/>
              </a:rPr>
              <a:t> </a:t>
            </a:r>
            <a:endParaRPr lang="zh-TW" altLang="en-US" dirty="0">
              <a:latin typeface="+mn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281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0017" y="1714488"/>
            <a:ext cx="9749790" cy="940094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zh-TW" altLang="en-US" sz="4000" dirty="0" smtClean="0">
                <a:solidFill>
                  <a:schemeClr val="tx1"/>
                </a:solidFill>
              </a:rPr>
              <a:t>財務報告</a:t>
            </a:r>
            <a:r>
              <a:rPr lang="en-US" altLang="zh-TW" sz="4000" dirty="0" smtClean="0">
                <a:solidFill>
                  <a:schemeClr val="tx1"/>
                </a:solidFill>
              </a:rPr>
              <a:t/>
            </a:r>
            <a:br>
              <a:rPr lang="en-US" altLang="zh-TW" sz="4000" dirty="0" smtClean="0">
                <a:solidFill>
                  <a:schemeClr val="tx1"/>
                </a:solidFill>
              </a:rPr>
            </a:br>
            <a:r>
              <a:rPr lang="zh-TW" altLang="en-US" dirty="0" smtClean="0">
                <a:solidFill>
                  <a:schemeClr val="accent5">
                    <a:lumMod val="75000"/>
                  </a:schemeClr>
                </a:solidFill>
              </a:rPr>
              <a:t>財務指標、財務績效、股利政策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41DBB-BBF8-4D4A-AA0C-7502EA966BF7}" type="slidenum">
              <a:rPr lang="zh-TW" altLang="en-US" smtClean="0">
                <a:solidFill>
                  <a:srgbClr val="000000"/>
                </a:solidFill>
              </a:rPr>
              <a:pPr/>
              <a:t>3</a:t>
            </a:fld>
            <a:endParaRPr lang="zh-TW" altLang="en-US" dirty="0">
              <a:solidFill>
                <a:srgbClr val="000000"/>
              </a:solidFill>
            </a:endParaRPr>
          </a:p>
        </p:txBody>
      </p:sp>
      <p:sp>
        <p:nvSpPr>
          <p:cNvPr id="4" name="AutoShape 11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207352" y="-144463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5" name="AutoShape 13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410473" y="79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6" name="AutoShape 15" descr="「泰晶實業 logo」的圖片搜尋結果"/>
          <p:cNvSpPr>
            <a:spLocks noChangeAspect="1" noChangeArrowheads="1"/>
          </p:cNvSpPr>
          <p:nvPr/>
        </p:nvSpPr>
        <p:spPr bwMode="auto">
          <a:xfrm>
            <a:off x="613594" y="1603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7" name="AutoShape 17" descr="「泰晶實業 logo」的圖片搜尋結果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816714" y="312738"/>
            <a:ext cx="406241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595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6241" y="187324"/>
            <a:ext cx="9749790" cy="577379"/>
          </a:xfrm>
        </p:spPr>
        <p:txBody>
          <a:bodyPr/>
          <a:lstStyle/>
          <a:p>
            <a:pPr algn="ctr"/>
            <a:r>
              <a:rPr lang="zh-TW" altLang="en-US" sz="3200" dirty="0" smtClean="0"/>
              <a:t>                  </a:t>
            </a:r>
            <a:r>
              <a:rPr lang="zh-TW" altLang="en-US" sz="4000" dirty="0" smtClean="0"/>
              <a:t>資產負債表</a:t>
            </a:r>
            <a:endParaRPr lang="zh-TW" altLang="en-US" sz="4000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86061"/>
              </p:ext>
            </p:extLst>
          </p:nvPr>
        </p:nvGraphicFramePr>
        <p:xfrm>
          <a:off x="1053059" y="908720"/>
          <a:ext cx="10081120" cy="5472610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483753"/>
                <a:gridCol w="2702909"/>
                <a:gridCol w="2556806"/>
                <a:gridCol w="2337652"/>
              </a:tblGrid>
              <a:tr h="50979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單位</a:t>
                      </a:r>
                      <a:r>
                        <a:rPr lang="en-US" altLang="zh-TW" sz="16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:</a:t>
                      </a:r>
                      <a:r>
                        <a:rPr lang="zh-TW" altLang="en-US" sz="16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新台幣仟元</a:t>
                      </a:r>
                      <a:endParaRPr lang="zh-TW" altLang="en-US" sz="16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H1 </a:t>
                      </a:r>
                      <a:r>
                        <a:rPr lang="en-US" sz="2000" u="none" strike="noStrike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en-US" altLang="zh-TW" sz="2000" u="none" strike="noStrike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0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u="none" strike="noStrike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  <a:endParaRPr lang="en-US" altLang="zh-TW" sz="20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H1 </a:t>
                      </a:r>
                      <a:r>
                        <a:rPr lang="en-US" sz="2000" u="none" strike="noStrike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r>
                        <a:rPr lang="en-US" altLang="zh-TW" sz="2000" u="none" strike="noStrike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US" sz="20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0979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流動資產</a:t>
                      </a:r>
                      <a:endParaRPr lang="zh-TW" altLang="en-US" sz="20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2,032,576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altLang="zh-TW" sz="2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2,038,909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altLang="zh-TW" sz="21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2,206,644 </a:t>
                      </a:r>
                      <a:endParaRPr lang="en-US" altLang="zh-TW" sz="21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</a:tr>
              <a:tr h="50979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資產總額</a:t>
                      </a:r>
                      <a:endParaRPr lang="zh-TW" altLang="en-US" sz="2000" b="0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4,193,188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altLang="zh-TW" sz="2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4,118,538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21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altLang="zh-TW" sz="21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4,226,429 </a:t>
                      </a:r>
                    </a:p>
                  </a:txBody>
                  <a:tcPr marL="7088" marR="7088" marT="7088" marB="0" anchor="ctr"/>
                </a:tc>
              </a:tr>
              <a:tr h="50979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流動負債</a:t>
                      </a:r>
                      <a:endParaRPr lang="zh-TW" altLang="en-US" sz="20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   </a:t>
                      </a:r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740,525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en-US" altLang="zh-TW" sz="2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637,400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1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866,836 </a:t>
                      </a:r>
                      <a:endParaRPr lang="en-US" altLang="zh-TW" sz="21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</a:tr>
              <a:tr h="50979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b="0" i="0" u="none" strike="noStrike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負債總額</a:t>
                      </a:r>
                      <a:endParaRPr lang="zh-TW" altLang="en-US" sz="2000" b="0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1,267,134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1,200,535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zh-TW" altLang="en-US" sz="21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altLang="zh-TW" sz="21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1,427,611 </a:t>
                      </a:r>
                    </a:p>
                  </a:txBody>
                  <a:tcPr marL="7088" marR="7088" marT="7088" marB="0" anchor="ctr"/>
                </a:tc>
              </a:tr>
              <a:tr h="50979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 smtClean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權益總額</a:t>
                      </a:r>
                      <a:endParaRPr lang="zh-TW" altLang="en-US" sz="20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   </a:t>
                      </a:r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2,926,054 </a:t>
                      </a:r>
                    </a:p>
                  </a:txBody>
                  <a:tcPr marL="7088" marR="7088" marT="7088" marB="0" anchor="ctr"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</a:t>
                      </a:r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2,918,003 </a:t>
                      </a:r>
                    </a:p>
                  </a:txBody>
                  <a:tcPr marL="7088" marR="7088" marT="7088" marB="0" anchor="ctr"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1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altLang="zh-TW" sz="21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2,798,818 </a:t>
                      </a:r>
                      <a:endParaRPr lang="en-US" altLang="zh-TW" sz="21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4660">
                <a:tc>
                  <a:txBody>
                    <a:bodyPr/>
                    <a:lstStyle/>
                    <a:p>
                      <a:pPr algn="l" fontAlgn="ctr"/>
                      <a:endParaRPr lang="zh-TW" altLang="en-US" sz="20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ysClr val="windowText" lastClr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1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1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zh-TW" altLang="en-US" sz="21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0979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負債比率</a:t>
                      </a:r>
                      <a:endParaRPr lang="zh-TW" altLang="en-US" sz="20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30%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29%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34%</a:t>
                      </a:r>
                      <a:endParaRPr lang="en-US" altLang="zh-TW" sz="21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</a:tr>
              <a:tr h="50979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流動比率</a:t>
                      </a:r>
                      <a:endParaRPr lang="zh-TW" altLang="en-US" sz="20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274%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320%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255%</a:t>
                      </a:r>
                      <a:endParaRPr lang="en-US" altLang="zh-TW" sz="21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</a:tr>
              <a:tr h="50979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速動比率</a:t>
                      </a:r>
                      <a:endParaRPr lang="zh-TW" altLang="en-US" sz="20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201%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243%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196%</a:t>
                      </a:r>
                      <a:endParaRPr lang="en-US" altLang="zh-TW" sz="21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</a:tr>
              <a:tr h="509795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20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</a:rPr>
                        <a:t>每股淨值</a:t>
                      </a:r>
                      <a:endParaRPr lang="zh-TW" altLang="en-US" sz="20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18.35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18.30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100" u="none" strike="noStrike" dirty="0">
                          <a:ln>
                            <a:solidFill>
                              <a:schemeClr val="tx1"/>
                            </a:solidFill>
                          </a:ln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17.56 </a:t>
                      </a:r>
                      <a:endParaRPr lang="en-US" altLang="zh-TW" sz="2100" b="1" i="0" u="none" strike="noStrike" dirty="0">
                        <a:ln>
                          <a:solidFill>
                            <a:schemeClr val="tx1"/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4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0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6241" y="187324"/>
            <a:ext cx="9749790" cy="721396"/>
          </a:xfrm>
        </p:spPr>
        <p:txBody>
          <a:bodyPr/>
          <a:lstStyle/>
          <a:p>
            <a:pPr algn="ctr"/>
            <a:r>
              <a:rPr lang="zh-TW" altLang="en-US" sz="4000" dirty="0" smtClean="0"/>
              <a:t>              綜合損益表</a:t>
            </a:r>
            <a:endParaRPr lang="zh-TW" altLang="en-US" sz="4000" dirty="0"/>
          </a:p>
        </p:txBody>
      </p:sp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1116314"/>
              </p:ext>
            </p:extLst>
          </p:nvPr>
        </p:nvGraphicFramePr>
        <p:xfrm>
          <a:off x="621012" y="836712"/>
          <a:ext cx="10801197" cy="5616625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043471"/>
                <a:gridCol w="1459621"/>
                <a:gridCol w="1459621"/>
                <a:gridCol w="1459621"/>
                <a:gridCol w="1459621"/>
                <a:gridCol w="1459621"/>
                <a:gridCol w="1459621"/>
              </a:tblGrid>
              <a:tr h="54676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6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單位</a:t>
                      </a:r>
                      <a:r>
                        <a:rPr lang="en-US" altLang="zh-TW" sz="16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zh-TW" altLang="en-US" sz="16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新台幣仟元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2017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2016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成長率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(%)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H1 2018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H1 2017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/>
                        </a:rPr>
                        <a:t>成長率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(%) </a:t>
                      </a:r>
                      <a:endParaRPr lang="en-US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069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營業收入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3,258,695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2,977,585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9.4%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1,388,166 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1,585,074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-12.4%</a:t>
                      </a:r>
                    </a:p>
                  </a:txBody>
                  <a:tcPr marL="7088" marR="7088" marT="7088" marB="0" anchor="ctr"/>
                </a:tc>
              </a:tr>
              <a:tr h="5069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營業毛利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544,507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604,990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-10.0%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266,735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258,317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3.3%</a:t>
                      </a:r>
                    </a:p>
                  </a:txBody>
                  <a:tcPr marL="7088" marR="7088" marT="7088" marB="0" anchor="ctr"/>
                </a:tc>
              </a:tr>
              <a:tr h="5069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營業淨利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202,783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268,249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-24.4%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95,637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98,993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-3.4%</a:t>
                      </a:r>
                    </a:p>
                  </a:txBody>
                  <a:tcPr marL="7088" marR="7088" marT="7088" marB="0" anchor="ctr"/>
                </a:tc>
              </a:tr>
              <a:tr h="5069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稅前淨利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206,383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288,954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-28.6%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149,837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90,275 </a:t>
                      </a: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66.0%</a:t>
                      </a:r>
                    </a:p>
                  </a:txBody>
                  <a:tcPr marL="7088" marR="7088" marT="7088" marB="0" anchor="ctr"/>
                </a:tc>
              </a:tr>
              <a:tr h="5069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20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稅後淨利</a:t>
                      </a:r>
                    </a:p>
                  </a:txBody>
                  <a:tcPr marL="7088" marR="7088" marT="7088" marB="0" anchor="ctr"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en-US" altLang="zh-TW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171,685 </a:t>
                      </a:r>
                      <a:endParaRPr lang="en-US" altLang="zh-TW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241,034 </a:t>
                      </a:r>
                    </a:p>
                  </a:txBody>
                  <a:tcPr marL="7088" marR="7088" marT="7088" marB="0" anchor="ctr"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-28.8%</a:t>
                      </a:r>
                    </a:p>
                  </a:txBody>
                  <a:tcPr marL="7088" marR="7088" marT="7088" marB="0" anchor="ctr"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128,801 </a:t>
                      </a:r>
                    </a:p>
                  </a:txBody>
                  <a:tcPr marL="7088" marR="7088" marT="7088" marB="0" anchor="ctr"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zh-TW" alt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76,435 </a:t>
                      </a:r>
                    </a:p>
                  </a:txBody>
                  <a:tcPr marL="7088" marR="7088" marT="7088" marB="0" anchor="ctr"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68.5%</a:t>
                      </a:r>
                    </a:p>
                  </a:txBody>
                  <a:tcPr marL="7088" marR="7088" marT="7088" marB="0" anchor="ctr">
                    <a:lnB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9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9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毛利率</a:t>
                      </a:r>
                      <a:r>
                        <a:rPr lang="en-US" altLang="zh-TW" sz="19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(%)</a:t>
                      </a:r>
                    </a:p>
                  </a:txBody>
                  <a:tcPr marL="7088" marR="7088" marT="7088" marB="0" anchor="ctr"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16.7%</a:t>
                      </a:r>
                    </a:p>
                  </a:txBody>
                  <a:tcPr marL="7088" marR="7088" marT="7088" marB="0" anchor="b"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20.3%</a:t>
                      </a:r>
                    </a:p>
                  </a:txBody>
                  <a:tcPr marL="7088" marR="7088" marT="7088" marB="0" anchor="b"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-17.8%</a:t>
                      </a:r>
                    </a:p>
                  </a:txBody>
                  <a:tcPr marL="7088" marR="7088" marT="7088" marB="0" anchor="b"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19.2%</a:t>
                      </a:r>
                    </a:p>
                  </a:txBody>
                  <a:tcPr marL="7088" marR="7088" marT="7088" marB="0" anchor="b"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16.3%</a:t>
                      </a:r>
                    </a:p>
                  </a:txBody>
                  <a:tcPr marL="7088" marR="7088" marT="7088" marB="0" anchor="b"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17.9%</a:t>
                      </a:r>
                    </a:p>
                  </a:txBody>
                  <a:tcPr marL="7088" marR="7088" marT="7088" marB="0" anchor="b">
                    <a:lnT w="381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5069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900" u="none" strike="noStrike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營業淨利率</a:t>
                      </a:r>
                      <a:r>
                        <a:rPr lang="en-US" altLang="zh-TW" sz="19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(%)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9.0%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-30.9%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6.9%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6.2%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10.3%</a:t>
                      </a:r>
                    </a:p>
                  </a:txBody>
                  <a:tcPr marL="7088" marR="7088" marT="7088" marB="0" anchor="b"/>
                </a:tc>
              </a:tr>
              <a:tr h="5069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9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淨利率</a:t>
                      </a:r>
                      <a:r>
                        <a:rPr lang="en-US" altLang="zh-TW" sz="1900" u="none" strike="noStrike" kern="120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(%)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5.3%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8.1%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-34.9%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9.3%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4.8%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92.4%</a:t>
                      </a:r>
                    </a:p>
                  </a:txBody>
                  <a:tcPr marL="7088" marR="7088" marT="7088" marB="0" anchor="b"/>
                </a:tc>
              </a:tr>
              <a:tr h="5069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900" u="none" strike="noStrike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權益報酬率</a:t>
                      </a:r>
                      <a:r>
                        <a:rPr lang="en-US" altLang="zh-TW" sz="1900" u="none" strike="noStrike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(%)</a:t>
                      </a:r>
                      <a:r>
                        <a:rPr lang="zh-TW" altLang="en-US" sz="1900" u="none" strike="noStrike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endParaRPr lang="en-US" altLang="zh-TW" sz="1900" u="none" strike="noStrike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5.9%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8.2%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-28.7%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4.4%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76.4%</a:t>
                      </a:r>
                    </a:p>
                  </a:txBody>
                  <a:tcPr marL="7088" marR="7088" marT="7088" marB="0" anchor="b"/>
                </a:tc>
              </a:tr>
              <a:tr h="506986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zh-TW" altLang="en-US" sz="1900" u="none" strike="noStrike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每股盈餘</a:t>
                      </a:r>
                      <a:r>
                        <a:rPr lang="en-US" altLang="zh-TW" sz="1900" u="none" strike="noStrike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</a:t>
                      </a:r>
                      <a:r>
                        <a:rPr lang="zh-TW" altLang="en-US" sz="1900" u="none" strike="noStrike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元</a:t>
                      </a:r>
                      <a:r>
                        <a:rPr lang="en-US" altLang="zh-TW" sz="1900" u="none" strike="noStrike" kern="1200" dirty="0" smtClean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en-US" altLang="zh-TW" sz="1900" u="none" strike="noStrike" kern="120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1.05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1.48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-29.1%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0.46</a:t>
                      </a:r>
                    </a:p>
                  </a:txBody>
                  <a:tcPr marL="7088" marR="7088" marT="7088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76.1%</a:t>
                      </a:r>
                    </a:p>
                  </a:txBody>
                  <a:tcPr marL="7088" marR="7088" marT="7088" marB="0" anchor="b"/>
                </a:tc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5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62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4987" y="332656"/>
            <a:ext cx="9749790" cy="648072"/>
          </a:xfrm>
        </p:spPr>
        <p:txBody>
          <a:bodyPr/>
          <a:lstStyle/>
          <a:p>
            <a:pPr algn="ctr"/>
            <a:r>
              <a:rPr lang="zh-TW" altLang="en-US" sz="3200" dirty="0" smtClean="0"/>
              <a:t>                     每季財務績效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營業收入</a:t>
            </a:r>
            <a:endParaRPr lang="zh-TW" altLang="en-US" sz="3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6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4135991"/>
              </p:ext>
            </p:extLst>
          </p:nvPr>
        </p:nvGraphicFramePr>
        <p:xfrm>
          <a:off x="404987" y="836712"/>
          <a:ext cx="11517312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375528"/>
              </p:ext>
            </p:extLst>
          </p:nvPr>
        </p:nvGraphicFramePr>
        <p:xfrm>
          <a:off x="188966" y="5157192"/>
          <a:ext cx="11449276" cy="14401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26884"/>
                <a:gridCol w="723028"/>
                <a:gridCol w="723028"/>
                <a:gridCol w="723028"/>
                <a:gridCol w="723028"/>
                <a:gridCol w="723028"/>
                <a:gridCol w="723028"/>
                <a:gridCol w="723028"/>
                <a:gridCol w="723028"/>
                <a:gridCol w="723028"/>
                <a:gridCol w="723028"/>
                <a:gridCol w="723028"/>
                <a:gridCol w="723028"/>
                <a:gridCol w="723028"/>
                <a:gridCol w="723028"/>
              </a:tblGrid>
              <a:tr h="480053"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Q1-15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Q2-15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Q3-15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Q4-15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Q1-16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Q2-16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Q3-16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Q4-16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Q1-17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Q2-17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Q3-17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Q4-17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Q1-18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</a:rPr>
                        <a:t>Q2-18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00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</a:rPr>
                        <a:t>Revenue(</a:t>
                      </a:r>
                      <a:r>
                        <a:rPr lang="en-US" sz="1400" b="1" u="none" strike="noStrike" dirty="0" err="1">
                          <a:effectLst/>
                        </a:rPr>
                        <a:t>QoQ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-4.1%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-7.1%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16.0%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-11.4%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5.3%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2.0%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8.6%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-3.1%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-5.5%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20.4%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-8.4%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11.0%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-22.2%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2.6%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</a:tr>
              <a:tr h="48005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</a:rPr>
                        <a:t>Revenue(</a:t>
                      </a:r>
                      <a:r>
                        <a:rPr lang="en-US" sz="1400" b="1" u="none" strike="noStrike" dirty="0" err="1">
                          <a:effectLst/>
                        </a:rPr>
                        <a:t>YoY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20.9%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3.8%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-2.6%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-8.4%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0.6%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10.4%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3.3%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13.1%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1.4%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19.8%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1.0%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15.6%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-4.7%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</a:rPr>
                        <a:t>-18.8%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025" marR="7025" marT="7025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02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9003" y="188640"/>
            <a:ext cx="9749790" cy="433388"/>
          </a:xfrm>
        </p:spPr>
        <p:txBody>
          <a:bodyPr/>
          <a:lstStyle/>
          <a:p>
            <a:pPr algn="ctr"/>
            <a:r>
              <a:rPr lang="zh-TW" altLang="en-US" sz="3200" dirty="0" smtClean="0"/>
              <a:t>                    每</a:t>
            </a:r>
            <a:r>
              <a:rPr lang="zh-TW" altLang="en-US" sz="3200" dirty="0"/>
              <a:t>季財務</a:t>
            </a:r>
            <a:r>
              <a:rPr lang="zh-TW" altLang="en-US" sz="3200" dirty="0" smtClean="0"/>
              <a:t>績效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營業毛利</a:t>
            </a:r>
            <a:endParaRPr lang="zh-TW" altLang="en-US" sz="3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7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097302"/>
              </p:ext>
            </p:extLst>
          </p:nvPr>
        </p:nvGraphicFramePr>
        <p:xfrm>
          <a:off x="1341091" y="3068960"/>
          <a:ext cx="10441160" cy="20151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211147"/>
              </p:ext>
            </p:extLst>
          </p:nvPr>
        </p:nvGraphicFramePr>
        <p:xfrm>
          <a:off x="188962" y="5229200"/>
          <a:ext cx="11521275" cy="12516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6021"/>
                <a:gridCol w="724661"/>
                <a:gridCol w="724661"/>
                <a:gridCol w="724661"/>
                <a:gridCol w="724661"/>
                <a:gridCol w="724661"/>
                <a:gridCol w="724661"/>
                <a:gridCol w="724661"/>
                <a:gridCol w="724661"/>
                <a:gridCol w="724661"/>
                <a:gridCol w="724661"/>
                <a:gridCol w="724661"/>
                <a:gridCol w="724661"/>
                <a:gridCol w="724661"/>
                <a:gridCol w="724661"/>
              </a:tblGrid>
              <a:tr h="384043"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Q1-15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Q2-15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Q3-15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Q4-15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Q1-16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Q2-16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Q3-16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Q4-16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Q1-17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Q2-17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Q3-17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Q4-17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Q1-18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Q2-18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Gross </a:t>
                      </a:r>
                      <a:r>
                        <a:rPr lang="en-US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Profit</a:t>
                      </a:r>
                    </a:p>
                    <a:p>
                      <a:pPr algn="l" fontAlgn="ctr"/>
                      <a:r>
                        <a:rPr lang="en-US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QoQ</a:t>
                      </a:r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-5.9%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-2.1%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23.6%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-25.3%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-11.2%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-10.6%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8.3%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7.0%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</a:tr>
              <a:tr h="38404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Gross </a:t>
                      </a:r>
                      <a:r>
                        <a:rPr lang="en-US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Profit</a:t>
                      </a:r>
                    </a:p>
                    <a:p>
                      <a:pPr algn="l" fontAlgn="ctr"/>
                      <a:r>
                        <a:rPr lang="en-US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YoY</a:t>
                      </a:r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26.5%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-12.2%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17.1%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-7.0%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27.1%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9.7%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-20.8%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-5.3%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-25.8%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-9.5%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2.4%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4.5%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</a:tr>
            </a:tbl>
          </a:graphicData>
        </a:graphic>
      </p:graphicFrame>
      <p:graphicFrame>
        <p:nvGraphicFramePr>
          <p:cNvPr id="11" name="內容版面配置區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36809795"/>
              </p:ext>
            </p:extLst>
          </p:nvPr>
        </p:nvGraphicFramePr>
        <p:xfrm>
          <a:off x="334963" y="836613"/>
          <a:ext cx="12167368" cy="23043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6331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3200" dirty="0" smtClean="0"/>
              <a:t>                 每</a:t>
            </a:r>
            <a:r>
              <a:rPr lang="zh-TW" altLang="en-US" sz="3200" dirty="0"/>
              <a:t>季財務</a:t>
            </a:r>
            <a:r>
              <a:rPr lang="zh-TW" altLang="en-US" sz="3200" dirty="0" smtClean="0"/>
              <a:t>績效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稅後利益</a:t>
            </a:r>
            <a:endParaRPr lang="zh-TW" altLang="en-US" sz="32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8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8" name="內容版面配置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0126987"/>
              </p:ext>
            </p:extLst>
          </p:nvPr>
        </p:nvGraphicFramePr>
        <p:xfrm>
          <a:off x="334963" y="836613"/>
          <a:ext cx="12383392" cy="22323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6702631"/>
              </p:ext>
            </p:extLst>
          </p:nvPr>
        </p:nvGraphicFramePr>
        <p:xfrm>
          <a:off x="1341091" y="3068960"/>
          <a:ext cx="10297144" cy="2117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509291"/>
              </p:ext>
            </p:extLst>
          </p:nvPr>
        </p:nvGraphicFramePr>
        <p:xfrm>
          <a:off x="188963" y="5301208"/>
          <a:ext cx="11233252" cy="12241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30254"/>
                <a:gridCol w="707357"/>
                <a:gridCol w="707357"/>
                <a:gridCol w="707357"/>
                <a:gridCol w="707357"/>
                <a:gridCol w="707357"/>
                <a:gridCol w="707357"/>
                <a:gridCol w="707357"/>
                <a:gridCol w="707357"/>
                <a:gridCol w="707357"/>
                <a:gridCol w="707357"/>
                <a:gridCol w="707357"/>
                <a:gridCol w="707357"/>
                <a:gridCol w="707357"/>
                <a:gridCol w="707357"/>
              </a:tblGrid>
              <a:tr h="408045">
                <a:tc>
                  <a:txBody>
                    <a:bodyPr/>
                    <a:lstStyle/>
                    <a:p>
                      <a:pPr algn="l" fontAlgn="ctr"/>
                      <a:endParaRPr lang="zh-TW" alt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Q1-15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Q2-15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Q3-15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Q4-15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Q1-16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Q2-16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Q3-16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Q4-16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Q1-17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Q2-17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Q3-17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Q4-17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Q1-18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Q2-18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</a:tr>
              <a:tr h="4080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 Profit(</a:t>
                      </a:r>
                      <a:r>
                        <a:rPr lang="en-US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QoQ</a:t>
                      </a:r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-49.3%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24.9%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47.1%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-44.1%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-80.6%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772.8%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-55.5%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139.9%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-80.9%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172.1%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-32.8%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22.2%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122.4%</a:t>
                      </a:r>
                      <a:endParaRPr lang="en-US" altLang="zh-TW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</a:tr>
              <a:tr h="40804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Net Profit(</a:t>
                      </a:r>
                      <a:r>
                        <a:rPr lang="en-US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YoY</a:t>
                      </a:r>
                      <a:r>
                        <a:rPr lang="en-US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35.1%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-26.6%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-52.4%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-80.0%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53.4%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-56.6%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104.1%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80.0%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-33.7%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27.9%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-59.0%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116.7%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altLang="zh-TW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50.8%</a:t>
                      </a:r>
                      <a:endParaRPr lang="en-US" altLang="zh-TW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4024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3200" dirty="0" smtClean="0"/>
              <a:t>                 </a:t>
            </a:r>
            <a:r>
              <a:rPr lang="zh-TW" altLang="en-US" sz="4000" dirty="0" smtClean="0"/>
              <a:t>股利政策</a:t>
            </a:r>
            <a:endParaRPr lang="zh-TW" altLang="en-US" sz="40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829C5C-E7C2-43EA-9905-19EFA92DE552}" type="slidenum">
              <a:rPr lang="en-US" altLang="zh-TW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>
                <a:defRPr/>
              </a:pPr>
              <a:t>9</a:t>
            </a:fld>
            <a:endParaRPr lang="en-US" altLang="zh-TW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354116"/>
              </p:ext>
            </p:extLst>
          </p:nvPr>
        </p:nvGraphicFramePr>
        <p:xfrm>
          <a:off x="476993" y="4437112"/>
          <a:ext cx="10657185" cy="1944216"/>
        </p:xfrm>
        <a:graphic>
          <a:graphicData uri="http://schemas.openxmlformats.org/drawingml/2006/table">
            <a:tbl>
              <a:tblPr>
                <a:tableStyleId>{3B4B98B0-60AC-42C2-AFA5-B58CD77FA1E5}</a:tableStyleId>
              </a:tblPr>
              <a:tblGrid>
                <a:gridCol w="2271206"/>
                <a:gridCol w="1572373"/>
                <a:gridCol w="1572373"/>
                <a:gridCol w="1572373"/>
                <a:gridCol w="1834430"/>
                <a:gridCol w="1834430"/>
              </a:tblGrid>
              <a:tr h="32403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單位</a:t>
                      </a:r>
                      <a:r>
                        <a:rPr lang="en-US" altLang="zh-TW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zh-TW" altLang="en-US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元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</a:t>
                      </a:r>
                    </a:p>
                  </a:txBody>
                  <a:tcPr marL="7088" marR="7088" marT="708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2403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每股盈餘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0.88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1.83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1.67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1.48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1.05</a:t>
                      </a:r>
                    </a:p>
                  </a:txBody>
                  <a:tcPr marL="7088" marR="7088" marT="7088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每股股利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088" marR="7088" marT="7088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當年度平均收盤價</a:t>
                      </a:r>
                      <a:endParaRPr lang="zh-TW" alt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12.07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19.64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19.85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18.8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20.9</a:t>
                      </a:r>
                    </a:p>
                  </a:txBody>
                  <a:tcPr marL="7088" marR="7088" marT="7088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股息發放率</a:t>
                      </a:r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68.18 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54.64 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71.86 </a:t>
                      </a:r>
                      <a:endParaRPr lang="en-US" altLang="zh-TW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81.08 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95.24 </a:t>
                      </a:r>
                    </a:p>
                  </a:txBody>
                  <a:tcPr marL="7088" marR="7088" marT="7088" marB="0" anchor="ctr"/>
                </a:tc>
              </a:tr>
              <a:tr h="324036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殖利率</a:t>
                      </a:r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(%)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4.97 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5.09 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6.05 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6.38 </a:t>
                      </a:r>
                      <a:endParaRPr lang="en-US" altLang="zh-TW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088" marR="7088" marT="70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4.78 </a:t>
                      </a:r>
                    </a:p>
                  </a:txBody>
                  <a:tcPr marL="7088" marR="7088" marT="7088" marB="0" anchor="ctr"/>
                </a:tc>
              </a:tr>
            </a:tbl>
          </a:graphicData>
        </a:graphic>
      </p:graphicFrame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3926635"/>
              </p:ext>
            </p:extLst>
          </p:nvPr>
        </p:nvGraphicFramePr>
        <p:xfrm>
          <a:off x="332979" y="764704"/>
          <a:ext cx="1166529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1417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INBULLET" val="True"/>
  <p:tag name="TABLEINFO" val="RW:R001;LK=False|RW:R001;ST=1|RW:R001;RH=1|CL:C001;LK=False|CL:C001;ST=1|CL:C001;CW=1"/>
  <p:tag name="TABLEVERSION" val="3.00"/>
  <p:tag name="NUMBEROFCOLUMNS" val=" 1"/>
  <p:tag name="NUMBEROFROWS" val=" 1"/>
  <p:tag name="AUTHOR" val="KMA"/>
  <p:tag name="PRIORNAME" val="KMA1D1FEAF"/>
  <p:tag name="LEFT" val="41"/>
  <p:tag name="BACKUPNAME" val="KMA1D1FEAF:R001:C00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INBULLET" val="True"/>
  <p:tag name="TABLEINFO" val="RW:R001;LK=False|RW:R001;ST=1|RW:R001;RH=1|CL:C001;LK=False|CL:C001;ST=1|CL:C001;CW=1"/>
  <p:tag name="TABLEVERSION" val="3.00"/>
  <p:tag name="NUMBEROFCOLUMNS" val=" 1"/>
  <p:tag name="NUMBEROFROWS" val=" 1"/>
  <p:tag name="AUTHOR" val="KMA"/>
  <p:tag name="PRIORNAME" val="KMA1D1FEAF"/>
  <p:tag name="LEFT" val="41"/>
  <p:tag name="BACKUPNAME" val="KMA1D1FEAF:R001:C00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INBULLET" val="True"/>
  <p:tag name="TABLEINFO" val="RW:R001;LK=False|RW:R001;ST=1|RW:R001;RH=1|CL:C001;LK=False|CL:C001;ST=1|CL:C001;CW=1"/>
  <p:tag name="TABLEVERSION" val="3.00"/>
  <p:tag name="NUMBEROFCOLUMNS" val=" 1"/>
  <p:tag name="NUMBEROFROWS" val=" 1"/>
  <p:tag name="AUTHOR" val="KMA"/>
  <p:tag name="PRIORNAME" val="KMA1D1FEAF"/>
  <p:tag name="LEFT" val="41"/>
  <p:tag name="BACKUPNAME" val="KMA1D1FEAF:R001:C00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INBULLET" val="True"/>
  <p:tag name="TABLEINFO" val="RW:R001;LK=False|RW:R001;ST=1|RW:R001;RH=1|CL:C001;LK=False|CL:C001;ST=1|CL:C001;CW=1"/>
  <p:tag name="TABLEVERSION" val="3.00"/>
  <p:tag name="NUMBEROFCOLUMNS" val=" 1"/>
  <p:tag name="NUMBEROFROWS" val=" 1"/>
  <p:tag name="AUTHOR" val="KMA"/>
  <p:tag name="PRIORNAME" val="KMA1D1FEAF"/>
  <p:tag name="LEFT" val="41"/>
  <p:tag name="BACKUPNAME" val="KMA1D1FEAF:R001:C00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INBULLET" val="True"/>
  <p:tag name="TABLEINFO" val="RW:R001;LK=False|RW:R001;ST=1|RW:R001;RH=1|CL:C001;LK=False|CL:C001;ST=1|CL:C001;CW=1"/>
  <p:tag name="TABLEVERSION" val="3.00"/>
  <p:tag name="NUMBEROFCOLUMNS" val=" 1"/>
  <p:tag name="NUMBEROFROWS" val=" 1"/>
  <p:tag name="AUTHOR" val="KMA"/>
  <p:tag name="PRIORNAME" val="KMA1D1FEAF"/>
  <p:tag name="LEFT" val="41"/>
  <p:tag name="BACKUPNAME" val="KMA1D1FEAF:R001:C00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ACKUPNAME" val="KMA1D1FEAF:R001:C001"/>
  <p:tag name="LEFT" val="41"/>
  <p:tag name="PRIORNAME" val="KMA1D1FEAF"/>
  <p:tag name="AUTHOR" val="KMA"/>
  <p:tag name="NUMBEROFROWS" val=" 1"/>
  <p:tag name="NUMBEROFCOLUMNS" val=" 1"/>
  <p:tag name="TABLEVERSION" val="3.00"/>
  <p:tag name="TABLEINFO" val="RW:R001;LK=False|RW:R001;ST=1|RW:R001;RH=1|CL:C001;LK=False|CL:C001;ST=1|CL:C001;CW=1"/>
  <p:tag name="BAINBULLET" val="True"/>
</p:tagLst>
</file>

<file path=ppt/theme/theme1.xml><?xml version="1.0" encoding="utf-8"?>
<a:theme xmlns:a="http://schemas.openxmlformats.org/drawingml/2006/main" name="FAE Form (v1.3.1)(1609 size)">
  <a:themeElements>
    <a:clrScheme name="Office 微調_FAE color theme final">
      <a:dk1>
        <a:srgbClr val="0C0C0C"/>
      </a:dk1>
      <a:lt1>
        <a:sysClr val="window" lastClr="FFFFFF"/>
      </a:lt1>
      <a:dk2>
        <a:srgbClr val="18A3AC"/>
      </a:dk2>
      <a:lt2>
        <a:srgbClr val="EEECE1"/>
      </a:lt2>
      <a:accent1>
        <a:srgbClr val="5B9BD5"/>
      </a:accent1>
      <a:accent2>
        <a:srgbClr val="DB494C"/>
      </a:accent2>
      <a:accent3>
        <a:srgbClr val="9BBB59"/>
      </a:accent3>
      <a:accent4>
        <a:srgbClr val="8064A2"/>
      </a:accent4>
      <a:accent5>
        <a:srgbClr val="19A1DB"/>
      </a:accent5>
      <a:accent6>
        <a:srgbClr val="18A3AC"/>
      </a:accent6>
      <a:hlink>
        <a:srgbClr val="DB494C"/>
      </a:hlink>
      <a:folHlink>
        <a:srgbClr val="CCC1D9"/>
      </a:folHlink>
    </a:clrScheme>
    <a:fontScheme name="Jerry Kuo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6"/>
        </a:lnRef>
        <a:fillRef idx="0">
          <a:schemeClr val="accent6"/>
        </a:fillRef>
        <a:effectRef idx="0">
          <a:schemeClr val="accent6"/>
        </a:effectRef>
        <a:fontRef idx="minor">
          <a:schemeClr val="tx1"/>
        </a:fontRef>
      </a:style>
    </a:spDef>
    <a:lnDef>
      <a:spPr bwMode="auto">
        <a:solidFill>
          <a:schemeClr val="accent1"/>
        </a:solidFill>
        <a:ln w="28575" cap="flat" cmpd="sng" algn="ctr">
          <a:solidFill>
            <a:srgbClr val="127A81">
              <a:alpha val="69804"/>
            </a:srgb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none" rtlCol="0">
        <a:spAutoFit/>
      </a:bodyPr>
      <a:lstStyle>
        <a:defPPr algn="l">
          <a:defRPr dirty="0">
            <a:solidFill>
              <a:schemeClr val="tx1">
                <a:lumMod val="75000"/>
                <a:lumOff val="25000"/>
              </a:schemeClr>
            </a:solidFill>
            <a:latin typeface="+mn-lt"/>
            <a:ea typeface="微軟正黑體" pitchFamily="34" charset="-120"/>
          </a:defRPr>
        </a:defPPr>
      </a:lstStyle>
    </a:tx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FAE Form (v1.3.1)(1609 size)">
  <a:themeElements>
    <a:clrScheme name="Office 微調_FAE color theme final">
      <a:dk1>
        <a:srgbClr val="0C0C0C"/>
      </a:dk1>
      <a:lt1>
        <a:sysClr val="window" lastClr="FFFFFF"/>
      </a:lt1>
      <a:dk2>
        <a:srgbClr val="18A3AC"/>
      </a:dk2>
      <a:lt2>
        <a:srgbClr val="EEECE1"/>
      </a:lt2>
      <a:accent1>
        <a:srgbClr val="5B9BD5"/>
      </a:accent1>
      <a:accent2>
        <a:srgbClr val="DB494C"/>
      </a:accent2>
      <a:accent3>
        <a:srgbClr val="9BBB59"/>
      </a:accent3>
      <a:accent4>
        <a:srgbClr val="8064A2"/>
      </a:accent4>
      <a:accent5>
        <a:srgbClr val="19A1DB"/>
      </a:accent5>
      <a:accent6>
        <a:srgbClr val="18A3AC"/>
      </a:accent6>
      <a:hlink>
        <a:srgbClr val="DB494C"/>
      </a:hlink>
      <a:folHlink>
        <a:srgbClr val="CCC1D9"/>
      </a:folHlink>
    </a:clrScheme>
    <a:fontScheme name="Jerry Kuo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9050">
          <a:solidFill>
            <a:schemeClr val="accent6"/>
          </a:solidFill>
        </a:ln>
      </a:spPr>
      <a:bodyPr wrap="square" rtlCol="0" anchor="ctr">
        <a:noAutofit/>
      </a:bodyPr>
      <a:lstStyle>
        <a:defPPr algn="ctr">
          <a:defRPr sz="2000" dirty="0">
            <a:solidFill>
              <a:schemeClr val="tx2"/>
            </a:solidFill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rgbClr val="127A81">
              <a:alpha val="69804"/>
            </a:srgbClr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none" rtlCol="0">
        <a:spAutoFit/>
      </a:bodyPr>
      <a:lstStyle>
        <a:defPPr algn="l">
          <a:defRPr dirty="0">
            <a:solidFill>
              <a:schemeClr val="tx1">
                <a:lumMod val="75000"/>
                <a:lumOff val="25000"/>
              </a:schemeClr>
            </a:solidFill>
            <a:latin typeface="+mn-lt"/>
            <a:ea typeface="微軟正黑體" pitchFamily="34" charset="-120"/>
          </a:defRPr>
        </a:defPPr>
      </a:lstStyle>
    </a:txDef>
  </a:objectDefaults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8080</TotalTime>
  <Words>1802</Words>
  <Application>Microsoft Office PowerPoint</Application>
  <PresentationFormat>自訂</PresentationFormat>
  <Paragraphs>699</Paragraphs>
  <Slides>28</Slides>
  <Notes>0</Notes>
  <HiddenSlides>0</HiddenSlides>
  <MMClips>0</MMClips>
  <ScaleCrop>false</ScaleCrop>
  <HeadingPairs>
    <vt:vector size="6" baseType="variant">
      <vt:variant>
        <vt:lpstr>佈景主題</vt:lpstr>
      </vt:variant>
      <vt:variant>
        <vt:i4>2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28</vt:i4>
      </vt:variant>
    </vt:vector>
  </HeadingPairs>
  <TitlesOfParts>
    <vt:vector size="32" baseType="lpstr">
      <vt:lpstr>FAE Form (v1.3.1)(1609 size)</vt:lpstr>
      <vt:lpstr>1_FAE Form (v1.3.1)(1609 size)</vt:lpstr>
      <vt:lpstr>點陣圖影像</vt:lpstr>
      <vt:lpstr>MSPhotoEd.3</vt:lpstr>
      <vt:lpstr>SIWARD Company Presentation</vt:lpstr>
      <vt:lpstr>PowerPoint 簡報</vt:lpstr>
      <vt:lpstr>財務報告 財務指標、財務績效、股利政策</vt:lpstr>
      <vt:lpstr>                  資產負債表</vt:lpstr>
      <vt:lpstr>              綜合損益表</vt:lpstr>
      <vt:lpstr>                     每季財務績效-營業收入</vt:lpstr>
      <vt:lpstr>                    每季財務績效-營業毛利</vt:lpstr>
      <vt:lpstr>                 每季財務績效-稅後利益</vt:lpstr>
      <vt:lpstr>                 股利政策</vt:lpstr>
      <vt:lpstr>法人說明會 認識希華…產品、規模、銷售方向</vt:lpstr>
      <vt:lpstr>Who We Are</vt:lpstr>
      <vt:lpstr>Our Products</vt:lpstr>
      <vt:lpstr>Manufacturing sites</vt:lpstr>
      <vt:lpstr>Manufacturing sites</vt:lpstr>
      <vt:lpstr>Manufacturing sites</vt:lpstr>
      <vt:lpstr>World Ranking</vt:lpstr>
      <vt:lpstr>地區別銷售佔比 </vt:lpstr>
      <vt:lpstr>產業別銷售比例 </vt:lpstr>
      <vt:lpstr>產品別銷售比例</vt:lpstr>
      <vt:lpstr>產品方向 Development of new product lines</vt:lpstr>
      <vt:lpstr>產品方向 Development of new product lines</vt:lpstr>
      <vt:lpstr>總結 市場布局與新發展</vt:lpstr>
      <vt:lpstr>市場布局</vt:lpstr>
      <vt:lpstr>轉投資與結盟策略</vt:lpstr>
      <vt:lpstr>轉投資與結盟策略</vt:lpstr>
      <vt:lpstr>新發展</vt:lpstr>
      <vt:lpstr>Q&amp;A 法人說明會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502</cp:revision>
  <dcterms:created xsi:type="dcterms:W3CDTF">2017-04-10T08:06:41Z</dcterms:created>
  <dcterms:modified xsi:type="dcterms:W3CDTF">2018-10-24T01:49:14Z</dcterms:modified>
</cp:coreProperties>
</file>