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hart6.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89" r:id="rId3"/>
    <p:sldId id="376" r:id="rId4"/>
    <p:sldId id="377" r:id="rId5"/>
    <p:sldId id="378" r:id="rId6"/>
    <p:sldId id="379" r:id="rId7"/>
    <p:sldId id="383" r:id="rId8"/>
    <p:sldId id="384" r:id="rId9"/>
    <p:sldId id="382" r:id="rId10"/>
    <p:sldId id="391" r:id="rId11"/>
    <p:sldId id="386" r:id="rId12"/>
    <p:sldId id="387" r:id="rId13"/>
    <p:sldId id="388" r:id="rId14"/>
    <p:sldId id="393" r:id="rId15"/>
    <p:sldId id="392" r:id="rId16"/>
    <p:sldId id="347" r:id="rId17"/>
    <p:sldId id="348" r:id="rId18"/>
    <p:sldId id="385" r:id="rId19"/>
    <p:sldId id="361" r:id="rId20"/>
  </p:sldIdLst>
  <p:sldSz cx="9144000" cy="6858000" type="screen4x3"/>
  <p:notesSz cx="6797675" cy="9926638"/>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3E5"/>
    <a:srgbClr val="5960B2"/>
    <a:srgbClr val="D8D3E0"/>
    <a:srgbClr val="E1DBC3"/>
    <a:srgbClr val="E2D5C3"/>
    <a:srgbClr val="BDA554"/>
    <a:srgbClr val="BE9152"/>
    <a:srgbClr val="E2CFC2"/>
    <a:srgbClr val="BF7C50"/>
    <a:srgbClr val="BF67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94660"/>
  </p:normalViewPr>
  <p:slideViewPr>
    <p:cSldViewPr snapToGrid="0" snapToObjects="1">
      <p:cViewPr varScale="1">
        <p:scale>
          <a:sx n="64" d="100"/>
          <a:sy n="64" d="100"/>
        </p:scale>
        <p:origin x="-90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oleObject" Target="file:///\\gsnas\&#38928;&#25292;&#20107;&#26989;&#34389;\&#20225;&#21123;&#37096;\&#39640;&#23792;&#26371;&#36039;&#26009;\2021\&#39640;&#23792;&#26371;1100415\&#39640;&#23792;&#26371;&#33891;&#20107;&#26371;&#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layout>
        <c:manualLayout>
          <c:xMode val="edge"/>
          <c:yMode val="edge"/>
          <c:x val="0.44531949314517688"/>
          <c:y val="0.12627745155045025"/>
        </c:manualLayout>
      </c:layout>
    </c:title>
    <c:view3D>
      <c:rotX val="30"/>
      <c:perspective val="30"/>
    </c:view3D>
    <c:plotArea>
      <c:layout/>
      <c:pie3DChart>
        <c:varyColors val="1"/>
        <c:ser>
          <c:idx val="0"/>
          <c:order val="0"/>
          <c:tx>
            <c:strRef>
              <c:f>Sheet1!$B$1</c:f>
              <c:strCache>
                <c:ptCount val="1"/>
                <c:pt idx="0">
                  <c:v>2018</c:v>
                </c:pt>
              </c:strCache>
            </c:strRef>
          </c:tx>
          <c:explosion val="25"/>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Sheet1!$A$2:$A$5</c:f>
              <c:strCache>
                <c:ptCount val="4"/>
                <c:pt idx="0">
                  <c:v>台灣事業部 - 混凝土</c:v>
                </c:pt>
                <c:pt idx="1">
                  <c:v>台灣事業部 - 其他</c:v>
                </c:pt>
                <c:pt idx="2">
                  <c:v>大陸預拌事業</c:v>
                </c:pt>
                <c:pt idx="3">
                  <c:v>大陸水泥事業</c:v>
                </c:pt>
              </c:strCache>
            </c:strRef>
          </c:cat>
          <c:val>
            <c:numRef>
              <c:f>Sheet1!$B$2:$B$5</c:f>
              <c:numCache>
                <c:formatCode>0%</c:formatCode>
                <c:ptCount val="4"/>
                <c:pt idx="0" formatCode="0.00%">
                  <c:v>0.59599999999999997</c:v>
                </c:pt>
                <c:pt idx="1">
                  <c:v>0.1</c:v>
                </c:pt>
                <c:pt idx="2" formatCode="0.00%">
                  <c:v>0.15400000000000041</c:v>
                </c:pt>
                <c:pt idx="3">
                  <c:v>0.15000000000000024</c:v>
                </c:pt>
              </c:numCache>
            </c:numRef>
          </c:val>
          <c:extLst xmlns:c16r2="http://schemas.microsoft.com/office/drawing/2015/06/chart">
            <c:ext xmlns:c16="http://schemas.microsoft.com/office/drawing/2014/chart" uri="{C3380CC4-5D6E-409C-BE32-E72D297353CC}">
              <c16:uniqueId val="{00000000-6CFD-46C8-BF96-3D044206D939}"/>
            </c:ext>
          </c:extLst>
        </c:ser>
      </c:pie3DChart>
    </c:plotArea>
    <c:plotVisOnly val="1"/>
    <c:dispBlanksAs val="zero"/>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layout/>
    </c:title>
    <c:view3D>
      <c:rotX val="30"/>
      <c:perspective val="30"/>
    </c:view3D>
    <c:plotArea>
      <c:layout/>
      <c:pie3DChart>
        <c:varyColors val="1"/>
        <c:ser>
          <c:idx val="0"/>
          <c:order val="0"/>
          <c:tx>
            <c:strRef>
              <c:f>Sheet1!$B$1</c:f>
              <c:strCache>
                <c:ptCount val="1"/>
                <c:pt idx="0">
                  <c:v>2019</c:v>
                </c:pt>
              </c:strCache>
            </c:strRef>
          </c:tx>
          <c:explosion val="25"/>
          <c:dLbls>
            <c:spPr>
              <a:noFill/>
              <a:ln>
                <a:noFill/>
              </a:ln>
              <a:effectLst/>
            </c:spPr>
            <c:showVal val="1"/>
            <c:showLeaderLines val="1"/>
            <c:extLst xmlns:c16r2="http://schemas.microsoft.com/office/drawing/2015/06/chart">
              <c:ext xmlns:c15="http://schemas.microsoft.com/office/drawing/2012/chart" uri="{CE6537A1-D6FC-4f65-9D91-7224C49458BB}"/>
            </c:extLst>
          </c:dLbls>
          <c:cat>
            <c:numRef>
              <c:f>Sheet1!$A$2:$A$5</c:f>
              <c:numCache>
                <c:formatCode>General</c:formatCode>
                <c:ptCount val="4"/>
              </c:numCache>
            </c:numRef>
          </c:cat>
          <c:val>
            <c:numRef>
              <c:f>Sheet1!$B$2:$B$5</c:f>
              <c:numCache>
                <c:formatCode>0.00%</c:formatCode>
                <c:ptCount val="4"/>
                <c:pt idx="0">
                  <c:v>0.65900000000000325</c:v>
                </c:pt>
                <c:pt idx="1">
                  <c:v>8.7000000000000022E-2</c:v>
                </c:pt>
                <c:pt idx="2">
                  <c:v>0.17300000000000001</c:v>
                </c:pt>
                <c:pt idx="3">
                  <c:v>8.2000000000000003E-2</c:v>
                </c:pt>
              </c:numCache>
            </c:numRef>
          </c:val>
          <c:extLst xmlns:c16r2="http://schemas.microsoft.com/office/drawing/2015/06/chart">
            <c:ext xmlns:c16="http://schemas.microsoft.com/office/drawing/2014/chart" uri="{C3380CC4-5D6E-409C-BE32-E72D297353CC}">
              <c16:uniqueId val="{00000000-92D2-4A95-9762-6955AFAEC7EC}"/>
            </c:ext>
          </c:extLst>
        </c:ser>
      </c:pie3DChart>
    </c:plotArea>
    <c:plotVisOnly val="1"/>
    <c:dispBlanksAs val="zero"/>
  </c:chart>
  <c:txPr>
    <a:bodyPr/>
    <a:lstStyle/>
    <a:p>
      <a:pPr>
        <a:defRPr sz="1800"/>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a:pPr>
            <a:r>
              <a:rPr lang="en-US" altLang="en-US" dirty="0" smtClean="0"/>
              <a:t>2020</a:t>
            </a:r>
            <a:endParaRPr lang="en-US" altLang="en-US" dirty="0"/>
          </a:p>
        </c:rich>
      </c:tx>
      <c:layout/>
    </c:title>
    <c:view3D>
      <c:rotX val="30"/>
      <c:perspective val="30"/>
    </c:view3D>
    <c:plotArea>
      <c:layout/>
      <c:pie3DChart>
        <c:varyColors val="1"/>
        <c:ser>
          <c:idx val="0"/>
          <c:order val="0"/>
          <c:tx>
            <c:strRef>
              <c:f>Sheet1!$B$1</c:f>
              <c:strCache>
                <c:ptCount val="1"/>
                <c:pt idx="0">
                  <c:v>2020H1</c:v>
                </c:pt>
              </c:strCache>
            </c:strRef>
          </c:tx>
          <c:explosion val="25"/>
          <c:dLbls>
            <c:spPr>
              <a:noFill/>
              <a:ln>
                <a:noFill/>
              </a:ln>
              <a:effectLst/>
            </c:spPr>
            <c:showVal val="1"/>
            <c:showLeaderLines val="1"/>
            <c:extLst xmlns:c16r2="http://schemas.microsoft.com/office/drawing/2015/06/chart">
              <c:ext xmlns:c15="http://schemas.microsoft.com/office/drawing/2012/chart" uri="{CE6537A1-D6FC-4f65-9D91-7224C49458BB}"/>
            </c:extLst>
          </c:dLbls>
          <c:cat>
            <c:numRef>
              <c:f>Sheet1!$A$2:$A$5</c:f>
              <c:numCache>
                <c:formatCode>General</c:formatCode>
                <c:ptCount val="4"/>
              </c:numCache>
            </c:numRef>
          </c:cat>
          <c:val>
            <c:numRef>
              <c:f>Sheet1!$B$2:$B$5</c:f>
              <c:numCache>
                <c:formatCode>0.00%</c:formatCode>
                <c:ptCount val="4"/>
                <c:pt idx="0">
                  <c:v>0.75640000000000029</c:v>
                </c:pt>
                <c:pt idx="1">
                  <c:v>7.5700000000000031E-2</c:v>
                </c:pt>
                <c:pt idx="2">
                  <c:v>0.16789999999999999</c:v>
                </c:pt>
                <c:pt idx="3" formatCode="General">
                  <c:v>0</c:v>
                </c:pt>
              </c:numCache>
            </c:numRef>
          </c:val>
          <c:extLst xmlns:c16r2="http://schemas.microsoft.com/office/drawing/2015/06/chart">
            <c:ext xmlns:c16="http://schemas.microsoft.com/office/drawing/2014/chart" uri="{C3380CC4-5D6E-409C-BE32-E72D297353CC}">
              <c16:uniqueId val="{00000000-B72C-472C-9613-C97E03529A3A}"/>
            </c:ext>
          </c:extLst>
        </c:ser>
      </c:pie3DChart>
    </c:plotArea>
    <c:plotVisOnly val="1"/>
    <c:dispBlanksAs val="zero"/>
  </c:chart>
  <c:txPr>
    <a:bodyPr/>
    <a:lstStyle/>
    <a:p>
      <a:pPr>
        <a:defRPr sz="1800"/>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layout/>
    </c:title>
    <c:view3D>
      <c:rotX val="30"/>
      <c:rotY val="30"/>
      <c:depthPercent val="280"/>
      <c:perspective val="30"/>
    </c:view3D>
    <c:plotArea>
      <c:layout>
        <c:manualLayout>
          <c:layoutTarget val="inner"/>
          <c:xMode val="edge"/>
          <c:yMode val="edge"/>
          <c:x val="2.8363933278620201E-2"/>
          <c:y val="9.2245559421351389E-2"/>
          <c:w val="0.97163606672137981"/>
          <c:h val="0.87584198399254964"/>
        </c:manualLayout>
      </c:layout>
      <c:pie3DChart>
        <c:varyColors val="1"/>
        <c:ser>
          <c:idx val="0"/>
          <c:order val="0"/>
          <c:tx>
            <c:strRef>
              <c:f>'Sheet1'!$B$1</c:f>
              <c:strCache>
                <c:ptCount val="1"/>
                <c:pt idx="0">
                  <c:v>台灣預拌廠</c:v>
                </c:pt>
              </c:strCache>
            </c:strRef>
          </c:tx>
          <c:dPt>
            <c:idx val="5"/>
            <c:explosion val="95"/>
          </c:dPt>
          <c:dPt>
            <c:idx val="6"/>
            <c:explosion val="89"/>
          </c:dPt>
          <c:dLbls>
            <c:dLbl>
              <c:idx val="2"/>
              <c:layout>
                <c:manualLayout>
                  <c:x val="-4.9404008873566024E-2"/>
                  <c:y val="8.4491668192638883E-2"/>
                </c:manualLayout>
              </c:layout>
              <c:showCatName val="1"/>
              <c:showPercent val="1"/>
            </c:dLbl>
            <c:dLbl>
              <c:idx val="3"/>
              <c:layout>
                <c:manualLayout>
                  <c:x val="-0.11286216107409811"/>
                  <c:y val="4.0723310748947104E-3"/>
                </c:manualLayout>
              </c:layout>
              <c:showCatName val="1"/>
              <c:showPercent val="1"/>
            </c:dLbl>
            <c:dLbl>
              <c:idx val="4"/>
              <c:layout>
                <c:manualLayout>
                  <c:x val="-0.10704575238354658"/>
                  <c:y val="-8.3484160410181293E-2"/>
                </c:manualLayout>
              </c:layout>
              <c:showCatName val="1"/>
              <c:showPercent val="1"/>
            </c:dLbl>
            <c:showCatName val="1"/>
            <c:showPercent val="1"/>
            <c:showLeaderLines val="1"/>
          </c:dLbls>
          <c:cat>
            <c:strRef>
              <c:f>'Sheet1'!$A$2:$A$8</c:f>
              <c:strCache>
                <c:ptCount val="7"/>
                <c:pt idx="0">
                  <c:v>砂石</c:v>
                </c:pt>
                <c:pt idx="1">
                  <c:v>水泥</c:v>
                </c:pt>
                <c:pt idx="2">
                  <c:v>爐石粉</c:v>
                </c:pt>
                <c:pt idx="3">
                  <c:v>飛灰</c:v>
                </c:pt>
                <c:pt idx="4">
                  <c:v>藥劑</c:v>
                </c:pt>
                <c:pt idx="5">
                  <c:v>人工成本</c:v>
                </c:pt>
                <c:pt idx="6">
                  <c:v>製造費用</c:v>
                </c:pt>
              </c:strCache>
            </c:strRef>
          </c:cat>
          <c:val>
            <c:numRef>
              <c:f>'Sheet1'!$B$2:$B$8</c:f>
              <c:numCache>
                <c:formatCode>General</c:formatCode>
                <c:ptCount val="7"/>
                <c:pt idx="0">
                  <c:v>45</c:v>
                </c:pt>
                <c:pt idx="1">
                  <c:v>25</c:v>
                </c:pt>
                <c:pt idx="2">
                  <c:v>9</c:v>
                </c:pt>
                <c:pt idx="3">
                  <c:v>2</c:v>
                </c:pt>
                <c:pt idx="4">
                  <c:v>2</c:v>
                </c:pt>
                <c:pt idx="5">
                  <c:v>5</c:v>
                </c:pt>
                <c:pt idx="6">
                  <c:v>12</c:v>
                </c:pt>
              </c:numCache>
            </c:numRef>
          </c:val>
        </c:ser>
        <c:dLbls>
          <c:showCatName val="1"/>
          <c:showPercent val="1"/>
        </c:dLbls>
      </c:pie3DChart>
    </c:plotArea>
    <c:plotVisOnly val="1"/>
  </c:chart>
  <c:spPr>
    <a:scene3d>
      <a:camera prst="orthographicFront"/>
      <a:lightRig rig="threePt" dir="t"/>
    </a:scene3d>
    <a:sp3d>
      <a:bevelT/>
    </a:sp3d>
  </c:spPr>
  <c:txPr>
    <a:bodyPr/>
    <a:lstStyle/>
    <a:p>
      <a:pPr>
        <a:defRPr sz="1800"/>
      </a:pPr>
      <a:endParaRPr lang="zh-TW"/>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title>
      <c:layout/>
    </c:title>
    <c:view3D>
      <c:rotX val="30"/>
      <c:rotY val="20"/>
      <c:perspective val="30"/>
    </c:view3D>
    <c:plotArea>
      <c:layout>
        <c:manualLayout>
          <c:layoutTarget val="inner"/>
          <c:xMode val="edge"/>
          <c:yMode val="edge"/>
          <c:x val="7.7646225770572072E-3"/>
          <c:y val="0.1027270118135022"/>
          <c:w val="0.97838905511137364"/>
          <c:h val="0.88443297966892465"/>
        </c:manualLayout>
      </c:layout>
      <c:pie3DChart>
        <c:varyColors val="1"/>
        <c:ser>
          <c:idx val="0"/>
          <c:order val="0"/>
          <c:tx>
            <c:strRef>
              <c:f>'Sheet1'!$B$1</c:f>
              <c:strCache>
                <c:ptCount val="1"/>
                <c:pt idx="0">
                  <c:v>蘇州預拌廠</c:v>
                </c:pt>
              </c:strCache>
            </c:strRef>
          </c:tx>
          <c:dPt>
            <c:idx val="5"/>
            <c:explosion val="80"/>
          </c:dPt>
          <c:dPt>
            <c:idx val="6"/>
            <c:explosion val="101"/>
          </c:dPt>
          <c:dLbls>
            <c:dLbl>
              <c:idx val="2"/>
              <c:layout>
                <c:manualLayout>
                  <c:x val="-3.0311127626943189E-2"/>
                  <c:y val="3.0599876367013404E-2"/>
                </c:manualLayout>
              </c:layout>
              <c:showCatName val="1"/>
              <c:showPercent val="1"/>
            </c:dLbl>
            <c:dLbl>
              <c:idx val="3"/>
              <c:layout>
                <c:manualLayout>
                  <c:x val="-7.8445147218635991E-2"/>
                  <c:y val="-5.410171661838143E-2"/>
                </c:manualLayout>
              </c:layout>
              <c:showCatName val="1"/>
              <c:showPercent val="1"/>
            </c:dLbl>
            <c:dLbl>
              <c:idx val="6"/>
              <c:layout>
                <c:manualLayout>
                  <c:x val="0.14428234027636819"/>
                  <c:y val="5.0886439968208848E-3"/>
                </c:manualLayout>
              </c:layout>
              <c:showCatName val="1"/>
              <c:showPercent val="1"/>
            </c:dLbl>
            <c:showCatName val="1"/>
            <c:showPercent val="1"/>
            <c:showLeaderLines val="1"/>
          </c:dLbls>
          <c:cat>
            <c:strRef>
              <c:f>'Sheet1'!$A$2:$A$8</c:f>
              <c:strCache>
                <c:ptCount val="7"/>
                <c:pt idx="0">
                  <c:v>砂石</c:v>
                </c:pt>
                <c:pt idx="1">
                  <c:v>水泥</c:v>
                </c:pt>
                <c:pt idx="2">
                  <c:v>爐石粉</c:v>
                </c:pt>
                <c:pt idx="3">
                  <c:v>飛灰</c:v>
                </c:pt>
                <c:pt idx="4">
                  <c:v>藥劑</c:v>
                </c:pt>
                <c:pt idx="5">
                  <c:v>人工成本</c:v>
                </c:pt>
                <c:pt idx="6">
                  <c:v>製造費用</c:v>
                </c:pt>
              </c:strCache>
            </c:strRef>
          </c:cat>
          <c:val>
            <c:numRef>
              <c:f>'Sheet1'!$B$2:$B$8</c:f>
              <c:numCache>
                <c:formatCode>0%</c:formatCode>
                <c:ptCount val="7"/>
                <c:pt idx="0">
                  <c:v>0.51</c:v>
                </c:pt>
                <c:pt idx="1">
                  <c:v>0.24000000000000021</c:v>
                </c:pt>
                <c:pt idx="2">
                  <c:v>7.0000000000000021E-2</c:v>
                </c:pt>
                <c:pt idx="3">
                  <c:v>2.0000000000000011E-2</c:v>
                </c:pt>
                <c:pt idx="4">
                  <c:v>3.0000000000000002E-2</c:v>
                </c:pt>
                <c:pt idx="5">
                  <c:v>1.0000000000000005E-2</c:v>
                </c:pt>
                <c:pt idx="6">
                  <c:v>0.12000000000000002</c:v>
                </c:pt>
              </c:numCache>
            </c:numRef>
          </c:val>
        </c:ser>
        <c:dLbls>
          <c:showCatName val="1"/>
          <c:showPercent val="1"/>
        </c:dLbls>
      </c:pie3DChart>
    </c:plotArea>
    <c:plotVisOnly val="1"/>
  </c:chart>
  <c:spPr>
    <a:scene3d>
      <a:camera prst="orthographicFront"/>
      <a:lightRig rig="threePt" dir="t"/>
    </a:scene3d>
    <a:sp3d>
      <a:bevelB/>
    </a:sp3d>
  </c:spPr>
  <c:txPr>
    <a:bodyPr/>
    <a:lstStyle/>
    <a:p>
      <a:pPr>
        <a:defRPr sz="1800"/>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4.7231028487148115E-2"/>
          <c:y val="3.715309324120257E-2"/>
          <c:w val="0.95276897151285189"/>
          <c:h val="0.8468621217958342"/>
        </c:manualLayout>
      </c:layout>
      <c:lineChart>
        <c:grouping val="standard"/>
        <c:ser>
          <c:idx val="0"/>
          <c:order val="0"/>
          <c:tx>
            <c:strRef>
              <c:f>物價指數!$A$1</c:f>
              <c:strCache>
                <c:ptCount val="1"/>
                <c:pt idx="0">
                  <c:v>近2年   營造工程物價指數 - 預拌混凝土</c:v>
                </c:pt>
              </c:strCache>
            </c:strRef>
          </c:tx>
          <c:spPr>
            <a:ln>
              <a:solidFill>
                <a:srgbClr val="FF0000"/>
              </a:solidFill>
            </a:ln>
          </c:spPr>
          <c:marker>
            <c:symbol val="circle"/>
            <c:size val="7"/>
            <c:spPr>
              <a:solidFill>
                <a:srgbClr val="FF0000"/>
              </a:solidFill>
              <a:ln>
                <a:solidFill>
                  <a:srgbClr val="FF0000"/>
                </a:solidFill>
              </a:ln>
            </c:spPr>
          </c:marker>
          <c:dLbls>
            <c:txPr>
              <a:bodyPr/>
              <a:lstStyle/>
              <a:p>
                <a:pPr>
                  <a:defRPr>
                    <a:solidFill>
                      <a:srgbClr val="FF0000"/>
                    </a:solidFill>
                    <a:latin typeface="微軟正黑體" pitchFamily="34" charset="-120"/>
                    <a:ea typeface="微軟正黑體" pitchFamily="34" charset="-120"/>
                  </a:defRPr>
                </a:pPr>
                <a:endParaRPr lang="zh-TW"/>
              </a:p>
            </c:txPr>
            <c:dLblPos val="b"/>
            <c:showVal val="1"/>
          </c:dLbls>
          <c:cat>
            <c:strRef>
              <c:f>物價指數!$P$2:$AM$2</c:f>
              <c:strCache>
                <c:ptCount val="24"/>
                <c:pt idx="0">
                  <c:v>2019年
4月</c:v>
                </c:pt>
                <c:pt idx="1">
                  <c:v>5月</c:v>
                </c:pt>
                <c:pt idx="2">
                  <c:v>6月</c:v>
                </c:pt>
                <c:pt idx="3">
                  <c:v>7月</c:v>
                </c:pt>
                <c:pt idx="4">
                  <c:v>8月</c:v>
                </c:pt>
                <c:pt idx="5">
                  <c:v>9月</c:v>
                </c:pt>
                <c:pt idx="6">
                  <c:v>10月</c:v>
                </c:pt>
                <c:pt idx="7">
                  <c:v>11月</c:v>
                </c:pt>
                <c:pt idx="8">
                  <c:v>12月</c:v>
                </c:pt>
                <c:pt idx="9">
                  <c:v>2020年
1月</c:v>
                </c:pt>
                <c:pt idx="10">
                  <c:v>2月</c:v>
                </c:pt>
                <c:pt idx="11">
                  <c:v>3月</c:v>
                </c:pt>
                <c:pt idx="12">
                  <c:v>4月</c:v>
                </c:pt>
                <c:pt idx="13">
                  <c:v>5月</c:v>
                </c:pt>
                <c:pt idx="14">
                  <c:v>6月</c:v>
                </c:pt>
                <c:pt idx="15">
                  <c:v>7月</c:v>
                </c:pt>
                <c:pt idx="16">
                  <c:v>8月</c:v>
                </c:pt>
                <c:pt idx="17">
                  <c:v>9月</c:v>
                </c:pt>
                <c:pt idx="18">
                  <c:v>10月</c:v>
                </c:pt>
                <c:pt idx="19">
                  <c:v>11月</c:v>
                </c:pt>
                <c:pt idx="20">
                  <c:v>12月</c:v>
                </c:pt>
                <c:pt idx="21">
                  <c:v>2021年
1月</c:v>
                </c:pt>
                <c:pt idx="22">
                  <c:v>2月</c:v>
                </c:pt>
                <c:pt idx="23">
                  <c:v>3月</c:v>
                </c:pt>
              </c:strCache>
            </c:strRef>
          </c:cat>
          <c:val>
            <c:numRef>
              <c:f>物價指數!$P$3:$AM$3</c:f>
              <c:numCache>
                <c:formatCode>0.0;_ࣿ</c:formatCode>
                <c:ptCount val="24"/>
                <c:pt idx="0">
                  <c:v>115.97</c:v>
                </c:pt>
                <c:pt idx="1">
                  <c:v>116.01</c:v>
                </c:pt>
                <c:pt idx="2">
                  <c:v>116.3</c:v>
                </c:pt>
                <c:pt idx="3">
                  <c:v>117.06</c:v>
                </c:pt>
                <c:pt idx="4">
                  <c:v>117.46000000000002</c:v>
                </c:pt>
                <c:pt idx="5">
                  <c:v>118.03</c:v>
                </c:pt>
                <c:pt idx="6">
                  <c:v>118.52</c:v>
                </c:pt>
                <c:pt idx="7">
                  <c:v>119.22</c:v>
                </c:pt>
                <c:pt idx="8">
                  <c:v>120.74000000000002</c:v>
                </c:pt>
                <c:pt idx="9">
                  <c:v>122.36999999999999</c:v>
                </c:pt>
                <c:pt idx="10">
                  <c:v>124.99000000000002</c:v>
                </c:pt>
                <c:pt idx="11">
                  <c:v>127.52</c:v>
                </c:pt>
                <c:pt idx="12">
                  <c:v>128.30000000000001</c:v>
                </c:pt>
                <c:pt idx="13">
                  <c:v>128.80000000000001</c:v>
                </c:pt>
                <c:pt idx="14">
                  <c:v>128.93</c:v>
                </c:pt>
                <c:pt idx="15">
                  <c:v>129.04</c:v>
                </c:pt>
                <c:pt idx="16">
                  <c:v>129.26</c:v>
                </c:pt>
                <c:pt idx="17">
                  <c:v>129.26</c:v>
                </c:pt>
                <c:pt idx="18">
                  <c:v>129.28</c:v>
                </c:pt>
                <c:pt idx="19">
                  <c:v>129.22999999999999</c:v>
                </c:pt>
                <c:pt idx="20">
                  <c:v>129.94999999999999</c:v>
                </c:pt>
                <c:pt idx="21">
                  <c:v>130.38000000000036</c:v>
                </c:pt>
                <c:pt idx="22">
                  <c:v>130.59</c:v>
                </c:pt>
                <c:pt idx="23">
                  <c:v>130.89000000000001</c:v>
                </c:pt>
              </c:numCache>
            </c:numRef>
          </c:val>
          <c:smooth val="1"/>
        </c:ser>
        <c:marker val="1"/>
        <c:axId val="85976576"/>
        <c:axId val="85978112"/>
      </c:lineChart>
      <c:catAx>
        <c:axId val="85976576"/>
        <c:scaling>
          <c:orientation val="minMax"/>
        </c:scaling>
        <c:axPos val="b"/>
        <c:numFmt formatCode="0.0;_ࣿ" sourceLinked="1"/>
        <c:tickLblPos val="nextTo"/>
        <c:txPr>
          <a:bodyPr/>
          <a:lstStyle/>
          <a:p>
            <a:pPr>
              <a:defRPr sz="800">
                <a:latin typeface="微軟正黑體" pitchFamily="34" charset="-120"/>
                <a:ea typeface="微軟正黑體" pitchFamily="34" charset="-120"/>
              </a:defRPr>
            </a:pPr>
            <a:endParaRPr lang="zh-TW"/>
          </a:p>
        </c:txPr>
        <c:crossAx val="85978112"/>
        <c:crosses val="autoZero"/>
        <c:auto val="1"/>
        <c:lblAlgn val="ctr"/>
        <c:lblOffset val="100"/>
      </c:catAx>
      <c:valAx>
        <c:axId val="85978112"/>
        <c:scaling>
          <c:orientation val="minMax"/>
          <c:min val="100"/>
        </c:scaling>
        <c:axPos val="l"/>
        <c:majorGridlines/>
        <c:numFmt formatCode="#,##0_);\(#,##0\)" sourceLinked="0"/>
        <c:tickLblPos val="nextTo"/>
        <c:txPr>
          <a:bodyPr/>
          <a:lstStyle/>
          <a:p>
            <a:pPr>
              <a:defRPr sz="1000">
                <a:latin typeface="微軟正黑體" pitchFamily="34" charset="-120"/>
                <a:ea typeface="微軟正黑體" pitchFamily="34" charset="-120"/>
              </a:defRPr>
            </a:pPr>
            <a:endParaRPr lang="zh-TW"/>
          </a:p>
        </c:txPr>
        <c:crossAx val="85976576"/>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E14BA-43E1-45F0-ADC6-FB875084BC95}" type="doc">
      <dgm:prSet loTypeId="urn:microsoft.com/office/officeart/2005/8/layout/radial5" loCatId="cycle" qsTypeId="urn:microsoft.com/office/officeart/2005/8/quickstyle/3d3" qsCatId="3D" csTypeId="urn:microsoft.com/office/officeart/2005/8/colors/colorful4" csCatId="colorful" phldr="1"/>
      <dgm:spPr/>
      <dgm:t>
        <a:bodyPr/>
        <a:lstStyle/>
        <a:p>
          <a:endParaRPr lang="zh-TW" altLang="en-US"/>
        </a:p>
      </dgm:t>
    </dgm:pt>
    <dgm:pt modelId="{5F3B46F4-64EF-4D65-8CD7-FD78EAC1C198}">
      <dgm:prSet phldrT="[文字]"/>
      <dgm:spPr/>
      <dgm:t>
        <a:bodyPr/>
        <a:lstStyle/>
        <a:p>
          <a:r>
            <a:rPr lang="zh-TW" altLang="en-US" dirty="0" smtClean="0"/>
            <a:t>公司沿革</a:t>
          </a:r>
          <a:endParaRPr lang="zh-TW" altLang="en-US" dirty="0"/>
        </a:p>
      </dgm:t>
    </dgm:pt>
    <dgm:pt modelId="{2D40F076-E370-44BF-9E5F-F0773F67A418}" type="parTrans" cxnId="{96D58119-F229-49CB-8B31-397EC33C74E3}">
      <dgm:prSet/>
      <dgm:spPr/>
      <dgm:t>
        <a:bodyPr/>
        <a:lstStyle/>
        <a:p>
          <a:endParaRPr lang="zh-TW" altLang="en-US"/>
        </a:p>
      </dgm:t>
    </dgm:pt>
    <dgm:pt modelId="{0220C44C-83A9-4E7A-AE82-212B6B7102CA}" type="sibTrans" cxnId="{96D58119-F229-49CB-8B31-397EC33C74E3}">
      <dgm:prSet/>
      <dgm:spPr/>
      <dgm:t>
        <a:bodyPr/>
        <a:lstStyle/>
        <a:p>
          <a:endParaRPr lang="zh-TW" altLang="en-US"/>
        </a:p>
      </dgm:t>
    </dgm:pt>
    <dgm:pt modelId="{5CB03F4A-1C72-4145-B63F-4E9DCBDEA5D1}">
      <dgm:prSet phldrT="[文字]"/>
      <dgm:spPr/>
      <dgm:t>
        <a:bodyPr/>
        <a:lstStyle/>
        <a:p>
          <a:r>
            <a:rPr lang="zh-TW" altLang="en-US" b="1" dirty="0" smtClean="0"/>
            <a:t>國內重要轉投資公司</a:t>
          </a:r>
          <a:endParaRPr lang="zh-TW" altLang="en-US" dirty="0"/>
        </a:p>
      </dgm:t>
    </dgm:pt>
    <dgm:pt modelId="{84F438D5-36EE-4F72-A858-E6A72C1B026A}" type="parTrans" cxnId="{9D8F626E-53E6-42FC-A8B2-AD12A470CEB6}">
      <dgm:prSet/>
      <dgm:spPr/>
      <dgm:t>
        <a:bodyPr/>
        <a:lstStyle/>
        <a:p>
          <a:endParaRPr lang="zh-TW" altLang="en-US"/>
        </a:p>
      </dgm:t>
    </dgm:pt>
    <dgm:pt modelId="{340D829B-464A-477A-9438-E6662FF01633}" type="sibTrans" cxnId="{9D8F626E-53E6-42FC-A8B2-AD12A470CEB6}">
      <dgm:prSet/>
      <dgm:spPr/>
      <dgm:t>
        <a:bodyPr/>
        <a:lstStyle/>
        <a:p>
          <a:endParaRPr lang="zh-TW" altLang="en-US"/>
        </a:p>
      </dgm:t>
    </dgm:pt>
    <dgm:pt modelId="{2845B144-2945-42FA-B43C-4D6843F58C7E}">
      <dgm:prSet phldrT="[文字]"/>
      <dgm:spPr/>
      <dgm:t>
        <a:bodyPr/>
        <a:lstStyle/>
        <a:p>
          <a:r>
            <a:rPr lang="zh-TW" altLang="en-US" b="1" dirty="0" smtClean="0"/>
            <a:t>境外轉投資公司</a:t>
          </a:r>
          <a:endParaRPr lang="zh-TW" altLang="en-US" dirty="0"/>
        </a:p>
      </dgm:t>
    </dgm:pt>
    <dgm:pt modelId="{34C831EB-A2D1-4CA9-95EB-8FD635F784CD}" type="parTrans" cxnId="{019F17F0-F146-4DCE-AEF4-66D1BAE5C22C}">
      <dgm:prSet/>
      <dgm:spPr/>
      <dgm:t>
        <a:bodyPr/>
        <a:lstStyle/>
        <a:p>
          <a:endParaRPr lang="zh-TW" altLang="en-US"/>
        </a:p>
      </dgm:t>
    </dgm:pt>
    <dgm:pt modelId="{1C7050FA-4B0E-4CBB-9286-329C064C1722}" type="sibTrans" cxnId="{019F17F0-F146-4DCE-AEF4-66D1BAE5C22C}">
      <dgm:prSet/>
      <dgm:spPr/>
      <dgm:t>
        <a:bodyPr/>
        <a:lstStyle/>
        <a:p>
          <a:endParaRPr lang="zh-TW" altLang="en-US"/>
        </a:p>
      </dgm:t>
    </dgm:pt>
    <dgm:pt modelId="{D7BDDD0F-35BE-4A5F-A7D5-1A67FEA762B0}">
      <dgm:prSet phldrT="[文字]"/>
      <dgm:spPr/>
      <dgm:t>
        <a:bodyPr/>
        <a:lstStyle/>
        <a:p>
          <a:r>
            <a:rPr lang="zh-TW" altLang="en-US" b="1" dirty="0" smtClean="0"/>
            <a:t>國內本業</a:t>
          </a:r>
          <a:endParaRPr lang="zh-TW" altLang="en-US" dirty="0"/>
        </a:p>
      </dgm:t>
    </dgm:pt>
    <dgm:pt modelId="{93351674-6EA3-4A21-8885-6E2E2F9B3E60}" type="parTrans" cxnId="{27127BFF-0AE4-49D9-9E1B-D3BBB1447986}">
      <dgm:prSet/>
      <dgm:spPr/>
      <dgm:t>
        <a:bodyPr/>
        <a:lstStyle/>
        <a:p>
          <a:endParaRPr lang="zh-TW" altLang="en-US"/>
        </a:p>
      </dgm:t>
    </dgm:pt>
    <dgm:pt modelId="{EAAAEAB0-B909-4B89-9B4C-0E291305ECD6}" type="sibTrans" cxnId="{27127BFF-0AE4-49D9-9E1B-D3BBB1447986}">
      <dgm:prSet/>
      <dgm:spPr/>
      <dgm:t>
        <a:bodyPr/>
        <a:lstStyle/>
        <a:p>
          <a:endParaRPr lang="zh-TW" altLang="en-US"/>
        </a:p>
      </dgm:t>
    </dgm:pt>
    <dgm:pt modelId="{BDA290B4-80B3-485B-B561-72BEFE36FF95}" type="pres">
      <dgm:prSet presAssocID="{15CE14BA-43E1-45F0-ADC6-FB875084BC95}" presName="Name0" presStyleCnt="0">
        <dgm:presLayoutVars>
          <dgm:chMax val="1"/>
          <dgm:dir/>
          <dgm:animLvl val="ctr"/>
          <dgm:resizeHandles val="exact"/>
        </dgm:presLayoutVars>
      </dgm:prSet>
      <dgm:spPr/>
      <dgm:t>
        <a:bodyPr/>
        <a:lstStyle/>
        <a:p>
          <a:endParaRPr lang="zh-TW" altLang="en-US"/>
        </a:p>
      </dgm:t>
    </dgm:pt>
    <dgm:pt modelId="{7FAB9BF0-3450-49FC-A6D8-21A20E37FD1A}" type="pres">
      <dgm:prSet presAssocID="{5F3B46F4-64EF-4D65-8CD7-FD78EAC1C198}" presName="centerShape" presStyleLbl="node0" presStyleIdx="0" presStyleCnt="1"/>
      <dgm:spPr/>
      <dgm:t>
        <a:bodyPr/>
        <a:lstStyle/>
        <a:p>
          <a:endParaRPr lang="zh-TW" altLang="en-US"/>
        </a:p>
      </dgm:t>
    </dgm:pt>
    <dgm:pt modelId="{E2C44228-EE9C-4FAD-976E-AC6A54D40AAD}" type="pres">
      <dgm:prSet presAssocID="{84F438D5-36EE-4F72-A858-E6A72C1B026A}" presName="parTrans" presStyleLbl="sibTrans2D1" presStyleIdx="0" presStyleCnt="3"/>
      <dgm:spPr/>
      <dgm:t>
        <a:bodyPr/>
        <a:lstStyle/>
        <a:p>
          <a:endParaRPr lang="zh-TW" altLang="en-US"/>
        </a:p>
      </dgm:t>
    </dgm:pt>
    <dgm:pt modelId="{58EA4147-6A3A-4640-B481-ACFDA7CE85D4}" type="pres">
      <dgm:prSet presAssocID="{84F438D5-36EE-4F72-A858-E6A72C1B026A}" presName="connectorText" presStyleLbl="sibTrans2D1" presStyleIdx="0" presStyleCnt="3"/>
      <dgm:spPr/>
      <dgm:t>
        <a:bodyPr/>
        <a:lstStyle/>
        <a:p>
          <a:endParaRPr lang="zh-TW" altLang="en-US"/>
        </a:p>
      </dgm:t>
    </dgm:pt>
    <dgm:pt modelId="{0FB63D87-5269-40CE-AA45-A566A6E47120}" type="pres">
      <dgm:prSet presAssocID="{5CB03F4A-1C72-4145-B63F-4E9DCBDEA5D1}" presName="node" presStyleLbl="node1" presStyleIdx="0" presStyleCnt="3">
        <dgm:presLayoutVars>
          <dgm:bulletEnabled val="1"/>
        </dgm:presLayoutVars>
      </dgm:prSet>
      <dgm:spPr/>
      <dgm:t>
        <a:bodyPr/>
        <a:lstStyle/>
        <a:p>
          <a:endParaRPr lang="zh-TW" altLang="en-US"/>
        </a:p>
      </dgm:t>
    </dgm:pt>
    <dgm:pt modelId="{1361DBB5-8D2C-49CA-A9BF-8CDA0E85DC79}" type="pres">
      <dgm:prSet presAssocID="{34C831EB-A2D1-4CA9-95EB-8FD635F784CD}" presName="parTrans" presStyleLbl="sibTrans2D1" presStyleIdx="1" presStyleCnt="3"/>
      <dgm:spPr/>
      <dgm:t>
        <a:bodyPr/>
        <a:lstStyle/>
        <a:p>
          <a:endParaRPr lang="zh-TW" altLang="en-US"/>
        </a:p>
      </dgm:t>
    </dgm:pt>
    <dgm:pt modelId="{21D1CCDB-5F60-4018-87C7-739C1CFC746C}" type="pres">
      <dgm:prSet presAssocID="{34C831EB-A2D1-4CA9-95EB-8FD635F784CD}" presName="connectorText" presStyleLbl="sibTrans2D1" presStyleIdx="1" presStyleCnt="3"/>
      <dgm:spPr/>
      <dgm:t>
        <a:bodyPr/>
        <a:lstStyle/>
        <a:p>
          <a:endParaRPr lang="zh-TW" altLang="en-US"/>
        </a:p>
      </dgm:t>
    </dgm:pt>
    <dgm:pt modelId="{700367E1-4800-416D-8EC4-160C7FBB6C7C}" type="pres">
      <dgm:prSet presAssocID="{2845B144-2945-42FA-B43C-4D6843F58C7E}" presName="node" presStyleLbl="node1" presStyleIdx="1" presStyleCnt="3">
        <dgm:presLayoutVars>
          <dgm:bulletEnabled val="1"/>
        </dgm:presLayoutVars>
      </dgm:prSet>
      <dgm:spPr/>
      <dgm:t>
        <a:bodyPr/>
        <a:lstStyle/>
        <a:p>
          <a:endParaRPr lang="zh-TW" altLang="en-US"/>
        </a:p>
      </dgm:t>
    </dgm:pt>
    <dgm:pt modelId="{8D601B8C-3ADB-460B-A851-97F47D0098F9}" type="pres">
      <dgm:prSet presAssocID="{93351674-6EA3-4A21-8885-6E2E2F9B3E60}" presName="parTrans" presStyleLbl="sibTrans2D1" presStyleIdx="2" presStyleCnt="3"/>
      <dgm:spPr/>
      <dgm:t>
        <a:bodyPr/>
        <a:lstStyle/>
        <a:p>
          <a:endParaRPr lang="zh-TW" altLang="en-US"/>
        </a:p>
      </dgm:t>
    </dgm:pt>
    <dgm:pt modelId="{D882FEB6-8472-41B4-A876-2DB257750440}" type="pres">
      <dgm:prSet presAssocID="{93351674-6EA3-4A21-8885-6E2E2F9B3E60}" presName="connectorText" presStyleLbl="sibTrans2D1" presStyleIdx="2" presStyleCnt="3"/>
      <dgm:spPr/>
      <dgm:t>
        <a:bodyPr/>
        <a:lstStyle/>
        <a:p>
          <a:endParaRPr lang="zh-TW" altLang="en-US"/>
        </a:p>
      </dgm:t>
    </dgm:pt>
    <dgm:pt modelId="{7F34B0BA-3F6A-4377-ABEB-8BEC8EE13166}" type="pres">
      <dgm:prSet presAssocID="{D7BDDD0F-35BE-4A5F-A7D5-1A67FEA762B0}" presName="node" presStyleLbl="node1" presStyleIdx="2" presStyleCnt="3">
        <dgm:presLayoutVars>
          <dgm:bulletEnabled val="1"/>
        </dgm:presLayoutVars>
      </dgm:prSet>
      <dgm:spPr/>
      <dgm:t>
        <a:bodyPr/>
        <a:lstStyle/>
        <a:p>
          <a:endParaRPr lang="zh-TW" altLang="en-US"/>
        </a:p>
      </dgm:t>
    </dgm:pt>
  </dgm:ptLst>
  <dgm:cxnLst>
    <dgm:cxn modelId="{225A1857-74D8-4093-95CB-3A080F882772}" type="presOf" srcId="{34C831EB-A2D1-4CA9-95EB-8FD635F784CD}" destId="{21D1CCDB-5F60-4018-87C7-739C1CFC746C}" srcOrd="1" destOrd="0" presId="urn:microsoft.com/office/officeart/2005/8/layout/radial5"/>
    <dgm:cxn modelId="{0867B318-BF71-428E-BA71-045BB1F4AC38}" type="presOf" srcId="{5CB03F4A-1C72-4145-B63F-4E9DCBDEA5D1}" destId="{0FB63D87-5269-40CE-AA45-A566A6E47120}" srcOrd="0" destOrd="0" presId="urn:microsoft.com/office/officeart/2005/8/layout/radial5"/>
    <dgm:cxn modelId="{5F4969A8-5046-4D96-8D8F-3042AD6FD2CE}" type="presOf" srcId="{5F3B46F4-64EF-4D65-8CD7-FD78EAC1C198}" destId="{7FAB9BF0-3450-49FC-A6D8-21A20E37FD1A}" srcOrd="0" destOrd="0" presId="urn:microsoft.com/office/officeart/2005/8/layout/radial5"/>
    <dgm:cxn modelId="{53488E8A-B2F8-4CD0-B756-05A0116593A9}" type="presOf" srcId="{15CE14BA-43E1-45F0-ADC6-FB875084BC95}" destId="{BDA290B4-80B3-485B-B561-72BEFE36FF95}" srcOrd="0" destOrd="0" presId="urn:microsoft.com/office/officeart/2005/8/layout/radial5"/>
    <dgm:cxn modelId="{8A23C626-379A-4E08-B8B9-7AD5AED90C88}" type="presOf" srcId="{93351674-6EA3-4A21-8885-6E2E2F9B3E60}" destId="{D882FEB6-8472-41B4-A876-2DB257750440}" srcOrd="1" destOrd="0" presId="urn:microsoft.com/office/officeart/2005/8/layout/radial5"/>
    <dgm:cxn modelId="{8BAE1A7F-BC30-4DF9-AFD4-E5FFEA17AB90}" type="presOf" srcId="{93351674-6EA3-4A21-8885-6E2E2F9B3E60}" destId="{8D601B8C-3ADB-460B-A851-97F47D0098F9}" srcOrd="0" destOrd="0" presId="urn:microsoft.com/office/officeart/2005/8/layout/radial5"/>
    <dgm:cxn modelId="{96D58119-F229-49CB-8B31-397EC33C74E3}" srcId="{15CE14BA-43E1-45F0-ADC6-FB875084BC95}" destId="{5F3B46F4-64EF-4D65-8CD7-FD78EAC1C198}" srcOrd="0" destOrd="0" parTransId="{2D40F076-E370-44BF-9E5F-F0773F67A418}" sibTransId="{0220C44C-83A9-4E7A-AE82-212B6B7102CA}"/>
    <dgm:cxn modelId="{2DAC5788-934D-4A26-8C63-26B664E2D941}" type="presOf" srcId="{2845B144-2945-42FA-B43C-4D6843F58C7E}" destId="{700367E1-4800-416D-8EC4-160C7FBB6C7C}" srcOrd="0" destOrd="0" presId="urn:microsoft.com/office/officeart/2005/8/layout/radial5"/>
    <dgm:cxn modelId="{783A9A13-B15B-4312-A6B5-27CF0FEBA5AE}" type="presOf" srcId="{34C831EB-A2D1-4CA9-95EB-8FD635F784CD}" destId="{1361DBB5-8D2C-49CA-A9BF-8CDA0E85DC79}" srcOrd="0" destOrd="0" presId="urn:microsoft.com/office/officeart/2005/8/layout/radial5"/>
    <dgm:cxn modelId="{32247D0F-20D3-4BF2-8EB1-5CC42DDE28CE}" type="presOf" srcId="{84F438D5-36EE-4F72-A858-E6A72C1B026A}" destId="{58EA4147-6A3A-4640-B481-ACFDA7CE85D4}" srcOrd="1" destOrd="0" presId="urn:microsoft.com/office/officeart/2005/8/layout/radial5"/>
    <dgm:cxn modelId="{019F17F0-F146-4DCE-AEF4-66D1BAE5C22C}" srcId="{5F3B46F4-64EF-4D65-8CD7-FD78EAC1C198}" destId="{2845B144-2945-42FA-B43C-4D6843F58C7E}" srcOrd="1" destOrd="0" parTransId="{34C831EB-A2D1-4CA9-95EB-8FD635F784CD}" sibTransId="{1C7050FA-4B0E-4CBB-9286-329C064C1722}"/>
    <dgm:cxn modelId="{9D8F626E-53E6-42FC-A8B2-AD12A470CEB6}" srcId="{5F3B46F4-64EF-4D65-8CD7-FD78EAC1C198}" destId="{5CB03F4A-1C72-4145-B63F-4E9DCBDEA5D1}" srcOrd="0" destOrd="0" parTransId="{84F438D5-36EE-4F72-A858-E6A72C1B026A}" sibTransId="{340D829B-464A-477A-9438-E6662FF01633}"/>
    <dgm:cxn modelId="{B1C08554-D63C-4F02-B96E-09FF1E1195F5}" type="presOf" srcId="{84F438D5-36EE-4F72-A858-E6A72C1B026A}" destId="{E2C44228-EE9C-4FAD-976E-AC6A54D40AAD}" srcOrd="0" destOrd="0" presId="urn:microsoft.com/office/officeart/2005/8/layout/radial5"/>
    <dgm:cxn modelId="{C1A422B2-DA00-4C01-B735-C32625A341FD}" type="presOf" srcId="{D7BDDD0F-35BE-4A5F-A7D5-1A67FEA762B0}" destId="{7F34B0BA-3F6A-4377-ABEB-8BEC8EE13166}" srcOrd="0" destOrd="0" presId="urn:microsoft.com/office/officeart/2005/8/layout/radial5"/>
    <dgm:cxn modelId="{27127BFF-0AE4-49D9-9E1B-D3BBB1447986}" srcId="{5F3B46F4-64EF-4D65-8CD7-FD78EAC1C198}" destId="{D7BDDD0F-35BE-4A5F-A7D5-1A67FEA762B0}" srcOrd="2" destOrd="0" parTransId="{93351674-6EA3-4A21-8885-6E2E2F9B3E60}" sibTransId="{EAAAEAB0-B909-4B89-9B4C-0E291305ECD6}"/>
    <dgm:cxn modelId="{9E0EAD4B-2648-4A29-B4E0-92BDFE676991}" type="presParOf" srcId="{BDA290B4-80B3-485B-B561-72BEFE36FF95}" destId="{7FAB9BF0-3450-49FC-A6D8-21A20E37FD1A}" srcOrd="0" destOrd="0" presId="urn:microsoft.com/office/officeart/2005/8/layout/radial5"/>
    <dgm:cxn modelId="{B0E3F21D-418C-4ADE-9063-E5F7F3A550F4}" type="presParOf" srcId="{BDA290B4-80B3-485B-B561-72BEFE36FF95}" destId="{E2C44228-EE9C-4FAD-976E-AC6A54D40AAD}" srcOrd="1" destOrd="0" presId="urn:microsoft.com/office/officeart/2005/8/layout/radial5"/>
    <dgm:cxn modelId="{78050613-50C3-4000-912F-2D4E9643D58A}" type="presParOf" srcId="{E2C44228-EE9C-4FAD-976E-AC6A54D40AAD}" destId="{58EA4147-6A3A-4640-B481-ACFDA7CE85D4}" srcOrd="0" destOrd="0" presId="urn:microsoft.com/office/officeart/2005/8/layout/radial5"/>
    <dgm:cxn modelId="{12BFE2B9-9C0A-4A81-B79A-981F653E364C}" type="presParOf" srcId="{BDA290B4-80B3-485B-B561-72BEFE36FF95}" destId="{0FB63D87-5269-40CE-AA45-A566A6E47120}" srcOrd="2" destOrd="0" presId="urn:microsoft.com/office/officeart/2005/8/layout/radial5"/>
    <dgm:cxn modelId="{36462379-CB34-4491-985E-54E72E9C72F3}" type="presParOf" srcId="{BDA290B4-80B3-485B-B561-72BEFE36FF95}" destId="{1361DBB5-8D2C-49CA-A9BF-8CDA0E85DC79}" srcOrd="3" destOrd="0" presId="urn:microsoft.com/office/officeart/2005/8/layout/radial5"/>
    <dgm:cxn modelId="{243A5267-4541-4792-AD66-FC311093F63C}" type="presParOf" srcId="{1361DBB5-8D2C-49CA-A9BF-8CDA0E85DC79}" destId="{21D1CCDB-5F60-4018-87C7-739C1CFC746C}" srcOrd="0" destOrd="0" presId="urn:microsoft.com/office/officeart/2005/8/layout/radial5"/>
    <dgm:cxn modelId="{20ED1DF4-5BE4-44B2-B6AE-8B7E1D85A1DF}" type="presParOf" srcId="{BDA290B4-80B3-485B-B561-72BEFE36FF95}" destId="{700367E1-4800-416D-8EC4-160C7FBB6C7C}" srcOrd="4" destOrd="0" presId="urn:microsoft.com/office/officeart/2005/8/layout/radial5"/>
    <dgm:cxn modelId="{8E548D84-EB40-4FB9-A9FE-A63604B317E0}" type="presParOf" srcId="{BDA290B4-80B3-485B-B561-72BEFE36FF95}" destId="{8D601B8C-3ADB-460B-A851-97F47D0098F9}" srcOrd="5" destOrd="0" presId="urn:microsoft.com/office/officeart/2005/8/layout/radial5"/>
    <dgm:cxn modelId="{250531A4-7B38-4CAE-BC0E-2F87F7CD8A72}" type="presParOf" srcId="{8D601B8C-3ADB-460B-A851-97F47D0098F9}" destId="{D882FEB6-8472-41B4-A876-2DB257750440}" srcOrd="0" destOrd="0" presId="urn:microsoft.com/office/officeart/2005/8/layout/radial5"/>
    <dgm:cxn modelId="{61554163-7F32-4115-A11E-343C3D4FC35F}" type="presParOf" srcId="{BDA290B4-80B3-485B-B561-72BEFE36FF95}" destId="{7F34B0BA-3F6A-4377-ABEB-8BEC8EE13166}" srcOrd="6"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B9BF0-3450-49FC-A6D8-21A20E37FD1A}">
      <dsp:nvSpPr>
        <dsp:cNvPr id="0" name=""/>
        <dsp:cNvSpPr/>
      </dsp:nvSpPr>
      <dsp:spPr>
        <a:xfrm>
          <a:off x="3187563" y="2598821"/>
          <a:ext cx="1854472" cy="1854472"/>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t>公司沿革</a:t>
          </a:r>
          <a:endParaRPr lang="zh-TW" altLang="en-US" sz="4000" kern="1200" dirty="0"/>
        </a:p>
      </dsp:txBody>
      <dsp:txXfrm>
        <a:off x="3187563" y="2598821"/>
        <a:ext cx="1854472" cy="1854472"/>
      </dsp:txXfrm>
    </dsp:sp>
    <dsp:sp modelId="{E2C44228-EE9C-4FAD-976E-AC6A54D40AAD}">
      <dsp:nvSpPr>
        <dsp:cNvPr id="0" name=""/>
        <dsp:cNvSpPr/>
      </dsp:nvSpPr>
      <dsp:spPr>
        <a:xfrm rot="16200000">
          <a:off x="3918341" y="1924005"/>
          <a:ext cx="392916" cy="630520"/>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zh-TW" altLang="en-US" sz="2700" kern="1200"/>
        </a:p>
      </dsp:txBody>
      <dsp:txXfrm rot="16200000">
        <a:off x="3918341" y="1924005"/>
        <a:ext cx="392916" cy="630520"/>
      </dsp:txXfrm>
    </dsp:sp>
    <dsp:sp modelId="{0FB63D87-5269-40CE-AA45-A566A6E47120}">
      <dsp:nvSpPr>
        <dsp:cNvPr id="0" name=""/>
        <dsp:cNvSpPr/>
      </dsp:nvSpPr>
      <dsp:spPr>
        <a:xfrm>
          <a:off x="3187563" y="2996"/>
          <a:ext cx="1854472" cy="1854472"/>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國內重要轉投資公司</a:t>
          </a:r>
          <a:endParaRPr lang="zh-TW" altLang="en-US" sz="2700" kern="1200" dirty="0"/>
        </a:p>
      </dsp:txBody>
      <dsp:txXfrm>
        <a:off x="3187563" y="2996"/>
        <a:ext cx="1854472" cy="1854472"/>
      </dsp:txXfrm>
    </dsp:sp>
    <dsp:sp modelId="{1361DBB5-8D2C-49CA-A9BF-8CDA0E85DC79}">
      <dsp:nvSpPr>
        <dsp:cNvPr id="0" name=""/>
        <dsp:cNvSpPr/>
      </dsp:nvSpPr>
      <dsp:spPr>
        <a:xfrm rot="1800000">
          <a:off x="5032736" y="3854193"/>
          <a:ext cx="392916" cy="630520"/>
        </a:xfrm>
        <a:prstGeom prst="rightArrow">
          <a:avLst>
            <a:gd name="adj1" fmla="val 60000"/>
            <a:gd name="adj2" fmla="val 50000"/>
          </a:avLst>
        </a:prstGeom>
        <a:solidFill>
          <a:schemeClr val="accent4">
            <a:hueOff val="-2232385"/>
            <a:satOff val="13449"/>
            <a:lumOff val="10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zh-TW" altLang="en-US" sz="2700" kern="1200"/>
        </a:p>
      </dsp:txBody>
      <dsp:txXfrm rot="1800000">
        <a:off x="5032736" y="3854193"/>
        <a:ext cx="392916" cy="630520"/>
      </dsp:txXfrm>
    </dsp:sp>
    <dsp:sp modelId="{700367E1-4800-416D-8EC4-160C7FBB6C7C}">
      <dsp:nvSpPr>
        <dsp:cNvPr id="0" name=""/>
        <dsp:cNvSpPr/>
      </dsp:nvSpPr>
      <dsp:spPr>
        <a:xfrm>
          <a:off x="5435613" y="3896734"/>
          <a:ext cx="1854472" cy="1854472"/>
        </a:xfrm>
        <a:prstGeom prst="ellipse">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境外轉投資公司</a:t>
          </a:r>
          <a:endParaRPr lang="zh-TW" altLang="en-US" sz="2700" kern="1200" dirty="0"/>
        </a:p>
      </dsp:txBody>
      <dsp:txXfrm>
        <a:off x="5435613" y="3896734"/>
        <a:ext cx="1854472" cy="1854472"/>
      </dsp:txXfrm>
    </dsp:sp>
    <dsp:sp modelId="{8D601B8C-3ADB-460B-A851-97F47D0098F9}">
      <dsp:nvSpPr>
        <dsp:cNvPr id="0" name=""/>
        <dsp:cNvSpPr/>
      </dsp:nvSpPr>
      <dsp:spPr>
        <a:xfrm rot="9000000">
          <a:off x="2803946" y="3854193"/>
          <a:ext cx="392916" cy="630520"/>
        </a:xfrm>
        <a:prstGeom prst="rightArrow">
          <a:avLst>
            <a:gd name="adj1" fmla="val 60000"/>
            <a:gd name="adj2" fmla="val 50000"/>
          </a:avLst>
        </a:prstGeom>
        <a:solidFill>
          <a:schemeClr val="accent4">
            <a:hueOff val="-4464770"/>
            <a:satOff val="26899"/>
            <a:lumOff val="21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zh-TW" altLang="en-US" sz="2700" kern="1200"/>
        </a:p>
      </dsp:txBody>
      <dsp:txXfrm rot="9000000">
        <a:off x="2803946" y="3854193"/>
        <a:ext cx="392916" cy="630520"/>
      </dsp:txXfrm>
    </dsp:sp>
    <dsp:sp modelId="{7F34B0BA-3F6A-4377-ABEB-8BEC8EE13166}">
      <dsp:nvSpPr>
        <dsp:cNvPr id="0" name=""/>
        <dsp:cNvSpPr/>
      </dsp:nvSpPr>
      <dsp:spPr>
        <a:xfrm>
          <a:off x="939513" y="3896734"/>
          <a:ext cx="1854472" cy="1854472"/>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b="1" kern="1200" dirty="0" smtClean="0"/>
            <a:t>國內本業</a:t>
          </a:r>
          <a:endParaRPr lang="zh-TW" altLang="en-US" sz="2700" kern="1200" dirty="0"/>
        </a:p>
      </dsp:txBody>
      <dsp:txXfrm>
        <a:off x="939513" y="3896734"/>
        <a:ext cx="1854472" cy="1854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6014981-9AFE-42DB-9826-C2EB6FAFCE82}" type="datetimeFigureOut">
              <a:rPr lang="zh-TW" altLang="en-US" smtClean="0"/>
              <a:pPr/>
              <a:t>2021/4/26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1" y="4714876"/>
            <a:ext cx="5438775" cy="446722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a:defRPr sz="1200"/>
            </a:lvl1pPr>
          </a:lstStyle>
          <a:p>
            <a:fld id="{2DF423C5-1F4C-46BB-90D0-426A858B493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64B0F79-7966-4E9A-962A-24300D284E83}" type="slidenum">
              <a:rPr lang="zh-TW" altLang="en-US" smtClean="0"/>
              <a:pPr/>
              <a:t>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封面.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39F7AA9-7E77-4DFA-B001-C210078EBC79}" type="datetimeFigureOut">
              <a:rPr lang="en-US"/>
              <a:pPr>
                <a:defRPr/>
              </a:pPr>
              <a:t>4/26/2021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C13500-6B05-4545-A8B5-C027DA9E36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CEA53-EB17-40B4-B767-9C9C8E6883BA}" type="datetimeFigureOut">
              <a:rPr lang="en-US"/>
              <a:pPr>
                <a:defRPr/>
              </a:pPr>
              <a:t>4/26/2021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26FB5A9-B7BC-4128-B081-ABF3E0FA61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匪頁.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F67BBFFF-E90A-40D0-BE27-2B733546BCB1}" type="datetimeFigureOut">
              <a:rPr lang="en-US"/>
              <a:pPr>
                <a:defRPr/>
              </a:pPr>
              <a:t>4/26/2021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D9AAD5F3-FE9B-48F2-AA47-DF9540650C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標題投影片">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srcRect/>
          <a:stretch>
            <a:fillRect/>
          </a:stretch>
        </p:blipFill>
        <p:spPr bwMode="auto">
          <a:xfrm>
            <a:off x="1588" y="0"/>
            <a:ext cx="9140825" cy="68564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D64FB26-EE09-482E-B05D-4D4E8C16B482}" type="datetimeFigureOut">
              <a:rPr lang="zh-TW" altLang="en-US" smtClean="0"/>
              <a:pPr/>
              <a:t>2021/4/26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EDEFB-6B5D-4ECB-AC7A-1463602260F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altLang="zh-TW"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zh-TW"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A2B2C7EF-8DD9-4FFB-AE4C-8E45D49CB370}" type="datetimeFigureOut">
              <a:rPr lang="en-US"/>
              <a:pPr>
                <a:defRPr/>
              </a:pPr>
              <a:t>4/26/2021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B4274475-2725-4357-B645-23C4F386952B}" type="slidenum">
              <a:rPr lang="en-US"/>
              <a:pPr>
                <a:defRPr/>
              </a:pPr>
              <a:t>‹#›</a:t>
            </a:fld>
            <a:endParaRPr lang="en-US" dirty="0"/>
          </a:p>
        </p:txBody>
      </p:sp>
      <p:pic>
        <p:nvPicPr>
          <p:cNvPr id="1031" name="Picture 6" descr="內頁.jpg"/>
          <p:cNvPicPr>
            <a:picLocks noChangeAspect="1"/>
          </p:cNvPicPr>
          <p:nvPr userDrawn="1"/>
        </p:nvPicPr>
        <p:blipFill>
          <a:blip r:embed="rId7"/>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7" r:id="rId4"/>
    <p:sldLayoutId id="2147483658" r:id="rId5"/>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6065"/>
            <a:ext cx="7772400" cy="1470025"/>
          </a:xfrm>
        </p:spPr>
        <p:txBody>
          <a:bodyPr/>
          <a:lstStyle/>
          <a:p>
            <a:r>
              <a:rPr lang="zh-TW" altLang="en-US" b="1" dirty="0" smtClean="0">
                <a:latin typeface="微軟正黑體" pitchFamily="34" charset="-120"/>
                <a:ea typeface="微軟正黑體" pitchFamily="34" charset="-120"/>
              </a:rPr>
              <a:t>國產建材實業股份有限公司</a:t>
            </a:r>
            <a:endParaRPr lang="zh-TW" altLang="en-US" b="1" dirty="0">
              <a:latin typeface="微軟正黑體" pitchFamily="34" charset="-120"/>
              <a:ea typeface="微軟正黑體" pitchFamily="34" charset="-120"/>
            </a:endParaRPr>
          </a:p>
        </p:txBody>
      </p:sp>
      <p:sp>
        <p:nvSpPr>
          <p:cNvPr id="3" name="副標題 2"/>
          <p:cNvSpPr>
            <a:spLocks noGrp="1"/>
          </p:cNvSpPr>
          <p:nvPr>
            <p:ph type="subTitle" idx="1"/>
          </p:nvPr>
        </p:nvSpPr>
        <p:spPr>
          <a:xfrm>
            <a:off x="1187532" y="2458204"/>
            <a:ext cx="6757060" cy="2549197"/>
          </a:xfrm>
        </p:spPr>
        <p:txBody>
          <a:bodyPr/>
          <a:lstStyle/>
          <a:p>
            <a:pPr algn="l"/>
            <a:r>
              <a:rPr lang="zh-TW" altLang="en-US" sz="2700" dirty="0" smtClean="0">
                <a:latin typeface="微軟正黑體" pitchFamily="34" charset="-120"/>
                <a:ea typeface="微軟正黑體" pitchFamily="34" charset="-120"/>
              </a:rPr>
              <a:t>一、公司基本簡介 </a:t>
            </a:r>
          </a:p>
          <a:p>
            <a:pPr algn="l"/>
            <a:r>
              <a:rPr lang="zh-TW" altLang="en-US" sz="2700" dirty="0" smtClean="0">
                <a:latin typeface="微軟正黑體" pitchFamily="34" charset="-120"/>
                <a:ea typeface="微軟正黑體" pitchFamily="34" charset="-120"/>
              </a:rPr>
              <a:t>二、 </a:t>
            </a:r>
            <a:r>
              <a:rPr lang="en-US" altLang="zh-TW" sz="2700" dirty="0" smtClean="0">
                <a:latin typeface="微軟正黑體" pitchFamily="34" charset="-120"/>
                <a:ea typeface="微軟正黑體" pitchFamily="34" charset="-120"/>
              </a:rPr>
              <a:t>2020</a:t>
            </a:r>
            <a:r>
              <a:rPr lang="zh-TW" altLang="en-US" sz="2700" dirty="0" smtClean="0">
                <a:latin typeface="微軟正黑體" pitchFamily="34" charset="-120"/>
                <a:ea typeface="微軟正黑體" pitchFamily="34" charset="-120"/>
              </a:rPr>
              <a:t>年營運績效</a:t>
            </a:r>
            <a:endParaRPr lang="en-US" altLang="zh-TW" sz="2700" dirty="0" smtClean="0">
              <a:latin typeface="微軟正黑體" pitchFamily="34" charset="-120"/>
              <a:ea typeface="微軟正黑體" pitchFamily="34" charset="-120"/>
            </a:endParaRPr>
          </a:p>
          <a:p>
            <a:pPr algn="l"/>
            <a:r>
              <a:rPr lang="zh-TW" altLang="en-US" sz="2700" dirty="0" smtClean="0">
                <a:latin typeface="微軟正黑體" pitchFamily="34" charset="-120"/>
                <a:ea typeface="微軟正黑體" pitchFamily="34" charset="-120"/>
              </a:rPr>
              <a:t>三、 </a:t>
            </a:r>
            <a:r>
              <a:rPr lang="en-US" altLang="zh-TW" sz="2700" dirty="0" smtClean="0">
                <a:latin typeface="微軟正黑體" pitchFamily="34" charset="-120"/>
                <a:ea typeface="微軟正黑體" pitchFamily="34" charset="-120"/>
              </a:rPr>
              <a:t>2021</a:t>
            </a:r>
            <a:r>
              <a:rPr lang="zh-TW" altLang="en-US" sz="2700" dirty="0" smtClean="0">
                <a:latin typeface="微軟正黑體" pitchFamily="34" charset="-120"/>
                <a:ea typeface="微軟正黑體" pitchFamily="34" charset="-120"/>
              </a:rPr>
              <a:t>年營運展望</a:t>
            </a:r>
            <a:endParaRPr lang="en-US" altLang="zh-TW" sz="2700" dirty="0" smtClean="0">
              <a:latin typeface="微軟正黑體" pitchFamily="34" charset="-120"/>
              <a:ea typeface="微軟正黑體" pitchFamily="34" charset="-120"/>
            </a:endParaRPr>
          </a:p>
          <a:p>
            <a:pPr algn="l"/>
            <a:r>
              <a:rPr lang="zh-TW" altLang="en-US" sz="2700" dirty="0" smtClean="0">
                <a:latin typeface="微軟正黑體" pitchFamily="34" charset="-120"/>
                <a:ea typeface="微軟正黑體" pitchFamily="34" charset="-120"/>
              </a:rPr>
              <a:t>四、中、長期營運亮點</a:t>
            </a:r>
            <a:endParaRPr lang="en-US" altLang="zh-TW" sz="2700" dirty="0" smtClean="0">
              <a:latin typeface="微軟正黑體" pitchFamily="34" charset="-120"/>
              <a:ea typeface="微軟正黑體" pitchFamily="34" charset="-120"/>
            </a:endParaRPr>
          </a:p>
          <a:p>
            <a:pPr algn="l"/>
            <a:r>
              <a:rPr lang="zh-TW" altLang="en-US" sz="2700" dirty="0" smtClean="0">
                <a:latin typeface="微軟正黑體" pitchFamily="34" charset="-120"/>
                <a:ea typeface="微軟正黑體" pitchFamily="34" charset="-120"/>
              </a:rPr>
              <a:t>五、重要附表</a:t>
            </a:r>
            <a:endParaRPr lang="en-US" altLang="zh-TW" sz="2700"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pPr algn="l"/>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2021</a:t>
            </a:r>
            <a:r>
              <a:rPr lang="zh-TW" altLang="en-US" sz="2200" dirty="0" smtClean="0">
                <a:latin typeface="微軟正黑體" pitchFamily="34" charset="-120"/>
                <a:ea typeface="微軟正黑體" pitchFamily="34" charset="-120"/>
              </a:rPr>
              <a:t>年</a:t>
            </a:r>
            <a:r>
              <a:rPr lang="en-US" altLang="zh-TW" sz="2200" dirty="0" smtClean="0">
                <a:latin typeface="微軟正黑體" pitchFamily="34" charset="-120"/>
                <a:ea typeface="微軟正黑體" pitchFamily="34" charset="-120"/>
              </a:rPr>
              <a:t>4</a:t>
            </a:r>
            <a:r>
              <a:rPr lang="zh-TW" altLang="en-US" sz="2200" dirty="0" smtClean="0">
                <a:latin typeface="微軟正黑體" pitchFamily="34" charset="-120"/>
                <a:ea typeface="微軟正黑體" pitchFamily="34" charset="-120"/>
              </a:rPr>
              <a:t>月</a:t>
            </a:r>
            <a:r>
              <a:rPr lang="en-US" altLang="zh-TW" sz="2200" dirty="0" smtClean="0">
                <a:latin typeface="微軟正黑體" pitchFamily="34" charset="-120"/>
                <a:ea typeface="微軟正黑體" pitchFamily="34" charset="-120"/>
              </a:rPr>
              <a:t>27</a:t>
            </a:r>
            <a:r>
              <a:rPr lang="zh-TW" altLang="en-US" sz="2200" dirty="0" smtClean="0">
                <a:latin typeface="微軟正黑體" pitchFamily="34" charset="-120"/>
                <a:ea typeface="微軟正黑體" pitchFamily="34" charset="-120"/>
              </a:rPr>
              <a:t>日</a:t>
            </a:r>
            <a:endParaRPr lang="zh-TW" altLang="en-US" sz="2200" dirty="0">
              <a:latin typeface="微軟正黑體" pitchFamily="34" charset="-120"/>
              <a:ea typeface="微軟正黑體" pitchFamily="34" charset="-120"/>
            </a:endParaRPr>
          </a:p>
        </p:txBody>
      </p:sp>
      <p:pic>
        <p:nvPicPr>
          <p:cNvPr id="9" name="圖片 8" descr="267ba98.png"/>
          <p:cNvPicPr>
            <a:picLocks noChangeAspect="1"/>
          </p:cNvPicPr>
          <p:nvPr/>
        </p:nvPicPr>
        <p:blipFill>
          <a:blip r:embed="rId2"/>
          <a:stretch>
            <a:fillRect/>
          </a:stretch>
        </p:blipFill>
        <p:spPr>
          <a:xfrm>
            <a:off x="5181180" y="3962400"/>
            <a:ext cx="3518573" cy="1847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31286" y="4429496"/>
            <a:ext cx="6531429" cy="129441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1211300" y="3847596"/>
            <a:ext cx="6745184" cy="13300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 name="圓角矩形 4"/>
          <p:cNvSpPr/>
          <p:nvPr/>
        </p:nvSpPr>
        <p:spPr>
          <a:xfrm>
            <a:off x="1579432" y="3182585"/>
            <a:ext cx="6804561" cy="1508166"/>
          </a:xfrm>
          <a:prstGeom prst="roundRect">
            <a:avLst/>
          </a:prstGeom>
          <a:gradFill>
            <a:gsLst>
              <a:gs pos="0">
                <a:schemeClr val="tx2">
                  <a:lumMod val="40000"/>
                  <a:lumOff val="60000"/>
                </a:schemeClr>
              </a:gs>
              <a:gs pos="100000">
                <a:schemeClr val="accent1">
                  <a:tint val="50000"/>
                  <a:shade val="100000"/>
                  <a:satMod val="3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 name="圓角矩形 5"/>
          <p:cNvSpPr/>
          <p:nvPr/>
        </p:nvSpPr>
        <p:spPr>
          <a:xfrm>
            <a:off x="1876315" y="2719449"/>
            <a:ext cx="6780810" cy="1496291"/>
          </a:xfrm>
          <a:prstGeom prst="roundRect">
            <a:avLst/>
          </a:prstGeom>
          <a:gradFill>
            <a:gsLst>
              <a:gs pos="0">
                <a:schemeClr val="accent1">
                  <a:lumMod val="20000"/>
                  <a:lumOff val="8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4000" b="1" kern="0" dirty="0" smtClean="0">
                <a:solidFill>
                  <a:srgbClr val="0070C0"/>
                </a:solidFill>
                <a:latin typeface="微軟正黑體" pitchFamily="34" charset="-120"/>
                <a:ea typeface="微軟正黑體" pitchFamily="34" charset="-120"/>
              </a:rPr>
              <a:t>五、重要附表</a:t>
            </a:r>
            <a:endParaRPr lang="en-US" altLang="zh-TW" sz="4000" b="1" kern="0" dirty="0" smtClean="0">
              <a:solidFill>
                <a:srgbClr val="0070C0"/>
              </a:solidFill>
              <a:latin typeface="微軟正黑體" pitchFamily="34" charset="-120"/>
              <a:ea typeface="微軟正黑體"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95646" y="182760"/>
            <a:ext cx="7757481" cy="565384"/>
          </a:xfrm>
          <a:prstGeom prst="rect">
            <a:avLst/>
          </a:prstGeom>
        </p:spPr>
        <p:txBody>
          <a:bodyPr/>
          <a:lstStyle/>
          <a:p>
            <a:pPr algn="ctr">
              <a:spcBef>
                <a:spcPts val="600"/>
              </a:spcBef>
            </a:pP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最近三年合併損益簡表</a:t>
            </a:r>
            <a:endParaRPr lang="en-US" altLang="zh-TW" sz="2800" b="1" kern="0" dirty="0" smtClean="0">
              <a:latin typeface="微軟正黑體" pitchFamily="34" charset="-120"/>
              <a:ea typeface="微軟正黑體" pitchFamily="34" charset="-120"/>
            </a:endParaRPr>
          </a:p>
        </p:txBody>
      </p:sp>
      <p:grpSp>
        <p:nvGrpSpPr>
          <p:cNvPr id="3" name="群組 28"/>
          <p:cNvGrpSpPr/>
          <p:nvPr/>
        </p:nvGrpSpPr>
        <p:grpSpPr>
          <a:xfrm>
            <a:off x="1695130" y="1286380"/>
            <a:ext cx="7055781" cy="5376374"/>
            <a:chOff x="949232" y="3152738"/>
            <a:chExt cx="7055781" cy="705161"/>
          </a:xfrm>
          <a:scene3d>
            <a:camera prst="orthographicFront">
              <a:rot lat="0" lon="0" rev="0"/>
            </a:camera>
            <a:lightRig rig="contrasting" dir="t">
              <a:rot lat="0" lon="0" rev="1200000"/>
            </a:lightRig>
          </a:scene3d>
        </p:grpSpPr>
        <p:sp>
          <p:nvSpPr>
            <p:cNvPr id="26" name="圓角化同側角落矩形 25"/>
            <p:cNvSpPr/>
            <p:nvPr/>
          </p:nvSpPr>
          <p:spPr>
            <a:xfrm rot="5400000">
              <a:off x="4124542" y="-22572"/>
              <a:ext cx="705161"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27" name="圓角化同側角落矩形 12"/>
            <p:cNvSpPr/>
            <p:nvPr/>
          </p:nvSpPr>
          <p:spPr>
            <a:xfrm>
              <a:off x="949233" y="3152738"/>
              <a:ext cx="7021358" cy="67073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t" anchorCtr="0">
              <a:noAutofit/>
            </a:bodyPr>
            <a:lstStyle/>
            <a:p>
              <a:pPr lvl="1" indent="-342000" defTabSz="622300">
                <a:lnSpc>
                  <a:spcPts val="1600"/>
                </a:lnSpc>
                <a:spcAft>
                  <a:spcPts val="600"/>
                </a:spcAft>
              </a:pPr>
              <a:endParaRPr lang="zh-TW" altLang="en-US" sz="1400" dirty="0" smtClean="0"/>
            </a:p>
          </p:txBody>
        </p:sp>
      </p:grpSp>
      <p:grpSp>
        <p:nvGrpSpPr>
          <p:cNvPr id="4" name="群組 31"/>
          <p:cNvGrpSpPr/>
          <p:nvPr/>
        </p:nvGrpSpPr>
        <p:grpSpPr>
          <a:xfrm>
            <a:off x="746335" y="1264998"/>
            <a:ext cx="1129060" cy="5396897"/>
            <a:chOff x="437" y="3130389"/>
            <a:chExt cx="948794" cy="749857"/>
          </a:xfrm>
          <a:scene3d>
            <a:camera prst="orthographicFront">
              <a:rot lat="0" lon="0" rev="0"/>
            </a:camera>
            <a:lightRig rig="contrasting" dir="t">
              <a:rot lat="0" lon="0" rev="1200000"/>
            </a:lightRig>
          </a:scene3d>
        </p:grpSpPr>
        <p:sp>
          <p:nvSpPr>
            <p:cNvPr id="29" name="圓角矩形 28"/>
            <p:cNvSpPr/>
            <p:nvPr/>
          </p:nvSpPr>
          <p:spPr>
            <a:xfrm>
              <a:off x="437" y="3130389"/>
              <a:ext cx="948794" cy="749857"/>
            </a:xfrm>
            <a:prstGeom prst="roundRect">
              <a:avLst/>
            </a:prstGeom>
            <a:solidFill>
              <a:srgbClr val="5960B2"/>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30"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t>1</a:t>
              </a:r>
              <a:endParaRPr lang="zh-TW" altLang="en-US" sz="3500" kern="1200" dirty="0"/>
            </a:p>
          </p:txBody>
        </p:sp>
      </p:grpSp>
      <p:graphicFrame>
        <p:nvGraphicFramePr>
          <p:cNvPr id="44" name="表格 43"/>
          <p:cNvGraphicFramePr>
            <a:graphicFrameLocks noGrp="1"/>
          </p:cNvGraphicFramePr>
          <p:nvPr/>
        </p:nvGraphicFramePr>
        <p:xfrm>
          <a:off x="2022761" y="1932376"/>
          <a:ext cx="6530365" cy="3708400"/>
        </p:xfrm>
        <a:graphic>
          <a:graphicData uri="http://schemas.openxmlformats.org/drawingml/2006/table">
            <a:tbl>
              <a:tblPr firstRow="1" bandRow="1">
                <a:tableStyleId>{5C22544A-7EE6-4342-B048-85BDC9FD1C3A}</a:tableStyleId>
              </a:tblPr>
              <a:tblGrid>
                <a:gridCol w="1848595"/>
                <a:gridCol w="1128156"/>
                <a:gridCol w="1163782"/>
                <a:gridCol w="1199407"/>
                <a:gridCol w="1190425"/>
              </a:tblGrid>
              <a:tr h="370840">
                <a:tc>
                  <a:txBody>
                    <a:bodyPr/>
                    <a:lstStyle/>
                    <a:p>
                      <a:pPr algn="ctr" fontAlgn="ctr"/>
                      <a:r>
                        <a:rPr lang="zh-TW" altLang="en-US" sz="1500" u="none" strike="noStrike" dirty="0"/>
                        <a:t>項目／年度</a:t>
                      </a:r>
                      <a:endParaRPr lang="zh-TW" altLang="en-US" sz="1500" b="0" i="0" u="none" strike="noStrike" dirty="0">
                        <a:solidFill>
                          <a:srgbClr val="000000"/>
                        </a:solidFill>
                        <a:latin typeface="全真方"/>
                      </a:endParaRPr>
                    </a:p>
                  </a:txBody>
                  <a:tcPr marL="7620" marR="7620" marT="7620" marB="0" anchor="ctr"/>
                </a:tc>
                <a:tc>
                  <a:txBody>
                    <a:bodyPr/>
                    <a:lstStyle/>
                    <a:p>
                      <a:pPr algn="ctr" fontAlgn="ctr"/>
                      <a:r>
                        <a:rPr lang="en-US" altLang="zh-TW" sz="1500" u="none" strike="noStrike"/>
                        <a:t>2018</a:t>
                      </a:r>
                      <a:r>
                        <a:rPr lang="zh-TW" altLang="en-US" sz="1500" u="none" strike="noStrike"/>
                        <a:t>年</a:t>
                      </a:r>
                      <a:endParaRPr lang="zh-TW" altLang="en-US" sz="1500" b="0" i="0" u="none" strike="noStrike">
                        <a:solidFill>
                          <a:srgbClr val="000000"/>
                        </a:solidFill>
                        <a:latin typeface="全真方"/>
                      </a:endParaRPr>
                    </a:p>
                  </a:txBody>
                  <a:tcPr marL="7620" marR="7620" marT="7620" marB="0" anchor="ctr"/>
                </a:tc>
                <a:tc>
                  <a:txBody>
                    <a:bodyPr/>
                    <a:lstStyle/>
                    <a:p>
                      <a:pPr algn="ctr" fontAlgn="ctr"/>
                      <a:r>
                        <a:rPr lang="en-US" altLang="zh-TW" sz="1500" u="none" strike="noStrike"/>
                        <a:t>2019</a:t>
                      </a:r>
                      <a:r>
                        <a:rPr lang="zh-TW" altLang="en-US" sz="1500" u="none" strike="noStrike"/>
                        <a:t>年</a:t>
                      </a:r>
                      <a:endParaRPr lang="zh-TW" altLang="en-US" sz="1500" b="0" i="0" u="none" strike="noStrike">
                        <a:solidFill>
                          <a:srgbClr val="000000"/>
                        </a:solidFill>
                        <a:latin typeface="全真方"/>
                      </a:endParaRPr>
                    </a:p>
                  </a:txBody>
                  <a:tcPr marL="7620" marR="7620" marT="7620" marB="0" anchor="ctr"/>
                </a:tc>
                <a:tc>
                  <a:txBody>
                    <a:bodyPr/>
                    <a:lstStyle/>
                    <a:p>
                      <a:pPr algn="ctr" fontAlgn="ctr"/>
                      <a:r>
                        <a:rPr lang="en-US" altLang="zh-TW" sz="1500" u="none" strike="noStrike" dirty="0" smtClean="0"/>
                        <a:t>2020</a:t>
                      </a:r>
                      <a:r>
                        <a:rPr lang="zh-TW" altLang="en-US" sz="1500" u="none" strike="noStrike" dirty="0" smtClean="0"/>
                        <a:t>年</a:t>
                      </a:r>
                      <a:endParaRPr lang="zh-TW" altLang="en-US" sz="1500" b="0" i="0" u="none" strike="noStrike" dirty="0">
                        <a:solidFill>
                          <a:srgbClr val="000000"/>
                        </a:solidFill>
                        <a:latin typeface="全真方"/>
                      </a:endParaRPr>
                    </a:p>
                  </a:txBody>
                  <a:tcPr marL="7620" marR="7620" marT="7620" marB="0" anchor="ctr"/>
                </a:tc>
                <a:tc>
                  <a:txBody>
                    <a:bodyPr/>
                    <a:lstStyle/>
                    <a:p>
                      <a:pPr algn="ctr" fontAlgn="ctr"/>
                      <a:r>
                        <a:rPr lang="en-US" altLang="zh-TW" sz="1500" u="none" strike="noStrike" dirty="0" smtClean="0"/>
                        <a:t>2020</a:t>
                      </a:r>
                      <a:r>
                        <a:rPr lang="zh-TW" altLang="en-US" sz="1500" u="none" strike="noStrike" dirty="0" smtClean="0"/>
                        <a:t>年</a:t>
                      </a:r>
                      <a:r>
                        <a:rPr lang="en-US" altLang="zh-TW" sz="1500" u="none" strike="noStrike" dirty="0" smtClean="0"/>
                        <a:t>Q4</a:t>
                      </a:r>
                      <a:endParaRPr lang="zh-TW" altLang="en-US" sz="1500" b="0" i="0" u="none" strike="noStrike" dirty="0">
                        <a:solidFill>
                          <a:srgbClr val="000000"/>
                        </a:solidFill>
                        <a:latin typeface="全真方"/>
                      </a:endParaRPr>
                    </a:p>
                  </a:txBody>
                  <a:tcPr marL="7620" marR="7620" marT="7620" marB="0" anchor="ctr"/>
                </a:tc>
              </a:tr>
              <a:tr h="370840">
                <a:tc>
                  <a:txBody>
                    <a:bodyPr/>
                    <a:lstStyle/>
                    <a:p>
                      <a:pPr algn="l" fontAlgn="ctr"/>
                      <a:r>
                        <a:rPr lang="zh-TW" altLang="en-US" sz="1500" u="none" strike="noStrike" dirty="0"/>
                        <a:t>營業</a:t>
                      </a:r>
                      <a:r>
                        <a:rPr lang="zh-TW" altLang="en-US" sz="1500" u="none" strike="noStrike" dirty="0" smtClean="0"/>
                        <a:t>收入</a:t>
                      </a:r>
                      <a:r>
                        <a:rPr lang="en-US" altLang="zh-TW" sz="1500" u="none" strike="noStrike" baseline="30000" dirty="0" smtClean="0"/>
                        <a:t>(</a:t>
                      </a:r>
                      <a:r>
                        <a:rPr lang="zh-TW" altLang="en-US" sz="1500" u="none" strike="noStrike" baseline="30000" dirty="0" smtClean="0"/>
                        <a:t>註</a:t>
                      </a:r>
                      <a:r>
                        <a:rPr lang="en-US" altLang="zh-TW" sz="1500" u="none" strike="noStrike" baseline="30000" dirty="0" smtClean="0"/>
                        <a:t>1)</a:t>
                      </a:r>
                      <a:endParaRPr lang="zh-TW" altLang="en-US" sz="1500" b="0" i="0" u="none" strike="noStrike" baseline="30000" dirty="0">
                        <a:solidFill>
                          <a:srgbClr val="000000"/>
                        </a:solidFill>
                        <a:latin typeface="全真方"/>
                      </a:endParaRPr>
                    </a:p>
                  </a:txBody>
                  <a:tcPr marL="137160" marR="7620" marT="7620" marB="0" anchor="ctr"/>
                </a:tc>
                <a:tc>
                  <a:txBody>
                    <a:bodyPr/>
                    <a:lstStyle/>
                    <a:p>
                      <a:pPr algn="ctr" fontAlgn="ctr"/>
                      <a:r>
                        <a:rPr lang="en-US" altLang="zh-TW" sz="1500" u="none" strike="noStrike"/>
                        <a:t>186.45 </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a:t>190.05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188.78</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56.75</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dirty="0"/>
                        <a:t>營業毛利</a:t>
                      </a:r>
                      <a:endParaRPr lang="zh-TW" altLang="en-US" sz="1500" b="0" i="0" u="none" strike="noStrike" dirty="0">
                        <a:solidFill>
                          <a:srgbClr val="000000"/>
                        </a:solidFill>
                        <a:latin typeface="全真方"/>
                      </a:endParaRPr>
                    </a:p>
                  </a:txBody>
                  <a:tcPr marL="137160" marR="7620" marT="7620" marB="0" anchor="ctr"/>
                </a:tc>
                <a:tc>
                  <a:txBody>
                    <a:bodyPr/>
                    <a:lstStyle/>
                    <a:p>
                      <a:pPr algn="ctr" fontAlgn="ctr"/>
                      <a:r>
                        <a:rPr lang="en-US" altLang="zh-TW" sz="1500" u="none" strike="noStrike"/>
                        <a:t>14.08 </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a:t>12.90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31.33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10.05</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dirty="0"/>
                        <a:t>毛利率</a:t>
                      </a:r>
                      <a:r>
                        <a:rPr lang="en-US" altLang="zh-TW" sz="1500" u="none" strike="noStrike" dirty="0"/>
                        <a:t>(%)</a:t>
                      </a:r>
                      <a:endParaRPr lang="en-US" altLang="zh-TW" sz="1500" b="0" i="0" u="none" strike="noStrike" dirty="0">
                        <a:solidFill>
                          <a:srgbClr val="000000"/>
                        </a:solidFill>
                        <a:latin typeface="全真方"/>
                      </a:endParaRPr>
                    </a:p>
                  </a:txBody>
                  <a:tcPr marL="411480" marR="7620" marT="7620" marB="0" anchor="ctr"/>
                </a:tc>
                <a:tc>
                  <a:txBody>
                    <a:bodyPr/>
                    <a:lstStyle/>
                    <a:p>
                      <a:pPr algn="ctr" fontAlgn="ctr"/>
                      <a:r>
                        <a:rPr lang="en-US" altLang="zh-TW" sz="1500" u="none" strike="noStrike" dirty="0"/>
                        <a:t>7.55%</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a:t>6.79%</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16.60%</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17.71%</a:t>
                      </a:r>
                      <a:endParaRPr lang="en-US" altLang="zh-TW" sz="1500" b="1"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a:t>營業費用</a:t>
                      </a:r>
                      <a:endParaRPr lang="zh-TW" altLang="en-US" sz="1500" b="0" i="0" u="none" strike="noStrike">
                        <a:solidFill>
                          <a:srgbClr val="000000"/>
                        </a:solidFill>
                        <a:latin typeface="全真方"/>
                      </a:endParaRPr>
                    </a:p>
                  </a:txBody>
                  <a:tcPr marL="137160" marR="7620" marT="7620" marB="0" anchor="ctr"/>
                </a:tc>
                <a:tc>
                  <a:txBody>
                    <a:bodyPr/>
                    <a:lstStyle/>
                    <a:p>
                      <a:pPr algn="ctr" fontAlgn="ctr"/>
                      <a:r>
                        <a:rPr lang="en-US" altLang="zh-TW" sz="1500" u="none" strike="noStrike" dirty="0"/>
                        <a:t>9.58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a:t>9.26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8.09</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2.48</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a:t>費用率</a:t>
                      </a:r>
                      <a:r>
                        <a:rPr lang="en-US" altLang="zh-TW" sz="1500" u="none" strike="noStrike"/>
                        <a:t>(%)</a:t>
                      </a:r>
                      <a:endParaRPr lang="en-US" altLang="zh-TW" sz="1500" b="0" i="0" u="none" strike="noStrike">
                        <a:solidFill>
                          <a:srgbClr val="000000"/>
                        </a:solidFill>
                        <a:latin typeface="全真方"/>
                      </a:endParaRPr>
                    </a:p>
                  </a:txBody>
                  <a:tcPr marL="411480" marR="7620" marT="7620" marB="0" anchor="ctr"/>
                </a:tc>
                <a:tc>
                  <a:txBody>
                    <a:bodyPr/>
                    <a:lstStyle/>
                    <a:p>
                      <a:pPr algn="ctr" fontAlgn="ctr"/>
                      <a:r>
                        <a:rPr lang="en-US" altLang="zh-TW" sz="1500" u="none" strike="noStrike" dirty="0"/>
                        <a:t>5.14%</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a:t>4.87%</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4.29%</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4.37%</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dirty="0"/>
                        <a:t>營業外收支 </a:t>
                      </a:r>
                      <a:r>
                        <a:rPr lang="en-US" altLang="zh-TW" sz="1500" u="none" strike="noStrike" baseline="30000" dirty="0"/>
                        <a:t>(</a:t>
                      </a:r>
                      <a:r>
                        <a:rPr lang="zh-TW" altLang="en-US" sz="1500" u="none" strike="noStrike" baseline="30000" dirty="0" smtClean="0"/>
                        <a:t>註</a:t>
                      </a:r>
                      <a:r>
                        <a:rPr lang="en-US" altLang="zh-TW" sz="1500" u="none" strike="noStrike" baseline="30000" dirty="0" smtClean="0"/>
                        <a:t>2)</a:t>
                      </a:r>
                      <a:endParaRPr lang="en-US" altLang="zh-TW" sz="1500" b="0" i="0" u="none" strike="noStrike" baseline="30000" dirty="0">
                        <a:solidFill>
                          <a:srgbClr val="000000"/>
                        </a:solidFill>
                        <a:latin typeface="全真方"/>
                      </a:endParaRPr>
                    </a:p>
                  </a:txBody>
                  <a:tcPr marL="137160" marR="7620" marT="7620" marB="0" anchor="ctr"/>
                </a:tc>
                <a:tc>
                  <a:txBody>
                    <a:bodyPr/>
                    <a:lstStyle/>
                    <a:p>
                      <a:pPr algn="ctr" fontAlgn="ctr"/>
                      <a:r>
                        <a:rPr lang="en-US" altLang="zh-TW" sz="1500" u="none" strike="noStrike"/>
                        <a:t>0.90 </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a:t>9.07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3.82</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0.75</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a:t>稅前淨利</a:t>
                      </a:r>
                      <a:endParaRPr lang="zh-TW" altLang="en-US" sz="1500" b="0" i="0" u="none" strike="noStrike">
                        <a:solidFill>
                          <a:srgbClr val="000000"/>
                        </a:solidFill>
                        <a:latin typeface="全真方"/>
                      </a:endParaRPr>
                    </a:p>
                  </a:txBody>
                  <a:tcPr marL="137160" marR="7620" marT="7620" marB="0" anchor="ctr"/>
                </a:tc>
                <a:tc>
                  <a:txBody>
                    <a:bodyPr/>
                    <a:lstStyle/>
                    <a:p>
                      <a:pPr algn="ctr" fontAlgn="ctr"/>
                      <a:r>
                        <a:rPr lang="en-US" altLang="zh-TW" sz="1500" u="none" strike="noStrike"/>
                        <a:t>5.40 </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a:t>12.71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27.06</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8.32</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a:t>稅後淨利</a:t>
                      </a:r>
                      <a:endParaRPr lang="zh-TW" altLang="en-US" sz="1500" b="0" i="0" u="none" strike="noStrike">
                        <a:solidFill>
                          <a:srgbClr val="000000"/>
                        </a:solidFill>
                        <a:latin typeface="全真方"/>
                      </a:endParaRPr>
                    </a:p>
                  </a:txBody>
                  <a:tcPr marL="137160" marR="7620" marT="7620" marB="0" anchor="ctr"/>
                </a:tc>
                <a:tc>
                  <a:txBody>
                    <a:bodyPr/>
                    <a:lstStyle/>
                    <a:p>
                      <a:pPr algn="ctr" fontAlgn="ctr"/>
                      <a:r>
                        <a:rPr lang="en-US" altLang="zh-TW" sz="1500" u="none" strike="noStrike"/>
                        <a:t>5.91 </a:t>
                      </a:r>
                      <a:endParaRPr lang="en-US" altLang="zh-TW" sz="1500" b="0" i="0" u="none" strike="noStrike">
                        <a:solidFill>
                          <a:srgbClr val="000000"/>
                        </a:solidFill>
                        <a:latin typeface="Times New Roman"/>
                      </a:endParaRPr>
                    </a:p>
                  </a:txBody>
                  <a:tcPr marL="7620" marR="7620" marT="7620" marB="0" anchor="ctr"/>
                </a:tc>
                <a:tc>
                  <a:txBody>
                    <a:bodyPr/>
                    <a:lstStyle/>
                    <a:p>
                      <a:pPr algn="ctr" fontAlgn="ctr"/>
                      <a:r>
                        <a:rPr lang="en-US" altLang="zh-TW" sz="1500" u="none" strike="noStrike" dirty="0"/>
                        <a:t>11.86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25.51</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7.44</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u="none" strike="noStrike" dirty="0"/>
                        <a:t>每股盈餘</a:t>
                      </a:r>
                      <a:r>
                        <a:rPr lang="en-US" altLang="zh-TW" sz="1500" u="none" strike="noStrike" dirty="0"/>
                        <a:t>(</a:t>
                      </a:r>
                      <a:r>
                        <a:rPr lang="zh-TW" altLang="en-US" sz="1500" u="none" strike="noStrike" dirty="0"/>
                        <a:t>元）</a:t>
                      </a:r>
                      <a:endParaRPr lang="zh-TW" altLang="en-US" sz="1500" b="0" i="0" u="none" strike="noStrike" dirty="0">
                        <a:solidFill>
                          <a:srgbClr val="000000"/>
                        </a:solidFill>
                        <a:latin typeface="全真方"/>
                      </a:endParaRPr>
                    </a:p>
                  </a:txBody>
                  <a:tcPr marL="411480" marR="7620" marT="7620" marB="0" anchor="ctr"/>
                </a:tc>
                <a:tc>
                  <a:txBody>
                    <a:bodyPr/>
                    <a:lstStyle/>
                    <a:p>
                      <a:pPr algn="ctr" fontAlgn="ctr"/>
                      <a:r>
                        <a:rPr lang="en-US" altLang="zh-TW" sz="1500" u="none" strike="noStrike" dirty="0"/>
                        <a:t>0.37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a:t>0.80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1.90</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u="none" strike="noStrike" dirty="0" smtClean="0"/>
                        <a:t>0.59</a:t>
                      </a:r>
                      <a:endParaRPr lang="en-US" altLang="zh-TW" sz="1500" b="0" i="0" u="none" strike="noStrike" dirty="0">
                        <a:solidFill>
                          <a:srgbClr val="000000"/>
                        </a:solidFill>
                        <a:latin typeface="Times New Roman"/>
                      </a:endParaRPr>
                    </a:p>
                  </a:txBody>
                  <a:tcPr marL="7620" marR="7620" marT="7620" marB="0" anchor="ctr"/>
                </a:tc>
              </a:tr>
            </a:tbl>
          </a:graphicData>
        </a:graphic>
      </p:graphicFrame>
      <p:sp>
        <p:nvSpPr>
          <p:cNvPr id="45" name="文字方塊 44"/>
          <p:cNvSpPr txBox="1"/>
          <p:nvPr/>
        </p:nvSpPr>
        <p:spPr>
          <a:xfrm>
            <a:off x="2022761" y="5783283"/>
            <a:ext cx="6373094" cy="630942"/>
          </a:xfrm>
          <a:prstGeom prst="rect">
            <a:avLst/>
          </a:prstGeom>
          <a:noFill/>
        </p:spPr>
        <p:txBody>
          <a:bodyPr wrap="square" rtlCol="0">
            <a:spAutoFit/>
          </a:bodyPr>
          <a:lstStyle/>
          <a:p>
            <a:pPr>
              <a:spcAft>
                <a:spcPts val="600"/>
              </a:spcAft>
            </a:pPr>
            <a:r>
              <a:rPr lang="zh-TW" altLang="en-US" sz="1000" dirty="0" smtClean="0"/>
              <a:t>註</a:t>
            </a:r>
            <a:r>
              <a:rPr lang="en-US" altLang="zh-TW" sz="1000" dirty="0" smtClean="0"/>
              <a:t>1</a:t>
            </a:r>
            <a:r>
              <a:rPr lang="zh-TW" altLang="en-US" sz="1000" dirty="0" smtClean="0"/>
              <a:t>：</a:t>
            </a:r>
            <a:r>
              <a:rPr lang="en-US" altLang="zh-TW" sz="1000" dirty="0" smtClean="0"/>
              <a:t>2018</a:t>
            </a:r>
            <a:r>
              <a:rPr lang="zh-TW" altLang="en-US" sz="1000" dirty="0" smtClean="0"/>
              <a:t>年及</a:t>
            </a:r>
            <a:r>
              <a:rPr lang="en-US" altLang="zh-TW" sz="1000" dirty="0" smtClean="0"/>
              <a:t>2019</a:t>
            </a:r>
            <a:r>
              <a:rPr lang="zh-TW" altLang="en-US" sz="1000" dirty="0" smtClean="0"/>
              <a:t>年分別含有福建廠收入</a:t>
            </a:r>
            <a:r>
              <a:rPr lang="en-US" altLang="zh-TW" sz="1000" dirty="0" smtClean="0"/>
              <a:t>27.98</a:t>
            </a:r>
            <a:r>
              <a:rPr lang="zh-TW" altLang="en-US" sz="1000" dirty="0" smtClean="0"/>
              <a:t>億及</a:t>
            </a:r>
            <a:r>
              <a:rPr lang="en-US" altLang="zh-TW" sz="1000" dirty="0" smtClean="0"/>
              <a:t>15.46</a:t>
            </a:r>
            <a:r>
              <a:rPr lang="zh-TW" altLang="en-US" sz="1000" dirty="0" smtClean="0"/>
              <a:t>億，而</a:t>
            </a:r>
            <a:r>
              <a:rPr lang="en-US" altLang="zh-TW" sz="1000" dirty="0" smtClean="0"/>
              <a:t>2020</a:t>
            </a:r>
            <a:r>
              <a:rPr lang="zh-TW" altLang="en-US" sz="1000" dirty="0" smtClean="0"/>
              <a:t>年則無此收入。</a:t>
            </a:r>
            <a:endParaRPr lang="en-US" altLang="zh-TW" sz="1000" dirty="0" smtClean="0"/>
          </a:p>
          <a:p>
            <a:r>
              <a:rPr lang="zh-TW" altLang="en-US" sz="1000" dirty="0" smtClean="0"/>
              <a:t>註</a:t>
            </a:r>
            <a:r>
              <a:rPr lang="en-US" altLang="zh-TW" sz="1000" dirty="0" smtClean="0"/>
              <a:t>2</a:t>
            </a:r>
            <a:r>
              <a:rPr lang="zh-TW" altLang="en-US" sz="1000" dirty="0" smtClean="0"/>
              <a:t>：營業外收支：每年均約有</a:t>
            </a:r>
            <a:r>
              <a:rPr lang="en-US" altLang="zh-TW" sz="1000" dirty="0" smtClean="0"/>
              <a:t>8,000</a:t>
            </a:r>
            <a:r>
              <a:rPr lang="zh-TW" altLang="en-US" sz="1000" dirty="0" smtClean="0"/>
              <a:t>萬元現金股利入帳，</a:t>
            </a:r>
            <a:r>
              <a:rPr lang="en-US" altLang="zh-TW" sz="1000" dirty="0" smtClean="0"/>
              <a:t>2019</a:t>
            </a:r>
            <a:r>
              <a:rPr lang="zh-TW" altLang="en-US" sz="1000" dirty="0" smtClean="0"/>
              <a:t>年有處分褔建水泥廠及中壢大樓之處分利益入帳，</a:t>
            </a:r>
            <a:r>
              <a:rPr lang="en-US" altLang="zh-TW" sz="1000" dirty="0" smtClean="0"/>
              <a:t>2020</a:t>
            </a:r>
            <a:r>
              <a:rPr lang="zh-TW" altLang="en-US" sz="1000" dirty="0" smtClean="0"/>
              <a:t>年有台北港埠退回溢繳權利金收益。</a:t>
            </a:r>
            <a:endParaRPr lang="zh-TW" altLang="en-US" sz="1000" dirty="0"/>
          </a:p>
        </p:txBody>
      </p:sp>
      <p:sp>
        <p:nvSpPr>
          <p:cNvPr id="46" name="文字方塊 45"/>
          <p:cNvSpPr txBox="1"/>
          <p:nvPr/>
        </p:nvSpPr>
        <p:spPr>
          <a:xfrm>
            <a:off x="7080587" y="1577099"/>
            <a:ext cx="1472540" cy="307777"/>
          </a:xfrm>
          <a:prstGeom prst="rect">
            <a:avLst/>
          </a:prstGeom>
          <a:noFill/>
        </p:spPr>
        <p:txBody>
          <a:bodyPr wrap="square" rtlCol="0">
            <a:spAutoFit/>
          </a:bodyPr>
          <a:lstStyle/>
          <a:p>
            <a:r>
              <a:rPr lang="zh-TW" altLang="en-US" sz="1400" dirty="0" smtClean="0"/>
              <a:t>金額單位：億元</a:t>
            </a:r>
            <a:endParaRPr lang="zh-TW" altLang="en-US" sz="1400" dirty="0"/>
          </a:p>
        </p:txBody>
      </p:sp>
      <p:sp>
        <p:nvSpPr>
          <p:cNvPr id="47" name="矩形 46"/>
          <p:cNvSpPr/>
          <p:nvPr/>
        </p:nvSpPr>
        <p:spPr>
          <a:xfrm>
            <a:off x="7338951" y="1956126"/>
            <a:ext cx="1214176" cy="3708400"/>
          </a:xfrm>
          <a:prstGeom prst="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48" name="文字方塊 47"/>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P.9</a:t>
            </a:r>
            <a:endParaRPr lang="zh-TW" altLang="en-US" dirty="0">
              <a:solidFill>
                <a:schemeClr val="bg1">
                  <a:lumMod val="50000"/>
                </a:schemeClr>
              </a:solidFill>
            </a:endParaRPr>
          </a:p>
        </p:txBody>
      </p:sp>
      <p:sp>
        <p:nvSpPr>
          <p:cNvPr id="14" name="文字方塊 13"/>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95646" y="182760"/>
            <a:ext cx="7757481" cy="565384"/>
          </a:xfrm>
          <a:prstGeom prst="rect">
            <a:avLst/>
          </a:prstGeom>
        </p:spPr>
        <p:txBody>
          <a:bodyPr/>
          <a:lstStyle/>
          <a:p>
            <a:pPr marL="0" lvl="1" algn="ctr"/>
            <a:r>
              <a:rPr lang="en-US" altLang="zh-TW" sz="2800" dirty="0" smtClean="0">
                <a:latin typeface="微軟正黑體" pitchFamily="34" charset="-120"/>
                <a:ea typeface="微軟正黑體" pitchFamily="34" charset="-120"/>
              </a:rPr>
              <a:t>B.</a:t>
            </a:r>
            <a:r>
              <a:rPr lang="zh-TW" altLang="en-US" sz="2800" dirty="0" smtClean="0">
                <a:latin typeface="微軟正黑體" pitchFamily="34" charset="-120"/>
                <a:ea typeface="微軟正黑體" pitchFamily="34" charset="-120"/>
              </a:rPr>
              <a:t>最近三年個體損益簡表</a:t>
            </a:r>
            <a:endParaRPr lang="en-US" altLang="zh-TW" sz="2800" b="1" kern="0" dirty="0" smtClean="0">
              <a:latin typeface="微軟正黑體" pitchFamily="34" charset="-120"/>
              <a:ea typeface="微軟正黑體" pitchFamily="34" charset="-120"/>
            </a:endParaRPr>
          </a:p>
          <a:p>
            <a:pPr marL="0" lvl="1" algn="ctr"/>
            <a:endParaRPr lang="en-US" altLang="zh-TW" sz="2800" dirty="0" smtClean="0"/>
          </a:p>
        </p:txBody>
      </p:sp>
      <p:grpSp>
        <p:nvGrpSpPr>
          <p:cNvPr id="3" name="群組 28"/>
          <p:cNvGrpSpPr/>
          <p:nvPr/>
        </p:nvGrpSpPr>
        <p:grpSpPr>
          <a:xfrm>
            <a:off x="1695130" y="918255"/>
            <a:ext cx="7055781" cy="5376374"/>
            <a:chOff x="949232" y="3152738"/>
            <a:chExt cx="7055781" cy="705161"/>
          </a:xfrm>
          <a:scene3d>
            <a:camera prst="orthographicFront">
              <a:rot lat="0" lon="0" rev="0"/>
            </a:camera>
            <a:lightRig rig="contrasting" dir="t">
              <a:rot lat="0" lon="0" rev="1200000"/>
            </a:lightRig>
          </a:scene3d>
        </p:grpSpPr>
        <p:sp>
          <p:nvSpPr>
            <p:cNvPr id="26" name="圓角化同側角落矩形 25"/>
            <p:cNvSpPr/>
            <p:nvPr/>
          </p:nvSpPr>
          <p:spPr>
            <a:xfrm rot="5400000">
              <a:off x="4124542" y="-22572"/>
              <a:ext cx="705161" cy="7055781"/>
            </a:xfrm>
            <a:prstGeom prst="round2SameRect">
              <a:avLst/>
            </a:prstGeom>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27" name="圓角化同側角落矩形 12"/>
            <p:cNvSpPr/>
            <p:nvPr/>
          </p:nvSpPr>
          <p:spPr>
            <a:xfrm>
              <a:off x="949233" y="3152738"/>
              <a:ext cx="7021358" cy="67073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t" anchorCtr="0">
              <a:noAutofit/>
            </a:bodyPr>
            <a:lstStyle/>
            <a:p>
              <a:pPr lvl="1" indent="-342000" defTabSz="622300">
                <a:lnSpc>
                  <a:spcPts val="1600"/>
                </a:lnSpc>
                <a:spcAft>
                  <a:spcPts val="600"/>
                </a:spcAft>
              </a:pPr>
              <a:r>
                <a:rPr lang="zh-TW" altLang="en-US" sz="1400" dirty="0" smtClean="0"/>
                <a:t>目前營運成效→</a:t>
              </a:r>
              <a:r>
                <a:rPr lang="en-US" altLang="zh-TW" sz="1400" dirty="0" smtClean="0"/>
                <a:t>2020</a:t>
              </a:r>
              <a:r>
                <a:rPr lang="zh-TW" altLang="en-US" sz="1400" dirty="0" smtClean="0"/>
                <a:t>年</a:t>
              </a:r>
              <a:r>
                <a:rPr lang="en-US" altLang="zh-TW" sz="1400" dirty="0" smtClean="0"/>
                <a:t>Q4</a:t>
              </a:r>
              <a:r>
                <a:rPr lang="zh-TW" altLang="en-US" sz="1400" dirty="0" smtClean="0"/>
                <a:t>毛利率已突破</a:t>
              </a:r>
              <a:r>
                <a:rPr lang="en-US" altLang="zh-TW" sz="1400" dirty="0" smtClean="0"/>
                <a:t>19.85%(≒20%)</a:t>
              </a:r>
            </a:p>
            <a:p>
              <a:pPr lvl="1" indent="-342000" defTabSz="622300">
                <a:lnSpc>
                  <a:spcPts val="1600"/>
                </a:lnSpc>
                <a:spcAft>
                  <a:spcPts val="600"/>
                </a:spcAft>
              </a:pPr>
              <a:endParaRPr lang="zh-TW" altLang="en-US" sz="1400" dirty="0" smtClean="0"/>
            </a:p>
          </p:txBody>
        </p:sp>
      </p:grpSp>
      <p:grpSp>
        <p:nvGrpSpPr>
          <p:cNvPr id="4" name="群組 31"/>
          <p:cNvGrpSpPr/>
          <p:nvPr/>
        </p:nvGrpSpPr>
        <p:grpSpPr>
          <a:xfrm>
            <a:off x="746335" y="896873"/>
            <a:ext cx="1129060" cy="5396897"/>
            <a:chOff x="437" y="3130389"/>
            <a:chExt cx="948794" cy="749857"/>
          </a:xfrm>
          <a:scene3d>
            <a:camera prst="orthographicFront">
              <a:rot lat="0" lon="0" rev="0"/>
            </a:camera>
            <a:lightRig rig="contrasting" dir="t">
              <a:rot lat="0" lon="0" rev="1200000"/>
            </a:lightRig>
          </a:scene3d>
        </p:grpSpPr>
        <p:sp>
          <p:nvSpPr>
            <p:cNvPr id="29" name="圓角矩形 28"/>
            <p:cNvSpPr/>
            <p:nvPr/>
          </p:nvSpPr>
          <p:spPr>
            <a:xfrm>
              <a:off x="437" y="3130389"/>
              <a:ext cx="948794" cy="74985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30"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t>1</a:t>
              </a:r>
              <a:endParaRPr lang="zh-TW" altLang="en-US" sz="3500" kern="1200" dirty="0"/>
            </a:p>
          </p:txBody>
        </p:sp>
      </p:grpSp>
      <p:graphicFrame>
        <p:nvGraphicFramePr>
          <p:cNvPr id="44" name="表格 43"/>
          <p:cNvGraphicFramePr>
            <a:graphicFrameLocks noGrp="1"/>
          </p:cNvGraphicFramePr>
          <p:nvPr/>
        </p:nvGraphicFramePr>
        <p:xfrm>
          <a:off x="2022761" y="1706751"/>
          <a:ext cx="6530365" cy="3708400"/>
        </p:xfrm>
        <a:graphic>
          <a:graphicData uri="http://schemas.openxmlformats.org/drawingml/2006/table">
            <a:tbl>
              <a:tblPr firstRow="1" bandRow="1">
                <a:tableStyleId>{5C22544A-7EE6-4342-B048-85BDC9FD1C3A}</a:tableStyleId>
              </a:tblPr>
              <a:tblGrid>
                <a:gridCol w="1848595"/>
                <a:gridCol w="1128156"/>
                <a:gridCol w="1163782"/>
                <a:gridCol w="1199407"/>
                <a:gridCol w="1190425"/>
              </a:tblGrid>
              <a:tr h="370840">
                <a:tc>
                  <a:txBody>
                    <a:bodyPr/>
                    <a:lstStyle/>
                    <a:p>
                      <a:pPr algn="ctr" fontAlgn="ctr"/>
                      <a:r>
                        <a:rPr lang="zh-TW" altLang="en-US" sz="1500" u="none" strike="noStrike" dirty="0"/>
                        <a:t>項目／年度</a:t>
                      </a:r>
                      <a:endParaRPr lang="zh-TW" altLang="en-US" sz="1500" b="0" i="0" u="none" strike="noStrike" dirty="0">
                        <a:solidFill>
                          <a:srgbClr val="000000"/>
                        </a:solidFill>
                        <a:latin typeface="全真方"/>
                      </a:endParaRPr>
                    </a:p>
                  </a:txBody>
                  <a:tcPr marL="7620" marR="7620" marT="7620" marB="0" anchor="ctr"/>
                </a:tc>
                <a:tc>
                  <a:txBody>
                    <a:bodyPr/>
                    <a:lstStyle/>
                    <a:p>
                      <a:pPr algn="ctr" fontAlgn="ctr"/>
                      <a:r>
                        <a:rPr lang="en-US" altLang="zh-TW" sz="1500" u="none" strike="noStrike"/>
                        <a:t>2018</a:t>
                      </a:r>
                      <a:r>
                        <a:rPr lang="zh-TW" altLang="en-US" sz="1500" u="none" strike="noStrike"/>
                        <a:t>年</a:t>
                      </a:r>
                      <a:endParaRPr lang="zh-TW" altLang="en-US" sz="1500" b="0" i="0" u="none" strike="noStrike">
                        <a:solidFill>
                          <a:srgbClr val="000000"/>
                        </a:solidFill>
                        <a:latin typeface="全真方"/>
                      </a:endParaRPr>
                    </a:p>
                  </a:txBody>
                  <a:tcPr marL="7620" marR="7620" marT="7620" marB="0" anchor="ctr"/>
                </a:tc>
                <a:tc>
                  <a:txBody>
                    <a:bodyPr/>
                    <a:lstStyle/>
                    <a:p>
                      <a:pPr algn="ctr" fontAlgn="ctr"/>
                      <a:r>
                        <a:rPr lang="en-US" altLang="zh-TW" sz="1500" u="none" strike="noStrike"/>
                        <a:t>2019</a:t>
                      </a:r>
                      <a:r>
                        <a:rPr lang="zh-TW" altLang="en-US" sz="1500" u="none" strike="noStrike"/>
                        <a:t>年</a:t>
                      </a:r>
                      <a:endParaRPr lang="zh-TW" altLang="en-US" sz="1500" b="0" i="0" u="none" strike="noStrike">
                        <a:solidFill>
                          <a:srgbClr val="000000"/>
                        </a:solidFill>
                        <a:latin typeface="全真方"/>
                      </a:endParaRPr>
                    </a:p>
                  </a:txBody>
                  <a:tcPr marL="7620" marR="7620" marT="7620" marB="0" anchor="ctr"/>
                </a:tc>
                <a:tc>
                  <a:txBody>
                    <a:bodyPr/>
                    <a:lstStyle/>
                    <a:p>
                      <a:pPr algn="ctr" fontAlgn="ctr"/>
                      <a:r>
                        <a:rPr lang="en-US" altLang="zh-TW" sz="1500" u="none" strike="noStrike" dirty="0" smtClean="0"/>
                        <a:t>2020</a:t>
                      </a:r>
                      <a:r>
                        <a:rPr lang="zh-TW" altLang="en-US" sz="1500" u="none" strike="noStrike" dirty="0" smtClean="0"/>
                        <a:t>年</a:t>
                      </a:r>
                      <a:endParaRPr lang="zh-TW" altLang="en-US" sz="1500" b="0" i="0" u="none" strike="noStrike" dirty="0">
                        <a:solidFill>
                          <a:srgbClr val="000000"/>
                        </a:solidFill>
                        <a:latin typeface="全真方"/>
                      </a:endParaRPr>
                    </a:p>
                  </a:txBody>
                  <a:tcPr marL="7620" marR="7620" marT="7620" marB="0" anchor="ctr"/>
                </a:tc>
                <a:tc>
                  <a:txBody>
                    <a:bodyPr/>
                    <a:lstStyle/>
                    <a:p>
                      <a:pPr algn="ctr" fontAlgn="ctr"/>
                      <a:r>
                        <a:rPr lang="en-US" altLang="zh-TW" sz="1500" u="none" strike="noStrike" dirty="0" smtClean="0"/>
                        <a:t>2020</a:t>
                      </a:r>
                      <a:r>
                        <a:rPr lang="zh-TW" altLang="en-US" sz="1500" u="none" strike="noStrike" dirty="0" smtClean="0"/>
                        <a:t>年</a:t>
                      </a:r>
                      <a:r>
                        <a:rPr lang="en-US" altLang="zh-TW" sz="1500" u="none" strike="noStrike" dirty="0" smtClean="0"/>
                        <a:t>Q4</a:t>
                      </a:r>
                      <a:endParaRPr lang="zh-TW" altLang="en-US" sz="1500" b="0" i="0" u="none" strike="noStrike" dirty="0">
                        <a:solidFill>
                          <a:srgbClr val="000000"/>
                        </a:solidFill>
                        <a:latin typeface="全真方"/>
                      </a:endParaRPr>
                    </a:p>
                  </a:txBody>
                  <a:tcPr marL="7620" marR="7620" marT="7620" marB="0" anchor="ctr"/>
                </a:tc>
              </a:tr>
              <a:tr h="370840">
                <a:tc>
                  <a:txBody>
                    <a:bodyPr/>
                    <a:lstStyle/>
                    <a:p>
                      <a:pPr algn="l" fontAlgn="ctr"/>
                      <a:r>
                        <a:rPr lang="zh-TW" altLang="en-US" sz="1500" b="0" i="0" u="none" strike="noStrike" dirty="0">
                          <a:solidFill>
                            <a:srgbClr val="000000"/>
                          </a:solidFill>
                          <a:latin typeface="全真方"/>
                        </a:rPr>
                        <a:t>營業</a:t>
                      </a:r>
                      <a:r>
                        <a:rPr lang="zh-TW" altLang="en-US" sz="1500" b="0" i="0" u="none" strike="noStrike" dirty="0" smtClean="0">
                          <a:solidFill>
                            <a:srgbClr val="000000"/>
                          </a:solidFill>
                          <a:latin typeface="全真方"/>
                        </a:rPr>
                        <a:t>收入</a:t>
                      </a:r>
                      <a:endParaRPr lang="zh-TW" altLang="en-US" sz="1500" b="0" i="0" u="none" strike="noStrike" baseline="30000" dirty="0">
                        <a:solidFill>
                          <a:srgbClr val="000000"/>
                        </a:solidFill>
                        <a:latin typeface="全真方"/>
                      </a:endParaRP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114.02</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127.28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144.95</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39.70</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dirty="0">
                          <a:solidFill>
                            <a:srgbClr val="000000"/>
                          </a:solidFill>
                          <a:latin typeface="全真方"/>
                        </a:rPr>
                        <a:t>營業毛利</a:t>
                      </a: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4.37</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10.21</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25.16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7.88</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dirty="0">
                          <a:solidFill>
                            <a:srgbClr val="000000"/>
                          </a:solidFill>
                          <a:latin typeface="全真方"/>
                        </a:rPr>
                        <a:t>毛利率</a:t>
                      </a:r>
                      <a:r>
                        <a:rPr lang="en-US" altLang="zh-TW" sz="1500" b="0" i="0" u="none" strike="noStrike" dirty="0">
                          <a:solidFill>
                            <a:srgbClr val="000000"/>
                          </a:solidFill>
                          <a:latin typeface="全真方"/>
                        </a:rPr>
                        <a:t>(%)</a:t>
                      </a:r>
                    </a:p>
                  </a:txBody>
                  <a:tcPr marL="411480" marR="7620" marT="7620" marB="0" anchor="ctr"/>
                </a:tc>
                <a:tc>
                  <a:txBody>
                    <a:bodyPr/>
                    <a:lstStyle/>
                    <a:p>
                      <a:pPr algn="ctr" fontAlgn="ctr"/>
                      <a:r>
                        <a:rPr lang="en-US" altLang="zh-TW" sz="1500" b="0" i="0" u="none" strike="noStrike" dirty="0" smtClean="0">
                          <a:solidFill>
                            <a:srgbClr val="000000"/>
                          </a:solidFill>
                          <a:latin typeface="Times New Roman"/>
                        </a:rPr>
                        <a:t>3.83%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8.02%</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17.36%</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1" i="0" u="none" strike="noStrike" dirty="0" smtClean="0">
                          <a:solidFill>
                            <a:srgbClr val="000000"/>
                          </a:solidFill>
                          <a:latin typeface="Times New Roman"/>
                        </a:rPr>
                        <a:t>19.85%</a:t>
                      </a:r>
                      <a:endParaRPr lang="en-US" altLang="zh-TW" sz="1500" b="1"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a:solidFill>
                            <a:srgbClr val="000000"/>
                          </a:solidFill>
                          <a:latin typeface="全真方"/>
                        </a:rPr>
                        <a:t>營業費用</a:t>
                      </a: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5.51</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5.71</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5.13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1.34</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a:solidFill>
                            <a:srgbClr val="000000"/>
                          </a:solidFill>
                          <a:latin typeface="全真方"/>
                        </a:rPr>
                        <a:t>費用率</a:t>
                      </a:r>
                      <a:r>
                        <a:rPr lang="en-US" altLang="zh-TW" sz="1500" b="0" i="0" u="none" strike="noStrike">
                          <a:solidFill>
                            <a:srgbClr val="000000"/>
                          </a:solidFill>
                          <a:latin typeface="全真方"/>
                        </a:rPr>
                        <a:t>(%)</a:t>
                      </a:r>
                    </a:p>
                  </a:txBody>
                  <a:tcPr marL="411480" marR="7620" marT="7620" marB="0" anchor="ctr"/>
                </a:tc>
                <a:tc>
                  <a:txBody>
                    <a:bodyPr/>
                    <a:lstStyle/>
                    <a:p>
                      <a:pPr algn="ctr" fontAlgn="ctr"/>
                      <a:r>
                        <a:rPr lang="en-US" altLang="zh-TW" sz="1500" b="0" i="0" u="none" strike="noStrike" dirty="0" smtClean="0">
                          <a:solidFill>
                            <a:srgbClr val="000000"/>
                          </a:solidFill>
                          <a:latin typeface="Times New Roman"/>
                        </a:rPr>
                        <a:t>4.84%</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4.49%</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3.54%</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3.38%</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dirty="0">
                          <a:solidFill>
                            <a:srgbClr val="000000"/>
                          </a:solidFill>
                          <a:latin typeface="全真方"/>
                        </a:rPr>
                        <a:t>營業外收支 </a:t>
                      </a:r>
                      <a:r>
                        <a:rPr lang="en-US" altLang="zh-TW" sz="1500" b="0" i="0" u="none" strike="noStrike" baseline="30000" dirty="0">
                          <a:solidFill>
                            <a:srgbClr val="000000"/>
                          </a:solidFill>
                          <a:latin typeface="全真方"/>
                        </a:rPr>
                        <a:t>(</a:t>
                      </a:r>
                      <a:r>
                        <a:rPr lang="zh-TW" altLang="en-US" sz="1500" b="0" i="0" u="none" strike="noStrike" baseline="30000" dirty="0" smtClean="0">
                          <a:solidFill>
                            <a:srgbClr val="000000"/>
                          </a:solidFill>
                          <a:latin typeface="全真方"/>
                        </a:rPr>
                        <a:t>註</a:t>
                      </a:r>
                      <a:r>
                        <a:rPr lang="en-US" altLang="zh-TW" sz="1500" b="0" i="0" u="none" strike="noStrike" baseline="30000" dirty="0" smtClean="0">
                          <a:solidFill>
                            <a:srgbClr val="000000"/>
                          </a:solidFill>
                          <a:latin typeface="全真方"/>
                        </a:rPr>
                        <a:t>)</a:t>
                      </a:r>
                      <a:endParaRPr lang="en-US" altLang="zh-TW" sz="1500" b="0" i="0" u="none" strike="noStrike" baseline="30000" dirty="0">
                        <a:solidFill>
                          <a:srgbClr val="000000"/>
                        </a:solidFill>
                        <a:latin typeface="全真方"/>
                      </a:endParaRP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6.19</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6.73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5.03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0.88</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a:solidFill>
                            <a:srgbClr val="000000"/>
                          </a:solidFill>
                          <a:latin typeface="全真方"/>
                        </a:rPr>
                        <a:t>稅前淨利</a:t>
                      </a: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5.05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11.22</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25.06</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7.42</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a:solidFill>
                            <a:srgbClr val="000000"/>
                          </a:solidFill>
                          <a:latin typeface="全真方"/>
                        </a:rPr>
                        <a:t>稅後淨利</a:t>
                      </a:r>
                    </a:p>
                  </a:txBody>
                  <a:tcPr marL="137160" marR="7620" marT="7620" marB="0" anchor="ctr"/>
                </a:tc>
                <a:tc>
                  <a:txBody>
                    <a:bodyPr/>
                    <a:lstStyle/>
                    <a:p>
                      <a:pPr algn="ctr" fontAlgn="ctr"/>
                      <a:r>
                        <a:rPr lang="en-US" altLang="zh-TW" sz="1500" b="0" i="0" u="none" strike="noStrike" dirty="0" smtClean="0">
                          <a:solidFill>
                            <a:srgbClr val="000000"/>
                          </a:solidFill>
                          <a:latin typeface="Times New Roman"/>
                        </a:rPr>
                        <a:t>5.15 </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11.02</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24.73</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7.20 </a:t>
                      </a:r>
                      <a:endParaRPr lang="en-US" altLang="zh-TW" sz="1500" b="0" i="0" u="none" strike="noStrike" dirty="0">
                        <a:solidFill>
                          <a:srgbClr val="000000"/>
                        </a:solidFill>
                        <a:latin typeface="Times New Roman"/>
                      </a:endParaRPr>
                    </a:p>
                  </a:txBody>
                  <a:tcPr marL="7620" marR="7620" marT="7620" marB="0" anchor="ctr"/>
                </a:tc>
              </a:tr>
              <a:tr h="370840">
                <a:tc>
                  <a:txBody>
                    <a:bodyPr/>
                    <a:lstStyle/>
                    <a:p>
                      <a:pPr algn="l" fontAlgn="ctr"/>
                      <a:r>
                        <a:rPr lang="zh-TW" altLang="en-US" sz="1500" b="0" i="0" u="none" strike="noStrike" dirty="0">
                          <a:solidFill>
                            <a:srgbClr val="000000"/>
                          </a:solidFill>
                          <a:latin typeface="全真方"/>
                        </a:rPr>
                        <a:t>每股盈餘</a:t>
                      </a:r>
                      <a:r>
                        <a:rPr lang="en-US" altLang="zh-TW" sz="1500" b="0" i="0" u="none" strike="noStrike" dirty="0">
                          <a:solidFill>
                            <a:srgbClr val="000000"/>
                          </a:solidFill>
                          <a:latin typeface="全真方"/>
                        </a:rPr>
                        <a:t>(</a:t>
                      </a:r>
                      <a:r>
                        <a:rPr lang="zh-TW" altLang="en-US" sz="1500" b="0" i="0" u="none" strike="noStrike" dirty="0">
                          <a:solidFill>
                            <a:srgbClr val="000000"/>
                          </a:solidFill>
                          <a:latin typeface="全真方"/>
                        </a:rPr>
                        <a:t>元）</a:t>
                      </a:r>
                    </a:p>
                  </a:txBody>
                  <a:tcPr marL="411480" marR="7620" marT="7620" marB="0" anchor="ctr"/>
                </a:tc>
                <a:tc>
                  <a:txBody>
                    <a:bodyPr/>
                    <a:lstStyle/>
                    <a:p>
                      <a:pPr algn="ctr" fontAlgn="ctr"/>
                      <a:r>
                        <a:rPr lang="en-US" altLang="zh-TW" sz="1500" b="0" i="0" u="none" strike="noStrike" dirty="0">
                          <a:solidFill>
                            <a:srgbClr val="000000"/>
                          </a:solidFill>
                          <a:latin typeface="Times New Roman"/>
                        </a:rPr>
                        <a:t>0.37 </a:t>
                      </a:r>
                    </a:p>
                  </a:txBody>
                  <a:tcPr marL="7620" marR="7620" marT="7620" marB="0" anchor="ctr"/>
                </a:tc>
                <a:tc>
                  <a:txBody>
                    <a:bodyPr/>
                    <a:lstStyle/>
                    <a:p>
                      <a:pPr algn="ctr" fontAlgn="ctr"/>
                      <a:r>
                        <a:rPr lang="en-US" altLang="zh-TW" sz="1500" b="0" i="0" u="none" strike="noStrike" dirty="0">
                          <a:solidFill>
                            <a:srgbClr val="000000"/>
                          </a:solidFill>
                          <a:latin typeface="Times New Roman"/>
                        </a:rPr>
                        <a:t>0.80 </a:t>
                      </a: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1.90</a:t>
                      </a:r>
                      <a:endParaRPr lang="en-US" altLang="zh-TW" sz="1500" b="0" i="0" u="none" strike="noStrike" dirty="0">
                        <a:solidFill>
                          <a:srgbClr val="000000"/>
                        </a:solidFill>
                        <a:latin typeface="Times New Roman"/>
                      </a:endParaRPr>
                    </a:p>
                  </a:txBody>
                  <a:tcPr marL="7620" marR="7620" marT="7620" marB="0" anchor="ctr"/>
                </a:tc>
                <a:tc>
                  <a:txBody>
                    <a:bodyPr/>
                    <a:lstStyle/>
                    <a:p>
                      <a:pPr algn="ctr" fontAlgn="ctr"/>
                      <a:r>
                        <a:rPr lang="en-US" altLang="zh-TW" sz="1500" b="0" i="0" u="none" strike="noStrike" dirty="0" smtClean="0">
                          <a:solidFill>
                            <a:srgbClr val="000000"/>
                          </a:solidFill>
                          <a:latin typeface="Times New Roman"/>
                        </a:rPr>
                        <a:t>0.60 </a:t>
                      </a:r>
                      <a:endParaRPr lang="en-US" altLang="zh-TW" sz="1500" b="0" i="0" u="none" strike="noStrike" dirty="0">
                        <a:solidFill>
                          <a:srgbClr val="000000"/>
                        </a:solidFill>
                        <a:latin typeface="Times New Roman"/>
                      </a:endParaRPr>
                    </a:p>
                  </a:txBody>
                  <a:tcPr marL="7620" marR="7620" marT="7620" marB="0" anchor="ctr"/>
                </a:tc>
              </a:tr>
            </a:tbl>
          </a:graphicData>
        </a:graphic>
      </p:graphicFrame>
      <p:sp>
        <p:nvSpPr>
          <p:cNvPr id="45" name="文字方塊 44"/>
          <p:cNvSpPr txBox="1"/>
          <p:nvPr/>
        </p:nvSpPr>
        <p:spPr>
          <a:xfrm>
            <a:off x="2022761" y="5581408"/>
            <a:ext cx="6373094" cy="553998"/>
          </a:xfrm>
          <a:prstGeom prst="rect">
            <a:avLst/>
          </a:prstGeom>
          <a:noFill/>
        </p:spPr>
        <p:txBody>
          <a:bodyPr wrap="square" rtlCol="0">
            <a:spAutoFit/>
          </a:bodyPr>
          <a:lstStyle/>
          <a:p>
            <a:r>
              <a:rPr lang="zh-TW" altLang="en-US" sz="1000" dirty="0" smtClean="0"/>
              <a:t>註：營業外收支：每年均約有</a:t>
            </a:r>
            <a:r>
              <a:rPr lang="en-US" altLang="zh-TW" sz="1000" dirty="0" smtClean="0"/>
              <a:t>8,000</a:t>
            </a:r>
            <a:r>
              <a:rPr lang="zh-TW" altLang="en-US" sz="1000" dirty="0" smtClean="0"/>
              <a:t>萬元現金股利入帳，</a:t>
            </a:r>
            <a:r>
              <a:rPr lang="en-US" altLang="zh-TW" sz="1000" dirty="0" smtClean="0"/>
              <a:t>2018</a:t>
            </a:r>
            <a:r>
              <a:rPr lang="zh-TW" altLang="en-US" sz="1000" dirty="0" smtClean="0"/>
              <a:t>年認列投資收益</a:t>
            </a:r>
            <a:r>
              <a:rPr lang="en-US" altLang="zh-TW" sz="1000" dirty="0" smtClean="0"/>
              <a:t>6.18</a:t>
            </a:r>
            <a:r>
              <a:rPr lang="zh-TW" altLang="en-US" sz="1000" dirty="0" smtClean="0"/>
              <a:t>億：其中福建水泥</a:t>
            </a:r>
            <a:r>
              <a:rPr lang="en-US" altLang="zh-TW" sz="1000" dirty="0" smtClean="0"/>
              <a:t>3.06</a:t>
            </a:r>
            <a:r>
              <a:rPr lang="zh-TW" altLang="en-US" sz="1000" dirty="0" smtClean="0"/>
              <a:t>億、湖南水泥</a:t>
            </a:r>
            <a:r>
              <a:rPr lang="en-US" altLang="zh-TW" sz="1000" dirty="0" smtClean="0"/>
              <a:t>1.51</a:t>
            </a:r>
            <a:r>
              <a:rPr lang="zh-TW" altLang="en-US" sz="1000" dirty="0" smtClean="0"/>
              <a:t>億、惠普及國雍</a:t>
            </a:r>
            <a:r>
              <a:rPr lang="en-US" altLang="zh-TW" sz="1000" dirty="0" smtClean="0"/>
              <a:t>1.54</a:t>
            </a:r>
            <a:r>
              <a:rPr lang="zh-TW" altLang="en-US" sz="1000" dirty="0" smtClean="0"/>
              <a:t>億，</a:t>
            </a:r>
            <a:r>
              <a:rPr lang="en-US" altLang="zh-TW" sz="1000" dirty="0" smtClean="0"/>
              <a:t>2019</a:t>
            </a:r>
            <a:r>
              <a:rPr lang="zh-TW" altLang="en-US" sz="1000" dirty="0" smtClean="0"/>
              <a:t>年有處分褔建水泥廠及中壢大樓之處分利益入帳，</a:t>
            </a:r>
            <a:r>
              <a:rPr lang="en-US" altLang="zh-TW" sz="1000" dirty="0" smtClean="0"/>
              <a:t>2020</a:t>
            </a:r>
            <a:r>
              <a:rPr lang="zh-TW" altLang="en-US" sz="1000" dirty="0" smtClean="0"/>
              <a:t>年有台北港埠退回溢繳權利金收益。</a:t>
            </a:r>
            <a:endParaRPr lang="zh-TW" altLang="en-US" sz="1000" dirty="0"/>
          </a:p>
        </p:txBody>
      </p:sp>
      <p:sp>
        <p:nvSpPr>
          <p:cNvPr id="46" name="文字方塊 45"/>
          <p:cNvSpPr txBox="1"/>
          <p:nvPr/>
        </p:nvSpPr>
        <p:spPr>
          <a:xfrm>
            <a:off x="7080587" y="1339599"/>
            <a:ext cx="1472540" cy="307777"/>
          </a:xfrm>
          <a:prstGeom prst="rect">
            <a:avLst/>
          </a:prstGeom>
          <a:noFill/>
        </p:spPr>
        <p:txBody>
          <a:bodyPr wrap="square" rtlCol="0">
            <a:spAutoFit/>
          </a:bodyPr>
          <a:lstStyle/>
          <a:p>
            <a:r>
              <a:rPr lang="zh-TW" altLang="en-US" sz="1400" dirty="0" smtClean="0"/>
              <a:t>金額單位：億元</a:t>
            </a:r>
            <a:endParaRPr lang="zh-TW" altLang="en-US" sz="1400" dirty="0"/>
          </a:p>
        </p:txBody>
      </p:sp>
      <p:sp>
        <p:nvSpPr>
          <p:cNvPr id="47" name="矩形 46"/>
          <p:cNvSpPr/>
          <p:nvPr/>
        </p:nvSpPr>
        <p:spPr>
          <a:xfrm>
            <a:off x="7338951" y="1730501"/>
            <a:ext cx="1214176" cy="3708400"/>
          </a:xfrm>
          <a:prstGeom prst="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48" name="文字方塊 47"/>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P.10</a:t>
            </a:r>
            <a:endParaRPr lang="zh-TW" altLang="en-US" dirty="0">
              <a:solidFill>
                <a:schemeClr val="bg1">
                  <a:lumMod val="50000"/>
                </a:schemeClr>
              </a:solidFill>
            </a:endParaRPr>
          </a:p>
        </p:txBody>
      </p:sp>
      <p:sp>
        <p:nvSpPr>
          <p:cNvPr id="14" name="文字方塊 13"/>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02524" y="890651"/>
          <a:ext cx="7778340" cy="4952007"/>
        </p:xfrm>
        <a:graphic>
          <a:graphicData uri="http://schemas.openxmlformats.org/drawingml/2006/table">
            <a:tbl>
              <a:tblPr firstRow="1" bandRow="1">
                <a:tableStyleId>{5C22544A-7EE6-4342-B048-85BDC9FD1C3A}</a:tableStyleId>
              </a:tblPr>
              <a:tblGrid>
                <a:gridCol w="1944585"/>
                <a:gridCol w="1944585"/>
                <a:gridCol w="1944585"/>
                <a:gridCol w="1944585"/>
              </a:tblGrid>
              <a:tr h="550223">
                <a:tc>
                  <a:txBody>
                    <a:bodyPr/>
                    <a:lstStyle/>
                    <a:p>
                      <a:pPr algn="ctr"/>
                      <a:r>
                        <a:rPr lang="zh-TW" altLang="en-US" dirty="0" smtClean="0"/>
                        <a:t>公司名稱</a:t>
                      </a:r>
                      <a:r>
                        <a:rPr lang="zh-TW" altLang="en-US" baseline="0" dirty="0" smtClean="0"/>
                        <a:t> </a:t>
                      </a:r>
                      <a:r>
                        <a:rPr lang="en-US" altLang="zh-TW" baseline="0" dirty="0" smtClean="0"/>
                        <a:t>/</a:t>
                      </a:r>
                      <a:r>
                        <a:rPr lang="zh-TW" altLang="en-US" baseline="0" dirty="0" smtClean="0"/>
                        <a:t> 年度</a:t>
                      </a:r>
                      <a:endParaRPr lang="zh-TW" altLang="en-US" dirty="0"/>
                    </a:p>
                  </a:txBody>
                  <a:tcPr/>
                </a:tc>
                <a:tc>
                  <a:txBody>
                    <a:bodyPr/>
                    <a:lstStyle/>
                    <a:p>
                      <a:pPr algn="ctr"/>
                      <a:r>
                        <a:rPr lang="en-US" altLang="zh-TW" dirty="0" smtClean="0"/>
                        <a:t>2018</a:t>
                      </a:r>
                      <a:r>
                        <a:rPr lang="zh-TW" altLang="en-US" dirty="0" smtClean="0"/>
                        <a:t>年</a:t>
                      </a:r>
                      <a:endParaRPr lang="zh-TW" altLang="en-US" dirty="0"/>
                    </a:p>
                  </a:txBody>
                  <a:tcPr/>
                </a:tc>
                <a:tc>
                  <a:txBody>
                    <a:bodyPr/>
                    <a:lstStyle/>
                    <a:p>
                      <a:pPr algn="ctr"/>
                      <a:r>
                        <a:rPr lang="en-US" altLang="zh-TW" dirty="0" smtClean="0"/>
                        <a:t>2019</a:t>
                      </a:r>
                      <a:r>
                        <a:rPr lang="zh-TW" altLang="en-US" dirty="0" smtClean="0"/>
                        <a:t>年</a:t>
                      </a:r>
                      <a:endParaRPr lang="zh-TW" altLang="en-US" dirty="0"/>
                    </a:p>
                  </a:txBody>
                  <a:tcPr/>
                </a:tc>
                <a:tc>
                  <a:txBody>
                    <a:bodyPr/>
                    <a:lstStyle/>
                    <a:p>
                      <a:pPr algn="ctr"/>
                      <a:r>
                        <a:rPr lang="en-US" altLang="zh-TW" dirty="0" smtClean="0"/>
                        <a:t>2020</a:t>
                      </a:r>
                      <a:r>
                        <a:rPr lang="zh-TW" altLang="en-US" dirty="0" smtClean="0"/>
                        <a:t>年</a:t>
                      </a:r>
                      <a:endParaRPr lang="zh-TW" altLang="en-US" dirty="0"/>
                    </a:p>
                  </a:txBody>
                  <a:tcPr/>
                </a:tc>
              </a:tr>
              <a:tr h="550223">
                <a:tc>
                  <a:txBody>
                    <a:bodyPr/>
                    <a:lstStyle/>
                    <a:p>
                      <a:pPr marL="0" algn="l" defTabSz="457200" rtl="0" eaLnBrk="1" latinLnBrk="0" hangingPunct="1"/>
                      <a:r>
                        <a:rPr lang="zh-TW" altLang="en-US" sz="1800" kern="1200" dirty="0" smtClean="0"/>
                        <a:t>福建水泥</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306,360</a:t>
                      </a:r>
                      <a:endParaRPr lang="zh-TW" altLang="en-US" dirty="0"/>
                    </a:p>
                  </a:txBody>
                  <a:tcPr/>
                </a:tc>
                <a:tc>
                  <a:txBody>
                    <a:bodyPr/>
                    <a:lstStyle/>
                    <a:p>
                      <a:pPr algn="r"/>
                      <a:r>
                        <a:rPr lang="en-US" altLang="zh-TW" dirty="0" smtClean="0"/>
                        <a:t>(369,262)</a:t>
                      </a:r>
                      <a:endParaRPr lang="zh-TW" altLang="en-US" dirty="0"/>
                    </a:p>
                  </a:txBody>
                  <a:tcPr/>
                </a:tc>
                <a:tc>
                  <a:txBody>
                    <a:bodyPr/>
                    <a:lstStyle/>
                    <a:p>
                      <a:pPr algn="r"/>
                      <a:r>
                        <a:rPr lang="en-US" altLang="zh-TW" dirty="0" smtClean="0"/>
                        <a:t>0</a:t>
                      </a:r>
                      <a:endParaRPr lang="zh-TW" altLang="en-US" dirty="0"/>
                    </a:p>
                  </a:txBody>
                  <a:tcPr/>
                </a:tc>
              </a:tr>
              <a:tr h="550223">
                <a:tc>
                  <a:txBody>
                    <a:bodyPr/>
                    <a:lstStyle/>
                    <a:p>
                      <a:pPr marL="0" algn="l" defTabSz="457200" rtl="0" eaLnBrk="1" latinLnBrk="0" hangingPunct="1"/>
                      <a:r>
                        <a:rPr lang="zh-TW" altLang="en-US" sz="1800" kern="1200" dirty="0" smtClean="0"/>
                        <a:t>湖南水泥</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151,312</a:t>
                      </a:r>
                      <a:endParaRPr lang="zh-TW" altLang="en-US" dirty="0"/>
                    </a:p>
                  </a:txBody>
                  <a:tcPr/>
                </a:tc>
                <a:tc>
                  <a:txBody>
                    <a:bodyPr/>
                    <a:lstStyle/>
                    <a:p>
                      <a:pPr algn="r"/>
                      <a:r>
                        <a:rPr lang="en-US" altLang="zh-TW" dirty="0" smtClean="0"/>
                        <a:t>152,616</a:t>
                      </a:r>
                      <a:endParaRPr lang="zh-TW" altLang="en-US" dirty="0"/>
                    </a:p>
                  </a:txBody>
                  <a:tcPr/>
                </a:tc>
                <a:tc>
                  <a:txBody>
                    <a:bodyPr/>
                    <a:lstStyle/>
                    <a:p>
                      <a:pPr algn="r"/>
                      <a:r>
                        <a:rPr lang="en-US" altLang="zh-TW" dirty="0" smtClean="0"/>
                        <a:t>139,067</a:t>
                      </a:r>
                      <a:endParaRPr lang="zh-TW" altLang="en-US" dirty="0"/>
                    </a:p>
                  </a:txBody>
                  <a:tcPr/>
                </a:tc>
              </a:tr>
              <a:tr h="550223">
                <a:tc>
                  <a:txBody>
                    <a:bodyPr/>
                    <a:lstStyle/>
                    <a:p>
                      <a:pPr marL="0" algn="l" defTabSz="457200" rtl="0" eaLnBrk="1" latinLnBrk="0" hangingPunct="1"/>
                      <a:r>
                        <a:rPr lang="zh-TW" altLang="en-US" sz="1800" kern="1200" dirty="0" smtClean="0"/>
                        <a:t>蘇州預拌</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88,628</a:t>
                      </a:r>
                      <a:endParaRPr lang="zh-TW" altLang="en-US" dirty="0"/>
                    </a:p>
                  </a:txBody>
                  <a:tcPr/>
                </a:tc>
                <a:tc>
                  <a:txBody>
                    <a:bodyPr/>
                    <a:lstStyle/>
                    <a:p>
                      <a:pPr algn="r"/>
                      <a:r>
                        <a:rPr lang="en-US" altLang="zh-TW" dirty="0" smtClean="0"/>
                        <a:t>188,515</a:t>
                      </a:r>
                      <a:endParaRPr lang="zh-TW" altLang="en-US" dirty="0"/>
                    </a:p>
                  </a:txBody>
                  <a:tcPr/>
                </a:tc>
                <a:tc>
                  <a:txBody>
                    <a:bodyPr/>
                    <a:lstStyle/>
                    <a:p>
                      <a:pPr algn="r"/>
                      <a:r>
                        <a:rPr lang="en-US" altLang="zh-TW" dirty="0" smtClean="0"/>
                        <a:t>147,799</a:t>
                      </a:r>
                      <a:endParaRPr lang="zh-TW" altLang="en-US" dirty="0"/>
                    </a:p>
                  </a:txBody>
                  <a:tcPr/>
                </a:tc>
              </a:tr>
              <a:tr h="550223">
                <a:tc>
                  <a:txBody>
                    <a:bodyPr/>
                    <a:lstStyle/>
                    <a:p>
                      <a:pPr marL="0" algn="l" defTabSz="457200" rtl="0" eaLnBrk="1" latinLnBrk="0" hangingPunct="1"/>
                      <a:r>
                        <a:rPr lang="zh-TW" altLang="en-US" sz="1800" kern="1200" dirty="0" smtClean="0"/>
                        <a:t>惠普公司</a:t>
                      </a:r>
                      <a:r>
                        <a:rPr lang="en-US" altLang="zh-TW" sz="1800" kern="1200" dirty="0" smtClean="0"/>
                        <a:t>(50.7%)</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85,228</a:t>
                      </a:r>
                      <a:endParaRPr lang="zh-TW" altLang="en-US" dirty="0"/>
                    </a:p>
                  </a:txBody>
                  <a:tcPr/>
                </a:tc>
                <a:tc>
                  <a:txBody>
                    <a:bodyPr/>
                    <a:lstStyle/>
                    <a:p>
                      <a:pPr algn="r"/>
                      <a:r>
                        <a:rPr lang="en-US" altLang="zh-TW" dirty="0" smtClean="0"/>
                        <a:t>89,364</a:t>
                      </a:r>
                      <a:endParaRPr lang="zh-TW" altLang="en-US" dirty="0"/>
                    </a:p>
                  </a:txBody>
                  <a:tcPr/>
                </a:tc>
                <a:tc>
                  <a:txBody>
                    <a:bodyPr/>
                    <a:lstStyle/>
                    <a:p>
                      <a:pPr algn="r"/>
                      <a:r>
                        <a:rPr lang="en-US" altLang="zh-TW" dirty="0" smtClean="0"/>
                        <a:t>74,125</a:t>
                      </a:r>
                      <a:endParaRPr lang="zh-TW" altLang="en-US" dirty="0"/>
                    </a:p>
                  </a:txBody>
                  <a:tcPr/>
                </a:tc>
              </a:tr>
              <a:tr h="550223">
                <a:tc>
                  <a:txBody>
                    <a:bodyPr/>
                    <a:lstStyle/>
                    <a:p>
                      <a:pPr marL="0" algn="l" defTabSz="457200" rtl="0" eaLnBrk="1" latinLnBrk="0" hangingPunct="1"/>
                      <a:r>
                        <a:rPr lang="zh-TW" altLang="en-US" sz="1800" kern="1200" dirty="0" smtClean="0"/>
                        <a:t>台北港埠</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(102,263)</a:t>
                      </a:r>
                      <a:endParaRPr lang="zh-TW" altLang="en-US" dirty="0"/>
                    </a:p>
                  </a:txBody>
                  <a:tcPr/>
                </a:tc>
                <a:tc>
                  <a:txBody>
                    <a:bodyPr/>
                    <a:lstStyle/>
                    <a:p>
                      <a:pPr algn="r"/>
                      <a:r>
                        <a:rPr lang="en-US" altLang="zh-TW" dirty="0" smtClean="0"/>
                        <a:t>(148,702)</a:t>
                      </a:r>
                      <a:endParaRPr lang="zh-TW" altLang="en-US" dirty="0"/>
                    </a:p>
                  </a:txBody>
                  <a:tcPr/>
                </a:tc>
                <a:tc>
                  <a:txBody>
                    <a:bodyPr/>
                    <a:lstStyle/>
                    <a:p>
                      <a:pPr algn="r"/>
                      <a:r>
                        <a:rPr lang="en-US" altLang="zh-TW" dirty="0" smtClean="0"/>
                        <a:t>116,529</a:t>
                      </a:r>
                      <a:endParaRPr lang="zh-TW" altLang="en-US" dirty="0"/>
                    </a:p>
                  </a:txBody>
                  <a:tcPr/>
                </a:tc>
              </a:tr>
              <a:tr h="550223">
                <a:tc>
                  <a:txBody>
                    <a:bodyPr/>
                    <a:lstStyle/>
                    <a:p>
                      <a:pPr marL="0" algn="l" defTabSz="457200" rtl="0" eaLnBrk="1" latinLnBrk="0" hangingPunct="1"/>
                      <a:r>
                        <a:rPr lang="zh-TW" altLang="en-US" sz="1800" kern="1200" dirty="0" smtClean="0"/>
                        <a:t>現金股利分配</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61,134</a:t>
                      </a:r>
                      <a:endParaRPr lang="zh-TW" altLang="en-US" dirty="0"/>
                    </a:p>
                  </a:txBody>
                  <a:tcPr/>
                </a:tc>
                <a:tc>
                  <a:txBody>
                    <a:bodyPr/>
                    <a:lstStyle/>
                    <a:p>
                      <a:pPr algn="r"/>
                      <a:r>
                        <a:rPr lang="en-US" altLang="zh-TW" dirty="0" smtClean="0"/>
                        <a:t>77,415</a:t>
                      </a:r>
                      <a:endParaRPr lang="zh-TW" altLang="en-US" dirty="0"/>
                    </a:p>
                  </a:txBody>
                  <a:tcPr/>
                </a:tc>
                <a:tc>
                  <a:txBody>
                    <a:bodyPr/>
                    <a:lstStyle/>
                    <a:p>
                      <a:pPr algn="r"/>
                      <a:r>
                        <a:rPr lang="en-US" altLang="zh-TW" dirty="0" smtClean="0"/>
                        <a:t>81,863</a:t>
                      </a:r>
                      <a:endParaRPr lang="zh-TW" altLang="en-US" dirty="0"/>
                    </a:p>
                  </a:txBody>
                  <a:tcPr/>
                </a:tc>
              </a:tr>
              <a:tr h="550223">
                <a:tc>
                  <a:txBody>
                    <a:bodyPr/>
                    <a:lstStyle/>
                    <a:p>
                      <a:pPr marL="0" algn="l" defTabSz="457200" rtl="0" eaLnBrk="1" latinLnBrk="0" hangingPunct="1"/>
                      <a:r>
                        <a:rPr lang="zh-TW" altLang="en-US" sz="1800" kern="1200" dirty="0" smtClean="0"/>
                        <a:t>其他公司</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88,632</a:t>
                      </a:r>
                      <a:endParaRPr lang="zh-TW" altLang="en-US" dirty="0"/>
                    </a:p>
                  </a:txBody>
                  <a:tcPr/>
                </a:tc>
                <a:tc>
                  <a:txBody>
                    <a:bodyPr/>
                    <a:lstStyle/>
                    <a:p>
                      <a:pPr algn="r"/>
                      <a:r>
                        <a:rPr lang="en-US" altLang="zh-TW" dirty="0" smtClean="0"/>
                        <a:t>485,107</a:t>
                      </a:r>
                      <a:endParaRPr lang="zh-TW" altLang="en-US" dirty="0"/>
                    </a:p>
                  </a:txBody>
                  <a:tcPr/>
                </a:tc>
                <a:tc>
                  <a:txBody>
                    <a:bodyPr/>
                    <a:lstStyle/>
                    <a:p>
                      <a:pPr algn="r"/>
                      <a:r>
                        <a:rPr lang="en-US" altLang="zh-TW" dirty="0" smtClean="0"/>
                        <a:t>22,939</a:t>
                      </a:r>
                      <a:endParaRPr lang="zh-TW" altLang="en-US" dirty="0"/>
                    </a:p>
                  </a:txBody>
                  <a:tcPr/>
                </a:tc>
              </a:tr>
              <a:tr h="550223">
                <a:tc>
                  <a:txBody>
                    <a:bodyPr/>
                    <a:lstStyle/>
                    <a:p>
                      <a:pPr marL="0" algn="l" defTabSz="457200" rtl="0" eaLnBrk="1" latinLnBrk="0" hangingPunct="1"/>
                      <a:r>
                        <a:rPr lang="zh-TW" altLang="en-US" sz="1800" kern="1200" dirty="0" smtClean="0"/>
                        <a:t>合　　計</a:t>
                      </a:r>
                      <a:endParaRPr lang="zh-TW" altLang="en-US" sz="1800" kern="1200" dirty="0">
                        <a:solidFill>
                          <a:schemeClr val="dk1"/>
                        </a:solidFill>
                        <a:latin typeface="+mn-lt"/>
                        <a:ea typeface="+mn-ea"/>
                        <a:cs typeface="+mn-cs"/>
                      </a:endParaRPr>
                    </a:p>
                  </a:txBody>
                  <a:tcPr/>
                </a:tc>
                <a:tc>
                  <a:txBody>
                    <a:bodyPr/>
                    <a:lstStyle/>
                    <a:p>
                      <a:pPr algn="r"/>
                      <a:r>
                        <a:rPr lang="en-US" altLang="zh-TW" dirty="0" smtClean="0"/>
                        <a:t>679,031</a:t>
                      </a:r>
                      <a:endParaRPr lang="zh-TW" altLang="en-US" dirty="0"/>
                    </a:p>
                  </a:txBody>
                  <a:tcPr/>
                </a:tc>
                <a:tc>
                  <a:txBody>
                    <a:bodyPr/>
                    <a:lstStyle/>
                    <a:p>
                      <a:pPr algn="r"/>
                      <a:r>
                        <a:rPr lang="en-US" altLang="zh-TW" dirty="0" smtClean="0"/>
                        <a:t>475,053</a:t>
                      </a:r>
                      <a:endParaRPr lang="zh-TW" altLang="en-US" dirty="0"/>
                    </a:p>
                  </a:txBody>
                  <a:tcPr/>
                </a:tc>
                <a:tc>
                  <a:txBody>
                    <a:bodyPr/>
                    <a:lstStyle/>
                    <a:p>
                      <a:pPr algn="r"/>
                      <a:r>
                        <a:rPr lang="en-US" altLang="zh-TW" dirty="0" smtClean="0"/>
                        <a:t>582,322</a:t>
                      </a:r>
                      <a:endParaRPr lang="zh-TW" altLang="en-US" dirty="0"/>
                    </a:p>
                  </a:txBody>
                  <a:tcPr/>
                </a:tc>
              </a:tr>
            </a:tbl>
          </a:graphicData>
        </a:graphic>
      </p:graphicFrame>
      <p:sp>
        <p:nvSpPr>
          <p:cNvPr id="3" name="文字方塊 2"/>
          <p:cNvSpPr txBox="1"/>
          <p:nvPr/>
        </p:nvSpPr>
        <p:spPr>
          <a:xfrm>
            <a:off x="1045029" y="344384"/>
            <a:ext cx="7386452" cy="523220"/>
          </a:xfrm>
          <a:prstGeom prst="rect">
            <a:avLst/>
          </a:prstGeom>
          <a:noFill/>
        </p:spPr>
        <p:txBody>
          <a:bodyPr wrap="square" rtlCol="0">
            <a:spAutoFit/>
          </a:bodyPr>
          <a:lstStyle/>
          <a:p>
            <a:pPr algn="ctr"/>
            <a:r>
              <a:rPr lang="en-US" altLang="zh-TW" sz="2800" dirty="0" smtClean="0">
                <a:latin typeface="微軟正黑體" pitchFamily="34" charset="-120"/>
                <a:ea typeface="微軟正黑體" pitchFamily="34" charset="-120"/>
              </a:rPr>
              <a:t>C.</a:t>
            </a:r>
            <a:r>
              <a:rPr lang="zh-TW" altLang="en-US" sz="2800" dirty="0" smtClean="0">
                <a:latin typeface="微軟正黑體" pitchFamily="34" charset="-120"/>
                <a:ea typeface="微軟正黑體" pitchFamily="34" charset="-120"/>
              </a:rPr>
              <a:t>最近三年度投資收益明細表</a:t>
            </a:r>
            <a:endParaRPr lang="zh-TW" altLang="en-US" sz="2800" dirty="0">
              <a:latin typeface="微軟正黑體" pitchFamily="34" charset="-120"/>
              <a:ea typeface="微軟正黑體" pitchFamily="34" charset="-120"/>
            </a:endParaRPr>
          </a:p>
        </p:txBody>
      </p:sp>
      <p:sp>
        <p:nvSpPr>
          <p:cNvPr id="4" name="文字方塊 3"/>
          <p:cNvSpPr txBox="1"/>
          <p:nvPr/>
        </p:nvSpPr>
        <p:spPr>
          <a:xfrm>
            <a:off x="1045029" y="6008914"/>
            <a:ext cx="7006441" cy="523220"/>
          </a:xfrm>
          <a:prstGeom prst="rect">
            <a:avLst/>
          </a:prstGeom>
          <a:noFill/>
        </p:spPr>
        <p:txBody>
          <a:bodyPr wrap="square" rtlCol="0">
            <a:spAutoFit/>
          </a:bodyPr>
          <a:lstStyle/>
          <a:p>
            <a:r>
              <a:rPr lang="zh-TW" altLang="en-US" sz="1400" dirty="0" smtClean="0"/>
              <a:t>註</a:t>
            </a:r>
            <a:r>
              <a:rPr lang="en-US" altLang="zh-TW" sz="1400" dirty="0" smtClean="0"/>
              <a:t>(1):2020</a:t>
            </a:r>
            <a:r>
              <a:rPr lang="zh-TW" altLang="en-US" sz="1400" dirty="0" smtClean="0"/>
              <a:t>年</a:t>
            </a:r>
            <a:r>
              <a:rPr lang="en-US" altLang="zh-TW" sz="1400" dirty="0" smtClean="0"/>
              <a:t>6</a:t>
            </a:r>
            <a:r>
              <a:rPr lang="zh-TW" altLang="en-US" sz="1400" dirty="0" smtClean="0"/>
              <a:t>月「台北港埠公司」退回權利金收益</a:t>
            </a:r>
            <a:r>
              <a:rPr lang="en-US" altLang="zh-TW" sz="1400" dirty="0" smtClean="0"/>
              <a:t>1.68</a:t>
            </a:r>
            <a:r>
              <a:rPr lang="zh-TW" altLang="en-US" sz="1400" dirty="0" smtClean="0"/>
              <a:t>億入帳。</a:t>
            </a:r>
            <a:endParaRPr lang="en-US" altLang="zh-TW" sz="1400" dirty="0" smtClean="0"/>
          </a:p>
          <a:p>
            <a:r>
              <a:rPr lang="zh-TW" altLang="en-US" sz="1400" dirty="0" smtClean="0"/>
              <a:t>註</a:t>
            </a:r>
            <a:r>
              <a:rPr lang="en-US" altLang="zh-TW" sz="1400" dirty="0" smtClean="0"/>
              <a:t>(2):2019</a:t>
            </a:r>
            <a:r>
              <a:rPr lang="zh-TW" altLang="en-US" sz="1400" dirty="0" smtClean="0"/>
              <a:t>年「其他公司」係含處分褔建水泥廠利益</a:t>
            </a:r>
            <a:r>
              <a:rPr lang="en-US" altLang="zh-TW" sz="1400" dirty="0" smtClean="0"/>
              <a:t>478,634</a:t>
            </a:r>
            <a:r>
              <a:rPr lang="zh-TW" altLang="en-US" sz="1400" dirty="0" smtClean="0"/>
              <a:t>千元。</a:t>
            </a:r>
            <a:endParaRPr lang="zh-TW" altLang="en-US" sz="1400" dirty="0"/>
          </a:p>
        </p:txBody>
      </p:sp>
      <p:sp>
        <p:nvSpPr>
          <p:cNvPr id="5" name="文字方塊 4"/>
          <p:cNvSpPr txBox="1"/>
          <p:nvPr/>
        </p:nvSpPr>
        <p:spPr>
          <a:xfrm>
            <a:off x="6828312" y="3693229"/>
            <a:ext cx="570016" cy="276999"/>
          </a:xfrm>
          <a:prstGeom prst="rect">
            <a:avLst/>
          </a:prstGeom>
          <a:noFill/>
        </p:spPr>
        <p:txBody>
          <a:bodyPr wrap="square" rtlCol="0">
            <a:spAutoFit/>
          </a:bodyPr>
          <a:lstStyle/>
          <a:p>
            <a:r>
              <a:rPr lang="en-US" altLang="zh-TW" sz="1200" dirty="0" smtClean="0"/>
              <a:t>(</a:t>
            </a:r>
            <a:r>
              <a:rPr lang="zh-TW" altLang="en-US" sz="1200" dirty="0" smtClean="0"/>
              <a:t>註</a:t>
            </a:r>
            <a:r>
              <a:rPr lang="en-US" altLang="zh-TW" sz="1200" dirty="0" smtClean="0"/>
              <a:t>1)</a:t>
            </a:r>
            <a:endParaRPr lang="zh-TW" altLang="en-US" sz="1200" dirty="0"/>
          </a:p>
        </p:txBody>
      </p:sp>
      <p:sp>
        <p:nvSpPr>
          <p:cNvPr id="6" name="文字方塊 5"/>
          <p:cNvSpPr txBox="1"/>
          <p:nvPr/>
        </p:nvSpPr>
        <p:spPr>
          <a:xfrm>
            <a:off x="4866904" y="4781889"/>
            <a:ext cx="570016" cy="276999"/>
          </a:xfrm>
          <a:prstGeom prst="rect">
            <a:avLst/>
          </a:prstGeom>
          <a:noFill/>
        </p:spPr>
        <p:txBody>
          <a:bodyPr wrap="square" rtlCol="0">
            <a:spAutoFit/>
          </a:bodyPr>
          <a:lstStyle/>
          <a:p>
            <a:r>
              <a:rPr lang="en-US" altLang="zh-TW" sz="1200" dirty="0" smtClean="0"/>
              <a:t>(</a:t>
            </a:r>
            <a:r>
              <a:rPr lang="zh-TW" altLang="en-US" sz="1200" dirty="0" smtClean="0"/>
              <a:t>註</a:t>
            </a:r>
            <a:r>
              <a:rPr lang="en-US" altLang="zh-TW" sz="1200" dirty="0" smtClean="0"/>
              <a:t>2)</a:t>
            </a:r>
            <a:endParaRPr lang="zh-TW" altLang="en-US" sz="1200" dirty="0"/>
          </a:p>
        </p:txBody>
      </p:sp>
      <p:sp>
        <p:nvSpPr>
          <p:cNvPr id="7" name="文字方塊 6"/>
          <p:cNvSpPr txBox="1"/>
          <p:nvPr/>
        </p:nvSpPr>
        <p:spPr>
          <a:xfrm>
            <a:off x="8431481" y="6413500"/>
            <a:ext cx="712519"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P.11</a:t>
            </a:r>
            <a:endParaRPr lang="zh-TW" altLang="en-US" dirty="0">
              <a:solidFill>
                <a:schemeClr val="bg1">
                  <a:lumMod val="50000"/>
                </a:schemeClr>
              </a:solidFill>
            </a:endParaRPr>
          </a:p>
        </p:txBody>
      </p:sp>
      <p:sp>
        <p:nvSpPr>
          <p:cNvPr id="8" name="文字方塊 7"/>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p:nvPr/>
        </p:nvGraphicFramePr>
        <p:xfrm>
          <a:off x="0" y="788797"/>
          <a:ext cx="9143999" cy="3130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p:cNvGraphicFramePr/>
          <p:nvPr/>
        </p:nvGraphicFramePr>
        <p:xfrm>
          <a:off x="201881" y="3016332"/>
          <a:ext cx="4296508" cy="2876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圖表 5"/>
          <p:cNvGraphicFramePr/>
          <p:nvPr/>
        </p:nvGraphicFramePr>
        <p:xfrm>
          <a:off x="4727634" y="3016332"/>
          <a:ext cx="4203864" cy="2674182"/>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p:cNvSpPr txBox="1">
            <a:spLocks noChangeArrowheads="1"/>
          </p:cNvSpPr>
          <p:nvPr/>
        </p:nvSpPr>
        <p:spPr bwMode="auto">
          <a:xfrm>
            <a:off x="1214933" y="407953"/>
            <a:ext cx="6699371" cy="800219"/>
          </a:xfrm>
          <a:prstGeom prst="rect">
            <a:avLst/>
          </a:prstGeom>
          <a:noFill/>
          <a:ln w="9525">
            <a:noFill/>
            <a:miter lim="800000"/>
            <a:headEnd/>
            <a:tailEnd/>
          </a:ln>
        </p:spPr>
        <p:txBody>
          <a:bodyPr wrap="square">
            <a:spAutoFit/>
          </a:bodyPr>
          <a:lstStyle/>
          <a:p>
            <a:pPr algn="r"/>
            <a:r>
              <a:rPr lang="en-US" altLang="zh-TW" sz="2800" kern="0" dirty="0" smtClean="0">
                <a:latin typeface="微軟正黑體" pitchFamily="34" charset="-120"/>
                <a:ea typeface="微軟正黑體" pitchFamily="34" charset="-120"/>
              </a:rPr>
              <a:t>D.</a:t>
            </a:r>
            <a:r>
              <a:rPr lang="zh-TW" altLang="en-US" sz="2800" spc="200" dirty="0" smtClean="0">
                <a:latin typeface="微軟正黑體" pitchFamily="34" charset="-120"/>
                <a:ea typeface="微軟正黑體" pitchFamily="34" charset="-120"/>
                <a:cs typeface="Arial Unicode MS" pitchFamily="34" charset="-120"/>
              </a:rPr>
              <a:t>近三</a:t>
            </a:r>
            <a:r>
              <a:rPr lang="zh-TW" altLang="en-US" sz="2800" spc="200" dirty="0" smtClean="0">
                <a:latin typeface="微軟正黑體" pitchFamily="34" charset="-120"/>
                <a:ea typeface="微軟正黑體" pitchFamily="34" charset="-120"/>
                <a:cs typeface="Arial Unicode MS" pitchFamily="34" charset="-120"/>
              </a:rPr>
              <a:t>年國產建材合併營收結構</a:t>
            </a:r>
            <a:endParaRPr lang="en-US" altLang="zh-TW" sz="2800" spc="200" dirty="0" smtClean="0">
              <a:latin typeface="微軟正黑體" pitchFamily="34" charset="-120"/>
              <a:ea typeface="微軟正黑體" pitchFamily="34" charset="-120"/>
              <a:cs typeface="Arial Unicode MS" pitchFamily="34" charset="-120"/>
            </a:endParaRPr>
          </a:p>
          <a:p>
            <a:pPr algn="r"/>
            <a:r>
              <a:rPr lang="zh-TW" altLang="en-US" dirty="0" smtClean="0">
                <a:latin typeface="微軟正黑體" pitchFamily="34" charset="-120"/>
                <a:ea typeface="微軟正黑體" pitchFamily="34" charset="-120"/>
                <a:cs typeface="Arial Unicode MS" pitchFamily="34" charset="-120"/>
              </a:rPr>
              <a:t>（沖銷內部營收後）</a:t>
            </a:r>
            <a:endParaRPr lang="en-US" altLang="zh-TW" dirty="0" smtClean="0">
              <a:latin typeface="微軟正黑體" pitchFamily="34" charset="-120"/>
              <a:ea typeface="微軟正黑體" pitchFamily="34" charset="-120"/>
              <a:cs typeface="Arial Unicode MS" pitchFamily="34" charset="-120"/>
            </a:endParaRPr>
          </a:p>
        </p:txBody>
      </p:sp>
      <p:sp>
        <p:nvSpPr>
          <p:cNvPr id="8" name="文字方塊 7"/>
          <p:cNvSpPr txBox="1"/>
          <p:nvPr/>
        </p:nvSpPr>
        <p:spPr>
          <a:xfrm>
            <a:off x="8407730" y="6473614"/>
            <a:ext cx="721916" cy="369332"/>
          </a:xfrm>
          <a:prstGeom prst="rect">
            <a:avLst/>
          </a:prstGeom>
          <a:noFill/>
        </p:spPr>
        <p:txBody>
          <a:bodyPr wrap="square" rtlCol="0">
            <a:spAutoFit/>
          </a:bodyPr>
          <a:lstStyle/>
          <a:p>
            <a:pPr algn="r"/>
            <a:r>
              <a:rPr lang="en-US" altLang="zh-TW" dirty="0" smtClean="0">
                <a:solidFill>
                  <a:schemeClr val="bg1">
                    <a:lumMod val="50000"/>
                  </a:schemeClr>
                </a:solidFill>
                <a:latin typeface="Arial Unicode MS" pitchFamily="34" charset="-120"/>
                <a:ea typeface="Arial Unicode MS" pitchFamily="34" charset="-120"/>
                <a:cs typeface="Arial Unicode MS" pitchFamily="34" charset="-120"/>
              </a:rPr>
              <a:t>P.12</a:t>
            </a:r>
            <a:endParaRPr lang="zh-TW" altLang="en-US" dirty="0">
              <a:solidFill>
                <a:schemeClr val="bg1">
                  <a:lumMod val="50000"/>
                </a:schemeClr>
              </a:solidFill>
              <a:latin typeface="Arial Unicode MS" pitchFamily="34" charset="-120"/>
              <a:ea typeface="Arial Unicode MS" pitchFamily="34" charset="-120"/>
              <a:cs typeface="Arial Unicode MS" pitchFamily="34" charset="-120"/>
            </a:endParaRPr>
          </a:p>
        </p:txBody>
      </p:sp>
      <p:sp>
        <p:nvSpPr>
          <p:cNvPr id="10" name="文字方塊 9"/>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pic>
        <p:nvPicPr>
          <p:cNvPr id="2" name="Picture 2"/>
          <p:cNvPicPr>
            <a:picLocks noChangeAspect="1" noChangeArrowheads="1"/>
          </p:cNvPicPr>
          <p:nvPr/>
        </p:nvPicPr>
        <p:blipFill>
          <a:blip r:embed="rId5"/>
          <a:srcRect/>
          <a:stretch>
            <a:fillRect/>
          </a:stretch>
        </p:blipFill>
        <p:spPr bwMode="auto">
          <a:xfrm>
            <a:off x="1214933" y="5503758"/>
            <a:ext cx="6468401" cy="124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未命名.jpg"/>
          <p:cNvPicPr>
            <a:picLocks noChangeAspect="1"/>
          </p:cNvPicPr>
          <p:nvPr/>
        </p:nvPicPr>
        <p:blipFill>
          <a:blip r:embed="rId2" cstate="print"/>
          <a:stretch>
            <a:fillRect/>
          </a:stretch>
        </p:blipFill>
        <p:spPr>
          <a:xfrm>
            <a:off x="3166" y="0"/>
            <a:ext cx="9137668" cy="6858000"/>
          </a:xfrm>
          <a:prstGeom prst="rect">
            <a:avLst/>
          </a:prstGeom>
        </p:spPr>
      </p:pic>
      <p:graphicFrame>
        <p:nvGraphicFramePr>
          <p:cNvPr id="5" name="圖表 4"/>
          <p:cNvGraphicFramePr/>
          <p:nvPr/>
        </p:nvGraphicFramePr>
        <p:xfrm>
          <a:off x="-900608" y="2564904"/>
          <a:ext cx="6696744" cy="62530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p:cNvGraphicFramePr/>
          <p:nvPr/>
        </p:nvGraphicFramePr>
        <p:xfrm>
          <a:off x="3851920" y="2564904"/>
          <a:ext cx="6264696" cy="6048672"/>
        </p:xfrm>
        <a:graphic>
          <a:graphicData uri="http://schemas.openxmlformats.org/drawingml/2006/chart">
            <c:chart xmlns:c="http://schemas.openxmlformats.org/drawingml/2006/chart" xmlns:r="http://schemas.openxmlformats.org/officeDocument/2006/relationships" r:id="rId4"/>
          </a:graphicData>
        </a:graphic>
      </p:graphicFrame>
      <p:sp>
        <p:nvSpPr>
          <p:cNvPr id="8" name="圓角矩形 7"/>
          <p:cNvSpPr/>
          <p:nvPr/>
        </p:nvSpPr>
        <p:spPr>
          <a:xfrm>
            <a:off x="2555776" y="1196752"/>
            <a:ext cx="4608512" cy="9317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30000"/>
              </a:lnSpc>
            </a:pPr>
            <a:r>
              <a:rPr lang="zh-TW" altLang="en-US" sz="2000" dirty="0" smtClean="0">
                <a:latin typeface="微軟正黑體" pitchFamily="34" charset="-120"/>
                <a:ea typeface="微軟正黑體" pitchFamily="34" charset="-120"/>
              </a:rPr>
              <a:t>「原料成本」佔「生產成本」</a:t>
            </a:r>
            <a:r>
              <a:rPr lang="en-US" altLang="zh-TW" sz="2000" dirty="0" smtClean="0">
                <a:latin typeface="微軟正黑體" pitchFamily="34" charset="-120"/>
                <a:ea typeface="微軟正黑體" pitchFamily="34" charset="-120"/>
              </a:rPr>
              <a:t>83%</a:t>
            </a:r>
            <a:r>
              <a:rPr lang="zh-TW" altLang="en-US" sz="2000" dirty="0" smtClean="0">
                <a:latin typeface="微軟正黑體" pitchFamily="34" charset="-120"/>
                <a:ea typeface="微軟正黑體" pitchFamily="34" charset="-120"/>
              </a:rPr>
              <a:t>以上</a:t>
            </a:r>
            <a:endParaRPr lang="en-US" altLang="zh-TW" sz="2000" dirty="0" smtClean="0">
              <a:latin typeface="微軟正黑體" pitchFamily="34" charset="-120"/>
              <a:ea typeface="微軟正黑體" pitchFamily="34" charset="-120"/>
            </a:endParaRPr>
          </a:p>
          <a:p>
            <a:r>
              <a:rPr lang="en-US" altLang="zh-TW" sz="2800" dirty="0" smtClean="0">
                <a:solidFill>
                  <a:srgbClr val="101BF0"/>
                </a:solidFill>
                <a:latin typeface="微軟正黑體" pitchFamily="34" charset="-120"/>
                <a:ea typeface="微軟正黑體" pitchFamily="34" charset="-120"/>
              </a:rPr>
              <a:t>   </a:t>
            </a:r>
            <a:r>
              <a:rPr lang="zh-TW" altLang="en-US" sz="2800" dirty="0" smtClean="0">
                <a:solidFill>
                  <a:srgbClr val="101BF0"/>
                </a:solidFill>
                <a:latin typeface="微軟正黑體" pitchFamily="34" charset="-120"/>
                <a:ea typeface="微軟正黑體" pitchFamily="34" charset="-120"/>
              </a:rPr>
              <a:t>得”料源”者得天下</a:t>
            </a:r>
          </a:p>
        </p:txBody>
      </p:sp>
      <p:sp>
        <p:nvSpPr>
          <p:cNvPr id="9" name="文字方塊 8"/>
          <p:cNvSpPr txBox="1">
            <a:spLocks noChangeArrowheads="1"/>
          </p:cNvSpPr>
          <p:nvPr/>
        </p:nvSpPr>
        <p:spPr bwMode="auto">
          <a:xfrm>
            <a:off x="830267" y="561283"/>
            <a:ext cx="7470896" cy="523220"/>
          </a:xfrm>
          <a:prstGeom prst="rect">
            <a:avLst/>
          </a:prstGeom>
          <a:noFill/>
          <a:ln w="9525">
            <a:noFill/>
            <a:miter lim="800000"/>
            <a:headEnd/>
            <a:tailEnd/>
          </a:ln>
        </p:spPr>
        <p:txBody>
          <a:bodyPr wrap="square">
            <a:spAutoFit/>
          </a:bodyPr>
          <a:lstStyle/>
          <a:p>
            <a:pPr algn="ctr">
              <a:spcBef>
                <a:spcPts val="1200"/>
              </a:spcBef>
            </a:pPr>
            <a:r>
              <a:rPr lang="en-US" altLang="zh-TW" sz="2800" kern="0" dirty="0" smtClean="0">
                <a:latin typeface="微軟正黑體" pitchFamily="34" charset="-120"/>
                <a:ea typeface="微軟正黑體" pitchFamily="34" charset="-120"/>
              </a:rPr>
              <a:t>E.</a:t>
            </a:r>
            <a:r>
              <a:rPr lang="en-US" altLang="zh-TW" sz="2800" kern="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cs typeface="Arial Unicode MS" pitchFamily="34" charset="-120"/>
              </a:rPr>
              <a:t>「混凝土產業」生產成本結構</a:t>
            </a:r>
            <a:endParaRPr lang="zh-TW" altLang="en-US" sz="2800" dirty="0">
              <a:latin typeface="微軟正黑體" pitchFamily="34" charset="-120"/>
              <a:ea typeface="微軟正黑體" pitchFamily="34" charset="-120"/>
              <a:cs typeface="Arial Unicode MS" pitchFamily="34" charset="-120"/>
            </a:endParaRPr>
          </a:p>
        </p:txBody>
      </p:sp>
      <p:sp>
        <p:nvSpPr>
          <p:cNvPr id="10" name="文字方塊 9"/>
          <p:cNvSpPr txBox="1"/>
          <p:nvPr/>
        </p:nvSpPr>
        <p:spPr>
          <a:xfrm>
            <a:off x="8431481" y="6413500"/>
            <a:ext cx="712519"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P.13</a:t>
            </a:r>
            <a:endParaRPr lang="zh-TW" altLang="en-US" dirty="0">
              <a:solidFill>
                <a:schemeClr val="bg1">
                  <a:lumMod val="50000"/>
                </a:schemeClr>
              </a:solidFill>
            </a:endParaRPr>
          </a:p>
        </p:txBody>
      </p:sp>
      <p:sp>
        <p:nvSpPr>
          <p:cNvPr id="11" name="文字方塊 10"/>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重要河川圖2"/>
          <p:cNvPicPr>
            <a:picLocks noChangeAspect="1" noChangeArrowheads="1"/>
          </p:cNvPicPr>
          <p:nvPr/>
        </p:nvPicPr>
        <p:blipFill>
          <a:blip r:embed="rId2" cstate="print"/>
          <a:stretch>
            <a:fillRect/>
          </a:stretch>
        </p:blipFill>
        <p:spPr bwMode="auto">
          <a:xfrm>
            <a:off x="5657098" y="1672116"/>
            <a:ext cx="3492000" cy="3985436"/>
          </a:xfrm>
          <a:prstGeom prst="rect">
            <a:avLst/>
          </a:prstGeom>
          <a:noFill/>
          <a:ln>
            <a:noFill/>
          </a:ln>
        </p:spPr>
      </p:pic>
      <p:sp>
        <p:nvSpPr>
          <p:cNvPr id="2" name="文字方塊 1"/>
          <p:cNvSpPr txBox="1">
            <a:spLocks noChangeArrowheads="1"/>
          </p:cNvSpPr>
          <p:nvPr/>
        </p:nvSpPr>
        <p:spPr bwMode="auto">
          <a:xfrm>
            <a:off x="617540" y="403022"/>
            <a:ext cx="7894637" cy="523220"/>
          </a:xfrm>
          <a:prstGeom prst="rect">
            <a:avLst/>
          </a:prstGeom>
          <a:noFill/>
          <a:ln w="9525">
            <a:noFill/>
            <a:miter lim="800000"/>
            <a:headEnd/>
            <a:tailEnd/>
          </a:ln>
        </p:spPr>
        <p:txBody>
          <a:bodyPr>
            <a:spAutoFit/>
          </a:bodyPr>
          <a:lstStyle/>
          <a:p>
            <a:pPr algn="ctr"/>
            <a:r>
              <a:rPr lang="en-US" altLang="zh-TW" sz="2800" dirty="0" smtClean="0">
                <a:latin typeface="微軟正黑體" pitchFamily="34" charset="-120"/>
                <a:ea typeface="微軟正黑體" pitchFamily="34" charset="-120"/>
                <a:cs typeface="Arial Unicode MS" pitchFamily="34" charset="-120"/>
              </a:rPr>
              <a:t>F</a:t>
            </a:r>
            <a:r>
              <a:rPr lang="en-US" altLang="zh-TW" sz="2800" dirty="0" smtClean="0">
                <a:latin typeface="微軟正黑體" pitchFamily="34" charset="-120"/>
                <a:ea typeface="微軟正黑體" pitchFamily="34" charset="-120"/>
                <a:cs typeface="Arial Unicode MS" pitchFamily="34" charset="-120"/>
              </a:rPr>
              <a:t>.</a:t>
            </a:r>
            <a:r>
              <a:rPr lang="zh-TW" altLang="en-US" sz="2800" dirty="0" smtClean="0">
                <a:latin typeface="微軟正黑體" pitchFamily="34" charset="-120"/>
                <a:ea typeface="微軟正黑體" pitchFamily="34" charset="-120"/>
                <a:cs typeface="Arial Unicode MS" pitchFamily="34" charset="-120"/>
              </a:rPr>
              <a:t>國內混凝土業砂石主要料源：</a:t>
            </a:r>
            <a:endParaRPr lang="zh-TW" altLang="en-US" sz="2800" dirty="0">
              <a:latin typeface="微軟正黑體" pitchFamily="34" charset="-120"/>
              <a:ea typeface="微軟正黑體" pitchFamily="34" charset="-120"/>
              <a:cs typeface="Arial Unicode MS" pitchFamily="34" charset="-120"/>
            </a:endParaRPr>
          </a:p>
        </p:txBody>
      </p:sp>
      <p:sp>
        <p:nvSpPr>
          <p:cNvPr id="7" name="文字方塊 6"/>
          <p:cNvSpPr txBox="1"/>
          <p:nvPr/>
        </p:nvSpPr>
        <p:spPr>
          <a:xfrm>
            <a:off x="8348354" y="6482435"/>
            <a:ext cx="795646" cy="369332"/>
          </a:xfrm>
          <a:prstGeom prst="rect">
            <a:avLst/>
          </a:prstGeom>
          <a:noFill/>
        </p:spPr>
        <p:txBody>
          <a:bodyPr wrap="square" rtlCol="0">
            <a:spAutoFit/>
          </a:bodyPr>
          <a:lstStyle/>
          <a:p>
            <a:pPr algn="r"/>
            <a:r>
              <a:rPr lang="en-US" altLang="zh-TW" dirty="0" smtClean="0">
                <a:solidFill>
                  <a:schemeClr val="bg1">
                    <a:lumMod val="50000"/>
                  </a:schemeClr>
                </a:solidFill>
              </a:rPr>
              <a:t>P.14</a:t>
            </a:r>
            <a:endParaRPr lang="zh-TW" altLang="en-US" dirty="0">
              <a:solidFill>
                <a:schemeClr val="bg1">
                  <a:lumMod val="50000"/>
                </a:schemeClr>
              </a:solidFill>
            </a:endParaRPr>
          </a:p>
        </p:txBody>
      </p:sp>
      <p:sp>
        <p:nvSpPr>
          <p:cNvPr id="8" name="文字方塊 7"/>
          <p:cNvSpPr txBox="1"/>
          <p:nvPr/>
        </p:nvSpPr>
        <p:spPr>
          <a:xfrm>
            <a:off x="735979" y="6516299"/>
            <a:ext cx="6174150" cy="276999"/>
          </a:xfrm>
          <a:prstGeom prst="rect">
            <a:avLst/>
          </a:prstGeom>
          <a:noFill/>
        </p:spPr>
        <p:txBody>
          <a:bodyPr wrap="square" rtlCol="0">
            <a:spAutoFit/>
          </a:bodyPr>
          <a:lstStyle/>
          <a:p>
            <a:r>
              <a:rPr lang="zh-TW" altLang="en-US" sz="1200" dirty="0" smtClean="0">
                <a:latin typeface="微軟正黑體" pitchFamily="34" charset="-120"/>
                <a:ea typeface="微軟正黑體" pitchFamily="34" charset="-120"/>
              </a:rPr>
              <a:t>註</a:t>
            </a:r>
            <a:r>
              <a:rPr lang="en-US" altLang="zh-TW" sz="1200" dirty="0" smtClean="0">
                <a:latin typeface="微軟正黑體" pitchFamily="34" charset="-120"/>
                <a:ea typeface="微軟正黑體" pitchFamily="34" charset="-120"/>
              </a:rPr>
              <a:t>1: </a:t>
            </a:r>
            <a:r>
              <a:rPr lang="zh-TW" altLang="en-US" sz="1200" dirty="0" smtClean="0">
                <a:latin typeface="微軟正黑體" pitchFamily="34" charset="-120"/>
                <a:ea typeface="微軟正黑體" pitchFamily="34" charset="-120"/>
              </a:rPr>
              <a:t>山區野溪之疏濬料品質較差主要供應山區混凝土同業使用於山區工程</a:t>
            </a:r>
            <a:endParaRPr lang="en-US" altLang="zh-TW" sz="1200" dirty="0" smtClean="0">
              <a:latin typeface="微軟正黑體" pitchFamily="34" charset="-120"/>
              <a:ea typeface="微軟正黑體" pitchFamily="34" charset="-120"/>
            </a:endParaRPr>
          </a:p>
        </p:txBody>
      </p:sp>
      <p:grpSp>
        <p:nvGrpSpPr>
          <p:cNvPr id="4" name="群組 10"/>
          <p:cNvGrpSpPr/>
          <p:nvPr/>
        </p:nvGrpSpPr>
        <p:grpSpPr>
          <a:xfrm>
            <a:off x="657149" y="4810509"/>
            <a:ext cx="4929612" cy="1126715"/>
            <a:chOff x="657149" y="1075217"/>
            <a:chExt cx="4929612" cy="800880"/>
          </a:xfrm>
        </p:grpSpPr>
        <p:sp>
          <p:nvSpPr>
            <p:cNvPr id="9" name="圓角矩形 8"/>
            <p:cNvSpPr/>
            <p:nvPr/>
          </p:nvSpPr>
          <p:spPr>
            <a:xfrm>
              <a:off x="657149" y="1075217"/>
              <a:ext cx="903635" cy="8008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四</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0" name="圓角矩形 9"/>
            <p:cNvSpPr/>
            <p:nvPr/>
          </p:nvSpPr>
          <p:spPr>
            <a:xfrm>
              <a:off x="1592316" y="1075217"/>
              <a:ext cx="3994445" cy="8008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dirty="0" smtClean="0">
                  <a:latin typeface="微軟正黑體" pitchFamily="34" charset="-120"/>
                  <a:ea typeface="微軟正黑體" pitchFamily="34" charset="-120"/>
                </a:rPr>
                <a:t>台南高雄地區砂石來源</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當地河川</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高屏溪系</a:t>
              </a:r>
              <a:r>
                <a:rPr lang="en-US" altLang="zh-TW" dirty="0" smtClean="0">
                  <a:latin typeface="微軟正黑體" pitchFamily="34" charset="-120"/>
                  <a:ea typeface="微軟正黑體" pitchFamily="34" charset="-120"/>
                </a:rPr>
                <a:t>)</a:t>
              </a:r>
            </a:p>
          </p:txBody>
        </p:sp>
      </p:grpSp>
      <p:grpSp>
        <p:nvGrpSpPr>
          <p:cNvPr id="5" name="群組 11"/>
          <p:cNvGrpSpPr/>
          <p:nvPr/>
        </p:nvGrpSpPr>
        <p:grpSpPr>
          <a:xfrm>
            <a:off x="657149" y="1119276"/>
            <a:ext cx="4929612" cy="1101471"/>
            <a:chOff x="657149" y="1075217"/>
            <a:chExt cx="4929612" cy="800880"/>
          </a:xfrm>
        </p:grpSpPr>
        <p:sp>
          <p:nvSpPr>
            <p:cNvPr id="13" name="圓角矩形 12"/>
            <p:cNvSpPr/>
            <p:nvPr/>
          </p:nvSpPr>
          <p:spPr>
            <a:xfrm>
              <a:off x="657149" y="1075217"/>
              <a:ext cx="903635" cy="800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一</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4" name="圓角矩形 13"/>
            <p:cNvSpPr/>
            <p:nvPr/>
          </p:nvSpPr>
          <p:spPr>
            <a:xfrm>
              <a:off x="1592316" y="1075217"/>
              <a:ext cx="3994445" cy="8008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sz="1600" dirty="0" smtClean="0">
                  <a:latin typeface="微軟正黑體" pitchFamily="34" charset="-120"/>
                  <a:ea typeface="微軟正黑體" pitchFamily="34" charset="-120"/>
                </a:rPr>
                <a:t>台北地區砂石來源</a:t>
              </a:r>
              <a:r>
                <a:rPr lang="en-US" altLang="zh-TW" sz="1600" dirty="0" smtClean="0">
                  <a:latin typeface="微軟正黑體" pitchFamily="34" charset="-120"/>
                  <a:ea typeface="微軟正黑體" pitchFamily="34" charset="-120"/>
                </a:rPr>
                <a:t>: </a:t>
              </a:r>
              <a:r>
                <a:rPr lang="zh-TW" altLang="en-US" sz="1600" dirty="0" smtClean="0">
                  <a:latin typeface="微軟正黑體" pitchFamily="34" charset="-120"/>
                  <a:ea typeface="微軟正黑體" pitchFamily="34" charset="-120"/>
                </a:rPr>
                <a:t>進口砂石</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目前來自大陸為主</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、國內 砂石 </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花東</a:t>
              </a:r>
              <a:r>
                <a:rPr lang="en-US" altLang="zh-TW" sz="1600" dirty="0" smtClean="0">
                  <a:latin typeface="微軟正黑體" pitchFamily="34" charset="-120"/>
                  <a:ea typeface="微軟正黑體" pitchFamily="34" charset="-120"/>
                </a:rPr>
                <a:t>&lt;</a:t>
              </a:r>
              <a:r>
                <a:rPr lang="zh-TW" altLang="en-US" sz="1600" dirty="0" smtClean="0">
                  <a:latin typeface="微軟正黑體" pitchFamily="34" charset="-120"/>
                  <a:ea typeface="微軟正黑體" pitchFamily="34" charset="-120"/>
                </a:rPr>
                <a:t>花蓮溪系、立霧溪系</a:t>
              </a:r>
              <a:r>
                <a:rPr lang="en-US" altLang="zh-TW" sz="1600" dirty="0" smtClean="0">
                  <a:latin typeface="微軟正黑體" pitchFamily="34" charset="-120"/>
                  <a:ea typeface="微軟正黑體" pitchFamily="34" charset="-120"/>
                </a:rPr>
                <a:t>&gt;)</a:t>
              </a:r>
              <a:r>
                <a:rPr lang="zh-TW" altLang="en-US" sz="1600" dirty="0" smtClean="0">
                  <a:latin typeface="微軟正黑體" pitchFamily="34" charset="-120"/>
                  <a:ea typeface="微軟正黑體" pitchFamily="34" charset="-120"/>
                </a:rPr>
                <a:t>、</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宜蘭</a:t>
              </a:r>
              <a:r>
                <a:rPr lang="en-US" altLang="zh-TW" sz="1600" dirty="0" smtClean="0">
                  <a:latin typeface="微軟正黑體" pitchFamily="34" charset="-120"/>
                  <a:ea typeface="微軟正黑體" pitchFamily="34" charset="-120"/>
                </a:rPr>
                <a:t>&lt;</a:t>
              </a:r>
              <a:r>
                <a:rPr lang="zh-TW" altLang="en-US" sz="1600" dirty="0" smtClean="0">
                  <a:latin typeface="微軟正黑體" pitchFamily="34" charset="-120"/>
                  <a:ea typeface="微軟正黑體" pitchFamily="34" charset="-120"/>
                </a:rPr>
                <a:t>蘭陽溪系</a:t>
              </a:r>
              <a:r>
                <a:rPr lang="en-US" altLang="zh-TW" sz="1600" dirty="0" smtClean="0">
                  <a:latin typeface="微軟正黑體" pitchFamily="34" charset="-120"/>
                  <a:ea typeface="微軟正黑體" pitchFamily="34" charset="-120"/>
                </a:rPr>
                <a:t>&gt;) </a:t>
              </a:r>
              <a:r>
                <a:rPr lang="zh-TW" altLang="en-US" sz="1600" dirty="0" smtClean="0">
                  <a:latin typeface="微軟正黑體" pitchFamily="34" charset="-120"/>
                  <a:ea typeface="微軟正黑體" pitchFamily="34" charset="-120"/>
                </a:rPr>
                <a:t>、三峽桃園地下室及少量大安溪</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回頭車載運</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等。</a:t>
              </a:r>
            </a:p>
          </p:txBody>
        </p:sp>
      </p:grpSp>
      <p:grpSp>
        <p:nvGrpSpPr>
          <p:cNvPr id="6" name="群組 14"/>
          <p:cNvGrpSpPr/>
          <p:nvPr/>
        </p:nvGrpSpPr>
        <p:grpSpPr>
          <a:xfrm>
            <a:off x="657149" y="3527185"/>
            <a:ext cx="4929612" cy="1202383"/>
            <a:chOff x="657149" y="1075217"/>
            <a:chExt cx="4929612" cy="800880"/>
          </a:xfrm>
        </p:grpSpPr>
        <p:sp>
          <p:nvSpPr>
            <p:cNvPr id="16" name="圓角矩形 15"/>
            <p:cNvSpPr/>
            <p:nvPr/>
          </p:nvSpPr>
          <p:spPr>
            <a:xfrm>
              <a:off x="657149" y="1075217"/>
              <a:ext cx="903635" cy="8008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7" name="圓角矩形 16"/>
            <p:cNvSpPr/>
            <p:nvPr/>
          </p:nvSpPr>
          <p:spPr>
            <a:xfrm>
              <a:off x="1592316" y="1075217"/>
              <a:ext cx="3994445" cy="8008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dirty="0" smtClean="0">
                  <a:latin typeface="微軟正黑體" pitchFamily="34" charset="-120"/>
                  <a:ea typeface="微軟正黑體" pitchFamily="34" charset="-120"/>
                </a:rPr>
                <a:t>台中雲林嘉義地區砂石來源</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當地河川</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大安溪系、大甲溪系、濁水溪系、烏溪系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、進口砂、地下室料、山區野溪</a:t>
              </a:r>
              <a:r>
                <a:rPr lang="zh-TW" altLang="en-US" baseline="30000" dirty="0" smtClean="0">
                  <a:latin typeface="微軟正黑體" pitchFamily="34" charset="-120"/>
                  <a:ea typeface="微軟正黑體" pitchFamily="34" charset="-120"/>
                </a:rPr>
                <a:t>註</a:t>
              </a:r>
              <a:r>
                <a:rPr lang="en-US" altLang="zh-TW" baseline="30000"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a:t>
              </a:r>
            </a:p>
          </p:txBody>
        </p:sp>
      </p:grpSp>
      <p:grpSp>
        <p:nvGrpSpPr>
          <p:cNvPr id="11" name="群組 17"/>
          <p:cNvGrpSpPr/>
          <p:nvPr/>
        </p:nvGrpSpPr>
        <p:grpSpPr>
          <a:xfrm>
            <a:off x="657149" y="2291161"/>
            <a:ext cx="4929612" cy="1151927"/>
            <a:chOff x="657149" y="1075217"/>
            <a:chExt cx="4929612" cy="800880"/>
          </a:xfrm>
        </p:grpSpPr>
        <p:sp>
          <p:nvSpPr>
            <p:cNvPr id="19" name="圓角矩形 18"/>
            <p:cNvSpPr/>
            <p:nvPr/>
          </p:nvSpPr>
          <p:spPr>
            <a:xfrm>
              <a:off x="657149" y="1075217"/>
              <a:ext cx="903635" cy="8008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二</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20" name="圓角矩形 19"/>
            <p:cNvSpPr/>
            <p:nvPr/>
          </p:nvSpPr>
          <p:spPr>
            <a:xfrm>
              <a:off x="1592316" y="1075217"/>
              <a:ext cx="3994445" cy="8008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latin typeface="微軟正黑體" pitchFamily="34" charset="-120"/>
                  <a:ea typeface="微軟正黑體" pitchFamily="34" charset="-120"/>
                </a:rPr>
                <a:t>桃竹苗地區砂石來源</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當地河川</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大漢溪系、後龍溪系、 中港溪系</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、地下室料及少量大安、大甲</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回頭車載運</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等。</a:t>
              </a:r>
            </a:p>
          </p:txBody>
        </p:sp>
      </p:grpSp>
      <p:sp>
        <p:nvSpPr>
          <p:cNvPr id="21" name="圓角矩形 20"/>
          <p:cNvSpPr/>
          <p:nvPr/>
        </p:nvSpPr>
        <p:spPr>
          <a:xfrm>
            <a:off x="735979" y="6067618"/>
            <a:ext cx="7257138" cy="4329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砂石粒料因成本</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運輸</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因素影響故呈現區域性分布型態。</a:t>
            </a:r>
          </a:p>
        </p:txBody>
      </p:sp>
      <p:sp>
        <p:nvSpPr>
          <p:cNvPr id="22" name="文字方塊 21"/>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E:\國產建材\(###)企劃\2020.Q4_法說會資料\大陸地區砂石主要供應來源.jpg"/>
          <p:cNvPicPr>
            <a:picLocks noChangeAspect="1" noChangeArrowheads="1"/>
          </p:cNvPicPr>
          <p:nvPr/>
        </p:nvPicPr>
        <p:blipFill>
          <a:blip r:embed="rId2"/>
          <a:srcRect/>
          <a:stretch>
            <a:fillRect/>
          </a:stretch>
        </p:blipFill>
        <p:spPr bwMode="auto">
          <a:xfrm>
            <a:off x="515812" y="806998"/>
            <a:ext cx="7084396" cy="5855059"/>
          </a:xfrm>
          <a:prstGeom prst="rect">
            <a:avLst/>
          </a:prstGeom>
          <a:ln>
            <a:noFill/>
          </a:ln>
          <a:effectLst>
            <a:softEdge rad="112500"/>
          </a:effectLst>
        </p:spPr>
      </p:pic>
      <p:sp>
        <p:nvSpPr>
          <p:cNvPr id="13" name="文字方塊 2"/>
          <p:cNvSpPr txBox="1">
            <a:spLocks noChangeArrowheads="1"/>
          </p:cNvSpPr>
          <p:nvPr/>
        </p:nvSpPr>
        <p:spPr bwMode="auto">
          <a:xfrm>
            <a:off x="945915" y="160667"/>
            <a:ext cx="69986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800" dirty="0" smtClean="0">
                <a:latin typeface="微軟正黑體" panose="020B0604030504040204" pitchFamily="34" charset="-120"/>
                <a:ea typeface="微軟正黑體" panose="020B0604030504040204" pitchFamily="34" charset="-120"/>
              </a:rPr>
              <a:t>G.</a:t>
            </a:r>
            <a:r>
              <a:rPr lang="zh-TW" altLang="en-US" sz="2800" dirty="0" smtClean="0">
                <a:latin typeface="微軟正黑體" panose="020B0604030504040204" pitchFamily="34" charset="-120"/>
                <a:ea typeface="微軟正黑體" panose="020B0604030504040204" pitchFamily="34" charset="-120"/>
              </a:rPr>
              <a:t>大陸地區砂石主要供應來源</a:t>
            </a:r>
            <a:endParaRPr lang="zh-TW" altLang="en-US" sz="2800" dirty="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8241476" y="6482435"/>
            <a:ext cx="902524" cy="369332"/>
          </a:xfrm>
          <a:prstGeom prst="rect">
            <a:avLst/>
          </a:prstGeom>
          <a:noFill/>
        </p:spPr>
        <p:txBody>
          <a:bodyPr wrap="square" rtlCol="0">
            <a:spAutoFit/>
          </a:bodyPr>
          <a:lstStyle/>
          <a:p>
            <a:pPr algn="ctr"/>
            <a:r>
              <a:rPr lang="en-US" altLang="zh-TW" dirty="0" smtClean="0">
                <a:solidFill>
                  <a:schemeClr val="bg1">
                    <a:lumMod val="50000"/>
                  </a:schemeClr>
                </a:solidFill>
              </a:rPr>
              <a:t>P.15</a:t>
            </a:r>
            <a:endParaRPr lang="zh-TW" altLang="en-US" dirty="0">
              <a:solidFill>
                <a:schemeClr val="bg1">
                  <a:lumMod val="50000"/>
                </a:schemeClr>
              </a:solidFill>
            </a:endParaRPr>
          </a:p>
        </p:txBody>
      </p:sp>
      <p:sp>
        <p:nvSpPr>
          <p:cNvPr id="1041" name="AutoShape 17" descr="taiw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7" name="文字方塊 6"/>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7504" y="6547627"/>
            <a:ext cx="8496944" cy="307777"/>
          </a:xfrm>
          <a:prstGeom prst="rect">
            <a:avLst/>
          </a:prstGeom>
          <a:noFill/>
        </p:spPr>
        <p:txBody>
          <a:bodyPr wrap="square" rtlCol="0">
            <a:spAutoFit/>
          </a:bodyPr>
          <a:lstStyle/>
          <a:p>
            <a:r>
              <a:rPr lang="zh-TW" altLang="en-US" sz="1400" b="1" dirty="0" smtClean="0">
                <a:solidFill>
                  <a:schemeClr val="tx2"/>
                </a:solidFill>
                <a:latin typeface="微軟正黑體" pitchFamily="34" charset="-120"/>
                <a:ea typeface="微軟正黑體" pitchFamily="34" charset="-120"/>
              </a:rPr>
              <a:t>資料來源：中華民國統計資訊網</a:t>
            </a:r>
            <a:endParaRPr lang="zh-TW" altLang="en-US" sz="1400" b="1" dirty="0">
              <a:solidFill>
                <a:schemeClr val="tx2"/>
              </a:solidFill>
              <a:latin typeface="微軟正黑體" pitchFamily="34" charset="-120"/>
              <a:ea typeface="微軟正黑體" pitchFamily="34" charset="-120"/>
            </a:endParaRPr>
          </a:p>
        </p:txBody>
      </p:sp>
      <p:sp>
        <p:nvSpPr>
          <p:cNvPr id="7" name="標題 3"/>
          <p:cNvSpPr txBox="1">
            <a:spLocks/>
          </p:cNvSpPr>
          <p:nvPr/>
        </p:nvSpPr>
        <p:spPr>
          <a:xfrm>
            <a:off x="467544" y="0"/>
            <a:ext cx="82296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2800" dirty="0" smtClean="0">
                <a:latin typeface="微軟正黑體" pitchFamily="34" charset="-120"/>
                <a:ea typeface="微軟正黑體" pitchFamily="34" charset="-120"/>
                <a:cs typeface="+mj-cs"/>
              </a:rPr>
              <a:t>H</a:t>
            </a:r>
            <a:r>
              <a:rPr kumimoji="0" lang="en-US" altLang="zh-TW" sz="2800" i="0" u="none" strike="noStrike" kern="1200" cap="none" spc="0" normalizeH="0" baseline="0" noProof="0" dirty="0" smtClean="0">
                <a:ln>
                  <a:noFill/>
                </a:ln>
                <a:effectLst/>
                <a:uLnTx/>
                <a:uFillTx/>
                <a:latin typeface="微軟正黑體" pitchFamily="34" charset="-120"/>
                <a:ea typeface="微軟正黑體" pitchFamily="34" charset="-120"/>
                <a:cs typeface="+mj-cs"/>
              </a:rPr>
              <a:t>.</a:t>
            </a:r>
            <a:r>
              <a:rPr kumimoji="0" lang="zh-TW" altLang="en-US" sz="2800" i="0" u="none" strike="noStrike" kern="1200" cap="none" spc="0" normalizeH="0" baseline="0" noProof="0" dirty="0" smtClean="0">
                <a:ln>
                  <a:noFill/>
                </a:ln>
                <a:effectLst/>
                <a:uLnTx/>
                <a:uFillTx/>
                <a:latin typeface="微軟正黑體" pitchFamily="34" charset="-120"/>
                <a:ea typeface="微軟正黑體" pitchFamily="34" charset="-120"/>
                <a:cs typeface="+mj-cs"/>
              </a:rPr>
              <a:t>近兩年 營造工程物價指數</a:t>
            </a:r>
            <a:r>
              <a:rPr lang="zh-TW" altLang="en-US" sz="2800" dirty="0" smtClean="0">
                <a:latin typeface="微軟正黑體" pitchFamily="34" charset="-120"/>
                <a:ea typeface="微軟正黑體" pitchFamily="34" charset="-120"/>
                <a:cs typeface="+mj-cs"/>
              </a:rPr>
              <a:t> </a:t>
            </a:r>
            <a:r>
              <a:rPr lang="en-US" altLang="zh-TW" sz="2800" dirty="0" smtClean="0">
                <a:latin typeface="微軟正黑體" pitchFamily="34" charset="-120"/>
                <a:ea typeface="微軟正黑體" pitchFamily="34" charset="-120"/>
                <a:cs typeface="+mj-cs"/>
              </a:rPr>
              <a:t>-</a:t>
            </a:r>
            <a:r>
              <a:rPr lang="zh-TW" altLang="en-US" sz="2800" dirty="0" smtClean="0">
                <a:latin typeface="微軟正黑體" pitchFamily="34" charset="-120"/>
                <a:ea typeface="微軟正黑體" pitchFamily="34" charset="-120"/>
                <a:cs typeface="+mj-cs"/>
              </a:rPr>
              <a:t> </a:t>
            </a:r>
            <a:r>
              <a:rPr kumimoji="0" lang="zh-TW" altLang="en-US" sz="2800" i="0" u="none" strike="noStrike" kern="1200" cap="none" spc="0" normalizeH="0" baseline="0" noProof="0" dirty="0" smtClean="0">
                <a:ln>
                  <a:noFill/>
                </a:ln>
                <a:solidFill>
                  <a:srgbClr val="0000FF"/>
                </a:solidFill>
                <a:effectLst/>
                <a:uLnTx/>
                <a:uFillTx/>
                <a:latin typeface="微軟正黑體" pitchFamily="34" charset="-120"/>
                <a:ea typeface="微軟正黑體" pitchFamily="34" charset="-120"/>
                <a:cs typeface="+mj-cs"/>
              </a:rPr>
              <a:t>預拌混凝土</a:t>
            </a:r>
            <a:endParaRPr kumimoji="0" lang="zh-TW" altLang="en-US" sz="2800" i="0" u="none"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mj-cs"/>
            </a:endParaRPr>
          </a:p>
        </p:txBody>
      </p:sp>
      <p:graphicFrame>
        <p:nvGraphicFramePr>
          <p:cNvPr id="8" name="表格 7"/>
          <p:cNvGraphicFramePr>
            <a:graphicFrameLocks noGrp="1"/>
          </p:cNvGraphicFramePr>
          <p:nvPr/>
        </p:nvGraphicFramePr>
        <p:xfrm>
          <a:off x="96374" y="5085184"/>
          <a:ext cx="9000000" cy="1296144"/>
        </p:xfrm>
        <a:graphic>
          <a:graphicData uri="http://schemas.openxmlformats.org/drawingml/2006/table">
            <a:tbl>
              <a:tblPr/>
              <a:tblGrid>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tblGrid>
              <a:tr h="648072">
                <a:tc>
                  <a:txBody>
                    <a:bodyPr/>
                    <a:lstStyle/>
                    <a:p>
                      <a:pPr algn="ctr" fontAlgn="ctr"/>
                      <a:r>
                        <a:rPr lang="zh-TW" altLang="en-US" sz="1000" b="0" i="0" u="none" strike="noStrike" dirty="0" smtClean="0">
                          <a:solidFill>
                            <a:srgbClr val="FFFFFF"/>
                          </a:solidFill>
                          <a:latin typeface="微軟正黑體" pitchFamily="34" charset="-120"/>
                          <a:ea typeface="微軟正黑體" pitchFamily="34" charset="-120"/>
                        </a:rPr>
                        <a:t>年</a:t>
                      </a:r>
                      <a:r>
                        <a:rPr lang="en-US" altLang="zh-TW" sz="1000" b="0" i="0" u="none" strike="noStrike" dirty="0" smtClean="0">
                          <a:solidFill>
                            <a:srgbClr val="FFFFFF"/>
                          </a:solidFill>
                          <a:latin typeface="微軟正黑體" pitchFamily="34" charset="-120"/>
                          <a:ea typeface="微軟正黑體" pitchFamily="34" charset="-120"/>
                        </a:rPr>
                        <a:t>/</a:t>
                      </a:r>
                      <a:r>
                        <a:rPr lang="zh-TW" altLang="en-US" sz="1000" b="0" i="0" u="none" strike="noStrike" dirty="0" smtClean="0">
                          <a:solidFill>
                            <a:srgbClr val="FFFFFF"/>
                          </a:solidFill>
                          <a:latin typeface="微軟正黑體" pitchFamily="34" charset="-120"/>
                          <a:ea typeface="微軟正黑體" pitchFamily="34" charset="-120"/>
                        </a:rPr>
                        <a:t>月</a:t>
                      </a:r>
                      <a:endParaRPr lang="zh-TW" altLang="en-US" sz="1000" b="0" i="0" u="none" strike="noStrike" dirty="0">
                        <a:solidFill>
                          <a:srgbClr val="FFFFFF"/>
                        </a:solidFill>
                        <a:latin typeface="微軟正黑體" pitchFamily="34" charset="-120"/>
                        <a:ea typeface="微軟正黑體"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smtClean="0">
                          <a:solidFill>
                            <a:srgbClr val="FFFFFF"/>
                          </a:solidFill>
                          <a:latin typeface="微軟正黑體" pitchFamily="34" charset="-120"/>
                          <a:ea typeface="微軟正黑體" pitchFamily="34" charset="-120"/>
                        </a:rPr>
                        <a:t>2019</a:t>
                      </a:r>
                      <a:r>
                        <a:rPr lang="zh-TW" altLang="en-US" sz="1000" b="0" i="0" u="none" strike="noStrike" dirty="0">
                          <a:solidFill>
                            <a:srgbClr val="FFFFFF"/>
                          </a:solidFill>
                          <a:latin typeface="微軟正黑體" pitchFamily="34" charset="-120"/>
                          <a:ea typeface="微軟正黑體" pitchFamily="34" charset="-120"/>
                        </a:rPr>
                        <a:t/>
                      </a:r>
                      <a:br>
                        <a:rPr lang="zh-TW" altLang="en-US" sz="1000" b="0" i="0" u="none" strike="noStrike" dirty="0">
                          <a:solidFill>
                            <a:srgbClr val="FFFFFF"/>
                          </a:solidFill>
                          <a:latin typeface="微軟正黑體" pitchFamily="34" charset="-120"/>
                          <a:ea typeface="微軟正黑體" pitchFamily="34" charset="-120"/>
                        </a:rPr>
                      </a:br>
                      <a:r>
                        <a:rPr lang="en-US" altLang="zh-TW" sz="1000" b="0" i="0" u="none" strike="noStrike" dirty="0">
                          <a:solidFill>
                            <a:srgbClr val="FFFFFF"/>
                          </a:solidFill>
                          <a:latin typeface="微軟正黑體" pitchFamily="34" charset="-120"/>
                          <a:ea typeface="微軟正黑體" pitchFamily="34" charset="-120"/>
                        </a:rPr>
                        <a:t>4</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5</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6</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7</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8</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9</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10</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11</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12</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smtClean="0">
                          <a:solidFill>
                            <a:srgbClr val="FFFFFF"/>
                          </a:solidFill>
                          <a:latin typeface="微軟正黑體" pitchFamily="34" charset="-120"/>
                          <a:ea typeface="微軟正黑體" pitchFamily="34" charset="-120"/>
                        </a:rPr>
                        <a:t>2020</a:t>
                      </a:r>
                      <a:r>
                        <a:rPr lang="zh-TW" altLang="en-US" sz="1000" b="0" i="0" u="none" strike="noStrike" dirty="0">
                          <a:solidFill>
                            <a:srgbClr val="FFFFFF"/>
                          </a:solidFill>
                          <a:latin typeface="微軟正黑體" pitchFamily="34" charset="-120"/>
                          <a:ea typeface="微軟正黑體" pitchFamily="34" charset="-120"/>
                        </a:rPr>
                        <a:t/>
                      </a:r>
                      <a:br>
                        <a:rPr lang="zh-TW" altLang="en-US" sz="1000" b="0" i="0" u="none" strike="noStrike" dirty="0">
                          <a:solidFill>
                            <a:srgbClr val="FFFFFF"/>
                          </a:solidFill>
                          <a:latin typeface="微軟正黑體" pitchFamily="34" charset="-120"/>
                          <a:ea typeface="微軟正黑體" pitchFamily="34" charset="-120"/>
                        </a:rPr>
                      </a:br>
                      <a:r>
                        <a:rPr lang="en-US" altLang="zh-TW" sz="1000" b="0" i="0" u="none" strike="noStrike" dirty="0">
                          <a:solidFill>
                            <a:srgbClr val="FFFFFF"/>
                          </a:solidFill>
                          <a:latin typeface="微軟正黑體" pitchFamily="34" charset="-120"/>
                          <a:ea typeface="微軟正黑體" pitchFamily="34" charset="-120"/>
                        </a:rPr>
                        <a:t>1</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2</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3</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4</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5</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6</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7</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8</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9</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10</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11</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12</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smtClean="0">
                          <a:solidFill>
                            <a:srgbClr val="FFFFFF"/>
                          </a:solidFill>
                          <a:latin typeface="微軟正黑體" pitchFamily="34" charset="-120"/>
                          <a:ea typeface="微軟正黑體" pitchFamily="34" charset="-120"/>
                        </a:rPr>
                        <a:t>2021</a:t>
                      </a:r>
                      <a:r>
                        <a:rPr lang="zh-TW" altLang="en-US" sz="1000" b="0" i="0" u="none" strike="noStrike" dirty="0">
                          <a:solidFill>
                            <a:srgbClr val="FFFFFF"/>
                          </a:solidFill>
                          <a:latin typeface="微軟正黑體" pitchFamily="34" charset="-120"/>
                          <a:ea typeface="微軟正黑體" pitchFamily="34" charset="-120"/>
                        </a:rPr>
                        <a:t/>
                      </a:r>
                      <a:br>
                        <a:rPr lang="zh-TW" altLang="en-US" sz="1000" b="0" i="0" u="none" strike="noStrike" dirty="0">
                          <a:solidFill>
                            <a:srgbClr val="FFFFFF"/>
                          </a:solidFill>
                          <a:latin typeface="微軟正黑體" pitchFamily="34" charset="-120"/>
                          <a:ea typeface="微軟正黑體" pitchFamily="34" charset="-120"/>
                        </a:rPr>
                      </a:br>
                      <a:r>
                        <a:rPr lang="en-US" altLang="zh-TW" sz="1000" b="0" i="0" u="none" strike="noStrike" dirty="0">
                          <a:solidFill>
                            <a:srgbClr val="FFFFFF"/>
                          </a:solidFill>
                          <a:latin typeface="微軟正黑體" pitchFamily="34" charset="-120"/>
                          <a:ea typeface="微軟正黑體" pitchFamily="34" charset="-120"/>
                        </a:rPr>
                        <a:t>1</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2</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en-US" altLang="zh-TW" sz="1000" b="0" i="0" u="none" strike="noStrike" dirty="0">
                          <a:solidFill>
                            <a:srgbClr val="FFFFFF"/>
                          </a:solidFill>
                          <a:latin typeface="微軟正黑體" pitchFamily="34" charset="-120"/>
                          <a:ea typeface="微軟正黑體" pitchFamily="34" charset="-120"/>
                        </a:rPr>
                        <a:t>3</a:t>
                      </a:r>
                      <a:r>
                        <a:rPr lang="zh-TW" altLang="en-US" sz="1000" b="0" i="0" u="none" strike="noStrike" dirty="0">
                          <a:solidFill>
                            <a:srgbClr val="FFFFFF"/>
                          </a:solidFill>
                          <a:latin typeface="微軟正黑體" pitchFamily="34" charset="-120"/>
                          <a:ea typeface="微軟正黑體" pitchFamily="34" charset="-120"/>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r>
              <a:tr h="648072">
                <a:tc>
                  <a:txBody>
                    <a:bodyPr/>
                    <a:lstStyle/>
                    <a:p>
                      <a:pPr algn="ctr" fontAlgn="ctr"/>
                      <a:r>
                        <a:rPr lang="zh-TW" altLang="en-US" sz="1000" b="0" i="0" u="none" strike="noStrike" dirty="0" smtClean="0">
                          <a:solidFill>
                            <a:srgbClr val="000000"/>
                          </a:solidFill>
                          <a:latin typeface="微軟正黑體" pitchFamily="34" charset="-120"/>
                          <a:ea typeface="微軟正黑體" pitchFamily="34" charset="-120"/>
                        </a:rPr>
                        <a:t>物價</a:t>
                      </a:r>
                      <a:endParaRPr lang="en-US" altLang="zh-TW" sz="1000" b="0" i="0" u="none" strike="noStrike" dirty="0" smtClean="0">
                        <a:solidFill>
                          <a:srgbClr val="000000"/>
                        </a:solidFill>
                        <a:latin typeface="微軟正黑體" pitchFamily="34" charset="-120"/>
                        <a:ea typeface="微軟正黑體" pitchFamily="34" charset="-120"/>
                      </a:endParaRPr>
                    </a:p>
                    <a:p>
                      <a:pPr algn="ctr" fontAlgn="ctr"/>
                      <a:r>
                        <a:rPr lang="zh-TW" altLang="en-US" sz="1000" b="0" i="0" u="none" strike="noStrike" dirty="0" smtClean="0">
                          <a:solidFill>
                            <a:srgbClr val="000000"/>
                          </a:solidFill>
                          <a:latin typeface="微軟正黑體" pitchFamily="34" charset="-120"/>
                          <a:ea typeface="微軟正黑體" pitchFamily="34" charset="-120"/>
                        </a:rPr>
                        <a:t>指數</a:t>
                      </a:r>
                      <a:endParaRPr lang="en-US" altLang="zh-TW" sz="1000" b="0" i="0" u="none" strike="noStrike" dirty="0">
                        <a:solidFill>
                          <a:srgbClr val="000000"/>
                        </a:solidFill>
                        <a:latin typeface="微軟正黑體" pitchFamily="34" charset="-120"/>
                        <a:ea typeface="微軟正黑體"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dirty="0">
                          <a:solidFill>
                            <a:srgbClr val="000000"/>
                          </a:solidFill>
                          <a:latin typeface="微軟正黑體" pitchFamily="34" charset="-120"/>
                          <a:ea typeface="微軟正黑體" pitchFamily="34" charset="-120"/>
                        </a:rPr>
                        <a:t>116.0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a:solidFill>
                            <a:srgbClr val="000000"/>
                          </a:solidFill>
                          <a:latin typeface="微軟正黑體" pitchFamily="34" charset="-120"/>
                          <a:ea typeface="微軟正黑體" pitchFamily="34" charset="-120"/>
                        </a:rPr>
                        <a:t>130.6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1000" b="0" i="0" u="none" strike="noStrike" dirty="0">
                          <a:solidFill>
                            <a:srgbClr val="000000"/>
                          </a:solidFill>
                          <a:latin typeface="微軟正黑體" pitchFamily="34" charset="-120"/>
                          <a:ea typeface="微軟正黑體" pitchFamily="34" charset="-120"/>
                        </a:rPr>
                        <a:t>130.9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圖表 5"/>
          <p:cNvGraphicFramePr/>
          <p:nvPr/>
        </p:nvGraphicFramePr>
        <p:xfrm>
          <a:off x="36000" y="836713"/>
          <a:ext cx="9036496"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9" name="文字方塊 8"/>
          <p:cNvSpPr txBox="1"/>
          <p:nvPr/>
        </p:nvSpPr>
        <p:spPr>
          <a:xfrm>
            <a:off x="8241476" y="6482435"/>
            <a:ext cx="902524" cy="369332"/>
          </a:xfrm>
          <a:prstGeom prst="rect">
            <a:avLst/>
          </a:prstGeom>
          <a:noFill/>
        </p:spPr>
        <p:txBody>
          <a:bodyPr wrap="square" rtlCol="0">
            <a:spAutoFit/>
          </a:bodyPr>
          <a:lstStyle/>
          <a:p>
            <a:pPr algn="ctr"/>
            <a:r>
              <a:rPr lang="en-US" altLang="zh-TW" dirty="0" smtClean="0">
                <a:solidFill>
                  <a:schemeClr val="bg1">
                    <a:lumMod val="50000"/>
                  </a:schemeClr>
                </a:solidFill>
              </a:rPr>
              <a:t>P.16</a:t>
            </a:r>
            <a:endParaRPr lang="zh-TW" altLang="en-US" dirty="0">
              <a:solidFill>
                <a:schemeClr val="bg1">
                  <a:lumMod val="50000"/>
                </a:schemeClr>
              </a:solidFill>
            </a:endParaRPr>
          </a:p>
        </p:txBody>
      </p:sp>
      <p:sp>
        <p:nvSpPr>
          <p:cNvPr id="10" name="文字方塊 9"/>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611560" y="449890"/>
            <a:ext cx="7920880" cy="647700"/>
          </a:xfrm>
          <a:prstGeom prst="rect">
            <a:avLst/>
          </a:prstGeom>
          <a:noFill/>
          <a:ln w="9525">
            <a:noFill/>
            <a:miter lim="800000"/>
            <a:headEnd/>
            <a:tailEnd/>
          </a:ln>
        </p:spPr>
        <p:txBody>
          <a:bodyPr anchor="ctr"/>
          <a:lstStyle/>
          <a:p>
            <a:pPr algn="ctr">
              <a:lnSpc>
                <a:spcPct val="110000"/>
              </a:lnSpc>
              <a:spcBef>
                <a:spcPct val="20000"/>
              </a:spcBef>
            </a:pPr>
            <a:r>
              <a:rPr lang="en-US" altLang="zh-TW" sz="2800" kern="0" spc="100" dirty="0" smtClean="0">
                <a:solidFill>
                  <a:srgbClr val="000000"/>
                </a:solidFill>
                <a:latin typeface="微軟正黑體" pitchFamily="34" charset="-120"/>
                <a:ea typeface="微軟正黑體" pitchFamily="34" charset="-120"/>
                <a:cs typeface="Times New Roman" pitchFamily="18" charset="0"/>
              </a:rPr>
              <a:t>I</a:t>
            </a:r>
            <a:r>
              <a:rPr lang="en-US" altLang="zh-TW" sz="2800" kern="0" spc="100" dirty="0" smtClean="0">
                <a:solidFill>
                  <a:srgbClr val="000000"/>
                </a:solidFill>
                <a:latin typeface="微軟正黑體" pitchFamily="34" charset="-120"/>
                <a:ea typeface="微軟正黑體" pitchFamily="34" charset="-120"/>
                <a:cs typeface="Times New Roman" pitchFamily="18" charset="0"/>
              </a:rPr>
              <a:t>.</a:t>
            </a:r>
            <a:r>
              <a:rPr lang="zh-TW" altLang="en-US" sz="2800" kern="0" spc="100" dirty="0" smtClean="0">
                <a:solidFill>
                  <a:srgbClr val="000000"/>
                </a:solidFill>
                <a:latin typeface="微軟正黑體" pitchFamily="34" charset="-120"/>
                <a:ea typeface="微軟正黑體" pitchFamily="34" charset="-120"/>
                <a:cs typeface="Times New Roman" pitchFamily="18" charset="0"/>
              </a:rPr>
              <a:t>屋齡逾</a:t>
            </a:r>
            <a:r>
              <a:rPr lang="en-US" altLang="zh-TW" sz="2800" kern="0" spc="100" dirty="0" smtClean="0">
                <a:solidFill>
                  <a:srgbClr val="000000"/>
                </a:solidFill>
                <a:latin typeface="微軟正黑體" pitchFamily="34" charset="-120"/>
                <a:ea typeface="微軟正黑體" pitchFamily="34" charset="-120"/>
                <a:cs typeface="Times New Roman" pitchFamily="18" charset="0"/>
              </a:rPr>
              <a:t>30</a:t>
            </a:r>
            <a:r>
              <a:rPr lang="zh-TW" altLang="en-US" sz="2800" kern="0" spc="100" dirty="0" smtClean="0">
                <a:solidFill>
                  <a:srgbClr val="000000"/>
                </a:solidFill>
                <a:latin typeface="微軟正黑體" pitchFamily="34" charset="-120"/>
                <a:ea typeface="微軟正黑體" pitchFamily="34" charset="-120"/>
                <a:cs typeface="Times New Roman" pitchFamily="18" charset="0"/>
              </a:rPr>
              <a:t>年</a:t>
            </a:r>
            <a:r>
              <a:rPr lang="en-US" altLang="zh-TW" sz="2800" kern="0" spc="100" dirty="0" smtClean="0">
                <a:solidFill>
                  <a:srgbClr val="000000"/>
                </a:solidFill>
                <a:latin typeface="微軟正黑體" pitchFamily="34" charset="-120"/>
                <a:ea typeface="微軟正黑體" pitchFamily="34" charset="-120"/>
                <a:cs typeface="Times New Roman" pitchFamily="18" charset="0"/>
              </a:rPr>
              <a:t>,</a:t>
            </a:r>
            <a:r>
              <a:rPr lang="zh-TW" altLang="en-US" sz="2800" kern="0" spc="100" dirty="0" smtClean="0">
                <a:solidFill>
                  <a:srgbClr val="000000"/>
                </a:solidFill>
                <a:latin typeface="微軟正黑體" pitchFamily="34" charset="-120"/>
                <a:ea typeface="微軟正黑體" pitchFamily="34" charset="-120"/>
                <a:cs typeface="Times New Roman" pitchFamily="18" charset="0"/>
              </a:rPr>
              <a:t>全國</a:t>
            </a:r>
            <a:r>
              <a:rPr lang="en-US" altLang="zh-TW" sz="2800" kern="0" spc="100" dirty="0" smtClean="0">
                <a:solidFill>
                  <a:srgbClr val="000000"/>
                </a:solidFill>
                <a:latin typeface="微軟正黑體" pitchFamily="34" charset="-120"/>
                <a:ea typeface="微軟正黑體" pitchFamily="34" charset="-120"/>
                <a:cs typeface="Times New Roman" pitchFamily="18" charset="0"/>
              </a:rPr>
              <a:t>436</a:t>
            </a:r>
            <a:r>
              <a:rPr lang="zh-TW" altLang="en-US" sz="2800" kern="0" spc="100" dirty="0" smtClean="0">
                <a:solidFill>
                  <a:srgbClr val="000000"/>
                </a:solidFill>
                <a:latin typeface="微軟正黑體" pitchFamily="34" charset="-120"/>
                <a:ea typeface="微軟正黑體" pitchFamily="34" charset="-120"/>
                <a:cs typeface="Times New Roman" pitchFamily="18" charset="0"/>
              </a:rPr>
              <a:t>萬老宅重建商機</a:t>
            </a:r>
            <a:r>
              <a:rPr lang="en-US" altLang="zh-TW" sz="2800" kern="0" spc="100" dirty="0" smtClean="0">
                <a:solidFill>
                  <a:srgbClr val="000000"/>
                </a:solidFill>
                <a:latin typeface="微軟正黑體" pitchFamily="34" charset="-120"/>
                <a:ea typeface="微軟正黑體" pitchFamily="34" charset="-120"/>
                <a:cs typeface="Times New Roman" pitchFamily="18" charset="0"/>
              </a:rPr>
              <a:t>13</a:t>
            </a:r>
            <a:r>
              <a:rPr lang="zh-TW" altLang="en-US" sz="2800" kern="0" spc="100" dirty="0" smtClean="0">
                <a:solidFill>
                  <a:srgbClr val="000000"/>
                </a:solidFill>
                <a:latin typeface="微軟正黑體" pitchFamily="34" charset="-120"/>
                <a:ea typeface="微軟正黑體" pitchFamily="34" charset="-120"/>
                <a:cs typeface="Times New Roman" pitchFamily="18" charset="0"/>
              </a:rPr>
              <a:t>兆</a:t>
            </a:r>
            <a:endParaRPr kumimoji="0" lang="zh-TW" altLang="en-US" sz="2800" kern="0" spc="100" dirty="0">
              <a:solidFill>
                <a:srgbClr val="000000"/>
              </a:solidFill>
              <a:latin typeface="微軟正黑體" pitchFamily="34" charset="-120"/>
              <a:ea typeface="微軟正黑體" pitchFamily="34" charset="-12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1545994" y="1133131"/>
            <a:ext cx="6035675" cy="4129087"/>
          </a:xfrm>
          <a:prstGeom prst="rect">
            <a:avLst/>
          </a:prstGeom>
          <a:noFill/>
          <a:ln w="9525">
            <a:noFill/>
            <a:miter lim="800000"/>
            <a:headEnd/>
            <a:tailEnd/>
          </a:ln>
          <a:effectLst/>
        </p:spPr>
      </p:pic>
      <p:sp>
        <p:nvSpPr>
          <p:cNvPr id="4" name="文字方塊 3"/>
          <p:cNvSpPr txBox="1"/>
          <p:nvPr/>
        </p:nvSpPr>
        <p:spPr>
          <a:xfrm>
            <a:off x="827584" y="5490450"/>
            <a:ext cx="7776864" cy="1200329"/>
          </a:xfrm>
          <a:prstGeom prst="rect">
            <a:avLst/>
          </a:prstGeom>
          <a:noFill/>
        </p:spPr>
        <p:txBody>
          <a:bodyPr wrap="square" rtlCol="0">
            <a:spAutoFit/>
          </a:bodyPr>
          <a:lstStyle/>
          <a:p>
            <a:r>
              <a:rPr lang="zh-TW" altLang="en-US" dirty="0" smtClean="0">
                <a:latin typeface="微軟正黑體" pitchFamily="34" charset="-120"/>
                <a:ea typeface="微軟正黑體" pitchFamily="34" charset="-120"/>
              </a:rPr>
              <a:t>根據內政部不動產資訊平台，</a:t>
            </a:r>
            <a:r>
              <a:rPr lang="en-US" altLang="zh-TW" dirty="0" smtClean="0">
                <a:latin typeface="微軟正黑體" pitchFamily="34" charset="-120"/>
                <a:ea typeface="微軟正黑體" pitchFamily="34" charset="-120"/>
              </a:rPr>
              <a:t>2020</a:t>
            </a:r>
            <a:r>
              <a:rPr lang="zh-TW" altLang="en-US" dirty="0" smtClean="0">
                <a:latin typeface="微軟正黑體" pitchFamily="34" charset="-120"/>
                <a:ea typeface="微軟正黑體" pitchFamily="34" charset="-120"/>
              </a:rPr>
              <a:t>年第</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季全國房屋稅籍住宅數量逾</a:t>
            </a:r>
            <a:r>
              <a:rPr lang="en-US" altLang="zh-TW" dirty="0" smtClean="0">
                <a:latin typeface="微軟正黑體" pitchFamily="34" charset="-120"/>
                <a:ea typeface="微軟正黑體" pitchFamily="34" charset="-120"/>
              </a:rPr>
              <a:t>881</a:t>
            </a:r>
            <a:r>
              <a:rPr lang="zh-TW" altLang="en-US" dirty="0" smtClean="0">
                <a:latin typeface="微軟正黑體" pitchFamily="34" charset="-120"/>
                <a:ea typeface="微軟正黑體" pitchFamily="34" charset="-120"/>
              </a:rPr>
              <a:t>萬宅，其中竟有</a:t>
            </a:r>
            <a:r>
              <a:rPr lang="en-US" altLang="zh-TW" dirty="0" smtClean="0">
                <a:latin typeface="微軟正黑體" pitchFamily="34" charset="-120"/>
                <a:ea typeface="微軟正黑體" pitchFamily="34" charset="-120"/>
              </a:rPr>
              <a:t>436</a:t>
            </a:r>
            <a:r>
              <a:rPr lang="zh-TW" altLang="en-US" dirty="0" smtClean="0">
                <a:latin typeface="微軟正黑體" pitchFamily="34" charset="-120"/>
                <a:ea typeface="微軟正黑體" pitchFamily="34" charset="-120"/>
              </a:rPr>
              <a:t>萬宅是屋齡逾</a:t>
            </a:r>
            <a:r>
              <a:rPr lang="en-US" altLang="zh-TW" dirty="0" smtClean="0">
                <a:latin typeface="微軟正黑體" pitchFamily="34" charset="-120"/>
                <a:ea typeface="微軟正黑體" pitchFamily="34" charset="-120"/>
              </a:rPr>
              <a:t>30</a:t>
            </a:r>
            <a:r>
              <a:rPr lang="zh-TW" altLang="en-US" dirty="0" smtClean="0">
                <a:latin typeface="微軟正黑體" pitchFamily="34" charset="-120"/>
                <a:ea typeface="微軟正黑體" pitchFamily="34" charset="-120"/>
              </a:rPr>
              <a:t>年、符合都更與危老政策的老屋。假設重建戶建坪平均約</a:t>
            </a:r>
            <a:r>
              <a:rPr lang="en-US" altLang="zh-TW" dirty="0" smtClean="0">
                <a:latin typeface="微軟正黑體" pitchFamily="34" charset="-120"/>
                <a:ea typeface="微軟正黑體" pitchFamily="34" charset="-120"/>
              </a:rPr>
              <a:t>30</a:t>
            </a:r>
            <a:r>
              <a:rPr lang="zh-TW" altLang="en-US" dirty="0" smtClean="0">
                <a:latin typeface="微軟正黑體" pitchFamily="34" charset="-120"/>
                <a:ea typeface="微軟正黑體" pitchFamily="34" charset="-120"/>
              </a:rPr>
              <a:t>坪、每坪造價以</a:t>
            </a:r>
            <a:r>
              <a:rPr lang="en-US" altLang="zh-TW" dirty="0" smtClean="0">
                <a:latin typeface="微軟正黑體" pitchFamily="34" charset="-120"/>
                <a:ea typeface="微軟正黑體" pitchFamily="34" charset="-120"/>
              </a:rPr>
              <a:t>10</a:t>
            </a:r>
            <a:r>
              <a:rPr lang="zh-TW" altLang="en-US" dirty="0" smtClean="0">
                <a:latin typeface="微軟正黑體" pitchFamily="34" charset="-120"/>
                <a:ea typeface="微軟正黑體" pitchFamily="34" charset="-120"/>
              </a:rPr>
              <a:t>萬元推算，光是營建工程商機便高達</a:t>
            </a:r>
            <a:r>
              <a:rPr lang="en-US" altLang="zh-TW" dirty="0" smtClean="0">
                <a:latin typeface="微軟正黑體" pitchFamily="34" charset="-120"/>
                <a:ea typeface="微軟正黑體" pitchFamily="34" charset="-120"/>
              </a:rPr>
              <a:t>13</a:t>
            </a:r>
            <a:r>
              <a:rPr lang="zh-TW" altLang="en-US" dirty="0" smtClean="0">
                <a:latin typeface="微軟正黑體" pitchFamily="34" charset="-120"/>
                <a:ea typeface="微軟正黑體" pitchFamily="34" charset="-120"/>
              </a:rPr>
              <a:t>兆元，是去年</a:t>
            </a:r>
            <a:r>
              <a:rPr lang="en-US" altLang="zh-TW" dirty="0" smtClean="0">
                <a:latin typeface="微軟正黑體" pitchFamily="34" charset="-120"/>
                <a:ea typeface="微軟正黑體" pitchFamily="34" charset="-120"/>
              </a:rPr>
              <a:t>GDP</a:t>
            </a:r>
            <a:r>
              <a:rPr lang="zh-TW" altLang="en-US" dirty="0" smtClean="0">
                <a:latin typeface="微軟正黑體" pitchFamily="34" charset="-120"/>
                <a:ea typeface="微軟正黑體" pitchFamily="34" charset="-120"/>
              </a:rPr>
              <a:t>（國內生產毛額）的近七成。</a:t>
            </a:r>
            <a:endParaRPr lang="zh-TW" altLang="en-US" dirty="0">
              <a:latin typeface="微軟正黑體" pitchFamily="34" charset="-120"/>
              <a:ea typeface="微軟正黑體" pitchFamily="34" charset="-120"/>
            </a:endParaRPr>
          </a:p>
        </p:txBody>
      </p:sp>
      <p:sp>
        <p:nvSpPr>
          <p:cNvPr id="5" name="文字方塊 4"/>
          <p:cNvSpPr txBox="1"/>
          <p:nvPr/>
        </p:nvSpPr>
        <p:spPr>
          <a:xfrm>
            <a:off x="8277102" y="6482435"/>
            <a:ext cx="866898" cy="369332"/>
          </a:xfrm>
          <a:prstGeom prst="rect">
            <a:avLst/>
          </a:prstGeom>
          <a:noFill/>
        </p:spPr>
        <p:txBody>
          <a:bodyPr wrap="square" rtlCol="0">
            <a:spAutoFit/>
          </a:bodyPr>
          <a:lstStyle/>
          <a:p>
            <a:pPr algn="ctr"/>
            <a:r>
              <a:rPr lang="en-US" altLang="zh-TW" dirty="0" smtClean="0">
                <a:solidFill>
                  <a:schemeClr val="bg1">
                    <a:lumMod val="50000"/>
                  </a:schemeClr>
                </a:solidFill>
              </a:rPr>
              <a:t>P.17</a:t>
            </a:r>
            <a:endParaRPr lang="zh-TW" altLang="en-US" dirty="0">
              <a:solidFill>
                <a:schemeClr val="bg1">
                  <a:lumMod val="50000"/>
                </a:schemeClr>
              </a:solidFill>
            </a:endParaRPr>
          </a:p>
        </p:txBody>
      </p:sp>
      <p:sp>
        <p:nvSpPr>
          <p:cNvPr id="6" name="文字方塊 5"/>
          <p:cNvSpPr txBox="1"/>
          <p:nvPr/>
        </p:nvSpPr>
        <p:spPr>
          <a:xfrm>
            <a:off x="7944592" y="142506"/>
            <a:ext cx="117565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kern="0" dirty="0" smtClean="0">
                <a:latin typeface="微軟正黑體" pitchFamily="34" charset="-120"/>
                <a:ea typeface="微軟正黑體" pitchFamily="34" charset="-120"/>
              </a:rPr>
              <a:t>重要附表</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未命名.jpg"/>
          <p:cNvPicPr>
            <a:picLocks noChangeAspect="1"/>
          </p:cNvPicPr>
          <p:nvPr/>
        </p:nvPicPr>
        <p:blipFill>
          <a:blip r:embed="rId3" cstate="print"/>
          <a:stretch>
            <a:fillRect/>
          </a:stretch>
        </p:blipFill>
        <p:spPr>
          <a:xfrm>
            <a:off x="3166" y="0"/>
            <a:ext cx="9137668" cy="6858000"/>
          </a:xfrm>
          <a:prstGeom prst="rect">
            <a:avLst/>
          </a:prstGeom>
        </p:spPr>
      </p:pic>
      <p:graphicFrame>
        <p:nvGraphicFramePr>
          <p:cNvPr id="5" name="內容版面配置區 4"/>
          <p:cNvGraphicFramePr>
            <a:graphicFrameLocks noGrp="1"/>
          </p:cNvGraphicFramePr>
          <p:nvPr>
            <p:ph idx="1"/>
          </p:nvPr>
        </p:nvGraphicFramePr>
        <p:xfrm>
          <a:off x="587375" y="843148"/>
          <a:ext cx="8229600" cy="5754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6"/>
          <p:cNvSpPr/>
          <p:nvPr/>
        </p:nvSpPr>
        <p:spPr>
          <a:xfrm>
            <a:off x="3529779" y="5373216"/>
            <a:ext cx="2419759" cy="1384995"/>
          </a:xfrm>
          <a:prstGeom prst="rect">
            <a:avLst/>
          </a:prstGeom>
          <a:solidFill>
            <a:schemeClr val="accent1">
              <a:lumMod val="40000"/>
              <a:lumOff val="60000"/>
              <a:alpha val="36000"/>
            </a:schemeClr>
          </a:solidFill>
        </p:spPr>
        <p:txBody>
          <a:bodyPr wrap="square">
            <a:spAutoFit/>
          </a:bodyPr>
          <a:lstStyle/>
          <a:p>
            <a:r>
              <a:rPr lang="zh-TW" altLang="en-US" sz="1400" dirty="0" smtClean="0">
                <a:latin typeface="微軟正黑體" pitchFamily="34" charset="-120"/>
                <a:ea typeface="微軟正黑體" pitchFamily="34" charset="-120"/>
              </a:rPr>
              <a:t>為臺灣預拌混凝土之龍頭企業</a:t>
            </a:r>
          </a:p>
          <a:p>
            <a:r>
              <a:rPr lang="zh-TW" altLang="en-US" sz="1400" dirty="0" smtClean="0">
                <a:latin typeface="微軟正黑體" pitchFamily="34" charset="-120"/>
                <a:ea typeface="微軟正黑體" pitchFamily="34" charset="-120"/>
              </a:rPr>
              <a:t>全台共有</a:t>
            </a:r>
            <a:r>
              <a:rPr lang="en-US" altLang="zh-TW" sz="1400" dirty="0" smtClean="0">
                <a:latin typeface="微軟正黑體" pitchFamily="34" charset="-120"/>
                <a:ea typeface="微軟正黑體" pitchFamily="34" charset="-120"/>
              </a:rPr>
              <a:t>28</a:t>
            </a:r>
            <a:r>
              <a:rPr lang="zh-TW" altLang="en-US" sz="1400" dirty="0" smtClean="0">
                <a:latin typeface="微軟正黑體" pitchFamily="34" charset="-120"/>
                <a:ea typeface="微軟正黑體" pitchFamily="34" charset="-120"/>
              </a:rPr>
              <a:t>個預拌廠，市佔率約</a:t>
            </a:r>
            <a:r>
              <a:rPr lang="en-US" altLang="zh-TW" sz="1400" dirty="0" smtClean="0">
                <a:latin typeface="微軟正黑體" pitchFamily="34" charset="-120"/>
                <a:ea typeface="微軟正黑體" pitchFamily="34" charset="-120"/>
              </a:rPr>
              <a:t>16%</a:t>
            </a:r>
            <a:r>
              <a:rPr lang="zh-TW" altLang="en-US" sz="1400" dirty="0" smtClean="0">
                <a:latin typeface="微軟正黑體" pitchFamily="34" charset="-120"/>
                <a:ea typeface="微軟正黑體" pitchFamily="34" charset="-120"/>
              </a:rPr>
              <a:t>。</a:t>
            </a:r>
          </a:p>
          <a:p>
            <a:r>
              <a:rPr lang="zh-TW" altLang="en-US" sz="1400" dirty="0" smtClean="0">
                <a:latin typeface="微軟正黑體" pitchFamily="34" charset="-120"/>
                <a:ea typeface="微軟正黑體" pitchFamily="34" charset="-120"/>
              </a:rPr>
              <a:t>集團土地資產進行活化與創新營造新事業。</a:t>
            </a:r>
            <a:endParaRPr lang="zh-TW" altLang="en-US" sz="1400" dirty="0">
              <a:latin typeface="微軟正黑體" pitchFamily="34" charset="-120"/>
              <a:ea typeface="微軟正黑體" pitchFamily="34" charset="-120"/>
            </a:endParaRPr>
          </a:p>
        </p:txBody>
      </p:sp>
      <p:sp>
        <p:nvSpPr>
          <p:cNvPr id="8" name="矩形 7"/>
          <p:cNvSpPr/>
          <p:nvPr/>
        </p:nvSpPr>
        <p:spPr>
          <a:xfrm>
            <a:off x="1670204" y="1368350"/>
            <a:ext cx="1944216" cy="1384995"/>
          </a:xfrm>
          <a:prstGeom prst="rect">
            <a:avLst/>
          </a:prstGeom>
          <a:solidFill>
            <a:schemeClr val="accent4">
              <a:lumMod val="60000"/>
              <a:lumOff val="40000"/>
              <a:alpha val="25000"/>
            </a:schemeClr>
          </a:solidFill>
        </p:spPr>
        <p:txBody>
          <a:bodyPr wrap="square">
            <a:spAutoFit/>
          </a:bodyPr>
          <a:lstStyle/>
          <a:p>
            <a:pPr lvl="0"/>
            <a:r>
              <a:rPr lang="de-DE" altLang="en-US" sz="1400" noProof="1" smtClean="0">
                <a:solidFill>
                  <a:sysClr val="windowText" lastClr="000000"/>
                </a:solidFill>
                <a:latin typeface="微軟正黑體" pitchFamily="34" charset="-120"/>
                <a:ea typeface="微軟正黑體" pitchFamily="34" charset="-120"/>
              </a:rPr>
              <a:t>1984</a:t>
            </a:r>
            <a:r>
              <a:rPr lang="zh-TW" altLang="en-US" sz="1400" noProof="1" smtClean="0">
                <a:solidFill>
                  <a:sysClr val="windowText" lastClr="000000"/>
                </a:solidFill>
                <a:latin typeface="微軟正黑體" pitchFamily="34" charset="-120"/>
                <a:ea typeface="微軟正黑體" pitchFamily="34" charset="-120"/>
              </a:rPr>
              <a:t>年投資惠普公司</a:t>
            </a:r>
            <a:r>
              <a:rPr lang="en-US" altLang="zh-TW" sz="1400" noProof="1" smtClean="0">
                <a:solidFill>
                  <a:sysClr val="windowText" lastClr="000000"/>
                </a:solidFill>
                <a:latin typeface="微軟正黑體" pitchFamily="34" charset="-120"/>
                <a:ea typeface="微軟正黑體" pitchFamily="34" charset="-120"/>
              </a:rPr>
              <a:t>(</a:t>
            </a:r>
            <a:r>
              <a:rPr lang="zh-TW" altLang="en-US" sz="1400" noProof="1" smtClean="0">
                <a:solidFill>
                  <a:sysClr val="windowText" lastClr="000000"/>
                </a:solidFill>
                <a:latin typeface="微軟正黑體" pitchFamily="34" charset="-120"/>
                <a:ea typeface="微軟正黑體" pitchFamily="34" charset="-120"/>
              </a:rPr>
              <a:t>代號</a:t>
            </a:r>
            <a:r>
              <a:rPr lang="en-US" altLang="zh-TW" sz="1400" noProof="1" smtClean="0">
                <a:solidFill>
                  <a:sysClr val="windowText" lastClr="000000"/>
                </a:solidFill>
                <a:latin typeface="微軟正黑體" pitchFamily="34" charset="-120"/>
                <a:ea typeface="微軟正黑體" pitchFamily="34" charset="-120"/>
              </a:rPr>
              <a:t>8424)</a:t>
            </a:r>
            <a:r>
              <a:rPr lang="zh-TW" altLang="en-US" sz="1400" noProof="1" smtClean="0">
                <a:solidFill>
                  <a:sysClr val="windowText" lastClr="000000"/>
                </a:solidFill>
                <a:latin typeface="微軟正黑體" pitchFamily="34" charset="-120"/>
                <a:ea typeface="微軟正黑體" pitchFamily="34" charset="-120"/>
              </a:rPr>
              <a:t>持股比率</a:t>
            </a:r>
            <a:r>
              <a:rPr lang="en-US" altLang="zh-TW" sz="1400" noProof="1" smtClean="0">
                <a:solidFill>
                  <a:sysClr val="windowText" lastClr="000000"/>
                </a:solidFill>
                <a:latin typeface="微軟正黑體" pitchFamily="34" charset="-120"/>
                <a:ea typeface="微軟正黑體" pitchFamily="34" charset="-120"/>
              </a:rPr>
              <a:t>51%</a:t>
            </a:r>
            <a:r>
              <a:rPr lang="zh-TW" altLang="en-US" sz="1400" noProof="1" smtClean="0">
                <a:solidFill>
                  <a:sysClr val="windowText" lastClr="000000"/>
                </a:solidFill>
                <a:latin typeface="微軟正黑體" pitchFamily="34" charset="-120"/>
                <a:ea typeface="微軟正黑體" pitchFamily="34" charset="-120"/>
              </a:rPr>
              <a:t>。</a:t>
            </a:r>
            <a:endParaRPr lang="zh-TW" altLang="en-US" sz="1400" dirty="0" smtClean="0">
              <a:latin typeface="微軟正黑體" pitchFamily="34" charset="-120"/>
              <a:ea typeface="微軟正黑體" pitchFamily="34" charset="-120"/>
            </a:endParaRPr>
          </a:p>
          <a:p>
            <a:pPr lvl="0"/>
            <a:r>
              <a:rPr lang="en-US" altLang="zh-TW" sz="1400" noProof="1" smtClean="0">
                <a:solidFill>
                  <a:sysClr val="windowText" lastClr="000000"/>
                </a:solidFill>
                <a:latin typeface="微軟正黑體" pitchFamily="34" charset="-120"/>
                <a:ea typeface="微軟正黑體" pitchFamily="34" charset="-120"/>
              </a:rPr>
              <a:t>2009</a:t>
            </a:r>
            <a:r>
              <a:rPr lang="zh-TW" altLang="en-US" sz="1400" noProof="1" smtClean="0">
                <a:solidFill>
                  <a:sysClr val="windowText" lastClr="000000"/>
                </a:solidFill>
                <a:latin typeface="微軟正黑體" pitchFamily="34" charset="-120"/>
                <a:ea typeface="微軟正黑體" pitchFamily="34" charset="-120"/>
              </a:rPr>
              <a:t>年設立臺北港埠公司，</a:t>
            </a:r>
            <a:r>
              <a:rPr lang="en-US" altLang="zh-TW" sz="1400" noProof="1" smtClean="0">
                <a:solidFill>
                  <a:sysClr val="windowText" lastClr="000000"/>
                </a:solidFill>
                <a:latin typeface="微軟正黑體" pitchFamily="34" charset="-120"/>
                <a:ea typeface="微軟正黑體" pitchFamily="34" charset="-120"/>
              </a:rPr>
              <a:t>2016</a:t>
            </a:r>
            <a:r>
              <a:rPr lang="zh-TW" altLang="en-US" sz="1400" noProof="1" smtClean="0">
                <a:solidFill>
                  <a:sysClr val="windowText" lastClr="000000"/>
                </a:solidFill>
                <a:latin typeface="微軟正黑體" pitchFamily="34" charset="-120"/>
                <a:ea typeface="微軟正黑體" pitchFamily="34" charset="-120"/>
              </a:rPr>
              <a:t>年正式營運。</a:t>
            </a:r>
            <a:endParaRPr lang="en-US" altLang="zh-TW" sz="1400" noProof="1" smtClean="0">
              <a:solidFill>
                <a:sysClr val="windowText" lastClr="000000"/>
              </a:solidFill>
              <a:latin typeface="微軟正黑體" pitchFamily="34" charset="-120"/>
              <a:ea typeface="微軟正黑體" pitchFamily="34" charset="-120"/>
            </a:endParaRPr>
          </a:p>
        </p:txBody>
      </p:sp>
      <p:sp>
        <p:nvSpPr>
          <p:cNvPr id="9" name="矩形 8"/>
          <p:cNvSpPr/>
          <p:nvPr/>
        </p:nvSpPr>
        <p:spPr>
          <a:xfrm>
            <a:off x="6516216" y="2539638"/>
            <a:ext cx="2358008" cy="2031325"/>
          </a:xfrm>
          <a:prstGeom prst="rect">
            <a:avLst/>
          </a:prstGeom>
          <a:solidFill>
            <a:schemeClr val="tx2">
              <a:lumMod val="60000"/>
              <a:lumOff val="40000"/>
              <a:alpha val="16000"/>
            </a:schemeClr>
          </a:solidFill>
        </p:spPr>
        <p:txBody>
          <a:bodyPr wrap="square">
            <a:spAutoFit/>
          </a:bodyPr>
          <a:lstStyle/>
          <a:p>
            <a:pPr lvl="0"/>
            <a:r>
              <a:rPr lang="de-DE" altLang="zh-TW" sz="1400" noProof="1" smtClean="0">
                <a:solidFill>
                  <a:sysClr val="windowText" lastClr="000000"/>
                </a:solidFill>
                <a:latin typeface="微軟正黑體" pitchFamily="34" charset="-120"/>
                <a:ea typeface="微軟正黑體" pitchFamily="34" charset="-120"/>
              </a:rPr>
              <a:t>2003</a:t>
            </a:r>
            <a:r>
              <a:rPr lang="en-US" altLang="zh-TW" sz="1400" noProof="1" smtClean="0">
                <a:solidFill>
                  <a:sysClr val="windowText" lastClr="000000"/>
                </a:solidFill>
                <a:latin typeface="微軟正黑體" pitchFamily="34" charset="-120"/>
                <a:ea typeface="微軟正黑體" pitchFamily="34" charset="-120"/>
              </a:rPr>
              <a:t>-2005</a:t>
            </a:r>
            <a:r>
              <a:rPr lang="zh-TW" altLang="en-US" sz="1400" noProof="1" smtClean="0">
                <a:solidFill>
                  <a:sysClr val="windowText" lastClr="000000"/>
                </a:solidFill>
                <a:latin typeface="微軟正黑體" pitchFamily="34" charset="-120"/>
                <a:ea typeface="微軟正黑體" pitchFamily="34" charset="-120"/>
              </a:rPr>
              <a:t>年於蘇州設立預拌廠</a:t>
            </a:r>
            <a:endParaRPr lang="zh-TW" altLang="en-US" sz="1400" dirty="0" smtClean="0">
              <a:latin typeface="微軟正黑體" pitchFamily="34" charset="-120"/>
              <a:ea typeface="微軟正黑體" pitchFamily="34" charset="-120"/>
            </a:endParaRPr>
          </a:p>
          <a:p>
            <a:pPr lvl="0"/>
            <a:r>
              <a:rPr lang="en-US" altLang="zh-TW" sz="1400" noProof="1" smtClean="0">
                <a:solidFill>
                  <a:sysClr val="windowText" lastClr="000000"/>
                </a:solidFill>
                <a:latin typeface="微軟正黑體" pitchFamily="34" charset="-120"/>
                <a:ea typeface="微軟正黑體" pitchFamily="34" charset="-120"/>
              </a:rPr>
              <a:t>2012</a:t>
            </a:r>
            <a:r>
              <a:rPr lang="zh-TW" altLang="en-US" sz="1400" noProof="1" smtClean="0">
                <a:solidFill>
                  <a:sysClr val="windowText" lastClr="000000"/>
                </a:solidFill>
                <a:latin typeface="微軟正黑體" pitchFamily="34" charset="-120"/>
                <a:ea typeface="微軟正黑體" pitchFamily="34" charset="-120"/>
              </a:rPr>
              <a:t>年設立金順海運公司</a:t>
            </a:r>
            <a:endParaRPr lang="en-US" altLang="zh-TW" sz="1400" noProof="1" smtClean="0">
              <a:solidFill>
                <a:sysClr val="windowText" lastClr="000000"/>
              </a:solidFill>
              <a:latin typeface="微軟正黑體" pitchFamily="34" charset="-120"/>
              <a:ea typeface="微軟正黑體" pitchFamily="34" charset="-120"/>
            </a:endParaRPr>
          </a:p>
          <a:p>
            <a:pPr lvl="0"/>
            <a:r>
              <a:rPr lang="en-US" altLang="zh-TW" sz="1400" noProof="1" smtClean="0">
                <a:solidFill>
                  <a:sysClr val="windowText" lastClr="000000"/>
                </a:solidFill>
                <a:latin typeface="微軟正黑體" pitchFamily="34" charset="-120"/>
                <a:ea typeface="微軟正黑體" pitchFamily="34" charset="-120"/>
              </a:rPr>
              <a:t>2013</a:t>
            </a:r>
            <a:r>
              <a:rPr lang="zh-TW" altLang="en-US" sz="1400" noProof="1" smtClean="0">
                <a:solidFill>
                  <a:sysClr val="windowText" lastClr="000000"/>
                </a:solidFill>
                <a:latin typeface="微軟正黑體" pitchFamily="34" charset="-120"/>
                <a:ea typeface="微軟正黑體" pitchFamily="34" charset="-120"/>
              </a:rPr>
              <a:t>年設立源順海運公司</a:t>
            </a:r>
            <a:r>
              <a:rPr lang="en-US" altLang="zh-TW" sz="1400" noProof="1" smtClean="0">
                <a:solidFill>
                  <a:sysClr val="windowText" lastClr="000000"/>
                </a:solidFill>
                <a:latin typeface="微軟正黑體" pitchFamily="34" charset="-120"/>
                <a:ea typeface="微軟正黑體" pitchFamily="34" charset="-120"/>
              </a:rPr>
              <a:t>2018</a:t>
            </a:r>
            <a:r>
              <a:rPr lang="zh-TW" altLang="en-US" sz="1400" noProof="1" smtClean="0">
                <a:solidFill>
                  <a:sysClr val="windowText" lastClr="000000"/>
                </a:solidFill>
                <a:latin typeface="微軟正黑體" pitchFamily="34" charset="-120"/>
                <a:ea typeface="微軟正黑體" pitchFamily="34" charset="-120"/>
              </a:rPr>
              <a:t>年設立金保順海業公司</a:t>
            </a:r>
            <a:endParaRPr lang="en-US" altLang="zh-TW" sz="1400" noProof="1" smtClean="0">
              <a:solidFill>
                <a:sysClr val="windowText" lastClr="000000"/>
              </a:solidFill>
              <a:latin typeface="微軟正黑體" pitchFamily="34" charset="-120"/>
              <a:ea typeface="微軟正黑體" pitchFamily="34" charset="-120"/>
            </a:endParaRPr>
          </a:p>
          <a:p>
            <a:pPr lvl="0"/>
            <a:r>
              <a:rPr lang="zh-TW" altLang="en-US" sz="1400" noProof="1" smtClean="0">
                <a:solidFill>
                  <a:sysClr val="windowText" lastClr="000000"/>
                </a:solidFill>
                <a:latin typeface="微軟正黑體" pitchFamily="34" charset="-120"/>
                <a:ea typeface="微軟正黑體" pitchFamily="34" charset="-120"/>
              </a:rPr>
              <a:t>目前己擁有</a:t>
            </a:r>
            <a:r>
              <a:rPr lang="en-US" altLang="zh-TW" sz="1400" noProof="1" smtClean="0">
                <a:solidFill>
                  <a:sysClr val="windowText" lastClr="000000"/>
                </a:solidFill>
                <a:latin typeface="微軟正黑體" pitchFamily="34" charset="-120"/>
                <a:ea typeface="微軟正黑體" pitchFamily="34" charset="-120"/>
              </a:rPr>
              <a:t>6</a:t>
            </a:r>
            <a:r>
              <a:rPr lang="zh-TW" altLang="en-US" sz="1400" noProof="1" smtClean="0">
                <a:solidFill>
                  <a:sysClr val="windowText" lastClr="000000"/>
                </a:solidFill>
                <a:latin typeface="微軟正黑體" pitchFamily="34" charset="-120"/>
                <a:ea typeface="微軟正黑體" pitchFamily="34" charset="-120"/>
              </a:rPr>
              <a:t>艘砂石專用船，每年進口砂石</a:t>
            </a:r>
            <a:r>
              <a:rPr lang="en-US" altLang="zh-TW" sz="1400" noProof="1" smtClean="0">
                <a:solidFill>
                  <a:sysClr val="windowText" lastClr="000000"/>
                </a:solidFill>
                <a:latin typeface="微軟正黑體" pitchFamily="34" charset="-120"/>
                <a:ea typeface="微軟正黑體" pitchFamily="34" charset="-120"/>
              </a:rPr>
              <a:t>600-1,000</a:t>
            </a:r>
            <a:r>
              <a:rPr lang="zh-TW" altLang="en-US" sz="1400" noProof="1" smtClean="0">
                <a:solidFill>
                  <a:sysClr val="windowText" lastClr="000000"/>
                </a:solidFill>
                <a:latin typeface="微軟正黑體" pitchFamily="34" charset="-120"/>
                <a:ea typeface="微軟正黑體" pitchFamily="34" charset="-120"/>
              </a:rPr>
              <a:t>萬噸</a:t>
            </a:r>
            <a:endParaRPr lang="en-US" altLang="zh-TW" sz="1400" noProof="1" smtClean="0">
              <a:solidFill>
                <a:sysClr val="windowText" lastClr="000000"/>
              </a:solidFill>
              <a:latin typeface="微軟正黑體" pitchFamily="34" charset="-120"/>
              <a:ea typeface="微軟正黑體" pitchFamily="34" charset="-120"/>
            </a:endParaRPr>
          </a:p>
        </p:txBody>
      </p:sp>
      <p:sp>
        <p:nvSpPr>
          <p:cNvPr id="10" name="右大括弧 9"/>
          <p:cNvSpPr/>
          <p:nvPr/>
        </p:nvSpPr>
        <p:spPr>
          <a:xfrm>
            <a:off x="3590670" y="1385193"/>
            <a:ext cx="72008" cy="1368152"/>
          </a:xfrm>
          <a:prstGeom prst="rightBrac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11" name="左大括弧 10"/>
          <p:cNvSpPr/>
          <p:nvPr/>
        </p:nvSpPr>
        <p:spPr>
          <a:xfrm>
            <a:off x="3529779" y="5373216"/>
            <a:ext cx="72008" cy="1378628"/>
          </a:xfrm>
          <a:prstGeom prst="leftBrac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13" name="左大括弧 12"/>
          <p:cNvSpPr/>
          <p:nvPr/>
        </p:nvSpPr>
        <p:spPr>
          <a:xfrm rot="16200000">
            <a:off x="7632340" y="3471563"/>
            <a:ext cx="72008" cy="2304256"/>
          </a:xfrm>
          <a:prstGeom prst="leftBrace">
            <a:avLst/>
          </a:prstGeom>
          <a:ln w="38100">
            <a:solidFill>
              <a:srgbClr val="5767B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15" name="矩形 14"/>
          <p:cNvSpPr/>
          <p:nvPr/>
        </p:nvSpPr>
        <p:spPr>
          <a:xfrm>
            <a:off x="1670204" y="3140968"/>
            <a:ext cx="1944216" cy="738664"/>
          </a:xfrm>
          <a:prstGeom prst="rect">
            <a:avLst/>
          </a:prstGeom>
          <a:solidFill>
            <a:schemeClr val="accent3">
              <a:lumMod val="40000"/>
              <a:lumOff val="60000"/>
              <a:alpha val="25000"/>
            </a:schemeClr>
          </a:solidFill>
        </p:spPr>
        <p:txBody>
          <a:bodyPr wrap="square">
            <a:spAutoFit/>
          </a:bodyPr>
          <a:lstStyle/>
          <a:p>
            <a:r>
              <a:rPr lang="zh-TW" altLang="en-US" sz="1400" dirty="0" smtClean="0">
                <a:latin typeface="微軟正黑體" pitchFamily="34" charset="-120"/>
                <a:ea typeface="微軟正黑體" pitchFamily="34" charset="-120"/>
              </a:rPr>
              <a:t>創立於</a:t>
            </a:r>
            <a:r>
              <a:rPr lang="en-US" altLang="zh-TW" sz="1400" dirty="0" smtClean="0">
                <a:latin typeface="微軟正黑體" pitchFamily="34" charset="-120"/>
                <a:ea typeface="微軟正黑體" pitchFamily="34" charset="-120"/>
              </a:rPr>
              <a:t>1954</a:t>
            </a:r>
            <a:r>
              <a:rPr lang="zh-TW" altLang="en-US" sz="1400" dirty="0" smtClean="0">
                <a:latin typeface="微軟正黑體" pitchFamily="34" charset="-120"/>
                <a:ea typeface="微軟正黑體" pitchFamily="34" charset="-120"/>
              </a:rPr>
              <a:t>年，</a:t>
            </a:r>
            <a:r>
              <a:rPr lang="en-US" altLang="zh-TW" sz="1400" dirty="0" smtClean="0">
                <a:latin typeface="微軟正黑體" pitchFamily="34" charset="-120"/>
                <a:ea typeface="微軟正黑體" pitchFamily="34" charset="-120"/>
              </a:rPr>
              <a:t>1978</a:t>
            </a:r>
            <a:r>
              <a:rPr lang="zh-TW" altLang="en-US" sz="1400" dirty="0" smtClean="0">
                <a:latin typeface="微軟正黑體" pitchFamily="34" charset="-120"/>
                <a:ea typeface="微軟正黑體" pitchFamily="34" charset="-120"/>
              </a:rPr>
              <a:t>年於臺灣證交所上市，目前資本額</a:t>
            </a:r>
            <a:r>
              <a:rPr lang="en-US" altLang="zh-TW" sz="1400" dirty="0" smtClean="0">
                <a:latin typeface="微軟正黑體" pitchFamily="34" charset="-120"/>
                <a:ea typeface="微軟正黑體" pitchFamily="34" charset="-120"/>
              </a:rPr>
              <a:t>118</a:t>
            </a:r>
            <a:r>
              <a:rPr lang="zh-TW" altLang="en-US" sz="1400" dirty="0" smtClean="0">
                <a:latin typeface="微軟正黑體" pitchFamily="34" charset="-120"/>
                <a:ea typeface="微軟正黑體" pitchFamily="34" charset="-120"/>
              </a:rPr>
              <a:t>億。</a:t>
            </a:r>
            <a:endParaRPr lang="zh-TW" altLang="en-US" sz="1400" dirty="0">
              <a:latin typeface="微軟正黑體" pitchFamily="34" charset="-120"/>
              <a:ea typeface="微軟正黑體" pitchFamily="34" charset="-120"/>
            </a:endParaRPr>
          </a:p>
        </p:txBody>
      </p:sp>
      <p:sp>
        <p:nvSpPr>
          <p:cNvPr id="16" name="右大括弧 15"/>
          <p:cNvSpPr/>
          <p:nvPr/>
        </p:nvSpPr>
        <p:spPr>
          <a:xfrm>
            <a:off x="3614420" y="3140968"/>
            <a:ext cx="72008" cy="936104"/>
          </a:xfrm>
          <a:prstGeom prst="righ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14" name="文字方塊 13"/>
          <p:cNvSpPr txBox="1"/>
          <p:nvPr/>
        </p:nvSpPr>
        <p:spPr>
          <a:xfrm>
            <a:off x="1056904" y="21082"/>
            <a:ext cx="6947065" cy="584775"/>
          </a:xfrm>
          <a:prstGeom prst="rect">
            <a:avLst/>
          </a:prstGeom>
          <a:noFill/>
        </p:spPr>
        <p:txBody>
          <a:bodyPr wrap="square" rtlCol="0">
            <a:spAutoFit/>
          </a:bodyPr>
          <a:lstStyle/>
          <a:p>
            <a:pPr algn="ctr"/>
            <a:r>
              <a:rPr lang="zh-TW" altLang="en-US" sz="3200" b="1" kern="0" dirty="0" smtClean="0">
                <a:latin typeface="微軟正黑體" pitchFamily="34" charset="-120"/>
                <a:ea typeface="微軟正黑體" pitchFamily="34" charset="-120"/>
              </a:rPr>
              <a:t>一、</a:t>
            </a:r>
            <a:r>
              <a:rPr lang="zh-TW" altLang="en-US" sz="3200" b="1" dirty="0" smtClean="0">
                <a:latin typeface="微軟正黑體" pitchFamily="34" charset="-120"/>
                <a:ea typeface="微軟正黑體" pitchFamily="34" charset="-120"/>
              </a:rPr>
              <a:t>公司基本簡介 </a:t>
            </a:r>
            <a:endParaRPr lang="en-US" altLang="zh-TW" sz="3200" b="1" dirty="0" smtClean="0">
              <a:latin typeface="微軟正黑體" pitchFamily="34" charset="-120"/>
              <a:ea typeface="微軟正黑體" pitchFamily="34" charset="-120"/>
            </a:endParaRPr>
          </a:p>
        </p:txBody>
      </p:sp>
      <p:sp>
        <p:nvSpPr>
          <p:cNvPr id="17" name="文字方塊 16"/>
          <p:cNvSpPr txBox="1"/>
          <p:nvPr/>
        </p:nvSpPr>
        <p:spPr>
          <a:xfrm>
            <a:off x="8288941" y="6382512"/>
            <a:ext cx="528034" cy="369332"/>
          </a:xfrm>
          <a:prstGeom prst="rect">
            <a:avLst/>
          </a:prstGeom>
          <a:noFill/>
        </p:spPr>
        <p:txBody>
          <a:bodyPr wrap="square" rtlCol="0">
            <a:spAutoFit/>
          </a:bodyPr>
          <a:lstStyle/>
          <a:p>
            <a:pPr algn="ctr"/>
            <a:r>
              <a:rPr lang="en-US" altLang="zh-TW" dirty="0" smtClean="0">
                <a:solidFill>
                  <a:schemeClr val="bg1">
                    <a:lumMod val="50000"/>
                  </a:schemeClr>
                </a:solidFill>
                <a:latin typeface="Arial Unicode MS" pitchFamily="34" charset="-120"/>
                <a:ea typeface="Arial Unicode MS" pitchFamily="34" charset="-120"/>
                <a:cs typeface="Arial Unicode MS" pitchFamily="34" charset="-120"/>
              </a:rPr>
              <a:t>P.1</a:t>
            </a:r>
            <a:endParaRPr lang="zh-TW" altLang="en-US" dirty="0">
              <a:solidFill>
                <a:schemeClr val="bg1">
                  <a:lumMod val="50000"/>
                </a:schemeClr>
              </a:solidFill>
              <a:latin typeface="Arial Unicode MS" pitchFamily="34" charset="-120"/>
              <a:ea typeface="Arial Unicode MS" pitchFamily="34" charset="-120"/>
              <a:cs typeface="Arial Unicode MS" pitchFamily="34" charset="-120"/>
            </a:endParaRPr>
          </a:p>
        </p:txBody>
      </p:sp>
      <p:sp>
        <p:nvSpPr>
          <p:cNvPr id="18" name="文字方塊 17"/>
          <p:cNvSpPr txBox="1"/>
          <p:nvPr/>
        </p:nvSpPr>
        <p:spPr>
          <a:xfrm>
            <a:off x="7302321" y="38637"/>
            <a:ext cx="1629177" cy="369332"/>
          </a:xfrm>
          <a:prstGeom prst="rect">
            <a:avLst/>
          </a:prstGeom>
          <a:solidFill>
            <a:schemeClr val="accent6">
              <a:lumMod val="40000"/>
              <a:lumOff val="60000"/>
            </a:schemeClr>
          </a:solidFill>
        </p:spPr>
        <p:txBody>
          <a:bodyPr wrap="square" rtlCol="0">
            <a:spAutoFit/>
          </a:bodyPr>
          <a:lstStyle/>
          <a:p>
            <a:r>
              <a:rPr lang="zh-TW" altLang="en-US" dirty="0" smtClean="0">
                <a:latin typeface="微軟正黑體" pitchFamily="34" charset="-120"/>
                <a:ea typeface="微軟正黑體" pitchFamily="34" charset="-120"/>
              </a:rPr>
              <a:t>公司基本資料</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62992" y="225631"/>
            <a:ext cx="7757481" cy="648509"/>
          </a:xfrm>
          <a:prstGeom prst="rect">
            <a:avLst/>
          </a:prstGeom>
        </p:spPr>
        <p:txBody>
          <a:bodyPr/>
          <a:lstStyle/>
          <a:p>
            <a:pPr algn="ctr">
              <a:spcBef>
                <a:spcPts val="0"/>
              </a:spcBef>
              <a:spcAft>
                <a:spcPts val="600"/>
              </a:spcAft>
            </a:pPr>
            <a:r>
              <a:rPr lang="zh-TW" altLang="en-US" sz="3200" dirty="0" smtClean="0">
                <a:latin typeface="微軟正黑體" pitchFamily="34" charset="-120"/>
                <a:ea typeface="微軟正黑體" pitchFamily="34" charset="-120"/>
              </a:rPr>
              <a:t>二、</a:t>
            </a:r>
            <a:r>
              <a:rPr lang="en-US" altLang="zh-TW" sz="3200" dirty="0" smtClean="0">
                <a:latin typeface="微軟正黑體" pitchFamily="34" charset="-120"/>
                <a:ea typeface="微軟正黑體" pitchFamily="34" charset="-120"/>
              </a:rPr>
              <a:t>2020</a:t>
            </a:r>
            <a:r>
              <a:rPr lang="zh-TW" altLang="en-US" sz="3200" dirty="0" smtClean="0">
                <a:latin typeface="微軟正黑體" pitchFamily="34" charset="-120"/>
                <a:ea typeface="微軟正黑體" pitchFamily="34" charset="-120"/>
              </a:rPr>
              <a:t>年營運績效</a:t>
            </a:r>
            <a:endParaRPr lang="en-US" altLang="zh-TW" sz="3200" dirty="0" smtClean="0">
              <a:latin typeface="微軟正黑體" pitchFamily="34" charset="-120"/>
              <a:ea typeface="微軟正黑體" pitchFamily="34" charset="-120"/>
            </a:endParaRPr>
          </a:p>
        </p:txBody>
      </p:sp>
      <p:grpSp>
        <p:nvGrpSpPr>
          <p:cNvPr id="9" name="群組 8"/>
          <p:cNvGrpSpPr/>
          <p:nvPr/>
        </p:nvGrpSpPr>
        <p:grpSpPr>
          <a:xfrm>
            <a:off x="1695130" y="992891"/>
            <a:ext cx="7055781" cy="1268054"/>
            <a:chOff x="949232" y="3152740"/>
            <a:chExt cx="7055781" cy="705161"/>
          </a:xfrm>
          <a:scene3d>
            <a:camera prst="orthographicFront">
              <a:rot lat="0" lon="0" rev="0"/>
            </a:camera>
            <a:lightRig rig="contrasting" dir="t">
              <a:rot lat="0" lon="0" rev="1200000"/>
            </a:lightRig>
          </a:scene3d>
        </p:grpSpPr>
        <p:sp>
          <p:nvSpPr>
            <p:cNvPr id="10" name="圓角化同側角落矩形 9"/>
            <p:cNvSpPr/>
            <p:nvPr/>
          </p:nvSpPr>
          <p:spPr>
            <a:xfrm rot="5400000">
              <a:off x="4124542" y="-22570"/>
              <a:ext cx="705161" cy="7055781"/>
            </a:xfrm>
            <a:prstGeom prst="round2SameRect">
              <a:avLst/>
            </a:prstGeom>
            <a:solidFill>
              <a:srgbClr val="D8D3E0">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11"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50000"/>
                </a:lnSpc>
              </a:pPr>
              <a:r>
                <a:rPr lang="zh-TW" altLang="en-US" sz="1600" dirty="0" smtClean="0">
                  <a:latin typeface="微軟正黑體" pitchFamily="34" charset="-120"/>
                  <a:ea typeface="微軟正黑體" pitchFamily="34" charset="-120"/>
                </a:rPr>
                <a:t>合併營收</a:t>
              </a:r>
              <a:r>
                <a:rPr lang="en-US" altLang="zh-TW" sz="1600" dirty="0" smtClean="0">
                  <a:latin typeface="微軟正黑體" pitchFamily="34" charset="-120"/>
                  <a:ea typeface="微軟正黑體" pitchFamily="34" charset="-120"/>
                </a:rPr>
                <a:t>188.78</a:t>
              </a:r>
              <a:r>
                <a:rPr lang="zh-TW" altLang="en-US" sz="1600" dirty="0" smtClean="0">
                  <a:latin typeface="微軟正黑體" pitchFamily="34" charset="-120"/>
                  <a:ea typeface="微軟正黑體" pitchFamily="34" charset="-120"/>
                </a:rPr>
                <a:t>億，較</a:t>
              </a:r>
              <a:r>
                <a:rPr lang="en-US" altLang="zh-TW" sz="1600" dirty="0" smtClean="0">
                  <a:latin typeface="微軟正黑體" pitchFamily="34" charset="-120"/>
                  <a:ea typeface="微軟正黑體" pitchFamily="34" charset="-120"/>
                </a:rPr>
                <a:t>2019</a:t>
              </a:r>
              <a:r>
                <a:rPr lang="zh-TW" altLang="en-US" sz="1600" dirty="0" smtClean="0">
                  <a:latin typeface="微軟正黑體" pitchFamily="34" charset="-120"/>
                  <a:ea typeface="微軟正黑體" pitchFamily="34" charset="-120"/>
                </a:rPr>
                <a:t>年</a:t>
              </a:r>
              <a:r>
                <a:rPr lang="en-US" altLang="zh-TW" sz="1600" dirty="0" smtClean="0">
                  <a:latin typeface="微軟正黑體" pitchFamily="34" charset="-120"/>
                  <a:ea typeface="微軟正黑體" pitchFamily="34" charset="-120"/>
                </a:rPr>
                <a:t>190.05</a:t>
              </a:r>
              <a:r>
                <a:rPr lang="zh-TW" altLang="en-US" sz="1600" dirty="0" smtClean="0">
                  <a:latin typeface="微軟正黑體" pitchFamily="34" charset="-120"/>
                  <a:ea typeface="微軟正黑體" pitchFamily="34" charset="-120"/>
                </a:rPr>
                <a:t>億，減少</a:t>
              </a:r>
              <a:r>
                <a:rPr lang="en-US" altLang="zh-TW" sz="1600" dirty="0" smtClean="0">
                  <a:latin typeface="微軟正黑體" pitchFamily="34" charset="-120"/>
                  <a:ea typeface="微軟正黑體" pitchFamily="34" charset="-120"/>
                </a:rPr>
                <a:t>1.27</a:t>
              </a:r>
              <a:r>
                <a:rPr lang="zh-TW" altLang="en-US" sz="1600" dirty="0" smtClean="0">
                  <a:latin typeface="微軟正黑體" pitchFamily="34" charset="-120"/>
                  <a:ea typeface="微軟正黑體" pitchFamily="34" charset="-120"/>
                </a:rPr>
                <a:t>億。</a:t>
              </a:r>
              <a:endParaRPr lang="en-US" altLang="zh-TW" sz="1600" dirty="0" smtClean="0">
                <a:latin typeface="微軟正黑體" pitchFamily="34" charset="-120"/>
                <a:ea typeface="微軟正黑體" pitchFamily="34" charset="-120"/>
              </a:endParaRPr>
            </a:p>
            <a:p>
              <a:pPr marL="342900" indent="-342900">
                <a:lnSpc>
                  <a:spcPct val="150000"/>
                </a:lnSpc>
                <a:buFont typeface="+mj-lt"/>
                <a:buAutoNum type="arabicParenR"/>
              </a:pPr>
              <a:r>
                <a:rPr lang="zh-TW" altLang="en-US" sz="1600" dirty="0" smtClean="0">
                  <a:latin typeface="微軟正黑體" pitchFamily="34" charset="-120"/>
                  <a:ea typeface="微軟正黑體" pitchFamily="34" charset="-120"/>
                </a:rPr>
                <a:t>兩期比較基礎不同，</a:t>
              </a:r>
              <a:r>
                <a:rPr lang="en-US" altLang="zh-TW" sz="1600" dirty="0" smtClean="0">
                  <a:latin typeface="微軟正黑體" pitchFamily="34" charset="-120"/>
                  <a:ea typeface="微軟正黑體" pitchFamily="34" charset="-120"/>
                </a:rPr>
                <a:t>2020</a:t>
              </a:r>
              <a:r>
                <a:rPr lang="zh-TW" altLang="en-US" sz="1600" dirty="0" smtClean="0">
                  <a:latin typeface="微軟正黑體" pitchFamily="34" charset="-120"/>
                  <a:ea typeface="微軟正黑體" pitchFamily="34" charset="-120"/>
                </a:rPr>
                <a:t>年已無福建水泥廠營收。</a:t>
              </a:r>
              <a:endParaRPr lang="en-US" altLang="zh-TW" sz="1600" dirty="0" smtClean="0">
                <a:latin typeface="微軟正黑體" pitchFamily="34" charset="-120"/>
                <a:ea typeface="微軟正黑體" pitchFamily="34" charset="-120"/>
              </a:endParaRPr>
            </a:p>
            <a:p>
              <a:pPr marL="342900" indent="-342900">
                <a:lnSpc>
                  <a:spcPct val="150000"/>
                </a:lnSpc>
                <a:buFont typeface="+mj-lt"/>
                <a:buAutoNum type="arabicParenR"/>
              </a:pPr>
              <a:r>
                <a:rPr lang="zh-TW" altLang="en-US" sz="1600" dirty="0" smtClean="0">
                  <a:latin typeface="微軟正黑體" pitchFamily="34" charset="-120"/>
                  <a:ea typeface="微軟正黑體" pitchFamily="34" charset="-120"/>
                </a:rPr>
                <a:t>國內混凝土↑</a:t>
              </a:r>
              <a:r>
                <a:rPr lang="en-US" altLang="zh-TW" sz="1600" dirty="0" smtClean="0">
                  <a:latin typeface="微軟正黑體" pitchFamily="34" charset="-120"/>
                  <a:ea typeface="微軟正黑體" pitchFamily="34" charset="-120"/>
                </a:rPr>
                <a:t>17.5</a:t>
              </a:r>
              <a:r>
                <a:rPr lang="zh-TW" altLang="en-US" sz="1600" dirty="0" smtClean="0">
                  <a:latin typeface="微軟正黑體" pitchFamily="34" charset="-120"/>
                  <a:ea typeface="微軟正黑體" pitchFamily="34" charset="-120"/>
                </a:rPr>
                <a:t>億，褔建水泥↓</a:t>
              </a:r>
              <a:r>
                <a:rPr lang="en-US" altLang="zh-TW" sz="1600" dirty="0" smtClean="0">
                  <a:latin typeface="微軟正黑體" pitchFamily="34" charset="-120"/>
                  <a:ea typeface="微軟正黑體" pitchFamily="34" charset="-120"/>
                </a:rPr>
                <a:t>15.5</a:t>
              </a:r>
              <a:r>
                <a:rPr lang="zh-TW" altLang="en-US" sz="1600" dirty="0" smtClean="0">
                  <a:latin typeface="微軟正黑體" pitchFamily="34" charset="-120"/>
                  <a:ea typeface="微軟正黑體" pitchFamily="34" charset="-120"/>
                </a:rPr>
                <a:t>億，蘇州混凝土↓</a:t>
              </a:r>
              <a:r>
                <a:rPr lang="en-US" altLang="zh-TW" sz="1600" dirty="0" smtClean="0">
                  <a:latin typeface="微軟正黑體" pitchFamily="34" charset="-120"/>
                  <a:ea typeface="微軟正黑體" pitchFamily="34" charset="-120"/>
                </a:rPr>
                <a:t>1.1</a:t>
              </a:r>
              <a:r>
                <a:rPr lang="zh-TW" altLang="en-US" sz="1600" dirty="0" smtClean="0">
                  <a:latin typeface="微軟正黑體" pitchFamily="34" charset="-120"/>
                  <a:ea typeface="微軟正黑體" pitchFamily="34" charset="-120"/>
                </a:rPr>
                <a:t>億。</a:t>
              </a:r>
            </a:p>
          </p:txBody>
        </p:sp>
      </p:grpSp>
      <p:grpSp>
        <p:nvGrpSpPr>
          <p:cNvPr id="12" name="群組 11"/>
          <p:cNvGrpSpPr/>
          <p:nvPr/>
        </p:nvGrpSpPr>
        <p:grpSpPr>
          <a:xfrm>
            <a:off x="746335" y="958813"/>
            <a:ext cx="1129060" cy="1326661"/>
            <a:chOff x="437" y="3130389"/>
            <a:chExt cx="948794" cy="749857"/>
          </a:xfrm>
          <a:scene3d>
            <a:camera prst="orthographicFront">
              <a:rot lat="0" lon="0" rev="0"/>
            </a:camera>
            <a:lightRig rig="contrasting" dir="t">
              <a:rot lat="0" lon="0" rev="1200000"/>
            </a:lightRig>
          </a:scene3d>
        </p:grpSpPr>
        <p:sp>
          <p:nvSpPr>
            <p:cNvPr id="13" name="圓角矩形 12"/>
            <p:cNvSpPr/>
            <p:nvPr/>
          </p:nvSpPr>
          <p:spPr>
            <a:xfrm>
              <a:off x="437" y="3130389"/>
              <a:ext cx="948794" cy="749857"/>
            </a:xfrm>
            <a:prstGeom prst="roundRect">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14"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一</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grpSp>
        <p:nvGrpSpPr>
          <p:cNvPr id="15" name="群組 14"/>
          <p:cNvGrpSpPr/>
          <p:nvPr/>
        </p:nvGrpSpPr>
        <p:grpSpPr>
          <a:xfrm>
            <a:off x="1656670" y="2388115"/>
            <a:ext cx="7055781" cy="1013118"/>
            <a:chOff x="949231" y="3954876"/>
            <a:chExt cx="7055781" cy="1038314"/>
          </a:xfrm>
          <a:scene3d>
            <a:camera prst="orthographicFront">
              <a:rot lat="0" lon="0" rev="0"/>
            </a:camera>
            <a:lightRig rig="contrasting" dir="t">
              <a:rot lat="0" lon="0" rev="1200000"/>
            </a:lightRig>
          </a:scene3d>
        </p:grpSpPr>
        <p:sp>
          <p:nvSpPr>
            <p:cNvPr id="16" name="圓角化同側角落矩形 15"/>
            <p:cNvSpPr/>
            <p:nvPr/>
          </p:nvSpPr>
          <p:spPr>
            <a:xfrm rot="5400000">
              <a:off x="3957965" y="946142"/>
              <a:ext cx="1038314" cy="7055781"/>
            </a:xfrm>
            <a:prstGeom prst="round2SameRect">
              <a:avLst/>
            </a:prstGeom>
            <a:solidFill>
              <a:srgbClr val="D6D2E1">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17" name="圓角化同側角落矩形 16"/>
            <p:cNvSpPr/>
            <p:nvPr/>
          </p:nvSpPr>
          <p:spPr>
            <a:xfrm>
              <a:off x="1087918" y="4005561"/>
              <a:ext cx="6866409"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zh-TW" altLang="en-US" sz="1600" dirty="0" smtClean="0">
                  <a:latin typeface="微軟正黑體" pitchFamily="34" charset="-120"/>
                  <a:ea typeface="微軟正黑體" pitchFamily="34" charset="-120"/>
                </a:rPr>
                <a:t>國內混凝土銷售量</a:t>
              </a:r>
              <a:r>
                <a:rPr lang="en-US" altLang="zh-TW" sz="1600" dirty="0" smtClean="0">
                  <a:latin typeface="微軟正黑體" pitchFamily="34" charset="-120"/>
                  <a:ea typeface="微軟正黑體" pitchFamily="34" charset="-120"/>
                </a:rPr>
                <a:t>635</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，雖較</a:t>
              </a:r>
              <a:r>
                <a:rPr lang="en-US" altLang="zh-TW" sz="1600" dirty="0" smtClean="0">
                  <a:latin typeface="微軟正黑體" pitchFamily="34" charset="-120"/>
                  <a:ea typeface="微軟正黑體" pitchFamily="34" charset="-120"/>
                </a:rPr>
                <a:t>2019</a:t>
              </a:r>
              <a:r>
                <a:rPr lang="zh-TW" altLang="en-US" sz="1600" dirty="0" smtClean="0">
                  <a:latin typeface="微軟正黑體" pitchFamily="34" charset="-120"/>
                  <a:ea typeface="微軟正黑體" pitchFamily="34" charset="-120"/>
                </a:rPr>
                <a:t>年之</a:t>
              </a:r>
              <a:r>
                <a:rPr lang="en-US" altLang="zh-TW" sz="1600" dirty="0" smtClean="0">
                  <a:latin typeface="微軟正黑體" pitchFamily="34" charset="-120"/>
                  <a:ea typeface="微軟正黑體" pitchFamily="34" charset="-120"/>
                </a:rPr>
                <a:t>656</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a:t>
              </a:r>
              <a:r>
                <a:rPr lang="en-US" altLang="zh-TW" sz="1600" dirty="0" smtClean="0">
                  <a:latin typeface="微軟正黑體" pitchFamily="34" charset="-120"/>
                  <a:ea typeface="微軟正黑體" pitchFamily="34" charset="-120"/>
                </a:rPr>
                <a:t>↓21</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 </a:t>
              </a:r>
              <a:r>
                <a:rPr lang="zh-TW" altLang="en-US" sz="1600" dirty="0" smtClean="0">
                  <a:latin typeface="微軟正黑體" pitchFamily="34" charset="-120"/>
                  <a:ea typeface="微軟正黑體" pitchFamily="34" charset="-120"/>
                </a:rPr>
                <a:t>，但</a:t>
              </a:r>
              <a:r>
                <a:rPr lang="en-US" altLang="zh-TW" sz="1600" dirty="0" smtClean="0">
                  <a:latin typeface="微軟正黑體" pitchFamily="34" charset="-120"/>
                  <a:ea typeface="微軟正黑體" pitchFamily="34" charset="-120"/>
                </a:rPr>
                <a:t>ASP↑342</a:t>
              </a:r>
              <a:r>
                <a:rPr lang="zh-TW" altLang="en-US" sz="1600" dirty="0" smtClean="0">
                  <a:latin typeface="微軟正黑體" pitchFamily="34" charset="-120"/>
                  <a:ea typeface="微軟正黑體" pitchFamily="34" charset="-120"/>
                </a:rPr>
                <a:t>元</a:t>
              </a:r>
              <a:r>
                <a:rPr lang="en-US" altLang="zh-TW" sz="1600" dirty="0" smtClean="0">
                  <a:latin typeface="微軟正黑體" pitchFamily="34" charset="-120"/>
                  <a:ea typeface="微軟正黑體" pitchFamily="34" charset="-120"/>
                </a:rPr>
                <a:t>(17.9%)</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2018</a:t>
              </a:r>
              <a:r>
                <a:rPr lang="zh-TW" altLang="en-US" sz="1600" dirty="0" smtClean="0">
                  <a:latin typeface="微軟正黑體" pitchFamily="34" charset="-120"/>
                  <a:ea typeface="微軟正黑體" pitchFamily="34" charset="-120"/>
                </a:rPr>
                <a:t>年</a:t>
              </a:r>
              <a:r>
                <a:rPr lang="en-US" altLang="zh-TW" sz="1600" dirty="0" smtClean="0">
                  <a:sym typeface="Wingdings"/>
                </a:rPr>
                <a:t></a:t>
              </a:r>
              <a:r>
                <a:rPr lang="en-US" altLang="zh-TW" sz="1600" dirty="0" smtClean="0">
                  <a:latin typeface="微軟正黑體" pitchFamily="34" charset="-120"/>
                  <a:ea typeface="微軟正黑體" pitchFamily="34" charset="-120"/>
                </a:rPr>
                <a:t>1,688</a:t>
              </a:r>
              <a:r>
                <a:rPr lang="zh-TW" altLang="en-US" sz="1600" dirty="0" smtClean="0">
                  <a:latin typeface="微軟正黑體" pitchFamily="34" charset="-120"/>
                  <a:ea typeface="微軟正黑體" pitchFamily="34" charset="-120"/>
                </a:rPr>
                <a:t>元。 </a:t>
              </a:r>
              <a:r>
                <a:rPr lang="en-US" altLang="zh-TW" sz="1600" dirty="0" smtClean="0">
                  <a:latin typeface="微軟正黑體" pitchFamily="34" charset="-120"/>
                  <a:ea typeface="微軟正黑體" pitchFamily="34" charset="-120"/>
                </a:rPr>
                <a:t>2019</a:t>
              </a:r>
              <a:r>
                <a:rPr lang="zh-TW" altLang="en-US" sz="1600" dirty="0" smtClean="0">
                  <a:latin typeface="微軟正黑體" pitchFamily="34" charset="-120"/>
                  <a:ea typeface="微軟正黑體" pitchFamily="34" charset="-120"/>
                </a:rPr>
                <a:t>年</a:t>
              </a:r>
              <a:r>
                <a:rPr lang="en-US" altLang="zh-TW" sz="1600" dirty="0" smtClean="0">
                  <a:sym typeface="Wingdings"/>
                </a:rPr>
                <a:t></a:t>
              </a:r>
              <a:r>
                <a:rPr lang="en-US" altLang="zh-TW" sz="1600" dirty="0" smtClean="0">
                  <a:latin typeface="微軟正黑體" pitchFamily="34" charset="-120"/>
                  <a:ea typeface="微軟正黑體" pitchFamily="34" charset="-120"/>
                </a:rPr>
                <a:t>1,908</a:t>
              </a:r>
              <a:r>
                <a:rPr lang="zh-TW" altLang="en-US" sz="1600" dirty="0" smtClean="0">
                  <a:latin typeface="微軟正黑體" pitchFamily="34" charset="-120"/>
                  <a:ea typeface="微軟正黑體" pitchFamily="34" charset="-120"/>
                </a:rPr>
                <a:t>元。 </a:t>
              </a:r>
              <a:r>
                <a:rPr lang="en-US" altLang="zh-TW" sz="1600" dirty="0" smtClean="0">
                  <a:latin typeface="微軟正黑體" pitchFamily="34" charset="-120"/>
                  <a:ea typeface="微軟正黑體" pitchFamily="34" charset="-120"/>
                </a:rPr>
                <a:t>2020</a:t>
              </a:r>
              <a:r>
                <a:rPr lang="zh-TW" altLang="en-US" sz="1600" dirty="0" smtClean="0">
                  <a:latin typeface="微軟正黑體" pitchFamily="34" charset="-120"/>
                  <a:ea typeface="微軟正黑體" pitchFamily="34" charset="-120"/>
                </a:rPr>
                <a:t>年</a:t>
              </a:r>
              <a:r>
                <a:rPr lang="en-US" altLang="zh-TW" sz="1600" dirty="0" smtClean="0">
                  <a:sym typeface="Wingdings"/>
                </a:rPr>
                <a:t></a:t>
              </a:r>
              <a:r>
                <a:rPr lang="en-US" altLang="zh-TW" sz="1600" dirty="0" smtClean="0">
                  <a:latin typeface="微軟正黑體" pitchFamily="34" charset="-120"/>
                  <a:ea typeface="微軟正黑體" pitchFamily="34" charset="-120"/>
                </a:rPr>
                <a:t>2,249</a:t>
              </a:r>
              <a:r>
                <a:rPr lang="zh-TW" altLang="en-US" sz="1600" dirty="0" smtClean="0">
                  <a:latin typeface="微軟正黑體" pitchFamily="34" charset="-120"/>
                  <a:ea typeface="微軟正黑體" pitchFamily="34" charset="-120"/>
                </a:rPr>
                <a:t>元。）</a:t>
              </a:r>
              <a:endParaRPr lang="zh-TW" altLang="en-US" sz="1600" dirty="0">
                <a:latin typeface="微軟正黑體" pitchFamily="34" charset="-120"/>
                <a:ea typeface="微軟正黑體" pitchFamily="34" charset="-120"/>
              </a:endParaRPr>
            </a:p>
          </p:txBody>
        </p:sp>
      </p:grpSp>
      <p:grpSp>
        <p:nvGrpSpPr>
          <p:cNvPr id="18" name="群組 17"/>
          <p:cNvGrpSpPr/>
          <p:nvPr/>
        </p:nvGrpSpPr>
        <p:grpSpPr>
          <a:xfrm>
            <a:off x="707876" y="2392595"/>
            <a:ext cx="1129060" cy="1032114"/>
            <a:chOff x="437" y="3945142"/>
            <a:chExt cx="948794" cy="1057783"/>
          </a:xfrm>
          <a:scene3d>
            <a:camera prst="orthographicFront">
              <a:rot lat="0" lon="0" rev="0"/>
            </a:camera>
            <a:lightRig rig="contrasting" dir="t">
              <a:rot lat="0" lon="0" rev="1200000"/>
            </a:lightRig>
          </a:scene3d>
        </p:grpSpPr>
        <p:sp>
          <p:nvSpPr>
            <p:cNvPr id="19" name="圓角矩形 18"/>
            <p:cNvSpPr/>
            <p:nvPr/>
          </p:nvSpPr>
          <p:spPr>
            <a:xfrm>
              <a:off x="437" y="3945142"/>
              <a:ext cx="948794" cy="1057783"/>
            </a:xfrm>
            <a:prstGeom prst="roundRect">
              <a:avLst/>
            </a:prstGeom>
            <a:solidFill>
              <a:srgbClr val="7460A7"/>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0" name="圓角矩形 18"/>
            <p:cNvSpPr/>
            <p:nvPr/>
          </p:nvSpPr>
          <p:spPr>
            <a:xfrm>
              <a:off x="46753" y="3991458"/>
              <a:ext cx="856162" cy="965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二</a:t>
              </a:r>
              <a:r>
                <a:rPr lang="en-US" altLang="zh-TW" sz="35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grpSp>
        <p:nvGrpSpPr>
          <p:cNvPr id="21" name="群組 20"/>
          <p:cNvGrpSpPr/>
          <p:nvPr/>
        </p:nvGrpSpPr>
        <p:grpSpPr>
          <a:xfrm>
            <a:off x="1501902" y="3514628"/>
            <a:ext cx="7212992" cy="1920340"/>
            <a:chOff x="949203" y="5090877"/>
            <a:chExt cx="7055781" cy="1038314"/>
          </a:xfrm>
          <a:scene3d>
            <a:camera prst="orthographicFront">
              <a:rot lat="0" lon="0" rev="0"/>
            </a:camera>
            <a:lightRig rig="contrasting" dir="t">
              <a:rot lat="0" lon="0" rev="1200000"/>
            </a:lightRig>
          </a:scene3d>
        </p:grpSpPr>
        <p:sp>
          <p:nvSpPr>
            <p:cNvPr id="22" name="圓角化同側角落矩形 21"/>
            <p:cNvSpPr/>
            <p:nvPr/>
          </p:nvSpPr>
          <p:spPr>
            <a:xfrm rot="5400000">
              <a:off x="3957937" y="2082143"/>
              <a:ext cx="1038314" cy="7055781"/>
            </a:xfrm>
            <a:prstGeom prst="round2SameRect">
              <a:avLst/>
            </a:prstGeom>
            <a:solidFill>
              <a:srgbClr val="D3D2E3">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23"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en-US" altLang="zh-TW" sz="1600" dirty="0" smtClean="0">
                  <a:solidFill>
                    <a:schemeClr val="tx1"/>
                  </a:solidFill>
                  <a:latin typeface="微軟正黑體" pitchFamily="34" charset="-120"/>
                  <a:ea typeface="微軟正黑體" pitchFamily="34" charset="-120"/>
                </a:rPr>
                <a:t>2020</a:t>
              </a:r>
              <a:r>
                <a:rPr lang="zh-TW" altLang="en-US" sz="1600" dirty="0" smtClean="0">
                  <a:solidFill>
                    <a:schemeClr val="tx1"/>
                  </a:solidFill>
                  <a:latin typeface="微軟正黑體" pitchFamily="34" charset="-120"/>
                  <a:ea typeface="微軟正黑體" pitchFamily="34" charset="-120"/>
                </a:rPr>
                <a:t>年個體毛利率</a:t>
              </a:r>
              <a:r>
                <a:rPr lang="en-US" altLang="zh-TW" sz="1600" dirty="0" smtClean="0">
                  <a:solidFill>
                    <a:schemeClr val="tx1"/>
                  </a:solidFill>
                  <a:latin typeface="微軟正黑體" pitchFamily="34" charset="-120"/>
                  <a:ea typeface="微軟正黑體" pitchFamily="34" charset="-120"/>
                </a:rPr>
                <a:t>17.36%</a:t>
              </a:r>
              <a:r>
                <a:rPr lang="zh-TW" altLang="en-US" sz="1600" dirty="0" smtClean="0">
                  <a:solidFill>
                    <a:schemeClr val="tx1"/>
                  </a:solidFill>
                  <a:latin typeface="微軟正黑體" pitchFamily="34" charset="-120"/>
                  <a:ea typeface="微軟正黑體" pitchFamily="34" charset="-120"/>
                </a:rPr>
                <a:t>，合併毛利率</a:t>
              </a:r>
              <a:r>
                <a:rPr lang="en-US" altLang="zh-TW" sz="1600" dirty="0" smtClean="0">
                  <a:solidFill>
                    <a:schemeClr val="tx1"/>
                  </a:solidFill>
                  <a:latin typeface="微軟正黑體" pitchFamily="34" charset="-120"/>
                  <a:ea typeface="微軟正黑體" pitchFamily="34" charset="-120"/>
                </a:rPr>
                <a:t>16.6%</a:t>
              </a:r>
              <a:r>
                <a:rPr lang="zh-TW" altLang="en-US" sz="1600" dirty="0" smtClean="0">
                  <a:solidFill>
                    <a:schemeClr val="tx1"/>
                  </a:solidFill>
                  <a:latin typeface="微軟正黑體" pitchFamily="34" charset="-120"/>
                  <a:ea typeface="微軟正黑體" pitchFamily="34" charset="-120"/>
                </a:rPr>
                <a:t>，其中</a:t>
              </a:r>
              <a:r>
                <a:rPr lang="en-US" altLang="zh-TW" sz="1600" dirty="0" smtClean="0">
                  <a:solidFill>
                    <a:schemeClr val="tx1"/>
                  </a:solidFill>
                  <a:latin typeface="微軟正黑體" pitchFamily="34" charset="-120"/>
                  <a:ea typeface="微軟正黑體" pitchFamily="34" charset="-120"/>
                </a:rPr>
                <a:t>Q4</a:t>
              </a:r>
              <a:r>
                <a:rPr lang="zh-TW" altLang="en-US" sz="1600" dirty="0" smtClean="0">
                  <a:solidFill>
                    <a:schemeClr val="tx1"/>
                  </a:solidFill>
                  <a:latin typeface="微軟正黑體" pitchFamily="34" charset="-120"/>
                  <a:ea typeface="微軟正黑體" pitchFamily="34" charset="-120"/>
                </a:rPr>
                <a:t>個體毛利率已達</a:t>
              </a:r>
              <a:r>
                <a:rPr lang="en-US" altLang="zh-TW" sz="1600" dirty="0" smtClean="0">
                  <a:solidFill>
                    <a:schemeClr val="tx1"/>
                  </a:solidFill>
                  <a:latin typeface="微軟正黑體" pitchFamily="34" charset="-120"/>
                  <a:ea typeface="微軟正黑體" pitchFamily="34" charset="-120"/>
                </a:rPr>
                <a:t>19.85%(≒20%)</a:t>
              </a:r>
              <a:r>
                <a:rPr lang="zh-TW" altLang="en-US" sz="1600" dirty="0" smtClean="0">
                  <a:solidFill>
                    <a:schemeClr val="tx1"/>
                  </a:solidFill>
                  <a:latin typeface="微軟正黑體" pitchFamily="34" charset="-120"/>
                  <a:ea typeface="微軟正黑體" pitchFamily="34" charset="-120"/>
                </a:rPr>
                <a:t> ，但合併毛利率因受「蘇州地區</a:t>
              </a:r>
              <a:r>
                <a:rPr lang="en-US" altLang="zh-TW" sz="1600" dirty="0" smtClean="0">
                  <a:solidFill>
                    <a:schemeClr val="tx1"/>
                  </a:solidFill>
                  <a:latin typeface="微軟正黑體" pitchFamily="34" charset="-120"/>
                  <a:ea typeface="微軟正黑體" pitchFamily="34" charset="-120"/>
                </a:rPr>
                <a:t>ASP↓</a:t>
              </a:r>
              <a:r>
                <a:rPr lang="zh-TW" altLang="en-US" sz="1600" dirty="0" smtClean="0">
                  <a:solidFill>
                    <a:schemeClr val="tx1"/>
                  </a:solidFill>
                  <a:latin typeface="微軟正黑體" pitchFamily="34" charset="-120"/>
                  <a:ea typeface="微軟正黑體" pitchFamily="34" charset="-120"/>
                </a:rPr>
                <a:t>毛利率↓」影響，降為</a:t>
              </a:r>
              <a:r>
                <a:rPr lang="en-US" altLang="zh-TW" sz="1600" dirty="0" smtClean="0">
                  <a:solidFill>
                    <a:schemeClr val="tx1"/>
                  </a:solidFill>
                  <a:latin typeface="微軟正黑體" pitchFamily="34" charset="-120"/>
                  <a:ea typeface="微軟正黑體" pitchFamily="34" charset="-120"/>
                </a:rPr>
                <a:t>17.7%</a:t>
              </a:r>
              <a:r>
                <a:rPr lang="zh-TW" altLang="en-US" sz="1600" dirty="0" smtClean="0">
                  <a:solidFill>
                    <a:schemeClr val="tx1"/>
                  </a:solidFill>
                  <a:latin typeface="微軟正黑體" pitchFamily="34" charset="-120"/>
                  <a:ea typeface="微軟正黑體" pitchFamily="34" charset="-120"/>
                </a:rPr>
                <a:t>，惟蘇州地區自</a:t>
              </a:r>
              <a:r>
                <a:rPr lang="en-US" altLang="zh-TW" sz="1600" dirty="0" smtClean="0">
                  <a:solidFill>
                    <a:schemeClr val="tx1"/>
                  </a:solidFill>
                  <a:latin typeface="微軟正黑體" pitchFamily="34" charset="-120"/>
                  <a:ea typeface="微軟正黑體" pitchFamily="34" charset="-120"/>
                </a:rPr>
                <a:t>2021</a:t>
              </a:r>
              <a:r>
                <a:rPr lang="zh-TW" altLang="en-US" sz="1600" dirty="0" smtClean="0">
                  <a:solidFill>
                    <a:schemeClr val="tx1"/>
                  </a:solidFill>
                  <a:latin typeface="微軟正黑體" pitchFamily="34" charset="-120"/>
                  <a:ea typeface="微軟正黑體" pitchFamily="34" charset="-120"/>
                </a:rPr>
                <a:t>年</a:t>
              </a:r>
              <a:r>
                <a:rPr lang="en-US" altLang="zh-TW" sz="1600" dirty="0" smtClean="0">
                  <a:solidFill>
                    <a:schemeClr val="tx1"/>
                  </a:solidFill>
                  <a:latin typeface="微軟正黑體" pitchFamily="34" charset="-120"/>
                  <a:ea typeface="微軟正黑體" pitchFamily="34" charset="-120"/>
                </a:rPr>
                <a:t>2</a:t>
              </a:r>
              <a:r>
                <a:rPr lang="zh-TW" altLang="en-US" sz="1600" dirty="0" smtClean="0">
                  <a:solidFill>
                    <a:schemeClr val="tx1"/>
                  </a:solidFill>
                  <a:latin typeface="微軟正黑體" pitchFamily="34" charset="-120"/>
                  <a:ea typeface="微軟正黑體" pitchFamily="34" charset="-120"/>
                </a:rPr>
                <a:t>月起已隨著水泥價格的調漲而落後補漲中，毛利率可望逐季回升 ，且因銷售數量的大幅增加，毛利率雖略降，惟「毛利金額」仍可維持高獲利水準。</a:t>
              </a:r>
              <a:endParaRPr lang="zh-TW" altLang="en-US" sz="1600" dirty="0">
                <a:solidFill>
                  <a:schemeClr val="tx1"/>
                </a:solidFill>
                <a:latin typeface="微軟正黑體" pitchFamily="34" charset="-120"/>
                <a:ea typeface="微軟正黑體" pitchFamily="34" charset="-120"/>
              </a:endParaRPr>
            </a:p>
          </p:txBody>
        </p:sp>
      </p:grpSp>
      <p:grpSp>
        <p:nvGrpSpPr>
          <p:cNvPr id="24" name="群組 23"/>
          <p:cNvGrpSpPr/>
          <p:nvPr/>
        </p:nvGrpSpPr>
        <p:grpSpPr>
          <a:xfrm>
            <a:off x="662261" y="3515096"/>
            <a:ext cx="1159500" cy="1941525"/>
            <a:chOff x="437" y="5067819"/>
            <a:chExt cx="948765" cy="1084428"/>
          </a:xfrm>
          <a:scene3d>
            <a:camera prst="orthographicFront">
              <a:rot lat="0" lon="0" rev="0"/>
            </a:camera>
            <a:lightRig rig="contrasting" dir="t">
              <a:rot lat="0" lon="0" rev="1200000"/>
            </a:lightRig>
          </a:scene3d>
        </p:grpSpPr>
        <p:sp>
          <p:nvSpPr>
            <p:cNvPr id="25" name="圓角矩形 24"/>
            <p:cNvSpPr/>
            <p:nvPr/>
          </p:nvSpPr>
          <p:spPr>
            <a:xfrm>
              <a:off x="437" y="5067819"/>
              <a:ext cx="948765" cy="1084428"/>
            </a:xfrm>
            <a:prstGeom prst="roundRect">
              <a:avLst/>
            </a:prstGeom>
            <a:solidFill>
              <a:srgbClr val="645DAD"/>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26"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三</a:t>
              </a:r>
              <a:r>
                <a:rPr lang="en-US" altLang="zh-TW" sz="35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P.2</a:t>
            </a:r>
            <a:endParaRPr lang="zh-TW" altLang="en-US" dirty="0">
              <a:solidFill>
                <a:schemeClr val="bg1">
                  <a:lumMod val="50000"/>
                </a:schemeClr>
              </a:solidFill>
            </a:endParaRPr>
          </a:p>
        </p:txBody>
      </p:sp>
      <p:grpSp>
        <p:nvGrpSpPr>
          <p:cNvPr id="35" name="群組 34"/>
          <p:cNvGrpSpPr/>
          <p:nvPr/>
        </p:nvGrpSpPr>
        <p:grpSpPr>
          <a:xfrm>
            <a:off x="1472983" y="5522021"/>
            <a:ext cx="7212992" cy="1140853"/>
            <a:chOff x="949203" y="5090877"/>
            <a:chExt cx="7055781" cy="1038314"/>
          </a:xfrm>
          <a:scene3d>
            <a:camera prst="orthographicFront">
              <a:rot lat="0" lon="0" rev="0"/>
            </a:camera>
            <a:lightRig rig="contrasting" dir="t">
              <a:rot lat="0" lon="0" rev="1200000"/>
            </a:lightRig>
          </a:scene3d>
        </p:grpSpPr>
        <p:sp>
          <p:nvSpPr>
            <p:cNvPr id="36" name="圓角化同側角落矩形 35"/>
            <p:cNvSpPr/>
            <p:nvPr/>
          </p:nvSpPr>
          <p:spPr>
            <a:xfrm rot="5400000">
              <a:off x="3957937" y="2082143"/>
              <a:ext cx="1038314"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37"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en-US" altLang="zh-TW" sz="1600" dirty="0" smtClean="0">
                  <a:latin typeface="微軟正黑體" pitchFamily="34" charset="-120"/>
                  <a:ea typeface="微軟正黑體" pitchFamily="34" charset="-120"/>
                </a:rPr>
                <a:t>2020</a:t>
              </a:r>
              <a:r>
                <a:rPr lang="zh-TW" altLang="en-US" sz="1600" dirty="0" smtClean="0">
                  <a:latin typeface="微軟正黑體" pitchFamily="34" charset="-120"/>
                  <a:ea typeface="微軟正黑體" pitchFamily="34" charset="-120"/>
                </a:rPr>
                <a:t>年</a:t>
              </a:r>
              <a:r>
                <a:rPr lang="en-US" altLang="zh-TW" sz="1600" dirty="0" smtClean="0">
                  <a:latin typeface="微軟正黑體" pitchFamily="34" charset="-120"/>
                  <a:ea typeface="微軟正黑體" pitchFamily="34" charset="-120"/>
                </a:rPr>
                <a:t>Q4</a:t>
              </a:r>
              <a:r>
                <a:rPr lang="zh-TW" altLang="en-US" sz="1600" dirty="0" smtClean="0">
                  <a:latin typeface="微軟正黑體" pitchFamily="34" charset="-120"/>
                  <a:ea typeface="微軟正黑體" pitchFamily="34" charset="-120"/>
                </a:rPr>
                <a:t>蘇州混凝土出貨量達</a:t>
              </a:r>
              <a:r>
                <a:rPr lang="en-US" altLang="zh-TW" sz="1600" dirty="0" smtClean="0">
                  <a:latin typeface="微軟正黑體" pitchFamily="34" charset="-120"/>
                  <a:ea typeface="微軟正黑體" pitchFamily="34" charset="-120"/>
                </a:rPr>
                <a:t>66</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 </a:t>
              </a:r>
              <a:r>
                <a:rPr lang="zh-TW" altLang="en-US" sz="1600" dirty="0" smtClean="0">
                  <a:latin typeface="微軟正黑體" pitchFamily="34" charset="-120"/>
                  <a:ea typeface="微軟正黑體" pitchFamily="34" charset="-120"/>
                </a:rPr>
                <a:t>，創歷年單季新高，全年度</a:t>
              </a:r>
              <a:r>
                <a:rPr lang="en-US" altLang="zh-TW" sz="1600" dirty="0" smtClean="0">
                  <a:latin typeface="微軟正黑體" pitchFamily="34" charset="-120"/>
                  <a:ea typeface="微軟正黑體" pitchFamily="34" charset="-120"/>
                </a:rPr>
                <a:t>155.8</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亦較</a:t>
              </a:r>
              <a:r>
                <a:rPr lang="en-US" altLang="zh-TW" sz="1600" dirty="0" smtClean="0">
                  <a:latin typeface="微軟正黑體" pitchFamily="34" charset="-120"/>
                  <a:ea typeface="微軟正黑體" pitchFamily="34" charset="-120"/>
                </a:rPr>
                <a:t>2019</a:t>
              </a:r>
              <a:r>
                <a:rPr lang="zh-TW" altLang="en-US" sz="1600" dirty="0" smtClean="0">
                  <a:latin typeface="微軟正黑體" pitchFamily="34" charset="-120"/>
                  <a:ea typeface="微軟正黑體" pitchFamily="34" charset="-120"/>
                </a:rPr>
                <a:t>年之</a:t>
              </a:r>
              <a:r>
                <a:rPr lang="en-US" altLang="zh-TW" sz="1600" dirty="0" smtClean="0">
                  <a:latin typeface="微軟正黑體" pitchFamily="34" charset="-120"/>
                  <a:ea typeface="微軟正黑體" pitchFamily="34" charset="-120"/>
                </a:rPr>
                <a:t>146</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 </a:t>
              </a:r>
              <a:r>
                <a:rPr lang="en-US" altLang="zh-TW" sz="1600" dirty="0" smtClean="0">
                  <a:latin typeface="微軟正黑體" pitchFamily="34" charset="-120"/>
                  <a:ea typeface="微軟正黑體" pitchFamily="34" charset="-120"/>
                </a:rPr>
                <a:t>↑6.6%</a:t>
              </a:r>
              <a:r>
                <a:rPr lang="zh-TW" altLang="en-US" sz="1600" dirty="0" smtClean="0">
                  <a:latin typeface="微軟正黑體" pitchFamily="34" charset="-120"/>
                  <a:ea typeface="微軟正黑體" pitchFamily="34" charset="-120"/>
                </a:rPr>
                <a:t>。</a:t>
              </a:r>
            </a:p>
          </p:txBody>
        </p:sp>
      </p:grpSp>
      <p:grpSp>
        <p:nvGrpSpPr>
          <p:cNvPr id="38" name="群組 37"/>
          <p:cNvGrpSpPr/>
          <p:nvPr/>
        </p:nvGrpSpPr>
        <p:grpSpPr>
          <a:xfrm>
            <a:off x="633342" y="5530293"/>
            <a:ext cx="1159500" cy="1153439"/>
            <a:chOff x="437" y="5067819"/>
            <a:chExt cx="948765" cy="1084428"/>
          </a:xfrm>
          <a:scene3d>
            <a:camera prst="orthographicFront">
              <a:rot lat="0" lon="0" rev="0"/>
            </a:camera>
            <a:lightRig rig="contrasting" dir="t">
              <a:rot lat="0" lon="0" rev="1200000"/>
            </a:lightRig>
          </a:scene3d>
        </p:grpSpPr>
        <p:sp>
          <p:nvSpPr>
            <p:cNvPr id="39" name="圓角矩形 38"/>
            <p:cNvSpPr/>
            <p:nvPr/>
          </p:nvSpPr>
          <p:spPr>
            <a:xfrm>
              <a:off x="437" y="5067819"/>
              <a:ext cx="948765" cy="1084428"/>
            </a:xfrm>
            <a:prstGeom prst="roundRect">
              <a:avLst/>
            </a:prstGeom>
            <a:solidFill>
              <a:srgbClr val="5960B2"/>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0"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四</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28" name="文字方塊 27"/>
          <p:cNvSpPr txBox="1"/>
          <p:nvPr/>
        </p:nvSpPr>
        <p:spPr>
          <a:xfrm>
            <a:off x="7243949" y="225631"/>
            <a:ext cx="187630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TW" dirty="0" smtClean="0">
                <a:latin typeface="微軟正黑體" pitchFamily="34" charset="-120"/>
                <a:ea typeface="微軟正黑體" pitchFamily="34" charset="-120"/>
              </a:rPr>
              <a:t>2020</a:t>
            </a:r>
            <a:r>
              <a:rPr lang="zh-TW" altLang="en-US" dirty="0" smtClean="0">
                <a:latin typeface="微軟正黑體" pitchFamily="34" charset="-120"/>
                <a:ea typeface="微軟正黑體" pitchFamily="34" charset="-120"/>
              </a:rPr>
              <a:t>年營運績效</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695130" y="1163476"/>
            <a:ext cx="7055781" cy="947059"/>
            <a:chOff x="949232" y="3152738"/>
            <a:chExt cx="7055781" cy="705161"/>
          </a:xfrm>
          <a:scene3d>
            <a:camera prst="orthographicFront">
              <a:rot lat="0" lon="0" rev="0"/>
            </a:camera>
            <a:lightRig rig="contrasting" dir="t">
              <a:rot lat="0" lon="0" rev="1200000"/>
            </a:lightRig>
          </a:scene3d>
        </p:grpSpPr>
        <p:sp>
          <p:nvSpPr>
            <p:cNvPr id="10" name="圓角化同側角落矩形 9"/>
            <p:cNvSpPr/>
            <p:nvPr/>
          </p:nvSpPr>
          <p:spPr>
            <a:xfrm rot="5400000">
              <a:off x="4124542" y="-22572"/>
              <a:ext cx="705161"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11"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zh-TW" altLang="en-US" sz="1600" dirty="0" smtClean="0">
                  <a:latin typeface="微軟正黑體" pitchFamily="34" charset="-120"/>
                  <a:ea typeface="微軟正黑體" pitchFamily="34" charset="-120"/>
                </a:rPr>
                <a:t>投資收益穩定成長，以個體財報而言：</a:t>
              </a:r>
              <a:endParaRPr lang="en-US" altLang="zh-TW" sz="1600" dirty="0" smtClean="0">
                <a:latin typeface="微軟正黑體" pitchFamily="34" charset="-120"/>
                <a:ea typeface="微軟正黑體" pitchFamily="34" charset="-120"/>
              </a:endParaRPr>
            </a:p>
            <a:p>
              <a:pPr marL="0" lvl="1" defTabSz="622300">
                <a:lnSpc>
                  <a:spcPct val="150000"/>
                </a:lnSpc>
                <a:spcAft>
                  <a:spcPts val="600"/>
                </a:spcAft>
              </a:pPr>
              <a:r>
                <a:rPr lang="zh-TW" altLang="en-US" sz="1600" dirty="0" smtClean="0">
                  <a:latin typeface="微軟正黑體" pitchFamily="34" charset="-120"/>
                  <a:ea typeface="微軟正黑體" pitchFamily="34" charset="-120"/>
                </a:rPr>
                <a:t>「投資收益」≒「營業費用」＋「利息收支」</a:t>
              </a:r>
              <a:endParaRPr lang="zh-TW" altLang="en-US" sz="1600" dirty="0">
                <a:latin typeface="微軟正黑體" pitchFamily="34" charset="-120"/>
                <a:ea typeface="微軟正黑體" pitchFamily="34" charset="-120"/>
              </a:endParaRPr>
            </a:p>
          </p:txBody>
        </p:sp>
      </p:grpSp>
      <p:grpSp>
        <p:nvGrpSpPr>
          <p:cNvPr id="12" name="群組 11"/>
          <p:cNvGrpSpPr/>
          <p:nvPr/>
        </p:nvGrpSpPr>
        <p:grpSpPr>
          <a:xfrm>
            <a:off x="746335" y="1141127"/>
            <a:ext cx="1129060" cy="990830"/>
            <a:chOff x="437" y="3130389"/>
            <a:chExt cx="948794" cy="749857"/>
          </a:xfrm>
          <a:scene3d>
            <a:camera prst="orthographicFront">
              <a:rot lat="0" lon="0" rev="0"/>
            </a:camera>
            <a:lightRig rig="contrasting" dir="t">
              <a:rot lat="0" lon="0" rev="1200000"/>
            </a:lightRig>
          </a:scene3d>
        </p:grpSpPr>
        <p:sp>
          <p:nvSpPr>
            <p:cNvPr id="13" name="圓角矩形 12"/>
            <p:cNvSpPr/>
            <p:nvPr/>
          </p:nvSpPr>
          <p:spPr>
            <a:xfrm>
              <a:off x="437" y="3130389"/>
              <a:ext cx="948794" cy="749857"/>
            </a:xfrm>
            <a:prstGeom prst="roundRect">
              <a:avLst/>
            </a:prstGeom>
            <a:solidFill>
              <a:srgbClr val="556EB7"/>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14"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五</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grpSp>
        <p:nvGrpSpPr>
          <p:cNvPr id="15" name="群組 14"/>
          <p:cNvGrpSpPr/>
          <p:nvPr/>
        </p:nvGrpSpPr>
        <p:grpSpPr>
          <a:xfrm>
            <a:off x="1656670" y="2328740"/>
            <a:ext cx="7055781" cy="1013118"/>
            <a:chOff x="949231" y="3954876"/>
            <a:chExt cx="7055781" cy="1038314"/>
          </a:xfrm>
          <a:scene3d>
            <a:camera prst="orthographicFront">
              <a:rot lat="0" lon="0" rev="0"/>
            </a:camera>
            <a:lightRig rig="contrasting" dir="t">
              <a:rot lat="0" lon="0" rev="1200000"/>
            </a:lightRig>
          </a:scene3d>
        </p:grpSpPr>
        <p:sp>
          <p:nvSpPr>
            <p:cNvPr id="16" name="圓角化同側角落矩形 15"/>
            <p:cNvSpPr/>
            <p:nvPr/>
          </p:nvSpPr>
          <p:spPr>
            <a:xfrm rot="5400000">
              <a:off x="3957965" y="946142"/>
              <a:ext cx="1038314" cy="7055781"/>
            </a:xfrm>
            <a:prstGeom prst="round2SameRect">
              <a:avLst/>
            </a:prstGeom>
            <a:solidFill>
              <a:srgbClr val="D0DAE8">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17" name="圓角化同側角落矩形 16"/>
            <p:cNvSpPr/>
            <p:nvPr/>
          </p:nvSpPr>
          <p:spPr>
            <a:xfrm>
              <a:off x="1087918" y="4005561"/>
              <a:ext cx="6866409"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50000"/>
                </a:lnSpc>
              </a:pPr>
              <a:r>
                <a:rPr lang="zh-TW" altLang="en-US" sz="1600" dirty="0" smtClean="0">
                  <a:latin typeface="微軟正黑體" pitchFamily="34" charset="-120"/>
                  <a:ea typeface="微軟正黑體" pitchFamily="34" charset="-120"/>
                </a:rPr>
                <a:t>庫存定單已滾動突破</a:t>
              </a:r>
              <a:r>
                <a:rPr lang="en-US" altLang="zh-TW" sz="1600" dirty="0" smtClean="0">
                  <a:latin typeface="微軟正黑體" pitchFamily="34" charset="-120"/>
                  <a:ea typeface="微軟正黑體" pitchFamily="34" charset="-120"/>
                </a:rPr>
                <a:t>800</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 </a:t>
              </a:r>
              <a:r>
                <a:rPr lang="zh-TW" altLang="en-US" sz="1600" dirty="0" smtClean="0">
                  <a:latin typeface="微軟正黑體" pitchFamily="34" charset="-120"/>
                  <a:ea typeface="微軟正黑體" pitchFamily="34" charset="-120"/>
                </a:rPr>
                <a:t>，創歷年新高，為年出貨量約</a:t>
              </a:r>
              <a:r>
                <a:rPr lang="en-US" altLang="zh-TW" sz="1600" dirty="0" smtClean="0">
                  <a:latin typeface="微軟正黑體" pitchFamily="34" charset="-120"/>
                  <a:ea typeface="微軟正黑體" pitchFamily="34" charset="-120"/>
                </a:rPr>
                <a:t>650</a:t>
              </a:r>
              <a:r>
                <a:rPr lang="zh-TW" altLang="en-US" sz="1600" dirty="0" smtClean="0">
                  <a:latin typeface="微軟正黑體" pitchFamily="34" charset="-120"/>
                  <a:ea typeface="微軟正黑體" pitchFamily="34" charset="-120"/>
                </a:rPr>
                <a:t>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的</a:t>
              </a:r>
              <a:r>
                <a:rPr lang="en-US" altLang="zh-TW" sz="1600" dirty="0" smtClean="0">
                  <a:latin typeface="微軟正黑體" pitchFamily="34" charset="-120"/>
                  <a:ea typeface="微軟正黑體" pitchFamily="34" charset="-120"/>
                </a:rPr>
                <a:t>1.2</a:t>
              </a:r>
              <a:r>
                <a:rPr lang="zh-TW" altLang="en-US" sz="1600" dirty="0" smtClean="0">
                  <a:latin typeface="微軟正黑體" pitchFamily="34" charset="-120"/>
                  <a:ea typeface="微軟正黑體" pitchFamily="34" charset="-120"/>
                </a:rPr>
                <a:t>倍，亦為往年庫存訂單</a:t>
              </a:r>
              <a:r>
                <a:rPr lang="en-US" altLang="zh-TW" sz="1600" dirty="0" smtClean="0">
                  <a:latin typeface="微軟正黑體" pitchFamily="34" charset="-120"/>
                  <a:ea typeface="微軟正黑體" pitchFamily="34" charset="-120"/>
                </a:rPr>
                <a:t>500</a:t>
              </a:r>
              <a:r>
                <a:rPr lang="zh-TW" altLang="en-US" sz="1600" dirty="0" smtClean="0">
                  <a:latin typeface="微軟正黑體" pitchFamily="34" charset="-120"/>
                  <a:ea typeface="微軟正黑體" pitchFamily="34" charset="-120"/>
                </a:rPr>
                <a:t>多萬</a:t>
              </a:r>
              <a:r>
                <a:rPr lang="en-US" altLang="zh-TW" sz="1600" dirty="0" smtClean="0">
                  <a:latin typeface="微軟正黑體" pitchFamily="34" charset="-120"/>
                  <a:ea typeface="微軟正黑體" pitchFamily="34" charset="-120"/>
                </a:rPr>
                <a:t>M</a:t>
              </a:r>
              <a:r>
                <a:rPr lang="en-US" altLang="zh-TW" sz="1600" baseline="300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的</a:t>
              </a:r>
              <a:r>
                <a:rPr lang="en-US" altLang="zh-TW" sz="1600" dirty="0" smtClean="0">
                  <a:latin typeface="微軟正黑體" pitchFamily="34" charset="-120"/>
                  <a:ea typeface="微軟正黑體" pitchFamily="34" charset="-120"/>
                </a:rPr>
                <a:t>1.5</a:t>
              </a:r>
              <a:r>
                <a:rPr lang="zh-TW" altLang="en-US" sz="1600" dirty="0" smtClean="0">
                  <a:latin typeface="微軟正黑體" pitchFamily="34" charset="-120"/>
                  <a:ea typeface="微軟正黑體" pitchFamily="34" charset="-120"/>
                </a:rPr>
                <a:t>倍。</a:t>
              </a:r>
              <a:endParaRPr lang="zh-TW" altLang="en-US" sz="1600" dirty="0">
                <a:latin typeface="微軟正黑體" pitchFamily="34" charset="-120"/>
                <a:ea typeface="微軟正黑體" pitchFamily="34" charset="-120"/>
              </a:endParaRPr>
            </a:p>
          </p:txBody>
        </p:sp>
      </p:grpSp>
      <p:grpSp>
        <p:nvGrpSpPr>
          <p:cNvPr id="18" name="群組 17"/>
          <p:cNvGrpSpPr/>
          <p:nvPr/>
        </p:nvGrpSpPr>
        <p:grpSpPr>
          <a:xfrm>
            <a:off x="707876" y="2333220"/>
            <a:ext cx="1129060" cy="1032114"/>
            <a:chOff x="437" y="3945142"/>
            <a:chExt cx="948794" cy="1057783"/>
          </a:xfrm>
          <a:scene3d>
            <a:camera prst="orthographicFront">
              <a:rot lat="0" lon="0" rev="0"/>
            </a:camera>
            <a:lightRig rig="contrasting" dir="t">
              <a:rot lat="0" lon="0" rev="1200000"/>
            </a:lightRig>
          </a:scene3d>
        </p:grpSpPr>
        <p:sp>
          <p:nvSpPr>
            <p:cNvPr id="19" name="圓角矩形 18"/>
            <p:cNvSpPr/>
            <p:nvPr/>
          </p:nvSpPr>
          <p:spPr>
            <a:xfrm>
              <a:off x="437" y="3945142"/>
              <a:ext cx="948794" cy="1057783"/>
            </a:xfrm>
            <a:prstGeom prst="roundRect">
              <a:avLst/>
            </a:prstGeom>
            <a:solidFill>
              <a:srgbClr val="5280BC"/>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0" name="圓角矩形 18"/>
            <p:cNvSpPr/>
            <p:nvPr/>
          </p:nvSpPr>
          <p:spPr>
            <a:xfrm>
              <a:off x="46753" y="3991458"/>
              <a:ext cx="856162" cy="965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六</a:t>
              </a:r>
              <a:r>
                <a:rPr lang="en-US" altLang="zh-TW" sz="3500" kern="12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grpSp>
        <p:nvGrpSpPr>
          <p:cNvPr id="21" name="群組 20"/>
          <p:cNvGrpSpPr/>
          <p:nvPr/>
        </p:nvGrpSpPr>
        <p:grpSpPr>
          <a:xfrm>
            <a:off x="1501902" y="3562128"/>
            <a:ext cx="7212992" cy="1425507"/>
            <a:chOff x="949203" y="5090877"/>
            <a:chExt cx="7055781" cy="1038314"/>
          </a:xfrm>
          <a:scene3d>
            <a:camera prst="orthographicFront">
              <a:rot lat="0" lon="0" rev="0"/>
            </a:camera>
            <a:lightRig rig="contrasting" dir="t">
              <a:rot lat="0" lon="0" rev="1200000"/>
            </a:lightRig>
          </a:scene3d>
        </p:grpSpPr>
        <p:sp>
          <p:nvSpPr>
            <p:cNvPr id="22" name="圓角化同側角落矩形 21"/>
            <p:cNvSpPr/>
            <p:nvPr/>
          </p:nvSpPr>
          <p:spPr>
            <a:xfrm rot="5400000">
              <a:off x="3957937" y="2082143"/>
              <a:ext cx="1038314" cy="7055781"/>
            </a:xfrm>
            <a:prstGeom prst="round2SameRect">
              <a:avLst/>
            </a:prstGeom>
            <a:solidFill>
              <a:srgbClr val="D0DEE9">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23"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zh-TW" altLang="en-US" sz="1600" dirty="0" smtClean="0">
                  <a:solidFill>
                    <a:schemeClr val="tx1"/>
                  </a:solidFill>
                  <a:latin typeface="微軟正黑體" pitchFamily="34" charset="-120"/>
                  <a:ea typeface="微軟正黑體" pitchFamily="34" charset="-120"/>
                </a:rPr>
                <a:t>「擇優出貨」策略奏效，不但毛利、獲利大幅提升，且收款條件較優，</a:t>
              </a:r>
              <a:r>
                <a:rPr lang="en-US" altLang="zh-TW" sz="1600" dirty="0" smtClean="0">
                  <a:solidFill>
                    <a:schemeClr val="tx1"/>
                  </a:solidFill>
                  <a:latin typeface="微軟正黑體" pitchFamily="34" charset="-120"/>
                  <a:ea typeface="微軟正黑體" pitchFamily="34" charset="-120"/>
                </a:rPr>
                <a:t>A/R</a:t>
              </a:r>
              <a:r>
                <a:rPr lang="zh-TW" altLang="en-US" sz="1600" dirty="0" smtClean="0">
                  <a:solidFill>
                    <a:schemeClr val="tx1"/>
                  </a:solidFill>
                  <a:latin typeface="微軟正黑體" pitchFamily="34" charset="-120"/>
                  <a:ea typeface="微軟正黑體" pitchFamily="34" charset="-120"/>
                </a:rPr>
                <a:t>天數亦略有下降，「營業活動淨資金流入」自</a:t>
              </a:r>
              <a:r>
                <a:rPr lang="en-US" altLang="zh-TW" sz="1600" dirty="0" smtClean="0">
                  <a:solidFill>
                    <a:schemeClr val="tx1"/>
                  </a:solidFill>
                  <a:latin typeface="微軟正黑體" pitchFamily="34" charset="-120"/>
                  <a:ea typeface="微軟正黑體" pitchFamily="34" charset="-120"/>
                </a:rPr>
                <a:t>2019</a:t>
              </a:r>
              <a:r>
                <a:rPr lang="zh-TW" altLang="en-US" sz="1600" dirty="0" smtClean="0">
                  <a:solidFill>
                    <a:schemeClr val="tx1"/>
                  </a:solidFill>
                  <a:latin typeface="微軟正黑體" pitchFamily="34" charset="-120"/>
                  <a:ea typeface="微軟正黑體" pitchFamily="34" charset="-120"/>
                </a:rPr>
                <a:t>年的</a:t>
              </a:r>
              <a:r>
                <a:rPr lang="en-US" altLang="zh-TW" sz="1600" dirty="0" smtClean="0">
                  <a:solidFill>
                    <a:schemeClr val="tx1"/>
                  </a:solidFill>
                  <a:latin typeface="微軟正黑體" pitchFamily="34" charset="-120"/>
                  <a:ea typeface="微軟正黑體" pitchFamily="34" charset="-120"/>
                </a:rPr>
                <a:t>8</a:t>
              </a:r>
              <a:r>
                <a:rPr lang="zh-TW" altLang="en-US" sz="1600" dirty="0" smtClean="0">
                  <a:solidFill>
                    <a:schemeClr val="tx1"/>
                  </a:solidFill>
                  <a:latin typeface="微軟正黑體" pitchFamily="34" charset="-120"/>
                  <a:ea typeface="微軟正黑體" pitchFamily="34" charset="-120"/>
                </a:rPr>
                <a:t>億元，至</a:t>
              </a:r>
              <a:r>
                <a:rPr lang="en-US" altLang="zh-TW" sz="1600" dirty="0" smtClean="0">
                  <a:solidFill>
                    <a:schemeClr val="tx1"/>
                  </a:solidFill>
                  <a:latin typeface="微軟正黑體" pitchFamily="34" charset="-120"/>
                  <a:ea typeface="微軟正黑體" pitchFamily="34" charset="-120"/>
                </a:rPr>
                <a:t>2020</a:t>
              </a:r>
              <a:r>
                <a:rPr lang="zh-TW" altLang="en-US" sz="1600" dirty="0" smtClean="0">
                  <a:solidFill>
                    <a:schemeClr val="tx1"/>
                  </a:solidFill>
                  <a:latin typeface="微軟正黑體" pitchFamily="34" charset="-120"/>
                  <a:ea typeface="微軟正黑體" pitchFamily="34" charset="-120"/>
                </a:rPr>
                <a:t>年提升為</a:t>
              </a:r>
              <a:r>
                <a:rPr lang="en-US" altLang="zh-TW" sz="1600" dirty="0" smtClean="0">
                  <a:solidFill>
                    <a:schemeClr val="tx1"/>
                  </a:solidFill>
                  <a:latin typeface="微軟正黑體" pitchFamily="34" charset="-120"/>
                  <a:ea typeface="微軟正黑體" pitchFamily="34" charset="-120"/>
                </a:rPr>
                <a:t>28.4</a:t>
              </a:r>
              <a:r>
                <a:rPr lang="zh-TW" altLang="en-US" sz="1600" dirty="0" smtClean="0">
                  <a:solidFill>
                    <a:schemeClr val="tx1"/>
                  </a:solidFill>
                  <a:latin typeface="微軟正黑體" pitchFamily="34" charset="-120"/>
                  <a:ea typeface="微軟正黑體" pitchFamily="34" charset="-120"/>
                </a:rPr>
                <a:t>億元，資金充裕，可作資本支出</a:t>
              </a:r>
              <a:r>
                <a:rPr lang="en-US" altLang="zh-TW" sz="1600" dirty="0" smtClean="0">
                  <a:solidFill>
                    <a:schemeClr val="tx1"/>
                  </a:solidFill>
                  <a:latin typeface="微軟正黑體" pitchFamily="34" charset="-120"/>
                  <a:ea typeface="微軟正黑體" pitchFamily="34" charset="-120"/>
                </a:rPr>
                <a:t>(</a:t>
              </a:r>
              <a:r>
                <a:rPr lang="zh-TW" altLang="en-US" sz="1600" dirty="0" smtClean="0">
                  <a:solidFill>
                    <a:schemeClr val="tx1"/>
                  </a:solidFill>
                  <a:latin typeface="微軟正黑體" pitchFamily="34" charset="-120"/>
                  <a:ea typeface="微軟正黑體" pitchFamily="34" charset="-120"/>
                </a:rPr>
                <a:t>擴廠、研發新水泥製品</a:t>
              </a:r>
              <a:r>
                <a:rPr lang="en-US" altLang="zh-TW" sz="1600" dirty="0" smtClean="0">
                  <a:solidFill>
                    <a:schemeClr val="tx1"/>
                  </a:solidFill>
                  <a:latin typeface="微軟正黑體" pitchFamily="34" charset="-120"/>
                  <a:ea typeface="微軟正黑體" pitchFamily="34" charset="-120"/>
                </a:rPr>
                <a:t>)</a:t>
              </a:r>
              <a:r>
                <a:rPr lang="zh-TW" altLang="en-US" sz="1600" dirty="0" smtClean="0">
                  <a:solidFill>
                    <a:schemeClr val="tx1"/>
                  </a:solidFill>
                  <a:latin typeface="微軟正黑體" pitchFamily="34" charset="-120"/>
                  <a:ea typeface="微軟正黑體" pitchFamily="34" charset="-120"/>
                </a:rPr>
                <a:t>，或減資予提升</a:t>
              </a:r>
              <a:r>
                <a:rPr lang="en-US" altLang="zh-TW" sz="1600" dirty="0" smtClean="0">
                  <a:solidFill>
                    <a:schemeClr val="tx1"/>
                  </a:solidFill>
                  <a:latin typeface="微軟正黑體" pitchFamily="34" charset="-120"/>
                  <a:ea typeface="微軟正黑體" pitchFamily="34" charset="-120"/>
                </a:rPr>
                <a:t>EPS</a:t>
              </a:r>
              <a:r>
                <a:rPr lang="zh-TW" altLang="en-US" sz="1600" dirty="0" smtClean="0">
                  <a:solidFill>
                    <a:schemeClr val="tx1"/>
                  </a:solidFill>
                  <a:latin typeface="微軟正黑體" pitchFamily="34" charset="-120"/>
                  <a:ea typeface="微軟正黑體" pitchFamily="34" charset="-120"/>
                </a:rPr>
                <a:t>的效益規劃。</a:t>
              </a:r>
              <a:endParaRPr lang="zh-TW" altLang="en-US" sz="1600" dirty="0">
                <a:solidFill>
                  <a:schemeClr val="tx1"/>
                </a:solidFill>
                <a:latin typeface="微軟正黑體" pitchFamily="34" charset="-120"/>
                <a:ea typeface="微軟正黑體" pitchFamily="34" charset="-120"/>
              </a:endParaRPr>
            </a:p>
          </p:txBody>
        </p:sp>
      </p:grpSp>
      <p:grpSp>
        <p:nvGrpSpPr>
          <p:cNvPr id="24" name="群組 23"/>
          <p:cNvGrpSpPr/>
          <p:nvPr/>
        </p:nvGrpSpPr>
        <p:grpSpPr>
          <a:xfrm>
            <a:off x="662261" y="3562596"/>
            <a:ext cx="1159500" cy="1441233"/>
            <a:chOff x="437" y="5067819"/>
            <a:chExt cx="948765" cy="1084428"/>
          </a:xfrm>
          <a:scene3d>
            <a:camera prst="orthographicFront">
              <a:rot lat="0" lon="0" rev="0"/>
            </a:camera>
            <a:lightRig rig="contrasting" dir="t">
              <a:rot lat="0" lon="0" rev="1200000"/>
            </a:lightRig>
          </a:scene3d>
        </p:grpSpPr>
        <p:sp>
          <p:nvSpPr>
            <p:cNvPr id="25" name="圓角矩形 24"/>
            <p:cNvSpPr/>
            <p:nvPr/>
          </p:nvSpPr>
          <p:spPr>
            <a:xfrm>
              <a:off x="437" y="5067819"/>
              <a:ext cx="948765" cy="1084428"/>
            </a:xfrm>
            <a:prstGeom prst="roundRect">
              <a:avLst/>
            </a:prstGeom>
            <a:solidFill>
              <a:srgbClr val="4E94C1"/>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26"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七</a:t>
              </a:r>
              <a:r>
                <a:rPr lang="en-US" altLang="zh-TW" sz="35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P.3</a:t>
            </a:r>
            <a:endParaRPr lang="zh-TW" altLang="en-US" dirty="0">
              <a:solidFill>
                <a:schemeClr val="bg1">
                  <a:lumMod val="50000"/>
                </a:schemeClr>
              </a:solidFill>
            </a:endParaRPr>
          </a:p>
        </p:txBody>
      </p:sp>
      <p:grpSp>
        <p:nvGrpSpPr>
          <p:cNvPr id="35" name="群組 34"/>
          <p:cNvGrpSpPr/>
          <p:nvPr/>
        </p:nvGrpSpPr>
        <p:grpSpPr>
          <a:xfrm>
            <a:off x="1472983" y="5189518"/>
            <a:ext cx="7212992" cy="1223982"/>
            <a:chOff x="949203" y="5090877"/>
            <a:chExt cx="7055781" cy="1038314"/>
          </a:xfrm>
          <a:scene3d>
            <a:camera prst="orthographicFront">
              <a:rot lat="0" lon="0" rev="0"/>
            </a:camera>
            <a:lightRig rig="contrasting" dir="t">
              <a:rot lat="0" lon="0" rev="1200000"/>
            </a:lightRig>
          </a:scene3d>
        </p:grpSpPr>
        <p:sp>
          <p:nvSpPr>
            <p:cNvPr id="36" name="圓角化同側角落矩形 35"/>
            <p:cNvSpPr/>
            <p:nvPr/>
          </p:nvSpPr>
          <p:spPr>
            <a:xfrm rot="5400000">
              <a:off x="3957937" y="2082143"/>
              <a:ext cx="1038314" cy="7055781"/>
            </a:xfrm>
            <a:prstGeom prst="round2SameRect">
              <a:avLst/>
            </a:prstGeom>
            <a:solidFill>
              <a:srgbClr val="D0E3E0">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37"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zh-TW" altLang="en-US" sz="1600" dirty="0" smtClean="0">
                  <a:latin typeface="微軟正黑體" pitchFamily="34" charset="-120"/>
                  <a:ea typeface="微軟正黑體" pitchFamily="34" charset="-120"/>
                </a:rPr>
                <a:t>獨特的研發技術，連續三年獨得「混凝土工程特優獎」，為電子廠的高端混凝土以及各大醫療院所的質子與重粒子治癌中心之唯一指定供應商。</a:t>
              </a:r>
            </a:p>
          </p:txBody>
        </p:sp>
      </p:grpSp>
      <p:grpSp>
        <p:nvGrpSpPr>
          <p:cNvPr id="38" name="群組 37"/>
          <p:cNvGrpSpPr/>
          <p:nvPr/>
        </p:nvGrpSpPr>
        <p:grpSpPr>
          <a:xfrm>
            <a:off x="633342" y="5196874"/>
            <a:ext cx="1159500" cy="1237484"/>
            <a:chOff x="437" y="5067819"/>
            <a:chExt cx="948765" cy="1084428"/>
          </a:xfrm>
          <a:scene3d>
            <a:camera prst="orthographicFront">
              <a:rot lat="0" lon="0" rev="0"/>
            </a:camera>
            <a:lightRig rig="contrasting" dir="t">
              <a:rot lat="0" lon="0" rev="1200000"/>
            </a:lightRig>
          </a:scene3d>
        </p:grpSpPr>
        <p:sp>
          <p:nvSpPr>
            <p:cNvPr id="39" name="圓角矩形 38"/>
            <p:cNvSpPr/>
            <p:nvPr/>
          </p:nvSpPr>
          <p:spPr>
            <a:xfrm>
              <a:off x="437" y="5067819"/>
              <a:ext cx="948765" cy="1084428"/>
            </a:xfrm>
            <a:prstGeom prst="roundRect">
              <a:avLst/>
            </a:prstGeom>
            <a:solidFill>
              <a:srgbClr val="4BACC6"/>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0"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八</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28" name="文字方塊 27"/>
          <p:cNvSpPr txBox="1"/>
          <p:nvPr/>
        </p:nvSpPr>
        <p:spPr>
          <a:xfrm>
            <a:off x="7243949" y="225631"/>
            <a:ext cx="187630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TW" dirty="0" smtClean="0">
                <a:latin typeface="微軟正黑體" pitchFamily="34" charset="-120"/>
                <a:ea typeface="微軟正黑體" pitchFamily="34" charset="-120"/>
              </a:rPr>
              <a:t>2020</a:t>
            </a:r>
            <a:r>
              <a:rPr lang="zh-TW" altLang="en-US" dirty="0" smtClean="0">
                <a:latin typeface="微軟正黑體" pitchFamily="34" charset="-120"/>
                <a:ea typeface="微軟正黑體" pitchFamily="34" charset="-120"/>
              </a:rPr>
              <a:t>年營運績效</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95646" y="225631"/>
            <a:ext cx="7757481" cy="641261"/>
          </a:xfrm>
          <a:prstGeom prst="rect">
            <a:avLst/>
          </a:prstGeom>
        </p:spPr>
        <p:txBody>
          <a:bodyPr/>
          <a:lstStyle/>
          <a:p>
            <a:pPr algn="ctr">
              <a:spcBef>
                <a:spcPts val="0"/>
              </a:spcBef>
              <a:spcAft>
                <a:spcPts val="1200"/>
              </a:spcAft>
            </a:pPr>
            <a:r>
              <a:rPr lang="zh-TW" altLang="en-US" sz="3200" dirty="0" smtClean="0">
                <a:latin typeface="微軟正黑體" pitchFamily="34" charset="-120"/>
                <a:ea typeface="微軟正黑體" pitchFamily="34" charset="-120"/>
              </a:rPr>
              <a:t>三、</a:t>
            </a:r>
            <a:r>
              <a:rPr lang="en-US" altLang="zh-TW" sz="3200" dirty="0" smtClean="0">
                <a:latin typeface="微軟正黑體" pitchFamily="34" charset="-120"/>
                <a:ea typeface="微軟正黑體" pitchFamily="34" charset="-120"/>
              </a:rPr>
              <a:t>2021</a:t>
            </a:r>
            <a:r>
              <a:rPr lang="zh-TW" altLang="en-US" sz="3200" dirty="0" smtClean="0">
                <a:latin typeface="微軟正黑體" pitchFamily="34" charset="-120"/>
                <a:ea typeface="微軟正黑體" pitchFamily="34" charset="-120"/>
              </a:rPr>
              <a:t>年營運展望</a:t>
            </a:r>
            <a:endParaRPr lang="en-US" altLang="zh-TW" sz="3200" dirty="0" smtClean="0">
              <a:latin typeface="微軟正黑體" pitchFamily="34" charset="-120"/>
              <a:ea typeface="微軟正黑體" pitchFamily="34" charset="-120"/>
            </a:endParaRPr>
          </a:p>
        </p:txBody>
      </p:sp>
      <p:grpSp>
        <p:nvGrpSpPr>
          <p:cNvPr id="3" name="群組 8"/>
          <p:cNvGrpSpPr/>
          <p:nvPr/>
        </p:nvGrpSpPr>
        <p:grpSpPr>
          <a:xfrm>
            <a:off x="1695130" y="878773"/>
            <a:ext cx="7055781" cy="1781299"/>
            <a:chOff x="949232" y="3152738"/>
            <a:chExt cx="7055781" cy="705161"/>
          </a:xfrm>
          <a:scene3d>
            <a:camera prst="orthographicFront">
              <a:rot lat="0" lon="0" rev="0"/>
            </a:camera>
            <a:lightRig rig="contrasting" dir="t">
              <a:rot lat="0" lon="0" rev="1200000"/>
            </a:lightRig>
          </a:scene3d>
        </p:grpSpPr>
        <p:sp>
          <p:nvSpPr>
            <p:cNvPr id="10" name="圓角化同側角落矩形 9"/>
            <p:cNvSpPr/>
            <p:nvPr/>
          </p:nvSpPr>
          <p:spPr>
            <a:xfrm rot="5400000">
              <a:off x="4124542" y="-22572"/>
              <a:ext cx="705161" cy="7055781"/>
            </a:xfrm>
            <a:prstGeom prst="round2SameRect">
              <a:avLst/>
            </a:prstGeom>
            <a:solidFill>
              <a:srgbClr val="D8D3E0">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11"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50000"/>
                </a:lnSpc>
              </a:pP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 房地產景氣復甦、</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 電子廠群聚興</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擴</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建、</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 都更案大量釋出，手上訂單量已創新高，目前除春節連繫長假影響外，已無淡旺季之分，每季都是旺季。</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以往</a:t>
              </a:r>
              <a:r>
                <a:rPr lang="en-US" altLang="zh-TW" dirty="0" smtClean="0">
                  <a:latin typeface="微軟正黑體" pitchFamily="34" charset="-120"/>
                  <a:ea typeface="微軟正黑體" pitchFamily="34" charset="-120"/>
                </a:rPr>
                <a:t>Q1</a:t>
              </a:r>
              <a:r>
                <a:rPr lang="zh-TW" altLang="en-US" dirty="0" smtClean="0">
                  <a:latin typeface="微軟正黑體" pitchFamily="34" charset="-120"/>
                  <a:ea typeface="微軟正黑體" pitchFamily="34" charset="-120"/>
                </a:rPr>
                <a:t>為淡季，</a:t>
              </a:r>
              <a:r>
                <a:rPr lang="en-US" altLang="zh-TW" dirty="0" smtClean="0">
                  <a:latin typeface="微軟正黑體" pitchFamily="34" charset="-120"/>
                  <a:ea typeface="微軟正黑體" pitchFamily="34" charset="-120"/>
                </a:rPr>
                <a:t>Q4</a:t>
              </a:r>
              <a:r>
                <a:rPr lang="zh-TW" altLang="en-US" dirty="0" smtClean="0">
                  <a:latin typeface="微軟正黑體" pitchFamily="34" charset="-120"/>
                  <a:ea typeface="微軟正黑體" pitchFamily="34" charset="-120"/>
                </a:rPr>
                <a:t>為旺季</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，預估全年出貨量將有明顯成長空間。</a:t>
              </a:r>
              <a:endParaRPr lang="zh-TW" altLang="en-US" sz="1400" dirty="0" smtClean="0">
                <a:latin typeface="微軟正黑體" pitchFamily="34" charset="-120"/>
                <a:ea typeface="微軟正黑體" pitchFamily="34" charset="-120"/>
              </a:endParaRPr>
            </a:p>
          </p:txBody>
        </p:sp>
      </p:grpSp>
      <p:grpSp>
        <p:nvGrpSpPr>
          <p:cNvPr id="4" name="群組 11"/>
          <p:cNvGrpSpPr/>
          <p:nvPr/>
        </p:nvGrpSpPr>
        <p:grpSpPr>
          <a:xfrm>
            <a:off x="746335" y="842168"/>
            <a:ext cx="1129060" cy="1863627"/>
            <a:chOff x="437" y="3130389"/>
            <a:chExt cx="948794" cy="749857"/>
          </a:xfrm>
          <a:scene3d>
            <a:camera prst="orthographicFront">
              <a:rot lat="0" lon="0" rev="0"/>
            </a:camera>
            <a:lightRig rig="contrasting" dir="t">
              <a:rot lat="0" lon="0" rev="1200000"/>
            </a:lightRig>
          </a:scene3d>
        </p:grpSpPr>
        <p:sp>
          <p:nvSpPr>
            <p:cNvPr id="13" name="圓角矩形 12"/>
            <p:cNvSpPr/>
            <p:nvPr/>
          </p:nvSpPr>
          <p:spPr>
            <a:xfrm>
              <a:off x="437" y="3130389"/>
              <a:ext cx="948794" cy="749857"/>
            </a:xfrm>
            <a:prstGeom prst="roundRect">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14"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一</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grpSp>
        <p:nvGrpSpPr>
          <p:cNvPr id="5" name="群組 14"/>
          <p:cNvGrpSpPr/>
          <p:nvPr/>
        </p:nvGrpSpPr>
        <p:grpSpPr>
          <a:xfrm>
            <a:off x="1680420" y="2850056"/>
            <a:ext cx="7055781" cy="1887698"/>
            <a:chOff x="949231" y="3954876"/>
            <a:chExt cx="7055781" cy="1038314"/>
          </a:xfrm>
          <a:scene3d>
            <a:camera prst="orthographicFront">
              <a:rot lat="0" lon="0" rev="0"/>
            </a:camera>
            <a:lightRig rig="contrasting" dir="t">
              <a:rot lat="0" lon="0" rev="1200000"/>
            </a:lightRig>
          </a:scene3d>
        </p:grpSpPr>
        <p:sp>
          <p:nvSpPr>
            <p:cNvPr id="16" name="圓角化同側角落矩形 15"/>
            <p:cNvSpPr/>
            <p:nvPr/>
          </p:nvSpPr>
          <p:spPr>
            <a:xfrm rot="5400000">
              <a:off x="3957965" y="946142"/>
              <a:ext cx="1038314" cy="7055781"/>
            </a:xfrm>
            <a:prstGeom prst="round2SameRect">
              <a:avLst/>
            </a:prstGeom>
            <a:solidFill>
              <a:srgbClr val="D6D2E1">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17" name="圓角化同側角落矩形 16"/>
            <p:cNvSpPr/>
            <p:nvPr/>
          </p:nvSpPr>
          <p:spPr>
            <a:xfrm>
              <a:off x="1087918" y="4005561"/>
              <a:ext cx="6866409"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50000"/>
                </a:lnSpc>
              </a:pP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月受兩岸出貨量激增</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台灣區突破</a:t>
              </a:r>
              <a:r>
                <a:rPr lang="en-US" altLang="zh-TW" dirty="0" smtClean="0">
                  <a:latin typeface="微軟正黑體" pitchFamily="34" charset="-120"/>
                  <a:ea typeface="微軟正黑體" pitchFamily="34" charset="-120"/>
                </a:rPr>
                <a:t>60</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 </a:t>
              </a:r>
              <a:r>
                <a:rPr lang="zh-TW" altLang="en-US" dirty="0" smtClean="0">
                  <a:latin typeface="微軟正黑體" pitchFamily="34" charset="-120"/>
                  <a:ea typeface="微軟正黑體" pitchFamily="34" charset="-120"/>
                </a:rPr>
                <a:t>、大陸區</a:t>
              </a:r>
              <a:r>
                <a:rPr lang="en-US" altLang="zh-TW" dirty="0" smtClean="0">
                  <a:latin typeface="微軟正黑體" pitchFamily="34" charset="-120"/>
                  <a:ea typeface="微軟正黑體" pitchFamily="34" charset="-120"/>
                </a:rPr>
                <a:t>21</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致合併營收達</a:t>
              </a:r>
              <a:r>
                <a:rPr lang="en-US" altLang="zh-TW" dirty="0" smtClean="0">
                  <a:latin typeface="微軟正黑體" pitchFamily="34" charset="-120"/>
                  <a:ea typeface="微軟正黑體" pitchFamily="34" charset="-120"/>
                </a:rPr>
                <a:t>20.82</a:t>
              </a:r>
              <a:r>
                <a:rPr lang="zh-TW" altLang="en-US" dirty="0" smtClean="0">
                  <a:latin typeface="微軟正黑體" pitchFamily="34" charset="-120"/>
                  <a:ea typeface="微軟正黑體" pitchFamily="34" charset="-120"/>
                </a:rPr>
                <a:t>億元，然</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月因受春節長假影響</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去年落在</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，合併營收僅</a:t>
              </a:r>
              <a:r>
                <a:rPr lang="en-US" altLang="zh-TW" dirty="0" smtClean="0">
                  <a:latin typeface="微軟正黑體" pitchFamily="34" charset="-120"/>
                  <a:ea typeface="微軟正黑體" pitchFamily="34" charset="-120"/>
                </a:rPr>
                <a:t>10.52</a:t>
              </a:r>
              <a:r>
                <a:rPr lang="zh-TW" altLang="en-US" dirty="0" smtClean="0">
                  <a:latin typeface="微軟正黑體" pitchFamily="34" charset="-120"/>
                  <a:ea typeface="微軟正黑體" pitchFamily="34" charset="-120"/>
                </a:rPr>
                <a:t>億元，</a:t>
              </a:r>
              <a:r>
                <a:rPr lang="en-US" altLang="zh-TW" dirty="0" smtClean="0">
                  <a:latin typeface="微軟正黑體" pitchFamily="34" charset="-120"/>
                  <a:ea typeface="微軟正黑體" pitchFamily="34" charset="-120"/>
                </a:rPr>
                <a:t>YOY</a:t>
              </a:r>
              <a:r>
                <a:rPr lang="zh-TW" altLang="en-US" dirty="0" smtClean="0">
                  <a:latin typeface="微軟正黑體" pitchFamily="34" charset="-120"/>
                  <a:ea typeface="微軟正黑體" pitchFamily="34" charset="-120"/>
                </a:rPr>
                <a:t>與 </a:t>
              </a:r>
              <a:r>
                <a:rPr lang="en-US" altLang="zh-TW" dirty="0" smtClean="0">
                  <a:latin typeface="微軟正黑體" pitchFamily="34" charset="-120"/>
                  <a:ea typeface="微軟正黑體" pitchFamily="34" charset="-120"/>
                </a:rPr>
                <a:t>MOM </a:t>
              </a:r>
              <a:r>
                <a:rPr lang="zh-TW" altLang="en-US" dirty="0" smtClean="0">
                  <a:latin typeface="微軟正黑體" pitchFamily="34" charset="-120"/>
                  <a:ea typeface="微軟正黑體" pitchFamily="34" charset="-120"/>
                </a:rPr>
                <a:t>分別減少</a:t>
              </a:r>
              <a:r>
                <a:rPr lang="en-US" altLang="zh-TW" dirty="0" smtClean="0">
                  <a:latin typeface="微軟正黑體" pitchFamily="34" charset="-120"/>
                  <a:ea typeface="微軟正黑體" pitchFamily="34" charset="-120"/>
                </a:rPr>
                <a:t>10.3%</a:t>
              </a:r>
              <a:r>
                <a:rPr lang="zh-TW" altLang="en-US" dirty="0" smtClean="0">
                  <a:latin typeface="微軟正黑體" pitchFamily="34" charset="-120"/>
                  <a:ea typeface="微軟正黑體" pitchFamily="34" charset="-120"/>
                </a:rPr>
                <a:t>及</a:t>
              </a:r>
              <a:r>
                <a:rPr lang="en-US" altLang="zh-TW" dirty="0" smtClean="0">
                  <a:latin typeface="微軟正黑體" pitchFamily="34" charset="-120"/>
                  <a:ea typeface="微軟正黑體" pitchFamily="34" charset="-120"/>
                </a:rPr>
                <a:t>49.5%</a:t>
              </a:r>
              <a:r>
                <a:rPr lang="zh-TW" altLang="en-US" dirty="0" smtClean="0">
                  <a:latin typeface="微軟正黑體" pitchFamily="34" charset="-120"/>
                  <a:ea typeface="微軟正黑體" pitchFamily="34" charset="-120"/>
                </a:rPr>
                <a:t>，乃屬營業天數較少的正常狀況。</a:t>
              </a:r>
              <a:endParaRPr lang="zh-TW" altLang="en-US" dirty="0">
                <a:latin typeface="微軟正黑體" pitchFamily="34" charset="-120"/>
                <a:ea typeface="微軟正黑體" pitchFamily="34" charset="-120"/>
              </a:endParaRPr>
            </a:p>
          </p:txBody>
        </p:sp>
      </p:grpSp>
      <p:grpSp>
        <p:nvGrpSpPr>
          <p:cNvPr id="6" name="群組 17"/>
          <p:cNvGrpSpPr/>
          <p:nvPr/>
        </p:nvGrpSpPr>
        <p:grpSpPr>
          <a:xfrm>
            <a:off x="731626" y="2850730"/>
            <a:ext cx="1129060" cy="1923092"/>
            <a:chOff x="437" y="3945142"/>
            <a:chExt cx="948794" cy="1057783"/>
          </a:xfrm>
          <a:scene3d>
            <a:camera prst="orthographicFront">
              <a:rot lat="0" lon="0" rev="0"/>
            </a:camera>
            <a:lightRig rig="contrasting" dir="t">
              <a:rot lat="0" lon="0" rev="1200000"/>
            </a:lightRig>
          </a:scene3d>
        </p:grpSpPr>
        <p:sp>
          <p:nvSpPr>
            <p:cNvPr id="19" name="圓角矩形 18"/>
            <p:cNvSpPr/>
            <p:nvPr/>
          </p:nvSpPr>
          <p:spPr>
            <a:xfrm>
              <a:off x="437" y="3945142"/>
              <a:ext cx="948794" cy="1057783"/>
            </a:xfrm>
            <a:prstGeom prst="roundRect">
              <a:avLst/>
            </a:prstGeom>
            <a:solidFill>
              <a:srgbClr val="7460A7"/>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0" name="圓角矩形 18"/>
            <p:cNvSpPr/>
            <p:nvPr/>
          </p:nvSpPr>
          <p:spPr>
            <a:xfrm>
              <a:off x="46753" y="3991458"/>
              <a:ext cx="856162" cy="965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二</a:t>
              </a:r>
              <a:r>
                <a:rPr lang="en-US" altLang="zh-TW" sz="35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grpSp>
        <p:nvGrpSpPr>
          <p:cNvPr id="7" name="群組 20"/>
          <p:cNvGrpSpPr/>
          <p:nvPr/>
        </p:nvGrpSpPr>
        <p:grpSpPr>
          <a:xfrm>
            <a:off x="1537527" y="4939629"/>
            <a:ext cx="7212992" cy="1294916"/>
            <a:chOff x="949203" y="5090877"/>
            <a:chExt cx="7055781" cy="1038314"/>
          </a:xfrm>
          <a:scene3d>
            <a:camera prst="orthographicFront">
              <a:rot lat="0" lon="0" rev="0"/>
            </a:camera>
            <a:lightRig rig="contrasting" dir="t">
              <a:rot lat="0" lon="0" rev="1200000"/>
            </a:lightRig>
          </a:scene3d>
        </p:grpSpPr>
        <p:sp>
          <p:nvSpPr>
            <p:cNvPr id="22" name="圓角化同側角落矩形 21"/>
            <p:cNvSpPr/>
            <p:nvPr/>
          </p:nvSpPr>
          <p:spPr>
            <a:xfrm rot="5400000">
              <a:off x="3957937" y="2082143"/>
              <a:ext cx="1038314" cy="7055781"/>
            </a:xfrm>
            <a:prstGeom prst="round2SameRect">
              <a:avLst/>
            </a:prstGeom>
            <a:solidFill>
              <a:srgbClr val="D3D2E3">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23"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en-US" altLang="zh-TW" dirty="0" smtClean="0">
                  <a:solidFill>
                    <a:schemeClr val="tx1"/>
                  </a:solidFill>
                  <a:latin typeface="微軟正黑體" pitchFamily="34" charset="-120"/>
                  <a:ea typeface="微軟正黑體" pitchFamily="34" charset="-120"/>
                </a:rPr>
                <a:t>3</a:t>
              </a:r>
              <a:r>
                <a:rPr lang="zh-TW" altLang="en-US" dirty="0" smtClean="0">
                  <a:solidFill>
                    <a:schemeClr val="tx1"/>
                  </a:solidFill>
                  <a:latin typeface="微軟正黑體" pitchFamily="34" charset="-120"/>
                  <a:ea typeface="微軟正黑體" pitchFamily="34" charset="-120"/>
                </a:rPr>
                <a:t>月已恢復熱絡的營運狀況</a:t>
              </a:r>
              <a:r>
                <a:rPr lang="en-US" altLang="zh-TW" dirty="0" smtClean="0">
                  <a:solidFill>
                    <a:schemeClr val="tx1"/>
                  </a:solidFill>
                  <a:latin typeface="微軟正黑體" pitchFamily="34" charset="-120"/>
                  <a:ea typeface="微軟正黑體" pitchFamily="34" charset="-120"/>
                </a:rPr>
                <a:t>(</a:t>
              </a:r>
              <a:r>
                <a:rPr lang="zh-TW" altLang="en-US" dirty="0" smtClean="0">
                  <a:solidFill>
                    <a:schemeClr val="tx1"/>
                  </a:solidFill>
                  <a:latin typeface="微軟正黑體" pitchFamily="34" charset="-120"/>
                  <a:ea typeface="微軟正黑體" pitchFamily="34" charset="-120"/>
                </a:rPr>
                <a:t>台灣區突破</a:t>
              </a:r>
              <a:r>
                <a:rPr lang="en-US" altLang="zh-TW" dirty="0" smtClean="0">
                  <a:solidFill>
                    <a:schemeClr val="tx1"/>
                  </a:solidFill>
                  <a:latin typeface="微軟正黑體" pitchFamily="34" charset="-120"/>
                  <a:ea typeface="微軟正黑體" pitchFamily="34" charset="-120"/>
                </a:rPr>
                <a:t>61</a:t>
              </a:r>
              <a:r>
                <a:rPr lang="zh-TW" altLang="en-US" dirty="0" smtClean="0">
                  <a:solidFill>
                    <a:schemeClr val="tx1"/>
                  </a:solidFill>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 </a:t>
              </a:r>
              <a:r>
                <a:rPr lang="zh-TW" altLang="en-US" dirty="0" smtClean="0">
                  <a:solidFill>
                    <a:schemeClr val="tx1"/>
                  </a:solidFill>
                  <a:latin typeface="微軟正黑體" pitchFamily="34" charset="-120"/>
                  <a:ea typeface="微軟正黑體" pitchFamily="34" charset="-120"/>
                </a:rPr>
                <a:t>、大陸區</a:t>
              </a:r>
              <a:r>
                <a:rPr lang="en-US" altLang="zh-TW" dirty="0" smtClean="0">
                  <a:solidFill>
                    <a:schemeClr val="tx1"/>
                  </a:solidFill>
                  <a:latin typeface="微軟正黑體" pitchFamily="34" charset="-120"/>
                  <a:ea typeface="微軟正黑體" pitchFamily="34" charset="-120"/>
                </a:rPr>
                <a:t>16</a:t>
              </a:r>
              <a:r>
                <a:rPr lang="zh-TW" altLang="en-US" dirty="0" smtClean="0">
                  <a:solidFill>
                    <a:schemeClr val="tx1"/>
                  </a:solidFill>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a:t>
              </a:r>
              <a:r>
                <a:rPr lang="en-US" altLang="zh-TW" dirty="0" smtClean="0">
                  <a:solidFill>
                    <a:schemeClr val="tx1"/>
                  </a:solidFill>
                  <a:latin typeface="微軟正黑體" pitchFamily="34" charset="-120"/>
                  <a:ea typeface="微軟正黑體" pitchFamily="34" charset="-120"/>
                </a:rPr>
                <a:t>)</a:t>
              </a:r>
              <a:r>
                <a:rPr lang="zh-TW" altLang="en-US" dirty="0" smtClean="0">
                  <a:solidFill>
                    <a:schemeClr val="tx1"/>
                  </a:solidFill>
                  <a:latin typeface="微軟正黑體" pitchFamily="34" charset="-120"/>
                  <a:ea typeface="微軟正黑體" pitchFamily="34" charset="-120"/>
                </a:rPr>
                <a:t>，合併營收</a:t>
              </a:r>
              <a:r>
                <a:rPr lang="en-US" altLang="zh-TW" dirty="0" smtClean="0">
                  <a:solidFill>
                    <a:schemeClr val="tx1"/>
                  </a:solidFill>
                  <a:latin typeface="微軟正黑體" pitchFamily="34" charset="-120"/>
                  <a:ea typeface="微軟正黑體" pitchFamily="34" charset="-120"/>
                </a:rPr>
                <a:t>19.58</a:t>
              </a:r>
              <a:r>
                <a:rPr lang="zh-TW" altLang="en-US" dirty="0" smtClean="0">
                  <a:solidFill>
                    <a:schemeClr val="tx1"/>
                  </a:solidFill>
                  <a:latin typeface="微軟正黑體" pitchFamily="34" charset="-120"/>
                  <a:ea typeface="微軟正黑體" pitchFamily="34" charset="-120"/>
                </a:rPr>
                <a:t>億元，</a:t>
              </a:r>
              <a:r>
                <a:rPr lang="en-US" altLang="zh-TW" dirty="0" smtClean="0">
                  <a:solidFill>
                    <a:schemeClr val="tx1"/>
                  </a:solidFill>
                  <a:latin typeface="微軟正黑體" pitchFamily="34" charset="-120"/>
                  <a:ea typeface="微軟正黑體" pitchFamily="34" charset="-120"/>
                </a:rPr>
                <a:t>YOY</a:t>
              </a:r>
              <a:r>
                <a:rPr lang="zh-TW" altLang="en-US" dirty="0" smtClean="0">
                  <a:solidFill>
                    <a:schemeClr val="tx1"/>
                  </a:solidFill>
                  <a:latin typeface="微軟正黑體" pitchFamily="34" charset="-120"/>
                  <a:ea typeface="微軟正黑體" pitchFamily="34" charset="-120"/>
                </a:rPr>
                <a:t>與 </a:t>
              </a:r>
              <a:r>
                <a:rPr lang="en-US" altLang="zh-TW" dirty="0" smtClean="0">
                  <a:solidFill>
                    <a:schemeClr val="tx1"/>
                  </a:solidFill>
                  <a:latin typeface="微軟正黑體" pitchFamily="34" charset="-120"/>
                  <a:ea typeface="微軟正黑體" pitchFamily="34" charset="-120"/>
                </a:rPr>
                <a:t>MOM </a:t>
              </a:r>
              <a:r>
                <a:rPr lang="zh-TW" altLang="en-US" dirty="0" smtClean="0">
                  <a:solidFill>
                    <a:schemeClr val="tx1"/>
                  </a:solidFill>
                  <a:latin typeface="微軟正黑體" pitchFamily="34" charset="-120"/>
                  <a:ea typeface="微軟正黑體" pitchFamily="34" charset="-120"/>
                </a:rPr>
                <a:t>分別增加</a:t>
              </a:r>
              <a:r>
                <a:rPr lang="en-US" altLang="zh-TW" dirty="0" smtClean="0">
                  <a:solidFill>
                    <a:schemeClr val="tx1"/>
                  </a:solidFill>
                  <a:latin typeface="微軟正黑體" pitchFamily="34" charset="-120"/>
                  <a:ea typeface="微軟正黑體" pitchFamily="34" charset="-120"/>
                </a:rPr>
                <a:t>39.3%</a:t>
              </a:r>
              <a:r>
                <a:rPr lang="zh-TW" altLang="en-US" dirty="0" smtClean="0">
                  <a:solidFill>
                    <a:schemeClr val="tx1"/>
                  </a:solidFill>
                  <a:latin typeface="微軟正黑體" pitchFamily="34" charset="-120"/>
                  <a:ea typeface="微軟正黑體" pitchFamily="34" charset="-120"/>
                </a:rPr>
                <a:t>與</a:t>
              </a:r>
              <a:r>
                <a:rPr lang="en-US" altLang="zh-TW" dirty="0" smtClean="0">
                  <a:solidFill>
                    <a:schemeClr val="tx1"/>
                  </a:solidFill>
                  <a:latin typeface="微軟正黑體" pitchFamily="34" charset="-120"/>
                  <a:ea typeface="微軟正黑體" pitchFamily="34" charset="-120"/>
                </a:rPr>
                <a:t>86%</a:t>
              </a:r>
              <a:r>
                <a:rPr lang="zh-TW" altLang="en-US" dirty="0" smtClean="0">
                  <a:solidFill>
                    <a:schemeClr val="tx1"/>
                  </a:solidFill>
                  <a:latin typeface="微軟正黑體" pitchFamily="34" charset="-120"/>
                  <a:ea typeface="微軟正黑體" pitchFamily="34" charset="-120"/>
                </a:rPr>
                <a:t>。</a:t>
              </a:r>
              <a:endParaRPr lang="zh-TW" altLang="en-US" dirty="0">
                <a:solidFill>
                  <a:schemeClr val="tx1"/>
                </a:solidFill>
                <a:latin typeface="微軟正黑體" pitchFamily="34" charset="-120"/>
                <a:ea typeface="微軟正黑體" pitchFamily="34" charset="-120"/>
              </a:endParaRPr>
            </a:p>
          </p:txBody>
        </p:sp>
      </p:grpSp>
      <p:grpSp>
        <p:nvGrpSpPr>
          <p:cNvPr id="8" name="群組 23"/>
          <p:cNvGrpSpPr/>
          <p:nvPr/>
        </p:nvGrpSpPr>
        <p:grpSpPr>
          <a:xfrm>
            <a:off x="697886" y="4940096"/>
            <a:ext cx="1159500" cy="1309201"/>
            <a:chOff x="437" y="5067819"/>
            <a:chExt cx="948765" cy="1084428"/>
          </a:xfrm>
          <a:scene3d>
            <a:camera prst="orthographicFront">
              <a:rot lat="0" lon="0" rev="0"/>
            </a:camera>
            <a:lightRig rig="contrasting" dir="t">
              <a:rot lat="0" lon="0" rev="1200000"/>
            </a:lightRig>
          </a:scene3d>
        </p:grpSpPr>
        <p:sp>
          <p:nvSpPr>
            <p:cNvPr id="25" name="圓角矩形 24"/>
            <p:cNvSpPr/>
            <p:nvPr/>
          </p:nvSpPr>
          <p:spPr>
            <a:xfrm>
              <a:off x="437" y="5067819"/>
              <a:ext cx="948765" cy="1084428"/>
            </a:xfrm>
            <a:prstGeom prst="roundRect">
              <a:avLst/>
            </a:prstGeom>
            <a:solidFill>
              <a:srgbClr val="645DAD"/>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26"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三</a:t>
              </a:r>
              <a:r>
                <a:rPr lang="en-US" altLang="zh-TW" sz="35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P.4</a:t>
            </a:r>
            <a:endParaRPr lang="zh-TW" altLang="en-US" dirty="0">
              <a:solidFill>
                <a:schemeClr val="bg1">
                  <a:lumMod val="50000"/>
                </a:schemeClr>
              </a:solidFill>
            </a:endParaRPr>
          </a:p>
        </p:txBody>
      </p:sp>
      <p:sp>
        <p:nvSpPr>
          <p:cNvPr id="28" name="文字方塊 27"/>
          <p:cNvSpPr txBox="1"/>
          <p:nvPr/>
        </p:nvSpPr>
        <p:spPr>
          <a:xfrm>
            <a:off x="7243949" y="225631"/>
            <a:ext cx="1876301"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TW" dirty="0" smtClean="0">
                <a:latin typeface="微軟正黑體" pitchFamily="34" charset="-120"/>
                <a:ea typeface="微軟正黑體" pitchFamily="34" charset="-120"/>
              </a:rPr>
              <a:t>2021</a:t>
            </a:r>
            <a:r>
              <a:rPr lang="zh-TW" altLang="en-US" dirty="0" smtClean="0">
                <a:latin typeface="微軟正黑體" pitchFamily="34" charset="-120"/>
                <a:ea typeface="微軟正黑體" pitchFamily="34" charset="-120"/>
              </a:rPr>
              <a:t>年營運展望</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4"/>
          <p:cNvGrpSpPr/>
          <p:nvPr/>
        </p:nvGrpSpPr>
        <p:grpSpPr>
          <a:xfrm>
            <a:off x="1653295" y="3948373"/>
            <a:ext cx="7099617" cy="1241144"/>
            <a:chOff x="949231" y="3954876"/>
            <a:chExt cx="7099617" cy="1038314"/>
          </a:xfrm>
          <a:scene3d>
            <a:camera prst="orthographicFront">
              <a:rot lat="0" lon="0" rev="0"/>
            </a:camera>
            <a:lightRig rig="contrasting" dir="t">
              <a:rot lat="0" lon="0" rev="1200000"/>
            </a:lightRig>
          </a:scene3d>
        </p:grpSpPr>
        <p:sp>
          <p:nvSpPr>
            <p:cNvPr id="16" name="圓角化同側角落矩形 15"/>
            <p:cNvSpPr/>
            <p:nvPr/>
          </p:nvSpPr>
          <p:spPr>
            <a:xfrm rot="5400000">
              <a:off x="3957965" y="946142"/>
              <a:ext cx="1038314" cy="7055781"/>
            </a:xfrm>
            <a:prstGeom prst="round2SameRect">
              <a:avLst/>
            </a:prstGeom>
            <a:solidFill>
              <a:srgbClr val="D0DAE8">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17" name="圓角化同側角落矩形 16"/>
            <p:cNvSpPr/>
            <p:nvPr/>
          </p:nvSpPr>
          <p:spPr>
            <a:xfrm>
              <a:off x="1087918" y="4005561"/>
              <a:ext cx="6960930"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50000"/>
                </a:lnSpc>
              </a:pPr>
              <a:r>
                <a:rPr lang="en-US" altLang="zh-TW" dirty="0" smtClean="0">
                  <a:latin typeface="微軟正黑體" pitchFamily="34" charset="-120"/>
                  <a:ea typeface="微軟正黑體" pitchFamily="34" charset="-120"/>
                </a:rPr>
                <a:t>Q1</a:t>
              </a:r>
              <a:r>
                <a:rPr lang="zh-TW" altLang="en-US" dirty="0" smtClean="0">
                  <a:latin typeface="微軟正黑體" pitchFamily="34" charset="-120"/>
                  <a:ea typeface="微軟正黑體" pitchFamily="34" charset="-120"/>
                </a:rPr>
                <a:t>國內混凝土本業價量齊揚，營收創曆年單季新高，且依目前訂單的出貨排程，亦將展現季季增的成長趨勢，營運樂觀以待。</a:t>
              </a:r>
              <a:endParaRPr lang="zh-TW" altLang="en-US" dirty="0">
                <a:latin typeface="微軟正黑體" pitchFamily="34" charset="-120"/>
                <a:ea typeface="微軟正黑體" pitchFamily="34" charset="-120"/>
              </a:endParaRPr>
            </a:p>
          </p:txBody>
        </p:sp>
      </p:grpSp>
      <p:grpSp>
        <p:nvGrpSpPr>
          <p:cNvPr id="6" name="群組 17"/>
          <p:cNvGrpSpPr/>
          <p:nvPr/>
        </p:nvGrpSpPr>
        <p:grpSpPr>
          <a:xfrm>
            <a:off x="704501" y="3952852"/>
            <a:ext cx="1129060" cy="1264415"/>
            <a:chOff x="437" y="3945142"/>
            <a:chExt cx="948794" cy="1057783"/>
          </a:xfrm>
          <a:scene3d>
            <a:camera prst="orthographicFront">
              <a:rot lat="0" lon="0" rev="0"/>
            </a:camera>
            <a:lightRig rig="contrasting" dir="t">
              <a:rot lat="0" lon="0" rev="1200000"/>
            </a:lightRig>
          </a:scene3d>
        </p:grpSpPr>
        <p:sp>
          <p:nvSpPr>
            <p:cNvPr id="19" name="圓角矩形 18"/>
            <p:cNvSpPr/>
            <p:nvPr/>
          </p:nvSpPr>
          <p:spPr>
            <a:xfrm>
              <a:off x="437" y="3945142"/>
              <a:ext cx="948794" cy="1057783"/>
            </a:xfrm>
            <a:prstGeom prst="roundRect">
              <a:avLst/>
            </a:prstGeom>
            <a:solidFill>
              <a:srgbClr val="5280BC"/>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0" name="圓角矩形 18"/>
            <p:cNvSpPr/>
            <p:nvPr/>
          </p:nvSpPr>
          <p:spPr>
            <a:xfrm>
              <a:off x="46753" y="3991458"/>
              <a:ext cx="856162" cy="965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六</a:t>
              </a:r>
              <a:r>
                <a:rPr lang="en-US" altLang="zh-TW" sz="35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P.5</a:t>
            </a:r>
            <a:endParaRPr lang="zh-TW" altLang="en-US" dirty="0">
              <a:solidFill>
                <a:schemeClr val="bg1">
                  <a:lumMod val="50000"/>
                </a:schemeClr>
              </a:solidFill>
            </a:endParaRPr>
          </a:p>
        </p:txBody>
      </p:sp>
      <p:grpSp>
        <p:nvGrpSpPr>
          <p:cNvPr id="28" name="群組 8"/>
          <p:cNvGrpSpPr/>
          <p:nvPr/>
        </p:nvGrpSpPr>
        <p:grpSpPr>
          <a:xfrm>
            <a:off x="1647239" y="2470031"/>
            <a:ext cx="7055781" cy="1180303"/>
            <a:chOff x="949232" y="3152738"/>
            <a:chExt cx="7055781" cy="705161"/>
          </a:xfrm>
          <a:scene3d>
            <a:camera prst="orthographicFront">
              <a:rot lat="0" lon="0" rev="0"/>
            </a:camera>
            <a:lightRig rig="contrasting" dir="t">
              <a:rot lat="0" lon="0" rev="1200000"/>
            </a:lightRig>
          </a:scene3d>
        </p:grpSpPr>
        <p:sp>
          <p:nvSpPr>
            <p:cNvPr id="29" name="圓角化同側角落矩形 28"/>
            <p:cNvSpPr/>
            <p:nvPr/>
          </p:nvSpPr>
          <p:spPr>
            <a:xfrm rot="5400000">
              <a:off x="4124542" y="-22572"/>
              <a:ext cx="705161"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30"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en-US" altLang="zh-TW" dirty="0" smtClean="0">
                  <a:latin typeface="微軟正黑體" pitchFamily="34" charset="-120"/>
                  <a:ea typeface="微軟正黑體" pitchFamily="34" charset="-120"/>
                </a:rPr>
                <a:t>Q1</a:t>
              </a:r>
              <a:r>
                <a:rPr lang="zh-TW" altLang="en-US" dirty="0" smtClean="0">
                  <a:latin typeface="微軟正黑體" pitchFamily="34" charset="-120"/>
                  <a:ea typeface="微軟正黑體" pitchFamily="34" charset="-120"/>
                </a:rPr>
                <a:t>國內與大陸混凝土出貨量分別為</a:t>
              </a:r>
              <a:r>
                <a:rPr lang="en-US" altLang="zh-TW" dirty="0" smtClean="0">
                  <a:latin typeface="微軟正黑體" pitchFamily="34" charset="-120"/>
                  <a:ea typeface="微軟正黑體" pitchFamily="34" charset="-120"/>
                </a:rPr>
                <a:t>161</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與</a:t>
              </a:r>
              <a:r>
                <a:rPr lang="en-US" altLang="zh-TW" dirty="0" smtClean="0">
                  <a:latin typeface="微軟正黑體" pitchFamily="34" charset="-120"/>
                  <a:ea typeface="微軟正黑體" pitchFamily="34" charset="-120"/>
                </a:rPr>
                <a:t>37</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 </a:t>
              </a:r>
              <a:r>
                <a:rPr lang="zh-TW" altLang="en-US" dirty="0" smtClean="0">
                  <a:latin typeface="微軟正黑體" pitchFamily="34" charset="-120"/>
                  <a:ea typeface="微軟正黑體" pitchFamily="34" charset="-120"/>
                </a:rPr>
                <a:t>，與去年同期的</a:t>
              </a:r>
              <a:r>
                <a:rPr lang="en-US" altLang="zh-TW" dirty="0" smtClean="0">
                  <a:latin typeface="微軟正黑體" pitchFamily="34" charset="-120"/>
                  <a:ea typeface="微軟正黑體" pitchFamily="34" charset="-120"/>
                </a:rPr>
                <a:t>157</a:t>
              </a:r>
              <a:r>
                <a:rPr lang="zh-TW" altLang="en-US" dirty="0" smtClean="0">
                  <a:latin typeface="微軟正黑體" pitchFamily="34" charset="-120"/>
                  <a:ea typeface="微軟正黑體" pitchFamily="34" charset="-120"/>
                </a:rPr>
                <a:t>萬與</a:t>
              </a:r>
              <a:r>
                <a:rPr lang="en-US" altLang="zh-TW" dirty="0" smtClean="0">
                  <a:latin typeface="微軟正黑體" pitchFamily="34" charset="-120"/>
                  <a:ea typeface="微軟正黑體" pitchFamily="34" charset="-120"/>
                </a:rPr>
                <a:t>13.4</a:t>
              </a:r>
              <a:r>
                <a:rPr lang="zh-TW" altLang="en-US" dirty="0" smtClean="0">
                  <a:latin typeface="微軟正黑體" pitchFamily="34" charset="-120"/>
                  <a:ea typeface="微軟正黑體" pitchFamily="34" charset="-120"/>
                </a:rPr>
                <a:t>萬分別成長</a:t>
              </a:r>
              <a:r>
                <a:rPr lang="en-US" altLang="zh-TW" dirty="0" smtClean="0">
                  <a:latin typeface="微軟正黑體" pitchFamily="34" charset="-120"/>
                  <a:ea typeface="微軟正黑體" pitchFamily="34" charset="-120"/>
                </a:rPr>
                <a:t>2.5%</a:t>
              </a:r>
              <a:r>
                <a:rPr lang="zh-TW" altLang="en-US" dirty="0" smtClean="0">
                  <a:latin typeface="微軟正黑體" pitchFamily="34" charset="-120"/>
                  <a:ea typeface="微軟正黑體" pitchFamily="34" charset="-120"/>
                </a:rPr>
                <a:t>與大幅成長</a:t>
              </a:r>
              <a:r>
                <a:rPr lang="en-US" altLang="zh-TW" dirty="0" smtClean="0">
                  <a:latin typeface="微軟正黑體" pitchFamily="34" charset="-120"/>
                  <a:ea typeface="微軟正黑體" pitchFamily="34" charset="-120"/>
                </a:rPr>
                <a:t>177.5%</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grpSp>
      <p:grpSp>
        <p:nvGrpSpPr>
          <p:cNvPr id="31" name="群組 11"/>
          <p:cNvGrpSpPr/>
          <p:nvPr/>
        </p:nvGrpSpPr>
        <p:grpSpPr>
          <a:xfrm>
            <a:off x="698444" y="2447682"/>
            <a:ext cx="1129060" cy="1234854"/>
            <a:chOff x="437" y="3130389"/>
            <a:chExt cx="948794" cy="749857"/>
          </a:xfrm>
          <a:scene3d>
            <a:camera prst="orthographicFront">
              <a:rot lat="0" lon="0" rev="0"/>
            </a:camera>
            <a:lightRig rig="contrasting" dir="t">
              <a:rot lat="0" lon="0" rev="1200000"/>
            </a:lightRig>
          </a:scene3d>
        </p:grpSpPr>
        <p:sp>
          <p:nvSpPr>
            <p:cNvPr id="32" name="圓角矩形 31"/>
            <p:cNvSpPr/>
            <p:nvPr/>
          </p:nvSpPr>
          <p:spPr>
            <a:xfrm>
              <a:off x="437" y="3130389"/>
              <a:ext cx="948794" cy="749857"/>
            </a:xfrm>
            <a:prstGeom prst="roundRect">
              <a:avLst/>
            </a:prstGeom>
            <a:solidFill>
              <a:srgbClr val="556EB7"/>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33"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五</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35" name="文字方塊 34"/>
          <p:cNvSpPr txBox="1"/>
          <p:nvPr/>
        </p:nvSpPr>
        <p:spPr>
          <a:xfrm>
            <a:off x="7243949" y="225631"/>
            <a:ext cx="1876301"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altLang="zh-TW" dirty="0" smtClean="0">
                <a:latin typeface="微軟正黑體" pitchFamily="34" charset="-120"/>
                <a:ea typeface="微軟正黑體" pitchFamily="34" charset="-120"/>
              </a:rPr>
              <a:t>2021</a:t>
            </a:r>
            <a:r>
              <a:rPr lang="zh-TW" altLang="en-US" dirty="0" smtClean="0">
                <a:latin typeface="微軟正黑體" pitchFamily="34" charset="-120"/>
                <a:ea typeface="微軟正黑體" pitchFamily="34" charset="-120"/>
              </a:rPr>
              <a:t>年營運展望</a:t>
            </a:r>
            <a:endParaRPr lang="zh-TW" altLang="en-US" dirty="0"/>
          </a:p>
        </p:txBody>
      </p:sp>
      <p:grpSp>
        <p:nvGrpSpPr>
          <p:cNvPr id="38" name="群組 34"/>
          <p:cNvGrpSpPr/>
          <p:nvPr/>
        </p:nvGrpSpPr>
        <p:grpSpPr>
          <a:xfrm>
            <a:off x="1539919" y="1318161"/>
            <a:ext cx="7212992" cy="814282"/>
            <a:chOff x="949203" y="5090877"/>
            <a:chExt cx="7055781" cy="1038314"/>
          </a:xfrm>
          <a:scene3d>
            <a:camera prst="orthographicFront">
              <a:rot lat="0" lon="0" rev="0"/>
            </a:camera>
            <a:lightRig rig="contrasting" dir="t">
              <a:rot lat="0" lon="0" rev="1200000"/>
            </a:lightRig>
          </a:scene3d>
        </p:grpSpPr>
        <p:sp>
          <p:nvSpPr>
            <p:cNvPr id="41" name="圓角化同側角落矩形 40"/>
            <p:cNvSpPr/>
            <p:nvPr/>
          </p:nvSpPr>
          <p:spPr>
            <a:xfrm rot="5400000">
              <a:off x="3957937" y="2082143"/>
              <a:ext cx="1038314"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42"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50000"/>
                </a:lnSpc>
                <a:spcAft>
                  <a:spcPts val="600"/>
                </a:spcAft>
              </a:pPr>
              <a:r>
                <a:rPr lang="en-US" altLang="zh-TW" dirty="0" smtClean="0">
                  <a:latin typeface="微軟正黑體" pitchFamily="34" charset="-120"/>
                  <a:ea typeface="微軟正黑體" pitchFamily="34" charset="-120"/>
                </a:rPr>
                <a:t>Q1</a:t>
              </a:r>
              <a:r>
                <a:rPr lang="zh-TW" altLang="en-US" dirty="0" smtClean="0">
                  <a:latin typeface="微軟正黑體" pitchFamily="34" charset="-120"/>
                  <a:ea typeface="微軟正黑體" pitchFamily="34" charset="-120"/>
                </a:rPr>
                <a:t>合併營收</a:t>
              </a:r>
              <a:r>
                <a:rPr lang="en-US" altLang="zh-TW" dirty="0" smtClean="0">
                  <a:latin typeface="微軟正黑體" pitchFamily="34" charset="-120"/>
                  <a:ea typeface="微軟正黑體" pitchFamily="34" charset="-120"/>
                </a:rPr>
                <a:t>50.93</a:t>
              </a:r>
              <a:r>
                <a:rPr lang="zh-TW" altLang="en-US" dirty="0" smtClean="0">
                  <a:latin typeface="微軟正黑體" pitchFamily="34" charset="-120"/>
                  <a:ea typeface="微軟正黑體" pitchFamily="34" charset="-120"/>
                </a:rPr>
                <a:t>億元，較去年同期之</a:t>
              </a:r>
              <a:r>
                <a:rPr lang="en-US" altLang="zh-TW" dirty="0" smtClean="0">
                  <a:latin typeface="微軟正黑體" pitchFamily="34" charset="-120"/>
                  <a:ea typeface="微軟正黑體" pitchFamily="34" charset="-120"/>
                </a:rPr>
                <a:t>39.35</a:t>
              </a:r>
              <a:r>
                <a:rPr lang="zh-TW" altLang="en-US" dirty="0" smtClean="0">
                  <a:latin typeface="微軟正黑體" pitchFamily="34" charset="-120"/>
                  <a:ea typeface="微軟正黑體" pitchFamily="34" charset="-120"/>
                </a:rPr>
                <a:t>億元，↑</a:t>
              </a:r>
              <a:r>
                <a:rPr lang="en-US" altLang="zh-TW" dirty="0" smtClean="0">
                  <a:latin typeface="微軟正黑體" pitchFamily="34" charset="-120"/>
                  <a:ea typeface="微軟正黑體" pitchFamily="34" charset="-120"/>
                </a:rPr>
                <a:t>11.58</a:t>
              </a:r>
              <a:r>
                <a:rPr lang="zh-TW" altLang="en-US" dirty="0" smtClean="0">
                  <a:latin typeface="微軟正黑體" pitchFamily="34" charset="-120"/>
                  <a:ea typeface="微軟正黑體" pitchFamily="34" charset="-120"/>
                </a:rPr>
                <a:t>億元↑</a:t>
              </a:r>
              <a:r>
                <a:rPr lang="en-US" altLang="zh-TW" dirty="0" smtClean="0">
                  <a:latin typeface="微軟正黑體" pitchFamily="34" charset="-120"/>
                  <a:ea typeface="微軟正黑體" pitchFamily="34" charset="-120"/>
                </a:rPr>
                <a:t>29.4%</a:t>
              </a:r>
              <a:r>
                <a:rPr lang="zh-TW" altLang="en-US" dirty="0" smtClean="0">
                  <a:latin typeface="微軟正黑體" pitchFamily="34" charset="-120"/>
                  <a:ea typeface="微軟正黑體" pitchFamily="34" charset="-120"/>
                </a:rPr>
                <a:t>。</a:t>
              </a:r>
            </a:p>
          </p:txBody>
        </p:sp>
      </p:grpSp>
      <p:grpSp>
        <p:nvGrpSpPr>
          <p:cNvPr id="43" name="群組 37"/>
          <p:cNvGrpSpPr/>
          <p:nvPr/>
        </p:nvGrpSpPr>
        <p:grpSpPr>
          <a:xfrm>
            <a:off x="700278" y="1318629"/>
            <a:ext cx="1159500" cy="823265"/>
            <a:chOff x="437" y="5067819"/>
            <a:chExt cx="948765" cy="1084428"/>
          </a:xfrm>
          <a:scene3d>
            <a:camera prst="orthographicFront">
              <a:rot lat="0" lon="0" rev="0"/>
            </a:camera>
            <a:lightRig rig="contrasting" dir="t">
              <a:rot lat="0" lon="0" rev="1200000"/>
            </a:lightRig>
          </a:scene3d>
        </p:grpSpPr>
        <p:sp>
          <p:nvSpPr>
            <p:cNvPr id="44" name="圓角矩形 43"/>
            <p:cNvSpPr/>
            <p:nvPr/>
          </p:nvSpPr>
          <p:spPr>
            <a:xfrm>
              <a:off x="437" y="5067819"/>
              <a:ext cx="948765" cy="1084428"/>
            </a:xfrm>
            <a:prstGeom prst="roundRect">
              <a:avLst/>
            </a:prstGeom>
            <a:solidFill>
              <a:srgbClr val="5960B2"/>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5"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四</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95646" y="99636"/>
            <a:ext cx="7757481" cy="529756"/>
          </a:xfrm>
          <a:prstGeom prst="rect">
            <a:avLst/>
          </a:prstGeom>
        </p:spPr>
        <p:txBody>
          <a:bodyPr/>
          <a:lstStyle/>
          <a:p>
            <a:pPr algn="ctr">
              <a:spcBef>
                <a:spcPts val="0"/>
              </a:spcBef>
              <a:spcAft>
                <a:spcPts val="1200"/>
              </a:spcAft>
            </a:pPr>
            <a:r>
              <a:rPr lang="zh-TW" altLang="en-US" sz="3200" dirty="0" smtClean="0">
                <a:latin typeface="微軟正黑體" pitchFamily="34" charset="-120"/>
                <a:ea typeface="微軟正黑體" pitchFamily="34" charset="-120"/>
              </a:rPr>
              <a:t>四、中、長期營運亮點</a:t>
            </a:r>
            <a:endParaRPr lang="en-US" altLang="zh-TW" sz="3200" dirty="0" smtClean="0">
              <a:latin typeface="微軟正黑體" pitchFamily="34" charset="-120"/>
              <a:ea typeface="微軟正黑體" pitchFamily="34" charset="-120"/>
            </a:endParaRPr>
          </a:p>
        </p:txBody>
      </p:sp>
      <p:grpSp>
        <p:nvGrpSpPr>
          <p:cNvPr id="3" name="群組 8"/>
          <p:cNvGrpSpPr/>
          <p:nvPr/>
        </p:nvGrpSpPr>
        <p:grpSpPr>
          <a:xfrm>
            <a:off x="1695130" y="771899"/>
            <a:ext cx="7055781" cy="684265"/>
            <a:chOff x="949232" y="3152738"/>
            <a:chExt cx="7055781" cy="705161"/>
          </a:xfrm>
          <a:scene3d>
            <a:camera prst="orthographicFront">
              <a:rot lat="0" lon="0" rev="0"/>
            </a:camera>
            <a:lightRig rig="contrasting" dir="t">
              <a:rot lat="0" lon="0" rev="1200000"/>
            </a:lightRig>
          </a:scene3d>
        </p:grpSpPr>
        <p:sp>
          <p:nvSpPr>
            <p:cNvPr id="10" name="圓角化同側角落矩形 9"/>
            <p:cNvSpPr/>
            <p:nvPr/>
          </p:nvSpPr>
          <p:spPr>
            <a:xfrm rot="5400000">
              <a:off x="4124542" y="-22572"/>
              <a:ext cx="705161" cy="7055781"/>
            </a:xfrm>
            <a:prstGeom prst="round2SameRect">
              <a:avLst/>
            </a:prstGeom>
            <a:solidFill>
              <a:srgbClr val="D8D3E0">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11"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zh-TW" altLang="en-US" dirty="0" smtClean="0">
                  <a:latin typeface="微軟正黑體" pitchFamily="34" charset="-120"/>
                  <a:ea typeface="微軟正黑體" pitchFamily="34" charset="-120"/>
                </a:rPr>
                <a:t>對”混凝土需求的潮勢（商機）”目前僅是起</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啟</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步而已，應會持續一段期間。 </a:t>
              </a:r>
              <a:endParaRPr lang="zh-TW" altLang="en-US" sz="1400" dirty="0" smtClean="0">
                <a:latin typeface="微軟正黑體" pitchFamily="34" charset="-120"/>
                <a:ea typeface="微軟正黑體" pitchFamily="34" charset="-120"/>
              </a:endParaRPr>
            </a:p>
          </p:txBody>
        </p:sp>
      </p:grpSp>
      <p:grpSp>
        <p:nvGrpSpPr>
          <p:cNvPr id="4" name="群組 11"/>
          <p:cNvGrpSpPr/>
          <p:nvPr/>
        </p:nvGrpSpPr>
        <p:grpSpPr>
          <a:xfrm>
            <a:off x="746335" y="735293"/>
            <a:ext cx="1129060" cy="715891"/>
            <a:chOff x="437" y="3130389"/>
            <a:chExt cx="948794" cy="749857"/>
          </a:xfrm>
          <a:scene3d>
            <a:camera prst="orthographicFront">
              <a:rot lat="0" lon="0" rev="0"/>
            </a:camera>
            <a:lightRig rig="contrasting" dir="t">
              <a:rot lat="0" lon="0" rev="1200000"/>
            </a:lightRig>
          </a:scene3d>
        </p:grpSpPr>
        <p:sp>
          <p:nvSpPr>
            <p:cNvPr id="13" name="圓角矩形 12"/>
            <p:cNvSpPr/>
            <p:nvPr/>
          </p:nvSpPr>
          <p:spPr>
            <a:xfrm>
              <a:off x="437" y="3130389"/>
              <a:ext cx="948794" cy="749857"/>
            </a:xfrm>
            <a:prstGeom prst="roundRect">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14"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一</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P.6</a:t>
            </a:r>
            <a:endParaRPr lang="zh-TW" altLang="en-US" dirty="0">
              <a:solidFill>
                <a:schemeClr val="bg1">
                  <a:lumMod val="50000"/>
                </a:schemeClr>
              </a:solidFill>
            </a:endParaRPr>
          </a:p>
        </p:txBody>
      </p:sp>
      <p:grpSp>
        <p:nvGrpSpPr>
          <p:cNvPr id="28" name="群組 8"/>
          <p:cNvGrpSpPr/>
          <p:nvPr/>
        </p:nvGrpSpPr>
        <p:grpSpPr>
          <a:xfrm>
            <a:off x="2087005" y="1638774"/>
            <a:ext cx="6663905" cy="4774726"/>
            <a:chOff x="949232" y="3152738"/>
            <a:chExt cx="7055781" cy="705161"/>
          </a:xfrm>
          <a:scene3d>
            <a:camera prst="orthographicFront">
              <a:rot lat="0" lon="0" rev="0"/>
            </a:camera>
            <a:lightRig rig="contrasting" dir="t">
              <a:rot lat="0" lon="0" rev="1200000"/>
            </a:lightRig>
          </a:scene3d>
        </p:grpSpPr>
        <p:sp>
          <p:nvSpPr>
            <p:cNvPr id="29" name="圓角化同側角落矩形 28"/>
            <p:cNvSpPr/>
            <p:nvPr/>
          </p:nvSpPr>
          <p:spPr>
            <a:xfrm rot="5400000">
              <a:off x="4124542" y="-22572"/>
              <a:ext cx="705161" cy="7055781"/>
            </a:xfrm>
            <a:prstGeom prst="round2SameRect">
              <a:avLst/>
            </a:prstGeom>
            <a:solidFill>
              <a:srgbClr val="E2C2C2">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30"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indent="-342900">
                <a:lnSpc>
                  <a:spcPct val="125000"/>
                </a:lnSpc>
                <a:buFont typeface="+mj-lt"/>
                <a:buAutoNum type="arabicParenR"/>
              </a:pPr>
              <a:r>
                <a:rPr lang="zh-TW" altLang="en-US" sz="1600" dirty="0" smtClean="0">
                  <a:latin typeface="微軟正黑體" pitchFamily="34" charset="-120"/>
                  <a:ea typeface="微軟正黑體" pitchFamily="34" charset="-120"/>
                </a:rPr>
                <a:t>面對疫情的挑戰「適者生存」的法則被體現，台灣的防疫成功，又是中美貿昜戰的受惠者，尤其半導體產業是技術基礎的累積，而非盲目地利用資金進行閃電擴展就可取代，台積電的資本支出將再擴大，擴廠計劃持續進行。</a:t>
              </a:r>
              <a:endParaRPr lang="en-US" altLang="zh-TW" sz="1600" dirty="0" smtClean="0">
                <a:latin typeface="微軟正黑體" pitchFamily="34" charset="-120"/>
                <a:ea typeface="微軟正黑體" pitchFamily="34" charset="-120"/>
              </a:endParaRPr>
            </a:p>
            <a:p>
              <a:pPr marL="342900" indent="-342900">
                <a:lnSpc>
                  <a:spcPct val="125000"/>
                </a:lnSpc>
                <a:buFont typeface="+mj-lt"/>
                <a:buAutoNum type="arabicParenR"/>
              </a:pPr>
              <a:r>
                <a:rPr lang="zh-TW" altLang="en-US" sz="1600" dirty="0" smtClean="0">
                  <a:latin typeface="微軟正黑體" pitchFamily="34" charset="-120"/>
                  <a:ea typeface="微軟正黑體" pitchFamily="34" charset="-120"/>
                </a:rPr>
                <a:t>「大南方計劃」將在四年投入九千億元，在雲林、嘉義、台南、高雄、屏東進行公共建設、租稅優惠、創業協助等措施，均衡區域發展，另設立屏東、嘉義兩個科學園區，並與南部科學園區、橋頭園區、沙崙綠能科學城形成大南方科技廊帶。目前各家台廠積極布局第三代半導體，有望在５</a:t>
              </a:r>
              <a:r>
                <a:rPr lang="en-US" altLang="zh-TW" sz="1600" dirty="0" smtClean="0">
                  <a:latin typeface="微軟正黑體" pitchFamily="34" charset="-120"/>
                  <a:ea typeface="微軟正黑體" pitchFamily="34" charset="-120"/>
                </a:rPr>
                <a:t>G</a:t>
              </a:r>
              <a:r>
                <a:rPr lang="zh-TW" altLang="en-US" sz="1600" dirty="0" smtClean="0">
                  <a:latin typeface="微軟正黑體" pitchFamily="34" charset="-120"/>
                  <a:ea typeface="微軟正黑體" pitchFamily="34" charset="-120"/>
                </a:rPr>
                <a:t>通訊、電動車無線充電、快速充電與太陽能電力傳輸等新興應用上掘起。</a:t>
              </a:r>
              <a:endParaRPr lang="en-US" altLang="zh-TW" sz="1600" dirty="0" smtClean="0">
                <a:latin typeface="微軟正黑體" pitchFamily="34" charset="-120"/>
                <a:ea typeface="微軟正黑體" pitchFamily="34" charset="-120"/>
              </a:endParaRPr>
            </a:p>
            <a:p>
              <a:pPr marL="342900" indent="-342900">
                <a:lnSpc>
                  <a:spcPct val="125000"/>
                </a:lnSpc>
                <a:buFont typeface="+mj-lt"/>
                <a:buAutoNum type="arabicParenR"/>
              </a:pPr>
              <a:r>
                <a:rPr lang="zh-TW" altLang="en-US" sz="1600" dirty="0" smtClean="0">
                  <a:latin typeface="微軟正黑體" pitchFamily="34" charset="-120"/>
                  <a:ea typeface="微軟正黑體" pitchFamily="34" charset="-120"/>
                </a:rPr>
                <a:t>力積電在苗栗銅鑼園區新建十二吋晶圓廠，代表台灣西部矽谷帶半導體產業聚落形成，意義重大。</a:t>
              </a:r>
              <a:endParaRPr lang="en-US" altLang="zh-TW" sz="1600" dirty="0" smtClean="0">
                <a:latin typeface="微軟正黑體" pitchFamily="34" charset="-120"/>
                <a:ea typeface="微軟正黑體" pitchFamily="34" charset="-120"/>
              </a:endParaRPr>
            </a:p>
            <a:p>
              <a:pPr marL="342900" indent="-342900">
                <a:lnSpc>
                  <a:spcPct val="125000"/>
                </a:lnSpc>
                <a:buFont typeface="+mj-lt"/>
                <a:buAutoNum type="arabicParenR"/>
              </a:pPr>
              <a:r>
                <a:rPr lang="zh-TW" altLang="en-US" sz="1600" dirty="0" smtClean="0">
                  <a:latin typeface="微軟正黑體" pitchFamily="34" charset="-120"/>
                  <a:ea typeface="微軟正黑體" pitchFamily="34" charset="-120"/>
                </a:rPr>
                <a:t>行政院規劃推動高雄半導體材料專區，以建立南部半導體材料「Ｓ」廊道。（串連南科、路竹、橋頭、楠梓、大社、仁武、大寮、林園、小港等園區）</a:t>
              </a:r>
              <a:endParaRPr lang="en-US" altLang="zh-TW" sz="1600" dirty="0" smtClean="0">
                <a:latin typeface="微軟正黑體" pitchFamily="34" charset="-120"/>
                <a:ea typeface="微軟正黑體" pitchFamily="34" charset="-120"/>
              </a:endParaRPr>
            </a:p>
          </p:txBody>
        </p:sp>
      </p:grpSp>
      <p:grpSp>
        <p:nvGrpSpPr>
          <p:cNvPr id="31" name="群組 11"/>
          <p:cNvGrpSpPr/>
          <p:nvPr/>
        </p:nvGrpSpPr>
        <p:grpSpPr>
          <a:xfrm>
            <a:off x="1138209" y="1530918"/>
            <a:ext cx="1176791" cy="4995403"/>
            <a:chOff x="437" y="3130389"/>
            <a:chExt cx="948794" cy="749857"/>
          </a:xfrm>
          <a:scene3d>
            <a:camera prst="orthographicFront">
              <a:rot lat="0" lon="0" rev="0"/>
            </a:camera>
            <a:lightRig rig="contrasting" dir="t">
              <a:rot lat="0" lon="0" rev="1200000"/>
            </a:lightRig>
          </a:scene3d>
        </p:grpSpPr>
        <p:sp>
          <p:nvSpPr>
            <p:cNvPr id="32" name="圓角矩形 31"/>
            <p:cNvSpPr/>
            <p:nvPr/>
          </p:nvSpPr>
          <p:spPr>
            <a:xfrm>
              <a:off x="437" y="3130389"/>
              <a:ext cx="948794" cy="749857"/>
            </a:xfrm>
            <a:prstGeom prst="can">
              <a:avLst/>
            </a:prstGeom>
            <a:solidFill>
              <a:schemeClr val="accent2"/>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33" name="圓角矩形 14"/>
            <p:cNvSpPr/>
            <p:nvPr/>
          </p:nvSpPr>
          <p:spPr>
            <a:xfrm>
              <a:off x="37042" y="3166994"/>
              <a:ext cx="875584" cy="676647"/>
            </a:xfrm>
            <a:prstGeom prst="can">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1</a:t>
              </a:r>
              <a:endParaRPr lang="zh-TW" altLang="en-US" sz="3500" kern="1200" dirty="0">
                <a:latin typeface="微軟正黑體" pitchFamily="34" charset="-120"/>
                <a:ea typeface="微軟正黑體" pitchFamily="34" charset="-120"/>
              </a:endParaRPr>
            </a:p>
          </p:txBody>
        </p:sp>
      </p:grpSp>
      <p:sp>
        <p:nvSpPr>
          <p:cNvPr id="22" name="文字方塊 21"/>
          <p:cNvSpPr txBox="1"/>
          <p:nvPr/>
        </p:nvSpPr>
        <p:spPr>
          <a:xfrm>
            <a:off x="7053943" y="142506"/>
            <a:ext cx="2066307"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TW" altLang="en-US" dirty="0" smtClean="0">
                <a:latin typeface="微軟正黑體" pitchFamily="34" charset="-120"/>
                <a:ea typeface="微軟正黑體" pitchFamily="34" charset="-120"/>
              </a:rPr>
              <a:t>中、長期營運亮點</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P.7</a:t>
            </a:r>
            <a:endParaRPr lang="zh-TW" altLang="en-US" dirty="0">
              <a:solidFill>
                <a:schemeClr val="bg1">
                  <a:lumMod val="50000"/>
                </a:schemeClr>
              </a:solidFill>
            </a:endParaRPr>
          </a:p>
        </p:txBody>
      </p:sp>
      <p:grpSp>
        <p:nvGrpSpPr>
          <p:cNvPr id="9" name="群組 20"/>
          <p:cNvGrpSpPr/>
          <p:nvPr/>
        </p:nvGrpSpPr>
        <p:grpSpPr>
          <a:xfrm>
            <a:off x="1964751" y="1599998"/>
            <a:ext cx="6536073" cy="776805"/>
            <a:chOff x="949203" y="5090877"/>
            <a:chExt cx="7055781" cy="1038314"/>
          </a:xfrm>
          <a:scene3d>
            <a:camera prst="orthographicFront">
              <a:rot lat="0" lon="0" rev="0"/>
            </a:camera>
            <a:lightRig rig="contrasting" dir="t">
              <a:rot lat="0" lon="0" rev="1200000"/>
            </a:lightRig>
          </a:scene3d>
        </p:grpSpPr>
        <p:sp>
          <p:nvSpPr>
            <p:cNvPr id="46" name="圓角化同側角落矩形 45"/>
            <p:cNvSpPr/>
            <p:nvPr/>
          </p:nvSpPr>
          <p:spPr>
            <a:xfrm rot="5400000">
              <a:off x="3957937" y="2082143"/>
              <a:ext cx="1038314" cy="7055781"/>
            </a:xfrm>
            <a:prstGeom prst="round2SameRect">
              <a:avLst/>
            </a:prstGeom>
            <a:solidFill>
              <a:srgbClr val="E2CFC2">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47"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lnSpc>
                  <a:spcPct val="125000"/>
                </a:lnSpc>
                <a:spcAft>
                  <a:spcPts val="600"/>
                </a:spcAft>
              </a:pPr>
              <a:r>
                <a:rPr lang="zh-TW" altLang="en-US" sz="1600" dirty="0" smtClean="0">
                  <a:solidFill>
                    <a:schemeClr val="tx1"/>
                  </a:solidFill>
                  <a:latin typeface="微軟正黑體" pitchFamily="34" charset="-120"/>
                  <a:ea typeface="微軟正黑體" pitchFamily="34" charset="-120"/>
                </a:rPr>
                <a:t>為解決廠地需求的難題，將加速「廠辦都更」的進行，打造三能</a:t>
              </a:r>
              <a:r>
                <a:rPr lang="en-US" altLang="zh-TW" sz="1600" dirty="0" smtClean="0">
                  <a:solidFill>
                    <a:schemeClr val="tx1"/>
                  </a:solidFill>
                  <a:latin typeface="微軟正黑體" pitchFamily="34" charset="-120"/>
                  <a:ea typeface="微軟正黑體" pitchFamily="34" charset="-120"/>
                </a:rPr>
                <a:t>(</a:t>
              </a:r>
              <a:r>
                <a:rPr lang="zh-TW" altLang="en-US" sz="1600" dirty="0" smtClean="0">
                  <a:solidFill>
                    <a:schemeClr val="tx1"/>
                  </a:solidFill>
                  <a:latin typeface="微軟正黑體" pitchFamily="34" charset="-120"/>
                  <a:ea typeface="微軟正黑體" pitchFamily="34" charset="-120"/>
                </a:rPr>
                <a:t>節能、智能、儲能</a:t>
              </a:r>
              <a:r>
                <a:rPr lang="en-US" altLang="zh-TW" sz="1600" dirty="0" smtClean="0">
                  <a:solidFill>
                    <a:schemeClr val="tx1"/>
                  </a:solidFill>
                  <a:latin typeface="微軟正黑體" pitchFamily="34" charset="-120"/>
                  <a:ea typeface="微軟正黑體" pitchFamily="34" charset="-120"/>
                </a:rPr>
                <a:t>)</a:t>
              </a:r>
              <a:r>
                <a:rPr lang="zh-TW" altLang="en-US" sz="1600" dirty="0" smtClean="0">
                  <a:solidFill>
                    <a:schemeClr val="tx1"/>
                  </a:solidFill>
                  <a:latin typeface="微軟正黑體" pitchFamily="34" charset="-120"/>
                  <a:ea typeface="微軟正黑體" pitchFamily="34" charset="-120"/>
                </a:rPr>
                <a:t>與立體化、機能化的廠辦。</a:t>
              </a:r>
              <a:endParaRPr lang="zh-TW" altLang="en-US" sz="1600" dirty="0">
                <a:solidFill>
                  <a:schemeClr val="tx1"/>
                </a:solidFill>
                <a:latin typeface="微軟正黑體" pitchFamily="34" charset="-120"/>
                <a:ea typeface="微軟正黑體" pitchFamily="34" charset="-120"/>
              </a:endParaRPr>
            </a:p>
          </p:txBody>
        </p:sp>
      </p:grpSp>
      <p:grpSp>
        <p:nvGrpSpPr>
          <p:cNvPr id="12" name="群組 23"/>
          <p:cNvGrpSpPr/>
          <p:nvPr/>
        </p:nvGrpSpPr>
        <p:grpSpPr>
          <a:xfrm>
            <a:off x="1125110" y="1501357"/>
            <a:ext cx="1159500" cy="903545"/>
            <a:chOff x="437" y="5067819"/>
            <a:chExt cx="948765" cy="1084428"/>
          </a:xfrm>
          <a:scene3d>
            <a:camera prst="orthographicFront">
              <a:rot lat="0" lon="0" rev="0"/>
            </a:camera>
            <a:lightRig rig="contrasting" dir="t">
              <a:rot lat="0" lon="0" rev="1200000"/>
            </a:lightRig>
          </a:scene3d>
        </p:grpSpPr>
        <p:sp>
          <p:nvSpPr>
            <p:cNvPr id="49" name="圓角矩形 48"/>
            <p:cNvSpPr/>
            <p:nvPr/>
          </p:nvSpPr>
          <p:spPr>
            <a:xfrm>
              <a:off x="437" y="5067819"/>
              <a:ext cx="948765" cy="1084428"/>
            </a:xfrm>
            <a:prstGeom prst="can">
              <a:avLst/>
            </a:prstGeom>
            <a:solidFill>
              <a:srgbClr val="BF7C50"/>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50" name="圓角矩形 22"/>
            <p:cNvSpPr/>
            <p:nvPr/>
          </p:nvSpPr>
          <p:spPr>
            <a:xfrm>
              <a:off x="46752" y="5114134"/>
              <a:ext cx="856135" cy="991798"/>
            </a:xfrm>
            <a:prstGeom prst="can">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3</a:t>
              </a:r>
              <a:endParaRPr lang="zh-TW" altLang="en-US" sz="3500" kern="1200" dirty="0">
                <a:latin typeface="微軟正黑體" pitchFamily="34" charset="-120"/>
                <a:ea typeface="微軟正黑體" pitchFamily="34" charset="-120"/>
              </a:endParaRPr>
            </a:p>
          </p:txBody>
        </p:sp>
      </p:grpSp>
      <p:grpSp>
        <p:nvGrpSpPr>
          <p:cNvPr id="28" name="群組 20"/>
          <p:cNvGrpSpPr/>
          <p:nvPr/>
        </p:nvGrpSpPr>
        <p:grpSpPr>
          <a:xfrm>
            <a:off x="1939444" y="2496553"/>
            <a:ext cx="6561381" cy="1104361"/>
            <a:chOff x="949203" y="5090877"/>
            <a:chExt cx="7055781" cy="1038314"/>
          </a:xfrm>
          <a:scene3d>
            <a:camera prst="orthographicFront">
              <a:rot lat="0" lon="0" rev="0"/>
            </a:camera>
            <a:lightRig rig="contrasting" dir="t">
              <a:rot lat="0" lon="0" rev="1200000"/>
            </a:lightRig>
          </a:scene3d>
        </p:grpSpPr>
        <p:sp>
          <p:nvSpPr>
            <p:cNvPr id="31" name="圓角化同側角落矩形 30"/>
            <p:cNvSpPr/>
            <p:nvPr/>
          </p:nvSpPr>
          <p:spPr>
            <a:xfrm rot="5400000">
              <a:off x="3957937" y="2082143"/>
              <a:ext cx="1038314" cy="7055781"/>
            </a:xfrm>
            <a:prstGeom prst="round2SameRect">
              <a:avLst/>
            </a:prstGeom>
            <a:solidFill>
              <a:srgbClr val="E2D5C3">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35"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spcAft>
                  <a:spcPts val="600"/>
                </a:spcAft>
              </a:pPr>
              <a:r>
                <a:rPr lang="zh-TW" altLang="en-US" sz="1600" dirty="0" smtClean="0">
                  <a:solidFill>
                    <a:schemeClr val="tx1"/>
                  </a:solidFill>
                  <a:latin typeface="微軟正黑體" pitchFamily="34" charset="-120"/>
                  <a:ea typeface="微軟正黑體" pitchFamily="34" charset="-120"/>
                </a:rPr>
                <a:t>內政部積極修法，訂立容積獎勵予推動都更，且前危老、商辦、廠辦都更已有顯著的案量釋出，未來將有一般住宅的都更案大量釋出，據內政部統計： 屋齡逾</a:t>
              </a:r>
              <a:r>
                <a:rPr lang="en-US" altLang="zh-TW" sz="1600" dirty="0" smtClean="0">
                  <a:solidFill>
                    <a:schemeClr val="tx1"/>
                  </a:solidFill>
                  <a:latin typeface="微軟正黑體" pitchFamily="34" charset="-120"/>
                  <a:ea typeface="微軟正黑體" pitchFamily="34" charset="-120"/>
                </a:rPr>
                <a:t>30</a:t>
              </a:r>
              <a:r>
                <a:rPr lang="zh-TW" altLang="en-US" sz="1600" dirty="0" smtClean="0">
                  <a:solidFill>
                    <a:schemeClr val="tx1"/>
                  </a:solidFill>
                  <a:latin typeface="微軟正黑體" pitchFamily="34" charset="-120"/>
                  <a:ea typeface="微軟正黑體" pitchFamily="34" charset="-120"/>
                </a:rPr>
                <a:t>年，全國</a:t>
              </a:r>
              <a:r>
                <a:rPr lang="en-US" altLang="zh-TW" sz="1600" dirty="0" smtClean="0">
                  <a:solidFill>
                    <a:schemeClr val="tx1"/>
                  </a:solidFill>
                  <a:latin typeface="微軟正黑體" pitchFamily="34" charset="-120"/>
                  <a:ea typeface="微軟正黑體" pitchFamily="34" charset="-120"/>
                </a:rPr>
                <a:t>436</a:t>
              </a:r>
              <a:r>
                <a:rPr lang="zh-TW" altLang="en-US" sz="1600" dirty="0" smtClean="0">
                  <a:solidFill>
                    <a:schemeClr val="tx1"/>
                  </a:solidFill>
                  <a:latin typeface="微軟正黑體" pitchFamily="34" charset="-120"/>
                  <a:ea typeface="微軟正黑體" pitchFamily="34" charset="-120"/>
                </a:rPr>
                <a:t>萬宅，重建商機高達</a:t>
              </a:r>
              <a:r>
                <a:rPr lang="en-US" altLang="zh-TW" sz="1600" dirty="0" smtClean="0">
                  <a:solidFill>
                    <a:schemeClr val="tx1"/>
                  </a:solidFill>
                  <a:latin typeface="微軟正黑體" pitchFamily="34" charset="-120"/>
                  <a:ea typeface="微軟正黑體" pitchFamily="34" charset="-120"/>
                </a:rPr>
                <a:t>13</a:t>
              </a:r>
              <a:r>
                <a:rPr lang="zh-TW" altLang="en-US" sz="1600" dirty="0" smtClean="0">
                  <a:solidFill>
                    <a:schemeClr val="tx1"/>
                  </a:solidFill>
                  <a:latin typeface="微軟正黑體" pitchFamily="34" charset="-120"/>
                  <a:ea typeface="微軟正黑體" pitchFamily="34" charset="-120"/>
                </a:rPr>
                <a:t>兆。</a:t>
              </a:r>
              <a:endParaRPr lang="zh-TW" altLang="en-US" sz="1600" dirty="0">
                <a:solidFill>
                  <a:schemeClr val="tx1"/>
                </a:solidFill>
                <a:latin typeface="微軟正黑體" pitchFamily="34" charset="-120"/>
                <a:ea typeface="微軟正黑體" pitchFamily="34" charset="-120"/>
              </a:endParaRPr>
            </a:p>
          </p:txBody>
        </p:sp>
      </p:grpSp>
      <p:grpSp>
        <p:nvGrpSpPr>
          <p:cNvPr id="36" name="群組 23"/>
          <p:cNvGrpSpPr/>
          <p:nvPr/>
        </p:nvGrpSpPr>
        <p:grpSpPr>
          <a:xfrm>
            <a:off x="1099803" y="2424229"/>
            <a:ext cx="1159500" cy="1270160"/>
            <a:chOff x="437" y="5067819"/>
            <a:chExt cx="948765" cy="1084428"/>
          </a:xfrm>
          <a:scene3d>
            <a:camera prst="orthographicFront">
              <a:rot lat="0" lon="0" rev="0"/>
            </a:camera>
            <a:lightRig rig="contrasting" dir="t">
              <a:rot lat="0" lon="0" rev="1200000"/>
            </a:lightRig>
          </a:scene3d>
        </p:grpSpPr>
        <p:sp>
          <p:nvSpPr>
            <p:cNvPr id="37" name="圓角矩形 36"/>
            <p:cNvSpPr/>
            <p:nvPr/>
          </p:nvSpPr>
          <p:spPr>
            <a:xfrm>
              <a:off x="437" y="5067819"/>
              <a:ext cx="948765" cy="1084428"/>
            </a:xfrm>
            <a:prstGeom prst="can">
              <a:avLst/>
            </a:prstGeom>
            <a:solidFill>
              <a:srgbClr val="BE9152"/>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39" name="圓角矩形 22"/>
            <p:cNvSpPr/>
            <p:nvPr/>
          </p:nvSpPr>
          <p:spPr>
            <a:xfrm>
              <a:off x="46752" y="5114134"/>
              <a:ext cx="856135" cy="991798"/>
            </a:xfrm>
            <a:prstGeom prst="can">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4</a:t>
              </a:r>
              <a:endParaRPr lang="zh-TW" altLang="en-US" sz="3500" kern="1200" dirty="0">
                <a:latin typeface="微軟正黑體" pitchFamily="34" charset="-120"/>
                <a:ea typeface="微軟正黑體" pitchFamily="34" charset="-120"/>
              </a:endParaRPr>
            </a:p>
          </p:txBody>
        </p:sp>
      </p:grpSp>
      <p:grpSp>
        <p:nvGrpSpPr>
          <p:cNvPr id="40" name="群組 34"/>
          <p:cNvGrpSpPr/>
          <p:nvPr/>
        </p:nvGrpSpPr>
        <p:grpSpPr>
          <a:xfrm>
            <a:off x="1934274" y="3760150"/>
            <a:ext cx="6561381" cy="2958722"/>
            <a:chOff x="949202" y="5090877"/>
            <a:chExt cx="7055781" cy="1038314"/>
          </a:xfrm>
          <a:scene3d>
            <a:camera prst="orthographicFront">
              <a:rot lat="0" lon="0" rev="0"/>
            </a:camera>
            <a:lightRig rig="contrasting" dir="t">
              <a:rot lat="0" lon="0" rev="1200000"/>
            </a:lightRig>
          </a:scene3d>
        </p:grpSpPr>
        <p:sp>
          <p:nvSpPr>
            <p:cNvPr id="42" name="圓角化同側角落矩形 41"/>
            <p:cNvSpPr/>
            <p:nvPr/>
          </p:nvSpPr>
          <p:spPr>
            <a:xfrm rot="5400000">
              <a:off x="3957936" y="2082143"/>
              <a:ext cx="1038314" cy="7055781"/>
            </a:xfrm>
            <a:prstGeom prst="round2SameRect">
              <a:avLst/>
            </a:prstGeom>
            <a:solidFill>
              <a:srgbClr val="E1DBC3">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45" name="圓角化同側角落矩形 20"/>
            <p:cNvSpPr/>
            <p:nvPr/>
          </p:nvSpPr>
          <p:spPr>
            <a:xfrm>
              <a:off x="1247394" y="5116558"/>
              <a:ext cx="6706905" cy="9876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spcAft>
                  <a:spcPts val="600"/>
                </a:spcAft>
              </a:pPr>
              <a:r>
                <a:rPr lang="zh-TW" altLang="en-US" sz="1600" dirty="0" smtClean="0">
                  <a:latin typeface="微軟正黑體" pitchFamily="34" charset="-120"/>
                  <a:ea typeface="微軟正黑體" pitchFamily="34" charset="-120"/>
                </a:rPr>
                <a:t>全國重要開發計劃</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個案</a:t>
              </a:r>
              <a:r>
                <a:rPr lang="en-US" altLang="zh-TW" sz="1600" dirty="0" smtClean="0">
                  <a:latin typeface="微軟正黑體" pitchFamily="34" charset="-120"/>
                  <a:ea typeface="微軟正黑體" pitchFamily="34" charset="-120"/>
                </a:rPr>
                <a:t>)</a:t>
              </a:r>
              <a:r>
                <a:rPr lang="zh-TW" altLang="en-US" sz="1600" dirty="0" smtClean="0">
                  <a:latin typeface="微軟正黑體" pitchFamily="34" charset="-120"/>
                  <a:ea typeface="微軟正黑體" pitchFamily="34" charset="-120"/>
                </a:rPr>
                <a:t>：</a:t>
              </a:r>
              <a:endParaRPr lang="en-US" altLang="zh-TW" sz="16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(1)</a:t>
              </a:r>
              <a:r>
                <a:rPr lang="zh-TW" altLang="en-US" sz="1400" dirty="0" smtClean="0">
                  <a:latin typeface="微軟正黑體" pitchFamily="34" charset="-120"/>
                  <a:ea typeface="微軟正黑體" pitchFamily="34" charset="-120"/>
                </a:rPr>
                <a:t>桃園航空城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(2)</a:t>
              </a:r>
              <a:r>
                <a:rPr lang="zh-TW" altLang="en-US" sz="1400" dirty="0" smtClean="0">
                  <a:latin typeface="微軟正黑體" pitchFamily="34" charset="-120"/>
                  <a:ea typeface="微軟正黑體" pitchFamily="34" charset="-120"/>
                </a:rPr>
                <a:t>淡海新市鎮</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淡江大橋、淡北公路</a:t>
              </a:r>
              <a:r>
                <a:rPr lang="en-US" altLang="zh-TW" sz="1400" dirty="0" smtClean="0">
                  <a:latin typeface="微軟正黑體" pitchFamily="34" charset="-120"/>
                  <a:ea typeface="微軟正黑體" pitchFamily="34" charset="-120"/>
                </a:rPr>
                <a:t>)</a:t>
              </a:r>
            </a:p>
            <a:p>
              <a:pPr marL="457200" lvl="2" defTabSz="622300">
                <a:spcAft>
                  <a:spcPts val="600"/>
                </a:spcAft>
              </a:pPr>
              <a:r>
                <a:rPr lang="en-US" altLang="zh-TW" sz="1400" dirty="0" smtClean="0">
                  <a:latin typeface="微軟正黑體" pitchFamily="34" charset="-120"/>
                  <a:ea typeface="微軟正黑體" pitchFamily="34" charset="-120"/>
                </a:rPr>
                <a:t>(3)</a:t>
              </a:r>
              <a:r>
                <a:rPr lang="zh-TW" altLang="en-US" sz="1400" dirty="0" smtClean="0">
                  <a:latin typeface="微軟正黑體" pitchFamily="34" charset="-120"/>
                  <a:ea typeface="微軟正黑體" pitchFamily="34" charset="-120"/>
                </a:rPr>
                <a:t>台北港開發計劃 （填海造地）</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(4)</a:t>
              </a:r>
              <a:r>
                <a:rPr lang="zh-TW" altLang="en-US" sz="1400" dirty="0" smtClean="0">
                  <a:latin typeface="微軟正黑體" pitchFamily="34" charset="-120"/>
                  <a:ea typeface="微軟正黑體" pitchFamily="34" charset="-120"/>
                </a:rPr>
                <a:t>新北市新莊及泰山溫仔圳重劃區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(5)</a:t>
              </a:r>
              <a:r>
                <a:rPr lang="zh-TW" altLang="en-US" sz="1400" dirty="0" smtClean="0">
                  <a:latin typeface="微軟正黑體" pitchFamily="34" charset="-120"/>
                  <a:ea typeface="微軟正黑體" pitchFamily="34" charset="-120"/>
                </a:rPr>
                <a:t>新北二重疏洪道附近及土城暫緩發展區市地重劃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(6)</a:t>
              </a:r>
              <a:r>
                <a:rPr lang="zh-TW" altLang="en-US" sz="1400" dirty="0" smtClean="0">
                  <a:latin typeface="微軟正黑體" pitchFamily="34" charset="-120"/>
                  <a:ea typeface="微軟正黑體" pitchFamily="34" charset="-120"/>
                </a:rPr>
                <a:t>台中水湳經貿園區及烏日車站剩餘土地開發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(7)</a:t>
              </a:r>
              <a:r>
                <a:rPr lang="zh-TW" altLang="en-US" sz="1400" dirty="0" smtClean="0">
                  <a:latin typeface="微軟正黑體" pitchFamily="34" charset="-120"/>
                  <a:ea typeface="微軟正黑體" pitchFamily="34" charset="-120"/>
                </a:rPr>
                <a:t>台中、高雄捷運開發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(8)</a:t>
              </a:r>
              <a:r>
                <a:rPr lang="zh-TW" altLang="en-US" sz="1400" dirty="0" smtClean="0">
                  <a:latin typeface="微軟正黑體" pitchFamily="34" charset="-120"/>
                  <a:ea typeface="微軟正黑體" pitchFamily="34" charset="-120"/>
                </a:rPr>
                <a:t>台南中華東路平實重劃區開發 </a:t>
              </a:r>
              <a:endParaRPr lang="en-US" altLang="zh-TW" sz="1400" dirty="0" smtClean="0">
                <a:latin typeface="微軟正黑體" pitchFamily="34" charset="-120"/>
                <a:ea typeface="微軟正黑體" pitchFamily="34" charset="-120"/>
              </a:endParaRPr>
            </a:p>
            <a:p>
              <a:pPr marL="457200" lvl="2" defTabSz="622300">
                <a:spcAft>
                  <a:spcPts val="600"/>
                </a:spcAft>
              </a:pPr>
              <a:r>
                <a:rPr lang="en-US" altLang="zh-TW" sz="1400" dirty="0" smtClean="0">
                  <a:latin typeface="微軟正黑體" pitchFamily="34" charset="-120"/>
                  <a:ea typeface="微軟正黑體" pitchFamily="34" charset="-120"/>
                </a:rPr>
                <a:t>(9)</a:t>
              </a:r>
              <a:r>
                <a:rPr lang="zh-TW" altLang="en-US" sz="1400" smtClean="0">
                  <a:latin typeface="微軟正黑體" pitchFamily="34" charset="-120"/>
                  <a:ea typeface="微軟正黑體" pitchFamily="34" charset="-120"/>
                </a:rPr>
                <a:t>高雄民族路</a:t>
              </a:r>
              <a:r>
                <a:rPr lang="zh-TW" altLang="en-US" sz="1400" dirty="0" smtClean="0">
                  <a:latin typeface="微軟正黑體" pitchFamily="34" charset="-120"/>
                  <a:ea typeface="微軟正黑體" pitchFamily="34" charset="-120"/>
                </a:rPr>
                <a:t>及自由路口萬豪洒店周邊區域開發。</a:t>
              </a:r>
              <a:endParaRPr lang="zh-TW" altLang="en-US" dirty="0" smtClean="0">
                <a:latin typeface="微軟正黑體" pitchFamily="34" charset="-120"/>
                <a:ea typeface="微軟正黑體" pitchFamily="34" charset="-120"/>
              </a:endParaRPr>
            </a:p>
          </p:txBody>
        </p:sp>
      </p:grpSp>
      <p:grpSp>
        <p:nvGrpSpPr>
          <p:cNvPr id="48" name="群組 37"/>
          <p:cNvGrpSpPr/>
          <p:nvPr/>
        </p:nvGrpSpPr>
        <p:grpSpPr>
          <a:xfrm>
            <a:off x="1094634" y="3760617"/>
            <a:ext cx="1159500" cy="2991361"/>
            <a:chOff x="437" y="5067819"/>
            <a:chExt cx="948765" cy="1084428"/>
          </a:xfrm>
          <a:scene3d>
            <a:camera prst="orthographicFront">
              <a:rot lat="0" lon="0" rev="0"/>
            </a:camera>
            <a:lightRig rig="contrasting" dir="t">
              <a:rot lat="0" lon="0" rev="1200000"/>
            </a:lightRig>
          </a:scene3d>
        </p:grpSpPr>
        <p:sp>
          <p:nvSpPr>
            <p:cNvPr id="51" name="圓角矩形 50"/>
            <p:cNvSpPr/>
            <p:nvPr/>
          </p:nvSpPr>
          <p:spPr>
            <a:xfrm>
              <a:off x="437" y="5067819"/>
              <a:ext cx="948765" cy="1084428"/>
            </a:xfrm>
            <a:prstGeom prst="can">
              <a:avLst/>
            </a:prstGeom>
            <a:solidFill>
              <a:srgbClr val="BDA554"/>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52" name="圓角矩形 22"/>
            <p:cNvSpPr/>
            <p:nvPr/>
          </p:nvSpPr>
          <p:spPr>
            <a:xfrm>
              <a:off x="46752" y="5114134"/>
              <a:ext cx="856135" cy="991798"/>
            </a:xfrm>
            <a:prstGeom prst="can">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5</a:t>
              </a:r>
              <a:endParaRPr lang="zh-TW" altLang="en-US" sz="3500" kern="1200" dirty="0">
                <a:latin typeface="微軟正黑體" pitchFamily="34" charset="-120"/>
                <a:ea typeface="微軟正黑體" pitchFamily="34" charset="-120"/>
              </a:endParaRPr>
            </a:p>
          </p:txBody>
        </p:sp>
      </p:grpSp>
      <p:sp>
        <p:nvSpPr>
          <p:cNvPr id="22" name="文字方塊 21"/>
          <p:cNvSpPr txBox="1"/>
          <p:nvPr/>
        </p:nvSpPr>
        <p:spPr>
          <a:xfrm>
            <a:off x="7053943" y="142506"/>
            <a:ext cx="2066307"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TW" altLang="en-US" dirty="0" smtClean="0">
                <a:latin typeface="微軟正黑體" pitchFamily="34" charset="-120"/>
                <a:ea typeface="微軟正黑體" pitchFamily="34" charset="-120"/>
              </a:rPr>
              <a:t>中、長期營運亮點</a:t>
            </a:r>
            <a:endParaRPr lang="zh-TW" altLang="en-US" dirty="0"/>
          </a:p>
        </p:txBody>
      </p:sp>
      <p:grpSp>
        <p:nvGrpSpPr>
          <p:cNvPr id="23" name="群組 14"/>
          <p:cNvGrpSpPr/>
          <p:nvPr/>
        </p:nvGrpSpPr>
        <p:grpSpPr>
          <a:xfrm>
            <a:off x="2107209" y="648645"/>
            <a:ext cx="6393616" cy="738245"/>
            <a:chOff x="949231" y="3954876"/>
            <a:chExt cx="7055781" cy="1038314"/>
          </a:xfrm>
          <a:scene3d>
            <a:camera prst="orthographicFront">
              <a:rot lat="0" lon="0" rev="0"/>
            </a:camera>
            <a:lightRig rig="contrasting" dir="t">
              <a:rot lat="0" lon="0" rev="1200000"/>
            </a:lightRig>
          </a:scene3d>
        </p:grpSpPr>
        <p:sp>
          <p:nvSpPr>
            <p:cNvPr id="24" name="圓角化同側角落矩形 23"/>
            <p:cNvSpPr/>
            <p:nvPr/>
          </p:nvSpPr>
          <p:spPr>
            <a:xfrm rot="5400000">
              <a:off x="3957965" y="946142"/>
              <a:ext cx="1038314" cy="7055781"/>
            </a:xfrm>
            <a:prstGeom prst="round2SameRect">
              <a:avLst/>
            </a:prstGeom>
            <a:solidFill>
              <a:srgbClr val="E2C9C2">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25" name="圓角化同側角落矩形 16"/>
            <p:cNvSpPr/>
            <p:nvPr/>
          </p:nvSpPr>
          <p:spPr>
            <a:xfrm>
              <a:off x="1087918" y="4005561"/>
              <a:ext cx="6866409"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a:lnSpc>
                  <a:spcPct val="125000"/>
                </a:lnSpc>
              </a:pPr>
              <a:r>
                <a:rPr lang="zh-TW" altLang="en-US" sz="1600" dirty="0" smtClean="0">
                  <a:latin typeface="微軟正黑體" pitchFamily="34" charset="-120"/>
                  <a:ea typeface="微軟正黑體" pitchFamily="34" charset="-120"/>
                </a:rPr>
                <a:t>興起的工業園區將帶動周邊的建設與房地產的需求與繁榮，即：產業移入＋建設到位＋人口遷住＝新造鎮。</a:t>
              </a:r>
              <a:endParaRPr lang="zh-TW" altLang="en-US" sz="1600" dirty="0">
                <a:latin typeface="微軟正黑體" pitchFamily="34" charset="-120"/>
                <a:ea typeface="微軟正黑體" pitchFamily="34" charset="-120"/>
              </a:endParaRPr>
            </a:p>
          </p:txBody>
        </p:sp>
      </p:grpSp>
      <p:grpSp>
        <p:nvGrpSpPr>
          <p:cNvPr id="26" name="群組 17"/>
          <p:cNvGrpSpPr/>
          <p:nvPr/>
        </p:nvGrpSpPr>
        <p:grpSpPr>
          <a:xfrm>
            <a:off x="1158414" y="594963"/>
            <a:ext cx="1129060" cy="874410"/>
            <a:chOff x="437" y="3945142"/>
            <a:chExt cx="948794" cy="1057783"/>
          </a:xfrm>
          <a:scene3d>
            <a:camera prst="orthographicFront">
              <a:rot lat="0" lon="0" rev="0"/>
            </a:camera>
            <a:lightRig rig="contrasting" dir="t">
              <a:rot lat="0" lon="0" rev="1200000"/>
            </a:lightRig>
          </a:scene3d>
        </p:grpSpPr>
        <p:sp>
          <p:nvSpPr>
            <p:cNvPr id="27" name="圓角矩形 42"/>
            <p:cNvSpPr/>
            <p:nvPr/>
          </p:nvSpPr>
          <p:spPr>
            <a:xfrm>
              <a:off x="437" y="3945142"/>
              <a:ext cx="948794" cy="1057783"/>
            </a:xfrm>
            <a:prstGeom prst="can">
              <a:avLst/>
            </a:prstGeom>
            <a:solidFill>
              <a:srgbClr val="BF674F"/>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9" name="圓角矩形 18"/>
            <p:cNvSpPr/>
            <p:nvPr/>
          </p:nvSpPr>
          <p:spPr>
            <a:xfrm>
              <a:off x="46753" y="3991458"/>
              <a:ext cx="856162" cy="965151"/>
            </a:xfrm>
            <a:prstGeom prst="can">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2</a:t>
              </a:r>
              <a:endParaRPr lang="zh-TW" altLang="en-US" sz="3500" kern="1200" dirty="0">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4"/>
          <p:cNvGrpSpPr/>
          <p:nvPr/>
        </p:nvGrpSpPr>
        <p:grpSpPr>
          <a:xfrm>
            <a:off x="1630194" y="1199409"/>
            <a:ext cx="7055781" cy="1216176"/>
            <a:chOff x="949231" y="3954876"/>
            <a:chExt cx="7055781" cy="1038314"/>
          </a:xfrm>
          <a:scene3d>
            <a:camera prst="orthographicFront">
              <a:rot lat="0" lon="0" rev="0"/>
            </a:camera>
            <a:lightRig rig="contrasting" dir="t">
              <a:rot lat="0" lon="0" rev="1200000"/>
            </a:lightRig>
          </a:scene3d>
        </p:grpSpPr>
        <p:sp>
          <p:nvSpPr>
            <p:cNvPr id="16" name="圓角化同側角落矩形 15"/>
            <p:cNvSpPr/>
            <p:nvPr/>
          </p:nvSpPr>
          <p:spPr>
            <a:xfrm rot="5400000">
              <a:off x="3957965" y="946142"/>
              <a:ext cx="1038314" cy="7055781"/>
            </a:xfrm>
            <a:prstGeom prst="round2SameRect">
              <a:avLst/>
            </a:prstGeom>
            <a:solidFill>
              <a:srgbClr val="D6D2E1">
                <a:alpha val="89804"/>
              </a:srgbClr>
            </a:solidFill>
            <a:sp3d contourW="19050" prstMaterial="metal">
              <a:bevelT w="88900" h="203200"/>
              <a:bevelB w="165100" h="254000"/>
            </a:sp3d>
          </p:spPr>
          <p:style>
            <a:lnRef idx="0">
              <a:schemeClr val="accent4">
                <a:tint val="40000"/>
                <a:alpha val="90000"/>
                <a:hueOff val="-2959279"/>
                <a:satOff val="16618"/>
                <a:lumOff val="1056"/>
                <a:alphaOff val="0"/>
              </a:schemeClr>
            </a:lnRef>
            <a:fillRef idx="1">
              <a:schemeClr val="accent4">
                <a:tint val="40000"/>
                <a:alpha val="90000"/>
                <a:hueOff val="-2959279"/>
                <a:satOff val="16618"/>
                <a:lumOff val="1056"/>
                <a:alphaOff val="0"/>
              </a:schemeClr>
            </a:fillRef>
            <a:effectRef idx="0">
              <a:schemeClr val="accent4">
                <a:tint val="40000"/>
                <a:alpha val="90000"/>
                <a:hueOff val="-2959279"/>
                <a:satOff val="16618"/>
                <a:lumOff val="1056"/>
                <a:alphaOff val="0"/>
              </a:schemeClr>
            </a:effectRef>
            <a:fontRef idx="minor">
              <a:schemeClr val="dk1">
                <a:hueOff val="0"/>
                <a:satOff val="0"/>
                <a:lumOff val="0"/>
                <a:alphaOff val="0"/>
              </a:schemeClr>
            </a:fontRef>
          </p:style>
        </p:sp>
        <p:sp>
          <p:nvSpPr>
            <p:cNvPr id="17" name="圓角化同側角落矩形 16"/>
            <p:cNvSpPr/>
            <p:nvPr/>
          </p:nvSpPr>
          <p:spPr>
            <a:xfrm>
              <a:off x="1087918" y="4005561"/>
              <a:ext cx="6866409"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r>
                <a:rPr lang="zh-TW" altLang="en-US" dirty="0" smtClean="0">
                  <a:latin typeface="微軟正黑體" pitchFamily="34" charset="-120"/>
                  <a:ea typeface="微軟正黑體" pitchFamily="34" charset="-120"/>
                </a:rPr>
                <a:t>配合政府「東區門戶計劃」，南港廠的開發將締造資產的大幅增值與未來效益實現。</a:t>
              </a:r>
              <a:endParaRPr lang="zh-TW" altLang="en-US" dirty="0">
                <a:latin typeface="微軟正黑體" pitchFamily="34" charset="-120"/>
                <a:ea typeface="微軟正黑體" pitchFamily="34" charset="-120"/>
              </a:endParaRPr>
            </a:p>
          </p:txBody>
        </p:sp>
      </p:grpSp>
      <p:grpSp>
        <p:nvGrpSpPr>
          <p:cNvPr id="6" name="群組 17"/>
          <p:cNvGrpSpPr/>
          <p:nvPr/>
        </p:nvGrpSpPr>
        <p:grpSpPr>
          <a:xfrm>
            <a:off x="681400" y="1200082"/>
            <a:ext cx="1129060" cy="1238979"/>
            <a:chOff x="437" y="3945142"/>
            <a:chExt cx="948794" cy="1057783"/>
          </a:xfrm>
          <a:scene3d>
            <a:camera prst="orthographicFront">
              <a:rot lat="0" lon="0" rev="0"/>
            </a:camera>
            <a:lightRig rig="contrasting" dir="t">
              <a:rot lat="0" lon="0" rev="1200000"/>
            </a:lightRig>
          </a:scene3d>
        </p:grpSpPr>
        <p:sp>
          <p:nvSpPr>
            <p:cNvPr id="19" name="圓角矩形 18"/>
            <p:cNvSpPr/>
            <p:nvPr/>
          </p:nvSpPr>
          <p:spPr>
            <a:xfrm>
              <a:off x="437" y="3945142"/>
              <a:ext cx="948794" cy="1057783"/>
            </a:xfrm>
            <a:prstGeom prst="roundRect">
              <a:avLst/>
            </a:prstGeom>
            <a:solidFill>
              <a:srgbClr val="7460A7"/>
            </a:solidFill>
            <a:sp3d contourW="19050" prstMaterial="metal">
              <a:bevelT w="88900" h="203200"/>
              <a:bevelB w="165100" h="2540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sp>
        <p:sp>
          <p:nvSpPr>
            <p:cNvPr id="20" name="圓角矩形 18"/>
            <p:cNvSpPr/>
            <p:nvPr/>
          </p:nvSpPr>
          <p:spPr>
            <a:xfrm>
              <a:off x="46753" y="3991458"/>
              <a:ext cx="856162" cy="9651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二</a:t>
              </a:r>
              <a:r>
                <a:rPr lang="en-US" altLang="zh-TW" sz="3500" kern="12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grpSp>
        <p:nvGrpSpPr>
          <p:cNvPr id="7" name="群組 20"/>
          <p:cNvGrpSpPr/>
          <p:nvPr/>
        </p:nvGrpSpPr>
        <p:grpSpPr>
          <a:xfrm>
            <a:off x="1487301" y="2600231"/>
            <a:ext cx="7212992" cy="939832"/>
            <a:chOff x="949203" y="5090877"/>
            <a:chExt cx="7055781" cy="1038314"/>
          </a:xfrm>
          <a:scene3d>
            <a:camera prst="orthographicFront">
              <a:rot lat="0" lon="0" rev="0"/>
            </a:camera>
            <a:lightRig rig="contrasting" dir="t">
              <a:rot lat="0" lon="0" rev="1200000"/>
            </a:lightRig>
          </a:scene3d>
        </p:grpSpPr>
        <p:sp>
          <p:nvSpPr>
            <p:cNvPr id="22" name="圓角化同側角落矩形 21"/>
            <p:cNvSpPr/>
            <p:nvPr/>
          </p:nvSpPr>
          <p:spPr>
            <a:xfrm rot="5400000">
              <a:off x="3957937" y="2082143"/>
              <a:ext cx="1038314" cy="7055781"/>
            </a:xfrm>
            <a:prstGeom prst="round2SameRect">
              <a:avLst/>
            </a:prstGeom>
            <a:solidFill>
              <a:srgbClr val="D3D2E3">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23"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spcAft>
                  <a:spcPts val="600"/>
                </a:spcAft>
              </a:pPr>
              <a:r>
                <a:rPr lang="zh-TW" altLang="en-US" dirty="0" smtClean="0">
                  <a:solidFill>
                    <a:schemeClr val="tx1"/>
                  </a:solidFill>
                  <a:latin typeface="微軟正黑體" pitchFamily="34" charset="-120"/>
                  <a:ea typeface="微軟正黑體" pitchFamily="34" charset="-120"/>
                </a:rPr>
                <a:t>資產雄厚且均為早期取得帳面成本低，具備資本利得的成長空間，可提供穩定現金流量，亦為挹注業外收益之泉源，尤其目前台幣升值，其效益更為顯現。</a:t>
              </a:r>
              <a:endParaRPr lang="zh-TW" altLang="en-US" dirty="0">
                <a:solidFill>
                  <a:schemeClr val="tx1"/>
                </a:solidFill>
                <a:latin typeface="微軟正黑體" pitchFamily="34" charset="-120"/>
                <a:ea typeface="微軟正黑體" pitchFamily="34" charset="-120"/>
              </a:endParaRPr>
            </a:p>
          </p:txBody>
        </p:sp>
      </p:grpSp>
      <p:grpSp>
        <p:nvGrpSpPr>
          <p:cNvPr id="8" name="群組 23"/>
          <p:cNvGrpSpPr/>
          <p:nvPr/>
        </p:nvGrpSpPr>
        <p:grpSpPr>
          <a:xfrm>
            <a:off x="647660" y="2600699"/>
            <a:ext cx="1159500" cy="950200"/>
            <a:chOff x="437" y="5067819"/>
            <a:chExt cx="948765" cy="1084428"/>
          </a:xfrm>
          <a:scene3d>
            <a:camera prst="orthographicFront">
              <a:rot lat="0" lon="0" rev="0"/>
            </a:camera>
            <a:lightRig rig="contrasting" dir="t">
              <a:rot lat="0" lon="0" rev="1200000"/>
            </a:lightRig>
          </a:scene3d>
        </p:grpSpPr>
        <p:sp>
          <p:nvSpPr>
            <p:cNvPr id="25" name="圓角矩形 24"/>
            <p:cNvSpPr/>
            <p:nvPr/>
          </p:nvSpPr>
          <p:spPr>
            <a:xfrm>
              <a:off x="437" y="5067819"/>
              <a:ext cx="948765" cy="1084428"/>
            </a:xfrm>
            <a:prstGeom prst="roundRect">
              <a:avLst/>
            </a:prstGeom>
            <a:solidFill>
              <a:srgbClr val="645DAD"/>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26"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dirty="0" smtClean="0">
                  <a:latin typeface="微軟正黑體" pitchFamily="34" charset="-120"/>
                  <a:ea typeface="微軟正黑體" pitchFamily="34" charset="-120"/>
                </a:rPr>
                <a:t>(</a:t>
              </a:r>
              <a:r>
                <a:rPr lang="zh-TW" altLang="en-US" sz="3500" dirty="0" smtClean="0">
                  <a:latin typeface="微軟正黑體" pitchFamily="34" charset="-120"/>
                  <a:ea typeface="微軟正黑體" pitchFamily="34" charset="-120"/>
                </a:rPr>
                <a:t>三</a:t>
              </a:r>
              <a:r>
                <a:rPr lang="en-US" altLang="zh-TW" sz="3500" dirty="0" smtClean="0">
                  <a:latin typeface="微軟正黑體" pitchFamily="34" charset="-120"/>
                  <a:ea typeface="微軟正黑體" pitchFamily="34" charset="-120"/>
                </a:rPr>
                <a:t>)</a:t>
              </a:r>
              <a:endParaRPr lang="zh-TW" altLang="en-US" sz="3500" kern="1200" dirty="0">
                <a:latin typeface="微軟正黑體" pitchFamily="34" charset="-120"/>
                <a:ea typeface="微軟正黑體" pitchFamily="34" charset="-120"/>
              </a:endParaRPr>
            </a:p>
          </p:txBody>
        </p:sp>
      </p:grpSp>
      <p:sp>
        <p:nvSpPr>
          <p:cNvPr id="34" name="文字方塊 33"/>
          <p:cNvSpPr txBox="1"/>
          <p:nvPr/>
        </p:nvSpPr>
        <p:spPr>
          <a:xfrm>
            <a:off x="8685975" y="6413500"/>
            <a:ext cx="458025" cy="369332"/>
          </a:xfrm>
          <a:prstGeom prst="rect">
            <a:avLst/>
          </a:prstGeom>
          <a:noFill/>
        </p:spPr>
        <p:txBody>
          <a:bodyPr wrap="square" lIns="0" rIns="0" rtlCol="0">
            <a:spAutoFit/>
          </a:bodyPr>
          <a:lstStyle/>
          <a:p>
            <a:pPr algn="ctr"/>
            <a:r>
              <a:rPr lang="en-US" altLang="zh-TW" dirty="0" smtClean="0">
                <a:solidFill>
                  <a:schemeClr val="bg1">
                    <a:lumMod val="50000"/>
                  </a:schemeClr>
                </a:solidFill>
              </a:rPr>
              <a:t>P.8</a:t>
            </a:r>
            <a:endParaRPr lang="zh-TW" altLang="en-US" dirty="0">
              <a:solidFill>
                <a:schemeClr val="bg1">
                  <a:lumMod val="50000"/>
                </a:schemeClr>
              </a:solidFill>
            </a:endParaRPr>
          </a:p>
        </p:txBody>
      </p:sp>
      <p:grpSp>
        <p:nvGrpSpPr>
          <p:cNvPr id="9" name="群組 34"/>
          <p:cNvGrpSpPr/>
          <p:nvPr/>
        </p:nvGrpSpPr>
        <p:grpSpPr>
          <a:xfrm>
            <a:off x="1482132" y="3745842"/>
            <a:ext cx="7212992" cy="814282"/>
            <a:chOff x="949203" y="5090877"/>
            <a:chExt cx="7055781" cy="1038314"/>
          </a:xfrm>
          <a:scene3d>
            <a:camera prst="orthographicFront">
              <a:rot lat="0" lon="0" rev="0"/>
            </a:camera>
            <a:lightRig rig="contrasting" dir="t">
              <a:rot lat="0" lon="0" rev="1200000"/>
            </a:lightRig>
          </a:scene3d>
        </p:grpSpPr>
        <p:sp>
          <p:nvSpPr>
            <p:cNvPr id="36" name="圓角化同側角落矩形 35"/>
            <p:cNvSpPr/>
            <p:nvPr/>
          </p:nvSpPr>
          <p:spPr>
            <a:xfrm rot="5400000">
              <a:off x="3957937" y="2082143"/>
              <a:ext cx="1038314"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37" name="圓角化同側角落矩形 20"/>
            <p:cNvSpPr/>
            <p:nvPr/>
          </p:nvSpPr>
          <p:spPr>
            <a:xfrm>
              <a:off x="1247394" y="5141562"/>
              <a:ext cx="6706905" cy="93694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spcAft>
                  <a:spcPts val="600"/>
                </a:spcAft>
              </a:pPr>
              <a:r>
                <a:rPr lang="zh-TW" altLang="en-US" dirty="0" smtClean="0">
                  <a:latin typeface="微軟正黑體" pitchFamily="34" charset="-120"/>
                  <a:ea typeface="微軟正黑體" pitchFamily="34" charset="-120"/>
                </a:rPr>
                <a:t>「台北港埠公司」一條龍的進口砂石供應模式，短、中期內應可見其綜效。</a:t>
              </a:r>
            </a:p>
          </p:txBody>
        </p:sp>
      </p:grpSp>
      <p:grpSp>
        <p:nvGrpSpPr>
          <p:cNvPr id="12" name="群組 37"/>
          <p:cNvGrpSpPr/>
          <p:nvPr/>
        </p:nvGrpSpPr>
        <p:grpSpPr>
          <a:xfrm>
            <a:off x="642491" y="3746310"/>
            <a:ext cx="1159500" cy="823265"/>
            <a:chOff x="437" y="5067819"/>
            <a:chExt cx="948765" cy="1084428"/>
          </a:xfrm>
          <a:scene3d>
            <a:camera prst="orthographicFront">
              <a:rot lat="0" lon="0" rev="0"/>
            </a:camera>
            <a:lightRig rig="contrasting" dir="t">
              <a:rot lat="0" lon="0" rev="1200000"/>
            </a:lightRig>
          </a:scene3d>
        </p:grpSpPr>
        <p:sp>
          <p:nvSpPr>
            <p:cNvPr id="39" name="圓角矩形 38"/>
            <p:cNvSpPr/>
            <p:nvPr/>
          </p:nvSpPr>
          <p:spPr>
            <a:xfrm>
              <a:off x="437" y="5067819"/>
              <a:ext cx="948765" cy="1084428"/>
            </a:xfrm>
            <a:prstGeom prst="roundRect">
              <a:avLst/>
            </a:prstGeom>
            <a:solidFill>
              <a:srgbClr val="5960B2"/>
            </a:solidFill>
            <a:sp3d contourW="19050" prstMaterial="metal">
              <a:bevelT w="88900" h="203200"/>
              <a:bevelB w="165100" h="2540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0" name="圓角矩形 22"/>
            <p:cNvSpPr/>
            <p:nvPr/>
          </p:nvSpPr>
          <p:spPr>
            <a:xfrm>
              <a:off x="46752" y="5114134"/>
              <a:ext cx="856135" cy="991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四</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grpSp>
        <p:nvGrpSpPr>
          <p:cNvPr id="28" name="群組 8"/>
          <p:cNvGrpSpPr/>
          <p:nvPr/>
        </p:nvGrpSpPr>
        <p:grpSpPr>
          <a:xfrm>
            <a:off x="1577841" y="4727179"/>
            <a:ext cx="7055781" cy="1180303"/>
            <a:chOff x="949232" y="3152738"/>
            <a:chExt cx="7055781" cy="705161"/>
          </a:xfrm>
          <a:scene3d>
            <a:camera prst="orthographicFront">
              <a:rot lat="0" lon="0" rev="0"/>
            </a:camera>
            <a:lightRig rig="contrasting" dir="t">
              <a:rot lat="0" lon="0" rev="1200000"/>
            </a:lightRig>
          </a:scene3d>
        </p:grpSpPr>
        <p:sp>
          <p:nvSpPr>
            <p:cNvPr id="29" name="圓角化同側角落矩形 28"/>
            <p:cNvSpPr/>
            <p:nvPr/>
          </p:nvSpPr>
          <p:spPr>
            <a:xfrm rot="5400000">
              <a:off x="4124542" y="-22572"/>
              <a:ext cx="705161" cy="7055781"/>
            </a:xfrm>
            <a:prstGeom prst="round2SameRect">
              <a:avLst/>
            </a:prstGeom>
            <a:solidFill>
              <a:srgbClr val="D1D3E5">
                <a:alpha val="89804"/>
              </a:srgbClr>
            </a:solidFill>
            <a:sp3d contourW="19050" prstMaterial="metal">
              <a:bevelT w="88900" h="203200"/>
              <a:bevelB w="165100" h="254000"/>
            </a:sp3d>
          </p:spPr>
          <p:style>
            <a:lnRef idx="0">
              <a:schemeClr val="accent4">
                <a:tint val="40000"/>
                <a:alpha val="90000"/>
                <a:hueOff val="-1972853"/>
                <a:satOff val="11079"/>
                <a:lumOff val="704"/>
                <a:alphaOff val="0"/>
              </a:schemeClr>
            </a:lnRef>
            <a:fillRef idx="1">
              <a:schemeClr val="accent4">
                <a:tint val="40000"/>
                <a:alpha val="90000"/>
                <a:hueOff val="-1972853"/>
                <a:satOff val="11079"/>
                <a:lumOff val="704"/>
                <a:alphaOff val="0"/>
              </a:schemeClr>
            </a:fillRef>
            <a:effectRef idx="0">
              <a:schemeClr val="accent4">
                <a:tint val="40000"/>
                <a:alpha val="90000"/>
                <a:hueOff val="-1972853"/>
                <a:satOff val="11079"/>
                <a:lumOff val="704"/>
                <a:alphaOff val="0"/>
              </a:schemeClr>
            </a:effectRef>
            <a:fontRef idx="minor">
              <a:schemeClr val="dk1">
                <a:hueOff val="0"/>
                <a:satOff val="0"/>
                <a:lumOff val="0"/>
                <a:alphaOff val="0"/>
              </a:schemeClr>
            </a:fontRef>
          </p:style>
        </p:sp>
        <p:sp>
          <p:nvSpPr>
            <p:cNvPr id="30" name="圓角化同側角落矩形 12"/>
            <p:cNvSpPr/>
            <p:nvPr/>
          </p:nvSpPr>
          <p:spPr>
            <a:xfrm>
              <a:off x="1085937" y="3187160"/>
              <a:ext cx="6884654" cy="6363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622300">
                <a:spcAft>
                  <a:spcPts val="600"/>
                </a:spcAft>
              </a:pPr>
              <a:r>
                <a:rPr lang="zh-TW" altLang="en-US" dirty="0" smtClean="0">
                  <a:latin typeface="微軟正黑體" pitchFamily="34" charset="-120"/>
                  <a:ea typeface="微軟正黑體" pitchFamily="34" charset="-120"/>
                </a:rPr>
                <a:t>新購”台南仁德旗艦廠”預估年產量</a:t>
              </a:r>
              <a:r>
                <a:rPr lang="en-US" altLang="zh-TW" dirty="0" smtClean="0">
                  <a:latin typeface="微軟正黑體" pitchFamily="34" charset="-120"/>
                  <a:ea typeface="微軟正黑體" pitchFamily="34" charset="-120"/>
                </a:rPr>
                <a:t>60</a:t>
              </a:r>
              <a:r>
                <a:rPr lang="zh-TW" altLang="en-US" dirty="0" smtClean="0">
                  <a:latin typeface="微軟正黑體" pitchFamily="34" charset="-120"/>
                  <a:ea typeface="微軟正黑體" pitchFamily="34" charset="-120"/>
                </a:rPr>
                <a:t>萬</a:t>
              </a:r>
              <a:r>
                <a:rPr lang="en-US" altLang="zh-TW" dirty="0" smtClean="0">
                  <a:latin typeface="微軟正黑體" pitchFamily="34" charset="-120"/>
                  <a:ea typeface="微軟正黑體" pitchFamily="34" charset="-120"/>
                </a:rPr>
                <a:t>M</a:t>
              </a:r>
              <a:r>
                <a:rPr lang="en-US" altLang="zh-TW" baseline="30000" dirty="0" smtClean="0">
                  <a:latin typeface="微軟正黑體" pitchFamily="34" charset="-120"/>
                  <a:ea typeface="微軟正黑體" pitchFamily="34" charset="-120"/>
                </a:rPr>
                <a:t>3 </a:t>
              </a:r>
              <a:r>
                <a:rPr lang="zh-TW" altLang="en-US" dirty="0" smtClean="0">
                  <a:latin typeface="微軟正黑體" pitchFamily="34" charset="-120"/>
                  <a:ea typeface="微軟正黑體" pitchFamily="34" charset="-120"/>
                </a:rPr>
                <a:t>，配合政府「大南方計劃」的推動，適時發揮其效益。（可提升產量近</a:t>
              </a:r>
              <a:r>
                <a:rPr lang="en-US" altLang="zh-TW" dirty="0" smtClean="0">
                  <a:latin typeface="微軟正黑體" pitchFamily="34" charset="-120"/>
                  <a:ea typeface="微軟正黑體" pitchFamily="34" charset="-120"/>
                </a:rPr>
                <a:t>10%)</a:t>
              </a:r>
              <a:endParaRPr lang="zh-TW" altLang="en-US" dirty="0">
                <a:latin typeface="微軟正黑體" pitchFamily="34" charset="-120"/>
                <a:ea typeface="微軟正黑體" pitchFamily="34" charset="-120"/>
              </a:endParaRPr>
            </a:p>
          </p:txBody>
        </p:sp>
      </p:grpSp>
      <p:grpSp>
        <p:nvGrpSpPr>
          <p:cNvPr id="31" name="群組 11"/>
          <p:cNvGrpSpPr/>
          <p:nvPr/>
        </p:nvGrpSpPr>
        <p:grpSpPr>
          <a:xfrm>
            <a:off x="629046" y="4704830"/>
            <a:ext cx="1129060" cy="1234854"/>
            <a:chOff x="437" y="3130389"/>
            <a:chExt cx="948794" cy="749857"/>
          </a:xfrm>
          <a:scene3d>
            <a:camera prst="orthographicFront">
              <a:rot lat="0" lon="0" rev="0"/>
            </a:camera>
            <a:lightRig rig="contrasting" dir="t">
              <a:rot lat="0" lon="0" rev="1200000"/>
            </a:lightRig>
          </a:scene3d>
        </p:grpSpPr>
        <p:sp>
          <p:nvSpPr>
            <p:cNvPr id="32" name="圓角矩形 31"/>
            <p:cNvSpPr/>
            <p:nvPr/>
          </p:nvSpPr>
          <p:spPr>
            <a:xfrm>
              <a:off x="437" y="3130389"/>
              <a:ext cx="948794" cy="749857"/>
            </a:xfrm>
            <a:prstGeom prst="roundRect">
              <a:avLst/>
            </a:prstGeom>
            <a:solidFill>
              <a:srgbClr val="556EB7"/>
            </a:solidFill>
            <a:sp3d contourW="19050" prstMaterial="metal">
              <a:bevelT w="88900" h="203200"/>
              <a:bevelB w="165100" h="2540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33" name="圓角矩形 14"/>
            <p:cNvSpPr/>
            <p:nvPr/>
          </p:nvSpPr>
          <p:spPr>
            <a:xfrm>
              <a:off x="37042" y="3166994"/>
              <a:ext cx="875584" cy="6766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五</a:t>
              </a:r>
              <a:r>
                <a:rPr lang="en-US" altLang="zh-TW" sz="3500" kern="1200" dirty="0" smtClean="0">
                  <a:latin typeface="微軟正黑體" pitchFamily="34" charset="-120"/>
                  <a:ea typeface="微軟正黑體" pitchFamily="34" charset="-120"/>
                </a:rPr>
                <a:t>)</a:t>
              </a:r>
              <a:r>
                <a:rPr lang="zh-TW" altLang="en-US" sz="3500" kern="1200" dirty="0" smtClean="0">
                  <a:latin typeface="微軟正黑體" pitchFamily="34" charset="-120"/>
                  <a:ea typeface="微軟正黑體" pitchFamily="34" charset="-120"/>
                </a:rPr>
                <a:t> </a:t>
              </a:r>
              <a:endParaRPr lang="zh-TW" altLang="en-US" sz="3500" kern="1200" dirty="0">
                <a:latin typeface="微軟正黑體" pitchFamily="34" charset="-120"/>
                <a:ea typeface="微軟正黑體" pitchFamily="34" charset="-120"/>
              </a:endParaRPr>
            </a:p>
          </p:txBody>
        </p:sp>
      </p:grpSp>
      <p:sp>
        <p:nvSpPr>
          <p:cNvPr id="35" name="文字方塊 34"/>
          <p:cNvSpPr txBox="1"/>
          <p:nvPr/>
        </p:nvSpPr>
        <p:spPr>
          <a:xfrm>
            <a:off x="7053943" y="142506"/>
            <a:ext cx="2066307"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zh-TW" altLang="en-US" dirty="0" smtClean="0">
                <a:latin typeface="微軟正黑體" pitchFamily="34" charset="-120"/>
                <a:ea typeface="微軟正黑體" pitchFamily="34" charset="-120"/>
              </a:rPr>
              <a:t>中、長期營運亮點</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7255</TotalTime>
  <Words>2621</Words>
  <Application>Microsoft Office PowerPoint</Application>
  <PresentationFormat>如螢幕大小 (4:3)</PresentationFormat>
  <Paragraphs>359</Paragraphs>
  <Slides>19</Slides>
  <Notes>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Theme</vt:lpstr>
      <vt:lpstr>國產建材實業股份有限公司</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vector>
  </TitlesOfParts>
  <Company>pace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Evie</dc:creator>
  <cp:lastModifiedBy>olga</cp:lastModifiedBy>
  <cp:revision>627</cp:revision>
  <dcterms:created xsi:type="dcterms:W3CDTF">2015-03-09T07:31:44Z</dcterms:created>
  <dcterms:modified xsi:type="dcterms:W3CDTF">2021-04-26T03:36:07Z</dcterms:modified>
</cp:coreProperties>
</file>