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notesSlides/notesSlide3.xml" ContentType="application/vnd.openxmlformats-officedocument.presentationml.notesSlide+xml"/>
  <Override PartName="/ppt/charts/chart8.xml" ContentType="application/vnd.openxmlformats-officedocument.drawingml.chart+xml"/>
  <Override PartName="/ppt/charts/style3.xml" ContentType="application/vnd.ms-office.chartstyle+xml"/>
  <Override PartName="/ppt/charts/colors3.xml" ContentType="application/vnd.ms-office.chartcolorstyle+xml"/>
  <Override PartName="/ppt/charts/chart9.xml" ContentType="application/vnd.openxmlformats-officedocument.drawingml.chart+xml"/>
  <Override PartName="/ppt/charts/style4.xml" ContentType="application/vnd.ms-office.chartstyle+xml"/>
  <Override PartName="/ppt/charts/colors4.xml" ContentType="application/vnd.ms-office.chartcolorstyle+xml"/>
  <Override PartName="/ppt/charts/chart10.xml" ContentType="application/vnd.openxmlformats-officedocument.drawingml.chart+xml"/>
  <Override PartName="/ppt/charts/style5.xml" ContentType="application/vnd.ms-office.chartstyle+xml"/>
  <Override PartName="/ppt/charts/colors5.xml" ContentType="application/vnd.ms-office.chartcolorstyle+xml"/>
  <Override PartName="/ppt/charts/chart11.xml" ContentType="application/vnd.openxmlformats-officedocument.drawingml.chart+xml"/>
  <Override PartName="/ppt/charts/style6.xml" ContentType="application/vnd.ms-office.chartstyle+xml"/>
  <Override PartName="/ppt/charts/colors6.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405" r:id="rId2"/>
    <p:sldId id="389" r:id="rId3"/>
    <p:sldId id="436" r:id="rId4"/>
    <p:sldId id="437" r:id="rId5"/>
    <p:sldId id="438" r:id="rId6"/>
    <p:sldId id="408" r:id="rId7"/>
    <p:sldId id="413" r:id="rId8"/>
    <p:sldId id="417" r:id="rId9"/>
    <p:sldId id="410" r:id="rId10"/>
    <p:sldId id="418" r:id="rId11"/>
    <p:sldId id="429" r:id="rId12"/>
    <p:sldId id="430" r:id="rId13"/>
    <p:sldId id="391" r:id="rId14"/>
    <p:sldId id="445" r:id="rId15"/>
    <p:sldId id="446" r:id="rId16"/>
    <p:sldId id="433" r:id="rId17"/>
    <p:sldId id="444" r:id="rId18"/>
    <p:sldId id="443" r:id="rId19"/>
  </p:sldIdLst>
  <p:sldSz cx="9144000" cy="6858000" type="screen4x3"/>
  <p:notesSz cx="6797675" cy="9926638"/>
  <p:defaultTextStyle>
    <a:defPPr rtl="0">
      <a:defRPr lang="en-US"/>
    </a:defPPr>
    <a:lvl1pPr algn="l" defTabSz="457200" rtl="0" fontAlgn="base">
      <a:spcBef>
        <a:spcPct val="0"/>
      </a:spcBef>
      <a:spcAft>
        <a:spcPct val="0"/>
      </a:spcAft>
      <a:defRPr kumimoji="1" kern="1200">
        <a:solidFill>
          <a:schemeClr val="tx1"/>
        </a:solidFill>
        <a:latin typeface="Arial" charset="0"/>
        <a:ea typeface="新細明體" charset="-120"/>
        <a:cs typeface="+mn-cs"/>
      </a:defRPr>
    </a:lvl1pPr>
    <a:lvl2pPr marL="457200" algn="l" defTabSz="457200" rtl="0" fontAlgn="base">
      <a:spcBef>
        <a:spcPct val="0"/>
      </a:spcBef>
      <a:spcAft>
        <a:spcPct val="0"/>
      </a:spcAft>
      <a:defRPr kumimoji="1" kern="1200">
        <a:solidFill>
          <a:schemeClr val="tx1"/>
        </a:solidFill>
        <a:latin typeface="Arial" charset="0"/>
        <a:ea typeface="新細明體" charset="-120"/>
        <a:cs typeface="+mn-cs"/>
      </a:defRPr>
    </a:lvl2pPr>
    <a:lvl3pPr marL="914400" algn="l" defTabSz="457200" rtl="0" fontAlgn="base">
      <a:spcBef>
        <a:spcPct val="0"/>
      </a:spcBef>
      <a:spcAft>
        <a:spcPct val="0"/>
      </a:spcAft>
      <a:defRPr kumimoji="1" kern="1200">
        <a:solidFill>
          <a:schemeClr val="tx1"/>
        </a:solidFill>
        <a:latin typeface="Arial" charset="0"/>
        <a:ea typeface="新細明體" charset="-120"/>
        <a:cs typeface="+mn-cs"/>
      </a:defRPr>
    </a:lvl3pPr>
    <a:lvl4pPr marL="1371600" algn="l" defTabSz="457200" rtl="0" fontAlgn="base">
      <a:spcBef>
        <a:spcPct val="0"/>
      </a:spcBef>
      <a:spcAft>
        <a:spcPct val="0"/>
      </a:spcAft>
      <a:defRPr kumimoji="1" kern="1200">
        <a:solidFill>
          <a:schemeClr val="tx1"/>
        </a:solidFill>
        <a:latin typeface="Arial" charset="0"/>
        <a:ea typeface="新細明體" charset="-120"/>
        <a:cs typeface="+mn-cs"/>
      </a:defRPr>
    </a:lvl4pPr>
    <a:lvl5pPr marL="1828800" algn="l" defTabSz="457200"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D3E5"/>
    <a:srgbClr val="5960B2"/>
    <a:srgbClr val="D8D3E0"/>
    <a:srgbClr val="E1DBC3"/>
    <a:srgbClr val="E2D5C3"/>
    <a:srgbClr val="BDA554"/>
    <a:srgbClr val="BE9152"/>
    <a:srgbClr val="E2CFC2"/>
    <a:srgbClr val="BF7C50"/>
    <a:srgbClr val="BF67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7E9639D4-E3E2-4D34-9284-5A2195B3D0D7}" styleName="淺色樣式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中等深淺樣式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E171933-4619-4E11-9A3F-F7608DF75F80}" styleName="中等深淺樣式 1 - 輔色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480" autoAdjust="0"/>
    <p:restoredTop sz="94660"/>
  </p:normalViewPr>
  <p:slideViewPr>
    <p:cSldViewPr snapToGrid="0" snapToObjects="1">
      <p:cViewPr varScale="1">
        <p:scale>
          <a:sx n="103" d="100"/>
          <a:sy n="103" d="100"/>
        </p:scale>
        <p:origin x="120" y="112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___.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___9.xlsx"/><Relationship Id="rId2" Type="http://schemas.microsoft.com/office/2011/relationships/chartColorStyle" Target="colors5.xml"/><Relationship Id="rId1" Type="http://schemas.microsoft.com/office/2011/relationships/chartStyle" Target="style5.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___10.xlsx"/><Relationship Id="rId2" Type="http://schemas.microsoft.com/office/2011/relationships/chartColorStyle" Target="colors6.xml"/><Relationship Id="rId1" Type="http://schemas.microsoft.com/office/2011/relationships/chartStyle" Target="style6.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___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___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___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___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___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___6.xlsx"/></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___7.xlsx"/><Relationship Id="rId2" Type="http://schemas.microsoft.com/office/2011/relationships/chartColorStyle" Target="colors3.xml"/><Relationship Id="rId1" Type="http://schemas.microsoft.com/office/2011/relationships/chartStyle" Target="style3.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___8.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lumMod val="65000"/>
                    <a:lumOff val="35000"/>
                  </a:schemeClr>
                </a:solidFill>
                <a:latin typeface="+mn-lt"/>
                <a:ea typeface="+mn-ea"/>
                <a:cs typeface="+mn-cs"/>
              </a:defRPr>
            </a:pPr>
            <a:r>
              <a:rPr lang="en-US" altLang="zh-TW" sz="1100" b="1" i="0" baseline="0" dirty="0" smtClean="0">
                <a:effectLst/>
              </a:rPr>
              <a:t>(II) Consolidated income statement for the last three years</a:t>
            </a:r>
            <a:endParaRPr lang="zh-TW" altLang="zh-TW" sz="1100" dirty="0">
              <a:effectLst/>
            </a:endParaRPr>
          </a:p>
        </c:rich>
      </c:tx>
      <c:layout/>
      <c:overlay val="0"/>
      <c:spPr>
        <a:noFill/>
        <a:ln>
          <a:noFill/>
        </a:ln>
        <a:effectLst/>
      </c:spPr>
      <c:txPr>
        <a:bodyPr rot="0" spcFirstLastPara="1" vertOverflow="ellipsis" vert="horz" wrap="square" anchor="ctr" anchorCtr="1"/>
        <a:lstStyle/>
        <a:p>
          <a:pPr>
            <a:defRPr sz="1200" b="1" i="0" u="none" strike="noStrike" kern="1200" spc="0" baseline="0">
              <a:solidFill>
                <a:schemeClr val="tx1">
                  <a:lumMod val="65000"/>
                  <a:lumOff val="35000"/>
                </a:schemeClr>
              </a:solidFill>
              <a:latin typeface="+mn-lt"/>
              <a:ea typeface="+mn-ea"/>
              <a:cs typeface="+mn-cs"/>
            </a:defRPr>
          </a:pPr>
          <a:endParaRPr lang="zh-TW"/>
        </a:p>
      </c:txPr>
    </c:title>
    <c:autoTitleDeleted val="0"/>
    <c:plotArea>
      <c:layout>
        <c:manualLayout>
          <c:layoutTarget val="inner"/>
          <c:xMode val="edge"/>
          <c:yMode val="edge"/>
          <c:x val="0.27580180232424439"/>
          <c:y val="9.7995092442829598E-2"/>
          <c:w val="0.59489748068545512"/>
          <c:h val="0.65500977817719597"/>
        </c:manualLayout>
      </c:layout>
      <c:barChart>
        <c:barDir val="col"/>
        <c:grouping val="clustered"/>
        <c:varyColors val="0"/>
        <c:ser>
          <c:idx val="0"/>
          <c:order val="0"/>
          <c:tx>
            <c:strRef>
              <c:f>工作表1!$B$1</c:f>
              <c:strCache>
                <c:ptCount val="1"/>
                <c:pt idx="0">
                  <c:v>Operating Revenue</c:v>
                </c:pt>
              </c:strCache>
            </c:strRef>
          </c:tx>
          <c:spPr>
            <a:solidFill>
              <a:schemeClr val="accent1"/>
            </a:solidFill>
            <a:ln>
              <a:noFill/>
            </a:ln>
            <a:effectLst>
              <a:outerShdw blurRad="40005" dist="22860" dir="5400000" algn="ctr" rotWithShape="0">
                <a:srgbClr val="000000">
                  <a:alpha val="35000"/>
                </a:srgbClr>
              </a:outerShdw>
            </a:effectLst>
            <a:scene3d>
              <a:camera prst="orthographicFront"/>
              <a:lightRig rig="threePt" dir="t"/>
            </a:scene3d>
            <a:sp3d>
              <a:bevelT w="165100"/>
              <a:bevelB w="165100"/>
            </a:sp3d>
          </c:spPr>
          <c:invertIfNegative val="0"/>
          <c:cat>
            <c:numRef>
              <c:f>工作表1!$A$2:$A$4</c:f>
              <c:numCache>
                <c:formatCode>General</c:formatCode>
                <c:ptCount val="3"/>
                <c:pt idx="0">
                  <c:v>2020</c:v>
                </c:pt>
                <c:pt idx="1">
                  <c:v>2021</c:v>
                </c:pt>
                <c:pt idx="2">
                  <c:v>2022</c:v>
                </c:pt>
              </c:numCache>
            </c:numRef>
          </c:cat>
          <c:val>
            <c:numRef>
              <c:f>工作表1!$B$2:$B$4</c:f>
              <c:numCache>
                <c:formatCode>General</c:formatCode>
                <c:ptCount val="3"/>
                <c:pt idx="0">
                  <c:v>188.78</c:v>
                </c:pt>
                <c:pt idx="1">
                  <c:v>218.01</c:v>
                </c:pt>
                <c:pt idx="2">
                  <c:v>212.79</c:v>
                </c:pt>
              </c:numCache>
            </c:numRef>
          </c:val>
          <c:extLst>
            <c:ext xmlns:c16="http://schemas.microsoft.com/office/drawing/2014/chart" uri="{C3380CC4-5D6E-409C-BE32-E72D297353CC}">
              <c16:uniqueId val="{00000000-B0FF-4091-AE01-F0594B19C166}"/>
            </c:ext>
          </c:extLst>
        </c:ser>
        <c:ser>
          <c:idx val="1"/>
          <c:order val="1"/>
          <c:tx>
            <c:strRef>
              <c:f>工作表1!$C$1</c:f>
              <c:strCache>
                <c:ptCount val="1"/>
                <c:pt idx="0">
                  <c:v>Gross Profit</c:v>
                </c:pt>
              </c:strCache>
            </c:strRef>
          </c:tx>
          <c:spPr>
            <a:solidFill>
              <a:schemeClr val="accent2"/>
            </a:solidFill>
            <a:ln>
              <a:noFill/>
            </a:ln>
            <a:effectLst>
              <a:outerShdw blurRad="44450" dist="22860" dir="5400000" algn="ctr" rotWithShape="0">
                <a:srgbClr val="000000">
                  <a:alpha val="35000"/>
                </a:srgbClr>
              </a:outerShdw>
            </a:effectLst>
            <a:scene3d>
              <a:camera prst="orthographicFront"/>
              <a:lightRig rig="threePt" dir="t"/>
            </a:scene3d>
            <a:sp3d>
              <a:bevelT w="165100"/>
              <a:bevelB w="165100"/>
            </a:sp3d>
          </c:spPr>
          <c:invertIfNegative val="0"/>
          <c:cat>
            <c:numRef>
              <c:f>工作表1!$A$2:$A$4</c:f>
              <c:numCache>
                <c:formatCode>General</c:formatCode>
                <c:ptCount val="3"/>
                <c:pt idx="0">
                  <c:v>2020</c:v>
                </c:pt>
                <c:pt idx="1">
                  <c:v>2021</c:v>
                </c:pt>
                <c:pt idx="2">
                  <c:v>2022</c:v>
                </c:pt>
              </c:numCache>
            </c:numRef>
          </c:cat>
          <c:val>
            <c:numRef>
              <c:f>工作表1!$C$2:$C$4</c:f>
              <c:numCache>
                <c:formatCode>General</c:formatCode>
                <c:ptCount val="3"/>
                <c:pt idx="0">
                  <c:v>31.33</c:v>
                </c:pt>
                <c:pt idx="1">
                  <c:v>41.06</c:v>
                </c:pt>
                <c:pt idx="2">
                  <c:v>43.02</c:v>
                </c:pt>
              </c:numCache>
            </c:numRef>
          </c:val>
          <c:extLst>
            <c:ext xmlns:c16="http://schemas.microsoft.com/office/drawing/2014/chart" uri="{C3380CC4-5D6E-409C-BE32-E72D297353CC}">
              <c16:uniqueId val="{00000001-B0FF-4091-AE01-F0594B19C166}"/>
            </c:ext>
          </c:extLst>
        </c:ser>
        <c:ser>
          <c:idx val="2"/>
          <c:order val="2"/>
          <c:tx>
            <c:strRef>
              <c:f>工作表1!$D$1</c:f>
              <c:strCache>
                <c:ptCount val="1"/>
                <c:pt idx="0">
                  <c:v>Net Income</c:v>
                </c:pt>
              </c:strCache>
            </c:strRef>
          </c:tx>
          <c:spPr>
            <a:solidFill>
              <a:schemeClr val="accent3"/>
            </a:solidFill>
            <a:ln>
              <a:noFill/>
            </a:ln>
            <a:effectLst>
              <a:outerShdw blurRad="44450" dist="22860" dir="5400000" algn="ctr" rotWithShape="0">
                <a:srgbClr val="000000">
                  <a:alpha val="35000"/>
                </a:srgbClr>
              </a:outerShdw>
            </a:effectLst>
            <a:scene3d>
              <a:camera prst="orthographicFront"/>
              <a:lightRig rig="threePt" dir="t"/>
            </a:scene3d>
            <a:sp3d>
              <a:bevelT w="165100"/>
              <a:bevelB w="165100"/>
            </a:sp3d>
          </c:spPr>
          <c:invertIfNegative val="0"/>
          <c:cat>
            <c:numRef>
              <c:f>工作表1!$A$2:$A$4</c:f>
              <c:numCache>
                <c:formatCode>General</c:formatCode>
                <c:ptCount val="3"/>
                <c:pt idx="0">
                  <c:v>2020</c:v>
                </c:pt>
                <c:pt idx="1">
                  <c:v>2021</c:v>
                </c:pt>
                <c:pt idx="2">
                  <c:v>2022</c:v>
                </c:pt>
              </c:numCache>
            </c:numRef>
          </c:cat>
          <c:val>
            <c:numRef>
              <c:f>工作表1!$D$2:$D$4</c:f>
              <c:numCache>
                <c:formatCode>General</c:formatCode>
                <c:ptCount val="3"/>
                <c:pt idx="0">
                  <c:v>25.51</c:v>
                </c:pt>
                <c:pt idx="1">
                  <c:v>29.33</c:v>
                </c:pt>
                <c:pt idx="2">
                  <c:v>42.36</c:v>
                </c:pt>
              </c:numCache>
            </c:numRef>
          </c:val>
          <c:extLst>
            <c:ext xmlns:c16="http://schemas.microsoft.com/office/drawing/2014/chart" uri="{C3380CC4-5D6E-409C-BE32-E72D297353CC}">
              <c16:uniqueId val="{00000002-B0FF-4091-AE01-F0594B19C166}"/>
            </c:ext>
          </c:extLst>
        </c:ser>
        <c:dLbls>
          <c:showLegendKey val="0"/>
          <c:showVal val="0"/>
          <c:showCatName val="0"/>
          <c:showSerName val="0"/>
          <c:showPercent val="0"/>
          <c:showBubbleSize val="0"/>
        </c:dLbls>
        <c:gapWidth val="150"/>
        <c:axId val="1885546752"/>
        <c:axId val="1885537600"/>
      </c:barChart>
      <c:lineChart>
        <c:grouping val="stacked"/>
        <c:varyColors val="0"/>
        <c:ser>
          <c:idx val="3"/>
          <c:order val="3"/>
          <c:tx>
            <c:strRef>
              <c:f>工作表1!$E$1</c:f>
              <c:strCache>
                <c:ptCount val="1"/>
                <c:pt idx="0">
                  <c:v>Gross Margin%</c:v>
                </c:pt>
              </c:strCache>
            </c:strRef>
          </c:tx>
          <c:spPr>
            <a:ln w="38100" cap="rnd">
              <a:solidFill>
                <a:srgbClr val="FF0000"/>
              </a:solidFill>
              <a:round/>
            </a:ln>
            <a:effectLst/>
          </c:spPr>
          <c:marker>
            <c:symbol val="circle"/>
            <c:size val="5"/>
            <c:spPr>
              <a:solidFill>
                <a:srgbClr val="FF0000"/>
              </a:solidFill>
              <a:ln w="38100">
                <a:solidFill>
                  <a:srgbClr val="FF0000"/>
                </a:solidFill>
              </a:ln>
              <a:effectLst/>
            </c:spPr>
          </c:marker>
          <c:cat>
            <c:numRef>
              <c:f>工作表1!$A$2:$A$4</c:f>
              <c:numCache>
                <c:formatCode>General</c:formatCode>
                <c:ptCount val="3"/>
                <c:pt idx="0">
                  <c:v>2020</c:v>
                </c:pt>
                <c:pt idx="1">
                  <c:v>2021</c:v>
                </c:pt>
                <c:pt idx="2">
                  <c:v>2022</c:v>
                </c:pt>
              </c:numCache>
            </c:numRef>
          </c:cat>
          <c:val>
            <c:numRef>
              <c:f>工作表1!$E$2:$E$4</c:f>
              <c:numCache>
                <c:formatCode>0.00%</c:formatCode>
                <c:ptCount val="3"/>
                <c:pt idx="0">
                  <c:v>0.16600000000000001</c:v>
                </c:pt>
                <c:pt idx="1">
                  <c:v>0.1883</c:v>
                </c:pt>
                <c:pt idx="2">
                  <c:v>0.20219999999999999</c:v>
                </c:pt>
              </c:numCache>
            </c:numRef>
          </c:val>
          <c:smooth val="0"/>
          <c:extLst>
            <c:ext xmlns:c16="http://schemas.microsoft.com/office/drawing/2014/chart" uri="{C3380CC4-5D6E-409C-BE32-E72D297353CC}">
              <c16:uniqueId val="{00000003-B0FF-4091-AE01-F0594B19C166}"/>
            </c:ext>
          </c:extLst>
        </c:ser>
        <c:dLbls>
          <c:showLegendKey val="0"/>
          <c:showVal val="0"/>
          <c:showCatName val="0"/>
          <c:showSerName val="0"/>
          <c:showPercent val="0"/>
          <c:showBubbleSize val="0"/>
        </c:dLbls>
        <c:marker val="1"/>
        <c:smooth val="0"/>
        <c:axId val="2063566144"/>
        <c:axId val="2063564064"/>
      </c:lineChart>
      <c:catAx>
        <c:axId val="18855467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crossAx val="1885537600"/>
        <c:crosses val="autoZero"/>
        <c:auto val="1"/>
        <c:lblAlgn val="ctr"/>
        <c:lblOffset val="100"/>
        <c:noMultiLvlLbl val="0"/>
      </c:catAx>
      <c:valAx>
        <c:axId val="1885537600"/>
        <c:scaling>
          <c:logBase val="10"/>
          <c:orientation val="minMax"/>
          <c:max val="1000"/>
          <c:min val="1"/>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ltLang="zh-TW" sz="1000" b="1" i="0" baseline="0" dirty="0" smtClean="0">
                    <a:effectLst/>
                  </a:rPr>
                  <a:t>unit : billion</a:t>
                </a:r>
              </a:p>
            </c:rich>
          </c:tx>
          <c:layout>
            <c:manualLayout>
              <c:xMode val="edge"/>
              <c:yMode val="edge"/>
              <c:x val="4.5776217311071413E-2"/>
              <c:y val="0.79181886295268755"/>
            </c:manualLayout>
          </c:layout>
          <c:overlay val="0"/>
          <c:spPr>
            <a:noFill/>
            <a:ln>
              <a:noFill/>
            </a:ln>
            <a:effectLst/>
          </c:spPr>
          <c:txPr>
            <a:bodyPr rot="0" spcFirstLastPara="1" vertOverflow="ellipsis"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zh-TW"/>
            </a:p>
          </c:txPr>
        </c:title>
        <c:numFmt formatCode="General" sourceLinked="1"/>
        <c:majorTickMark val="in"/>
        <c:minorTickMark val="none"/>
        <c:tickLblPos val="nextTo"/>
        <c:spPr>
          <a:noFill/>
          <a:ln>
            <a:solidFill>
              <a:schemeClr val="accent1"/>
            </a:solid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zh-TW"/>
          </a:p>
        </c:txPr>
        <c:crossAx val="1885546752"/>
        <c:crosses val="autoZero"/>
        <c:crossBetween val="between"/>
        <c:majorUnit val="10"/>
      </c:valAx>
      <c:valAx>
        <c:axId val="2063564064"/>
        <c:scaling>
          <c:orientation val="minMax"/>
        </c:scaling>
        <c:delete val="0"/>
        <c:axPos val="r"/>
        <c:numFmt formatCode="0.00%" sourceLinked="1"/>
        <c:majorTickMark val="out"/>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zh-TW"/>
          </a:p>
        </c:txPr>
        <c:crossAx val="2063566144"/>
        <c:crosses val="max"/>
        <c:crossBetween val="between"/>
      </c:valAx>
      <c:catAx>
        <c:axId val="2063566144"/>
        <c:scaling>
          <c:orientation val="minMax"/>
        </c:scaling>
        <c:delete val="1"/>
        <c:axPos val="b"/>
        <c:numFmt formatCode="General" sourceLinked="1"/>
        <c:majorTickMark val="out"/>
        <c:minorTickMark val="none"/>
        <c:tickLblPos val="nextTo"/>
        <c:crossAx val="2063564064"/>
        <c:crosses val="autoZero"/>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100" b="1" i="0" u="none" strike="noStrike" kern="1200" baseline="0">
                <a:solidFill>
                  <a:schemeClr val="tx1">
                    <a:lumMod val="65000"/>
                    <a:lumOff val="35000"/>
                  </a:schemeClr>
                </a:solidFill>
                <a:latin typeface="+mn-lt"/>
                <a:ea typeface="+mn-ea"/>
                <a:cs typeface="+mn-cs"/>
              </a:defRPr>
            </a:pPr>
            <a:endParaRPr lang="zh-TW"/>
          </a:p>
        </c:txPr>
      </c:dTable>
      <c:spPr>
        <a:noFill/>
        <a:ln>
          <a:noFill/>
        </a:ln>
        <a:effectLst/>
      </c:spPr>
    </c:plotArea>
    <c:plotVisOnly val="1"/>
    <c:dispBlanksAs val="gap"/>
    <c:showDLblsOverMax val="0"/>
  </c:chart>
  <c:spPr>
    <a:noFill/>
    <a:ln>
      <a:noFill/>
    </a:ln>
    <a:effectLst/>
  </c:spPr>
  <c:txPr>
    <a:bodyPr/>
    <a:lstStyle/>
    <a:p>
      <a:pPr>
        <a:defRPr/>
      </a:pPr>
      <a:endParaRPr lang="zh-TW"/>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cked"/>
        <c:varyColors val="0"/>
        <c:ser>
          <c:idx val="0"/>
          <c:order val="0"/>
          <c:tx>
            <c:strRef>
              <c:f>工作表1!$B$1</c:f>
              <c:strCache>
                <c:ptCount val="1"/>
                <c:pt idx="0">
                  <c:v>Price Index</c:v>
                </c:pt>
              </c:strCache>
            </c:strRef>
          </c:tx>
          <c:spPr>
            <a:ln w="34925" cap="rnd">
              <a:solidFill>
                <a:srgbClr val="FF0000"/>
              </a:solidFill>
              <a:round/>
            </a:ln>
            <a:effectLst/>
          </c:spPr>
          <c:marker>
            <c:symbol val="circle"/>
            <c:size val="5"/>
            <c:spPr>
              <a:solidFill>
                <a:srgbClr val="FF0000"/>
              </a:solidFill>
              <a:ln w="22225">
                <a:solidFill>
                  <a:srgbClr val="FF0000"/>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zh-TW"/>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工作表1!$A$2:$A$25</c:f>
              <c:strCache>
                <c:ptCount val="24"/>
                <c:pt idx="0">
                  <c:v>Jun,2021</c:v>
                </c:pt>
                <c:pt idx="1">
                  <c:v>Jul</c:v>
                </c:pt>
                <c:pt idx="2">
                  <c:v>Aug</c:v>
                </c:pt>
                <c:pt idx="3">
                  <c:v>Sep</c:v>
                </c:pt>
                <c:pt idx="4">
                  <c:v>Oct</c:v>
                </c:pt>
                <c:pt idx="5">
                  <c:v>Nov</c:v>
                </c:pt>
                <c:pt idx="6">
                  <c:v>Dec</c:v>
                </c:pt>
                <c:pt idx="7">
                  <c:v>Jan,2022</c:v>
                </c:pt>
                <c:pt idx="8">
                  <c:v>Feb</c:v>
                </c:pt>
                <c:pt idx="9">
                  <c:v>Mar</c:v>
                </c:pt>
                <c:pt idx="10">
                  <c:v>Apr</c:v>
                </c:pt>
                <c:pt idx="11">
                  <c:v>May</c:v>
                </c:pt>
                <c:pt idx="12">
                  <c:v>Jun</c:v>
                </c:pt>
                <c:pt idx="13">
                  <c:v>Jul</c:v>
                </c:pt>
                <c:pt idx="14">
                  <c:v>Aug</c:v>
                </c:pt>
                <c:pt idx="15">
                  <c:v>Sep</c:v>
                </c:pt>
                <c:pt idx="16">
                  <c:v>Oct</c:v>
                </c:pt>
                <c:pt idx="17">
                  <c:v>Nov</c:v>
                </c:pt>
                <c:pt idx="18">
                  <c:v>Dec</c:v>
                </c:pt>
                <c:pt idx="19">
                  <c:v>Jan,2023</c:v>
                </c:pt>
                <c:pt idx="20">
                  <c:v>Feb</c:v>
                </c:pt>
                <c:pt idx="21">
                  <c:v>Mar</c:v>
                </c:pt>
                <c:pt idx="22">
                  <c:v>Apr</c:v>
                </c:pt>
                <c:pt idx="23">
                  <c:v>May</c:v>
                </c:pt>
              </c:strCache>
            </c:strRef>
          </c:cat>
          <c:val>
            <c:numRef>
              <c:f>工作表1!$B$2:$B$25</c:f>
              <c:numCache>
                <c:formatCode>General</c:formatCode>
                <c:ptCount val="24"/>
                <c:pt idx="0">
                  <c:v>99.1</c:v>
                </c:pt>
                <c:pt idx="1">
                  <c:v>99.8</c:v>
                </c:pt>
                <c:pt idx="2">
                  <c:v>100.2</c:v>
                </c:pt>
                <c:pt idx="3">
                  <c:v>100.4</c:v>
                </c:pt>
                <c:pt idx="4">
                  <c:v>101.4</c:v>
                </c:pt>
                <c:pt idx="5">
                  <c:v>102.8</c:v>
                </c:pt>
                <c:pt idx="6">
                  <c:v>104.6</c:v>
                </c:pt>
                <c:pt idx="7">
                  <c:v>105.4</c:v>
                </c:pt>
                <c:pt idx="8">
                  <c:v>105.8</c:v>
                </c:pt>
                <c:pt idx="9">
                  <c:v>106.5</c:v>
                </c:pt>
                <c:pt idx="10">
                  <c:v>108.6</c:v>
                </c:pt>
                <c:pt idx="11">
                  <c:v>112.2</c:v>
                </c:pt>
                <c:pt idx="12">
                  <c:v>113.9</c:v>
                </c:pt>
                <c:pt idx="13">
                  <c:v>115.5</c:v>
                </c:pt>
                <c:pt idx="14">
                  <c:v>115.6</c:v>
                </c:pt>
                <c:pt idx="15">
                  <c:v>117</c:v>
                </c:pt>
                <c:pt idx="16">
                  <c:v>117.4</c:v>
                </c:pt>
                <c:pt idx="17">
                  <c:v>118</c:v>
                </c:pt>
                <c:pt idx="18">
                  <c:v>118.7</c:v>
                </c:pt>
                <c:pt idx="19">
                  <c:v>119.4</c:v>
                </c:pt>
                <c:pt idx="20">
                  <c:v>119.8</c:v>
                </c:pt>
                <c:pt idx="21">
                  <c:v>119.9</c:v>
                </c:pt>
                <c:pt idx="22">
                  <c:v>120</c:v>
                </c:pt>
                <c:pt idx="23">
                  <c:v>120</c:v>
                </c:pt>
              </c:numCache>
            </c:numRef>
          </c:val>
          <c:smooth val="0"/>
          <c:extLst>
            <c:ext xmlns:c16="http://schemas.microsoft.com/office/drawing/2014/chart" uri="{C3380CC4-5D6E-409C-BE32-E72D297353CC}">
              <c16:uniqueId val="{00000000-F621-4779-AEEA-E86899FF4735}"/>
            </c:ext>
          </c:extLst>
        </c:ser>
        <c:dLbls>
          <c:showLegendKey val="0"/>
          <c:showVal val="1"/>
          <c:showCatName val="0"/>
          <c:showSerName val="0"/>
          <c:showPercent val="0"/>
          <c:showBubbleSize val="0"/>
        </c:dLbls>
        <c:marker val="1"/>
        <c:smooth val="0"/>
        <c:axId val="1487023775"/>
        <c:axId val="1487024191"/>
      </c:lineChart>
      <c:catAx>
        <c:axId val="14870237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0"/>
          <a:lstStyle/>
          <a:p>
            <a:pPr>
              <a:defRPr sz="800" b="0" i="0" u="none" strike="noStrike" kern="1200" baseline="0">
                <a:solidFill>
                  <a:schemeClr val="tx1">
                    <a:lumMod val="65000"/>
                    <a:lumOff val="35000"/>
                  </a:schemeClr>
                </a:solidFill>
                <a:latin typeface="+mn-lt"/>
                <a:ea typeface="+mn-ea"/>
                <a:cs typeface="+mn-cs"/>
              </a:defRPr>
            </a:pPr>
            <a:endParaRPr lang="zh-TW"/>
          </a:p>
        </c:txPr>
        <c:crossAx val="1487024191"/>
        <c:crosses val="autoZero"/>
        <c:auto val="1"/>
        <c:lblAlgn val="ctr"/>
        <c:lblOffset val="100"/>
        <c:noMultiLvlLbl val="0"/>
      </c:catAx>
      <c:valAx>
        <c:axId val="1487024191"/>
        <c:scaling>
          <c:orientation val="minMax"/>
          <c:min val="95"/>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zh-TW"/>
          </a:p>
        </c:txPr>
        <c:crossAx val="1487023775"/>
        <c:crosses val="autoZero"/>
        <c:crossBetween val="between"/>
        <c:majorUnit val="5"/>
      </c:valAx>
      <c:spPr>
        <a:noFill/>
        <a:ln>
          <a:noFill/>
        </a:ln>
        <a:effectLst/>
      </c:spPr>
    </c:plotArea>
    <c:plotVisOnly val="1"/>
    <c:dispBlanksAs val="zero"/>
    <c:showDLblsOverMax val="0"/>
  </c:chart>
  <c:spPr>
    <a:noFill/>
    <a:ln>
      <a:noFill/>
    </a:ln>
    <a:effectLst/>
  </c:spPr>
  <c:txPr>
    <a:bodyPr/>
    <a:lstStyle/>
    <a:p>
      <a:pPr>
        <a:defRPr/>
      </a:pPr>
      <a:endParaRPr lang="zh-TW"/>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ltLang="zh-TW" dirty="0" smtClean="0"/>
              <a:t>The issuance of building permit and the construction- in-progress from 2012 to 2023 Q</a:t>
            </a:r>
            <a:r>
              <a:rPr lang="en-US" altLang="zh-TW" baseline="-25000" dirty="0" smtClean="0"/>
              <a:t>1</a:t>
            </a:r>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zh-TW"/>
        </a:p>
      </c:txPr>
    </c:title>
    <c:autoTitleDeleted val="0"/>
    <c:plotArea>
      <c:layout/>
      <c:barChart>
        <c:barDir val="col"/>
        <c:grouping val="clustered"/>
        <c:varyColors val="0"/>
        <c:ser>
          <c:idx val="0"/>
          <c:order val="0"/>
          <c:tx>
            <c:strRef>
              <c:f>工作表1!$B$1</c:f>
              <c:strCache>
                <c:ptCount val="1"/>
                <c:pt idx="0">
                  <c:v>Issuance of building permit</c:v>
                </c:pt>
              </c:strCache>
            </c:strRef>
          </c:tx>
          <c:spPr>
            <a:solidFill>
              <a:schemeClr val="accent1"/>
            </a:solidFill>
            <a:ln>
              <a:noFill/>
            </a:ln>
            <a:effectLst/>
          </c:spPr>
          <c:invertIfNegative val="0"/>
          <c:cat>
            <c:strRef>
              <c:f>工作表1!$A$2:$A$13</c:f>
              <c:strCache>
                <c:ptCount val="12"/>
                <c:pt idx="0">
                  <c:v>2012</c:v>
                </c:pt>
                <c:pt idx="1">
                  <c:v>2013</c:v>
                </c:pt>
                <c:pt idx="2">
                  <c:v>2014</c:v>
                </c:pt>
                <c:pt idx="3">
                  <c:v>2015</c:v>
                </c:pt>
                <c:pt idx="4">
                  <c:v>2016</c:v>
                </c:pt>
                <c:pt idx="5">
                  <c:v>2017</c:v>
                </c:pt>
                <c:pt idx="6">
                  <c:v>2018</c:v>
                </c:pt>
                <c:pt idx="7">
                  <c:v>2019</c:v>
                </c:pt>
                <c:pt idx="8">
                  <c:v>2020</c:v>
                </c:pt>
                <c:pt idx="9">
                  <c:v>2021</c:v>
                </c:pt>
                <c:pt idx="10">
                  <c:v>2022</c:v>
                </c:pt>
                <c:pt idx="11">
                  <c:v>2023 Q1</c:v>
                </c:pt>
              </c:strCache>
            </c:strRef>
          </c:cat>
          <c:val>
            <c:numRef>
              <c:f>工作表1!$B$2:$B$13</c:f>
              <c:numCache>
                <c:formatCode>General</c:formatCode>
                <c:ptCount val="12"/>
                <c:pt idx="0">
                  <c:v>3288</c:v>
                </c:pt>
                <c:pt idx="1">
                  <c:v>3976</c:v>
                </c:pt>
                <c:pt idx="2">
                  <c:v>3863</c:v>
                </c:pt>
                <c:pt idx="3">
                  <c:v>3260</c:v>
                </c:pt>
                <c:pt idx="4">
                  <c:v>2624</c:v>
                </c:pt>
                <c:pt idx="5">
                  <c:v>2988</c:v>
                </c:pt>
                <c:pt idx="6">
                  <c:v>3398</c:v>
                </c:pt>
                <c:pt idx="7">
                  <c:v>3693</c:v>
                </c:pt>
                <c:pt idx="8">
                  <c:v>4152</c:v>
                </c:pt>
                <c:pt idx="9">
                  <c:v>4343</c:v>
                </c:pt>
                <c:pt idx="10">
                  <c:v>4583</c:v>
                </c:pt>
                <c:pt idx="11">
                  <c:v>922</c:v>
                </c:pt>
              </c:numCache>
            </c:numRef>
          </c:val>
          <c:extLst>
            <c:ext xmlns:c16="http://schemas.microsoft.com/office/drawing/2014/chart" uri="{C3380CC4-5D6E-409C-BE32-E72D297353CC}">
              <c16:uniqueId val="{00000000-31C2-4B1B-AD07-9C53E2261EC4}"/>
            </c:ext>
          </c:extLst>
        </c:ser>
        <c:ser>
          <c:idx val="1"/>
          <c:order val="1"/>
          <c:tx>
            <c:strRef>
              <c:f>工作表1!$C$1</c:f>
              <c:strCache>
                <c:ptCount val="1"/>
                <c:pt idx="0">
                  <c:v>Construction- in- progress</c:v>
                </c:pt>
              </c:strCache>
            </c:strRef>
          </c:tx>
          <c:spPr>
            <a:solidFill>
              <a:schemeClr val="accent2"/>
            </a:solidFill>
            <a:ln>
              <a:noFill/>
            </a:ln>
            <a:effectLst/>
          </c:spPr>
          <c:invertIfNegative val="0"/>
          <c:cat>
            <c:strRef>
              <c:f>工作表1!$A$2:$A$13</c:f>
              <c:strCache>
                <c:ptCount val="12"/>
                <c:pt idx="0">
                  <c:v>2012</c:v>
                </c:pt>
                <c:pt idx="1">
                  <c:v>2013</c:v>
                </c:pt>
                <c:pt idx="2">
                  <c:v>2014</c:v>
                </c:pt>
                <c:pt idx="3">
                  <c:v>2015</c:v>
                </c:pt>
                <c:pt idx="4">
                  <c:v>2016</c:v>
                </c:pt>
                <c:pt idx="5">
                  <c:v>2017</c:v>
                </c:pt>
                <c:pt idx="6">
                  <c:v>2018</c:v>
                </c:pt>
                <c:pt idx="7">
                  <c:v>2019</c:v>
                </c:pt>
                <c:pt idx="8">
                  <c:v>2020</c:v>
                </c:pt>
                <c:pt idx="9">
                  <c:v>2021</c:v>
                </c:pt>
                <c:pt idx="10">
                  <c:v>2022</c:v>
                </c:pt>
                <c:pt idx="11">
                  <c:v>2023 Q1</c:v>
                </c:pt>
              </c:strCache>
            </c:strRef>
          </c:cat>
          <c:val>
            <c:numRef>
              <c:f>工作表1!$C$2:$C$13</c:f>
              <c:numCache>
                <c:formatCode>General</c:formatCode>
                <c:ptCount val="12"/>
                <c:pt idx="0">
                  <c:v>2690</c:v>
                </c:pt>
                <c:pt idx="1">
                  <c:v>2869</c:v>
                </c:pt>
                <c:pt idx="2">
                  <c:v>3134</c:v>
                </c:pt>
                <c:pt idx="3">
                  <c:v>2535</c:v>
                </c:pt>
                <c:pt idx="4">
                  <c:v>2082</c:v>
                </c:pt>
                <c:pt idx="5">
                  <c:v>2322</c:v>
                </c:pt>
                <c:pt idx="6">
                  <c:v>2626</c:v>
                </c:pt>
                <c:pt idx="7">
                  <c:v>2784</c:v>
                </c:pt>
                <c:pt idx="8">
                  <c:v>3240</c:v>
                </c:pt>
                <c:pt idx="9">
                  <c:v>3050</c:v>
                </c:pt>
                <c:pt idx="10">
                  <c:v>3544</c:v>
                </c:pt>
                <c:pt idx="11">
                  <c:v>830</c:v>
                </c:pt>
              </c:numCache>
            </c:numRef>
          </c:val>
          <c:extLst>
            <c:ext xmlns:c16="http://schemas.microsoft.com/office/drawing/2014/chart" uri="{C3380CC4-5D6E-409C-BE32-E72D297353CC}">
              <c16:uniqueId val="{00000001-31C2-4B1B-AD07-9C53E2261EC4}"/>
            </c:ext>
          </c:extLst>
        </c:ser>
        <c:dLbls>
          <c:showLegendKey val="0"/>
          <c:showVal val="0"/>
          <c:showCatName val="0"/>
          <c:showSerName val="0"/>
          <c:showPercent val="0"/>
          <c:showBubbleSize val="0"/>
        </c:dLbls>
        <c:gapWidth val="219"/>
        <c:overlap val="-27"/>
        <c:axId val="397112239"/>
        <c:axId val="397111823"/>
      </c:barChart>
      <c:lineChart>
        <c:grouping val="standard"/>
        <c:varyColors val="0"/>
        <c:ser>
          <c:idx val="2"/>
          <c:order val="2"/>
          <c:tx>
            <c:strRef>
              <c:f>工作表1!$D$1</c:f>
              <c:strCache>
                <c:ptCount val="1"/>
                <c:pt idx="0">
                  <c:v>Completion rate</c:v>
                </c:pt>
              </c:strCache>
            </c:strRef>
          </c:tx>
          <c:spPr>
            <a:ln w="28575" cap="rnd">
              <a:solidFill>
                <a:schemeClr val="accent3"/>
              </a:solidFill>
              <a:round/>
            </a:ln>
            <a:effectLst/>
          </c:spPr>
          <c:marker>
            <c:symbol val="none"/>
          </c:marker>
          <c:cat>
            <c:strRef>
              <c:f>工作表1!$A$2:$A$13</c:f>
              <c:strCache>
                <c:ptCount val="12"/>
                <c:pt idx="0">
                  <c:v>2012</c:v>
                </c:pt>
                <c:pt idx="1">
                  <c:v>2013</c:v>
                </c:pt>
                <c:pt idx="2">
                  <c:v>2014</c:v>
                </c:pt>
                <c:pt idx="3">
                  <c:v>2015</c:v>
                </c:pt>
                <c:pt idx="4">
                  <c:v>2016</c:v>
                </c:pt>
                <c:pt idx="5">
                  <c:v>2017</c:v>
                </c:pt>
                <c:pt idx="6">
                  <c:v>2018</c:v>
                </c:pt>
                <c:pt idx="7">
                  <c:v>2019</c:v>
                </c:pt>
                <c:pt idx="8">
                  <c:v>2020</c:v>
                </c:pt>
                <c:pt idx="9">
                  <c:v>2021</c:v>
                </c:pt>
                <c:pt idx="10">
                  <c:v>2022</c:v>
                </c:pt>
                <c:pt idx="11">
                  <c:v>2023 Q1</c:v>
                </c:pt>
              </c:strCache>
            </c:strRef>
          </c:cat>
          <c:val>
            <c:numRef>
              <c:f>工作表1!$D$2:$D$13</c:f>
              <c:numCache>
                <c:formatCode>0%</c:formatCode>
                <c:ptCount val="12"/>
                <c:pt idx="0">
                  <c:v>0.81812652068126523</c:v>
                </c:pt>
                <c:pt idx="1">
                  <c:v>0.72157947686116697</c:v>
                </c:pt>
                <c:pt idx="2">
                  <c:v>0.81128656484597461</c:v>
                </c:pt>
                <c:pt idx="3">
                  <c:v>0.77760736196319014</c:v>
                </c:pt>
                <c:pt idx="4">
                  <c:v>0.79344512195121952</c:v>
                </c:pt>
                <c:pt idx="5">
                  <c:v>0.77710843373493976</c:v>
                </c:pt>
                <c:pt idx="6">
                  <c:v>0.77280753384343737</c:v>
                </c:pt>
                <c:pt idx="7">
                  <c:v>0.75385865150284326</c:v>
                </c:pt>
                <c:pt idx="8">
                  <c:v>0.78034682080924855</c:v>
                </c:pt>
                <c:pt idx="9">
                  <c:v>0.70227953027860923</c:v>
                </c:pt>
                <c:pt idx="10">
                  <c:v>0.77329260309840719</c:v>
                </c:pt>
                <c:pt idx="11">
                  <c:v>0.90021691973969631</c:v>
                </c:pt>
              </c:numCache>
            </c:numRef>
          </c:val>
          <c:smooth val="0"/>
          <c:extLst>
            <c:ext xmlns:c16="http://schemas.microsoft.com/office/drawing/2014/chart" uri="{C3380CC4-5D6E-409C-BE32-E72D297353CC}">
              <c16:uniqueId val="{00000002-31C2-4B1B-AD07-9C53E2261EC4}"/>
            </c:ext>
          </c:extLst>
        </c:ser>
        <c:dLbls>
          <c:showLegendKey val="0"/>
          <c:showVal val="0"/>
          <c:showCatName val="0"/>
          <c:showSerName val="0"/>
          <c:showPercent val="0"/>
          <c:showBubbleSize val="0"/>
        </c:dLbls>
        <c:marker val="1"/>
        <c:smooth val="0"/>
        <c:axId val="393654911"/>
        <c:axId val="393661567"/>
      </c:lineChart>
      <c:catAx>
        <c:axId val="3971122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crossAx val="397111823"/>
        <c:crosses val="autoZero"/>
        <c:auto val="1"/>
        <c:lblAlgn val="ctr"/>
        <c:lblOffset val="100"/>
        <c:noMultiLvlLbl val="0"/>
      </c:catAx>
      <c:valAx>
        <c:axId val="39711182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crossAx val="397112239"/>
        <c:crosses val="autoZero"/>
        <c:crossBetween val="between"/>
      </c:valAx>
      <c:valAx>
        <c:axId val="393661567"/>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crossAx val="393654911"/>
        <c:crosses val="max"/>
        <c:crossBetween val="between"/>
      </c:valAx>
      <c:catAx>
        <c:axId val="393654911"/>
        <c:scaling>
          <c:orientation val="minMax"/>
        </c:scaling>
        <c:delete val="1"/>
        <c:axPos val="b"/>
        <c:numFmt formatCode="General" sourceLinked="1"/>
        <c:majorTickMark val="out"/>
        <c:minorTickMark val="none"/>
        <c:tickLblPos val="nextTo"/>
        <c:crossAx val="393661567"/>
        <c:crosses val="autoZero"/>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zh-TW"/>
          </a:p>
        </c:txPr>
      </c:dTable>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chart>
  <c:spPr>
    <a:noFill/>
    <a:ln>
      <a:noFill/>
    </a:ln>
    <a:effectLst/>
  </c:spPr>
  <c:txPr>
    <a:bodyPr/>
    <a:lstStyle/>
    <a:p>
      <a:pPr>
        <a:defRPr/>
      </a:pPr>
      <a:endParaRPr lang="zh-TW"/>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US" sz="1100" b="1" dirty="0" smtClean="0"/>
              <a:t>(III) Individual income statement for the last three years</a:t>
            </a:r>
          </a:p>
        </c:rich>
      </c:tx>
      <c:layout/>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zh-TW"/>
        </a:p>
      </c:txPr>
    </c:title>
    <c:autoTitleDeleted val="0"/>
    <c:plotArea>
      <c:layout>
        <c:manualLayout>
          <c:layoutTarget val="inner"/>
          <c:xMode val="edge"/>
          <c:yMode val="edge"/>
          <c:x val="0.27580180232424439"/>
          <c:y val="9.7995092442829598E-2"/>
          <c:w val="0.59489748068545512"/>
          <c:h val="0.65500977817719597"/>
        </c:manualLayout>
      </c:layout>
      <c:barChart>
        <c:barDir val="col"/>
        <c:grouping val="clustered"/>
        <c:varyColors val="0"/>
        <c:ser>
          <c:idx val="0"/>
          <c:order val="0"/>
          <c:tx>
            <c:strRef>
              <c:f>工作表1!$B$1</c:f>
              <c:strCache>
                <c:ptCount val="1"/>
                <c:pt idx="0">
                  <c:v>Operating Revenue</c:v>
                </c:pt>
              </c:strCache>
            </c:strRef>
          </c:tx>
          <c:spPr>
            <a:solidFill>
              <a:schemeClr val="accent1"/>
            </a:solidFill>
            <a:ln>
              <a:noFill/>
            </a:ln>
            <a:effectLst>
              <a:outerShdw blurRad="40005" dist="22860" dir="5400000" algn="ctr" rotWithShape="0">
                <a:srgbClr val="000000">
                  <a:alpha val="35000"/>
                </a:srgbClr>
              </a:outerShdw>
            </a:effectLst>
            <a:scene3d>
              <a:camera prst="orthographicFront"/>
              <a:lightRig rig="threePt" dir="t"/>
            </a:scene3d>
            <a:sp3d>
              <a:bevelT w="165100"/>
              <a:bevelB w="165100"/>
            </a:sp3d>
          </c:spPr>
          <c:invertIfNegative val="0"/>
          <c:cat>
            <c:numRef>
              <c:f>工作表1!$A$2:$A$4</c:f>
              <c:numCache>
                <c:formatCode>General</c:formatCode>
                <c:ptCount val="3"/>
                <c:pt idx="0">
                  <c:v>2020</c:v>
                </c:pt>
                <c:pt idx="1">
                  <c:v>2021</c:v>
                </c:pt>
                <c:pt idx="2">
                  <c:v>2022</c:v>
                </c:pt>
              </c:numCache>
            </c:numRef>
          </c:cat>
          <c:val>
            <c:numRef>
              <c:f>工作表1!$B$2:$B$4</c:f>
              <c:numCache>
                <c:formatCode>General</c:formatCode>
                <c:ptCount val="3"/>
                <c:pt idx="0">
                  <c:v>144.94999999999999</c:v>
                </c:pt>
                <c:pt idx="1">
                  <c:v>163.62</c:v>
                </c:pt>
                <c:pt idx="2">
                  <c:v>169.84</c:v>
                </c:pt>
              </c:numCache>
            </c:numRef>
          </c:val>
          <c:extLst>
            <c:ext xmlns:c16="http://schemas.microsoft.com/office/drawing/2014/chart" uri="{C3380CC4-5D6E-409C-BE32-E72D297353CC}">
              <c16:uniqueId val="{00000000-59DE-441A-B77E-D1EB51C37966}"/>
            </c:ext>
          </c:extLst>
        </c:ser>
        <c:ser>
          <c:idx val="1"/>
          <c:order val="1"/>
          <c:tx>
            <c:strRef>
              <c:f>工作表1!$C$1</c:f>
              <c:strCache>
                <c:ptCount val="1"/>
                <c:pt idx="0">
                  <c:v>Gross Profit</c:v>
                </c:pt>
              </c:strCache>
            </c:strRef>
          </c:tx>
          <c:spPr>
            <a:solidFill>
              <a:schemeClr val="accent2"/>
            </a:solidFill>
            <a:ln>
              <a:noFill/>
            </a:ln>
            <a:effectLst>
              <a:outerShdw blurRad="44450" dist="22860" dir="5400000" algn="ctr" rotWithShape="0">
                <a:srgbClr val="000000">
                  <a:alpha val="35000"/>
                </a:srgbClr>
              </a:outerShdw>
            </a:effectLst>
            <a:scene3d>
              <a:camera prst="orthographicFront"/>
              <a:lightRig rig="threePt" dir="t"/>
            </a:scene3d>
            <a:sp3d>
              <a:bevelT w="165100"/>
              <a:bevelB w="165100"/>
            </a:sp3d>
          </c:spPr>
          <c:invertIfNegative val="0"/>
          <c:cat>
            <c:numRef>
              <c:f>工作表1!$A$2:$A$4</c:f>
              <c:numCache>
                <c:formatCode>General</c:formatCode>
                <c:ptCount val="3"/>
                <c:pt idx="0">
                  <c:v>2020</c:v>
                </c:pt>
                <c:pt idx="1">
                  <c:v>2021</c:v>
                </c:pt>
                <c:pt idx="2">
                  <c:v>2022</c:v>
                </c:pt>
              </c:numCache>
            </c:numRef>
          </c:cat>
          <c:val>
            <c:numRef>
              <c:f>工作表1!$C$2:$C$4</c:f>
              <c:numCache>
                <c:formatCode>General</c:formatCode>
                <c:ptCount val="3"/>
                <c:pt idx="0">
                  <c:v>25.16</c:v>
                </c:pt>
                <c:pt idx="1">
                  <c:v>35.130000000000003</c:v>
                </c:pt>
                <c:pt idx="2">
                  <c:v>36.479999999999997</c:v>
                </c:pt>
              </c:numCache>
            </c:numRef>
          </c:val>
          <c:extLst>
            <c:ext xmlns:c16="http://schemas.microsoft.com/office/drawing/2014/chart" uri="{C3380CC4-5D6E-409C-BE32-E72D297353CC}">
              <c16:uniqueId val="{00000001-59DE-441A-B77E-D1EB51C37966}"/>
            </c:ext>
          </c:extLst>
        </c:ser>
        <c:ser>
          <c:idx val="2"/>
          <c:order val="2"/>
          <c:tx>
            <c:strRef>
              <c:f>工作表1!$D$1</c:f>
              <c:strCache>
                <c:ptCount val="1"/>
                <c:pt idx="0">
                  <c:v>Net Income</c:v>
                </c:pt>
              </c:strCache>
            </c:strRef>
          </c:tx>
          <c:spPr>
            <a:solidFill>
              <a:schemeClr val="accent3"/>
            </a:solidFill>
            <a:ln>
              <a:noFill/>
            </a:ln>
            <a:effectLst>
              <a:outerShdw blurRad="44450" dist="22860" dir="5400000" algn="ctr" rotWithShape="0">
                <a:srgbClr val="000000">
                  <a:alpha val="35000"/>
                </a:srgbClr>
              </a:outerShdw>
            </a:effectLst>
            <a:scene3d>
              <a:camera prst="orthographicFront"/>
              <a:lightRig rig="threePt" dir="t"/>
            </a:scene3d>
            <a:sp3d>
              <a:bevelT w="165100"/>
              <a:bevelB w="165100"/>
            </a:sp3d>
          </c:spPr>
          <c:invertIfNegative val="0"/>
          <c:cat>
            <c:numRef>
              <c:f>工作表1!$A$2:$A$4</c:f>
              <c:numCache>
                <c:formatCode>General</c:formatCode>
                <c:ptCount val="3"/>
                <c:pt idx="0">
                  <c:v>2020</c:v>
                </c:pt>
                <c:pt idx="1">
                  <c:v>2021</c:v>
                </c:pt>
                <c:pt idx="2">
                  <c:v>2022</c:v>
                </c:pt>
              </c:numCache>
            </c:numRef>
          </c:cat>
          <c:val>
            <c:numRef>
              <c:f>工作表1!$D$2:$D$4</c:f>
              <c:numCache>
                <c:formatCode>General</c:formatCode>
                <c:ptCount val="3"/>
                <c:pt idx="0">
                  <c:v>24.73</c:v>
                </c:pt>
                <c:pt idx="1">
                  <c:v>28.49</c:v>
                </c:pt>
                <c:pt idx="2">
                  <c:v>41.32</c:v>
                </c:pt>
              </c:numCache>
            </c:numRef>
          </c:val>
          <c:extLst>
            <c:ext xmlns:c16="http://schemas.microsoft.com/office/drawing/2014/chart" uri="{C3380CC4-5D6E-409C-BE32-E72D297353CC}">
              <c16:uniqueId val="{00000002-59DE-441A-B77E-D1EB51C37966}"/>
            </c:ext>
          </c:extLst>
        </c:ser>
        <c:dLbls>
          <c:showLegendKey val="0"/>
          <c:showVal val="0"/>
          <c:showCatName val="0"/>
          <c:showSerName val="0"/>
          <c:showPercent val="0"/>
          <c:showBubbleSize val="0"/>
        </c:dLbls>
        <c:gapWidth val="150"/>
        <c:axId val="1885546752"/>
        <c:axId val="1885537600"/>
      </c:barChart>
      <c:lineChart>
        <c:grouping val="stacked"/>
        <c:varyColors val="0"/>
        <c:ser>
          <c:idx val="3"/>
          <c:order val="3"/>
          <c:tx>
            <c:strRef>
              <c:f>工作表1!$E$1</c:f>
              <c:strCache>
                <c:ptCount val="1"/>
                <c:pt idx="0">
                  <c:v>Gross Margin%</c:v>
                </c:pt>
              </c:strCache>
            </c:strRef>
          </c:tx>
          <c:spPr>
            <a:ln w="38100" cap="rnd">
              <a:solidFill>
                <a:srgbClr val="FF0000"/>
              </a:solidFill>
              <a:round/>
            </a:ln>
            <a:effectLst/>
          </c:spPr>
          <c:marker>
            <c:symbol val="circle"/>
            <c:size val="5"/>
            <c:spPr>
              <a:solidFill>
                <a:srgbClr val="FF0000"/>
              </a:solidFill>
              <a:ln w="38100">
                <a:solidFill>
                  <a:srgbClr val="FF0000"/>
                </a:solidFill>
              </a:ln>
              <a:effectLst/>
            </c:spPr>
          </c:marker>
          <c:cat>
            <c:numRef>
              <c:f>工作表1!$A$2:$A$4</c:f>
              <c:numCache>
                <c:formatCode>General</c:formatCode>
                <c:ptCount val="3"/>
                <c:pt idx="0">
                  <c:v>2020</c:v>
                </c:pt>
                <c:pt idx="1">
                  <c:v>2021</c:v>
                </c:pt>
                <c:pt idx="2">
                  <c:v>2022</c:v>
                </c:pt>
              </c:numCache>
            </c:numRef>
          </c:cat>
          <c:val>
            <c:numRef>
              <c:f>工作表1!$E$2:$E$4</c:f>
              <c:numCache>
                <c:formatCode>0.00%</c:formatCode>
                <c:ptCount val="3"/>
                <c:pt idx="0">
                  <c:v>0.1736</c:v>
                </c:pt>
                <c:pt idx="1">
                  <c:v>0.2147</c:v>
                </c:pt>
                <c:pt idx="2">
                  <c:v>0.21479999999999999</c:v>
                </c:pt>
              </c:numCache>
            </c:numRef>
          </c:val>
          <c:smooth val="0"/>
          <c:extLst>
            <c:ext xmlns:c16="http://schemas.microsoft.com/office/drawing/2014/chart" uri="{C3380CC4-5D6E-409C-BE32-E72D297353CC}">
              <c16:uniqueId val="{00000003-59DE-441A-B77E-D1EB51C37966}"/>
            </c:ext>
          </c:extLst>
        </c:ser>
        <c:dLbls>
          <c:showLegendKey val="0"/>
          <c:showVal val="0"/>
          <c:showCatName val="0"/>
          <c:showSerName val="0"/>
          <c:showPercent val="0"/>
          <c:showBubbleSize val="0"/>
        </c:dLbls>
        <c:marker val="1"/>
        <c:smooth val="0"/>
        <c:axId val="2063566144"/>
        <c:axId val="2063564064"/>
      </c:lineChart>
      <c:catAx>
        <c:axId val="18855467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crossAx val="1885537600"/>
        <c:crosses val="autoZero"/>
        <c:auto val="1"/>
        <c:lblAlgn val="ctr"/>
        <c:lblOffset val="100"/>
        <c:noMultiLvlLbl val="0"/>
      </c:catAx>
      <c:valAx>
        <c:axId val="1885537600"/>
        <c:scaling>
          <c:logBase val="10"/>
          <c:orientation val="minMax"/>
          <c:max val="1000"/>
          <c:min val="1"/>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ltLang="zh-TW" sz="1000" b="1" i="0" baseline="0" dirty="0" smtClean="0">
                    <a:effectLst/>
                  </a:rPr>
                  <a:t>unit : billion</a:t>
                </a:r>
              </a:p>
            </c:rich>
          </c:tx>
          <c:layout>
            <c:manualLayout>
              <c:xMode val="edge"/>
              <c:yMode val="edge"/>
              <c:x val="3.7081784553987564E-2"/>
              <c:y val="0.77146438277284657"/>
            </c:manualLayout>
          </c:layout>
          <c:overlay val="0"/>
          <c:spPr>
            <a:noFill/>
            <a:ln>
              <a:noFill/>
            </a:ln>
            <a:effectLst/>
          </c:spPr>
          <c:txPr>
            <a:bodyPr rot="0" spcFirstLastPara="1" vertOverflow="ellipsis"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zh-TW"/>
            </a:p>
          </c:txPr>
        </c:title>
        <c:numFmt formatCode="General" sourceLinked="1"/>
        <c:majorTickMark val="in"/>
        <c:minorTickMark val="none"/>
        <c:tickLblPos val="nextTo"/>
        <c:spPr>
          <a:noFill/>
          <a:ln>
            <a:solidFill>
              <a:schemeClr val="accent1"/>
            </a:solid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zh-TW"/>
          </a:p>
        </c:txPr>
        <c:crossAx val="1885546752"/>
        <c:crosses val="autoZero"/>
        <c:crossBetween val="between"/>
        <c:majorUnit val="10"/>
      </c:valAx>
      <c:valAx>
        <c:axId val="2063564064"/>
        <c:scaling>
          <c:orientation val="minMax"/>
        </c:scaling>
        <c:delete val="0"/>
        <c:axPos val="r"/>
        <c:numFmt formatCode="0.00%" sourceLinked="1"/>
        <c:majorTickMark val="out"/>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zh-TW"/>
          </a:p>
        </c:txPr>
        <c:crossAx val="2063566144"/>
        <c:crosses val="max"/>
        <c:crossBetween val="between"/>
      </c:valAx>
      <c:catAx>
        <c:axId val="2063566144"/>
        <c:scaling>
          <c:orientation val="minMax"/>
        </c:scaling>
        <c:delete val="1"/>
        <c:axPos val="b"/>
        <c:numFmt formatCode="General" sourceLinked="1"/>
        <c:majorTickMark val="out"/>
        <c:minorTickMark val="none"/>
        <c:tickLblPos val="nextTo"/>
        <c:crossAx val="2063564064"/>
        <c:crosses val="autoZero"/>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100" b="1" i="0" u="none" strike="noStrike" kern="1200" baseline="0">
                <a:solidFill>
                  <a:schemeClr val="tx1">
                    <a:lumMod val="65000"/>
                    <a:lumOff val="35000"/>
                  </a:schemeClr>
                </a:solidFill>
                <a:latin typeface="+mn-lt"/>
                <a:ea typeface="+mn-ea"/>
                <a:cs typeface="+mn-cs"/>
              </a:defRPr>
            </a:pPr>
            <a:endParaRPr lang="zh-TW"/>
          </a:p>
        </c:txPr>
      </c:dTable>
      <c:spPr>
        <a:noFill/>
        <a:ln>
          <a:noFill/>
        </a:ln>
        <a:effectLst/>
      </c:spPr>
    </c:plotArea>
    <c:plotVisOnly val="1"/>
    <c:dispBlanksAs val="gap"/>
    <c:showDLblsOverMax val="0"/>
  </c:chart>
  <c:spPr>
    <a:noFill/>
    <a:ln>
      <a:noFill/>
    </a:ln>
    <a:effectLst/>
  </c:spPr>
  <c:txPr>
    <a:bodyPr/>
    <a:lstStyle/>
    <a:p>
      <a:pPr>
        <a:defRPr/>
      </a:pPr>
      <a:endParaRPr lang="zh-TW"/>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30"/>
      <c:rotY val="0"/>
      <c:rAngAx val="0"/>
    </c:view3D>
    <c:floor>
      <c:thickness val="0"/>
    </c:floor>
    <c:sideWall>
      <c:thickness val="0"/>
    </c:sideWall>
    <c:backWall>
      <c:thickness val="0"/>
    </c:backWall>
    <c:plotArea>
      <c:layout/>
      <c:pie3DChart>
        <c:varyColors val="1"/>
        <c:dLbls>
          <c:showLegendKey val="0"/>
          <c:showVal val="0"/>
          <c:showCatName val="0"/>
          <c:showSerName val="0"/>
          <c:showPercent val="0"/>
          <c:showBubbleSize val="0"/>
          <c:showLeaderLines val="0"/>
        </c:dLbls>
      </c:pie3DChart>
    </c:plotArea>
    <c:plotVisOnly val="1"/>
    <c:dispBlanksAs val="zero"/>
    <c:showDLblsOverMax val="0"/>
  </c:chart>
  <c:txPr>
    <a:bodyPr/>
    <a:lstStyle/>
    <a:p>
      <a:pPr>
        <a:defRPr sz="1800"/>
      </a:pPr>
      <a:endParaRPr lang="zh-TW"/>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ltLang="zh-TW" dirty="0" smtClean="0"/>
              <a:t>2022</a:t>
            </a:r>
            <a:endParaRPr lang="en-US" altLang="zh-TW" dirty="0"/>
          </a:p>
        </c:rich>
      </c:tx>
      <c:layout/>
      <c:overlay val="0"/>
    </c:title>
    <c:autoTitleDeleted val="0"/>
    <c:view3D>
      <c:rotX val="30"/>
      <c:rotY val="0"/>
      <c:rAngAx val="0"/>
    </c:view3D>
    <c:floor>
      <c:thickness val="0"/>
    </c:floor>
    <c:sideWall>
      <c:thickness val="0"/>
    </c:sideWall>
    <c:backWall>
      <c:thickness val="0"/>
    </c:backWall>
    <c:plotArea>
      <c:layout/>
      <c:pie3DChart>
        <c:varyColors val="1"/>
        <c:ser>
          <c:idx val="0"/>
          <c:order val="0"/>
          <c:tx>
            <c:strRef>
              <c:f>Sheet1!$B$1</c:f>
              <c:strCache>
                <c:ptCount val="1"/>
                <c:pt idx="0">
                  <c:v>2022</c:v>
                </c:pt>
              </c:strCache>
            </c:strRef>
          </c:tx>
          <c:explosion val="25"/>
          <c:dLbls>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15:layout/>
              </c:ext>
            </c:extLst>
          </c:dLbls>
          <c:cat>
            <c:numRef>
              <c:f>Sheet1!$A$2:$A$4</c:f>
              <c:numCache>
                <c:formatCode>General</c:formatCode>
                <c:ptCount val="3"/>
              </c:numCache>
            </c:numRef>
          </c:cat>
          <c:val>
            <c:numRef>
              <c:f>Sheet1!$B$2:$B$4</c:f>
              <c:numCache>
                <c:formatCode>0.00%</c:formatCode>
                <c:ptCount val="3"/>
                <c:pt idx="0">
                  <c:v>0.78300000000000003</c:v>
                </c:pt>
                <c:pt idx="1">
                  <c:v>0.10299999999999999</c:v>
                </c:pt>
                <c:pt idx="2">
                  <c:v>0.114</c:v>
                </c:pt>
              </c:numCache>
            </c:numRef>
          </c:val>
          <c:extLst>
            <c:ext xmlns:c16="http://schemas.microsoft.com/office/drawing/2014/chart" uri="{C3380CC4-5D6E-409C-BE32-E72D297353CC}">
              <c16:uniqueId val="{00000000-92D2-4A95-9762-6955AFAEC7EC}"/>
            </c:ext>
          </c:extLst>
        </c:ser>
        <c:dLbls>
          <c:showLegendKey val="0"/>
          <c:showVal val="0"/>
          <c:showCatName val="0"/>
          <c:showSerName val="0"/>
          <c:showPercent val="0"/>
          <c:showBubbleSize val="0"/>
          <c:showLeaderLines val="1"/>
        </c:dLbls>
      </c:pie3DChart>
    </c:plotArea>
    <c:plotVisOnly val="1"/>
    <c:dispBlanksAs val="zero"/>
    <c:showDLblsOverMax val="0"/>
  </c:chart>
  <c:txPr>
    <a:bodyPr/>
    <a:lstStyle/>
    <a:p>
      <a:pPr>
        <a:defRPr sz="1800"/>
      </a:pPr>
      <a:endParaRPr lang="zh-TW"/>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ltLang="en-US" dirty="0" smtClean="0"/>
              <a:t>2020</a:t>
            </a:r>
            <a:endParaRPr lang="en-US" altLang="en-US" dirty="0"/>
          </a:p>
        </c:rich>
      </c:tx>
      <c:layout/>
      <c:overlay val="0"/>
    </c:title>
    <c:autoTitleDeleted val="0"/>
    <c:view3D>
      <c:rotX val="30"/>
      <c:rotY val="0"/>
      <c:rAngAx val="0"/>
    </c:view3D>
    <c:floor>
      <c:thickness val="0"/>
    </c:floor>
    <c:sideWall>
      <c:thickness val="0"/>
    </c:sideWall>
    <c:backWall>
      <c:thickness val="0"/>
    </c:backWall>
    <c:plotArea>
      <c:layout/>
      <c:pie3DChart>
        <c:varyColors val="1"/>
        <c:ser>
          <c:idx val="0"/>
          <c:order val="0"/>
          <c:tx>
            <c:strRef>
              <c:f>Sheet1!$B$1</c:f>
              <c:strCache>
                <c:ptCount val="1"/>
                <c:pt idx="0">
                  <c:v>2020H1</c:v>
                </c:pt>
              </c:strCache>
            </c:strRef>
          </c:tx>
          <c:explosion val="25"/>
          <c:dLbls>
            <c:dLbl>
              <c:idx val="3"/>
              <c:tx>
                <c:rich>
                  <a:bodyPr/>
                  <a:lstStyle/>
                  <a:p>
                    <a:r>
                      <a:rPr lang="en-US" altLang="zh-TW" dirty="0" smtClean="0"/>
                      <a:t>0%</a:t>
                    </a:r>
                    <a:endParaRPr lang="en-US" alt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468-4068-85AB-3E4BAA0889D7}"/>
                </c:ext>
              </c:extLst>
            </c:dLbl>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15:layout/>
              </c:ext>
            </c:extLst>
          </c:dLbls>
          <c:cat>
            <c:numRef>
              <c:f>Sheet1!$A$2:$A$4</c:f>
              <c:numCache>
                <c:formatCode>General</c:formatCode>
                <c:ptCount val="3"/>
              </c:numCache>
            </c:numRef>
          </c:cat>
          <c:val>
            <c:numRef>
              <c:f>Sheet1!$B$2:$B$4</c:f>
              <c:numCache>
                <c:formatCode>0.00%</c:formatCode>
                <c:ptCount val="3"/>
                <c:pt idx="0">
                  <c:v>0.75639999999999996</c:v>
                </c:pt>
                <c:pt idx="1">
                  <c:v>7.5700000000000003E-2</c:v>
                </c:pt>
                <c:pt idx="2">
                  <c:v>0.16789999999999999</c:v>
                </c:pt>
              </c:numCache>
            </c:numRef>
          </c:val>
          <c:extLst>
            <c:ext xmlns:c16="http://schemas.microsoft.com/office/drawing/2014/chart" uri="{C3380CC4-5D6E-409C-BE32-E72D297353CC}">
              <c16:uniqueId val="{00000000-B72C-472C-9613-C97E03529A3A}"/>
            </c:ext>
          </c:extLst>
        </c:ser>
        <c:dLbls>
          <c:showLegendKey val="0"/>
          <c:showVal val="0"/>
          <c:showCatName val="0"/>
          <c:showSerName val="0"/>
          <c:showPercent val="0"/>
          <c:showBubbleSize val="0"/>
          <c:showLeaderLines val="1"/>
        </c:dLbls>
      </c:pie3DChart>
    </c:plotArea>
    <c:plotVisOnly val="1"/>
    <c:dispBlanksAs val="zero"/>
    <c:showDLblsOverMax val="0"/>
  </c:chart>
  <c:txPr>
    <a:bodyPr/>
    <a:lstStyle/>
    <a:p>
      <a:pPr>
        <a:defRPr sz="1800"/>
      </a:pPr>
      <a:endParaRPr lang="zh-TW"/>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ltLang="en-US" dirty="0" smtClean="0"/>
              <a:t>202</a:t>
            </a:r>
            <a:r>
              <a:rPr lang="en-US" altLang="zh-TW" dirty="0" smtClean="0"/>
              <a:t>1</a:t>
            </a:r>
            <a:endParaRPr lang="en-US" altLang="en-US" dirty="0"/>
          </a:p>
        </c:rich>
      </c:tx>
      <c:layout/>
      <c:overlay val="0"/>
    </c:title>
    <c:autoTitleDeleted val="0"/>
    <c:view3D>
      <c:rotX val="30"/>
      <c:rotY val="0"/>
      <c:rAngAx val="0"/>
    </c:view3D>
    <c:floor>
      <c:thickness val="0"/>
    </c:floor>
    <c:sideWall>
      <c:thickness val="0"/>
    </c:sideWall>
    <c:backWall>
      <c:thickness val="0"/>
    </c:backWall>
    <c:plotArea>
      <c:layout/>
      <c:pie3DChart>
        <c:varyColors val="1"/>
        <c:ser>
          <c:idx val="0"/>
          <c:order val="0"/>
          <c:explosion val="25"/>
          <c:dLbls>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15:layout/>
              </c:ext>
            </c:extLst>
          </c:dLbls>
          <c:val>
            <c:numRef>
              <c:f>Sheet2!$E$2:$E$4</c:f>
              <c:numCache>
                <c:formatCode>0.0%</c:formatCode>
                <c:ptCount val="3"/>
                <c:pt idx="0">
                  <c:v>0.73807339449541287</c:v>
                </c:pt>
                <c:pt idx="1">
                  <c:v>8.1651376146788995E-2</c:v>
                </c:pt>
                <c:pt idx="2">
                  <c:v>0.18027522935779816</c:v>
                </c:pt>
              </c:numCache>
            </c:numRef>
          </c:val>
          <c:extLst>
            <c:ext xmlns:c16="http://schemas.microsoft.com/office/drawing/2014/chart" uri="{C3380CC4-5D6E-409C-BE32-E72D297353CC}">
              <c16:uniqueId val="{00000000-B72C-472C-9613-C97E03529A3A}"/>
            </c:ext>
          </c:extLst>
        </c:ser>
        <c:dLbls>
          <c:showLegendKey val="0"/>
          <c:showVal val="0"/>
          <c:showCatName val="0"/>
          <c:showSerName val="0"/>
          <c:showPercent val="0"/>
          <c:showBubbleSize val="0"/>
          <c:showLeaderLines val="1"/>
        </c:dLbls>
      </c:pie3DChart>
    </c:plotArea>
    <c:plotVisOnly val="1"/>
    <c:dispBlanksAs val="zero"/>
    <c:showDLblsOverMax val="0"/>
  </c:chart>
  <c:txPr>
    <a:bodyPr/>
    <a:lstStyle/>
    <a:p>
      <a:pPr>
        <a:defRPr sz="1800"/>
      </a:pPr>
      <a:endParaRPr lang="zh-TW"/>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ltLang="zh-TW" dirty="0" smtClean="0"/>
              <a:t>2023Q1</a:t>
            </a:r>
            <a:endParaRPr lang="en-US" altLang="zh-TW" dirty="0"/>
          </a:p>
        </c:rich>
      </c:tx>
      <c:layout/>
      <c:overlay val="0"/>
    </c:title>
    <c:autoTitleDeleted val="0"/>
    <c:view3D>
      <c:rotX val="30"/>
      <c:rotY val="0"/>
      <c:rAngAx val="0"/>
    </c:view3D>
    <c:floor>
      <c:thickness val="0"/>
    </c:floor>
    <c:sideWall>
      <c:thickness val="0"/>
    </c:sideWall>
    <c:backWall>
      <c:thickness val="0"/>
    </c:backWall>
    <c:plotArea>
      <c:layout/>
      <c:pie3DChart>
        <c:varyColors val="1"/>
        <c:ser>
          <c:idx val="0"/>
          <c:order val="0"/>
          <c:tx>
            <c:strRef>
              <c:f>Sheet1!$B$1</c:f>
              <c:strCache>
                <c:ptCount val="1"/>
                <c:pt idx="0">
                  <c:v>2023Q1</c:v>
                </c:pt>
              </c:strCache>
            </c:strRef>
          </c:tx>
          <c:explosion val="25"/>
          <c:dLbls>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15:layout/>
              </c:ext>
            </c:extLst>
          </c:dLbls>
          <c:cat>
            <c:numRef>
              <c:f>Sheet1!$A$2:$A$4</c:f>
              <c:numCache>
                <c:formatCode>General</c:formatCode>
                <c:ptCount val="3"/>
              </c:numCache>
            </c:numRef>
          </c:cat>
          <c:val>
            <c:numRef>
              <c:f>Sheet1!$B$2:$B$4</c:f>
              <c:numCache>
                <c:formatCode>0.00%</c:formatCode>
                <c:ptCount val="3"/>
                <c:pt idx="0">
                  <c:v>0.83299999999999996</c:v>
                </c:pt>
                <c:pt idx="1">
                  <c:v>0.10299999999999999</c:v>
                </c:pt>
                <c:pt idx="2">
                  <c:v>6.4000000000000001E-2</c:v>
                </c:pt>
              </c:numCache>
            </c:numRef>
          </c:val>
          <c:extLst>
            <c:ext xmlns:c16="http://schemas.microsoft.com/office/drawing/2014/chart" uri="{C3380CC4-5D6E-409C-BE32-E72D297353CC}">
              <c16:uniqueId val="{00000000-83EC-46E5-B4F5-6651C63939E4}"/>
            </c:ext>
          </c:extLst>
        </c:ser>
        <c:dLbls>
          <c:showLegendKey val="0"/>
          <c:showVal val="0"/>
          <c:showCatName val="0"/>
          <c:showSerName val="0"/>
          <c:showPercent val="0"/>
          <c:showBubbleSize val="0"/>
          <c:showLeaderLines val="1"/>
        </c:dLbls>
      </c:pie3DChart>
    </c:plotArea>
    <c:plotVisOnly val="1"/>
    <c:dispBlanksAs val="zero"/>
    <c:showDLblsOverMax val="0"/>
  </c:chart>
  <c:txPr>
    <a:bodyPr/>
    <a:lstStyle/>
    <a:p>
      <a:pPr>
        <a:defRPr sz="1800"/>
      </a:pPr>
      <a:endParaRPr lang="zh-TW"/>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ltLang="zh-TW" dirty="0" smtClean="0"/>
              <a:t>(II)Consolidated profit and loss growth in each quarter of 2022 and Q1 of 2023</a:t>
            </a:r>
            <a:endParaRPr lang="zh-TW" dirty="0"/>
          </a:p>
        </c:rich>
      </c:tx>
      <c:layout>
        <c:manualLayout>
          <c:xMode val="edge"/>
          <c:yMode val="edge"/>
          <c:x val="0.11706180449604155"/>
          <c:y val="0"/>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zh-TW"/>
        </a:p>
      </c:txPr>
    </c:title>
    <c:autoTitleDeleted val="0"/>
    <c:plotArea>
      <c:layout>
        <c:manualLayout>
          <c:layoutTarget val="inner"/>
          <c:xMode val="edge"/>
          <c:yMode val="edge"/>
          <c:x val="4.498527076816923E-2"/>
          <c:y val="9.5656357629300706E-2"/>
          <c:w val="0.86206117277279337"/>
          <c:h val="0.57630905015632916"/>
        </c:manualLayout>
      </c:layout>
      <c:barChart>
        <c:barDir val="col"/>
        <c:grouping val="clustered"/>
        <c:varyColors val="0"/>
        <c:ser>
          <c:idx val="0"/>
          <c:order val="0"/>
          <c:tx>
            <c:strRef>
              <c:f>工作表1!$B$1</c:f>
              <c:strCache>
                <c:ptCount val="1"/>
                <c:pt idx="0">
                  <c:v>營業收入</c:v>
                </c:pt>
              </c:strCache>
            </c:strRef>
          </c:tx>
          <c:spPr>
            <a:solidFill>
              <a:schemeClr val="accent1"/>
            </a:solidFill>
            <a:ln>
              <a:noFill/>
            </a:ln>
            <a:effectLst/>
            <a:scene3d>
              <a:camera prst="orthographicFront"/>
              <a:lightRig rig="twoPt" dir="t"/>
            </a:scene3d>
            <a:sp3d prstMaterial="metal">
              <a:bevelT w="152400" h="152400"/>
              <a:bevelB prst="relaxedInset"/>
            </a:sp3d>
          </c:spPr>
          <c:invertIfNegative val="0"/>
          <c:cat>
            <c:strRef>
              <c:f>工作表1!$A$2:$A$6</c:f>
              <c:strCache>
                <c:ptCount val="5"/>
                <c:pt idx="0">
                  <c:v>Q1</c:v>
                </c:pt>
                <c:pt idx="1">
                  <c:v>Q2</c:v>
                </c:pt>
                <c:pt idx="2">
                  <c:v>Q3</c:v>
                </c:pt>
                <c:pt idx="3">
                  <c:v>Q4</c:v>
                </c:pt>
                <c:pt idx="4">
                  <c:v>2023年Q1</c:v>
                </c:pt>
              </c:strCache>
            </c:strRef>
          </c:cat>
          <c:val>
            <c:numRef>
              <c:f>工作表1!$B$2:$B$6</c:f>
              <c:numCache>
                <c:formatCode>General</c:formatCode>
                <c:ptCount val="5"/>
              </c:numCache>
            </c:numRef>
          </c:val>
          <c:extLst>
            <c:ext xmlns:c16="http://schemas.microsoft.com/office/drawing/2014/chart" uri="{C3380CC4-5D6E-409C-BE32-E72D297353CC}">
              <c16:uniqueId val="{00000000-E8E0-41E2-8E63-9C9ADFB305BF}"/>
            </c:ext>
          </c:extLst>
        </c:ser>
        <c:ser>
          <c:idx val="1"/>
          <c:order val="1"/>
          <c:tx>
            <c:strRef>
              <c:f>工作表1!$C$1</c:f>
              <c:strCache>
                <c:ptCount val="1"/>
                <c:pt idx="0">
                  <c:v>營業毛利</c:v>
                </c:pt>
              </c:strCache>
            </c:strRef>
          </c:tx>
          <c:spPr>
            <a:solidFill>
              <a:srgbClr val="7030A0"/>
            </a:solidFill>
            <a:ln>
              <a:noFill/>
            </a:ln>
            <a:effectLst/>
            <a:scene3d>
              <a:camera prst="orthographicFront"/>
              <a:lightRig rig="twoPt" dir="t"/>
            </a:scene3d>
            <a:sp3d prstMaterial="metal">
              <a:bevelT w="152400" h="152400"/>
              <a:bevelB w="152400" h="152400" prst="relaxedInset"/>
            </a:sp3d>
          </c:spPr>
          <c:invertIfNegative val="0"/>
          <c:cat>
            <c:strRef>
              <c:f>工作表1!$A$2:$A$6</c:f>
              <c:strCache>
                <c:ptCount val="5"/>
                <c:pt idx="0">
                  <c:v>Q1</c:v>
                </c:pt>
                <c:pt idx="1">
                  <c:v>Q2</c:v>
                </c:pt>
                <c:pt idx="2">
                  <c:v>Q3</c:v>
                </c:pt>
                <c:pt idx="3">
                  <c:v>Q4</c:v>
                </c:pt>
                <c:pt idx="4">
                  <c:v>2023年Q1</c:v>
                </c:pt>
              </c:strCache>
            </c:strRef>
          </c:cat>
          <c:val>
            <c:numRef>
              <c:f>工作表1!$C$2:$C$6</c:f>
              <c:numCache>
                <c:formatCode>General</c:formatCode>
                <c:ptCount val="5"/>
                <c:pt idx="0">
                  <c:v>9.34</c:v>
                </c:pt>
                <c:pt idx="1">
                  <c:v>10.51</c:v>
                </c:pt>
                <c:pt idx="2">
                  <c:v>11.18</c:v>
                </c:pt>
                <c:pt idx="3">
                  <c:v>11.99</c:v>
                </c:pt>
                <c:pt idx="4">
                  <c:v>11.43</c:v>
                </c:pt>
              </c:numCache>
            </c:numRef>
          </c:val>
          <c:extLst>
            <c:ext xmlns:c16="http://schemas.microsoft.com/office/drawing/2014/chart" uri="{C3380CC4-5D6E-409C-BE32-E72D297353CC}">
              <c16:uniqueId val="{00000001-E8E0-41E2-8E63-9C9ADFB305BF}"/>
            </c:ext>
          </c:extLst>
        </c:ser>
        <c:ser>
          <c:idx val="2"/>
          <c:order val="2"/>
          <c:tx>
            <c:strRef>
              <c:f>工作表1!$D$1</c:f>
              <c:strCache>
                <c:ptCount val="1"/>
                <c:pt idx="0">
                  <c:v>稅後淨利</c:v>
                </c:pt>
              </c:strCache>
            </c:strRef>
          </c:tx>
          <c:spPr>
            <a:solidFill>
              <a:schemeClr val="accent3"/>
            </a:solidFill>
            <a:ln>
              <a:noFill/>
            </a:ln>
            <a:effectLst/>
            <a:scene3d>
              <a:camera prst="orthographicFront"/>
              <a:lightRig rig="twoPt" dir="t"/>
            </a:scene3d>
            <a:sp3d prstMaterial="metal">
              <a:bevelT w="152400" h="152400"/>
              <a:bevelB w="152400" h="381000" prst="relaxedInset"/>
            </a:sp3d>
          </c:spPr>
          <c:invertIfNegative val="0"/>
          <c:cat>
            <c:strRef>
              <c:f>工作表1!$A$2:$A$6</c:f>
              <c:strCache>
                <c:ptCount val="5"/>
                <c:pt idx="0">
                  <c:v>Q1</c:v>
                </c:pt>
                <c:pt idx="1">
                  <c:v>Q2</c:v>
                </c:pt>
                <c:pt idx="2">
                  <c:v>Q3</c:v>
                </c:pt>
                <c:pt idx="3">
                  <c:v>Q4</c:v>
                </c:pt>
                <c:pt idx="4">
                  <c:v>2023年Q1</c:v>
                </c:pt>
              </c:strCache>
            </c:strRef>
          </c:cat>
          <c:val>
            <c:numRef>
              <c:f>工作表1!$D$2:$D$6</c:f>
              <c:numCache>
                <c:formatCode>General</c:formatCode>
                <c:ptCount val="5"/>
                <c:pt idx="0">
                  <c:v>21.08</c:v>
                </c:pt>
                <c:pt idx="1">
                  <c:v>7.33</c:v>
                </c:pt>
                <c:pt idx="2">
                  <c:v>6.96</c:v>
                </c:pt>
                <c:pt idx="3">
                  <c:v>6.99</c:v>
                </c:pt>
                <c:pt idx="4">
                  <c:v>8.75</c:v>
                </c:pt>
              </c:numCache>
            </c:numRef>
          </c:val>
          <c:extLst>
            <c:ext xmlns:c16="http://schemas.microsoft.com/office/drawing/2014/chart" uri="{C3380CC4-5D6E-409C-BE32-E72D297353CC}">
              <c16:uniqueId val="{00000002-E8E0-41E2-8E63-9C9ADFB305BF}"/>
            </c:ext>
          </c:extLst>
        </c:ser>
        <c:dLbls>
          <c:showLegendKey val="0"/>
          <c:showVal val="0"/>
          <c:showCatName val="0"/>
          <c:showSerName val="0"/>
          <c:showPercent val="0"/>
          <c:showBubbleSize val="0"/>
        </c:dLbls>
        <c:gapWidth val="75"/>
        <c:overlap val="-25"/>
        <c:axId val="1405860351"/>
        <c:axId val="1405858271"/>
      </c:barChart>
      <c:lineChart>
        <c:grouping val="standard"/>
        <c:varyColors val="0"/>
        <c:ser>
          <c:idx val="3"/>
          <c:order val="3"/>
          <c:tx>
            <c:strRef>
              <c:f>工作表1!$E$1</c:f>
              <c:strCache>
                <c:ptCount val="1"/>
                <c:pt idx="0">
                  <c:v>合併毛利率</c:v>
                </c:pt>
              </c:strCache>
            </c:strRef>
          </c:tx>
          <c:spPr>
            <a:ln w="44450" cap="rnd">
              <a:solidFill>
                <a:srgbClr val="FF0000"/>
              </a:solidFill>
              <a:round/>
            </a:ln>
            <a:effectLst/>
          </c:spPr>
          <c:marker>
            <c:symbol val="none"/>
          </c:marker>
          <c:cat>
            <c:strRef>
              <c:f>工作表1!$A$2:$A$6</c:f>
              <c:strCache>
                <c:ptCount val="5"/>
                <c:pt idx="0">
                  <c:v>Q1</c:v>
                </c:pt>
                <c:pt idx="1">
                  <c:v>Q2</c:v>
                </c:pt>
                <c:pt idx="2">
                  <c:v>Q3</c:v>
                </c:pt>
                <c:pt idx="3">
                  <c:v>Q4</c:v>
                </c:pt>
                <c:pt idx="4">
                  <c:v>2023年Q1</c:v>
                </c:pt>
              </c:strCache>
            </c:strRef>
          </c:cat>
          <c:val>
            <c:numRef>
              <c:f>工作表1!$E$2:$E$6</c:f>
              <c:numCache>
                <c:formatCode>0.00%</c:formatCode>
                <c:ptCount val="5"/>
                <c:pt idx="0">
                  <c:v>0.1925</c:v>
                </c:pt>
                <c:pt idx="1">
                  <c:v>0.2001</c:v>
                </c:pt>
                <c:pt idx="2">
                  <c:v>0.2069</c:v>
                </c:pt>
                <c:pt idx="3">
                  <c:v>0.20780000000000001</c:v>
                </c:pt>
                <c:pt idx="4">
                  <c:v>0.2273</c:v>
                </c:pt>
              </c:numCache>
            </c:numRef>
          </c:val>
          <c:smooth val="0"/>
          <c:extLst>
            <c:ext xmlns:c16="http://schemas.microsoft.com/office/drawing/2014/chart" uri="{C3380CC4-5D6E-409C-BE32-E72D297353CC}">
              <c16:uniqueId val="{00000007-E8E0-41E2-8E63-9C9ADFB305BF}"/>
            </c:ext>
          </c:extLst>
        </c:ser>
        <c:ser>
          <c:idx val="4"/>
          <c:order val="4"/>
          <c:tx>
            <c:strRef>
              <c:f>工作表1!$F$1</c:f>
              <c:strCache>
                <c:ptCount val="1"/>
                <c:pt idx="0">
                  <c:v>個體毛利率</c:v>
                </c:pt>
              </c:strCache>
            </c:strRef>
          </c:tx>
          <c:spPr>
            <a:ln w="44450" cap="rnd">
              <a:solidFill>
                <a:srgbClr val="FFC000"/>
              </a:solidFill>
              <a:round/>
            </a:ln>
            <a:effectLst/>
          </c:spPr>
          <c:marker>
            <c:symbol val="none"/>
          </c:marker>
          <c:cat>
            <c:strRef>
              <c:f>工作表1!$A$2:$A$6</c:f>
              <c:strCache>
                <c:ptCount val="5"/>
                <c:pt idx="0">
                  <c:v>Q1</c:v>
                </c:pt>
                <c:pt idx="1">
                  <c:v>Q2</c:v>
                </c:pt>
                <c:pt idx="2">
                  <c:v>Q3</c:v>
                </c:pt>
                <c:pt idx="3">
                  <c:v>Q4</c:v>
                </c:pt>
                <c:pt idx="4">
                  <c:v>2023年Q1</c:v>
                </c:pt>
              </c:strCache>
            </c:strRef>
          </c:cat>
          <c:val>
            <c:numRef>
              <c:f>工作表1!$F$2:$F$6</c:f>
              <c:numCache>
                <c:formatCode>0.00%</c:formatCode>
                <c:ptCount val="5"/>
                <c:pt idx="0">
                  <c:v>0.19919999999999999</c:v>
                </c:pt>
                <c:pt idx="1">
                  <c:v>0.21149999999999999</c:v>
                </c:pt>
                <c:pt idx="2">
                  <c:v>0.22259999999999999</c:v>
                </c:pt>
                <c:pt idx="3">
                  <c:v>0.2243</c:v>
                </c:pt>
                <c:pt idx="4">
                  <c:v>0.2374</c:v>
                </c:pt>
              </c:numCache>
            </c:numRef>
          </c:val>
          <c:smooth val="0"/>
          <c:extLst>
            <c:ext xmlns:c16="http://schemas.microsoft.com/office/drawing/2014/chart" uri="{C3380CC4-5D6E-409C-BE32-E72D297353CC}">
              <c16:uniqueId val="{00000008-E8E0-41E2-8E63-9C9ADFB305BF}"/>
            </c:ext>
          </c:extLst>
        </c:ser>
        <c:dLbls>
          <c:showLegendKey val="0"/>
          <c:showVal val="0"/>
          <c:showCatName val="0"/>
          <c:showSerName val="0"/>
          <c:showPercent val="0"/>
          <c:showBubbleSize val="0"/>
        </c:dLbls>
        <c:marker val="1"/>
        <c:smooth val="0"/>
        <c:axId val="1301688719"/>
        <c:axId val="1301688303"/>
      </c:lineChart>
      <c:catAx>
        <c:axId val="14058603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crossAx val="1405858271"/>
        <c:crosses val="autoZero"/>
        <c:auto val="1"/>
        <c:lblAlgn val="ctr"/>
        <c:lblOffset val="100"/>
        <c:noMultiLvlLbl val="0"/>
      </c:catAx>
      <c:valAx>
        <c:axId val="140585827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crossAx val="1405860351"/>
        <c:crosses val="autoZero"/>
        <c:crossBetween val="between"/>
      </c:valAx>
      <c:valAx>
        <c:axId val="1301688303"/>
        <c:scaling>
          <c:orientation val="minMax"/>
          <c:min val="0.18000000000000002"/>
        </c:scaling>
        <c:delete val="0"/>
        <c:axPos val="r"/>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crossAx val="1301688719"/>
        <c:crosses val="max"/>
        <c:crossBetween val="between"/>
        <c:majorUnit val="1.0000000000000002E-2"/>
      </c:valAx>
      <c:catAx>
        <c:axId val="1301688719"/>
        <c:scaling>
          <c:orientation val="minMax"/>
        </c:scaling>
        <c:delete val="1"/>
        <c:axPos val="b"/>
        <c:numFmt formatCode="General" sourceLinked="1"/>
        <c:majorTickMark val="none"/>
        <c:minorTickMark val="none"/>
        <c:tickLblPos val="nextTo"/>
        <c:crossAx val="1301688303"/>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zh-TW"/>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cked"/>
        <c:varyColors val="0"/>
        <c:ser>
          <c:idx val="0"/>
          <c:order val="0"/>
          <c:tx>
            <c:strRef>
              <c:f>工作表1!$B$1</c:f>
              <c:strCache>
                <c:ptCount val="1"/>
                <c:pt idx="0">
                  <c:v>Price Index</c:v>
                </c:pt>
              </c:strCache>
            </c:strRef>
          </c:tx>
          <c:spPr>
            <a:ln w="34925" cap="rnd">
              <a:solidFill>
                <a:srgbClr val="FF0000"/>
              </a:solidFill>
              <a:round/>
            </a:ln>
            <a:effectLst/>
          </c:spPr>
          <c:marker>
            <c:symbol val="circle"/>
            <c:size val="5"/>
            <c:spPr>
              <a:solidFill>
                <a:srgbClr val="FF0000"/>
              </a:solidFill>
              <a:ln w="22225">
                <a:solidFill>
                  <a:srgbClr val="FF0000"/>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zh-TW"/>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工作表1!$A$2:$A$25</c:f>
              <c:strCache>
                <c:ptCount val="24"/>
                <c:pt idx="0">
                  <c:v>Jum,2019</c:v>
                </c:pt>
                <c:pt idx="1">
                  <c:v>Jul</c:v>
                </c:pt>
                <c:pt idx="2">
                  <c:v>Aug</c:v>
                </c:pt>
                <c:pt idx="3">
                  <c:v>Sep</c:v>
                </c:pt>
                <c:pt idx="4">
                  <c:v>Oct</c:v>
                </c:pt>
                <c:pt idx="5">
                  <c:v>Nov</c:v>
                </c:pt>
                <c:pt idx="6">
                  <c:v>Dec</c:v>
                </c:pt>
                <c:pt idx="7">
                  <c:v>Jan,2020</c:v>
                </c:pt>
                <c:pt idx="8">
                  <c:v>Feb</c:v>
                </c:pt>
                <c:pt idx="9">
                  <c:v>Mar</c:v>
                </c:pt>
                <c:pt idx="10">
                  <c:v>Apr</c:v>
                </c:pt>
                <c:pt idx="11">
                  <c:v>May</c:v>
                </c:pt>
                <c:pt idx="12">
                  <c:v>Jun</c:v>
                </c:pt>
                <c:pt idx="13">
                  <c:v>Jul</c:v>
                </c:pt>
                <c:pt idx="14">
                  <c:v>Aug</c:v>
                </c:pt>
                <c:pt idx="15">
                  <c:v>Sep</c:v>
                </c:pt>
                <c:pt idx="16">
                  <c:v>Oct</c:v>
                </c:pt>
                <c:pt idx="17">
                  <c:v>Nov</c:v>
                </c:pt>
                <c:pt idx="18">
                  <c:v>Dec</c:v>
                </c:pt>
                <c:pt idx="19">
                  <c:v>Jan,2021</c:v>
                </c:pt>
                <c:pt idx="20">
                  <c:v>Feb</c:v>
                </c:pt>
                <c:pt idx="21">
                  <c:v>Mar</c:v>
                </c:pt>
                <c:pt idx="22">
                  <c:v>Apr</c:v>
                </c:pt>
                <c:pt idx="23">
                  <c:v>May</c:v>
                </c:pt>
              </c:strCache>
            </c:strRef>
          </c:cat>
          <c:val>
            <c:numRef>
              <c:f>工作表1!$B$2:$B$25</c:f>
              <c:numCache>
                <c:formatCode>General</c:formatCode>
                <c:ptCount val="24"/>
                <c:pt idx="0">
                  <c:v>87.4</c:v>
                </c:pt>
                <c:pt idx="1">
                  <c:v>88</c:v>
                </c:pt>
                <c:pt idx="2">
                  <c:v>88.3</c:v>
                </c:pt>
                <c:pt idx="3">
                  <c:v>88.7</c:v>
                </c:pt>
                <c:pt idx="4">
                  <c:v>89.1</c:v>
                </c:pt>
                <c:pt idx="5">
                  <c:v>89.6</c:v>
                </c:pt>
                <c:pt idx="6">
                  <c:v>90.8</c:v>
                </c:pt>
                <c:pt idx="7">
                  <c:v>92</c:v>
                </c:pt>
                <c:pt idx="8">
                  <c:v>94</c:v>
                </c:pt>
                <c:pt idx="9">
                  <c:v>95.9</c:v>
                </c:pt>
                <c:pt idx="10">
                  <c:v>96.5</c:v>
                </c:pt>
                <c:pt idx="11">
                  <c:v>96.8</c:v>
                </c:pt>
                <c:pt idx="12">
                  <c:v>96.9</c:v>
                </c:pt>
                <c:pt idx="13">
                  <c:v>97</c:v>
                </c:pt>
                <c:pt idx="14">
                  <c:v>97.2</c:v>
                </c:pt>
                <c:pt idx="15">
                  <c:v>97.2</c:v>
                </c:pt>
                <c:pt idx="16">
                  <c:v>97.2</c:v>
                </c:pt>
                <c:pt idx="17">
                  <c:v>97.2</c:v>
                </c:pt>
                <c:pt idx="18">
                  <c:v>97.7</c:v>
                </c:pt>
                <c:pt idx="19">
                  <c:v>98</c:v>
                </c:pt>
                <c:pt idx="20">
                  <c:v>98.2</c:v>
                </c:pt>
                <c:pt idx="21">
                  <c:v>98.4</c:v>
                </c:pt>
                <c:pt idx="22">
                  <c:v>98.6</c:v>
                </c:pt>
                <c:pt idx="23">
                  <c:v>98.7</c:v>
                </c:pt>
              </c:numCache>
            </c:numRef>
          </c:val>
          <c:smooth val="0"/>
          <c:extLst>
            <c:ext xmlns:c16="http://schemas.microsoft.com/office/drawing/2014/chart" uri="{C3380CC4-5D6E-409C-BE32-E72D297353CC}">
              <c16:uniqueId val="{00000000-F621-4779-AEEA-E86899FF4735}"/>
            </c:ext>
          </c:extLst>
        </c:ser>
        <c:dLbls>
          <c:showLegendKey val="0"/>
          <c:showVal val="1"/>
          <c:showCatName val="0"/>
          <c:showSerName val="0"/>
          <c:showPercent val="0"/>
          <c:showBubbleSize val="0"/>
        </c:dLbls>
        <c:marker val="1"/>
        <c:smooth val="0"/>
        <c:axId val="1487023775"/>
        <c:axId val="1487024191"/>
      </c:lineChart>
      <c:catAx>
        <c:axId val="14870237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0"/>
          <a:lstStyle/>
          <a:p>
            <a:pPr>
              <a:defRPr sz="800" b="0" i="0" u="none" strike="noStrike" kern="1200" baseline="0">
                <a:solidFill>
                  <a:schemeClr val="tx1">
                    <a:lumMod val="65000"/>
                    <a:lumOff val="35000"/>
                  </a:schemeClr>
                </a:solidFill>
                <a:latin typeface="+mn-lt"/>
                <a:ea typeface="+mn-ea"/>
                <a:cs typeface="+mn-cs"/>
              </a:defRPr>
            </a:pPr>
            <a:endParaRPr lang="zh-TW"/>
          </a:p>
        </c:txPr>
        <c:crossAx val="1487024191"/>
        <c:crosses val="autoZero"/>
        <c:auto val="1"/>
        <c:lblAlgn val="ctr"/>
        <c:lblOffset val="100"/>
        <c:noMultiLvlLbl val="0"/>
      </c:catAx>
      <c:valAx>
        <c:axId val="1487024191"/>
        <c:scaling>
          <c:orientation val="minMax"/>
          <c:min val="85"/>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zh-TW"/>
          </a:p>
        </c:txPr>
        <c:crossAx val="1487023775"/>
        <c:crosses val="autoZero"/>
        <c:crossBetween val="between"/>
        <c:majorUnit val="5"/>
      </c:valAx>
      <c:spPr>
        <a:noFill/>
        <a:ln>
          <a:noFill/>
        </a:ln>
        <a:effectLst/>
      </c:spPr>
    </c:plotArea>
    <c:plotVisOnly val="1"/>
    <c:dispBlanksAs val="zero"/>
    <c:showDLblsOverMax val="0"/>
  </c:chart>
  <c:spPr>
    <a:noFill/>
    <a:ln>
      <a:noFill/>
    </a:ln>
    <a:effectLst/>
  </c:spPr>
  <c:txPr>
    <a:bodyPr/>
    <a:lstStyle/>
    <a:p>
      <a:pPr>
        <a:defRPr/>
      </a:pPr>
      <a:endParaRPr lang="zh-TW"/>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5CE14BA-43E1-45F0-ADC6-FB875084BC95}" type="doc">
      <dgm:prSet loTypeId="urn:microsoft.com/office/officeart/2005/8/layout/radial5" loCatId="cycle" qsTypeId="urn:microsoft.com/office/officeart/2005/8/quickstyle/3d3" qsCatId="3D" csTypeId="urn:microsoft.com/office/officeart/2005/8/colors/colorful4" csCatId="colorful" phldr="1"/>
      <dgm:spPr/>
      <dgm:t>
        <a:bodyPr rtlCol="0"/>
        <a:lstStyle/>
        <a:p>
          <a:pPr rtl="0"/>
          <a:endParaRPr lang="zh-TW" altLang="en-US"/>
        </a:p>
      </dgm:t>
    </dgm:pt>
    <dgm:pt modelId="{5F3B46F4-64EF-4D65-8CD7-FD78EAC1C198}">
      <dgm:prSet phldrT="[文字]"/>
      <dgm:spPr/>
      <dgm:t>
        <a:bodyPr rtlCol="0"/>
        <a:lstStyle/>
        <a:p>
          <a:pPr rtl="0"/>
          <a:r>
            <a:rPr lang="en-US"/>
            <a:t>Company history</a:t>
          </a:r>
        </a:p>
      </dgm:t>
    </dgm:pt>
    <dgm:pt modelId="{2D40F076-E370-44BF-9E5F-F0773F67A418}" type="parTrans" cxnId="{96D58119-F229-49CB-8B31-397EC33C74E3}">
      <dgm:prSet/>
      <dgm:spPr/>
      <dgm:t>
        <a:bodyPr rtlCol="0"/>
        <a:lstStyle/>
        <a:p>
          <a:pPr rtl="0"/>
          <a:endParaRPr lang="zh-TW" altLang="en-US"/>
        </a:p>
      </dgm:t>
    </dgm:pt>
    <dgm:pt modelId="{0220C44C-83A9-4E7A-AE82-212B6B7102CA}" type="sibTrans" cxnId="{96D58119-F229-49CB-8B31-397EC33C74E3}">
      <dgm:prSet/>
      <dgm:spPr/>
      <dgm:t>
        <a:bodyPr rtlCol="0"/>
        <a:lstStyle/>
        <a:p>
          <a:pPr rtl="0"/>
          <a:endParaRPr lang="zh-TW" altLang="en-US"/>
        </a:p>
      </dgm:t>
    </dgm:pt>
    <dgm:pt modelId="{5CB03F4A-1C72-4145-B63F-4E9DCBDEA5D1}">
      <dgm:prSet phldrT="[文字]"/>
      <dgm:spPr/>
      <dgm:t>
        <a:bodyPr rtlCol="0"/>
        <a:lstStyle/>
        <a:p>
          <a:pPr rtl="0"/>
          <a:r>
            <a:rPr lang="en-US" b="1"/>
            <a:t>Key domestic re-investment companies</a:t>
          </a:r>
          <a:endParaRPr lang="zh-TW" altLang="en-US" dirty="0"/>
        </a:p>
      </dgm:t>
    </dgm:pt>
    <dgm:pt modelId="{84F438D5-36EE-4F72-A858-E6A72C1B026A}" type="parTrans" cxnId="{9D8F626E-53E6-42FC-A8B2-AD12A470CEB6}">
      <dgm:prSet/>
      <dgm:spPr/>
      <dgm:t>
        <a:bodyPr rtlCol="0"/>
        <a:lstStyle/>
        <a:p>
          <a:pPr rtl="0"/>
          <a:endParaRPr lang="zh-TW" altLang="en-US"/>
        </a:p>
      </dgm:t>
    </dgm:pt>
    <dgm:pt modelId="{340D829B-464A-477A-9438-E6662FF01633}" type="sibTrans" cxnId="{9D8F626E-53E6-42FC-A8B2-AD12A470CEB6}">
      <dgm:prSet/>
      <dgm:spPr/>
      <dgm:t>
        <a:bodyPr rtlCol="0"/>
        <a:lstStyle/>
        <a:p>
          <a:pPr rtl="0"/>
          <a:endParaRPr lang="zh-TW" altLang="en-US"/>
        </a:p>
      </dgm:t>
    </dgm:pt>
    <dgm:pt modelId="{2845B144-2945-42FA-B43C-4D6843F58C7E}">
      <dgm:prSet phldrT="[文字]"/>
      <dgm:spPr/>
      <dgm:t>
        <a:bodyPr rtlCol="0"/>
        <a:lstStyle/>
        <a:p>
          <a:pPr rtl="0"/>
          <a:r>
            <a:rPr lang="en-US" b="1"/>
            <a:t>Overseas re-investment companies</a:t>
          </a:r>
          <a:endParaRPr lang="zh-TW" altLang="en-US" dirty="0"/>
        </a:p>
      </dgm:t>
    </dgm:pt>
    <dgm:pt modelId="{34C831EB-A2D1-4CA9-95EB-8FD635F784CD}" type="parTrans" cxnId="{019F17F0-F146-4DCE-AEF4-66D1BAE5C22C}">
      <dgm:prSet/>
      <dgm:spPr/>
      <dgm:t>
        <a:bodyPr rtlCol="0"/>
        <a:lstStyle/>
        <a:p>
          <a:pPr rtl="0"/>
          <a:endParaRPr lang="zh-TW" altLang="en-US"/>
        </a:p>
      </dgm:t>
    </dgm:pt>
    <dgm:pt modelId="{1C7050FA-4B0E-4CBB-9286-329C064C1722}" type="sibTrans" cxnId="{019F17F0-F146-4DCE-AEF4-66D1BAE5C22C}">
      <dgm:prSet/>
      <dgm:spPr/>
      <dgm:t>
        <a:bodyPr rtlCol="0"/>
        <a:lstStyle/>
        <a:p>
          <a:pPr rtl="0"/>
          <a:endParaRPr lang="zh-TW" altLang="en-US"/>
        </a:p>
      </dgm:t>
    </dgm:pt>
    <dgm:pt modelId="{D7BDDD0F-35BE-4A5F-A7D5-1A67FEA762B0}">
      <dgm:prSet phldrT="[文字]"/>
      <dgm:spPr/>
      <dgm:t>
        <a:bodyPr rtlCol="0"/>
        <a:lstStyle/>
        <a:p>
          <a:pPr rtl="0"/>
          <a:r>
            <a:rPr lang="en-US" b="1"/>
            <a:t>Domestic operating activities</a:t>
          </a:r>
          <a:endParaRPr lang="zh-TW" altLang="en-US" dirty="0"/>
        </a:p>
      </dgm:t>
    </dgm:pt>
    <dgm:pt modelId="{93351674-6EA3-4A21-8885-6E2E2F9B3E60}" type="parTrans" cxnId="{27127BFF-0AE4-49D9-9E1B-D3BBB1447986}">
      <dgm:prSet/>
      <dgm:spPr/>
      <dgm:t>
        <a:bodyPr rtlCol="0"/>
        <a:lstStyle/>
        <a:p>
          <a:pPr rtl="0"/>
          <a:endParaRPr lang="zh-TW" altLang="en-US"/>
        </a:p>
      </dgm:t>
    </dgm:pt>
    <dgm:pt modelId="{EAAAEAB0-B909-4B89-9B4C-0E291305ECD6}" type="sibTrans" cxnId="{27127BFF-0AE4-49D9-9E1B-D3BBB1447986}">
      <dgm:prSet/>
      <dgm:spPr/>
      <dgm:t>
        <a:bodyPr rtlCol="0"/>
        <a:lstStyle/>
        <a:p>
          <a:pPr rtl="0"/>
          <a:endParaRPr lang="zh-TW" altLang="en-US"/>
        </a:p>
      </dgm:t>
    </dgm:pt>
    <dgm:pt modelId="{BDA290B4-80B3-485B-B561-72BEFE36FF95}" type="pres">
      <dgm:prSet presAssocID="{15CE14BA-43E1-45F0-ADC6-FB875084BC95}" presName="Name0" presStyleCnt="0">
        <dgm:presLayoutVars>
          <dgm:chMax val="1"/>
          <dgm:dir/>
          <dgm:animLvl val="ctr"/>
          <dgm:resizeHandles val="exact"/>
        </dgm:presLayoutVars>
      </dgm:prSet>
      <dgm:spPr/>
      <dgm:t>
        <a:bodyPr/>
        <a:lstStyle/>
        <a:p>
          <a:endParaRPr lang="zh-TW" altLang="en-US"/>
        </a:p>
      </dgm:t>
    </dgm:pt>
    <dgm:pt modelId="{7FAB9BF0-3450-49FC-A6D8-21A20E37FD1A}" type="pres">
      <dgm:prSet presAssocID="{5F3B46F4-64EF-4D65-8CD7-FD78EAC1C198}" presName="centerShape" presStyleLbl="node0" presStyleIdx="0" presStyleCnt="1"/>
      <dgm:spPr/>
      <dgm:t>
        <a:bodyPr/>
        <a:lstStyle/>
        <a:p>
          <a:endParaRPr lang="zh-TW" altLang="en-US"/>
        </a:p>
      </dgm:t>
    </dgm:pt>
    <dgm:pt modelId="{E2C44228-EE9C-4FAD-976E-AC6A54D40AAD}" type="pres">
      <dgm:prSet presAssocID="{84F438D5-36EE-4F72-A858-E6A72C1B026A}" presName="parTrans" presStyleLbl="sibTrans2D1" presStyleIdx="0" presStyleCnt="3"/>
      <dgm:spPr/>
      <dgm:t>
        <a:bodyPr/>
        <a:lstStyle/>
        <a:p>
          <a:endParaRPr lang="zh-TW" altLang="en-US"/>
        </a:p>
      </dgm:t>
    </dgm:pt>
    <dgm:pt modelId="{58EA4147-6A3A-4640-B481-ACFDA7CE85D4}" type="pres">
      <dgm:prSet presAssocID="{84F438D5-36EE-4F72-A858-E6A72C1B026A}" presName="connectorText" presStyleLbl="sibTrans2D1" presStyleIdx="0" presStyleCnt="3"/>
      <dgm:spPr/>
      <dgm:t>
        <a:bodyPr/>
        <a:lstStyle/>
        <a:p>
          <a:endParaRPr lang="zh-TW" altLang="en-US"/>
        </a:p>
      </dgm:t>
    </dgm:pt>
    <dgm:pt modelId="{0FB63D87-5269-40CE-AA45-A566A6E47120}" type="pres">
      <dgm:prSet presAssocID="{5CB03F4A-1C72-4145-B63F-4E9DCBDEA5D1}" presName="node" presStyleLbl="node1" presStyleIdx="0" presStyleCnt="3">
        <dgm:presLayoutVars>
          <dgm:bulletEnabled val="1"/>
        </dgm:presLayoutVars>
      </dgm:prSet>
      <dgm:spPr/>
      <dgm:t>
        <a:bodyPr/>
        <a:lstStyle/>
        <a:p>
          <a:endParaRPr lang="zh-TW" altLang="en-US"/>
        </a:p>
      </dgm:t>
    </dgm:pt>
    <dgm:pt modelId="{1361DBB5-8D2C-49CA-A9BF-8CDA0E85DC79}" type="pres">
      <dgm:prSet presAssocID="{34C831EB-A2D1-4CA9-95EB-8FD635F784CD}" presName="parTrans" presStyleLbl="sibTrans2D1" presStyleIdx="1" presStyleCnt="3"/>
      <dgm:spPr/>
      <dgm:t>
        <a:bodyPr/>
        <a:lstStyle/>
        <a:p>
          <a:endParaRPr lang="zh-TW" altLang="en-US"/>
        </a:p>
      </dgm:t>
    </dgm:pt>
    <dgm:pt modelId="{21D1CCDB-5F60-4018-87C7-739C1CFC746C}" type="pres">
      <dgm:prSet presAssocID="{34C831EB-A2D1-4CA9-95EB-8FD635F784CD}" presName="connectorText" presStyleLbl="sibTrans2D1" presStyleIdx="1" presStyleCnt="3"/>
      <dgm:spPr/>
      <dgm:t>
        <a:bodyPr/>
        <a:lstStyle/>
        <a:p>
          <a:endParaRPr lang="zh-TW" altLang="en-US"/>
        </a:p>
      </dgm:t>
    </dgm:pt>
    <dgm:pt modelId="{700367E1-4800-416D-8EC4-160C7FBB6C7C}" type="pres">
      <dgm:prSet presAssocID="{2845B144-2945-42FA-B43C-4D6843F58C7E}" presName="node" presStyleLbl="node1" presStyleIdx="1" presStyleCnt="3">
        <dgm:presLayoutVars>
          <dgm:bulletEnabled val="1"/>
        </dgm:presLayoutVars>
      </dgm:prSet>
      <dgm:spPr/>
      <dgm:t>
        <a:bodyPr/>
        <a:lstStyle/>
        <a:p>
          <a:endParaRPr lang="zh-TW" altLang="en-US"/>
        </a:p>
      </dgm:t>
    </dgm:pt>
    <dgm:pt modelId="{8D601B8C-3ADB-460B-A851-97F47D0098F9}" type="pres">
      <dgm:prSet presAssocID="{93351674-6EA3-4A21-8885-6E2E2F9B3E60}" presName="parTrans" presStyleLbl="sibTrans2D1" presStyleIdx="2" presStyleCnt="3"/>
      <dgm:spPr/>
      <dgm:t>
        <a:bodyPr/>
        <a:lstStyle/>
        <a:p>
          <a:endParaRPr lang="zh-TW" altLang="en-US"/>
        </a:p>
      </dgm:t>
    </dgm:pt>
    <dgm:pt modelId="{D882FEB6-8472-41B4-A876-2DB257750440}" type="pres">
      <dgm:prSet presAssocID="{93351674-6EA3-4A21-8885-6E2E2F9B3E60}" presName="connectorText" presStyleLbl="sibTrans2D1" presStyleIdx="2" presStyleCnt="3"/>
      <dgm:spPr/>
      <dgm:t>
        <a:bodyPr/>
        <a:lstStyle/>
        <a:p>
          <a:endParaRPr lang="zh-TW" altLang="en-US"/>
        </a:p>
      </dgm:t>
    </dgm:pt>
    <dgm:pt modelId="{7F34B0BA-3F6A-4377-ABEB-8BEC8EE13166}" type="pres">
      <dgm:prSet presAssocID="{D7BDDD0F-35BE-4A5F-A7D5-1A67FEA762B0}" presName="node" presStyleLbl="node1" presStyleIdx="2" presStyleCnt="3">
        <dgm:presLayoutVars>
          <dgm:bulletEnabled val="1"/>
        </dgm:presLayoutVars>
      </dgm:prSet>
      <dgm:spPr/>
      <dgm:t>
        <a:bodyPr/>
        <a:lstStyle/>
        <a:p>
          <a:endParaRPr lang="zh-TW" altLang="en-US"/>
        </a:p>
      </dgm:t>
    </dgm:pt>
  </dgm:ptLst>
  <dgm:cxnLst>
    <dgm:cxn modelId="{8BAE1A7F-BC30-4DF9-AFD4-E5FFEA17AB90}" type="presOf" srcId="{93351674-6EA3-4A21-8885-6E2E2F9B3E60}" destId="{8D601B8C-3ADB-460B-A851-97F47D0098F9}" srcOrd="0" destOrd="0" presId="urn:microsoft.com/office/officeart/2005/8/layout/radial5"/>
    <dgm:cxn modelId="{9D8F626E-53E6-42FC-A8B2-AD12A470CEB6}" srcId="{5F3B46F4-64EF-4D65-8CD7-FD78EAC1C198}" destId="{5CB03F4A-1C72-4145-B63F-4E9DCBDEA5D1}" srcOrd="0" destOrd="0" parTransId="{84F438D5-36EE-4F72-A858-E6A72C1B026A}" sibTransId="{340D829B-464A-477A-9438-E6662FF01633}"/>
    <dgm:cxn modelId="{019F17F0-F146-4DCE-AEF4-66D1BAE5C22C}" srcId="{5F3B46F4-64EF-4D65-8CD7-FD78EAC1C198}" destId="{2845B144-2945-42FA-B43C-4D6843F58C7E}" srcOrd="1" destOrd="0" parTransId="{34C831EB-A2D1-4CA9-95EB-8FD635F784CD}" sibTransId="{1C7050FA-4B0E-4CBB-9286-329C064C1722}"/>
    <dgm:cxn modelId="{5F4969A8-5046-4D96-8D8F-3042AD6FD2CE}" type="presOf" srcId="{5F3B46F4-64EF-4D65-8CD7-FD78EAC1C198}" destId="{7FAB9BF0-3450-49FC-A6D8-21A20E37FD1A}" srcOrd="0" destOrd="0" presId="urn:microsoft.com/office/officeart/2005/8/layout/radial5"/>
    <dgm:cxn modelId="{8A23C626-379A-4E08-B8B9-7AD5AED90C88}" type="presOf" srcId="{93351674-6EA3-4A21-8885-6E2E2F9B3E60}" destId="{D882FEB6-8472-41B4-A876-2DB257750440}" srcOrd="1" destOrd="0" presId="urn:microsoft.com/office/officeart/2005/8/layout/radial5"/>
    <dgm:cxn modelId="{0867B318-BF71-428E-BA71-045BB1F4AC38}" type="presOf" srcId="{5CB03F4A-1C72-4145-B63F-4E9DCBDEA5D1}" destId="{0FB63D87-5269-40CE-AA45-A566A6E47120}" srcOrd="0" destOrd="0" presId="urn:microsoft.com/office/officeart/2005/8/layout/radial5"/>
    <dgm:cxn modelId="{783A9A13-B15B-4312-A6B5-27CF0FEBA5AE}" type="presOf" srcId="{34C831EB-A2D1-4CA9-95EB-8FD635F784CD}" destId="{1361DBB5-8D2C-49CA-A9BF-8CDA0E85DC79}" srcOrd="0" destOrd="0" presId="urn:microsoft.com/office/officeart/2005/8/layout/radial5"/>
    <dgm:cxn modelId="{96D58119-F229-49CB-8B31-397EC33C74E3}" srcId="{15CE14BA-43E1-45F0-ADC6-FB875084BC95}" destId="{5F3B46F4-64EF-4D65-8CD7-FD78EAC1C198}" srcOrd="0" destOrd="0" parTransId="{2D40F076-E370-44BF-9E5F-F0773F67A418}" sibTransId="{0220C44C-83A9-4E7A-AE82-212B6B7102CA}"/>
    <dgm:cxn modelId="{32247D0F-20D3-4BF2-8EB1-5CC42DDE28CE}" type="presOf" srcId="{84F438D5-36EE-4F72-A858-E6A72C1B026A}" destId="{58EA4147-6A3A-4640-B481-ACFDA7CE85D4}" srcOrd="1" destOrd="0" presId="urn:microsoft.com/office/officeart/2005/8/layout/radial5"/>
    <dgm:cxn modelId="{27127BFF-0AE4-49D9-9E1B-D3BBB1447986}" srcId="{5F3B46F4-64EF-4D65-8CD7-FD78EAC1C198}" destId="{D7BDDD0F-35BE-4A5F-A7D5-1A67FEA762B0}" srcOrd="2" destOrd="0" parTransId="{93351674-6EA3-4A21-8885-6E2E2F9B3E60}" sibTransId="{EAAAEAB0-B909-4B89-9B4C-0E291305ECD6}"/>
    <dgm:cxn modelId="{B1C08554-D63C-4F02-B96E-09FF1E1195F5}" type="presOf" srcId="{84F438D5-36EE-4F72-A858-E6A72C1B026A}" destId="{E2C44228-EE9C-4FAD-976E-AC6A54D40AAD}" srcOrd="0" destOrd="0" presId="urn:microsoft.com/office/officeart/2005/8/layout/radial5"/>
    <dgm:cxn modelId="{2DAC5788-934D-4A26-8C63-26B664E2D941}" type="presOf" srcId="{2845B144-2945-42FA-B43C-4D6843F58C7E}" destId="{700367E1-4800-416D-8EC4-160C7FBB6C7C}" srcOrd="0" destOrd="0" presId="urn:microsoft.com/office/officeart/2005/8/layout/radial5"/>
    <dgm:cxn modelId="{53488E8A-B2F8-4CD0-B756-05A0116593A9}" type="presOf" srcId="{15CE14BA-43E1-45F0-ADC6-FB875084BC95}" destId="{BDA290B4-80B3-485B-B561-72BEFE36FF95}" srcOrd="0" destOrd="0" presId="urn:microsoft.com/office/officeart/2005/8/layout/radial5"/>
    <dgm:cxn modelId="{C1A422B2-DA00-4C01-B735-C32625A341FD}" type="presOf" srcId="{D7BDDD0F-35BE-4A5F-A7D5-1A67FEA762B0}" destId="{7F34B0BA-3F6A-4377-ABEB-8BEC8EE13166}" srcOrd="0" destOrd="0" presId="urn:microsoft.com/office/officeart/2005/8/layout/radial5"/>
    <dgm:cxn modelId="{225A1857-74D8-4093-95CB-3A080F882772}" type="presOf" srcId="{34C831EB-A2D1-4CA9-95EB-8FD635F784CD}" destId="{21D1CCDB-5F60-4018-87C7-739C1CFC746C}" srcOrd="1" destOrd="0" presId="urn:microsoft.com/office/officeart/2005/8/layout/radial5"/>
    <dgm:cxn modelId="{9E0EAD4B-2648-4A29-B4E0-92BDFE676991}" type="presParOf" srcId="{BDA290B4-80B3-485B-B561-72BEFE36FF95}" destId="{7FAB9BF0-3450-49FC-A6D8-21A20E37FD1A}" srcOrd="0" destOrd="0" presId="urn:microsoft.com/office/officeart/2005/8/layout/radial5"/>
    <dgm:cxn modelId="{B0E3F21D-418C-4ADE-9063-E5F7F3A550F4}" type="presParOf" srcId="{BDA290B4-80B3-485B-B561-72BEFE36FF95}" destId="{E2C44228-EE9C-4FAD-976E-AC6A54D40AAD}" srcOrd="1" destOrd="0" presId="urn:microsoft.com/office/officeart/2005/8/layout/radial5"/>
    <dgm:cxn modelId="{78050613-50C3-4000-912F-2D4E9643D58A}" type="presParOf" srcId="{E2C44228-EE9C-4FAD-976E-AC6A54D40AAD}" destId="{58EA4147-6A3A-4640-B481-ACFDA7CE85D4}" srcOrd="0" destOrd="0" presId="urn:microsoft.com/office/officeart/2005/8/layout/radial5"/>
    <dgm:cxn modelId="{12BFE2B9-9C0A-4A81-B79A-981F653E364C}" type="presParOf" srcId="{BDA290B4-80B3-485B-B561-72BEFE36FF95}" destId="{0FB63D87-5269-40CE-AA45-A566A6E47120}" srcOrd="2" destOrd="0" presId="urn:microsoft.com/office/officeart/2005/8/layout/radial5"/>
    <dgm:cxn modelId="{36462379-CB34-4491-985E-54E72E9C72F3}" type="presParOf" srcId="{BDA290B4-80B3-485B-B561-72BEFE36FF95}" destId="{1361DBB5-8D2C-49CA-A9BF-8CDA0E85DC79}" srcOrd="3" destOrd="0" presId="urn:microsoft.com/office/officeart/2005/8/layout/radial5"/>
    <dgm:cxn modelId="{243A5267-4541-4792-AD66-FC311093F63C}" type="presParOf" srcId="{1361DBB5-8D2C-49CA-A9BF-8CDA0E85DC79}" destId="{21D1CCDB-5F60-4018-87C7-739C1CFC746C}" srcOrd="0" destOrd="0" presId="urn:microsoft.com/office/officeart/2005/8/layout/radial5"/>
    <dgm:cxn modelId="{20ED1DF4-5BE4-44B2-B6AE-8B7E1D85A1DF}" type="presParOf" srcId="{BDA290B4-80B3-485B-B561-72BEFE36FF95}" destId="{700367E1-4800-416D-8EC4-160C7FBB6C7C}" srcOrd="4" destOrd="0" presId="urn:microsoft.com/office/officeart/2005/8/layout/radial5"/>
    <dgm:cxn modelId="{8E548D84-EB40-4FB9-A9FE-A63604B317E0}" type="presParOf" srcId="{BDA290B4-80B3-485B-B561-72BEFE36FF95}" destId="{8D601B8C-3ADB-460B-A851-97F47D0098F9}" srcOrd="5" destOrd="0" presId="urn:microsoft.com/office/officeart/2005/8/layout/radial5"/>
    <dgm:cxn modelId="{250531A4-7B38-4CAE-BC0E-2F87F7CD8A72}" type="presParOf" srcId="{8D601B8C-3ADB-460B-A851-97F47D0098F9}" destId="{D882FEB6-8472-41B4-A876-2DB257750440}" srcOrd="0" destOrd="0" presId="urn:microsoft.com/office/officeart/2005/8/layout/radial5"/>
    <dgm:cxn modelId="{61554163-7F32-4115-A11E-343C3D4FC35F}" type="presParOf" srcId="{BDA290B4-80B3-485B-B561-72BEFE36FF95}" destId="{7F34B0BA-3F6A-4377-ABEB-8BEC8EE13166}" srcOrd="6" destOrd="0" presId="urn:microsoft.com/office/officeart/2005/8/layout/radial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AB9BF0-3450-49FC-A6D8-21A20E37FD1A}">
      <dsp:nvSpPr>
        <dsp:cNvPr id="0" name=""/>
        <dsp:cNvSpPr/>
      </dsp:nvSpPr>
      <dsp:spPr>
        <a:xfrm>
          <a:off x="3187563" y="2598821"/>
          <a:ext cx="1854472" cy="1854472"/>
        </a:xfrm>
        <a:prstGeom prst="ellipse">
          <a:avLst/>
        </a:prstGeom>
        <a:solidFill>
          <a:schemeClr val="accent3">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31750" tIns="31750" rIns="31750" bIns="31750" numCol="1" spcCol="1270" rtlCol="0" anchor="ctr" anchorCtr="0">
          <a:noAutofit/>
        </a:bodyPr>
        <a:lstStyle/>
        <a:p>
          <a:pPr lvl="0" algn="ctr" defTabSz="1111250" rtl="0">
            <a:lnSpc>
              <a:spcPct val="90000"/>
            </a:lnSpc>
            <a:spcBef>
              <a:spcPct val="0"/>
            </a:spcBef>
            <a:spcAft>
              <a:spcPct val="35000"/>
            </a:spcAft>
          </a:pPr>
          <a:r>
            <a:rPr lang="en-US" sz="2500" kern="1200"/>
            <a:t>Company history</a:t>
          </a:r>
        </a:p>
      </dsp:txBody>
      <dsp:txXfrm>
        <a:off x="3459144" y="2870402"/>
        <a:ext cx="1311310" cy="1311310"/>
      </dsp:txXfrm>
    </dsp:sp>
    <dsp:sp modelId="{E2C44228-EE9C-4FAD-976E-AC6A54D40AAD}">
      <dsp:nvSpPr>
        <dsp:cNvPr id="0" name=""/>
        <dsp:cNvSpPr/>
      </dsp:nvSpPr>
      <dsp:spPr>
        <a:xfrm rot="16200000">
          <a:off x="3918341" y="1924005"/>
          <a:ext cx="392916" cy="630520"/>
        </a:xfrm>
        <a:prstGeom prst="rightArrow">
          <a:avLst>
            <a:gd name="adj1" fmla="val 60000"/>
            <a:gd name="adj2" fmla="val 5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rtlCol="0" anchor="ctr" anchorCtr="0">
          <a:noAutofit/>
        </a:bodyPr>
        <a:lstStyle/>
        <a:p>
          <a:pPr lvl="0" algn="ctr" defTabSz="844550" rtl="0">
            <a:lnSpc>
              <a:spcPct val="90000"/>
            </a:lnSpc>
            <a:spcBef>
              <a:spcPct val="0"/>
            </a:spcBef>
            <a:spcAft>
              <a:spcPct val="35000"/>
            </a:spcAft>
          </a:pPr>
          <a:endParaRPr lang="zh-TW" altLang="en-US" sz="1900" kern="1200"/>
        </a:p>
      </dsp:txBody>
      <dsp:txXfrm>
        <a:off x="3977279" y="2109047"/>
        <a:ext cx="275041" cy="378312"/>
      </dsp:txXfrm>
    </dsp:sp>
    <dsp:sp modelId="{0FB63D87-5269-40CE-AA45-A566A6E47120}">
      <dsp:nvSpPr>
        <dsp:cNvPr id="0" name=""/>
        <dsp:cNvSpPr/>
      </dsp:nvSpPr>
      <dsp:spPr>
        <a:xfrm>
          <a:off x="3187563" y="2996"/>
          <a:ext cx="1854472" cy="1854472"/>
        </a:xfrm>
        <a:prstGeom prst="ellipse">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4130" tIns="24130" rIns="24130" bIns="24130" numCol="1" spcCol="1270" rtlCol="0" anchor="ctr" anchorCtr="0">
          <a:noAutofit/>
        </a:bodyPr>
        <a:lstStyle/>
        <a:p>
          <a:pPr lvl="0" algn="ctr" defTabSz="844550" rtl="0">
            <a:lnSpc>
              <a:spcPct val="90000"/>
            </a:lnSpc>
            <a:spcBef>
              <a:spcPct val="0"/>
            </a:spcBef>
            <a:spcAft>
              <a:spcPct val="35000"/>
            </a:spcAft>
          </a:pPr>
          <a:r>
            <a:rPr lang="en-US" sz="1900" b="1" kern="1200"/>
            <a:t>Key domestic re-investment companies</a:t>
          </a:r>
          <a:endParaRPr lang="zh-TW" altLang="en-US" sz="1900" kern="1200" dirty="0"/>
        </a:p>
      </dsp:txBody>
      <dsp:txXfrm>
        <a:off x="3459144" y="274577"/>
        <a:ext cx="1311310" cy="1311310"/>
      </dsp:txXfrm>
    </dsp:sp>
    <dsp:sp modelId="{1361DBB5-8D2C-49CA-A9BF-8CDA0E85DC79}">
      <dsp:nvSpPr>
        <dsp:cNvPr id="0" name=""/>
        <dsp:cNvSpPr/>
      </dsp:nvSpPr>
      <dsp:spPr>
        <a:xfrm rot="1800000">
          <a:off x="5032736" y="3854193"/>
          <a:ext cx="392916" cy="630520"/>
        </a:xfrm>
        <a:prstGeom prst="rightArrow">
          <a:avLst>
            <a:gd name="adj1" fmla="val 60000"/>
            <a:gd name="adj2" fmla="val 50000"/>
          </a:avLst>
        </a:prstGeom>
        <a:solidFill>
          <a:schemeClr val="accent4">
            <a:hueOff val="-2232385"/>
            <a:satOff val="13449"/>
            <a:lumOff val="1078"/>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rtlCol="0" anchor="ctr" anchorCtr="0">
          <a:noAutofit/>
        </a:bodyPr>
        <a:lstStyle/>
        <a:p>
          <a:pPr lvl="0" algn="ctr" defTabSz="844550" rtl="0">
            <a:lnSpc>
              <a:spcPct val="90000"/>
            </a:lnSpc>
            <a:spcBef>
              <a:spcPct val="0"/>
            </a:spcBef>
            <a:spcAft>
              <a:spcPct val="35000"/>
            </a:spcAft>
          </a:pPr>
          <a:endParaRPr lang="zh-TW" altLang="en-US" sz="1900" kern="1200"/>
        </a:p>
      </dsp:txBody>
      <dsp:txXfrm>
        <a:off x="5040632" y="3950828"/>
        <a:ext cx="275041" cy="378312"/>
      </dsp:txXfrm>
    </dsp:sp>
    <dsp:sp modelId="{700367E1-4800-416D-8EC4-160C7FBB6C7C}">
      <dsp:nvSpPr>
        <dsp:cNvPr id="0" name=""/>
        <dsp:cNvSpPr/>
      </dsp:nvSpPr>
      <dsp:spPr>
        <a:xfrm>
          <a:off x="5435613" y="3896734"/>
          <a:ext cx="1854472" cy="1854472"/>
        </a:xfrm>
        <a:prstGeom prst="ellipse">
          <a:avLst/>
        </a:prstGeom>
        <a:solidFill>
          <a:schemeClr val="accent4">
            <a:hueOff val="-2232385"/>
            <a:satOff val="13449"/>
            <a:lumOff val="1078"/>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4130" tIns="24130" rIns="24130" bIns="24130" numCol="1" spcCol="1270" rtlCol="0" anchor="ctr" anchorCtr="0">
          <a:noAutofit/>
        </a:bodyPr>
        <a:lstStyle/>
        <a:p>
          <a:pPr lvl="0" algn="ctr" defTabSz="844550" rtl="0">
            <a:lnSpc>
              <a:spcPct val="90000"/>
            </a:lnSpc>
            <a:spcBef>
              <a:spcPct val="0"/>
            </a:spcBef>
            <a:spcAft>
              <a:spcPct val="35000"/>
            </a:spcAft>
          </a:pPr>
          <a:r>
            <a:rPr lang="en-US" sz="1900" b="1" kern="1200"/>
            <a:t>Overseas re-investment companies</a:t>
          </a:r>
          <a:endParaRPr lang="zh-TW" altLang="en-US" sz="1900" kern="1200" dirty="0"/>
        </a:p>
      </dsp:txBody>
      <dsp:txXfrm>
        <a:off x="5707194" y="4168315"/>
        <a:ext cx="1311310" cy="1311310"/>
      </dsp:txXfrm>
    </dsp:sp>
    <dsp:sp modelId="{8D601B8C-3ADB-460B-A851-97F47D0098F9}">
      <dsp:nvSpPr>
        <dsp:cNvPr id="0" name=""/>
        <dsp:cNvSpPr/>
      </dsp:nvSpPr>
      <dsp:spPr>
        <a:xfrm rot="9000000">
          <a:off x="2803946" y="3854193"/>
          <a:ext cx="392916" cy="630520"/>
        </a:xfrm>
        <a:prstGeom prst="rightArrow">
          <a:avLst>
            <a:gd name="adj1" fmla="val 60000"/>
            <a:gd name="adj2" fmla="val 50000"/>
          </a:avLst>
        </a:prstGeom>
        <a:solidFill>
          <a:schemeClr val="accent4">
            <a:hueOff val="-4464770"/>
            <a:satOff val="26899"/>
            <a:lumOff val="2156"/>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rtlCol="0" anchor="ctr" anchorCtr="0">
          <a:noAutofit/>
        </a:bodyPr>
        <a:lstStyle/>
        <a:p>
          <a:pPr lvl="0" algn="ctr" defTabSz="844550" rtl="0">
            <a:lnSpc>
              <a:spcPct val="90000"/>
            </a:lnSpc>
            <a:spcBef>
              <a:spcPct val="0"/>
            </a:spcBef>
            <a:spcAft>
              <a:spcPct val="35000"/>
            </a:spcAft>
          </a:pPr>
          <a:endParaRPr lang="zh-TW" altLang="en-US" sz="1900" kern="1200"/>
        </a:p>
      </dsp:txBody>
      <dsp:txXfrm rot="10800000">
        <a:off x="2913925" y="3950828"/>
        <a:ext cx="275041" cy="378312"/>
      </dsp:txXfrm>
    </dsp:sp>
    <dsp:sp modelId="{7F34B0BA-3F6A-4377-ABEB-8BEC8EE13166}">
      <dsp:nvSpPr>
        <dsp:cNvPr id="0" name=""/>
        <dsp:cNvSpPr/>
      </dsp:nvSpPr>
      <dsp:spPr>
        <a:xfrm>
          <a:off x="939513" y="3896734"/>
          <a:ext cx="1854472" cy="1854472"/>
        </a:xfrm>
        <a:prstGeom prst="ellipse">
          <a:avLst/>
        </a:prstGeom>
        <a:solidFill>
          <a:schemeClr val="accent4">
            <a:hueOff val="-4464770"/>
            <a:satOff val="26899"/>
            <a:lumOff val="2156"/>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4130" tIns="24130" rIns="24130" bIns="24130" numCol="1" spcCol="1270" rtlCol="0" anchor="ctr" anchorCtr="0">
          <a:noAutofit/>
        </a:bodyPr>
        <a:lstStyle/>
        <a:p>
          <a:pPr lvl="0" algn="ctr" defTabSz="844550" rtl="0">
            <a:lnSpc>
              <a:spcPct val="90000"/>
            </a:lnSpc>
            <a:spcBef>
              <a:spcPct val="0"/>
            </a:spcBef>
            <a:spcAft>
              <a:spcPct val="35000"/>
            </a:spcAft>
          </a:pPr>
          <a:r>
            <a:rPr lang="en-US" sz="1900" b="1" kern="1200"/>
            <a:t>Domestic operating activities</a:t>
          </a:r>
          <a:endParaRPr lang="zh-TW" altLang="en-US" sz="1900" kern="1200" dirty="0"/>
        </a:p>
      </dsp:txBody>
      <dsp:txXfrm>
        <a:off x="1211094" y="4168315"/>
        <a:ext cx="1311310" cy="1311310"/>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6400" cy="496888"/>
          </a:xfrm>
          <a:prstGeom prst="rect">
            <a:avLst/>
          </a:prstGeom>
        </p:spPr>
        <p:txBody>
          <a:bodyPr vert="horz" lIns="91432" tIns="45716" rIns="91432" bIns="45716" rtlCol="0"/>
          <a:lstStyle>
            <a:lvl1pPr algn="l">
              <a:defRPr sz="1200"/>
            </a:lvl1pPr>
          </a:lstStyle>
          <a:p>
            <a:pPr rtl="0"/>
            <a:endParaRPr lang="zh-TW" altLang="en-US"/>
          </a:p>
        </p:txBody>
      </p:sp>
      <p:sp>
        <p:nvSpPr>
          <p:cNvPr id="3" name="日期版面配置區 2"/>
          <p:cNvSpPr>
            <a:spLocks noGrp="1"/>
          </p:cNvSpPr>
          <p:nvPr>
            <p:ph type="dt" idx="1"/>
          </p:nvPr>
        </p:nvSpPr>
        <p:spPr>
          <a:xfrm>
            <a:off x="3849689" y="0"/>
            <a:ext cx="2946400" cy="496888"/>
          </a:xfrm>
          <a:prstGeom prst="rect">
            <a:avLst/>
          </a:prstGeom>
        </p:spPr>
        <p:txBody>
          <a:bodyPr vert="horz" lIns="91432" tIns="45716" rIns="91432" bIns="45716" rtlCol="0"/>
          <a:lstStyle>
            <a:lvl1pPr algn="r">
              <a:defRPr sz="1200"/>
            </a:lvl1pPr>
          </a:lstStyle>
          <a:p>
            <a:pPr rtl="0"/>
            <a:fld id="{86014981-9AFE-42DB-9826-C2EB6FAFCE82}" type="datetimeFigureOut">
              <a:rPr lang="zh-TW" altLang="en-US" smtClean="0"/>
              <a:pPr rtl="0"/>
              <a:t>2023/6/7</a:t>
            </a:fld>
            <a:endParaRPr lang="zh-TW" altLang="en-US"/>
          </a:p>
        </p:txBody>
      </p:sp>
      <p:sp>
        <p:nvSpPr>
          <p:cNvPr id="4" name="投影片圖像版面配置區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32" tIns="45716" rIns="91432" bIns="45716" rtlCol="0" anchor="ctr"/>
          <a:lstStyle/>
          <a:p>
            <a:pPr rtl="0"/>
            <a:endParaRPr lang="zh-TW" altLang="en-US"/>
          </a:p>
        </p:txBody>
      </p:sp>
      <p:sp>
        <p:nvSpPr>
          <p:cNvPr id="5" name="備忘稿版面配置區 4"/>
          <p:cNvSpPr>
            <a:spLocks noGrp="1"/>
          </p:cNvSpPr>
          <p:nvPr>
            <p:ph type="body" sz="quarter" idx="3"/>
          </p:nvPr>
        </p:nvSpPr>
        <p:spPr>
          <a:xfrm>
            <a:off x="679454" y="4714878"/>
            <a:ext cx="5438775" cy="4467225"/>
          </a:xfrm>
          <a:prstGeom prst="rect">
            <a:avLst/>
          </a:prstGeom>
        </p:spPr>
        <p:txBody>
          <a:bodyPr vert="horz" lIns="91432" tIns="45716" rIns="91432" bIns="45716" rtlCol="0">
            <a:normAutofit/>
          </a:bodyPr>
          <a:lstStyle/>
          <a:p>
            <a:pPr lvl="0" rtl="0"/>
            <a:r>
              <a:rPr lang="en-US"/>
              <a:t>按一下以編輯母片文字樣式</a:t>
            </a:r>
          </a:p>
          <a:p>
            <a:pPr lvl="1" rtl="0"/>
            <a:r>
              <a:rPr lang="en-US"/>
              <a:t>第二層</a:t>
            </a:r>
          </a:p>
          <a:p>
            <a:pPr lvl="2" rtl="0"/>
            <a:r>
              <a:rPr lang="en-US"/>
              <a:t>第三層</a:t>
            </a:r>
          </a:p>
          <a:p>
            <a:pPr lvl="3" rtl="0"/>
            <a:r>
              <a:rPr lang="en-US"/>
              <a:t>第四層</a:t>
            </a:r>
          </a:p>
          <a:p>
            <a:pPr lvl="4" rtl="0"/>
            <a:r>
              <a:rPr lang="en-US"/>
              <a:t>第五層</a:t>
            </a:r>
          </a:p>
        </p:txBody>
      </p:sp>
      <p:sp>
        <p:nvSpPr>
          <p:cNvPr id="6" name="頁尾版面配置區 5"/>
          <p:cNvSpPr>
            <a:spLocks noGrp="1"/>
          </p:cNvSpPr>
          <p:nvPr>
            <p:ph type="ftr" sz="quarter" idx="4"/>
          </p:nvPr>
        </p:nvSpPr>
        <p:spPr>
          <a:xfrm>
            <a:off x="0" y="9428165"/>
            <a:ext cx="2946400" cy="496887"/>
          </a:xfrm>
          <a:prstGeom prst="rect">
            <a:avLst/>
          </a:prstGeom>
        </p:spPr>
        <p:txBody>
          <a:bodyPr vert="horz" lIns="91432" tIns="45716" rIns="91432" bIns="45716" rtlCol="0" anchor="b"/>
          <a:lstStyle>
            <a:lvl1pPr algn="l">
              <a:defRPr sz="1200"/>
            </a:lvl1pPr>
          </a:lstStyle>
          <a:p>
            <a:pPr rtl="0"/>
            <a:endParaRPr lang="zh-TW" altLang="en-US"/>
          </a:p>
        </p:txBody>
      </p:sp>
      <p:sp>
        <p:nvSpPr>
          <p:cNvPr id="7" name="投影片編號版面配置區 6"/>
          <p:cNvSpPr>
            <a:spLocks noGrp="1"/>
          </p:cNvSpPr>
          <p:nvPr>
            <p:ph type="sldNum" sz="quarter" idx="5"/>
          </p:nvPr>
        </p:nvSpPr>
        <p:spPr>
          <a:xfrm>
            <a:off x="3849689" y="9428165"/>
            <a:ext cx="2946400" cy="496887"/>
          </a:xfrm>
          <a:prstGeom prst="rect">
            <a:avLst/>
          </a:prstGeom>
        </p:spPr>
        <p:txBody>
          <a:bodyPr vert="horz" lIns="91432" tIns="45716" rIns="91432" bIns="45716" rtlCol="0" anchor="b"/>
          <a:lstStyle>
            <a:lvl1pPr algn="r">
              <a:defRPr sz="1200"/>
            </a:lvl1pPr>
          </a:lstStyle>
          <a:p>
            <a:pPr rtl="0"/>
            <a:fld id="{2DF423C5-1F4C-46BB-90D0-426A858B493E}" type="slidenum">
              <a:rPr lang="zh-TW" altLang="en-US" smtClean="0"/>
              <a:pPr rtl="0"/>
              <a:t>‹#›</a:t>
            </a:fld>
            <a:endParaRPr lang="zh-TW"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rtlCol="0"/>
          <a:lstStyle/>
          <a:p>
            <a:pPr rtl="0"/>
            <a:endParaRPr lang="en-US" dirty="0"/>
          </a:p>
        </p:txBody>
      </p:sp>
      <p:sp>
        <p:nvSpPr>
          <p:cNvPr id="4" name="投影片編號版面配置區 3"/>
          <p:cNvSpPr>
            <a:spLocks noGrp="1"/>
          </p:cNvSpPr>
          <p:nvPr>
            <p:ph type="sldNum" sz="quarter" idx="5"/>
          </p:nvPr>
        </p:nvSpPr>
        <p:spPr/>
        <p:txBody>
          <a:bodyPr rtlCol="0"/>
          <a:lstStyle/>
          <a:p>
            <a:pPr rtl="0"/>
            <a:fld id="{2DF423C5-1F4C-46BB-90D0-426A858B493E}" type="slidenum">
              <a:rPr lang="zh-TW" altLang="en-US" smtClean="0"/>
              <a:pPr rtl="0"/>
              <a:t>1</a:t>
            </a:fld>
            <a:endParaRPr lang="zh-TW" altLang="en-US"/>
          </a:p>
        </p:txBody>
      </p:sp>
    </p:spTree>
    <p:extLst>
      <p:ext uri="{BB962C8B-B14F-4D97-AF65-F5344CB8AC3E}">
        <p14:creationId xmlns:p14="http://schemas.microsoft.com/office/powerpoint/2010/main" val="34682374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rtlCol="0">
            <a:normAutofit/>
          </a:bodyPr>
          <a:lstStyle/>
          <a:p>
            <a:pPr rtl="0"/>
            <a:endParaRPr lang="zh-TW" altLang="en-US" dirty="0"/>
          </a:p>
        </p:txBody>
      </p:sp>
      <p:sp>
        <p:nvSpPr>
          <p:cNvPr id="4" name="投影片編號版面配置區 3"/>
          <p:cNvSpPr>
            <a:spLocks noGrp="1"/>
          </p:cNvSpPr>
          <p:nvPr>
            <p:ph type="sldNum" sz="quarter" idx="10"/>
          </p:nvPr>
        </p:nvSpPr>
        <p:spPr/>
        <p:txBody>
          <a:bodyPr rtlCol="0"/>
          <a:lstStyle/>
          <a:p>
            <a:pPr rtl="0"/>
            <a:fld id="{064B0F79-7966-4E9A-962A-24300D284E83}" type="slidenum">
              <a:rPr lang="zh-TW" altLang="en-US" smtClean="0"/>
              <a:pPr rtl="0"/>
              <a:t>2</a:t>
            </a:fld>
            <a:endParaRPr lang="zh-TW"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rtl="0"/>
            <a:fld id="{2DF423C5-1F4C-46BB-90D0-426A858B493E}" type="slidenum">
              <a:rPr lang="zh-TW" altLang="en-US" smtClean="0"/>
              <a:pPr rtl="0"/>
              <a:t>5</a:t>
            </a:fld>
            <a:endParaRPr lang="zh-TW" altLang="en-US"/>
          </a:p>
        </p:txBody>
      </p:sp>
    </p:spTree>
    <p:extLst>
      <p:ext uri="{BB962C8B-B14F-4D97-AF65-F5344CB8AC3E}">
        <p14:creationId xmlns:p14="http://schemas.microsoft.com/office/powerpoint/2010/main" val="11388328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6" descr="封面.jpg"/>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a:xfrm>
            <a:off x="685800" y="2130425"/>
            <a:ext cx="7772400" cy="1470025"/>
          </a:xfrm>
        </p:spPr>
        <p:txBody>
          <a:bodyPr rtlCol="0"/>
          <a:lstStyle/>
          <a:p>
            <a:pPr rtl="0"/>
            <a:r>
              <a:rPr lang="en-US"/>
              <a:t>Click to edit Master title style</a:t>
            </a:r>
          </a:p>
        </p:txBody>
      </p:sp>
      <p:sp>
        <p:nvSpPr>
          <p:cNvPr id="3" name="Subtitle 2"/>
          <p:cNvSpPr>
            <a:spLocks noGrp="1"/>
          </p:cNvSpPr>
          <p:nvPr>
            <p:ph type="subTitle" idx="1"/>
          </p:nvPr>
        </p:nvSpPr>
        <p:spPr>
          <a:xfrm>
            <a:off x="1371600" y="3886200"/>
            <a:ext cx="6400800" cy="1752600"/>
          </a:xfrm>
        </p:spPr>
        <p:txBody>
          <a:bodyPr rtlCol="0"/>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en-US"/>
              <a:t>Click to edit Master subtitle style</a:t>
            </a:r>
          </a:p>
        </p:txBody>
      </p:sp>
      <p:sp>
        <p:nvSpPr>
          <p:cNvPr id="5" name="Date Placeholder 3"/>
          <p:cNvSpPr>
            <a:spLocks noGrp="1"/>
          </p:cNvSpPr>
          <p:nvPr>
            <p:ph type="dt" sz="half" idx="10"/>
          </p:nvPr>
        </p:nvSpPr>
        <p:spPr/>
        <p:txBody>
          <a:bodyPr rtlCol="0"/>
          <a:lstStyle>
            <a:lvl1pPr>
              <a:defRPr/>
            </a:lvl1pPr>
          </a:lstStyle>
          <a:p>
            <a:pPr rtl="0">
              <a:defRPr/>
            </a:pPr>
            <a:fld id="{239F7AA9-7E77-4DFA-B001-C210078EBC79}" type="datetimeFigureOut">
              <a:rPr lang="en-US"/>
              <a:pPr rtl="0">
                <a:defRPr/>
              </a:pPr>
              <a:t>6/7/2023</a:t>
            </a:fld>
            <a:endParaRPr lang="en-US" dirty="0"/>
          </a:p>
        </p:txBody>
      </p:sp>
      <p:sp>
        <p:nvSpPr>
          <p:cNvPr id="6" name="Footer Placeholder 4"/>
          <p:cNvSpPr>
            <a:spLocks noGrp="1"/>
          </p:cNvSpPr>
          <p:nvPr>
            <p:ph type="ftr" sz="quarter" idx="11"/>
          </p:nvPr>
        </p:nvSpPr>
        <p:spPr/>
        <p:txBody>
          <a:bodyPr rtlCol="0"/>
          <a:lstStyle>
            <a:lvl1pPr>
              <a:defRPr/>
            </a:lvl1pPr>
          </a:lstStyle>
          <a:p>
            <a:pPr rtl="0">
              <a:defRPr/>
            </a:pPr>
            <a:endParaRPr lang="en-US" dirty="0"/>
          </a:p>
        </p:txBody>
      </p:sp>
      <p:sp>
        <p:nvSpPr>
          <p:cNvPr id="7" name="Slide Number Placeholder 5"/>
          <p:cNvSpPr>
            <a:spLocks noGrp="1"/>
          </p:cNvSpPr>
          <p:nvPr>
            <p:ph type="sldNum" sz="quarter" idx="12"/>
          </p:nvPr>
        </p:nvSpPr>
        <p:spPr/>
        <p:txBody>
          <a:bodyPr rtlCol="0"/>
          <a:lstStyle>
            <a:lvl1pPr>
              <a:defRPr/>
            </a:lvl1pPr>
          </a:lstStyle>
          <a:p>
            <a:pPr rtl="0">
              <a:defRPr/>
            </a:pPr>
            <a:fld id="{B6C13500-6B05-4545-A8B5-C027DA9E36FC}" type="slidenum">
              <a:rPr lang="en-US"/>
              <a:pPr rtl="0">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rtlCol="0"/>
          <a:lstStyle>
            <a:lvl1pPr>
              <a:defRPr/>
            </a:lvl1pPr>
          </a:lstStyle>
          <a:p>
            <a:pPr rtl="0">
              <a:defRPr/>
            </a:pPr>
            <a:fld id="{CB7CEA53-EB17-40B4-B767-9C9C8E6883BA}" type="datetimeFigureOut">
              <a:rPr lang="en-US"/>
              <a:pPr rtl="0">
                <a:defRPr/>
              </a:pPr>
              <a:t>6/7/2023</a:t>
            </a:fld>
            <a:endParaRPr lang="en-US" dirty="0"/>
          </a:p>
        </p:txBody>
      </p:sp>
      <p:sp>
        <p:nvSpPr>
          <p:cNvPr id="3" name="Footer Placeholder 4"/>
          <p:cNvSpPr>
            <a:spLocks noGrp="1"/>
          </p:cNvSpPr>
          <p:nvPr>
            <p:ph type="ftr" sz="quarter" idx="11"/>
          </p:nvPr>
        </p:nvSpPr>
        <p:spPr/>
        <p:txBody>
          <a:bodyPr rtlCol="0"/>
          <a:lstStyle>
            <a:lvl1pPr>
              <a:defRPr/>
            </a:lvl1pPr>
          </a:lstStyle>
          <a:p>
            <a:pPr rtl="0">
              <a:defRPr/>
            </a:pPr>
            <a:endParaRPr lang="en-US" dirty="0"/>
          </a:p>
        </p:txBody>
      </p:sp>
      <p:sp>
        <p:nvSpPr>
          <p:cNvPr id="4" name="Slide Number Placeholder 5"/>
          <p:cNvSpPr>
            <a:spLocks noGrp="1"/>
          </p:cNvSpPr>
          <p:nvPr>
            <p:ph type="sldNum" sz="quarter" idx="12"/>
          </p:nvPr>
        </p:nvSpPr>
        <p:spPr/>
        <p:txBody>
          <a:bodyPr rtlCol="0"/>
          <a:lstStyle>
            <a:lvl1pPr>
              <a:defRPr/>
            </a:lvl1pPr>
          </a:lstStyle>
          <a:p>
            <a:pPr rtl="0">
              <a:defRPr/>
            </a:pPr>
            <a:fld id="{026FB5A9-B7BC-4128-B081-ABF3E0FA6184}" type="slidenum">
              <a:rPr lang="en-US"/>
              <a:pPr rtl="0">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descr="匪頁.jpg"/>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Date Placeholder 1"/>
          <p:cNvSpPr>
            <a:spLocks noGrp="1"/>
          </p:cNvSpPr>
          <p:nvPr>
            <p:ph type="dt" sz="half" idx="10"/>
          </p:nvPr>
        </p:nvSpPr>
        <p:spPr/>
        <p:txBody>
          <a:bodyPr rtlCol="0"/>
          <a:lstStyle>
            <a:lvl1pPr>
              <a:defRPr/>
            </a:lvl1pPr>
          </a:lstStyle>
          <a:p>
            <a:pPr rtl="0">
              <a:defRPr/>
            </a:pPr>
            <a:fld id="{F67BBFFF-E90A-40D0-BE27-2B733546BCB1}" type="datetimeFigureOut">
              <a:rPr lang="en-US"/>
              <a:pPr rtl="0">
                <a:defRPr/>
              </a:pPr>
              <a:t>6/7/2023</a:t>
            </a:fld>
            <a:endParaRPr lang="en-US" dirty="0"/>
          </a:p>
        </p:txBody>
      </p:sp>
      <p:sp>
        <p:nvSpPr>
          <p:cNvPr id="4" name="Footer Placeholder 2"/>
          <p:cNvSpPr>
            <a:spLocks noGrp="1"/>
          </p:cNvSpPr>
          <p:nvPr>
            <p:ph type="ftr" sz="quarter" idx="11"/>
          </p:nvPr>
        </p:nvSpPr>
        <p:spPr/>
        <p:txBody>
          <a:bodyPr rtlCol="0"/>
          <a:lstStyle>
            <a:lvl1pPr>
              <a:defRPr/>
            </a:lvl1pPr>
          </a:lstStyle>
          <a:p>
            <a:pPr rtl="0">
              <a:defRPr/>
            </a:pPr>
            <a:endParaRPr lang="en-US" dirty="0"/>
          </a:p>
        </p:txBody>
      </p:sp>
      <p:sp>
        <p:nvSpPr>
          <p:cNvPr id="5" name="Slide Number Placeholder 3"/>
          <p:cNvSpPr>
            <a:spLocks noGrp="1"/>
          </p:cNvSpPr>
          <p:nvPr>
            <p:ph type="sldNum" sz="quarter" idx="12"/>
          </p:nvPr>
        </p:nvSpPr>
        <p:spPr/>
        <p:txBody>
          <a:bodyPr rtlCol="0"/>
          <a:lstStyle>
            <a:lvl1pPr>
              <a:defRPr/>
            </a:lvl1pPr>
          </a:lstStyle>
          <a:p>
            <a:pPr rtl="0">
              <a:defRPr/>
            </a:pPr>
            <a:fld id="{D9AAD5F3-FE9B-48F2-AA47-DF9540650C7E}" type="slidenum">
              <a:rPr lang="en-US"/>
              <a:pPr rtl="0">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標題投影片">
    <p:spTree>
      <p:nvGrpSpPr>
        <p:cNvPr id="1" name=""/>
        <p:cNvGrpSpPr/>
        <p:nvPr/>
      </p:nvGrpSpPr>
      <p:grpSpPr>
        <a:xfrm>
          <a:off x="0" y="0"/>
          <a:ext cx="0" cy="0"/>
          <a:chOff x="0" y="0"/>
          <a:chExt cx="0" cy="0"/>
        </a:xfrm>
      </p:grpSpPr>
      <p:pic>
        <p:nvPicPr>
          <p:cNvPr id="7" name="Picture 1"/>
          <p:cNvPicPr>
            <a:picLocks noChangeAspect="1"/>
          </p:cNvPicPr>
          <p:nvPr userDrawn="1"/>
        </p:nvPicPr>
        <p:blipFill>
          <a:blip r:embed="rId2" cstate="print"/>
          <a:srcRect/>
          <a:stretch>
            <a:fillRect/>
          </a:stretch>
        </p:blipFill>
        <p:spPr bwMode="auto">
          <a:xfrm>
            <a:off x="1588" y="0"/>
            <a:ext cx="9140825" cy="6856413"/>
          </a:xfrm>
          <a:prstGeom prst="rect">
            <a:avLst/>
          </a:prstGeom>
          <a:noFill/>
          <a:ln w="9525">
            <a:noFill/>
            <a:miter lim="800000"/>
            <a:headEnd/>
            <a:tailEnd/>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lstStyle/>
          <a:p>
            <a:pPr rtl="0"/>
            <a:r>
              <a:rPr lang="en-US"/>
              <a:t>按一下以編輯母片標題樣式</a:t>
            </a:r>
          </a:p>
        </p:txBody>
      </p:sp>
      <p:sp>
        <p:nvSpPr>
          <p:cNvPr id="3" name="內容版面配置區 2"/>
          <p:cNvSpPr>
            <a:spLocks noGrp="1"/>
          </p:cNvSpPr>
          <p:nvPr>
            <p:ph idx="1"/>
          </p:nvPr>
        </p:nvSpPr>
        <p:spPr/>
        <p:txBody>
          <a:bodyPr rtlCol="0"/>
          <a:lstStyle/>
          <a:p>
            <a:pPr lvl="0" rtl="0"/>
            <a:r>
              <a:rPr lang="en-US"/>
              <a:t>按一下以編輯母片文字樣式</a:t>
            </a:r>
          </a:p>
          <a:p>
            <a:pPr lvl="1" rtl="0"/>
            <a:r>
              <a:rPr lang="en-US"/>
              <a:t>第二層</a:t>
            </a:r>
          </a:p>
          <a:p>
            <a:pPr lvl="2" rtl="0"/>
            <a:r>
              <a:rPr lang="en-US"/>
              <a:t>第三層</a:t>
            </a:r>
          </a:p>
          <a:p>
            <a:pPr lvl="3" rtl="0"/>
            <a:r>
              <a:rPr lang="en-US"/>
              <a:t>第四層</a:t>
            </a:r>
          </a:p>
          <a:p>
            <a:pPr lvl="4" rtl="0"/>
            <a:r>
              <a:rPr lang="en-US"/>
              <a:t>第五層</a:t>
            </a:r>
          </a:p>
        </p:txBody>
      </p:sp>
      <p:sp>
        <p:nvSpPr>
          <p:cNvPr id="4" name="日期版面配置區 3"/>
          <p:cNvSpPr>
            <a:spLocks noGrp="1"/>
          </p:cNvSpPr>
          <p:nvPr>
            <p:ph type="dt" sz="half" idx="10"/>
          </p:nvPr>
        </p:nvSpPr>
        <p:spPr/>
        <p:txBody>
          <a:bodyPr rtlCol="0"/>
          <a:lstStyle/>
          <a:p>
            <a:pPr rtl="0"/>
            <a:fld id="{CD64FB26-EE09-482E-B05D-4D4E8C16B482}" type="datetimeFigureOut">
              <a:rPr lang="zh-TW" altLang="en-US" smtClean="0"/>
              <a:pPr rtl="0"/>
              <a:t>2023/6/7</a:t>
            </a:fld>
            <a:endParaRPr lang="zh-TW" altLang="en-US"/>
          </a:p>
        </p:txBody>
      </p:sp>
      <p:sp>
        <p:nvSpPr>
          <p:cNvPr id="5" name="頁尾版面配置區 4"/>
          <p:cNvSpPr>
            <a:spLocks noGrp="1"/>
          </p:cNvSpPr>
          <p:nvPr>
            <p:ph type="ftr" sz="quarter" idx="11"/>
          </p:nvPr>
        </p:nvSpPr>
        <p:spPr/>
        <p:txBody>
          <a:bodyPr rtlCol="0"/>
          <a:lstStyle/>
          <a:p>
            <a:pPr rtl="0"/>
            <a:endParaRPr lang="zh-TW" altLang="en-US"/>
          </a:p>
        </p:txBody>
      </p:sp>
      <p:sp>
        <p:nvSpPr>
          <p:cNvPr id="6" name="投影片編號版面配置區 5"/>
          <p:cNvSpPr>
            <a:spLocks noGrp="1"/>
          </p:cNvSpPr>
          <p:nvPr>
            <p:ph type="sldNum" sz="quarter" idx="12"/>
          </p:nvPr>
        </p:nvSpPr>
        <p:spPr/>
        <p:txBody>
          <a:bodyPr rtlCol="0"/>
          <a:lstStyle/>
          <a:p>
            <a:pPr rtl="0"/>
            <a:fld id="{8A3EDEFB-6B5D-4ECB-AC7A-1463602260F8}" type="slidenum">
              <a:rPr lang="zh-TW" altLang="en-US" smtClean="0"/>
              <a:pPr rtl="0"/>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標題投影片">
    <p:spTree>
      <p:nvGrpSpPr>
        <p:cNvPr id="1" name=""/>
        <p:cNvGrpSpPr/>
        <p:nvPr/>
      </p:nvGrpSpPr>
      <p:grpSpPr>
        <a:xfrm>
          <a:off x="0" y="0"/>
          <a:ext cx="0" cy="0"/>
          <a:chOff x="0" y="0"/>
          <a:chExt cx="0" cy="0"/>
        </a:xfrm>
      </p:grpSpPr>
      <p:pic>
        <p:nvPicPr>
          <p:cNvPr id="7" name="Picture 1"/>
          <p:cNvPicPr>
            <a:picLocks noChangeAspect="1"/>
          </p:cNvPicPr>
          <p:nvPr userDrawn="1"/>
        </p:nvPicPr>
        <p:blipFill>
          <a:blip r:embed="rId2" cstate="print"/>
          <a:srcRect/>
          <a:stretch>
            <a:fillRect/>
          </a:stretch>
        </p:blipFill>
        <p:spPr bwMode="auto">
          <a:xfrm>
            <a:off x="1588" y="0"/>
            <a:ext cx="9140825" cy="6856413"/>
          </a:xfrm>
          <a:prstGeom prst="rect">
            <a:avLst/>
          </a:prstGeom>
          <a:noFill/>
          <a:ln w="9525">
            <a:noFill/>
            <a:miter lim="800000"/>
            <a:headEnd/>
            <a:tailEnd/>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rtlCol="0" anchor="ctr" anchorCtr="0" compatLnSpc="1">
            <a:prstTxWarp prst="textNoShape">
              <a:avLst/>
            </a:prstTxWarp>
          </a:bodyPr>
          <a:lstStyle/>
          <a:p>
            <a:pPr lvl="0" rtl="0"/>
            <a:r>
              <a:rPr lang="en-US"/>
              <a:t>Click to edit Master title style</a:t>
            </a:r>
            <a:endParaRPr lang="en-US" altLang="zh-TW"/>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body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US" altLang="zh-TW"/>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kumimoji="0" sz="1200" smtClean="0">
                <a:solidFill>
                  <a:schemeClr val="tx1">
                    <a:tint val="75000"/>
                  </a:schemeClr>
                </a:solidFill>
                <a:latin typeface="+mn-lt"/>
                <a:ea typeface="+mn-ea"/>
              </a:defRPr>
            </a:lvl1pPr>
          </a:lstStyle>
          <a:p>
            <a:pPr rtl="0">
              <a:defRPr/>
            </a:pPr>
            <a:fld id="{A2B2C7EF-8DD9-4FFB-AE4C-8E45D49CB370}" type="datetimeFigureOut">
              <a:rPr lang="en-US"/>
              <a:pPr rtl="0">
                <a:defRPr/>
              </a:pPr>
              <a:t>6/7/2023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kumimoji="0" sz="1200">
                <a:solidFill>
                  <a:schemeClr val="tx1">
                    <a:tint val="75000"/>
                  </a:schemeClr>
                </a:solidFill>
                <a:latin typeface="+mn-lt"/>
                <a:ea typeface="+mn-ea"/>
              </a:defRPr>
            </a:lvl1pPr>
          </a:lstStyle>
          <a:p>
            <a:pPr rtl="0">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kumimoji="0" sz="1200" smtClean="0">
                <a:solidFill>
                  <a:schemeClr val="tx1">
                    <a:tint val="75000"/>
                  </a:schemeClr>
                </a:solidFill>
                <a:latin typeface="+mn-lt"/>
                <a:ea typeface="+mn-ea"/>
              </a:defRPr>
            </a:lvl1pPr>
          </a:lstStyle>
          <a:p>
            <a:pPr rtl="0">
              <a:defRPr/>
            </a:pPr>
            <a:fld id="{B4274475-2725-4357-B645-23C4F386952B}" type="slidenum">
              <a:rPr lang="en-US"/>
              <a:pPr rtl="0">
                <a:defRPr/>
              </a:pPr>
              <a:t>‹#›</a:t>
            </a:fld>
            <a:endParaRPr lang="en-US" dirty="0"/>
          </a:p>
        </p:txBody>
      </p:sp>
      <p:pic>
        <p:nvPicPr>
          <p:cNvPr id="1031" name="Picture 6" descr="內頁.jpg"/>
          <p:cNvPicPr>
            <a:picLocks noChangeAspect="1"/>
          </p:cNvPicPr>
          <p:nvPr userDrawn="1"/>
        </p:nvPicPr>
        <p:blipFill>
          <a:blip r:embed="rId8"/>
          <a:srcRect/>
          <a:stretch>
            <a:fillRect/>
          </a:stretch>
        </p:blipFill>
        <p:spPr bwMode="auto">
          <a:xfrm>
            <a:off x="0" y="0"/>
            <a:ext cx="9144000" cy="68580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52" r:id="rId1"/>
    <p:sldLayoutId id="2147483651" r:id="rId2"/>
    <p:sldLayoutId id="2147483653" r:id="rId3"/>
    <p:sldLayoutId id="2147483657" r:id="rId4"/>
    <p:sldLayoutId id="2147483658" r:id="rId5"/>
    <p:sldLayoutId id="2147483659" r:id="rId6"/>
  </p:sldLayoutIdLst>
  <p:txStyles>
    <p:title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6.jpe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chart" Target="../charts/chart3.xml"/><Relationship Id="rId7" Type="http://schemas.openxmlformats.org/officeDocument/2006/relationships/chart" Target="../charts/chart7.xml"/><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chart" Target="../charts/chart4.xml"/></Relationships>
</file>

<file path=ppt/slides/_rels/slide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chart" Target="../charts/char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564306" y="217248"/>
            <a:ext cx="7772400" cy="1470025"/>
          </a:xfrm>
        </p:spPr>
        <p:txBody>
          <a:bodyPr rtlCol="0"/>
          <a:lstStyle/>
          <a:p>
            <a:pPr rtl="0"/>
            <a:r>
              <a:rPr lang="en-US" sz="3600" b="1" dirty="0" err="1">
                <a:latin typeface="Arial Unicode MS" panose="020B0604020202020204" pitchFamily="34" charset="-120"/>
                <a:ea typeface="Arial Unicode MS" panose="020B0604020202020204" pitchFamily="34" charset="-120"/>
                <a:cs typeface="Arial Unicode MS" panose="020B0604020202020204" pitchFamily="34" charset="-120"/>
              </a:rPr>
              <a:t>Goldsun</a:t>
            </a:r>
            <a:r>
              <a:rPr lang="en-US" sz="3600" b="1" dirty="0">
                <a:latin typeface="Arial Unicode MS" panose="020B0604020202020204" pitchFamily="34" charset="-120"/>
                <a:ea typeface="Arial Unicode MS" panose="020B0604020202020204" pitchFamily="34" charset="-120"/>
                <a:cs typeface="Arial Unicode MS" panose="020B0604020202020204" pitchFamily="34" charset="-120"/>
              </a:rPr>
              <a:t> Building Materials Co., Ltd.</a:t>
            </a:r>
          </a:p>
        </p:txBody>
      </p:sp>
      <p:sp>
        <p:nvSpPr>
          <p:cNvPr id="3" name="副標題 2"/>
          <p:cNvSpPr>
            <a:spLocks noGrp="1"/>
          </p:cNvSpPr>
          <p:nvPr>
            <p:ph type="subTitle" idx="1"/>
          </p:nvPr>
        </p:nvSpPr>
        <p:spPr>
          <a:xfrm>
            <a:off x="874206" y="1383771"/>
            <a:ext cx="6757060" cy="2549197"/>
          </a:xfrm>
        </p:spPr>
        <p:txBody>
          <a:bodyPr rtlCol="0"/>
          <a:lstStyle/>
          <a:p>
            <a:pPr algn="l" rtl="0"/>
            <a:r>
              <a:rPr lang="en-US" sz="2000" dirty="0">
                <a:latin typeface="Arial Unicode MS" panose="020B0604020202020204" pitchFamily="34" charset="-120"/>
                <a:ea typeface="Arial Unicode MS" panose="020B0604020202020204" pitchFamily="34" charset="-120"/>
                <a:cs typeface="Arial Unicode MS" panose="020B0604020202020204" pitchFamily="34" charset="-120"/>
              </a:rPr>
              <a:t>I. Company Profile </a:t>
            </a:r>
          </a:p>
          <a:p>
            <a:pPr algn="l"/>
            <a:r>
              <a:rPr lang="en-US" sz="2000" dirty="0">
                <a:latin typeface="Arial Unicode MS" panose="020B0604020202020204" pitchFamily="34" charset="-120"/>
                <a:ea typeface="Arial Unicode MS" panose="020B0604020202020204" pitchFamily="34" charset="-120"/>
                <a:cs typeface="Arial Unicode MS" panose="020B0604020202020204" pitchFamily="34" charset="-120"/>
              </a:rPr>
              <a:t>II. Operating Performance in </a:t>
            </a:r>
            <a:r>
              <a:rPr lang="en-US" sz="2000" dirty="0" smtClean="0">
                <a:latin typeface="Arial Unicode MS" panose="020B0604020202020204" pitchFamily="34" charset="-120"/>
                <a:ea typeface="Arial Unicode MS" panose="020B0604020202020204" pitchFamily="34" charset="-120"/>
                <a:cs typeface="Arial Unicode MS" panose="020B0604020202020204" pitchFamily="34" charset="-120"/>
              </a:rPr>
              <a:t>2022 and </a:t>
            </a:r>
            <a:r>
              <a:rPr lang="en-US" altLang="zh-TW" sz="2000" dirty="0">
                <a:latin typeface="Arial Unicode MS" panose="020B0604020202020204" pitchFamily="34" charset="-120"/>
                <a:ea typeface="Arial Unicode MS" panose="020B0604020202020204" pitchFamily="34" charset="-120"/>
                <a:cs typeface="Arial Unicode MS" panose="020B0604020202020204" pitchFamily="34" charset="-120"/>
              </a:rPr>
              <a:t>the first quarter of </a:t>
            </a:r>
            <a:endParaRPr lang="en-US" altLang="zh-TW" sz="2000" dirty="0" smtClean="0">
              <a:latin typeface="Arial Unicode MS" panose="020B0604020202020204" pitchFamily="34" charset="-120"/>
              <a:ea typeface="Arial Unicode MS" panose="020B0604020202020204" pitchFamily="34" charset="-120"/>
              <a:cs typeface="Arial Unicode MS" panose="020B0604020202020204" pitchFamily="34" charset="-120"/>
            </a:endParaRPr>
          </a:p>
          <a:p>
            <a:pPr algn="l"/>
            <a:r>
              <a:rPr lang="en-US" altLang="zh-TW" sz="2000" dirty="0">
                <a:latin typeface="Arial Unicode MS" panose="020B0604020202020204" pitchFamily="34" charset="-120"/>
                <a:ea typeface="Arial Unicode MS" panose="020B0604020202020204" pitchFamily="34" charset="-120"/>
                <a:cs typeface="Arial Unicode MS" panose="020B0604020202020204" pitchFamily="34" charset="-120"/>
              </a:rPr>
              <a:t> </a:t>
            </a:r>
            <a:r>
              <a:rPr lang="en-US" altLang="zh-TW" sz="2000" dirty="0" smtClean="0">
                <a:latin typeface="Arial Unicode MS" panose="020B0604020202020204" pitchFamily="34" charset="-120"/>
                <a:ea typeface="Arial Unicode MS" panose="020B0604020202020204" pitchFamily="34" charset="-120"/>
                <a:cs typeface="Arial Unicode MS" panose="020B0604020202020204" pitchFamily="34" charset="-120"/>
              </a:rPr>
              <a:t>    2023</a:t>
            </a:r>
          </a:p>
          <a:p>
            <a:pPr algn="l"/>
            <a:r>
              <a:rPr lang="en-US" altLang="zh-TW" sz="2000" dirty="0" smtClean="0">
                <a:latin typeface="Arial Unicode MS" panose="020B0604020202020204" pitchFamily="34" charset="-120"/>
                <a:ea typeface="Arial Unicode MS" panose="020B0604020202020204" pitchFamily="34" charset="-120"/>
                <a:cs typeface="Arial Unicode MS" panose="020B0604020202020204" pitchFamily="34" charset="-120"/>
              </a:rPr>
              <a:t>III.</a:t>
            </a:r>
            <a:r>
              <a:rPr lang="en-US" altLang="zh-TW" sz="2000" dirty="0"/>
              <a:t> </a:t>
            </a:r>
            <a:r>
              <a:rPr lang="en-US" altLang="zh-TW" sz="2000" dirty="0">
                <a:latin typeface="Arial Unicode MS" panose="020B0604020202020204" pitchFamily="34" charset="-120"/>
                <a:ea typeface="Arial Unicode MS" panose="020B0604020202020204" pitchFamily="34" charset="-120"/>
                <a:cs typeface="Arial Unicode MS" panose="020B0604020202020204" pitchFamily="34" charset="-120"/>
              </a:rPr>
              <a:t>Outlook for Future Operations</a:t>
            </a:r>
          </a:p>
          <a:p>
            <a:pPr algn="l"/>
            <a:r>
              <a:rPr lang="en-US" sz="2000" dirty="0" smtClean="0">
                <a:latin typeface="Arial Unicode MS" panose="020B0604020202020204" pitchFamily="34" charset="-120"/>
                <a:ea typeface="Arial Unicode MS" panose="020B0604020202020204" pitchFamily="34" charset="-120"/>
                <a:cs typeface="Arial Unicode MS" panose="020B0604020202020204" pitchFamily="34" charset="-120"/>
              </a:rPr>
              <a:t>IV. </a:t>
            </a:r>
            <a:r>
              <a:rPr lang="en-US" altLang="zh-TW" sz="2000" dirty="0">
                <a:latin typeface="Arial Unicode MS" panose="020B0604020202020204" pitchFamily="34" charset="-120"/>
                <a:ea typeface="Arial Unicode MS" panose="020B0604020202020204" pitchFamily="34" charset="-120"/>
                <a:cs typeface="Arial Unicode MS" panose="020B0604020202020204" pitchFamily="34" charset="-120"/>
              </a:rPr>
              <a:t>Company's Potential Advantages </a:t>
            </a:r>
          </a:p>
          <a:p>
            <a:pPr algn="l" rtl="0"/>
            <a:r>
              <a:rPr lang="en-US" sz="2000" dirty="0" smtClean="0">
                <a:latin typeface="Arial Unicode MS" panose="020B0604020202020204" pitchFamily="34" charset="-120"/>
                <a:ea typeface="Arial Unicode MS" panose="020B0604020202020204" pitchFamily="34" charset="-120"/>
                <a:cs typeface="Arial Unicode MS" panose="020B0604020202020204" pitchFamily="34" charset="-120"/>
              </a:rPr>
              <a:t>V. </a:t>
            </a:r>
            <a:r>
              <a:rPr lang="en-US" sz="2000" dirty="0">
                <a:latin typeface="Arial Unicode MS" panose="020B0604020202020204" pitchFamily="34" charset="-120"/>
                <a:ea typeface="Arial Unicode MS" panose="020B0604020202020204" pitchFamily="34" charset="-120"/>
                <a:cs typeface="Arial Unicode MS" panose="020B0604020202020204" pitchFamily="34" charset="-120"/>
              </a:rPr>
              <a:t>Important Appendix</a:t>
            </a:r>
            <a:endParaRPr lang="en-US" altLang="zh-TW" sz="2000" dirty="0">
              <a:latin typeface="Arial Unicode MS" panose="020B0604020202020204" pitchFamily="34" charset="-120"/>
              <a:ea typeface="Arial Unicode MS" panose="020B0604020202020204" pitchFamily="34" charset="-120"/>
              <a:cs typeface="Arial Unicode MS" panose="020B0604020202020204" pitchFamily="34" charset="-120"/>
            </a:endParaRPr>
          </a:p>
          <a:p>
            <a:pPr rtl="0"/>
            <a:endParaRPr lang="en-US" altLang="zh-TW" sz="2400" dirty="0">
              <a:latin typeface="Arial Unicode MS" panose="020B0604020202020204" pitchFamily="34" charset="-120"/>
              <a:ea typeface="Arial Unicode MS" panose="020B0604020202020204" pitchFamily="34" charset="-120"/>
              <a:cs typeface="Arial Unicode MS" panose="020B0604020202020204" pitchFamily="34" charset="-120"/>
            </a:endParaRPr>
          </a:p>
          <a:p>
            <a:pPr algn="l" rtl="0"/>
            <a:r>
              <a:rPr lang="en-US" sz="1800" dirty="0">
                <a:latin typeface="Arial Unicode MS" panose="020B0604020202020204" pitchFamily="34" charset="-120"/>
                <a:ea typeface="Arial Unicode MS" panose="020B0604020202020204" pitchFamily="34" charset="-120"/>
                <a:cs typeface="Arial Unicode MS" panose="020B0604020202020204" pitchFamily="34" charset="-120"/>
              </a:rPr>
              <a:t>　　　　　</a:t>
            </a:r>
            <a:r>
              <a:rPr lang="en-US" sz="1800" dirty="0" smtClean="0">
                <a:latin typeface="Arial Unicode MS" panose="020B0604020202020204" pitchFamily="34" charset="-120"/>
                <a:ea typeface="Arial Unicode MS" panose="020B0604020202020204" pitchFamily="34" charset="-120"/>
                <a:cs typeface="Arial Unicode MS" panose="020B0604020202020204" pitchFamily="34" charset="-120"/>
              </a:rPr>
              <a:t>Jun  7, 2023</a:t>
            </a:r>
            <a:endParaRPr lang="en-US" sz="1800" dirty="0">
              <a:latin typeface="Arial Unicode MS" panose="020B0604020202020204" pitchFamily="34" charset="-120"/>
              <a:ea typeface="Arial Unicode MS" panose="020B0604020202020204" pitchFamily="34" charset="-120"/>
              <a:cs typeface="Arial Unicode MS" panose="020B0604020202020204" pitchFamily="34" charset="-120"/>
            </a:endParaRPr>
          </a:p>
        </p:txBody>
      </p:sp>
      <p:pic>
        <p:nvPicPr>
          <p:cNvPr id="9" name="圖片 8" descr="267ba98.png"/>
          <p:cNvPicPr>
            <a:picLocks noChangeAspect="1"/>
          </p:cNvPicPr>
          <p:nvPr/>
        </p:nvPicPr>
        <p:blipFill>
          <a:blip r:embed="rId3"/>
          <a:stretch>
            <a:fillRect/>
          </a:stretch>
        </p:blipFill>
        <p:spPr>
          <a:xfrm>
            <a:off x="5181769" y="4062412"/>
            <a:ext cx="3328057" cy="1747076"/>
          </a:xfrm>
          <a:prstGeom prst="rect">
            <a:avLst/>
          </a:prstGeom>
        </p:spPr>
      </p:pic>
      <p:sp>
        <p:nvSpPr>
          <p:cNvPr id="6" name="文字方塊 5">
            <a:extLst>
              <a:ext uri="{FF2B5EF4-FFF2-40B4-BE49-F238E27FC236}">
                <a16:creationId xmlns:a16="http://schemas.microsoft.com/office/drawing/2014/main" id="{2BC9DD4E-7FE3-4317-BBB0-57D1EB0ECF78}"/>
              </a:ext>
            </a:extLst>
          </p:cNvPr>
          <p:cNvSpPr txBox="1"/>
          <p:nvPr/>
        </p:nvSpPr>
        <p:spPr>
          <a:xfrm>
            <a:off x="5474198" y="4062412"/>
            <a:ext cx="1371600" cy="646331"/>
          </a:xfrm>
          <a:prstGeom prst="rect">
            <a:avLst/>
          </a:prstGeom>
          <a:solidFill>
            <a:schemeClr val="bg1"/>
          </a:solidFill>
        </p:spPr>
        <p:txBody>
          <a:bodyPr wrap="square" lIns="0" tIns="0" rIns="0" bIns="0">
            <a:spAutoFit/>
          </a:bodyPr>
          <a:lstStyle/>
          <a:p>
            <a:pPr algn="ctr" rtl="0"/>
            <a:r>
              <a:rPr lang="en-US" altLang="zh-TW" sz="1400" dirty="0">
                <a:solidFill>
                  <a:srgbClr val="6B6969"/>
                </a:solidFill>
              </a:rPr>
              <a:t>Scan to check the building safety</a:t>
            </a:r>
          </a:p>
        </p:txBody>
      </p:sp>
      <p:sp>
        <p:nvSpPr>
          <p:cNvPr id="8" name="文字方塊 7">
            <a:extLst>
              <a:ext uri="{FF2B5EF4-FFF2-40B4-BE49-F238E27FC236}">
                <a16:creationId xmlns:a16="http://schemas.microsoft.com/office/drawing/2014/main" id="{3D5950E9-0B5D-4630-A424-00CEF423C1A8}"/>
              </a:ext>
            </a:extLst>
          </p:cNvPr>
          <p:cNvSpPr txBox="1"/>
          <p:nvPr/>
        </p:nvSpPr>
        <p:spPr>
          <a:xfrm>
            <a:off x="5294671" y="4758605"/>
            <a:ext cx="1637071" cy="861774"/>
          </a:xfrm>
          <a:prstGeom prst="rect">
            <a:avLst/>
          </a:prstGeom>
          <a:solidFill>
            <a:schemeClr val="bg1"/>
          </a:solidFill>
        </p:spPr>
        <p:txBody>
          <a:bodyPr wrap="square" lIns="0" tIns="0" rIns="0" bIns="0">
            <a:spAutoFit/>
          </a:bodyPr>
          <a:lstStyle/>
          <a:p>
            <a:pPr rtl="0"/>
            <a:r>
              <a:rPr lang="en-US" altLang="zh-TW" sz="700" dirty="0"/>
              <a:t>Scan the QR code with your smartphone to see the traceability records from </a:t>
            </a:r>
            <a:r>
              <a:rPr lang="en-US" altLang="zh-TW" sz="700" dirty="0" err="1"/>
              <a:t>Goldsun</a:t>
            </a:r>
            <a:r>
              <a:rPr lang="en-US" altLang="zh-TW" sz="700" dirty="0"/>
              <a:t>.  They immediately show the source of sand and gravel, the strength of concrete, date of pouring, chloride ions inspection, and other information, giving you access to information on building quality.</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文字方塊 33"/>
          <p:cNvSpPr txBox="1"/>
          <p:nvPr/>
        </p:nvSpPr>
        <p:spPr>
          <a:xfrm>
            <a:off x="8685975" y="6413500"/>
            <a:ext cx="458025" cy="369332"/>
          </a:xfrm>
          <a:prstGeom prst="rect">
            <a:avLst/>
          </a:prstGeom>
          <a:noFill/>
        </p:spPr>
        <p:txBody>
          <a:bodyPr wrap="square" lIns="0" rIns="0" rtlCol="0">
            <a:spAutoFit/>
          </a:bodyPr>
          <a:lstStyle/>
          <a:p>
            <a:pPr algn="ctr" rtl="0"/>
            <a:r>
              <a:rPr lang="en-US" dirty="0" smtClean="0">
                <a:solidFill>
                  <a:schemeClr val="bg1">
                    <a:lumMod val="50000"/>
                  </a:schemeClr>
                </a:solidFill>
              </a:rPr>
              <a:t>P.9</a:t>
            </a:r>
            <a:endParaRPr lang="zh-TW" altLang="en-US" dirty="0">
              <a:solidFill>
                <a:schemeClr val="bg1">
                  <a:lumMod val="50000"/>
                </a:schemeClr>
              </a:solidFill>
            </a:endParaRPr>
          </a:p>
        </p:txBody>
      </p:sp>
      <p:grpSp>
        <p:nvGrpSpPr>
          <p:cNvPr id="9" name="群組 34"/>
          <p:cNvGrpSpPr/>
          <p:nvPr/>
        </p:nvGrpSpPr>
        <p:grpSpPr>
          <a:xfrm>
            <a:off x="1732666" y="896547"/>
            <a:ext cx="6953309" cy="1175959"/>
            <a:chOff x="1247394" y="5113114"/>
            <a:chExt cx="7070477" cy="1038314"/>
          </a:xfrm>
          <a:scene3d>
            <a:camera prst="orthographicFront">
              <a:rot lat="0" lon="0" rev="0"/>
            </a:camera>
            <a:lightRig rig="contrasting" dir="t">
              <a:rot lat="0" lon="0" rev="1200000"/>
            </a:lightRig>
          </a:scene3d>
        </p:grpSpPr>
        <p:sp>
          <p:nvSpPr>
            <p:cNvPr id="27" name="圓角化同側角落矩形 26"/>
            <p:cNvSpPr/>
            <p:nvPr/>
          </p:nvSpPr>
          <p:spPr>
            <a:xfrm rot="5400000">
              <a:off x="4270824" y="2104380"/>
              <a:ext cx="1038314" cy="7055781"/>
            </a:xfrm>
            <a:prstGeom prst="round2SameRect">
              <a:avLst/>
            </a:prstGeom>
            <a:solidFill>
              <a:srgbClr val="D1D3E5">
                <a:alpha val="89804"/>
              </a:srgbClr>
            </a:solidFill>
            <a:sp3d contourW="19050" prstMaterial="metal">
              <a:bevelT w="88900" h="203200"/>
              <a:bevelB w="165100" h="254000"/>
            </a:sp3d>
          </p:spPr>
          <p:style>
            <a:lnRef idx="0">
              <a:schemeClr val="accent4">
                <a:tint val="40000"/>
                <a:alpha val="90000"/>
                <a:hueOff val="-3945706"/>
                <a:satOff val="22157"/>
                <a:lumOff val="1408"/>
                <a:alphaOff val="0"/>
              </a:schemeClr>
            </a:lnRef>
            <a:fillRef idx="1">
              <a:schemeClr val="accent4">
                <a:tint val="40000"/>
                <a:alpha val="90000"/>
                <a:hueOff val="-3945706"/>
                <a:satOff val="22157"/>
                <a:lumOff val="1408"/>
                <a:alphaOff val="0"/>
              </a:schemeClr>
            </a:fillRef>
            <a:effectRef idx="0">
              <a:schemeClr val="accent4">
                <a:tint val="40000"/>
                <a:alpha val="90000"/>
                <a:hueOff val="-3945706"/>
                <a:satOff val="22157"/>
                <a:lumOff val="1408"/>
                <a:alphaOff val="0"/>
              </a:schemeClr>
            </a:effectRef>
            <a:fontRef idx="minor">
              <a:schemeClr val="dk1">
                <a:hueOff val="0"/>
                <a:satOff val="0"/>
                <a:lumOff val="0"/>
                <a:alphaOff val="0"/>
              </a:schemeClr>
            </a:fontRef>
          </p:style>
        </p:sp>
        <p:sp>
          <p:nvSpPr>
            <p:cNvPr id="28" name="圓角化同側角落矩形 20"/>
            <p:cNvSpPr/>
            <p:nvPr/>
          </p:nvSpPr>
          <p:spPr>
            <a:xfrm>
              <a:off x="1247394" y="5141562"/>
              <a:ext cx="6706905" cy="936942"/>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rtlCol="0" anchor="ctr" anchorCtr="0">
              <a:noAutofit/>
            </a:bodyPr>
            <a:lstStyle/>
            <a:p>
              <a:pPr marL="0" lvl="1" algn="just" defTabSz="622300">
                <a:spcAft>
                  <a:spcPts val="600"/>
                </a:spcAft>
              </a:pPr>
              <a:r>
                <a:rPr lang="en-US" sz="1200" dirty="0">
                  <a:latin typeface="Arial Unicode MS" panose="020B0604020202020204" pitchFamily="34" charset="-120"/>
                  <a:ea typeface="Arial Unicode MS" panose="020B0604020202020204" pitchFamily="34" charset="-120"/>
                </a:rPr>
                <a:t>The "Great Southern Project" to build the South Taiwan Technology S Corridor can strengthen the operating advantages of the company's factories in Yunlin, Chiayi, Tainan, and Kaohsiung, especially the Kaohsiung factories that are located at the core of the Semiconductor S Corridor, and the benefits are even more significant.</a:t>
              </a:r>
            </a:p>
          </p:txBody>
        </p:sp>
      </p:grpSp>
      <p:grpSp>
        <p:nvGrpSpPr>
          <p:cNvPr id="12" name="群組 37"/>
          <p:cNvGrpSpPr/>
          <p:nvPr/>
        </p:nvGrpSpPr>
        <p:grpSpPr>
          <a:xfrm>
            <a:off x="714772" y="841851"/>
            <a:ext cx="1159500" cy="1188932"/>
            <a:chOff x="437" y="5067819"/>
            <a:chExt cx="948765" cy="1084428"/>
          </a:xfrm>
          <a:scene3d>
            <a:camera prst="orthographicFront">
              <a:rot lat="0" lon="0" rev="0"/>
            </a:camera>
            <a:lightRig rig="contrasting" dir="t">
              <a:rot lat="0" lon="0" rev="1200000"/>
            </a:lightRig>
          </a:scene3d>
        </p:grpSpPr>
        <p:sp>
          <p:nvSpPr>
            <p:cNvPr id="30" name="圓角矩形 29"/>
            <p:cNvSpPr/>
            <p:nvPr/>
          </p:nvSpPr>
          <p:spPr>
            <a:xfrm>
              <a:off x="437" y="5067819"/>
              <a:ext cx="948765" cy="1084428"/>
            </a:xfrm>
            <a:prstGeom prst="roundRect">
              <a:avLst/>
            </a:prstGeom>
            <a:solidFill>
              <a:srgbClr val="5960B2"/>
            </a:solidFill>
            <a:sp3d contourW="19050" prstMaterial="metal">
              <a:bevelT w="88900" h="203200"/>
              <a:bevelB w="165100" h="254000"/>
            </a:sp3d>
          </p:spPr>
          <p:style>
            <a:lnRef idx="0">
              <a:schemeClr val="lt1">
                <a:hueOff val="0"/>
                <a:satOff val="0"/>
                <a:lumOff val="0"/>
                <a:alphaOff val="0"/>
              </a:schemeClr>
            </a:lnRef>
            <a:fillRef idx="1">
              <a:schemeClr val="accent4">
                <a:hueOff val="-4464770"/>
                <a:satOff val="26899"/>
                <a:lumOff val="2156"/>
                <a:alphaOff val="0"/>
              </a:schemeClr>
            </a:fillRef>
            <a:effectRef idx="2">
              <a:schemeClr val="accent4">
                <a:hueOff val="-4464770"/>
                <a:satOff val="26899"/>
                <a:lumOff val="2156"/>
                <a:alphaOff val="0"/>
              </a:schemeClr>
            </a:effectRef>
            <a:fontRef idx="minor">
              <a:schemeClr val="lt1"/>
            </a:fontRef>
          </p:style>
        </p:sp>
        <p:sp>
          <p:nvSpPr>
            <p:cNvPr id="31" name="圓角矩形 22"/>
            <p:cNvSpPr/>
            <p:nvPr/>
          </p:nvSpPr>
          <p:spPr>
            <a:xfrm>
              <a:off x="46752" y="5114134"/>
              <a:ext cx="856135" cy="99179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33350" tIns="66675" rIns="133350" bIns="66675" numCol="1" spcCol="1270" rtlCol="0" anchor="ctr" anchorCtr="0">
              <a:noAutofit/>
            </a:bodyPr>
            <a:lstStyle/>
            <a:p>
              <a:pPr lvl="0" algn="ctr" defTabSz="1555750" rtl="0">
                <a:spcBef>
                  <a:spcPct val="0"/>
                </a:spcBef>
                <a:spcAft>
                  <a:spcPct val="35000"/>
                </a:spcAft>
              </a:pPr>
              <a:r>
                <a:rPr lang="en-US" sz="2800" kern="1200" dirty="0">
                  <a:latin typeface="Arial Unicode MS" panose="020B0604020202020204" pitchFamily="34" charset="-120"/>
                  <a:ea typeface="Arial Unicode MS" panose="020B0604020202020204" pitchFamily="34" charset="-120"/>
                </a:rPr>
                <a:t>(</a:t>
              </a:r>
              <a:r>
                <a:rPr lang="en-US" sz="2800" kern="1200" dirty="0" smtClean="0">
                  <a:latin typeface="Arial Unicode MS" panose="020B0604020202020204" pitchFamily="34" charset="-120"/>
                  <a:ea typeface="Arial Unicode MS" panose="020B0604020202020204" pitchFamily="34" charset="-120"/>
                </a:rPr>
                <a:t>III) </a:t>
              </a:r>
              <a:endParaRPr lang="en-US" sz="2800" kern="1200" dirty="0">
                <a:latin typeface="Arial Unicode MS" panose="020B0604020202020204" pitchFamily="34" charset="-120"/>
                <a:ea typeface="Arial Unicode MS" panose="020B0604020202020204" pitchFamily="34" charset="-120"/>
              </a:endParaRPr>
            </a:p>
          </p:txBody>
        </p:sp>
      </p:grpSp>
      <p:grpSp>
        <p:nvGrpSpPr>
          <p:cNvPr id="15" name="群組 8"/>
          <p:cNvGrpSpPr/>
          <p:nvPr/>
        </p:nvGrpSpPr>
        <p:grpSpPr>
          <a:xfrm>
            <a:off x="1584796" y="3451097"/>
            <a:ext cx="7055781" cy="1055752"/>
            <a:chOff x="949232" y="3152738"/>
            <a:chExt cx="7055781" cy="705161"/>
          </a:xfrm>
          <a:scene3d>
            <a:camera prst="orthographicFront">
              <a:rot lat="0" lon="0" rev="0"/>
            </a:camera>
            <a:lightRig rig="contrasting" dir="t">
              <a:rot lat="0" lon="0" rev="1200000"/>
            </a:lightRig>
          </a:scene3d>
        </p:grpSpPr>
        <p:sp>
          <p:nvSpPr>
            <p:cNvPr id="33" name="圓角化同側角落矩形 32"/>
            <p:cNvSpPr/>
            <p:nvPr/>
          </p:nvSpPr>
          <p:spPr>
            <a:xfrm rot="5400000">
              <a:off x="4124542" y="-22572"/>
              <a:ext cx="705161" cy="7055781"/>
            </a:xfrm>
            <a:prstGeom prst="round2SameRect">
              <a:avLst/>
            </a:prstGeom>
            <a:solidFill>
              <a:srgbClr val="D1D3E5">
                <a:alpha val="89804"/>
              </a:srgbClr>
            </a:solidFill>
            <a:sp3d contourW="19050" prstMaterial="metal">
              <a:bevelT w="88900" h="203200"/>
              <a:bevelB w="165100" h="254000"/>
            </a:sp3d>
          </p:spPr>
          <p:style>
            <a:lnRef idx="0">
              <a:schemeClr val="accent4">
                <a:tint val="40000"/>
                <a:alpha val="90000"/>
                <a:hueOff val="-1972853"/>
                <a:satOff val="11079"/>
                <a:lumOff val="704"/>
                <a:alphaOff val="0"/>
              </a:schemeClr>
            </a:lnRef>
            <a:fillRef idx="1">
              <a:schemeClr val="accent4">
                <a:tint val="40000"/>
                <a:alpha val="90000"/>
                <a:hueOff val="-1972853"/>
                <a:satOff val="11079"/>
                <a:lumOff val="704"/>
                <a:alphaOff val="0"/>
              </a:schemeClr>
            </a:fillRef>
            <a:effectRef idx="0">
              <a:schemeClr val="accent4">
                <a:tint val="40000"/>
                <a:alpha val="90000"/>
                <a:hueOff val="-1972853"/>
                <a:satOff val="11079"/>
                <a:lumOff val="704"/>
                <a:alphaOff val="0"/>
              </a:schemeClr>
            </a:effectRef>
            <a:fontRef idx="minor">
              <a:schemeClr val="dk1">
                <a:hueOff val="0"/>
                <a:satOff val="0"/>
                <a:lumOff val="0"/>
                <a:alphaOff val="0"/>
              </a:schemeClr>
            </a:fontRef>
          </p:style>
        </p:sp>
        <p:sp>
          <p:nvSpPr>
            <p:cNvPr id="37" name="圓角化同側角落矩形 12"/>
            <p:cNvSpPr/>
            <p:nvPr/>
          </p:nvSpPr>
          <p:spPr>
            <a:xfrm>
              <a:off x="1085937" y="3187160"/>
              <a:ext cx="6884654" cy="636315"/>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rtlCol="0" anchor="ctr" anchorCtr="0">
              <a:noAutofit/>
            </a:bodyPr>
            <a:lstStyle/>
            <a:p>
              <a:pPr marL="0" lvl="1" algn="just" defTabSz="622300">
                <a:spcAft>
                  <a:spcPts val="600"/>
                </a:spcAft>
              </a:pPr>
              <a:r>
                <a:rPr lang="en-US" sz="1200" dirty="0">
                  <a:latin typeface="Arial Unicode MS" panose="020B0604020202020204" pitchFamily="34" charset="-120"/>
                  <a:ea typeface="Arial Unicode MS" panose="020B0604020202020204" pitchFamily="34" charset="-120"/>
                </a:rPr>
                <a:t>In recent years, we have formulated a carbon competitive advantage strategy. In addition to being recognized as one of Taiwan's top 100 carbon competitive companies by Business Weekly, we have recently obtained the greenhouse gas inventory verification (ISO 14064-1, ISO 14064-1, ISO 14064-1, Commonly known as carbon inventory certification), to improve the carbon competitiveness of the whole group and keep pace with the world!</a:t>
              </a:r>
            </a:p>
          </p:txBody>
        </p:sp>
      </p:grpSp>
      <p:grpSp>
        <p:nvGrpSpPr>
          <p:cNvPr id="16" name="群組 11"/>
          <p:cNvGrpSpPr/>
          <p:nvPr/>
        </p:nvGrpSpPr>
        <p:grpSpPr>
          <a:xfrm>
            <a:off x="636001" y="3440208"/>
            <a:ext cx="1129060" cy="1066642"/>
            <a:chOff x="437" y="3130389"/>
            <a:chExt cx="948794" cy="749857"/>
          </a:xfrm>
          <a:scene3d>
            <a:camera prst="orthographicFront">
              <a:rot lat="0" lon="0" rev="0"/>
            </a:camera>
            <a:lightRig rig="contrasting" dir="t">
              <a:rot lat="0" lon="0" rev="1200000"/>
            </a:lightRig>
          </a:scene3d>
        </p:grpSpPr>
        <p:sp>
          <p:nvSpPr>
            <p:cNvPr id="39" name="圓角矩形 38"/>
            <p:cNvSpPr/>
            <p:nvPr/>
          </p:nvSpPr>
          <p:spPr>
            <a:xfrm>
              <a:off x="437" y="3130389"/>
              <a:ext cx="948794" cy="749857"/>
            </a:xfrm>
            <a:prstGeom prst="roundRect">
              <a:avLst/>
            </a:prstGeom>
            <a:solidFill>
              <a:srgbClr val="556EB7"/>
            </a:solidFill>
            <a:sp3d contourW="19050" prstMaterial="metal">
              <a:bevelT w="88900" h="203200"/>
              <a:bevelB w="165100" h="254000"/>
            </a:sp3d>
          </p:spPr>
          <p:style>
            <a:lnRef idx="0">
              <a:schemeClr val="lt1">
                <a:hueOff val="0"/>
                <a:satOff val="0"/>
                <a:lumOff val="0"/>
                <a:alphaOff val="0"/>
              </a:schemeClr>
            </a:lnRef>
            <a:fillRef idx="1">
              <a:schemeClr val="accent4">
                <a:hueOff val="-2232385"/>
                <a:satOff val="13449"/>
                <a:lumOff val="1078"/>
                <a:alphaOff val="0"/>
              </a:schemeClr>
            </a:fillRef>
            <a:effectRef idx="2">
              <a:schemeClr val="accent4">
                <a:hueOff val="-2232385"/>
                <a:satOff val="13449"/>
                <a:lumOff val="1078"/>
                <a:alphaOff val="0"/>
              </a:schemeClr>
            </a:effectRef>
            <a:fontRef idx="minor">
              <a:schemeClr val="lt1"/>
            </a:fontRef>
          </p:style>
        </p:sp>
        <p:sp>
          <p:nvSpPr>
            <p:cNvPr id="40" name="圓角矩形 14"/>
            <p:cNvSpPr/>
            <p:nvPr/>
          </p:nvSpPr>
          <p:spPr>
            <a:xfrm>
              <a:off x="37042" y="3166994"/>
              <a:ext cx="875584" cy="67664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33350" tIns="66675" rIns="133350" bIns="66675" numCol="1" spcCol="1270" rtlCol="0" anchor="ctr" anchorCtr="0">
              <a:noAutofit/>
            </a:bodyPr>
            <a:lstStyle/>
            <a:p>
              <a:pPr lvl="0" algn="ctr" defTabSz="1555750" rtl="0">
                <a:spcBef>
                  <a:spcPct val="0"/>
                </a:spcBef>
                <a:spcAft>
                  <a:spcPct val="35000"/>
                </a:spcAft>
              </a:pPr>
              <a:r>
                <a:rPr lang="en-US" sz="2800" kern="1200" dirty="0" smtClean="0">
                  <a:latin typeface="Arial Unicode MS" panose="020B0604020202020204" pitchFamily="34" charset="-120"/>
                  <a:ea typeface="Arial Unicode MS" panose="020B0604020202020204" pitchFamily="34" charset="-120"/>
                </a:rPr>
                <a:t>(V</a:t>
              </a:r>
              <a:r>
                <a:rPr lang="en-US" sz="2800" kern="1200" dirty="0">
                  <a:latin typeface="Arial Unicode MS" panose="020B0604020202020204" pitchFamily="34" charset="-120"/>
                  <a:ea typeface="Arial Unicode MS" panose="020B0604020202020204" pitchFamily="34" charset="-120"/>
                </a:rPr>
                <a:t>) </a:t>
              </a:r>
            </a:p>
          </p:txBody>
        </p:sp>
      </p:grpSp>
      <p:grpSp>
        <p:nvGrpSpPr>
          <p:cNvPr id="23" name="群組 34"/>
          <p:cNvGrpSpPr/>
          <p:nvPr/>
        </p:nvGrpSpPr>
        <p:grpSpPr>
          <a:xfrm>
            <a:off x="1428620" y="2191374"/>
            <a:ext cx="7247168" cy="1053030"/>
            <a:chOff x="949203" y="5090877"/>
            <a:chExt cx="7055781" cy="1043050"/>
          </a:xfrm>
          <a:scene3d>
            <a:camera prst="orthographicFront">
              <a:rot lat="0" lon="0" rev="0"/>
            </a:camera>
            <a:lightRig rig="contrasting" dir="t">
              <a:rot lat="0" lon="0" rev="1200000"/>
            </a:lightRig>
          </a:scene3d>
        </p:grpSpPr>
        <p:sp>
          <p:nvSpPr>
            <p:cNvPr id="24" name="圓角化同側角落矩形 23"/>
            <p:cNvSpPr/>
            <p:nvPr/>
          </p:nvSpPr>
          <p:spPr>
            <a:xfrm rot="5400000">
              <a:off x="3957937" y="2082143"/>
              <a:ext cx="1038314" cy="7055781"/>
            </a:xfrm>
            <a:prstGeom prst="round2SameRect">
              <a:avLst/>
            </a:prstGeom>
            <a:solidFill>
              <a:srgbClr val="D1D3E5">
                <a:alpha val="89804"/>
              </a:srgbClr>
            </a:solidFill>
            <a:sp3d contourW="19050" prstMaterial="metal">
              <a:bevelT w="88900" h="203200"/>
              <a:bevelB w="165100" h="254000"/>
            </a:sp3d>
          </p:spPr>
          <p:style>
            <a:lnRef idx="0">
              <a:schemeClr val="accent4">
                <a:tint val="40000"/>
                <a:alpha val="90000"/>
                <a:hueOff val="-3945706"/>
                <a:satOff val="22157"/>
                <a:lumOff val="1408"/>
                <a:alphaOff val="0"/>
              </a:schemeClr>
            </a:lnRef>
            <a:fillRef idx="1">
              <a:schemeClr val="accent4">
                <a:tint val="40000"/>
                <a:alpha val="90000"/>
                <a:hueOff val="-3945706"/>
                <a:satOff val="22157"/>
                <a:lumOff val="1408"/>
                <a:alphaOff val="0"/>
              </a:schemeClr>
            </a:fillRef>
            <a:effectRef idx="0">
              <a:schemeClr val="accent4">
                <a:tint val="40000"/>
                <a:alpha val="90000"/>
                <a:hueOff val="-3945706"/>
                <a:satOff val="22157"/>
                <a:lumOff val="1408"/>
                <a:alphaOff val="0"/>
              </a:schemeClr>
            </a:effectRef>
            <a:fontRef idx="minor">
              <a:schemeClr val="dk1">
                <a:hueOff val="0"/>
                <a:satOff val="0"/>
                <a:lumOff val="0"/>
                <a:alphaOff val="0"/>
              </a:schemeClr>
            </a:fontRef>
          </p:style>
        </p:sp>
        <p:sp>
          <p:nvSpPr>
            <p:cNvPr id="29" name="圓角化同側角落矩形 20"/>
            <p:cNvSpPr/>
            <p:nvPr/>
          </p:nvSpPr>
          <p:spPr>
            <a:xfrm>
              <a:off x="1245220" y="5196985"/>
              <a:ext cx="6725483" cy="936942"/>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rtlCol="0" anchor="ctr" anchorCtr="0">
              <a:noAutofit/>
            </a:bodyPr>
            <a:lstStyle/>
            <a:p>
              <a:pPr marL="0" lvl="1" algn="just" defTabSz="622300">
                <a:spcAft>
                  <a:spcPts val="600"/>
                </a:spcAft>
              </a:pPr>
              <a:r>
                <a:rPr lang="en-US" sz="1200" dirty="0">
                  <a:latin typeface="Arial Unicode MS" panose="020B0604020202020204" pitchFamily="34" charset="-120"/>
                  <a:ea typeface="Arial Unicode MS" panose="020B0604020202020204" pitchFamily="34" charset="-120"/>
                </a:rPr>
                <a:t>The company </a:t>
              </a:r>
              <a:r>
                <a:rPr lang="en-US" sz="1200" dirty="0" smtClean="0">
                  <a:latin typeface="Arial Unicode MS" panose="020B0604020202020204" pitchFamily="34" charset="-120"/>
                  <a:ea typeface="Arial Unicode MS" panose="020B0604020202020204" pitchFamily="34" charset="-120"/>
                </a:rPr>
                <a:t>group has </a:t>
              </a:r>
              <a:r>
                <a:rPr lang="en-US" sz="1200" dirty="0">
                  <a:latin typeface="Arial Unicode MS" panose="020B0604020202020204" pitchFamily="34" charset="-120"/>
                  <a:ea typeface="Arial Unicode MS" panose="020B0604020202020204" pitchFamily="34" charset="-120"/>
                </a:rPr>
                <a:t>been carrying out innovative research and development for a long time, and has won the "Concrete Engineering Excellence Award" for three consecutive </a:t>
              </a:r>
              <a:r>
                <a:rPr lang="en-US" sz="1200" dirty="0" err="1">
                  <a:latin typeface="Arial Unicode MS" panose="020B0604020202020204" pitchFamily="34" charset="-120"/>
                  <a:ea typeface="Arial Unicode MS" panose="020B0604020202020204" pitchFamily="34" charset="-120"/>
                </a:rPr>
                <a:t>bienniums</a:t>
              </a:r>
              <a:r>
                <a:rPr lang="en-US" sz="1200" dirty="0">
                  <a:latin typeface="Arial Unicode MS" panose="020B0604020202020204" pitchFamily="34" charset="-120"/>
                  <a:ea typeface="Arial Unicode MS" panose="020B0604020202020204" pitchFamily="34" charset="-120"/>
                </a:rPr>
                <a:t>. It is the main designated high-end concrete supplier for the proton and heavy particle cancer medical centers of electronics factories and major medical institutions.</a:t>
              </a:r>
            </a:p>
          </p:txBody>
        </p:sp>
      </p:grpSp>
      <p:grpSp>
        <p:nvGrpSpPr>
          <p:cNvPr id="32" name="群組 37"/>
          <p:cNvGrpSpPr/>
          <p:nvPr/>
        </p:nvGrpSpPr>
        <p:grpSpPr>
          <a:xfrm>
            <a:off x="675215" y="2172124"/>
            <a:ext cx="1159500" cy="1095678"/>
            <a:chOff x="437" y="5067819"/>
            <a:chExt cx="948765" cy="1084428"/>
          </a:xfrm>
          <a:scene3d>
            <a:camera prst="orthographicFront">
              <a:rot lat="0" lon="0" rev="0"/>
            </a:camera>
            <a:lightRig rig="contrasting" dir="t">
              <a:rot lat="0" lon="0" rev="1200000"/>
            </a:lightRig>
          </a:scene3d>
        </p:grpSpPr>
        <p:sp>
          <p:nvSpPr>
            <p:cNvPr id="38" name="圓角矩形 37"/>
            <p:cNvSpPr/>
            <p:nvPr/>
          </p:nvSpPr>
          <p:spPr>
            <a:xfrm>
              <a:off x="437" y="5067819"/>
              <a:ext cx="948765" cy="1084428"/>
            </a:xfrm>
            <a:prstGeom prst="roundRect">
              <a:avLst/>
            </a:prstGeom>
            <a:solidFill>
              <a:srgbClr val="5960B2"/>
            </a:solidFill>
            <a:sp3d contourW="19050" prstMaterial="metal">
              <a:bevelT w="88900" h="203200"/>
              <a:bevelB w="165100" h="254000"/>
            </a:sp3d>
          </p:spPr>
          <p:style>
            <a:lnRef idx="0">
              <a:schemeClr val="lt1">
                <a:hueOff val="0"/>
                <a:satOff val="0"/>
                <a:lumOff val="0"/>
                <a:alphaOff val="0"/>
              </a:schemeClr>
            </a:lnRef>
            <a:fillRef idx="1">
              <a:schemeClr val="accent4">
                <a:hueOff val="-4464770"/>
                <a:satOff val="26899"/>
                <a:lumOff val="2156"/>
                <a:alphaOff val="0"/>
              </a:schemeClr>
            </a:fillRef>
            <a:effectRef idx="2">
              <a:schemeClr val="accent4">
                <a:hueOff val="-4464770"/>
                <a:satOff val="26899"/>
                <a:lumOff val="2156"/>
                <a:alphaOff val="0"/>
              </a:schemeClr>
            </a:effectRef>
            <a:fontRef idx="minor">
              <a:schemeClr val="lt1"/>
            </a:fontRef>
          </p:style>
        </p:sp>
        <p:sp>
          <p:nvSpPr>
            <p:cNvPr id="41" name="圓角矩形 22"/>
            <p:cNvSpPr/>
            <p:nvPr/>
          </p:nvSpPr>
          <p:spPr>
            <a:xfrm>
              <a:off x="46752" y="5114134"/>
              <a:ext cx="856135" cy="99179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33350" tIns="66675" rIns="133350" bIns="66675" numCol="1" spcCol="1270" rtlCol="0" anchor="ctr" anchorCtr="0">
              <a:noAutofit/>
            </a:bodyPr>
            <a:lstStyle/>
            <a:p>
              <a:pPr lvl="0" algn="ctr" defTabSz="1555750" rtl="0">
                <a:spcBef>
                  <a:spcPct val="0"/>
                </a:spcBef>
                <a:spcAft>
                  <a:spcPct val="35000"/>
                </a:spcAft>
              </a:pPr>
              <a:r>
                <a:rPr lang="en-US" sz="2800" kern="1200" dirty="0">
                  <a:latin typeface="Arial Unicode MS" panose="020B0604020202020204" pitchFamily="34" charset="-120"/>
                  <a:ea typeface="Arial Unicode MS" panose="020B0604020202020204" pitchFamily="34" charset="-120"/>
                </a:rPr>
                <a:t>(IV) </a:t>
              </a:r>
            </a:p>
          </p:txBody>
        </p:sp>
      </p:grpSp>
      <p:grpSp>
        <p:nvGrpSpPr>
          <p:cNvPr id="26" name="群組 8"/>
          <p:cNvGrpSpPr/>
          <p:nvPr/>
        </p:nvGrpSpPr>
        <p:grpSpPr>
          <a:xfrm>
            <a:off x="1584797" y="4726779"/>
            <a:ext cx="7055781" cy="1686720"/>
            <a:chOff x="949232" y="3152738"/>
            <a:chExt cx="7055781" cy="1126599"/>
          </a:xfrm>
          <a:scene3d>
            <a:camera prst="orthographicFront">
              <a:rot lat="0" lon="0" rev="0"/>
            </a:camera>
            <a:lightRig rig="contrasting" dir="t">
              <a:rot lat="0" lon="0" rev="1200000"/>
            </a:lightRig>
          </a:scene3d>
        </p:grpSpPr>
        <p:sp>
          <p:nvSpPr>
            <p:cNvPr id="35" name="圓角化同側角落矩形 34"/>
            <p:cNvSpPr/>
            <p:nvPr/>
          </p:nvSpPr>
          <p:spPr>
            <a:xfrm rot="5400000">
              <a:off x="3913823" y="188147"/>
              <a:ext cx="1126599" cy="7055781"/>
            </a:xfrm>
            <a:prstGeom prst="round2SameRect">
              <a:avLst/>
            </a:prstGeom>
            <a:solidFill>
              <a:srgbClr val="D1D3E5">
                <a:alpha val="89804"/>
              </a:srgbClr>
            </a:solidFill>
            <a:sp3d contourW="19050" prstMaterial="metal">
              <a:bevelT w="88900" h="203200"/>
              <a:bevelB w="165100" h="254000"/>
            </a:sp3d>
          </p:spPr>
          <p:style>
            <a:lnRef idx="0">
              <a:schemeClr val="accent4">
                <a:tint val="40000"/>
                <a:alpha val="90000"/>
                <a:hueOff val="-1972853"/>
                <a:satOff val="11079"/>
                <a:lumOff val="704"/>
                <a:alphaOff val="0"/>
              </a:schemeClr>
            </a:lnRef>
            <a:fillRef idx="1">
              <a:schemeClr val="accent4">
                <a:tint val="40000"/>
                <a:alpha val="90000"/>
                <a:hueOff val="-1972853"/>
                <a:satOff val="11079"/>
                <a:lumOff val="704"/>
                <a:alphaOff val="0"/>
              </a:schemeClr>
            </a:fillRef>
            <a:effectRef idx="0">
              <a:schemeClr val="accent4">
                <a:tint val="40000"/>
                <a:alpha val="90000"/>
                <a:hueOff val="-1972853"/>
                <a:satOff val="11079"/>
                <a:lumOff val="704"/>
                <a:alphaOff val="0"/>
              </a:schemeClr>
            </a:effectRef>
            <a:fontRef idx="minor">
              <a:schemeClr val="dk1">
                <a:hueOff val="0"/>
                <a:satOff val="0"/>
                <a:lumOff val="0"/>
                <a:alphaOff val="0"/>
              </a:schemeClr>
            </a:fontRef>
          </p:style>
        </p:sp>
        <p:sp>
          <p:nvSpPr>
            <p:cNvPr id="36" name="圓角化同側角落矩形 12"/>
            <p:cNvSpPr/>
            <p:nvPr/>
          </p:nvSpPr>
          <p:spPr>
            <a:xfrm>
              <a:off x="1085937" y="3187160"/>
              <a:ext cx="6884654" cy="1092177"/>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rtlCol="0" anchor="ctr" anchorCtr="0">
              <a:noAutofit/>
            </a:bodyPr>
            <a:lstStyle/>
            <a:p>
              <a:pPr marL="0" lvl="1" algn="just" defTabSz="622300">
                <a:spcAft>
                  <a:spcPts val="600"/>
                </a:spcAft>
              </a:pPr>
              <a:r>
                <a:rPr lang="en-US" sz="1200" dirty="0">
                  <a:latin typeface="Arial Unicode MS" panose="020B0604020202020204" pitchFamily="34" charset="-120"/>
                  <a:ea typeface="Arial Unicode MS" panose="020B0604020202020204" pitchFamily="34" charset="-120"/>
                </a:rPr>
                <a:t>In order to lay the foundation for the company's future carbon competitive advantages, various important projects such as national-level scientific and technical colleges have been comprehensively launched, including: development and research of new-generation power storage cementitious composite materials, development of high-pressure steam curing lightweight cellular concrete low-carbon process development, establishment of TAF Laboratory, which implements national-level inspection capabilities, took the lead in becoming the first ready-mixed concrete enterprise organization in China to pass this inspection project.</a:t>
              </a:r>
            </a:p>
          </p:txBody>
        </p:sp>
      </p:grpSp>
      <p:grpSp>
        <p:nvGrpSpPr>
          <p:cNvPr id="21" name="群組 11"/>
          <p:cNvGrpSpPr/>
          <p:nvPr/>
        </p:nvGrpSpPr>
        <p:grpSpPr>
          <a:xfrm>
            <a:off x="592441" y="4713542"/>
            <a:ext cx="1129060" cy="1699957"/>
            <a:chOff x="437" y="3130389"/>
            <a:chExt cx="948794" cy="749857"/>
          </a:xfrm>
          <a:scene3d>
            <a:camera prst="orthographicFront">
              <a:rot lat="0" lon="0" rev="0"/>
            </a:camera>
            <a:lightRig rig="contrasting" dir="t">
              <a:rot lat="0" lon="0" rev="1200000"/>
            </a:lightRig>
          </a:scene3d>
        </p:grpSpPr>
        <p:sp>
          <p:nvSpPr>
            <p:cNvPr id="22" name="圓角矩形 21"/>
            <p:cNvSpPr/>
            <p:nvPr/>
          </p:nvSpPr>
          <p:spPr>
            <a:xfrm>
              <a:off x="437" y="3130389"/>
              <a:ext cx="948794" cy="749857"/>
            </a:xfrm>
            <a:prstGeom prst="roundRect">
              <a:avLst/>
            </a:prstGeom>
            <a:solidFill>
              <a:srgbClr val="556EB7"/>
            </a:solidFill>
            <a:sp3d contourW="19050" prstMaterial="metal">
              <a:bevelT w="88900" h="203200"/>
              <a:bevelB w="165100" h="254000"/>
            </a:sp3d>
          </p:spPr>
          <p:style>
            <a:lnRef idx="0">
              <a:schemeClr val="lt1">
                <a:hueOff val="0"/>
                <a:satOff val="0"/>
                <a:lumOff val="0"/>
                <a:alphaOff val="0"/>
              </a:schemeClr>
            </a:lnRef>
            <a:fillRef idx="1">
              <a:schemeClr val="accent4">
                <a:hueOff val="-2232385"/>
                <a:satOff val="13449"/>
                <a:lumOff val="1078"/>
                <a:alphaOff val="0"/>
              </a:schemeClr>
            </a:fillRef>
            <a:effectRef idx="2">
              <a:schemeClr val="accent4">
                <a:hueOff val="-2232385"/>
                <a:satOff val="13449"/>
                <a:lumOff val="1078"/>
                <a:alphaOff val="0"/>
              </a:schemeClr>
            </a:effectRef>
            <a:fontRef idx="minor">
              <a:schemeClr val="lt1"/>
            </a:fontRef>
          </p:style>
        </p:sp>
        <p:sp>
          <p:nvSpPr>
            <p:cNvPr id="25" name="圓角矩形 14"/>
            <p:cNvSpPr/>
            <p:nvPr/>
          </p:nvSpPr>
          <p:spPr>
            <a:xfrm>
              <a:off x="37042" y="3166994"/>
              <a:ext cx="875584" cy="67664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33350" tIns="66675" rIns="133350" bIns="66675" numCol="1" spcCol="1270" rtlCol="0" anchor="ctr" anchorCtr="0">
              <a:noAutofit/>
            </a:bodyPr>
            <a:lstStyle/>
            <a:p>
              <a:pPr lvl="0" algn="ctr" defTabSz="1555750" rtl="0">
                <a:spcBef>
                  <a:spcPct val="0"/>
                </a:spcBef>
                <a:spcAft>
                  <a:spcPct val="35000"/>
                </a:spcAft>
              </a:pPr>
              <a:r>
                <a:rPr lang="en-US" sz="2800" kern="1200" dirty="0" smtClean="0">
                  <a:latin typeface="Arial Unicode MS" panose="020B0604020202020204" pitchFamily="34" charset="-120"/>
                  <a:ea typeface="Arial Unicode MS" panose="020B0604020202020204" pitchFamily="34" charset="-120"/>
                </a:rPr>
                <a:t>(VI) </a:t>
              </a:r>
              <a:endParaRPr lang="en-US" sz="2800" kern="1200" dirty="0">
                <a:latin typeface="Arial Unicode MS" panose="020B0604020202020204" pitchFamily="34" charset="-120"/>
                <a:ea typeface="Arial Unicode MS" panose="020B0604020202020204" pitchFamily="34" charset="-120"/>
              </a:endParaRPr>
            </a:p>
          </p:txBody>
        </p:sp>
      </p:gr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p:cNvSpPr txBox="1"/>
          <p:nvPr/>
        </p:nvSpPr>
        <p:spPr>
          <a:xfrm>
            <a:off x="8275321" y="6413500"/>
            <a:ext cx="868680" cy="369332"/>
          </a:xfrm>
          <a:prstGeom prst="rect">
            <a:avLst/>
          </a:prstGeom>
          <a:noFill/>
        </p:spPr>
        <p:txBody>
          <a:bodyPr wrap="square" lIns="0" rIns="0" rtlCol="0">
            <a:spAutoFit/>
          </a:bodyPr>
          <a:lstStyle/>
          <a:p>
            <a:pPr algn="ctr"/>
            <a:r>
              <a:rPr lang="en-US" altLang="zh-TW" dirty="0" smtClean="0">
                <a:solidFill>
                  <a:schemeClr val="bg1">
                    <a:lumMod val="50000"/>
                  </a:schemeClr>
                </a:solidFill>
              </a:rPr>
              <a:t>P.10</a:t>
            </a:r>
            <a:endParaRPr lang="zh-TW" altLang="en-US" dirty="0">
              <a:solidFill>
                <a:schemeClr val="bg1">
                  <a:lumMod val="50000"/>
                </a:schemeClr>
              </a:solidFill>
            </a:endParaRPr>
          </a:p>
        </p:txBody>
      </p:sp>
      <p:pic>
        <p:nvPicPr>
          <p:cNvPr id="5" name="圖片 4"/>
          <p:cNvPicPr>
            <a:picLocks noChangeAspect="1"/>
          </p:cNvPicPr>
          <p:nvPr/>
        </p:nvPicPr>
        <p:blipFill>
          <a:blip r:embed="rId2"/>
          <a:stretch>
            <a:fillRect/>
          </a:stretch>
        </p:blipFill>
        <p:spPr>
          <a:xfrm>
            <a:off x="753325" y="0"/>
            <a:ext cx="7763256" cy="6858001"/>
          </a:xfrm>
          <a:prstGeom prst="rect">
            <a:avLst/>
          </a:prstGeom>
        </p:spPr>
      </p:pic>
      <p:sp>
        <p:nvSpPr>
          <p:cNvPr id="6" name="文字方塊 5"/>
          <p:cNvSpPr txBox="1"/>
          <p:nvPr/>
        </p:nvSpPr>
        <p:spPr>
          <a:xfrm>
            <a:off x="4306824" y="511838"/>
            <a:ext cx="2651760" cy="369332"/>
          </a:xfrm>
          <a:prstGeom prst="rect">
            <a:avLst/>
          </a:prstGeom>
          <a:noFill/>
        </p:spPr>
        <p:txBody>
          <a:bodyPr wrap="square" rtlCol="0">
            <a:spAutoFit/>
          </a:bodyPr>
          <a:lstStyle/>
          <a:p>
            <a:r>
              <a:rPr lang="en-US" altLang="zh-TW" dirty="0" smtClean="0"/>
              <a:t>(</a:t>
            </a:r>
            <a:r>
              <a:rPr lang="zh-TW" altLang="en-US" dirty="0" smtClean="0"/>
              <a:t>高雄市南部行政區域圖</a:t>
            </a:r>
            <a:r>
              <a:rPr lang="en-US" altLang="zh-TW" dirty="0" smtClean="0"/>
              <a:t>)</a:t>
            </a:r>
            <a:endParaRPr lang="zh-TW" altLang="en-US" dirty="0"/>
          </a:p>
        </p:txBody>
      </p:sp>
    </p:spTree>
    <p:extLst>
      <p:ext uri="{BB962C8B-B14F-4D97-AF65-F5344CB8AC3E}">
        <p14:creationId xmlns:p14="http://schemas.microsoft.com/office/powerpoint/2010/main" val="11991028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a:stretch>
            <a:fillRect/>
          </a:stretch>
        </p:blipFill>
        <p:spPr>
          <a:xfrm>
            <a:off x="661225" y="516826"/>
            <a:ext cx="7495223" cy="5911870"/>
          </a:xfrm>
          <a:prstGeom prst="rect">
            <a:avLst/>
          </a:prstGeom>
        </p:spPr>
      </p:pic>
      <p:sp>
        <p:nvSpPr>
          <p:cNvPr id="3" name="文字方塊 2"/>
          <p:cNvSpPr txBox="1"/>
          <p:nvPr/>
        </p:nvSpPr>
        <p:spPr>
          <a:xfrm>
            <a:off x="8275321" y="6413500"/>
            <a:ext cx="868680" cy="369332"/>
          </a:xfrm>
          <a:prstGeom prst="rect">
            <a:avLst/>
          </a:prstGeom>
          <a:noFill/>
        </p:spPr>
        <p:txBody>
          <a:bodyPr wrap="square" lIns="0" rIns="0" rtlCol="0">
            <a:spAutoFit/>
          </a:bodyPr>
          <a:lstStyle/>
          <a:p>
            <a:pPr algn="ctr"/>
            <a:r>
              <a:rPr lang="en-US" altLang="zh-TW" dirty="0" smtClean="0">
                <a:solidFill>
                  <a:schemeClr val="bg1">
                    <a:lumMod val="50000"/>
                  </a:schemeClr>
                </a:solidFill>
              </a:rPr>
              <a:t>P.11</a:t>
            </a:r>
            <a:endParaRPr lang="zh-TW" altLang="en-US" dirty="0">
              <a:solidFill>
                <a:schemeClr val="bg1">
                  <a:lumMod val="50000"/>
                </a:schemeClr>
              </a:solidFill>
            </a:endParaRPr>
          </a:p>
        </p:txBody>
      </p:sp>
    </p:spTree>
    <p:extLst>
      <p:ext uri="{BB962C8B-B14F-4D97-AF65-F5344CB8AC3E}">
        <p14:creationId xmlns:p14="http://schemas.microsoft.com/office/powerpoint/2010/main" val="993108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圓角矩形 1"/>
          <p:cNvSpPr/>
          <p:nvPr/>
        </p:nvSpPr>
        <p:spPr>
          <a:xfrm>
            <a:off x="831286" y="4429496"/>
            <a:ext cx="6531429" cy="1294410"/>
          </a:xfrm>
          <a:prstGeom prst="round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zh-TW" altLang="en-US"/>
          </a:p>
        </p:txBody>
      </p:sp>
      <p:sp>
        <p:nvSpPr>
          <p:cNvPr id="4" name="圓角矩形 3"/>
          <p:cNvSpPr/>
          <p:nvPr/>
        </p:nvSpPr>
        <p:spPr>
          <a:xfrm>
            <a:off x="1211300" y="3847596"/>
            <a:ext cx="6745184" cy="1330037"/>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zh-TW" altLang="en-US"/>
          </a:p>
        </p:txBody>
      </p:sp>
      <p:sp>
        <p:nvSpPr>
          <p:cNvPr id="5" name="圓角矩形 4"/>
          <p:cNvSpPr/>
          <p:nvPr/>
        </p:nvSpPr>
        <p:spPr>
          <a:xfrm>
            <a:off x="1579432" y="3182585"/>
            <a:ext cx="6804561" cy="1508166"/>
          </a:xfrm>
          <a:prstGeom prst="roundRect">
            <a:avLst/>
          </a:prstGeom>
          <a:gradFill>
            <a:gsLst>
              <a:gs pos="0">
                <a:schemeClr val="tx2">
                  <a:lumMod val="40000"/>
                  <a:lumOff val="60000"/>
                </a:schemeClr>
              </a:gs>
              <a:gs pos="100000">
                <a:schemeClr val="accent1">
                  <a:tint val="50000"/>
                  <a:shade val="100000"/>
                  <a:satMod val="350000"/>
                </a:schemeClr>
              </a:gs>
            </a:gsLst>
          </a:gradFill>
        </p:spPr>
        <p:style>
          <a:lnRef idx="0">
            <a:schemeClr val="accent1"/>
          </a:lnRef>
          <a:fillRef idx="3">
            <a:schemeClr val="accent1"/>
          </a:fillRef>
          <a:effectRef idx="3">
            <a:schemeClr val="accent1"/>
          </a:effectRef>
          <a:fontRef idx="minor">
            <a:schemeClr val="lt1"/>
          </a:fontRef>
        </p:style>
        <p:txBody>
          <a:bodyPr rtlCol="0" anchor="ctr"/>
          <a:lstStyle/>
          <a:p>
            <a:pPr algn="ctr" rtl="0"/>
            <a:endParaRPr lang="zh-TW" altLang="en-US"/>
          </a:p>
        </p:txBody>
      </p:sp>
      <p:sp>
        <p:nvSpPr>
          <p:cNvPr id="6" name="圓角矩形 5"/>
          <p:cNvSpPr/>
          <p:nvPr/>
        </p:nvSpPr>
        <p:spPr>
          <a:xfrm>
            <a:off x="1876315" y="2719449"/>
            <a:ext cx="6780810" cy="1496291"/>
          </a:xfrm>
          <a:prstGeom prst="roundRect">
            <a:avLst/>
          </a:prstGeom>
          <a:gradFill>
            <a:gsLst>
              <a:gs pos="0">
                <a:schemeClr val="accent1">
                  <a:lumMod val="20000"/>
                  <a:lumOff val="80000"/>
                </a:schemeClr>
              </a:gs>
              <a:gs pos="35000">
                <a:schemeClr val="accent1">
                  <a:tint val="37000"/>
                  <a:satMod val="300000"/>
                </a:schemeClr>
              </a:gs>
              <a:gs pos="100000">
                <a:schemeClr val="accent1">
                  <a:tint val="15000"/>
                  <a:satMod val="350000"/>
                </a:schemeClr>
              </a:gs>
            </a:gsLst>
          </a:gradFill>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4000" b="1" kern="0" dirty="0" smtClean="0">
                <a:solidFill>
                  <a:srgbClr val="0070C0"/>
                </a:solidFill>
                <a:latin typeface="Arial Unicode MS" panose="020B0604020202020204" pitchFamily="34" charset="-120"/>
                <a:ea typeface="Arial Unicode MS" panose="020B0604020202020204" pitchFamily="34" charset="-120"/>
              </a:rPr>
              <a:t>V、 Appendix</a:t>
            </a:r>
            <a:endParaRPr lang="en-US" altLang="zh-TW" sz="4000" b="1" kern="0" dirty="0">
              <a:solidFill>
                <a:srgbClr val="0070C0"/>
              </a:solidFill>
              <a:latin typeface="Arial Unicode MS" panose="020B0604020202020204" pitchFamily="34" charset="-120"/>
              <a:ea typeface="Arial Unicode MS" panose="020B0604020202020204" pitchFamily="34" charset="-12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3"/>
          <p:cNvSpPr txBox="1">
            <a:spLocks/>
          </p:cNvSpPr>
          <p:nvPr/>
        </p:nvSpPr>
        <p:spPr>
          <a:xfrm>
            <a:off x="658374" y="150135"/>
            <a:ext cx="8038770" cy="84124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defTabSz="914400" fontAlgn="auto">
              <a:spcAft>
                <a:spcPts val="0"/>
              </a:spcAft>
              <a:defRPr/>
            </a:pPr>
            <a:r>
              <a:rPr kumimoji="0" lang="en-US" altLang="zh-TW" sz="2000" b="1" dirty="0">
                <a:ea typeface="微軟正黑體" pitchFamily="34" charset="-120"/>
              </a:rPr>
              <a:t>A. Construction project price index</a:t>
            </a:r>
            <a:r>
              <a:rPr lang="zh-TW" altLang="en-US" sz="2000" b="1" dirty="0">
                <a:ea typeface="微軟正黑體" pitchFamily="34" charset="-120"/>
              </a:rPr>
              <a:t> </a:t>
            </a:r>
            <a:r>
              <a:rPr lang="en-US" altLang="zh-TW" sz="2000" b="1" dirty="0">
                <a:ea typeface="微軟正黑體" pitchFamily="34" charset="-120"/>
              </a:rPr>
              <a:t>-</a:t>
            </a:r>
            <a:r>
              <a:rPr lang="zh-TW" altLang="en-US" sz="2000" b="1" dirty="0">
                <a:ea typeface="微軟正黑體" pitchFamily="34" charset="-120"/>
              </a:rPr>
              <a:t> </a:t>
            </a:r>
            <a:r>
              <a:rPr kumimoji="0" lang="id-ID" altLang="zh-TW" sz="2000" b="1" dirty="0">
                <a:solidFill>
                  <a:srgbClr val="0000FF"/>
                </a:solidFill>
                <a:ea typeface="微軟正黑體" pitchFamily="34" charset="-120"/>
              </a:rPr>
              <a:t>Ready-mix </a:t>
            </a:r>
            <a:r>
              <a:rPr kumimoji="0" lang="id-ID" altLang="zh-TW" sz="2000" b="1" dirty="0" smtClean="0">
                <a:solidFill>
                  <a:srgbClr val="0000FF"/>
                </a:solidFill>
                <a:ea typeface="微軟正黑體" pitchFamily="34" charset="-120"/>
              </a:rPr>
              <a:t>concrete</a:t>
            </a:r>
            <a:endParaRPr kumimoji="0" lang="en-US" altLang="zh-TW" sz="2000" b="1" dirty="0" smtClean="0">
              <a:solidFill>
                <a:srgbClr val="0000FF"/>
              </a:solidFill>
              <a:ea typeface="微軟正黑體" pitchFamily="34" charset="-120"/>
            </a:endParaRPr>
          </a:p>
          <a:p>
            <a:pPr lvl="0" algn="ctr" defTabSz="914400" fontAlgn="auto">
              <a:spcAft>
                <a:spcPts val="0"/>
              </a:spcAft>
              <a:defRPr/>
            </a:pPr>
            <a:r>
              <a:rPr kumimoji="0" lang="en-US" altLang="zh-TW" sz="2000" dirty="0" smtClean="0">
                <a:latin typeface="微軟正黑體" pitchFamily="34" charset="-120"/>
                <a:ea typeface="微軟正黑體" pitchFamily="34" charset="-120"/>
              </a:rPr>
              <a:t>2019/6 ~ 2021/5</a:t>
            </a:r>
          </a:p>
        </p:txBody>
      </p:sp>
      <p:sp>
        <p:nvSpPr>
          <p:cNvPr id="7" name="文字方塊 6"/>
          <p:cNvSpPr txBox="1"/>
          <p:nvPr/>
        </p:nvSpPr>
        <p:spPr>
          <a:xfrm>
            <a:off x="8217657" y="6488668"/>
            <a:ext cx="918621" cy="369332"/>
          </a:xfrm>
          <a:prstGeom prst="rect">
            <a:avLst/>
          </a:prstGeom>
          <a:noFill/>
        </p:spPr>
        <p:txBody>
          <a:bodyPr wrap="square" rtlCol="0">
            <a:spAutoFit/>
          </a:bodyPr>
          <a:lstStyle/>
          <a:p>
            <a:pPr algn="ctr"/>
            <a:r>
              <a:rPr lang="en-US" altLang="zh-TW" dirty="0" smtClean="0">
                <a:solidFill>
                  <a:schemeClr val="bg1">
                    <a:lumMod val="50000"/>
                  </a:schemeClr>
                </a:solidFill>
              </a:rPr>
              <a:t>P.12</a:t>
            </a:r>
            <a:endParaRPr lang="zh-TW" altLang="en-US" dirty="0">
              <a:solidFill>
                <a:schemeClr val="bg1">
                  <a:lumMod val="50000"/>
                </a:schemeClr>
              </a:solidFill>
            </a:endParaRPr>
          </a:p>
        </p:txBody>
      </p:sp>
      <p:sp>
        <p:nvSpPr>
          <p:cNvPr id="11" name="文字方塊 10"/>
          <p:cNvSpPr txBox="1"/>
          <p:nvPr/>
        </p:nvSpPr>
        <p:spPr>
          <a:xfrm>
            <a:off x="107504" y="6547627"/>
            <a:ext cx="8496944" cy="276999"/>
          </a:xfrm>
          <a:prstGeom prst="rect">
            <a:avLst/>
          </a:prstGeom>
          <a:noFill/>
        </p:spPr>
        <p:txBody>
          <a:bodyPr wrap="square" rtlCol="0">
            <a:spAutoFit/>
          </a:bodyPr>
          <a:lstStyle/>
          <a:p>
            <a:r>
              <a:rPr lang="en-US" altLang="zh-TW" sz="1200" b="1" dirty="0">
                <a:solidFill>
                  <a:schemeClr val="tx2"/>
                </a:solidFill>
                <a:ea typeface="微軟正黑體" pitchFamily="34" charset="-120"/>
              </a:rPr>
              <a:t>Source: National Statistics of the </a:t>
            </a:r>
            <a:r>
              <a:rPr lang="en-US" altLang="zh-TW" sz="1200" b="1" dirty="0" smtClean="0">
                <a:solidFill>
                  <a:schemeClr val="tx2"/>
                </a:solidFill>
                <a:ea typeface="微軟正黑體" pitchFamily="34" charset="-120"/>
              </a:rPr>
              <a:t>ROC</a:t>
            </a:r>
            <a:endParaRPr lang="zh-TW" altLang="en-US" sz="1200" b="1" dirty="0">
              <a:solidFill>
                <a:srgbClr val="FF0000"/>
              </a:solidFill>
              <a:latin typeface="微軟正黑體" panose="020B0604030504040204" pitchFamily="34" charset="-120"/>
              <a:ea typeface="微軟正黑體" panose="020B0604030504040204" pitchFamily="34" charset="-120"/>
            </a:endParaRPr>
          </a:p>
        </p:txBody>
      </p:sp>
      <p:graphicFrame>
        <p:nvGraphicFramePr>
          <p:cNvPr id="12" name="表格 11"/>
          <p:cNvGraphicFramePr>
            <a:graphicFrameLocks noGrp="1"/>
          </p:cNvGraphicFramePr>
          <p:nvPr>
            <p:extLst/>
          </p:nvPr>
        </p:nvGraphicFramePr>
        <p:xfrm>
          <a:off x="96374" y="5085184"/>
          <a:ext cx="9000000" cy="1296144"/>
        </p:xfrm>
        <a:graphic>
          <a:graphicData uri="http://schemas.openxmlformats.org/drawingml/2006/table">
            <a:tbl>
              <a:tblPr/>
              <a:tblGrid>
                <a:gridCol w="360000">
                  <a:extLst>
                    <a:ext uri="{9D8B030D-6E8A-4147-A177-3AD203B41FA5}">
                      <a16:colId xmlns:a16="http://schemas.microsoft.com/office/drawing/2014/main" val="20000"/>
                    </a:ext>
                  </a:extLst>
                </a:gridCol>
                <a:gridCol w="360000">
                  <a:extLst>
                    <a:ext uri="{9D8B030D-6E8A-4147-A177-3AD203B41FA5}">
                      <a16:colId xmlns:a16="http://schemas.microsoft.com/office/drawing/2014/main" val="20001"/>
                    </a:ext>
                  </a:extLst>
                </a:gridCol>
                <a:gridCol w="360000">
                  <a:extLst>
                    <a:ext uri="{9D8B030D-6E8A-4147-A177-3AD203B41FA5}">
                      <a16:colId xmlns:a16="http://schemas.microsoft.com/office/drawing/2014/main" val="20002"/>
                    </a:ext>
                  </a:extLst>
                </a:gridCol>
                <a:gridCol w="360000">
                  <a:extLst>
                    <a:ext uri="{9D8B030D-6E8A-4147-A177-3AD203B41FA5}">
                      <a16:colId xmlns:a16="http://schemas.microsoft.com/office/drawing/2014/main" val="20003"/>
                    </a:ext>
                  </a:extLst>
                </a:gridCol>
                <a:gridCol w="360000">
                  <a:extLst>
                    <a:ext uri="{9D8B030D-6E8A-4147-A177-3AD203B41FA5}">
                      <a16:colId xmlns:a16="http://schemas.microsoft.com/office/drawing/2014/main" val="20004"/>
                    </a:ext>
                  </a:extLst>
                </a:gridCol>
                <a:gridCol w="360000">
                  <a:extLst>
                    <a:ext uri="{9D8B030D-6E8A-4147-A177-3AD203B41FA5}">
                      <a16:colId xmlns:a16="http://schemas.microsoft.com/office/drawing/2014/main" val="20005"/>
                    </a:ext>
                  </a:extLst>
                </a:gridCol>
                <a:gridCol w="360000">
                  <a:extLst>
                    <a:ext uri="{9D8B030D-6E8A-4147-A177-3AD203B41FA5}">
                      <a16:colId xmlns:a16="http://schemas.microsoft.com/office/drawing/2014/main" val="20006"/>
                    </a:ext>
                  </a:extLst>
                </a:gridCol>
                <a:gridCol w="360000">
                  <a:extLst>
                    <a:ext uri="{9D8B030D-6E8A-4147-A177-3AD203B41FA5}">
                      <a16:colId xmlns:a16="http://schemas.microsoft.com/office/drawing/2014/main" val="20007"/>
                    </a:ext>
                  </a:extLst>
                </a:gridCol>
                <a:gridCol w="360000">
                  <a:extLst>
                    <a:ext uri="{9D8B030D-6E8A-4147-A177-3AD203B41FA5}">
                      <a16:colId xmlns:a16="http://schemas.microsoft.com/office/drawing/2014/main" val="20008"/>
                    </a:ext>
                  </a:extLst>
                </a:gridCol>
                <a:gridCol w="360000">
                  <a:extLst>
                    <a:ext uri="{9D8B030D-6E8A-4147-A177-3AD203B41FA5}">
                      <a16:colId xmlns:a16="http://schemas.microsoft.com/office/drawing/2014/main" val="20009"/>
                    </a:ext>
                  </a:extLst>
                </a:gridCol>
                <a:gridCol w="360000">
                  <a:extLst>
                    <a:ext uri="{9D8B030D-6E8A-4147-A177-3AD203B41FA5}">
                      <a16:colId xmlns:a16="http://schemas.microsoft.com/office/drawing/2014/main" val="20010"/>
                    </a:ext>
                  </a:extLst>
                </a:gridCol>
                <a:gridCol w="360000">
                  <a:extLst>
                    <a:ext uri="{9D8B030D-6E8A-4147-A177-3AD203B41FA5}">
                      <a16:colId xmlns:a16="http://schemas.microsoft.com/office/drawing/2014/main" val="20011"/>
                    </a:ext>
                  </a:extLst>
                </a:gridCol>
                <a:gridCol w="360000">
                  <a:extLst>
                    <a:ext uri="{9D8B030D-6E8A-4147-A177-3AD203B41FA5}">
                      <a16:colId xmlns:a16="http://schemas.microsoft.com/office/drawing/2014/main" val="20012"/>
                    </a:ext>
                  </a:extLst>
                </a:gridCol>
                <a:gridCol w="360000">
                  <a:extLst>
                    <a:ext uri="{9D8B030D-6E8A-4147-A177-3AD203B41FA5}">
                      <a16:colId xmlns:a16="http://schemas.microsoft.com/office/drawing/2014/main" val="20013"/>
                    </a:ext>
                  </a:extLst>
                </a:gridCol>
                <a:gridCol w="360000">
                  <a:extLst>
                    <a:ext uri="{9D8B030D-6E8A-4147-A177-3AD203B41FA5}">
                      <a16:colId xmlns:a16="http://schemas.microsoft.com/office/drawing/2014/main" val="20014"/>
                    </a:ext>
                  </a:extLst>
                </a:gridCol>
                <a:gridCol w="360000">
                  <a:extLst>
                    <a:ext uri="{9D8B030D-6E8A-4147-A177-3AD203B41FA5}">
                      <a16:colId xmlns:a16="http://schemas.microsoft.com/office/drawing/2014/main" val="20015"/>
                    </a:ext>
                  </a:extLst>
                </a:gridCol>
                <a:gridCol w="360000">
                  <a:extLst>
                    <a:ext uri="{9D8B030D-6E8A-4147-A177-3AD203B41FA5}">
                      <a16:colId xmlns:a16="http://schemas.microsoft.com/office/drawing/2014/main" val="20016"/>
                    </a:ext>
                  </a:extLst>
                </a:gridCol>
                <a:gridCol w="360000">
                  <a:extLst>
                    <a:ext uri="{9D8B030D-6E8A-4147-A177-3AD203B41FA5}">
                      <a16:colId xmlns:a16="http://schemas.microsoft.com/office/drawing/2014/main" val="20017"/>
                    </a:ext>
                  </a:extLst>
                </a:gridCol>
                <a:gridCol w="360000">
                  <a:extLst>
                    <a:ext uri="{9D8B030D-6E8A-4147-A177-3AD203B41FA5}">
                      <a16:colId xmlns:a16="http://schemas.microsoft.com/office/drawing/2014/main" val="20018"/>
                    </a:ext>
                  </a:extLst>
                </a:gridCol>
                <a:gridCol w="360000">
                  <a:extLst>
                    <a:ext uri="{9D8B030D-6E8A-4147-A177-3AD203B41FA5}">
                      <a16:colId xmlns:a16="http://schemas.microsoft.com/office/drawing/2014/main" val="20019"/>
                    </a:ext>
                  </a:extLst>
                </a:gridCol>
                <a:gridCol w="360000">
                  <a:extLst>
                    <a:ext uri="{9D8B030D-6E8A-4147-A177-3AD203B41FA5}">
                      <a16:colId xmlns:a16="http://schemas.microsoft.com/office/drawing/2014/main" val="20020"/>
                    </a:ext>
                  </a:extLst>
                </a:gridCol>
                <a:gridCol w="360000">
                  <a:extLst>
                    <a:ext uri="{9D8B030D-6E8A-4147-A177-3AD203B41FA5}">
                      <a16:colId xmlns:a16="http://schemas.microsoft.com/office/drawing/2014/main" val="20021"/>
                    </a:ext>
                  </a:extLst>
                </a:gridCol>
                <a:gridCol w="360000">
                  <a:extLst>
                    <a:ext uri="{9D8B030D-6E8A-4147-A177-3AD203B41FA5}">
                      <a16:colId xmlns:a16="http://schemas.microsoft.com/office/drawing/2014/main" val="20022"/>
                    </a:ext>
                  </a:extLst>
                </a:gridCol>
                <a:gridCol w="360000">
                  <a:extLst>
                    <a:ext uri="{9D8B030D-6E8A-4147-A177-3AD203B41FA5}">
                      <a16:colId xmlns:a16="http://schemas.microsoft.com/office/drawing/2014/main" val="20023"/>
                    </a:ext>
                  </a:extLst>
                </a:gridCol>
                <a:gridCol w="360000">
                  <a:extLst>
                    <a:ext uri="{9D8B030D-6E8A-4147-A177-3AD203B41FA5}">
                      <a16:colId xmlns:a16="http://schemas.microsoft.com/office/drawing/2014/main" val="20024"/>
                    </a:ext>
                  </a:extLst>
                </a:gridCol>
              </a:tblGrid>
              <a:tr h="648072">
                <a:tc>
                  <a:txBody>
                    <a:bodyPr/>
                    <a:lstStyle/>
                    <a:p>
                      <a:pPr algn="ctr" rtl="0" fontAlgn="ctr"/>
                      <a:r>
                        <a:rPr lang="en-US" altLang="zh-TW" sz="1000" b="0" i="0" u="none" strike="noStrike" dirty="0" smtClean="0">
                          <a:solidFill>
                            <a:srgbClr val="FFFFFF"/>
                          </a:solidFill>
                          <a:latin typeface="+mn-lt"/>
                          <a:ea typeface="微軟正黑體" pitchFamily="34" charset="-120"/>
                        </a:rPr>
                        <a:t>Year / Month</a:t>
                      </a:r>
                      <a:endParaRPr lang="en-US" altLang="zh-TW" sz="1000" b="0" i="0" u="none" strike="noStrike" dirty="0">
                        <a:solidFill>
                          <a:srgbClr val="FFFFFF"/>
                        </a:solidFill>
                        <a:latin typeface="+mn-lt"/>
                        <a:ea typeface="微軟正黑體"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en-US" altLang="zh-TW" sz="800" b="0" i="0" u="none" strike="noStrike" dirty="0" smtClean="0">
                          <a:solidFill>
                            <a:srgbClr val="FFFFFF"/>
                          </a:solidFill>
                          <a:latin typeface="Arial Unicode MS" panose="020B0604020202020204" pitchFamily="34" charset="-120"/>
                          <a:ea typeface="Arial Unicode MS" panose="020B0604020202020204" pitchFamily="34" charset="-120"/>
                        </a:rPr>
                        <a:t>Jun,</a:t>
                      </a:r>
                    </a:p>
                    <a:p>
                      <a:pPr algn="ctr" fontAlgn="ctr"/>
                      <a:r>
                        <a:rPr lang="en-US" altLang="zh-TW" sz="800" b="0" i="0" u="none" strike="noStrike" dirty="0" smtClean="0">
                          <a:solidFill>
                            <a:srgbClr val="FFFFFF"/>
                          </a:solidFill>
                          <a:effectLst/>
                          <a:latin typeface="微軟正黑體" panose="020B0604030504040204" pitchFamily="34" charset="-120"/>
                          <a:ea typeface="微軟正黑體" panose="020B0604030504040204" pitchFamily="34" charset="-120"/>
                        </a:rPr>
                        <a:t>2019</a:t>
                      </a:r>
                      <a:endParaRPr lang="zh-TW" altLang="en-US" sz="800" b="0" i="0" u="none" strike="noStrike" dirty="0">
                        <a:solidFill>
                          <a:srgbClr val="FFFFFF"/>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rtl="0" fontAlgn="ctr"/>
                      <a:r>
                        <a:rPr lang="en-US" sz="1000" b="0" i="0" u="none" strike="noStrike" dirty="0" smtClean="0">
                          <a:solidFill>
                            <a:srgbClr val="FFFFFF"/>
                          </a:solidFill>
                          <a:latin typeface="Arial Unicode MS" panose="020B0604020202020204" pitchFamily="34" charset="-120"/>
                          <a:ea typeface="Arial Unicode MS" panose="020B0604020202020204" pitchFamily="34" charset="-120"/>
                        </a:rPr>
                        <a:t>Jul</a:t>
                      </a:r>
                      <a:endParaRPr lang="en-US" sz="1000" b="0" i="0" u="none" strike="noStrike" dirty="0">
                        <a:solidFill>
                          <a:srgbClr val="FFFFFF"/>
                        </a:solidFill>
                        <a:latin typeface="Arial Unicode MS" panose="020B0604020202020204" pitchFamily="34" charset="-120"/>
                        <a:ea typeface="Arial Unicode MS" panose="020B060402020202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rtl="0" fontAlgn="ctr"/>
                      <a:r>
                        <a:rPr lang="en-US" sz="1000" b="0" i="0" u="none" strike="noStrike" dirty="0" smtClean="0">
                          <a:solidFill>
                            <a:srgbClr val="FFFFFF"/>
                          </a:solidFill>
                          <a:latin typeface="Arial Unicode MS" panose="020B0604020202020204" pitchFamily="34" charset="-120"/>
                          <a:ea typeface="Arial Unicode MS" panose="020B0604020202020204" pitchFamily="34" charset="-120"/>
                        </a:rPr>
                        <a:t>Aug</a:t>
                      </a:r>
                      <a:endParaRPr lang="en-US" sz="1000" b="0" i="0" u="none" strike="noStrike" dirty="0">
                        <a:solidFill>
                          <a:srgbClr val="FFFFFF"/>
                        </a:solidFill>
                        <a:latin typeface="Arial Unicode MS" panose="020B0604020202020204" pitchFamily="34" charset="-120"/>
                        <a:ea typeface="Arial Unicode MS" panose="020B060402020202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rtl="0" fontAlgn="ctr"/>
                      <a:r>
                        <a:rPr lang="en-US" sz="1000" b="0" i="0" u="none" strike="noStrike" dirty="0" smtClean="0">
                          <a:solidFill>
                            <a:srgbClr val="FFFFFF"/>
                          </a:solidFill>
                          <a:latin typeface="Arial Unicode MS" panose="020B0604020202020204" pitchFamily="34" charset="-120"/>
                          <a:ea typeface="Arial Unicode MS" panose="020B0604020202020204" pitchFamily="34" charset="-120"/>
                        </a:rPr>
                        <a:t>Sep</a:t>
                      </a:r>
                      <a:endParaRPr lang="en-US" sz="1000" b="0" i="0" u="none" strike="noStrike" dirty="0">
                        <a:solidFill>
                          <a:srgbClr val="FFFFFF"/>
                        </a:solidFill>
                        <a:latin typeface="Arial Unicode MS" panose="020B0604020202020204" pitchFamily="34" charset="-120"/>
                        <a:ea typeface="Arial Unicode MS" panose="020B060402020202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rtl="0" fontAlgn="ctr"/>
                      <a:r>
                        <a:rPr lang="en-US" sz="1000" b="0" i="0" u="none" strike="noStrike" dirty="0" smtClean="0">
                          <a:solidFill>
                            <a:srgbClr val="FFFFFF"/>
                          </a:solidFill>
                          <a:latin typeface="Arial Unicode MS" panose="020B0604020202020204" pitchFamily="34" charset="-120"/>
                          <a:ea typeface="Arial Unicode MS" panose="020B0604020202020204" pitchFamily="34" charset="-120"/>
                        </a:rPr>
                        <a:t>Oct</a:t>
                      </a:r>
                      <a:endParaRPr lang="en-US" sz="1000" b="0" i="0" u="none" strike="noStrike" dirty="0">
                        <a:solidFill>
                          <a:srgbClr val="FFFFFF"/>
                        </a:solidFill>
                        <a:latin typeface="Arial Unicode MS" panose="020B0604020202020204" pitchFamily="34" charset="-120"/>
                        <a:ea typeface="Arial Unicode MS" panose="020B060402020202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rtl="0" fontAlgn="ctr"/>
                      <a:r>
                        <a:rPr lang="en-US" sz="1000" b="0" i="0" u="none" strike="noStrike" dirty="0" smtClean="0">
                          <a:solidFill>
                            <a:srgbClr val="FFFFFF"/>
                          </a:solidFill>
                          <a:latin typeface="Arial Unicode MS" panose="020B0604020202020204" pitchFamily="34" charset="-120"/>
                          <a:ea typeface="Arial Unicode MS" panose="020B0604020202020204" pitchFamily="34" charset="-120"/>
                        </a:rPr>
                        <a:t>Nov</a:t>
                      </a:r>
                      <a:endParaRPr lang="en-US" sz="1000" b="0" i="0" u="none" strike="noStrike" dirty="0">
                        <a:solidFill>
                          <a:srgbClr val="FFFFFF"/>
                        </a:solidFill>
                        <a:latin typeface="Arial Unicode MS" panose="020B0604020202020204" pitchFamily="34" charset="-120"/>
                        <a:ea typeface="Arial Unicode MS" panose="020B060402020202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rtl="0" fontAlgn="ctr"/>
                      <a:r>
                        <a:rPr lang="en-US" sz="1000" b="0" i="0" u="none" strike="noStrike" dirty="0" smtClean="0">
                          <a:solidFill>
                            <a:srgbClr val="FFFFFF"/>
                          </a:solidFill>
                          <a:latin typeface="Arial Unicode MS" panose="020B0604020202020204" pitchFamily="34" charset="-120"/>
                          <a:ea typeface="Arial Unicode MS" panose="020B0604020202020204" pitchFamily="34" charset="-120"/>
                        </a:rPr>
                        <a:t>Dec</a:t>
                      </a:r>
                      <a:endParaRPr lang="en-US" sz="1000" b="0" i="0" u="none" strike="noStrike" dirty="0">
                        <a:solidFill>
                          <a:srgbClr val="FFFFFF"/>
                        </a:solidFill>
                        <a:latin typeface="Arial Unicode MS" panose="020B0604020202020204" pitchFamily="34" charset="-120"/>
                        <a:ea typeface="Arial Unicode MS" panose="020B060402020202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rtl="0" fontAlgn="ctr"/>
                      <a:r>
                        <a:rPr lang="en-US" sz="1000" b="0" i="0" u="none" strike="noStrike" dirty="0" smtClean="0">
                          <a:solidFill>
                            <a:srgbClr val="FFFFFF"/>
                          </a:solidFill>
                          <a:latin typeface="Arial Unicode MS" panose="020B0604020202020204" pitchFamily="34" charset="-120"/>
                          <a:ea typeface="Arial Unicode MS" panose="020B0604020202020204" pitchFamily="34" charset="-120"/>
                        </a:rPr>
                        <a:t>Jan,</a:t>
                      </a:r>
                    </a:p>
                    <a:p>
                      <a:pPr algn="ctr" rtl="0" fontAlgn="ctr"/>
                      <a:r>
                        <a:rPr lang="en-US" sz="1000" b="0" i="0" u="none" strike="noStrike" dirty="0" smtClean="0">
                          <a:solidFill>
                            <a:srgbClr val="FFFFFF"/>
                          </a:solidFill>
                          <a:latin typeface="Arial Unicode MS" panose="020B0604020202020204" pitchFamily="34" charset="-120"/>
                          <a:ea typeface="Arial Unicode MS" panose="020B0604020202020204" pitchFamily="34" charset="-120"/>
                        </a:rPr>
                        <a:t>2020</a:t>
                      </a:r>
                      <a:endParaRPr lang="en-US" sz="1000" b="0" i="0" u="none" strike="noStrike" dirty="0">
                        <a:solidFill>
                          <a:srgbClr val="FFFFFF"/>
                        </a:solidFill>
                        <a:latin typeface="Arial Unicode MS" panose="020B0604020202020204" pitchFamily="34" charset="-120"/>
                        <a:ea typeface="Arial Unicode MS" panose="020B060402020202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rtl="0" fontAlgn="ctr"/>
                      <a:r>
                        <a:rPr lang="en-US" sz="1000" b="0" i="0" u="none" strike="noStrike" dirty="0" smtClean="0">
                          <a:solidFill>
                            <a:srgbClr val="FFFFFF"/>
                          </a:solidFill>
                          <a:latin typeface="Arial Unicode MS" panose="020B0604020202020204" pitchFamily="34" charset="-120"/>
                          <a:ea typeface="Arial Unicode MS" panose="020B0604020202020204" pitchFamily="34" charset="-120"/>
                        </a:rPr>
                        <a:t>Feb</a:t>
                      </a:r>
                      <a:endParaRPr lang="en-US" sz="1000" b="0" i="0" u="none" strike="noStrike" dirty="0">
                        <a:solidFill>
                          <a:srgbClr val="FFFFFF"/>
                        </a:solidFill>
                        <a:latin typeface="Arial Unicode MS" panose="020B0604020202020204" pitchFamily="34" charset="-120"/>
                        <a:ea typeface="Arial Unicode MS" panose="020B060402020202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rtl="0" fontAlgn="ctr"/>
                      <a:r>
                        <a:rPr lang="en-US" sz="1000" b="0" i="0" u="none" strike="noStrike" dirty="0" smtClean="0">
                          <a:solidFill>
                            <a:srgbClr val="FFFFFF"/>
                          </a:solidFill>
                          <a:latin typeface="Arial Unicode MS" panose="020B0604020202020204" pitchFamily="34" charset="-120"/>
                          <a:ea typeface="Arial Unicode MS" panose="020B0604020202020204" pitchFamily="34" charset="-120"/>
                        </a:rPr>
                        <a:t>Mar</a:t>
                      </a:r>
                      <a:endParaRPr lang="en-US" sz="1000" b="0" i="0" u="none" strike="noStrike" dirty="0">
                        <a:solidFill>
                          <a:srgbClr val="FFFFFF"/>
                        </a:solidFill>
                        <a:latin typeface="Arial Unicode MS" panose="020B0604020202020204" pitchFamily="34" charset="-120"/>
                        <a:ea typeface="Arial Unicode MS" panose="020B060402020202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rtl="0" fontAlgn="ctr"/>
                      <a:r>
                        <a:rPr lang="en-US" sz="1000" b="0" i="0" u="none" strike="noStrike" dirty="0" smtClean="0">
                          <a:solidFill>
                            <a:srgbClr val="FFFFFF"/>
                          </a:solidFill>
                          <a:latin typeface="Arial Unicode MS" panose="020B0604020202020204" pitchFamily="34" charset="-120"/>
                          <a:ea typeface="Arial Unicode MS" panose="020B0604020202020204" pitchFamily="34" charset="-120"/>
                        </a:rPr>
                        <a:t>Apr</a:t>
                      </a:r>
                      <a:endParaRPr lang="en-US" sz="1000" b="0" i="0" u="none" strike="noStrike" dirty="0">
                        <a:solidFill>
                          <a:srgbClr val="FFFFFF"/>
                        </a:solidFill>
                        <a:latin typeface="Arial Unicode MS" panose="020B0604020202020204" pitchFamily="34" charset="-120"/>
                        <a:ea typeface="Arial Unicode MS" panose="020B060402020202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rtl="0" fontAlgn="ctr"/>
                      <a:r>
                        <a:rPr lang="en-US" sz="1000" b="0" i="0" u="none" strike="noStrike" dirty="0" smtClean="0">
                          <a:solidFill>
                            <a:srgbClr val="FFFFFF"/>
                          </a:solidFill>
                          <a:latin typeface="Arial Unicode MS" panose="020B0604020202020204" pitchFamily="34" charset="-120"/>
                          <a:ea typeface="Arial Unicode MS" panose="020B0604020202020204" pitchFamily="34" charset="-120"/>
                        </a:rPr>
                        <a:t>May</a:t>
                      </a:r>
                      <a:endParaRPr lang="en-US" sz="1000" b="0" i="0" u="none" strike="noStrike" dirty="0">
                        <a:solidFill>
                          <a:srgbClr val="FFFFFF"/>
                        </a:solidFill>
                        <a:latin typeface="Arial Unicode MS" panose="020B0604020202020204" pitchFamily="34" charset="-120"/>
                        <a:ea typeface="Arial Unicode MS" panose="020B060402020202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rtl="0" fontAlgn="ctr"/>
                      <a:r>
                        <a:rPr lang="en-US" sz="1000" b="0" i="0" u="none" strike="noStrike" dirty="0" smtClean="0">
                          <a:solidFill>
                            <a:srgbClr val="FFFFFF"/>
                          </a:solidFill>
                          <a:latin typeface="Arial Unicode MS" panose="020B0604020202020204" pitchFamily="34" charset="-120"/>
                          <a:ea typeface="Arial Unicode MS" panose="020B0604020202020204" pitchFamily="34" charset="-120"/>
                        </a:rPr>
                        <a:t>Jun</a:t>
                      </a:r>
                      <a:endParaRPr lang="en-US" sz="1000" b="0" i="0" u="none" strike="noStrike" dirty="0">
                        <a:solidFill>
                          <a:srgbClr val="FFFFFF"/>
                        </a:solidFill>
                        <a:latin typeface="Arial Unicode MS" panose="020B0604020202020204" pitchFamily="34" charset="-120"/>
                        <a:ea typeface="Arial Unicode MS" panose="020B060402020202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rtl="0" fontAlgn="ctr"/>
                      <a:r>
                        <a:rPr lang="en-US" sz="1000" b="0" i="0" u="none" strike="noStrike" dirty="0" smtClean="0">
                          <a:solidFill>
                            <a:srgbClr val="FFFFFF"/>
                          </a:solidFill>
                          <a:latin typeface="Arial Unicode MS" panose="020B0604020202020204" pitchFamily="34" charset="-120"/>
                          <a:ea typeface="Arial Unicode MS" panose="020B0604020202020204" pitchFamily="34" charset="-120"/>
                        </a:rPr>
                        <a:t>Jul</a:t>
                      </a:r>
                      <a:endParaRPr lang="en-US" sz="1000" b="0" i="0" u="none" strike="noStrike" dirty="0">
                        <a:solidFill>
                          <a:srgbClr val="FFFFFF"/>
                        </a:solidFill>
                        <a:latin typeface="Arial Unicode MS" panose="020B0604020202020204" pitchFamily="34" charset="-120"/>
                        <a:ea typeface="Arial Unicode MS" panose="020B060402020202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rtl="0" fontAlgn="ctr"/>
                      <a:r>
                        <a:rPr lang="en-US" sz="1000" b="0" i="0" u="none" strike="noStrike" dirty="0" smtClean="0">
                          <a:solidFill>
                            <a:srgbClr val="FFFFFF"/>
                          </a:solidFill>
                          <a:latin typeface="Arial Unicode MS" panose="020B0604020202020204" pitchFamily="34" charset="-120"/>
                          <a:ea typeface="Arial Unicode MS" panose="020B0604020202020204" pitchFamily="34" charset="-120"/>
                        </a:rPr>
                        <a:t>Aug</a:t>
                      </a:r>
                      <a:endParaRPr lang="en-US" sz="1000" b="0" i="0" u="none" strike="noStrike" dirty="0">
                        <a:solidFill>
                          <a:srgbClr val="FFFFFF"/>
                        </a:solidFill>
                        <a:latin typeface="Arial Unicode MS" panose="020B0604020202020204" pitchFamily="34" charset="-120"/>
                        <a:ea typeface="Arial Unicode MS" panose="020B060402020202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rtl="0" fontAlgn="ctr"/>
                      <a:r>
                        <a:rPr lang="en-US" sz="1000" b="0" i="0" u="none" strike="noStrike" dirty="0" smtClean="0">
                          <a:solidFill>
                            <a:srgbClr val="FFFFFF"/>
                          </a:solidFill>
                          <a:latin typeface="Arial Unicode MS" panose="020B0604020202020204" pitchFamily="34" charset="-120"/>
                          <a:ea typeface="Arial Unicode MS" panose="020B0604020202020204" pitchFamily="34" charset="-120"/>
                        </a:rPr>
                        <a:t>Sep</a:t>
                      </a:r>
                      <a:endParaRPr lang="en-US" sz="1000" b="0" i="0" u="none" strike="noStrike" dirty="0">
                        <a:solidFill>
                          <a:srgbClr val="FFFFFF"/>
                        </a:solidFill>
                        <a:latin typeface="Arial Unicode MS" panose="020B0604020202020204" pitchFamily="34" charset="-120"/>
                        <a:ea typeface="Arial Unicode MS" panose="020B060402020202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rtl="0" fontAlgn="ctr"/>
                      <a:r>
                        <a:rPr lang="en-US" sz="1000" b="0" i="0" u="none" strike="noStrike" dirty="0" smtClean="0">
                          <a:solidFill>
                            <a:srgbClr val="FFFFFF"/>
                          </a:solidFill>
                          <a:latin typeface="Arial Unicode MS" panose="020B0604020202020204" pitchFamily="34" charset="-120"/>
                          <a:ea typeface="Arial Unicode MS" panose="020B0604020202020204" pitchFamily="34" charset="-120"/>
                        </a:rPr>
                        <a:t>Oct</a:t>
                      </a:r>
                      <a:endParaRPr lang="en-US" sz="1000" b="0" i="0" u="none" strike="noStrike" dirty="0">
                        <a:solidFill>
                          <a:srgbClr val="FFFFFF"/>
                        </a:solidFill>
                        <a:latin typeface="Arial Unicode MS" panose="020B0604020202020204" pitchFamily="34" charset="-120"/>
                        <a:ea typeface="Arial Unicode MS" panose="020B060402020202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rtl="0" fontAlgn="ctr"/>
                      <a:r>
                        <a:rPr lang="en-US" sz="1000" b="0" i="0" u="none" strike="noStrike" dirty="0" smtClean="0">
                          <a:solidFill>
                            <a:srgbClr val="FFFFFF"/>
                          </a:solidFill>
                          <a:latin typeface="Arial Unicode MS" panose="020B0604020202020204" pitchFamily="34" charset="-120"/>
                          <a:ea typeface="Arial Unicode MS" panose="020B0604020202020204" pitchFamily="34" charset="-120"/>
                        </a:rPr>
                        <a:t>Nov</a:t>
                      </a:r>
                      <a:endParaRPr lang="en-US" sz="1000" b="0" i="0" u="none" strike="noStrike" dirty="0">
                        <a:solidFill>
                          <a:srgbClr val="FFFFFF"/>
                        </a:solidFill>
                        <a:latin typeface="Arial Unicode MS" panose="020B0604020202020204" pitchFamily="34" charset="-120"/>
                        <a:ea typeface="Arial Unicode MS" panose="020B060402020202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rtl="0" fontAlgn="ctr"/>
                      <a:r>
                        <a:rPr lang="en-US" sz="1000" b="0" i="0" u="none" strike="noStrike" dirty="0" smtClean="0">
                          <a:solidFill>
                            <a:srgbClr val="FFFFFF"/>
                          </a:solidFill>
                          <a:latin typeface="Arial Unicode MS" panose="020B0604020202020204" pitchFamily="34" charset="-120"/>
                          <a:ea typeface="Arial Unicode MS" panose="020B0604020202020204" pitchFamily="34" charset="-120"/>
                        </a:rPr>
                        <a:t>Dec</a:t>
                      </a:r>
                      <a:endParaRPr lang="en-US" sz="1000" b="0" i="0" u="none" strike="noStrike" dirty="0">
                        <a:solidFill>
                          <a:srgbClr val="FFFFFF"/>
                        </a:solidFill>
                        <a:latin typeface="Arial Unicode MS" panose="020B0604020202020204" pitchFamily="34" charset="-120"/>
                        <a:ea typeface="Arial Unicode MS" panose="020B060402020202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rtl="0" fontAlgn="ctr"/>
                      <a:r>
                        <a:rPr lang="en-US" sz="1000" b="0" i="0" u="none" strike="noStrike" dirty="0" smtClean="0">
                          <a:solidFill>
                            <a:srgbClr val="FFFFFF"/>
                          </a:solidFill>
                          <a:latin typeface="Arial Unicode MS" panose="020B0604020202020204" pitchFamily="34" charset="-120"/>
                          <a:ea typeface="Arial Unicode MS" panose="020B0604020202020204" pitchFamily="34" charset="-120"/>
                        </a:rPr>
                        <a:t>Jan,</a:t>
                      </a:r>
                    </a:p>
                    <a:p>
                      <a:pPr algn="ctr" rtl="0" fontAlgn="ctr"/>
                      <a:r>
                        <a:rPr lang="en-US" sz="1000" b="0" i="0" u="none" strike="noStrike" dirty="0" smtClean="0">
                          <a:solidFill>
                            <a:srgbClr val="FFFFFF"/>
                          </a:solidFill>
                          <a:latin typeface="Arial Unicode MS" panose="020B0604020202020204" pitchFamily="34" charset="-120"/>
                          <a:ea typeface="Arial Unicode MS" panose="020B0604020202020204" pitchFamily="34" charset="-120"/>
                        </a:rPr>
                        <a:t>2021</a:t>
                      </a:r>
                      <a:endParaRPr lang="en-US" sz="1000" b="0" i="0" u="none" strike="noStrike" dirty="0">
                        <a:solidFill>
                          <a:srgbClr val="FFFFFF"/>
                        </a:solidFill>
                        <a:latin typeface="Arial Unicode MS" panose="020B0604020202020204" pitchFamily="34" charset="-120"/>
                        <a:ea typeface="Arial Unicode MS" panose="020B060402020202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rtl="0" fontAlgn="ctr"/>
                      <a:r>
                        <a:rPr lang="en-US" sz="1000" b="0" i="0" u="none" strike="noStrike" dirty="0" smtClean="0">
                          <a:solidFill>
                            <a:srgbClr val="FFFFFF"/>
                          </a:solidFill>
                          <a:latin typeface="Arial Unicode MS" panose="020B0604020202020204" pitchFamily="34" charset="-120"/>
                          <a:ea typeface="Arial Unicode MS" panose="020B0604020202020204" pitchFamily="34" charset="-120"/>
                        </a:rPr>
                        <a:t>Feb</a:t>
                      </a:r>
                      <a:endParaRPr lang="en-US" sz="1000" b="0" i="0" u="none" strike="noStrike" dirty="0">
                        <a:solidFill>
                          <a:srgbClr val="FFFFFF"/>
                        </a:solidFill>
                        <a:latin typeface="Arial Unicode MS" panose="020B0604020202020204" pitchFamily="34" charset="-120"/>
                        <a:ea typeface="Arial Unicode MS" panose="020B060402020202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rtl="0" fontAlgn="ctr"/>
                      <a:r>
                        <a:rPr lang="en-US" sz="1000" b="0" i="0" u="none" strike="noStrike" dirty="0" smtClean="0">
                          <a:solidFill>
                            <a:srgbClr val="FFFFFF"/>
                          </a:solidFill>
                          <a:latin typeface="Arial Unicode MS" panose="020B0604020202020204" pitchFamily="34" charset="-120"/>
                          <a:ea typeface="Arial Unicode MS" panose="020B0604020202020204" pitchFamily="34" charset="-120"/>
                        </a:rPr>
                        <a:t>Mar</a:t>
                      </a:r>
                      <a:endParaRPr lang="en-US" sz="1000" b="0" i="0" u="none" strike="noStrike" dirty="0">
                        <a:solidFill>
                          <a:srgbClr val="FFFFFF"/>
                        </a:solidFill>
                        <a:latin typeface="Arial Unicode MS" panose="020B0604020202020204" pitchFamily="34" charset="-120"/>
                        <a:ea typeface="Arial Unicode MS" panose="020B060402020202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rtl="0" fontAlgn="ctr"/>
                      <a:r>
                        <a:rPr lang="en-US" sz="1000" b="0" i="0" u="none" strike="noStrike" dirty="0" smtClean="0">
                          <a:solidFill>
                            <a:srgbClr val="FFFFFF"/>
                          </a:solidFill>
                          <a:latin typeface="Arial Unicode MS" panose="020B0604020202020204" pitchFamily="34" charset="-120"/>
                          <a:ea typeface="Arial Unicode MS" panose="020B0604020202020204" pitchFamily="34" charset="-120"/>
                        </a:rPr>
                        <a:t>Apr</a:t>
                      </a:r>
                      <a:endParaRPr lang="en-US" sz="1000" b="0" i="0" u="none" strike="noStrike" dirty="0">
                        <a:solidFill>
                          <a:srgbClr val="FFFFFF"/>
                        </a:solidFill>
                        <a:latin typeface="Arial Unicode MS" panose="020B0604020202020204" pitchFamily="34" charset="-120"/>
                        <a:ea typeface="Arial Unicode MS" panose="020B060402020202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rtl="0" fontAlgn="ctr"/>
                      <a:r>
                        <a:rPr lang="en-US" sz="1000" b="0" i="0" u="none" strike="noStrike" dirty="0" smtClean="0">
                          <a:solidFill>
                            <a:srgbClr val="FFFFFF"/>
                          </a:solidFill>
                          <a:latin typeface="Arial Unicode MS" panose="020B0604020202020204" pitchFamily="34" charset="-120"/>
                          <a:ea typeface="Arial Unicode MS" panose="020B0604020202020204" pitchFamily="34" charset="-120"/>
                        </a:rPr>
                        <a:t>May</a:t>
                      </a:r>
                      <a:endParaRPr lang="en-US" sz="1000" b="0" i="0" u="none" strike="noStrike" dirty="0">
                        <a:solidFill>
                          <a:srgbClr val="FFFFFF"/>
                        </a:solidFill>
                        <a:latin typeface="Arial Unicode MS" panose="020B0604020202020204" pitchFamily="34" charset="-120"/>
                        <a:ea typeface="Arial Unicode MS" panose="020B060402020202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extLst>
                  <a:ext uri="{0D108BD9-81ED-4DB2-BD59-A6C34878D82A}">
                    <a16:rowId xmlns:a16="http://schemas.microsoft.com/office/drawing/2014/main" val="10000"/>
                  </a:ext>
                </a:extLst>
              </a:tr>
              <a:tr h="648072">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en-US" altLang="zh-TW" sz="1000" b="0" i="0" u="none" strike="noStrike" dirty="0" smtClean="0">
                          <a:solidFill>
                            <a:srgbClr val="000000"/>
                          </a:solidFill>
                          <a:latin typeface="+mn-lt"/>
                          <a:ea typeface="微軟正黑體" pitchFamily="34" charset="-120"/>
                        </a:rPr>
                        <a:t>Price Index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rPr>
                        <a:t>87.4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rPr>
                        <a:t>88.0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rPr>
                        <a:t>88.3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rPr>
                        <a:t>88.7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rPr>
                        <a:t>89.1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rPr>
                        <a:t>89.6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rPr>
                        <a:t>90.8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rPr>
                        <a:t>92.0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rPr>
                        <a:t>94.0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rPr>
                        <a:t>95.9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rPr>
                        <a:t>96.5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rPr>
                        <a:t>96.8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rPr>
                        <a:t>96.9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rPr>
                        <a:t>97.0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rPr>
                        <a:t>97.2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rPr>
                        <a:t>97.2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rPr>
                        <a:t>97.2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rPr>
                        <a:t>97.2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rPr>
                        <a:t>97.7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rPr>
                        <a:t>98.0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rPr>
                        <a:t>98.2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smtClean="0">
                          <a:solidFill>
                            <a:srgbClr val="000000"/>
                          </a:solidFill>
                          <a:effectLst/>
                          <a:latin typeface="微軟正黑體" panose="020B0604030504040204" pitchFamily="34" charset="-120"/>
                          <a:ea typeface="微軟正黑體" panose="020B0604030504040204" pitchFamily="34" charset="-120"/>
                        </a:rPr>
                        <a:t>98.4</a:t>
                      </a:r>
                      <a:endPar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smtClean="0">
                          <a:solidFill>
                            <a:srgbClr val="000000"/>
                          </a:solidFill>
                          <a:effectLst/>
                          <a:latin typeface="微軟正黑體" panose="020B0604030504040204" pitchFamily="34" charset="-120"/>
                          <a:ea typeface="微軟正黑體" panose="020B0604030504040204" pitchFamily="34" charset="-120"/>
                        </a:rPr>
                        <a:t>98.6</a:t>
                      </a:r>
                      <a:endPar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smtClean="0">
                          <a:solidFill>
                            <a:srgbClr val="000000"/>
                          </a:solidFill>
                          <a:effectLst/>
                          <a:latin typeface="微軟正黑體" panose="020B0604030504040204" pitchFamily="34" charset="-120"/>
                          <a:ea typeface="微軟正黑體" panose="020B0604030504040204" pitchFamily="34" charset="-120"/>
                        </a:rPr>
                        <a:t>98.7</a:t>
                      </a:r>
                      <a:endPar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graphicFrame>
        <p:nvGraphicFramePr>
          <p:cNvPr id="5" name="圖表 4"/>
          <p:cNvGraphicFramePr/>
          <p:nvPr>
            <p:extLst/>
          </p:nvPr>
        </p:nvGraphicFramePr>
        <p:xfrm>
          <a:off x="96374" y="1098723"/>
          <a:ext cx="9000000" cy="3879121"/>
        </p:xfrm>
        <a:graphic>
          <a:graphicData uri="http://schemas.openxmlformats.org/drawingml/2006/chart">
            <c:chart xmlns:c="http://schemas.openxmlformats.org/drawingml/2006/chart" xmlns:r="http://schemas.openxmlformats.org/officeDocument/2006/relationships" r:id="rId2"/>
          </a:graphicData>
        </a:graphic>
      </p:graphicFrame>
      <p:sp>
        <p:nvSpPr>
          <p:cNvPr id="8" name="文字方塊 7"/>
          <p:cNvSpPr txBox="1"/>
          <p:nvPr/>
        </p:nvSpPr>
        <p:spPr>
          <a:xfrm>
            <a:off x="7883090" y="0"/>
            <a:ext cx="1256410" cy="369332"/>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en-US" kern="0" dirty="0" smtClean="0">
                <a:latin typeface="Arial Unicode MS" panose="020B0604020202020204" pitchFamily="34" charset="-120"/>
                <a:ea typeface="Arial Unicode MS" panose="020B0604020202020204" pitchFamily="34" charset="-120"/>
              </a:rPr>
              <a:t>Appendix</a:t>
            </a:r>
            <a:endParaRPr lang="zh-TW" altLang="en-US" dirty="0"/>
          </a:p>
        </p:txBody>
      </p:sp>
    </p:spTree>
    <p:extLst>
      <p:ext uri="{BB962C8B-B14F-4D97-AF65-F5344CB8AC3E}">
        <p14:creationId xmlns:p14="http://schemas.microsoft.com/office/powerpoint/2010/main" val="4572360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3"/>
          <p:cNvSpPr txBox="1">
            <a:spLocks/>
          </p:cNvSpPr>
          <p:nvPr/>
        </p:nvSpPr>
        <p:spPr>
          <a:xfrm>
            <a:off x="658374" y="150135"/>
            <a:ext cx="8038770" cy="84124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defTabSz="914400" fontAlgn="auto">
              <a:spcAft>
                <a:spcPts val="0"/>
              </a:spcAft>
              <a:defRPr/>
            </a:pPr>
            <a:r>
              <a:rPr kumimoji="0" lang="en-US" altLang="zh-TW" sz="2000" b="1" dirty="0">
                <a:ea typeface="微軟正黑體" pitchFamily="34" charset="-120"/>
              </a:rPr>
              <a:t>B. Construction project price index</a:t>
            </a:r>
            <a:r>
              <a:rPr lang="zh-TW" altLang="en-US" sz="2000" b="1" dirty="0">
                <a:ea typeface="微軟正黑體" pitchFamily="34" charset="-120"/>
              </a:rPr>
              <a:t> </a:t>
            </a:r>
            <a:r>
              <a:rPr lang="en-US" altLang="zh-TW" sz="2000" b="1" dirty="0">
                <a:ea typeface="微軟正黑體" pitchFamily="34" charset="-120"/>
              </a:rPr>
              <a:t>-</a:t>
            </a:r>
            <a:r>
              <a:rPr lang="zh-TW" altLang="en-US" sz="2000" b="1" dirty="0">
                <a:ea typeface="微軟正黑體" pitchFamily="34" charset="-120"/>
              </a:rPr>
              <a:t> </a:t>
            </a:r>
            <a:r>
              <a:rPr kumimoji="0" lang="id-ID" altLang="zh-TW" sz="2000" b="1" dirty="0">
                <a:solidFill>
                  <a:srgbClr val="0000FF"/>
                </a:solidFill>
                <a:ea typeface="微軟正黑體" pitchFamily="34" charset="-120"/>
              </a:rPr>
              <a:t>Ready-mix </a:t>
            </a:r>
            <a:r>
              <a:rPr kumimoji="0" lang="id-ID" altLang="zh-TW" sz="2000" b="1" dirty="0" smtClean="0">
                <a:solidFill>
                  <a:srgbClr val="0000FF"/>
                </a:solidFill>
                <a:ea typeface="微軟正黑體" pitchFamily="34" charset="-120"/>
              </a:rPr>
              <a:t>concrete</a:t>
            </a:r>
            <a:endParaRPr kumimoji="0" lang="en-US" altLang="zh-TW" sz="2000" b="1" dirty="0" smtClean="0">
              <a:solidFill>
                <a:srgbClr val="0000FF"/>
              </a:solidFill>
              <a:ea typeface="微軟正黑體" pitchFamily="34" charset="-120"/>
            </a:endParaRPr>
          </a:p>
          <a:p>
            <a:pPr lvl="0" algn="ctr" defTabSz="914400" fontAlgn="auto">
              <a:spcAft>
                <a:spcPts val="0"/>
              </a:spcAft>
              <a:defRPr/>
            </a:pPr>
            <a:r>
              <a:rPr kumimoji="0" lang="en-US" altLang="zh-TW" sz="2000" dirty="0" smtClean="0">
                <a:latin typeface="微軟正黑體" pitchFamily="34" charset="-120"/>
                <a:ea typeface="微軟正黑體" pitchFamily="34" charset="-120"/>
              </a:rPr>
              <a:t>2021/6 ~ 2023/5</a:t>
            </a:r>
          </a:p>
        </p:txBody>
      </p:sp>
      <p:sp>
        <p:nvSpPr>
          <p:cNvPr id="7" name="文字方塊 6"/>
          <p:cNvSpPr txBox="1"/>
          <p:nvPr/>
        </p:nvSpPr>
        <p:spPr>
          <a:xfrm>
            <a:off x="8217657" y="6488668"/>
            <a:ext cx="918621" cy="369332"/>
          </a:xfrm>
          <a:prstGeom prst="rect">
            <a:avLst/>
          </a:prstGeom>
          <a:noFill/>
        </p:spPr>
        <p:txBody>
          <a:bodyPr wrap="square" rtlCol="0">
            <a:spAutoFit/>
          </a:bodyPr>
          <a:lstStyle/>
          <a:p>
            <a:pPr algn="ctr"/>
            <a:r>
              <a:rPr lang="en-US" altLang="zh-TW" dirty="0" smtClean="0">
                <a:solidFill>
                  <a:schemeClr val="bg1">
                    <a:lumMod val="50000"/>
                  </a:schemeClr>
                </a:solidFill>
              </a:rPr>
              <a:t>P.13</a:t>
            </a:r>
            <a:endParaRPr lang="zh-TW" altLang="en-US" dirty="0">
              <a:solidFill>
                <a:schemeClr val="bg1">
                  <a:lumMod val="50000"/>
                </a:schemeClr>
              </a:solidFill>
            </a:endParaRPr>
          </a:p>
        </p:txBody>
      </p:sp>
      <p:sp>
        <p:nvSpPr>
          <p:cNvPr id="11" name="文字方塊 10"/>
          <p:cNvSpPr txBox="1"/>
          <p:nvPr/>
        </p:nvSpPr>
        <p:spPr>
          <a:xfrm>
            <a:off x="107504" y="6547627"/>
            <a:ext cx="8496944" cy="276999"/>
          </a:xfrm>
          <a:prstGeom prst="rect">
            <a:avLst/>
          </a:prstGeom>
          <a:noFill/>
        </p:spPr>
        <p:txBody>
          <a:bodyPr wrap="square" rtlCol="0">
            <a:spAutoFit/>
          </a:bodyPr>
          <a:lstStyle/>
          <a:p>
            <a:r>
              <a:rPr lang="en-US" altLang="zh-TW" sz="1200" b="1" dirty="0">
                <a:solidFill>
                  <a:schemeClr val="tx2"/>
                </a:solidFill>
                <a:ea typeface="微軟正黑體" pitchFamily="34" charset="-120"/>
              </a:rPr>
              <a:t>Source: National Statistics of the </a:t>
            </a:r>
            <a:r>
              <a:rPr lang="en-US" altLang="zh-TW" sz="1200" b="1" dirty="0" smtClean="0">
                <a:solidFill>
                  <a:schemeClr val="tx2"/>
                </a:solidFill>
                <a:ea typeface="微軟正黑體" pitchFamily="34" charset="-120"/>
              </a:rPr>
              <a:t>ROC</a:t>
            </a:r>
            <a:endParaRPr lang="zh-TW" altLang="en-US" sz="1200" b="1" dirty="0">
              <a:solidFill>
                <a:srgbClr val="FF0000"/>
              </a:solidFill>
              <a:latin typeface="微軟正黑體" panose="020B0604030504040204" pitchFamily="34" charset="-120"/>
              <a:ea typeface="微軟正黑體" panose="020B0604030504040204" pitchFamily="34" charset="-120"/>
            </a:endParaRPr>
          </a:p>
        </p:txBody>
      </p:sp>
      <p:graphicFrame>
        <p:nvGraphicFramePr>
          <p:cNvPr id="12" name="表格 11"/>
          <p:cNvGraphicFramePr>
            <a:graphicFrameLocks noGrp="1"/>
          </p:cNvGraphicFramePr>
          <p:nvPr>
            <p:extLst/>
          </p:nvPr>
        </p:nvGraphicFramePr>
        <p:xfrm>
          <a:off x="96374" y="5085184"/>
          <a:ext cx="9000000" cy="1296144"/>
        </p:xfrm>
        <a:graphic>
          <a:graphicData uri="http://schemas.openxmlformats.org/drawingml/2006/table">
            <a:tbl>
              <a:tblPr/>
              <a:tblGrid>
                <a:gridCol w="360000">
                  <a:extLst>
                    <a:ext uri="{9D8B030D-6E8A-4147-A177-3AD203B41FA5}">
                      <a16:colId xmlns:a16="http://schemas.microsoft.com/office/drawing/2014/main" val="20000"/>
                    </a:ext>
                  </a:extLst>
                </a:gridCol>
                <a:gridCol w="360000">
                  <a:extLst>
                    <a:ext uri="{9D8B030D-6E8A-4147-A177-3AD203B41FA5}">
                      <a16:colId xmlns:a16="http://schemas.microsoft.com/office/drawing/2014/main" val="20001"/>
                    </a:ext>
                  </a:extLst>
                </a:gridCol>
                <a:gridCol w="360000">
                  <a:extLst>
                    <a:ext uri="{9D8B030D-6E8A-4147-A177-3AD203B41FA5}">
                      <a16:colId xmlns:a16="http://schemas.microsoft.com/office/drawing/2014/main" val="20002"/>
                    </a:ext>
                  </a:extLst>
                </a:gridCol>
                <a:gridCol w="360000">
                  <a:extLst>
                    <a:ext uri="{9D8B030D-6E8A-4147-A177-3AD203B41FA5}">
                      <a16:colId xmlns:a16="http://schemas.microsoft.com/office/drawing/2014/main" val="20003"/>
                    </a:ext>
                  </a:extLst>
                </a:gridCol>
                <a:gridCol w="360000">
                  <a:extLst>
                    <a:ext uri="{9D8B030D-6E8A-4147-A177-3AD203B41FA5}">
                      <a16:colId xmlns:a16="http://schemas.microsoft.com/office/drawing/2014/main" val="20004"/>
                    </a:ext>
                  </a:extLst>
                </a:gridCol>
                <a:gridCol w="360000">
                  <a:extLst>
                    <a:ext uri="{9D8B030D-6E8A-4147-A177-3AD203B41FA5}">
                      <a16:colId xmlns:a16="http://schemas.microsoft.com/office/drawing/2014/main" val="20005"/>
                    </a:ext>
                  </a:extLst>
                </a:gridCol>
                <a:gridCol w="360000">
                  <a:extLst>
                    <a:ext uri="{9D8B030D-6E8A-4147-A177-3AD203B41FA5}">
                      <a16:colId xmlns:a16="http://schemas.microsoft.com/office/drawing/2014/main" val="20006"/>
                    </a:ext>
                  </a:extLst>
                </a:gridCol>
                <a:gridCol w="360000">
                  <a:extLst>
                    <a:ext uri="{9D8B030D-6E8A-4147-A177-3AD203B41FA5}">
                      <a16:colId xmlns:a16="http://schemas.microsoft.com/office/drawing/2014/main" val="20007"/>
                    </a:ext>
                  </a:extLst>
                </a:gridCol>
                <a:gridCol w="360000">
                  <a:extLst>
                    <a:ext uri="{9D8B030D-6E8A-4147-A177-3AD203B41FA5}">
                      <a16:colId xmlns:a16="http://schemas.microsoft.com/office/drawing/2014/main" val="20008"/>
                    </a:ext>
                  </a:extLst>
                </a:gridCol>
                <a:gridCol w="360000">
                  <a:extLst>
                    <a:ext uri="{9D8B030D-6E8A-4147-A177-3AD203B41FA5}">
                      <a16:colId xmlns:a16="http://schemas.microsoft.com/office/drawing/2014/main" val="20009"/>
                    </a:ext>
                  </a:extLst>
                </a:gridCol>
                <a:gridCol w="360000">
                  <a:extLst>
                    <a:ext uri="{9D8B030D-6E8A-4147-A177-3AD203B41FA5}">
                      <a16:colId xmlns:a16="http://schemas.microsoft.com/office/drawing/2014/main" val="20010"/>
                    </a:ext>
                  </a:extLst>
                </a:gridCol>
                <a:gridCol w="360000">
                  <a:extLst>
                    <a:ext uri="{9D8B030D-6E8A-4147-A177-3AD203B41FA5}">
                      <a16:colId xmlns:a16="http://schemas.microsoft.com/office/drawing/2014/main" val="20011"/>
                    </a:ext>
                  </a:extLst>
                </a:gridCol>
                <a:gridCol w="360000">
                  <a:extLst>
                    <a:ext uri="{9D8B030D-6E8A-4147-A177-3AD203B41FA5}">
                      <a16:colId xmlns:a16="http://schemas.microsoft.com/office/drawing/2014/main" val="20012"/>
                    </a:ext>
                  </a:extLst>
                </a:gridCol>
                <a:gridCol w="360000">
                  <a:extLst>
                    <a:ext uri="{9D8B030D-6E8A-4147-A177-3AD203B41FA5}">
                      <a16:colId xmlns:a16="http://schemas.microsoft.com/office/drawing/2014/main" val="20013"/>
                    </a:ext>
                  </a:extLst>
                </a:gridCol>
                <a:gridCol w="360000">
                  <a:extLst>
                    <a:ext uri="{9D8B030D-6E8A-4147-A177-3AD203B41FA5}">
                      <a16:colId xmlns:a16="http://schemas.microsoft.com/office/drawing/2014/main" val="20014"/>
                    </a:ext>
                  </a:extLst>
                </a:gridCol>
                <a:gridCol w="360000">
                  <a:extLst>
                    <a:ext uri="{9D8B030D-6E8A-4147-A177-3AD203B41FA5}">
                      <a16:colId xmlns:a16="http://schemas.microsoft.com/office/drawing/2014/main" val="20015"/>
                    </a:ext>
                  </a:extLst>
                </a:gridCol>
                <a:gridCol w="360000">
                  <a:extLst>
                    <a:ext uri="{9D8B030D-6E8A-4147-A177-3AD203B41FA5}">
                      <a16:colId xmlns:a16="http://schemas.microsoft.com/office/drawing/2014/main" val="20016"/>
                    </a:ext>
                  </a:extLst>
                </a:gridCol>
                <a:gridCol w="360000">
                  <a:extLst>
                    <a:ext uri="{9D8B030D-6E8A-4147-A177-3AD203B41FA5}">
                      <a16:colId xmlns:a16="http://schemas.microsoft.com/office/drawing/2014/main" val="20017"/>
                    </a:ext>
                  </a:extLst>
                </a:gridCol>
                <a:gridCol w="360000">
                  <a:extLst>
                    <a:ext uri="{9D8B030D-6E8A-4147-A177-3AD203B41FA5}">
                      <a16:colId xmlns:a16="http://schemas.microsoft.com/office/drawing/2014/main" val="20018"/>
                    </a:ext>
                  </a:extLst>
                </a:gridCol>
                <a:gridCol w="360000">
                  <a:extLst>
                    <a:ext uri="{9D8B030D-6E8A-4147-A177-3AD203B41FA5}">
                      <a16:colId xmlns:a16="http://schemas.microsoft.com/office/drawing/2014/main" val="20019"/>
                    </a:ext>
                  </a:extLst>
                </a:gridCol>
                <a:gridCol w="360000">
                  <a:extLst>
                    <a:ext uri="{9D8B030D-6E8A-4147-A177-3AD203B41FA5}">
                      <a16:colId xmlns:a16="http://schemas.microsoft.com/office/drawing/2014/main" val="20020"/>
                    </a:ext>
                  </a:extLst>
                </a:gridCol>
                <a:gridCol w="360000">
                  <a:extLst>
                    <a:ext uri="{9D8B030D-6E8A-4147-A177-3AD203B41FA5}">
                      <a16:colId xmlns:a16="http://schemas.microsoft.com/office/drawing/2014/main" val="20021"/>
                    </a:ext>
                  </a:extLst>
                </a:gridCol>
                <a:gridCol w="360000">
                  <a:extLst>
                    <a:ext uri="{9D8B030D-6E8A-4147-A177-3AD203B41FA5}">
                      <a16:colId xmlns:a16="http://schemas.microsoft.com/office/drawing/2014/main" val="20022"/>
                    </a:ext>
                  </a:extLst>
                </a:gridCol>
                <a:gridCol w="360000">
                  <a:extLst>
                    <a:ext uri="{9D8B030D-6E8A-4147-A177-3AD203B41FA5}">
                      <a16:colId xmlns:a16="http://schemas.microsoft.com/office/drawing/2014/main" val="20023"/>
                    </a:ext>
                  </a:extLst>
                </a:gridCol>
                <a:gridCol w="360000">
                  <a:extLst>
                    <a:ext uri="{9D8B030D-6E8A-4147-A177-3AD203B41FA5}">
                      <a16:colId xmlns:a16="http://schemas.microsoft.com/office/drawing/2014/main" val="20024"/>
                    </a:ext>
                  </a:extLst>
                </a:gridCol>
              </a:tblGrid>
              <a:tr h="648072">
                <a:tc>
                  <a:txBody>
                    <a:bodyPr/>
                    <a:lstStyle/>
                    <a:p>
                      <a:pPr algn="ctr" rtl="0" fontAlgn="ctr"/>
                      <a:r>
                        <a:rPr lang="en-US" altLang="zh-TW" sz="1000" b="0" i="0" u="none" strike="noStrike" dirty="0" smtClean="0">
                          <a:solidFill>
                            <a:srgbClr val="FFFFFF"/>
                          </a:solidFill>
                          <a:latin typeface="+mn-lt"/>
                          <a:ea typeface="微軟正黑體" pitchFamily="34" charset="-120"/>
                        </a:rPr>
                        <a:t>Year / Month</a:t>
                      </a:r>
                      <a:endParaRPr lang="en-US" altLang="zh-TW" sz="1000" b="0" i="0" u="none" strike="noStrike" dirty="0">
                        <a:solidFill>
                          <a:srgbClr val="FFFFFF"/>
                        </a:solidFill>
                        <a:latin typeface="+mn-lt"/>
                        <a:ea typeface="微軟正黑體"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en-US" altLang="zh-TW" sz="800" b="0" i="0" u="none" strike="noStrike" dirty="0" smtClean="0">
                          <a:solidFill>
                            <a:srgbClr val="FFFFFF"/>
                          </a:solidFill>
                          <a:latin typeface="Arial Unicode MS" panose="020B0604020202020204" pitchFamily="34" charset="-120"/>
                          <a:ea typeface="Arial Unicode MS" panose="020B0604020202020204" pitchFamily="34" charset="-120"/>
                        </a:rPr>
                        <a:t>Jun,</a:t>
                      </a:r>
                    </a:p>
                    <a:p>
                      <a:pPr algn="ctr" fontAlgn="ctr"/>
                      <a:r>
                        <a:rPr lang="en-US" altLang="zh-TW" sz="800" b="0" i="0" u="none" strike="noStrike" dirty="0" smtClean="0">
                          <a:solidFill>
                            <a:srgbClr val="FFFFFF"/>
                          </a:solidFill>
                          <a:effectLst/>
                          <a:latin typeface="微軟正黑體" panose="020B0604030504040204" pitchFamily="34" charset="-120"/>
                          <a:ea typeface="微軟正黑體" panose="020B0604030504040204" pitchFamily="34" charset="-120"/>
                        </a:rPr>
                        <a:t>2021</a:t>
                      </a:r>
                      <a:endParaRPr lang="zh-TW" altLang="en-US" sz="800" b="0" i="0" u="none" strike="noStrike" dirty="0">
                        <a:solidFill>
                          <a:srgbClr val="FFFFFF"/>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rtl="0" fontAlgn="ctr"/>
                      <a:r>
                        <a:rPr lang="en-US" sz="1000" b="0" i="0" u="none" strike="noStrike" dirty="0" smtClean="0">
                          <a:solidFill>
                            <a:srgbClr val="FFFFFF"/>
                          </a:solidFill>
                          <a:latin typeface="Arial Unicode MS" panose="020B0604020202020204" pitchFamily="34" charset="-120"/>
                          <a:ea typeface="Arial Unicode MS" panose="020B0604020202020204" pitchFamily="34" charset="-120"/>
                        </a:rPr>
                        <a:t>Jul</a:t>
                      </a:r>
                      <a:endParaRPr lang="en-US" sz="1000" b="0" i="0" u="none" strike="noStrike" dirty="0">
                        <a:solidFill>
                          <a:srgbClr val="FFFFFF"/>
                        </a:solidFill>
                        <a:latin typeface="Arial Unicode MS" panose="020B0604020202020204" pitchFamily="34" charset="-120"/>
                        <a:ea typeface="Arial Unicode MS" panose="020B060402020202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rtl="0" fontAlgn="ctr"/>
                      <a:r>
                        <a:rPr lang="en-US" sz="1000" b="0" i="0" u="none" strike="noStrike" dirty="0" smtClean="0">
                          <a:solidFill>
                            <a:srgbClr val="FFFFFF"/>
                          </a:solidFill>
                          <a:latin typeface="Arial Unicode MS" panose="020B0604020202020204" pitchFamily="34" charset="-120"/>
                          <a:ea typeface="Arial Unicode MS" panose="020B0604020202020204" pitchFamily="34" charset="-120"/>
                        </a:rPr>
                        <a:t>Aug</a:t>
                      </a:r>
                      <a:endParaRPr lang="en-US" sz="1000" b="0" i="0" u="none" strike="noStrike" dirty="0">
                        <a:solidFill>
                          <a:srgbClr val="FFFFFF"/>
                        </a:solidFill>
                        <a:latin typeface="Arial Unicode MS" panose="020B0604020202020204" pitchFamily="34" charset="-120"/>
                        <a:ea typeface="Arial Unicode MS" panose="020B060402020202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rtl="0" fontAlgn="ctr"/>
                      <a:r>
                        <a:rPr lang="en-US" sz="1000" b="0" i="0" u="none" strike="noStrike" dirty="0" smtClean="0">
                          <a:solidFill>
                            <a:srgbClr val="FFFFFF"/>
                          </a:solidFill>
                          <a:latin typeface="Arial Unicode MS" panose="020B0604020202020204" pitchFamily="34" charset="-120"/>
                          <a:ea typeface="Arial Unicode MS" panose="020B0604020202020204" pitchFamily="34" charset="-120"/>
                        </a:rPr>
                        <a:t>Sep</a:t>
                      </a:r>
                      <a:endParaRPr lang="en-US" sz="1000" b="0" i="0" u="none" strike="noStrike" dirty="0">
                        <a:solidFill>
                          <a:srgbClr val="FFFFFF"/>
                        </a:solidFill>
                        <a:latin typeface="Arial Unicode MS" panose="020B0604020202020204" pitchFamily="34" charset="-120"/>
                        <a:ea typeface="Arial Unicode MS" panose="020B060402020202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rtl="0" fontAlgn="ctr"/>
                      <a:r>
                        <a:rPr lang="en-US" sz="1000" b="0" i="0" u="none" strike="noStrike" dirty="0" smtClean="0">
                          <a:solidFill>
                            <a:srgbClr val="FFFFFF"/>
                          </a:solidFill>
                          <a:latin typeface="Arial Unicode MS" panose="020B0604020202020204" pitchFamily="34" charset="-120"/>
                          <a:ea typeface="Arial Unicode MS" panose="020B0604020202020204" pitchFamily="34" charset="-120"/>
                        </a:rPr>
                        <a:t>Oct</a:t>
                      </a:r>
                      <a:endParaRPr lang="en-US" sz="1000" b="0" i="0" u="none" strike="noStrike" dirty="0">
                        <a:solidFill>
                          <a:srgbClr val="FFFFFF"/>
                        </a:solidFill>
                        <a:latin typeface="Arial Unicode MS" panose="020B0604020202020204" pitchFamily="34" charset="-120"/>
                        <a:ea typeface="Arial Unicode MS" panose="020B060402020202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rtl="0" fontAlgn="ctr"/>
                      <a:r>
                        <a:rPr lang="en-US" sz="1000" b="0" i="0" u="none" strike="noStrike" dirty="0" smtClean="0">
                          <a:solidFill>
                            <a:srgbClr val="FFFFFF"/>
                          </a:solidFill>
                          <a:latin typeface="Arial Unicode MS" panose="020B0604020202020204" pitchFamily="34" charset="-120"/>
                          <a:ea typeface="Arial Unicode MS" panose="020B0604020202020204" pitchFamily="34" charset="-120"/>
                        </a:rPr>
                        <a:t>Nov</a:t>
                      </a:r>
                      <a:endParaRPr lang="en-US" sz="1000" b="0" i="0" u="none" strike="noStrike" dirty="0">
                        <a:solidFill>
                          <a:srgbClr val="FFFFFF"/>
                        </a:solidFill>
                        <a:latin typeface="Arial Unicode MS" panose="020B0604020202020204" pitchFamily="34" charset="-120"/>
                        <a:ea typeface="Arial Unicode MS" panose="020B060402020202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rtl="0" fontAlgn="ctr"/>
                      <a:r>
                        <a:rPr lang="en-US" sz="1000" b="0" i="0" u="none" strike="noStrike" dirty="0" smtClean="0">
                          <a:solidFill>
                            <a:srgbClr val="FFFFFF"/>
                          </a:solidFill>
                          <a:latin typeface="Arial Unicode MS" panose="020B0604020202020204" pitchFamily="34" charset="-120"/>
                          <a:ea typeface="Arial Unicode MS" panose="020B0604020202020204" pitchFamily="34" charset="-120"/>
                        </a:rPr>
                        <a:t>Dec</a:t>
                      </a:r>
                      <a:endParaRPr lang="en-US" sz="1000" b="0" i="0" u="none" strike="noStrike" dirty="0">
                        <a:solidFill>
                          <a:srgbClr val="FFFFFF"/>
                        </a:solidFill>
                        <a:latin typeface="Arial Unicode MS" panose="020B0604020202020204" pitchFamily="34" charset="-120"/>
                        <a:ea typeface="Arial Unicode MS" panose="020B060402020202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rtl="0" fontAlgn="ctr"/>
                      <a:r>
                        <a:rPr lang="en-US" sz="1000" b="0" i="0" u="none" strike="noStrike" dirty="0" smtClean="0">
                          <a:solidFill>
                            <a:srgbClr val="FFFFFF"/>
                          </a:solidFill>
                          <a:latin typeface="Arial Unicode MS" panose="020B0604020202020204" pitchFamily="34" charset="-120"/>
                          <a:ea typeface="Arial Unicode MS" panose="020B0604020202020204" pitchFamily="34" charset="-120"/>
                        </a:rPr>
                        <a:t>Jan,</a:t>
                      </a:r>
                    </a:p>
                    <a:p>
                      <a:pPr algn="ctr" rtl="0" fontAlgn="ctr"/>
                      <a:r>
                        <a:rPr lang="en-US" sz="1000" b="0" i="0" u="none" strike="noStrike" dirty="0" smtClean="0">
                          <a:solidFill>
                            <a:srgbClr val="FFFFFF"/>
                          </a:solidFill>
                          <a:latin typeface="Arial Unicode MS" panose="020B0604020202020204" pitchFamily="34" charset="-120"/>
                          <a:ea typeface="Arial Unicode MS" panose="020B0604020202020204" pitchFamily="34" charset="-120"/>
                        </a:rPr>
                        <a:t>2022</a:t>
                      </a:r>
                      <a:endParaRPr lang="en-US" sz="1000" b="0" i="0" u="none" strike="noStrike" dirty="0">
                        <a:solidFill>
                          <a:srgbClr val="FFFFFF"/>
                        </a:solidFill>
                        <a:latin typeface="Arial Unicode MS" panose="020B0604020202020204" pitchFamily="34" charset="-120"/>
                        <a:ea typeface="Arial Unicode MS" panose="020B060402020202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rtl="0" fontAlgn="ctr"/>
                      <a:r>
                        <a:rPr lang="en-US" sz="1000" b="0" i="0" u="none" strike="noStrike" dirty="0" smtClean="0">
                          <a:solidFill>
                            <a:srgbClr val="FFFFFF"/>
                          </a:solidFill>
                          <a:latin typeface="Arial Unicode MS" panose="020B0604020202020204" pitchFamily="34" charset="-120"/>
                          <a:ea typeface="Arial Unicode MS" panose="020B0604020202020204" pitchFamily="34" charset="-120"/>
                        </a:rPr>
                        <a:t>Feb</a:t>
                      </a:r>
                      <a:endParaRPr lang="en-US" sz="1000" b="0" i="0" u="none" strike="noStrike" dirty="0">
                        <a:solidFill>
                          <a:srgbClr val="FFFFFF"/>
                        </a:solidFill>
                        <a:latin typeface="Arial Unicode MS" panose="020B0604020202020204" pitchFamily="34" charset="-120"/>
                        <a:ea typeface="Arial Unicode MS" panose="020B060402020202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rtl="0" fontAlgn="ctr"/>
                      <a:r>
                        <a:rPr lang="en-US" sz="1000" b="0" i="0" u="none" strike="noStrike" dirty="0" smtClean="0">
                          <a:solidFill>
                            <a:srgbClr val="FFFFFF"/>
                          </a:solidFill>
                          <a:latin typeface="Arial Unicode MS" panose="020B0604020202020204" pitchFamily="34" charset="-120"/>
                          <a:ea typeface="Arial Unicode MS" panose="020B0604020202020204" pitchFamily="34" charset="-120"/>
                        </a:rPr>
                        <a:t>Mar</a:t>
                      </a:r>
                      <a:endParaRPr lang="en-US" sz="1000" b="0" i="0" u="none" strike="noStrike" dirty="0">
                        <a:solidFill>
                          <a:srgbClr val="FFFFFF"/>
                        </a:solidFill>
                        <a:latin typeface="Arial Unicode MS" panose="020B0604020202020204" pitchFamily="34" charset="-120"/>
                        <a:ea typeface="Arial Unicode MS" panose="020B060402020202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rtl="0" fontAlgn="ctr"/>
                      <a:r>
                        <a:rPr lang="en-US" sz="1000" b="0" i="0" u="none" strike="noStrike" dirty="0" smtClean="0">
                          <a:solidFill>
                            <a:srgbClr val="FFFFFF"/>
                          </a:solidFill>
                          <a:latin typeface="Arial Unicode MS" panose="020B0604020202020204" pitchFamily="34" charset="-120"/>
                          <a:ea typeface="Arial Unicode MS" panose="020B0604020202020204" pitchFamily="34" charset="-120"/>
                        </a:rPr>
                        <a:t>Apr</a:t>
                      </a:r>
                      <a:endParaRPr lang="en-US" sz="1000" b="0" i="0" u="none" strike="noStrike" dirty="0">
                        <a:solidFill>
                          <a:srgbClr val="FFFFFF"/>
                        </a:solidFill>
                        <a:latin typeface="Arial Unicode MS" panose="020B0604020202020204" pitchFamily="34" charset="-120"/>
                        <a:ea typeface="Arial Unicode MS" panose="020B060402020202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rtl="0" fontAlgn="ctr"/>
                      <a:r>
                        <a:rPr lang="en-US" sz="1000" b="0" i="0" u="none" strike="noStrike" dirty="0" smtClean="0">
                          <a:solidFill>
                            <a:srgbClr val="FFFFFF"/>
                          </a:solidFill>
                          <a:latin typeface="Arial Unicode MS" panose="020B0604020202020204" pitchFamily="34" charset="-120"/>
                          <a:ea typeface="Arial Unicode MS" panose="020B0604020202020204" pitchFamily="34" charset="-120"/>
                        </a:rPr>
                        <a:t>May</a:t>
                      </a:r>
                      <a:endParaRPr lang="en-US" sz="1000" b="0" i="0" u="none" strike="noStrike" dirty="0">
                        <a:solidFill>
                          <a:srgbClr val="FFFFFF"/>
                        </a:solidFill>
                        <a:latin typeface="Arial Unicode MS" panose="020B0604020202020204" pitchFamily="34" charset="-120"/>
                        <a:ea typeface="Arial Unicode MS" panose="020B060402020202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rtl="0" fontAlgn="ctr"/>
                      <a:r>
                        <a:rPr lang="en-US" sz="1000" b="0" i="0" u="none" strike="noStrike" dirty="0" smtClean="0">
                          <a:solidFill>
                            <a:srgbClr val="FFFFFF"/>
                          </a:solidFill>
                          <a:latin typeface="Arial Unicode MS" panose="020B0604020202020204" pitchFamily="34" charset="-120"/>
                          <a:ea typeface="Arial Unicode MS" panose="020B0604020202020204" pitchFamily="34" charset="-120"/>
                        </a:rPr>
                        <a:t>Jun</a:t>
                      </a:r>
                      <a:endParaRPr lang="en-US" sz="1000" b="0" i="0" u="none" strike="noStrike" dirty="0">
                        <a:solidFill>
                          <a:srgbClr val="FFFFFF"/>
                        </a:solidFill>
                        <a:latin typeface="Arial Unicode MS" panose="020B0604020202020204" pitchFamily="34" charset="-120"/>
                        <a:ea typeface="Arial Unicode MS" panose="020B060402020202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rtl="0" fontAlgn="ctr"/>
                      <a:r>
                        <a:rPr lang="en-US" sz="1000" b="0" i="0" u="none" strike="noStrike" dirty="0" smtClean="0">
                          <a:solidFill>
                            <a:srgbClr val="FFFFFF"/>
                          </a:solidFill>
                          <a:latin typeface="Arial Unicode MS" panose="020B0604020202020204" pitchFamily="34" charset="-120"/>
                          <a:ea typeface="Arial Unicode MS" panose="020B0604020202020204" pitchFamily="34" charset="-120"/>
                        </a:rPr>
                        <a:t>Jul</a:t>
                      </a:r>
                      <a:endParaRPr lang="en-US" sz="1000" b="0" i="0" u="none" strike="noStrike" dirty="0">
                        <a:solidFill>
                          <a:srgbClr val="FFFFFF"/>
                        </a:solidFill>
                        <a:latin typeface="Arial Unicode MS" panose="020B0604020202020204" pitchFamily="34" charset="-120"/>
                        <a:ea typeface="Arial Unicode MS" panose="020B060402020202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rtl="0" fontAlgn="ctr"/>
                      <a:r>
                        <a:rPr lang="en-US" sz="1000" b="0" i="0" u="none" strike="noStrike" dirty="0" smtClean="0">
                          <a:solidFill>
                            <a:srgbClr val="FFFFFF"/>
                          </a:solidFill>
                          <a:latin typeface="Arial Unicode MS" panose="020B0604020202020204" pitchFamily="34" charset="-120"/>
                          <a:ea typeface="Arial Unicode MS" panose="020B0604020202020204" pitchFamily="34" charset="-120"/>
                        </a:rPr>
                        <a:t>Aug</a:t>
                      </a:r>
                      <a:endParaRPr lang="en-US" sz="1000" b="0" i="0" u="none" strike="noStrike" dirty="0">
                        <a:solidFill>
                          <a:srgbClr val="FFFFFF"/>
                        </a:solidFill>
                        <a:latin typeface="Arial Unicode MS" panose="020B0604020202020204" pitchFamily="34" charset="-120"/>
                        <a:ea typeface="Arial Unicode MS" panose="020B060402020202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rtl="0" fontAlgn="ctr"/>
                      <a:r>
                        <a:rPr lang="en-US" sz="1000" b="0" i="0" u="none" strike="noStrike" dirty="0" smtClean="0">
                          <a:solidFill>
                            <a:srgbClr val="FFFFFF"/>
                          </a:solidFill>
                          <a:latin typeface="Arial Unicode MS" panose="020B0604020202020204" pitchFamily="34" charset="-120"/>
                          <a:ea typeface="Arial Unicode MS" panose="020B0604020202020204" pitchFamily="34" charset="-120"/>
                        </a:rPr>
                        <a:t>Sep</a:t>
                      </a:r>
                      <a:endParaRPr lang="en-US" sz="1000" b="0" i="0" u="none" strike="noStrike" dirty="0">
                        <a:solidFill>
                          <a:srgbClr val="FFFFFF"/>
                        </a:solidFill>
                        <a:latin typeface="Arial Unicode MS" panose="020B0604020202020204" pitchFamily="34" charset="-120"/>
                        <a:ea typeface="Arial Unicode MS" panose="020B060402020202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rtl="0" fontAlgn="ctr"/>
                      <a:r>
                        <a:rPr lang="en-US" sz="1000" b="0" i="0" u="none" strike="noStrike" dirty="0" smtClean="0">
                          <a:solidFill>
                            <a:srgbClr val="FFFFFF"/>
                          </a:solidFill>
                          <a:latin typeface="Arial Unicode MS" panose="020B0604020202020204" pitchFamily="34" charset="-120"/>
                          <a:ea typeface="Arial Unicode MS" panose="020B0604020202020204" pitchFamily="34" charset="-120"/>
                        </a:rPr>
                        <a:t>Oct</a:t>
                      </a:r>
                      <a:endParaRPr lang="en-US" sz="1000" b="0" i="0" u="none" strike="noStrike" dirty="0">
                        <a:solidFill>
                          <a:srgbClr val="FFFFFF"/>
                        </a:solidFill>
                        <a:latin typeface="Arial Unicode MS" panose="020B0604020202020204" pitchFamily="34" charset="-120"/>
                        <a:ea typeface="Arial Unicode MS" panose="020B060402020202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rtl="0" fontAlgn="ctr"/>
                      <a:r>
                        <a:rPr lang="en-US" sz="1000" b="0" i="0" u="none" strike="noStrike" dirty="0" smtClean="0">
                          <a:solidFill>
                            <a:srgbClr val="FFFFFF"/>
                          </a:solidFill>
                          <a:latin typeface="Arial Unicode MS" panose="020B0604020202020204" pitchFamily="34" charset="-120"/>
                          <a:ea typeface="Arial Unicode MS" panose="020B0604020202020204" pitchFamily="34" charset="-120"/>
                        </a:rPr>
                        <a:t>Nov</a:t>
                      </a:r>
                      <a:endParaRPr lang="en-US" sz="1000" b="0" i="0" u="none" strike="noStrike" dirty="0">
                        <a:solidFill>
                          <a:srgbClr val="FFFFFF"/>
                        </a:solidFill>
                        <a:latin typeface="Arial Unicode MS" panose="020B0604020202020204" pitchFamily="34" charset="-120"/>
                        <a:ea typeface="Arial Unicode MS" panose="020B060402020202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rtl="0" fontAlgn="ctr"/>
                      <a:r>
                        <a:rPr lang="en-US" sz="1000" b="0" i="0" u="none" strike="noStrike" dirty="0" smtClean="0">
                          <a:solidFill>
                            <a:srgbClr val="FFFFFF"/>
                          </a:solidFill>
                          <a:latin typeface="Arial Unicode MS" panose="020B0604020202020204" pitchFamily="34" charset="-120"/>
                          <a:ea typeface="Arial Unicode MS" panose="020B0604020202020204" pitchFamily="34" charset="-120"/>
                        </a:rPr>
                        <a:t>Dec</a:t>
                      </a:r>
                      <a:endParaRPr lang="en-US" sz="1000" b="0" i="0" u="none" strike="noStrike" dirty="0">
                        <a:solidFill>
                          <a:srgbClr val="FFFFFF"/>
                        </a:solidFill>
                        <a:latin typeface="Arial Unicode MS" panose="020B0604020202020204" pitchFamily="34" charset="-120"/>
                        <a:ea typeface="Arial Unicode MS" panose="020B060402020202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rtl="0" fontAlgn="ctr"/>
                      <a:r>
                        <a:rPr lang="en-US" sz="1000" b="0" i="0" u="none" strike="noStrike" dirty="0" smtClean="0">
                          <a:solidFill>
                            <a:srgbClr val="FFFFFF"/>
                          </a:solidFill>
                          <a:latin typeface="Arial Unicode MS" panose="020B0604020202020204" pitchFamily="34" charset="-120"/>
                          <a:ea typeface="Arial Unicode MS" panose="020B0604020202020204" pitchFamily="34" charset="-120"/>
                        </a:rPr>
                        <a:t>Jan,</a:t>
                      </a:r>
                    </a:p>
                    <a:p>
                      <a:pPr algn="ctr" rtl="0" fontAlgn="ctr"/>
                      <a:r>
                        <a:rPr lang="en-US" sz="1000" b="0" i="0" u="none" strike="noStrike" dirty="0" smtClean="0">
                          <a:solidFill>
                            <a:srgbClr val="FFFFFF"/>
                          </a:solidFill>
                          <a:latin typeface="Arial Unicode MS" panose="020B0604020202020204" pitchFamily="34" charset="-120"/>
                          <a:ea typeface="Arial Unicode MS" panose="020B0604020202020204" pitchFamily="34" charset="-120"/>
                        </a:rPr>
                        <a:t>2023</a:t>
                      </a:r>
                      <a:endParaRPr lang="en-US" sz="1000" b="0" i="0" u="none" strike="noStrike" dirty="0">
                        <a:solidFill>
                          <a:srgbClr val="FFFFFF"/>
                        </a:solidFill>
                        <a:latin typeface="Arial Unicode MS" panose="020B0604020202020204" pitchFamily="34" charset="-120"/>
                        <a:ea typeface="Arial Unicode MS" panose="020B060402020202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rtl="0" fontAlgn="ctr"/>
                      <a:r>
                        <a:rPr lang="en-US" sz="1000" b="0" i="0" u="none" strike="noStrike" dirty="0" smtClean="0">
                          <a:solidFill>
                            <a:srgbClr val="FFFFFF"/>
                          </a:solidFill>
                          <a:latin typeface="Arial Unicode MS" panose="020B0604020202020204" pitchFamily="34" charset="-120"/>
                          <a:ea typeface="Arial Unicode MS" panose="020B0604020202020204" pitchFamily="34" charset="-120"/>
                        </a:rPr>
                        <a:t>Feb</a:t>
                      </a:r>
                      <a:endParaRPr lang="en-US" sz="1000" b="0" i="0" u="none" strike="noStrike" dirty="0">
                        <a:solidFill>
                          <a:srgbClr val="FFFFFF"/>
                        </a:solidFill>
                        <a:latin typeface="Arial Unicode MS" panose="020B0604020202020204" pitchFamily="34" charset="-120"/>
                        <a:ea typeface="Arial Unicode MS" panose="020B060402020202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rtl="0" fontAlgn="ctr"/>
                      <a:r>
                        <a:rPr lang="en-US" sz="1000" b="0" i="0" u="none" strike="noStrike" dirty="0" smtClean="0">
                          <a:solidFill>
                            <a:srgbClr val="FFFFFF"/>
                          </a:solidFill>
                          <a:latin typeface="Arial Unicode MS" panose="020B0604020202020204" pitchFamily="34" charset="-120"/>
                          <a:ea typeface="Arial Unicode MS" panose="020B0604020202020204" pitchFamily="34" charset="-120"/>
                        </a:rPr>
                        <a:t>Mar</a:t>
                      </a:r>
                      <a:endParaRPr lang="en-US" sz="1000" b="0" i="0" u="none" strike="noStrike" dirty="0">
                        <a:solidFill>
                          <a:srgbClr val="FFFFFF"/>
                        </a:solidFill>
                        <a:latin typeface="Arial Unicode MS" panose="020B0604020202020204" pitchFamily="34" charset="-120"/>
                        <a:ea typeface="Arial Unicode MS" panose="020B060402020202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rtl="0" fontAlgn="ctr"/>
                      <a:r>
                        <a:rPr lang="en-US" sz="1000" b="0" i="0" u="none" strike="noStrike" dirty="0" smtClean="0">
                          <a:solidFill>
                            <a:srgbClr val="FFFFFF"/>
                          </a:solidFill>
                          <a:latin typeface="Arial Unicode MS" panose="020B0604020202020204" pitchFamily="34" charset="-120"/>
                          <a:ea typeface="Arial Unicode MS" panose="020B0604020202020204" pitchFamily="34" charset="-120"/>
                        </a:rPr>
                        <a:t>Apr</a:t>
                      </a:r>
                      <a:endParaRPr lang="en-US" sz="1000" b="0" i="0" u="none" strike="noStrike" dirty="0">
                        <a:solidFill>
                          <a:srgbClr val="FFFFFF"/>
                        </a:solidFill>
                        <a:latin typeface="Arial Unicode MS" panose="020B0604020202020204" pitchFamily="34" charset="-120"/>
                        <a:ea typeface="Arial Unicode MS" panose="020B060402020202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rtl="0" fontAlgn="ctr"/>
                      <a:r>
                        <a:rPr lang="en-US" sz="1000" b="0" i="0" u="none" strike="noStrike" dirty="0" smtClean="0">
                          <a:solidFill>
                            <a:srgbClr val="FFFFFF"/>
                          </a:solidFill>
                          <a:latin typeface="Arial Unicode MS" panose="020B0604020202020204" pitchFamily="34" charset="-120"/>
                          <a:ea typeface="Arial Unicode MS" panose="020B0604020202020204" pitchFamily="34" charset="-120"/>
                        </a:rPr>
                        <a:t>May</a:t>
                      </a:r>
                      <a:endParaRPr lang="en-US" sz="1000" b="0" i="0" u="none" strike="noStrike" dirty="0">
                        <a:solidFill>
                          <a:srgbClr val="FFFFFF"/>
                        </a:solidFill>
                        <a:latin typeface="Arial Unicode MS" panose="020B0604020202020204" pitchFamily="34" charset="-120"/>
                        <a:ea typeface="Arial Unicode MS" panose="020B060402020202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extLst>
                  <a:ext uri="{0D108BD9-81ED-4DB2-BD59-A6C34878D82A}">
                    <a16:rowId xmlns:a16="http://schemas.microsoft.com/office/drawing/2014/main" val="10000"/>
                  </a:ext>
                </a:extLst>
              </a:tr>
              <a:tr h="648072">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en-US" altLang="zh-TW" sz="1000" b="0" i="0" u="none" strike="noStrike" dirty="0" smtClean="0">
                          <a:solidFill>
                            <a:srgbClr val="000000"/>
                          </a:solidFill>
                          <a:latin typeface="+mn-lt"/>
                          <a:ea typeface="微軟正黑體" pitchFamily="34" charset="-120"/>
                        </a:rPr>
                        <a:t>Price Index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smtClean="0">
                          <a:solidFill>
                            <a:srgbClr val="000000"/>
                          </a:solidFill>
                          <a:effectLst/>
                          <a:latin typeface="微軟正黑體" panose="020B0604030504040204" pitchFamily="34" charset="-120"/>
                          <a:ea typeface="微軟正黑體" panose="020B0604030504040204" pitchFamily="34" charset="-120"/>
                        </a:rPr>
                        <a:t>99.1</a:t>
                      </a:r>
                      <a:endPar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smtClean="0">
                          <a:solidFill>
                            <a:srgbClr val="000000"/>
                          </a:solidFill>
                          <a:effectLst/>
                          <a:latin typeface="微軟正黑體" panose="020B0604030504040204" pitchFamily="34" charset="-120"/>
                          <a:ea typeface="微軟正黑體" panose="020B0604030504040204" pitchFamily="34" charset="-120"/>
                        </a:rPr>
                        <a:t>99.8</a:t>
                      </a:r>
                      <a:endPar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smtClean="0">
                          <a:solidFill>
                            <a:srgbClr val="000000"/>
                          </a:solidFill>
                          <a:effectLst/>
                          <a:latin typeface="微軟正黑體" panose="020B0604030504040204" pitchFamily="34" charset="-120"/>
                          <a:ea typeface="微軟正黑體" panose="020B0604030504040204" pitchFamily="34" charset="-120"/>
                        </a:rPr>
                        <a:t>100.2</a:t>
                      </a:r>
                      <a:endPar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smtClean="0">
                          <a:solidFill>
                            <a:srgbClr val="000000"/>
                          </a:solidFill>
                          <a:effectLst/>
                          <a:latin typeface="微軟正黑體" panose="020B0604030504040204" pitchFamily="34" charset="-120"/>
                          <a:ea typeface="微軟正黑體" panose="020B0604030504040204" pitchFamily="34" charset="-120"/>
                        </a:rPr>
                        <a:t>100.4</a:t>
                      </a:r>
                      <a:endPar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smtClean="0">
                          <a:solidFill>
                            <a:srgbClr val="000000"/>
                          </a:solidFill>
                          <a:effectLst/>
                          <a:latin typeface="微軟正黑體" panose="020B0604030504040204" pitchFamily="34" charset="-120"/>
                          <a:ea typeface="微軟正黑體" panose="020B0604030504040204" pitchFamily="34" charset="-120"/>
                        </a:rPr>
                        <a:t>101.4</a:t>
                      </a:r>
                      <a:endPar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smtClean="0">
                          <a:solidFill>
                            <a:srgbClr val="000000"/>
                          </a:solidFill>
                          <a:effectLst/>
                          <a:latin typeface="微軟正黑體" panose="020B0604030504040204" pitchFamily="34" charset="-120"/>
                          <a:ea typeface="微軟正黑體" panose="020B0604030504040204" pitchFamily="34" charset="-120"/>
                        </a:rPr>
                        <a:t>102.8</a:t>
                      </a:r>
                      <a:endPar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smtClean="0">
                          <a:solidFill>
                            <a:srgbClr val="000000"/>
                          </a:solidFill>
                          <a:effectLst/>
                          <a:latin typeface="微軟正黑體" panose="020B0604030504040204" pitchFamily="34" charset="-120"/>
                          <a:ea typeface="微軟正黑體" panose="020B0604030504040204" pitchFamily="34" charset="-120"/>
                        </a:rPr>
                        <a:t>104.6</a:t>
                      </a:r>
                      <a:endPar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smtClean="0">
                          <a:solidFill>
                            <a:srgbClr val="000000"/>
                          </a:solidFill>
                          <a:effectLst/>
                          <a:latin typeface="微軟正黑體" panose="020B0604030504040204" pitchFamily="34" charset="-120"/>
                          <a:ea typeface="微軟正黑體" panose="020B0604030504040204" pitchFamily="34" charset="-120"/>
                        </a:rPr>
                        <a:t>105.4</a:t>
                      </a:r>
                      <a:endPar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smtClean="0">
                          <a:solidFill>
                            <a:srgbClr val="000000"/>
                          </a:solidFill>
                          <a:effectLst/>
                          <a:latin typeface="微軟正黑體" panose="020B0604030504040204" pitchFamily="34" charset="-120"/>
                          <a:ea typeface="微軟正黑體" panose="020B0604030504040204" pitchFamily="34" charset="-120"/>
                        </a:rPr>
                        <a:t>105.8</a:t>
                      </a:r>
                      <a:endPar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smtClean="0">
                          <a:solidFill>
                            <a:srgbClr val="000000"/>
                          </a:solidFill>
                          <a:effectLst/>
                          <a:latin typeface="微軟正黑體" panose="020B0604030504040204" pitchFamily="34" charset="-120"/>
                          <a:ea typeface="微軟正黑體" panose="020B0604030504040204" pitchFamily="34" charset="-120"/>
                        </a:rPr>
                        <a:t>106.5</a:t>
                      </a:r>
                      <a:endPar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smtClean="0">
                          <a:solidFill>
                            <a:srgbClr val="000000"/>
                          </a:solidFill>
                          <a:effectLst/>
                          <a:latin typeface="微軟正黑體" panose="020B0604030504040204" pitchFamily="34" charset="-120"/>
                          <a:ea typeface="微軟正黑體" panose="020B0604030504040204" pitchFamily="34" charset="-120"/>
                        </a:rPr>
                        <a:t>108.6</a:t>
                      </a:r>
                      <a:endPar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smtClean="0">
                          <a:solidFill>
                            <a:srgbClr val="000000"/>
                          </a:solidFill>
                          <a:effectLst/>
                          <a:latin typeface="微軟正黑體" panose="020B0604030504040204" pitchFamily="34" charset="-120"/>
                          <a:ea typeface="微軟正黑體" panose="020B0604030504040204" pitchFamily="34" charset="-120"/>
                        </a:rPr>
                        <a:t>112.2</a:t>
                      </a:r>
                      <a:endPar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smtClean="0">
                          <a:solidFill>
                            <a:srgbClr val="000000"/>
                          </a:solidFill>
                          <a:effectLst/>
                          <a:latin typeface="微軟正黑體" panose="020B0604030504040204" pitchFamily="34" charset="-120"/>
                          <a:ea typeface="微軟正黑體" panose="020B0604030504040204" pitchFamily="34" charset="-120"/>
                        </a:rPr>
                        <a:t>113.9</a:t>
                      </a:r>
                      <a:endPar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smtClean="0">
                          <a:solidFill>
                            <a:srgbClr val="000000"/>
                          </a:solidFill>
                          <a:effectLst/>
                          <a:latin typeface="微軟正黑體" panose="020B0604030504040204" pitchFamily="34" charset="-120"/>
                          <a:ea typeface="微軟正黑體" panose="020B0604030504040204" pitchFamily="34" charset="-120"/>
                        </a:rPr>
                        <a:t>115.5</a:t>
                      </a:r>
                      <a:endPar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smtClean="0">
                          <a:solidFill>
                            <a:srgbClr val="000000"/>
                          </a:solidFill>
                          <a:effectLst/>
                          <a:latin typeface="微軟正黑體" panose="020B0604030504040204" pitchFamily="34" charset="-120"/>
                          <a:ea typeface="微軟正黑體" panose="020B0604030504040204" pitchFamily="34" charset="-120"/>
                        </a:rPr>
                        <a:t>115.6</a:t>
                      </a:r>
                      <a:endPar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smtClean="0">
                          <a:solidFill>
                            <a:srgbClr val="000000"/>
                          </a:solidFill>
                          <a:effectLst/>
                          <a:latin typeface="微軟正黑體" panose="020B0604030504040204" pitchFamily="34" charset="-120"/>
                          <a:ea typeface="微軟正黑體" panose="020B0604030504040204" pitchFamily="34" charset="-120"/>
                        </a:rPr>
                        <a:t>117.0</a:t>
                      </a:r>
                      <a:endPar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smtClean="0">
                          <a:solidFill>
                            <a:srgbClr val="000000"/>
                          </a:solidFill>
                          <a:effectLst/>
                          <a:latin typeface="微軟正黑體" panose="020B0604030504040204" pitchFamily="34" charset="-120"/>
                          <a:ea typeface="微軟正黑體" panose="020B0604030504040204" pitchFamily="34" charset="-120"/>
                        </a:rPr>
                        <a:t>117.4</a:t>
                      </a:r>
                      <a:endPar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smtClean="0">
                          <a:solidFill>
                            <a:srgbClr val="000000"/>
                          </a:solidFill>
                          <a:effectLst/>
                          <a:latin typeface="微軟正黑體" panose="020B0604030504040204" pitchFamily="34" charset="-120"/>
                          <a:ea typeface="微軟正黑體" panose="020B0604030504040204" pitchFamily="34" charset="-120"/>
                        </a:rPr>
                        <a:t>118.0</a:t>
                      </a:r>
                      <a:endPar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smtClean="0">
                          <a:solidFill>
                            <a:srgbClr val="000000"/>
                          </a:solidFill>
                          <a:effectLst/>
                          <a:latin typeface="微軟正黑體" panose="020B0604030504040204" pitchFamily="34" charset="-120"/>
                          <a:ea typeface="微軟正黑體" panose="020B0604030504040204" pitchFamily="34" charset="-120"/>
                        </a:rPr>
                        <a:t>118.7</a:t>
                      </a:r>
                      <a:endPar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smtClean="0">
                          <a:solidFill>
                            <a:srgbClr val="000000"/>
                          </a:solidFill>
                          <a:effectLst/>
                          <a:latin typeface="微軟正黑體" panose="020B0604030504040204" pitchFamily="34" charset="-120"/>
                          <a:ea typeface="微軟正黑體" panose="020B0604030504040204" pitchFamily="34" charset="-120"/>
                        </a:rPr>
                        <a:t>119.4</a:t>
                      </a:r>
                      <a:endPar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smtClean="0">
                          <a:solidFill>
                            <a:srgbClr val="000000"/>
                          </a:solidFill>
                          <a:effectLst/>
                          <a:latin typeface="微軟正黑體" panose="020B0604030504040204" pitchFamily="34" charset="-120"/>
                          <a:ea typeface="微軟正黑體" panose="020B0604030504040204" pitchFamily="34" charset="-120"/>
                        </a:rPr>
                        <a:t>119.8</a:t>
                      </a:r>
                      <a:endPar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smtClean="0">
                          <a:solidFill>
                            <a:srgbClr val="000000"/>
                          </a:solidFill>
                          <a:effectLst/>
                          <a:latin typeface="微軟正黑體" panose="020B0604030504040204" pitchFamily="34" charset="-120"/>
                          <a:ea typeface="微軟正黑體" panose="020B0604030504040204" pitchFamily="34" charset="-120"/>
                        </a:rPr>
                        <a:t>119.9</a:t>
                      </a:r>
                      <a:endPar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smtClean="0">
                          <a:solidFill>
                            <a:srgbClr val="000000"/>
                          </a:solidFill>
                          <a:effectLst/>
                          <a:latin typeface="微軟正黑體" panose="020B0604030504040204" pitchFamily="34" charset="-120"/>
                          <a:ea typeface="微軟正黑體" panose="020B0604030504040204" pitchFamily="34" charset="-120"/>
                        </a:rPr>
                        <a:t>120.0</a:t>
                      </a:r>
                      <a:endPar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smtClean="0">
                          <a:solidFill>
                            <a:srgbClr val="000000"/>
                          </a:solidFill>
                          <a:effectLst/>
                          <a:latin typeface="微軟正黑體" panose="020B0604030504040204" pitchFamily="34" charset="-120"/>
                          <a:ea typeface="微軟正黑體" panose="020B0604030504040204" pitchFamily="34" charset="-120"/>
                        </a:rPr>
                        <a:t>120.0</a:t>
                      </a:r>
                      <a:endPar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graphicFrame>
        <p:nvGraphicFramePr>
          <p:cNvPr id="5" name="圖表 4"/>
          <p:cNvGraphicFramePr/>
          <p:nvPr>
            <p:extLst/>
          </p:nvPr>
        </p:nvGraphicFramePr>
        <p:xfrm>
          <a:off x="96374" y="1098723"/>
          <a:ext cx="9000000" cy="3879121"/>
        </p:xfrm>
        <a:graphic>
          <a:graphicData uri="http://schemas.openxmlformats.org/drawingml/2006/chart">
            <c:chart xmlns:c="http://schemas.openxmlformats.org/drawingml/2006/chart" xmlns:r="http://schemas.openxmlformats.org/officeDocument/2006/relationships" r:id="rId2"/>
          </a:graphicData>
        </a:graphic>
      </p:graphicFrame>
      <p:sp>
        <p:nvSpPr>
          <p:cNvPr id="8" name="文字方塊 7"/>
          <p:cNvSpPr txBox="1"/>
          <p:nvPr/>
        </p:nvSpPr>
        <p:spPr>
          <a:xfrm>
            <a:off x="7883090" y="0"/>
            <a:ext cx="1256410" cy="369332"/>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en-US" kern="0" dirty="0" smtClean="0">
                <a:latin typeface="Arial Unicode MS" panose="020B0604020202020204" pitchFamily="34" charset="-120"/>
                <a:ea typeface="Arial Unicode MS" panose="020B0604020202020204" pitchFamily="34" charset="-120"/>
              </a:rPr>
              <a:t>Appendix</a:t>
            </a:r>
            <a:endParaRPr lang="zh-TW" altLang="en-US" dirty="0"/>
          </a:p>
        </p:txBody>
      </p:sp>
    </p:spTree>
    <p:extLst>
      <p:ext uri="{BB962C8B-B14F-4D97-AF65-F5344CB8AC3E}">
        <p14:creationId xmlns:p14="http://schemas.microsoft.com/office/powerpoint/2010/main" val="6816185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p:cNvSpPr txBox="1"/>
          <p:nvPr/>
        </p:nvSpPr>
        <p:spPr>
          <a:xfrm>
            <a:off x="7887590" y="6232"/>
            <a:ext cx="1256410" cy="369332"/>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en-US" kern="0" dirty="0" smtClean="0">
                <a:latin typeface="Arial Unicode MS" panose="020B0604020202020204" pitchFamily="34" charset="-120"/>
                <a:ea typeface="Arial Unicode MS" panose="020B0604020202020204" pitchFamily="34" charset="-120"/>
              </a:rPr>
              <a:t>Appendix</a:t>
            </a:r>
            <a:endParaRPr lang="zh-TW" altLang="en-US" dirty="0"/>
          </a:p>
        </p:txBody>
      </p:sp>
      <p:pic>
        <p:nvPicPr>
          <p:cNvPr id="4" name="圖片 3"/>
          <p:cNvPicPr>
            <a:picLocks noChangeAspect="1"/>
          </p:cNvPicPr>
          <p:nvPr/>
        </p:nvPicPr>
        <p:blipFill>
          <a:blip r:embed="rId2"/>
          <a:stretch>
            <a:fillRect/>
          </a:stretch>
        </p:blipFill>
        <p:spPr>
          <a:xfrm>
            <a:off x="685799" y="557799"/>
            <a:ext cx="8031385" cy="5742401"/>
          </a:xfrm>
          <a:prstGeom prst="rect">
            <a:avLst/>
          </a:prstGeom>
        </p:spPr>
      </p:pic>
      <p:sp>
        <p:nvSpPr>
          <p:cNvPr id="5" name="文字方塊 4"/>
          <p:cNvSpPr txBox="1"/>
          <p:nvPr/>
        </p:nvSpPr>
        <p:spPr>
          <a:xfrm>
            <a:off x="8241476" y="6482435"/>
            <a:ext cx="902524" cy="369332"/>
          </a:xfrm>
          <a:prstGeom prst="rect">
            <a:avLst/>
          </a:prstGeom>
          <a:noFill/>
        </p:spPr>
        <p:txBody>
          <a:bodyPr wrap="square" rtlCol="0">
            <a:spAutoFit/>
          </a:bodyPr>
          <a:lstStyle/>
          <a:p>
            <a:pPr algn="ctr" rtl="0"/>
            <a:r>
              <a:rPr lang="en-US" dirty="0" smtClean="0">
                <a:solidFill>
                  <a:schemeClr val="bg1">
                    <a:lumMod val="50000"/>
                  </a:schemeClr>
                </a:solidFill>
              </a:rPr>
              <a:t>P.14</a:t>
            </a:r>
            <a:endParaRPr lang="zh-TW" altLang="en-US" dirty="0">
              <a:solidFill>
                <a:schemeClr val="bg1">
                  <a:lumMod val="50000"/>
                </a:schemeClr>
              </a:solidFill>
            </a:endParaRPr>
          </a:p>
        </p:txBody>
      </p:sp>
    </p:spTree>
    <p:extLst>
      <p:ext uri="{BB962C8B-B14F-4D97-AF65-F5344CB8AC3E}">
        <p14:creationId xmlns:p14="http://schemas.microsoft.com/office/powerpoint/2010/main" val="42246186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832104" y="256032"/>
            <a:ext cx="7112488" cy="769441"/>
          </a:xfrm>
          <a:prstGeom prst="rect">
            <a:avLst/>
          </a:prstGeom>
          <a:noFill/>
        </p:spPr>
        <p:txBody>
          <a:bodyPr wrap="square" rtlCol="0">
            <a:spAutoFit/>
          </a:bodyPr>
          <a:lstStyle/>
          <a:p>
            <a:pPr algn="ctr"/>
            <a:r>
              <a:rPr lang="en-US" altLang="zh-TW" sz="2200" b="1" dirty="0">
                <a:latin typeface="新細明體" panose="02020500000000000000" pitchFamily="18" charset="-120"/>
                <a:ea typeface="新細明體" panose="02020500000000000000" pitchFamily="18" charset="-120"/>
              </a:rPr>
              <a:t>D</a:t>
            </a:r>
            <a:r>
              <a:rPr lang="en-US" altLang="zh-TW" sz="2200" b="1" dirty="0" smtClean="0">
                <a:latin typeface="新細明體" panose="02020500000000000000" pitchFamily="18" charset="-120"/>
                <a:ea typeface="新細明體" panose="02020500000000000000" pitchFamily="18" charset="-120"/>
              </a:rPr>
              <a:t>. 2023 Q1 </a:t>
            </a:r>
            <a:r>
              <a:rPr lang="en-US" altLang="zh-TW" sz="2200" b="1" dirty="0">
                <a:latin typeface="新細明體" panose="02020500000000000000" pitchFamily="18" charset="-120"/>
                <a:ea typeface="新細明體" panose="02020500000000000000" pitchFamily="18" charset="-120"/>
              </a:rPr>
              <a:t>construction license and start-up status are still normal</a:t>
            </a:r>
          </a:p>
        </p:txBody>
      </p:sp>
      <p:graphicFrame>
        <p:nvGraphicFramePr>
          <p:cNvPr id="8" name="圖表 7"/>
          <p:cNvGraphicFramePr/>
          <p:nvPr>
            <p:extLst/>
          </p:nvPr>
        </p:nvGraphicFramePr>
        <p:xfrm>
          <a:off x="667512" y="950976"/>
          <a:ext cx="8092440" cy="5577840"/>
        </p:xfrm>
        <a:graphic>
          <a:graphicData uri="http://schemas.openxmlformats.org/drawingml/2006/chart">
            <c:chart xmlns:c="http://schemas.openxmlformats.org/drawingml/2006/chart" xmlns:r="http://schemas.openxmlformats.org/officeDocument/2006/relationships" r:id="rId2"/>
          </a:graphicData>
        </a:graphic>
      </p:graphicFrame>
      <p:sp>
        <p:nvSpPr>
          <p:cNvPr id="10" name="文字方塊 9"/>
          <p:cNvSpPr txBox="1"/>
          <p:nvPr/>
        </p:nvSpPr>
        <p:spPr>
          <a:xfrm>
            <a:off x="8241476" y="6482435"/>
            <a:ext cx="902524" cy="369332"/>
          </a:xfrm>
          <a:prstGeom prst="rect">
            <a:avLst/>
          </a:prstGeom>
          <a:noFill/>
        </p:spPr>
        <p:txBody>
          <a:bodyPr wrap="square" rtlCol="0">
            <a:spAutoFit/>
          </a:bodyPr>
          <a:lstStyle/>
          <a:p>
            <a:pPr algn="ctr"/>
            <a:r>
              <a:rPr lang="en-US" altLang="zh-TW" dirty="0" smtClean="0">
                <a:solidFill>
                  <a:schemeClr val="bg1">
                    <a:lumMod val="50000"/>
                  </a:schemeClr>
                </a:solidFill>
              </a:rPr>
              <a:t>P.15</a:t>
            </a:r>
            <a:endParaRPr lang="zh-TW" altLang="en-US" dirty="0">
              <a:solidFill>
                <a:schemeClr val="bg1">
                  <a:lumMod val="50000"/>
                </a:schemeClr>
              </a:solidFill>
            </a:endParaRPr>
          </a:p>
        </p:txBody>
      </p:sp>
      <p:sp>
        <p:nvSpPr>
          <p:cNvPr id="12" name="文字方塊 11"/>
          <p:cNvSpPr txBox="1"/>
          <p:nvPr/>
        </p:nvSpPr>
        <p:spPr>
          <a:xfrm>
            <a:off x="436679" y="2304288"/>
            <a:ext cx="461665" cy="2953512"/>
          </a:xfrm>
          <a:prstGeom prst="rect">
            <a:avLst/>
          </a:prstGeom>
          <a:noFill/>
        </p:spPr>
        <p:txBody>
          <a:bodyPr vert="vert" wrap="square" rtlCol="0">
            <a:spAutoFit/>
          </a:bodyPr>
          <a:lstStyle/>
          <a:p>
            <a:r>
              <a:rPr lang="en-US" altLang="zh-TW" dirty="0">
                <a:latin typeface="+mn-ea"/>
                <a:ea typeface="+mn-ea"/>
              </a:rPr>
              <a:t>Unit: 10,000 meters</a:t>
            </a:r>
            <a:endParaRPr lang="zh-TW" altLang="en-US" dirty="0">
              <a:latin typeface="+mn-ea"/>
              <a:ea typeface="+mn-ea"/>
            </a:endParaRPr>
          </a:p>
        </p:txBody>
      </p:sp>
      <p:sp>
        <p:nvSpPr>
          <p:cNvPr id="13" name="文字方塊 12"/>
          <p:cNvSpPr txBox="1"/>
          <p:nvPr/>
        </p:nvSpPr>
        <p:spPr>
          <a:xfrm>
            <a:off x="7863840" y="142506"/>
            <a:ext cx="1256410" cy="369332"/>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en-US" kern="0" dirty="0" smtClean="0">
                <a:latin typeface="Arial Unicode MS" panose="020B0604020202020204" pitchFamily="34" charset="-120"/>
                <a:ea typeface="Arial Unicode MS" panose="020B0604020202020204" pitchFamily="34" charset="-120"/>
              </a:rPr>
              <a:t>Appendix</a:t>
            </a:r>
            <a:endParaRPr lang="zh-TW" altLang="en-US" dirty="0"/>
          </a:p>
        </p:txBody>
      </p:sp>
    </p:spTree>
    <p:extLst>
      <p:ext uri="{BB962C8B-B14F-4D97-AF65-F5344CB8AC3E}">
        <p14:creationId xmlns:p14="http://schemas.microsoft.com/office/powerpoint/2010/main" val="14668114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a:stretch>
            <a:fillRect/>
          </a:stretch>
        </p:blipFill>
        <p:spPr>
          <a:xfrm>
            <a:off x="995362" y="319087"/>
            <a:ext cx="7153275" cy="6219825"/>
          </a:xfrm>
          <a:prstGeom prst="rect">
            <a:avLst/>
          </a:prstGeom>
        </p:spPr>
      </p:pic>
      <p:sp>
        <p:nvSpPr>
          <p:cNvPr id="4" name="文字方塊 3"/>
          <p:cNvSpPr txBox="1"/>
          <p:nvPr/>
        </p:nvSpPr>
        <p:spPr>
          <a:xfrm>
            <a:off x="8558785" y="6413500"/>
            <a:ext cx="585216" cy="369332"/>
          </a:xfrm>
          <a:prstGeom prst="rect">
            <a:avLst/>
          </a:prstGeom>
          <a:noFill/>
        </p:spPr>
        <p:txBody>
          <a:bodyPr wrap="square" lIns="0" rIns="0" rtlCol="0">
            <a:spAutoFit/>
          </a:bodyPr>
          <a:lstStyle/>
          <a:p>
            <a:pPr algn="ctr"/>
            <a:r>
              <a:rPr lang="en-US" altLang="zh-TW" dirty="0" smtClean="0">
                <a:solidFill>
                  <a:schemeClr val="bg1">
                    <a:lumMod val="50000"/>
                  </a:schemeClr>
                </a:solidFill>
              </a:rPr>
              <a:t>P.16</a:t>
            </a:r>
            <a:endParaRPr lang="zh-TW" altLang="en-US" dirty="0">
              <a:solidFill>
                <a:schemeClr val="bg1">
                  <a:lumMod val="50000"/>
                </a:schemeClr>
              </a:solidFill>
            </a:endParaRPr>
          </a:p>
        </p:txBody>
      </p:sp>
    </p:spTree>
    <p:extLst>
      <p:ext uri="{BB962C8B-B14F-4D97-AF65-F5344CB8AC3E}">
        <p14:creationId xmlns:p14="http://schemas.microsoft.com/office/powerpoint/2010/main" val="2002456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descr="未命名.jpg"/>
          <p:cNvPicPr>
            <a:picLocks noChangeAspect="1"/>
          </p:cNvPicPr>
          <p:nvPr/>
        </p:nvPicPr>
        <p:blipFill>
          <a:blip r:embed="rId3" cstate="print"/>
          <a:stretch>
            <a:fillRect/>
          </a:stretch>
        </p:blipFill>
        <p:spPr>
          <a:xfrm>
            <a:off x="3166" y="0"/>
            <a:ext cx="9137668" cy="6858000"/>
          </a:xfrm>
          <a:prstGeom prst="rect">
            <a:avLst/>
          </a:prstGeom>
        </p:spPr>
      </p:pic>
      <p:graphicFrame>
        <p:nvGraphicFramePr>
          <p:cNvPr id="5" name="內容版面配置區 4"/>
          <p:cNvGraphicFramePr>
            <a:graphicFrameLocks noGrp="1"/>
          </p:cNvGraphicFramePr>
          <p:nvPr>
            <p:ph idx="1"/>
          </p:nvPr>
        </p:nvGraphicFramePr>
        <p:xfrm>
          <a:off x="587375" y="843148"/>
          <a:ext cx="8229600" cy="57542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矩形 6"/>
          <p:cNvSpPr/>
          <p:nvPr/>
        </p:nvSpPr>
        <p:spPr>
          <a:xfrm>
            <a:off x="3529779" y="5373216"/>
            <a:ext cx="2419759" cy="1107996"/>
          </a:xfrm>
          <a:prstGeom prst="rect">
            <a:avLst/>
          </a:prstGeom>
          <a:solidFill>
            <a:schemeClr val="accent1">
              <a:lumMod val="40000"/>
              <a:lumOff val="60000"/>
              <a:alpha val="36000"/>
            </a:schemeClr>
          </a:solidFill>
        </p:spPr>
        <p:txBody>
          <a:bodyPr wrap="square" rtlCol="0">
            <a:spAutoFit/>
          </a:bodyPr>
          <a:lstStyle/>
          <a:p>
            <a:pPr rtl="0"/>
            <a:r>
              <a:rPr lang="en-US" sz="1100" dirty="0">
                <a:latin typeface="Arial Unicode MS" panose="020B0604020202020204" pitchFamily="34" charset="-120"/>
                <a:ea typeface="Arial Unicode MS" panose="020B0604020202020204" pitchFamily="34" charset="-120"/>
              </a:rPr>
              <a:t>A leader in Taiwan's ready-mix concrete market</a:t>
            </a:r>
            <a:r>
              <a:rPr lang="en-US" altLang="zh-TW" sz="1100" dirty="0">
                <a:latin typeface="Arial Unicode MS" panose="020B0604020202020204" pitchFamily="34" charset="-120"/>
                <a:ea typeface="Arial Unicode MS" panose="020B0604020202020204" pitchFamily="34" charset="-120"/>
              </a:rPr>
              <a:t>.</a:t>
            </a:r>
            <a:endParaRPr lang="en-US" sz="1100" dirty="0">
              <a:latin typeface="Arial Unicode MS" panose="020B0604020202020204" pitchFamily="34" charset="-120"/>
              <a:ea typeface="Arial Unicode MS" panose="020B0604020202020204" pitchFamily="34" charset="-120"/>
            </a:endParaRPr>
          </a:p>
          <a:p>
            <a:pPr rtl="0"/>
            <a:r>
              <a:rPr lang="en-US" sz="1100" dirty="0">
                <a:latin typeface="Arial Unicode MS" panose="020B0604020202020204" pitchFamily="34" charset="-120"/>
                <a:ea typeface="Arial Unicode MS" panose="020B0604020202020204" pitchFamily="34" charset="-120"/>
              </a:rPr>
              <a:t>28 ready-mix plants in </a:t>
            </a:r>
            <a:r>
              <a:rPr lang="en-US" sz="1100" dirty="0" smtClean="0">
                <a:latin typeface="Arial Unicode MS" panose="020B0604020202020204" pitchFamily="34" charset="-120"/>
                <a:ea typeface="Arial Unicode MS" panose="020B0604020202020204" pitchFamily="34" charset="-120"/>
              </a:rPr>
              <a:t>Taiwan</a:t>
            </a:r>
            <a:r>
              <a:rPr lang="en-US" altLang="zh-TW" sz="1100" dirty="0" smtClean="0">
                <a:latin typeface="Arial Unicode MS" panose="020B0604020202020204" pitchFamily="34" charset="-120"/>
                <a:ea typeface="Arial Unicode MS" panose="020B0604020202020204" pitchFamily="34" charset="-120"/>
              </a:rPr>
              <a:t>.</a:t>
            </a:r>
            <a:endParaRPr lang="en-US" sz="1100" dirty="0">
              <a:latin typeface="Arial Unicode MS" panose="020B0604020202020204" pitchFamily="34" charset="-120"/>
              <a:ea typeface="Arial Unicode MS" panose="020B0604020202020204" pitchFamily="34" charset="-120"/>
            </a:endParaRPr>
          </a:p>
          <a:p>
            <a:pPr rtl="0"/>
            <a:r>
              <a:rPr lang="en-US" sz="1100" dirty="0">
                <a:latin typeface="Arial Unicode MS" panose="020B0604020202020204" pitchFamily="34" charset="-120"/>
                <a:ea typeface="Arial Unicode MS" panose="020B0604020202020204" pitchFamily="34" charset="-120"/>
              </a:rPr>
              <a:t>Revitalization of the corporate group's land assets and innovation of construction business</a:t>
            </a:r>
            <a:r>
              <a:rPr lang="en-US" altLang="zh-TW" sz="1100" dirty="0">
                <a:latin typeface="Arial Unicode MS" panose="020B0604020202020204" pitchFamily="34" charset="-120"/>
                <a:ea typeface="Arial Unicode MS" panose="020B0604020202020204" pitchFamily="34" charset="-120"/>
              </a:rPr>
              <a:t>.</a:t>
            </a:r>
            <a:endParaRPr lang="en-US" sz="1100" dirty="0">
              <a:latin typeface="Arial Unicode MS" panose="020B0604020202020204" pitchFamily="34" charset="-120"/>
              <a:ea typeface="Arial Unicode MS" panose="020B0604020202020204" pitchFamily="34" charset="-120"/>
            </a:endParaRPr>
          </a:p>
        </p:txBody>
      </p:sp>
      <p:sp>
        <p:nvSpPr>
          <p:cNvPr id="8" name="矩形 7"/>
          <p:cNvSpPr/>
          <p:nvPr/>
        </p:nvSpPr>
        <p:spPr>
          <a:xfrm>
            <a:off x="1526959" y="1368350"/>
            <a:ext cx="2087461" cy="1384995"/>
          </a:xfrm>
          <a:prstGeom prst="rect">
            <a:avLst/>
          </a:prstGeom>
          <a:solidFill>
            <a:schemeClr val="accent4">
              <a:lumMod val="60000"/>
              <a:lumOff val="40000"/>
              <a:alpha val="25000"/>
            </a:schemeClr>
          </a:solidFill>
        </p:spPr>
        <p:txBody>
          <a:bodyPr wrap="square" rtlCol="0">
            <a:spAutoFit/>
          </a:bodyPr>
          <a:lstStyle/>
          <a:p>
            <a:pPr lvl="0" rtl="0"/>
            <a:r>
              <a:rPr lang="en-US" sz="1200" noProof="1">
                <a:solidFill>
                  <a:sysClr val="windowText" lastClr="000000"/>
                </a:solidFill>
                <a:latin typeface="Arial Unicode MS" panose="020B0604020202020204" pitchFamily="34" charset="-120"/>
                <a:ea typeface="Arial Unicode MS" panose="020B0604020202020204" pitchFamily="34" charset="-120"/>
              </a:rPr>
              <a:t>Invested in Wellpool (stock code 8424), with 51% in shareholding in 1984.</a:t>
            </a:r>
          </a:p>
          <a:p>
            <a:pPr lvl="0" rtl="0"/>
            <a:r>
              <a:rPr lang="en-US" sz="1200" noProof="1">
                <a:solidFill>
                  <a:sysClr val="windowText" lastClr="000000"/>
                </a:solidFill>
                <a:latin typeface="Arial Unicode MS" panose="020B0604020202020204" pitchFamily="34" charset="-120"/>
                <a:ea typeface="Arial Unicode MS" panose="020B0604020202020204" pitchFamily="34" charset="-120"/>
              </a:rPr>
              <a:t>Established Taipei Port Terminal Company in 2009, and officially started operations in 2016.</a:t>
            </a:r>
            <a:endParaRPr lang="en-US" altLang="zh-TW" sz="1200" noProof="1">
              <a:solidFill>
                <a:sysClr val="windowText" lastClr="000000"/>
              </a:solidFill>
              <a:latin typeface="Arial Unicode MS" panose="020B0604020202020204" pitchFamily="34" charset="-120"/>
              <a:ea typeface="Arial Unicode MS" panose="020B0604020202020204" pitchFamily="34" charset="-120"/>
            </a:endParaRPr>
          </a:p>
        </p:txBody>
      </p:sp>
      <p:sp>
        <p:nvSpPr>
          <p:cNvPr id="9" name="矩形 8"/>
          <p:cNvSpPr/>
          <p:nvPr/>
        </p:nvSpPr>
        <p:spPr>
          <a:xfrm>
            <a:off x="6489340" y="3387357"/>
            <a:ext cx="2358008" cy="1200329"/>
          </a:xfrm>
          <a:prstGeom prst="rect">
            <a:avLst/>
          </a:prstGeom>
          <a:solidFill>
            <a:schemeClr val="tx2">
              <a:lumMod val="60000"/>
              <a:lumOff val="40000"/>
              <a:alpha val="16000"/>
            </a:schemeClr>
          </a:solidFill>
        </p:spPr>
        <p:txBody>
          <a:bodyPr wrap="square" rtlCol="0">
            <a:spAutoFit/>
          </a:bodyPr>
          <a:lstStyle/>
          <a:p>
            <a:pPr lvl="0" rtl="0"/>
            <a:r>
              <a:rPr lang="en-US" sz="1200" noProof="1">
                <a:solidFill>
                  <a:sysClr val="windowText" lastClr="000000"/>
                </a:solidFill>
                <a:latin typeface="Arial Unicode MS" panose="020B0604020202020204" pitchFamily="34" charset="-120"/>
                <a:ea typeface="Arial Unicode MS" panose="020B0604020202020204" pitchFamily="34" charset="-120"/>
              </a:rPr>
              <a:t>Established a ready-mix concrete plant in Suzhou from 2003-2005</a:t>
            </a:r>
          </a:p>
          <a:p>
            <a:pPr lvl="0"/>
            <a:r>
              <a:rPr lang="en-US" sz="1200" noProof="1">
                <a:solidFill>
                  <a:sysClr val="windowText" lastClr="000000"/>
                </a:solidFill>
                <a:latin typeface="Arial Unicode MS" panose="020B0604020202020204" pitchFamily="34" charset="-120"/>
                <a:ea typeface="Arial Unicode MS" panose="020B0604020202020204" pitchFamily="34" charset="-120"/>
              </a:rPr>
              <a:t>Established shipping and other related </a:t>
            </a:r>
            <a:r>
              <a:rPr lang="en-US" sz="1200" noProof="1" smtClean="0">
                <a:solidFill>
                  <a:sysClr val="windowText" lastClr="000000"/>
                </a:solidFill>
                <a:latin typeface="Arial Unicode MS" panose="020B0604020202020204" pitchFamily="34" charset="-120"/>
                <a:ea typeface="Arial Unicode MS" panose="020B0604020202020204" pitchFamily="34" charset="-120"/>
              </a:rPr>
              <a:t>businesses in 2012~2018</a:t>
            </a:r>
            <a:endParaRPr lang="en-US" sz="1200" noProof="1">
              <a:solidFill>
                <a:sysClr val="windowText" lastClr="000000"/>
              </a:solidFill>
              <a:latin typeface="Arial Unicode MS" panose="020B0604020202020204" pitchFamily="34" charset="-120"/>
              <a:ea typeface="Arial Unicode MS" panose="020B0604020202020204" pitchFamily="34" charset="-120"/>
            </a:endParaRPr>
          </a:p>
        </p:txBody>
      </p:sp>
      <p:sp>
        <p:nvSpPr>
          <p:cNvPr id="10" name="右大括弧 9"/>
          <p:cNvSpPr/>
          <p:nvPr/>
        </p:nvSpPr>
        <p:spPr>
          <a:xfrm>
            <a:off x="3590670" y="1385193"/>
            <a:ext cx="72008" cy="1368152"/>
          </a:xfrm>
          <a:prstGeom prst="rightBrace">
            <a:avLst/>
          </a:prstGeom>
          <a:ln w="3810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zh-TW" altLang="en-US" dirty="0">
              <a:latin typeface="Arial Unicode MS" panose="020B0604020202020204" pitchFamily="34" charset="-120"/>
              <a:ea typeface="Arial Unicode MS" panose="020B0604020202020204" pitchFamily="34" charset="-120"/>
            </a:endParaRPr>
          </a:p>
        </p:txBody>
      </p:sp>
      <p:sp>
        <p:nvSpPr>
          <p:cNvPr id="11" name="左大括弧 10"/>
          <p:cNvSpPr/>
          <p:nvPr/>
        </p:nvSpPr>
        <p:spPr>
          <a:xfrm>
            <a:off x="3529779" y="5373216"/>
            <a:ext cx="72008" cy="1378628"/>
          </a:xfrm>
          <a:prstGeom prst="leftBrace">
            <a:avLst/>
          </a:prstGeom>
          <a:ln w="381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zh-TW" altLang="en-US" dirty="0">
              <a:latin typeface="Arial Unicode MS" panose="020B0604020202020204" pitchFamily="34" charset="-120"/>
              <a:ea typeface="Arial Unicode MS" panose="020B0604020202020204" pitchFamily="34" charset="-120"/>
            </a:endParaRPr>
          </a:p>
        </p:txBody>
      </p:sp>
      <p:sp>
        <p:nvSpPr>
          <p:cNvPr id="13" name="左大括弧 12"/>
          <p:cNvSpPr/>
          <p:nvPr/>
        </p:nvSpPr>
        <p:spPr>
          <a:xfrm rot="16200000">
            <a:off x="7632340" y="3471563"/>
            <a:ext cx="72008" cy="2304256"/>
          </a:xfrm>
          <a:prstGeom prst="leftBrace">
            <a:avLst/>
          </a:prstGeom>
          <a:ln w="38100">
            <a:solidFill>
              <a:srgbClr val="5767B4"/>
            </a:solidFill>
          </a:ln>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zh-TW" altLang="en-US" dirty="0">
              <a:latin typeface="Arial Unicode MS" panose="020B0604020202020204" pitchFamily="34" charset="-120"/>
              <a:ea typeface="Arial Unicode MS" panose="020B0604020202020204" pitchFamily="34" charset="-120"/>
            </a:endParaRPr>
          </a:p>
        </p:txBody>
      </p:sp>
      <p:sp>
        <p:nvSpPr>
          <p:cNvPr id="15" name="矩形 14"/>
          <p:cNvSpPr/>
          <p:nvPr/>
        </p:nvSpPr>
        <p:spPr>
          <a:xfrm>
            <a:off x="1670204" y="3140968"/>
            <a:ext cx="1944216" cy="1015663"/>
          </a:xfrm>
          <a:prstGeom prst="rect">
            <a:avLst/>
          </a:prstGeom>
          <a:solidFill>
            <a:schemeClr val="accent3">
              <a:lumMod val="40000"/>
              <a:lumOff val="60000"/>
              <a:alpha val="25000"/>
            </a:schemeClr>
          </a:solidFill>
        </p:spPr>
        <p:txBody>
          <a:bodyPr wrap="square" rtlCol="0">
            <a:spAutoFit/>
          </a:bodyPr>
          <a:lstStyle/>
          <a:p>
            <a:pPr rtl="0"/>
            <a:r>
              <a:rPr lang="en-US" sz="1200" dirty="0">
                <a:latin typeface="Arial Unicode MS" panose="020B0604020202020204" pitchFamily="34" charset="-120"/>
                <a:ea typeface="Arial Unicode MS" panose="020B0604020202020204" pitchFamily="34" charset="-120"/>
              </a:rPr>
              <a:t>Established in 1954.  Listed in the Taiwan Stock Exchange since 1978.  Current capital at NT$11.8 billion.</a:t>
            </a:r>
          </a:p>
        </p:txBody>
      </p:sp>
      <p:sp>
        <p:nvSpPr>
          <p:cNvPr id="16" name="右大括弧 15"/>
          <p:cNvSpPr/>
          <p:nvPr/>
        </p:nvSpPr>
        <p:spPr>
          <a:xfrm>
            <a:off x="3614420" y="3140968"/>
            <a:ext cx="72008" cy="936104"/>
          </a:xfrm>
          <a:prstGeom prst="rightBrace">
            <a:avLst/>
          </a:prstGeom>
          <a:ln w="381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zh-TW" altLang="en-US" dirty="0">
              <a:latin typeface="Arial Unicode MS" panose="020B0604020202020204" pitchFamily="34" charset="-120"/>
              <a:ea typeface="Arial Unicode MS" panose="020B0604020202020204" pitchFamily="34" charset="-120"/>
            </a:endParaRPr>
          </a:p>
        </p:txBody>
      </p:sp>
      <p:sp>
        <p:nvSpPr>
          <p:cNvPr id="14" name="文字方塊 13"/>
          <p:cNvSpPr txBox="1"/>
          <p:nvPr/>
        </p:nvSpPr>
        <p:spPr>
          <a:xfrm>
            <a:off x="1056904" y="21082"/>
            <a:ext cx="6947065" cy="461665"/>
          </a:xfrm>
          <a:prstGeom prst="rect">
            <a:avLst/>
          </a:prstGeom>
          <a:noFill/>
        </p:spPr>
        <p:txBody>
          <a:bodyPr wrap="square" rtlCol="0">
            <a:spAutoFit/>
          </a:bodyPr>
          <a:lstStyle/>
          <a:p>
            <a:pPr algn="ctr" rtl="0"/>
            <a:r>
              <a:rPr lang="en-US" sz="2400" b="1" kern="0" dirty="0">
                <a:latin typeface="Arial Unicode MS" panose="020B0604020202020204" pitchFamily="34" charset="-120"/>
                <a:ea typeface="Arial Unicode MS" panose="020B0604020202020204" pitchFamily="34" charset="-120"/>
              </a:rPr>
              <a:t>I. </a:t>
            </a:r>
            <a:r>
              <a:rPr lang="en-US" sz="2400" b="1" dirty="0">
                <a:latin typeface="Arial Unicode MS" panose="020B0604020202020204" pitchFamily="34" charset="-120"/>
                <a:ea typeface="Arial Unicode MS" panose="020B0604020202020204" pitchFamily="34" charset="-120"/>
              </a:rPr>
              <a:t>Company Profile </a:t>
            </a:r>
            <a:endParaRPr lang="en-US" altLang="zh-TW" sz="2400" b="1" dirty="0">
              <a:latin typeface="Arial Unicode MS" panose="020B0604020202020204" pitchFamily="34" charset="-120"/>
              <a:ea typeface="Arial Unicode MS" panose="020B0604020202020204" pitchFamily="34" charset="-120"/>
            </a:endParaRPr>
          </a:p>
        </p:txBody>
      </p:sp>
      <p:sp>
        <p:nvSpPr>
          <p:cNvPr id="17" name="文字方塊 16"/>
          <p:cNvSpPr txBox="1"/>
          <p:nvPr/>
        </p:nvSpPr>
        <p:spPr>
          <a:xfrm>
            <a:off x="8552958" y="6465823"/>
            <a:ext cx="528034" cy="369332"/>
          </a:xfrm>
          <a:prstGeom prst="rect">
            <a:avLst/>
          </a:prstGeom>
          <a:noFill/>
        </p:spPr>
        <p:txBody>
          <a:bodyPr wrap="square" rtlCol="0">
            <a:spAutoFit/>
          </a:bodyPr>
          <a:lstStyle/>
          <a:p>
            <a:pPr algn="ctr" rtl="0"/>
            <a:r>
              <a:rPr lang="en-US" dirty="0">
                <a:solidFill>
                  <a:schemeClr val="bg1">
                    <a:lumMod val="50000"/>
                  </a:schemeClr>
                </a:solidFill>
                <a:latin typeface="Arial Unicode MS" pitchFamily="34" charset="-120"/>
                <a:ea typeface="Arial Unicode MS" pitchFamily="34" charset="-120"/>
                <a:cs typeface="Arial Unicode MS" pitchFamily="34" charset="-120"/>
              </a:rPr>
              <a:t>P.1</a:t>
            </a:r>
            <a:endParaRPr lang="zh-TW" altLang="en-US" dirty="0">
              <a:solidFill>
                <a:schemeClr val="bg1">
                  <a:lumMod val="50000"/>
                </a:schemeClr>
              </a:solidFill>
              <a:latin typeface="Arial Unicode MS" pitchFamily="34" charset="-120"/>
              <a:ea typeface="Arial Unicode MS" pitchFamily="34" charset="-120"/>
              <a:cs typeface="Arial Unicode MS" pitchFamily="34" charset="-120"/>
            </a:endParaRPr>
          </a:p>
        </p:txBody>
      </p:sp>
      <p:sp>
        <p:nvSpPr>
          <p:cNvPr id="3" name="文字方塊 2"/>
          <p:cNvSpPr txBox="1"/>
          <p:nvPr/>
        </p:nvSpPr>
        <p:spPr>
          <a:xfrm>
            <a:off x="587375" y="605857"/>
            <a:ext cx="2978408" cy="307777"/>
          </a:xfrm>
          <a:prstGeom prst="rect">
            <a:avLst/>
          </a:prstGeom>
          <a:noFill/>
        </p:spPr>
        <p:txBody>
          <a:bodyPr wrap="square" rtlCol="0">
            <a:spAutoFit/>
          </a:bodyPr>
          <a:lstStyle/>
          <a:p>
            <a:r>
              <a:rPr lang="en-US" altLang="zh-TW" sz="1400" dirty="0" smtClean="0"/>
              <a:t>(I)Company </a:t>
            </a:r>
            <a:r>
              <a:rPr lang="en-US" altLang="zh-TW" sz="1400" dirty="0"/>
              <a:t>Group Introduction</a:t>
            </a:r>
            <a:endParaRPr lang="zh-TW" altLang="en-US" sz="1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p:cNvSpPr txBox="1"/>
          <p:nvPr/>
        </p:nvSpPr>
        <p:spPr>
          <a:xfrm>
            <a:off x="8685975" y="6413500"/>
            <a:ext cx="458025" cy="369332"/>
          </a:xfrm>
          <a:prstGeom prst="rect">
            <a:avLst/>
          </a:prstGeom>
          <a:noFill/>
        </p:spPr>
        <p:txBody>
          <a:bodyPr wrap="square" lIns="0" rIns="0" rtlCol="0">
            <a:spAutoFit/>
          </a:bodyPr>
          <a:lstStyle/>
          <a:p>
            <a:pPr algn="ctr"/>
            <a:r>
              <a:rPr lang="en-US" altLang="zh-TW" dirty="0" smtClean="0">
                <a:solidFill>
                  <a:schemeClr val="bg1">
                    <a:lumMod val="50000"/>
                  </a:schemeClr>
                </a:solidFill>
              </a:rPr>
              <a:t>P.2</a:t>
            </a:r>
            <a:endParaRPr lang="zh-TW" altLang="en-US" dirty="0">
              <a:solidFill>
                <a:schemeClr val="bg1">
                  <a:lumMod val="50000"/>
                </a:schemeClr>
              </a:solidFill>
            </a:endParaRPr>
          </a:p>
        </p:txBody>
      </p:sp>
      <p:graphicFrame>
        <p:nvGraphicFramePr>
          <p:cNvPr id="11" name="圖表 10"/>
          <p:cNvGraphicFramePr/>
          <p:nvPr>
            <p:extLst/>
          </p:nvPr>
        </p:nvGraphicFramePr>
        <p:xfrm>
          <a:off x="292608" y="601472"/>
          <a:ext cx="4352544" cy="590191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圖表 11"/>
          <p:cNvGraphicFramePr/>
          <p:nvPr>
            <p:extLst/>
          </p:nvPr>
        </p:nvGraphicFramePr>
        <p:xfrm>
          <a:off x="4489290" y="601472"/>
          <a:ext cx="4442208" cy="599490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696411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a:stretch>
            <a:fillRect/>
          </a:stretch>
        </p:blipFill>
        <p:spPr>
          <a:xfrm>
            <a:off x="1065918" y="5333934"/>
            <a:ext cx="6966282" cy="1332000"/>
          </a:xfrm>
          <a:prstGeom prst="rect">
            <a:avLst/>
          </a:prstGeom>
        </p:spPr>
      </p:pic>
      <p:graphicFrame>
        <p:nvGraphicFramePr>
          <p:cNvPr id="4" name="圖表 3"/>
          <p:cNvGraphicFramePr/>
          <p:nvPr/>
        </p:nvGraphicFramePr>
        <p:xfrm>
          <a:off x="0" y="788797"/>
          <a:ext cx="9143999" cy="313006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圖表 4"/>
          <p:cNvGraphicFramePr/>
          <p:nvPr>
            <p:extLst>
              <p:ext uri="{D42A27DB-BD31-4B8C-83A1-F6EECF244321}">
                <p14:modId xmlns:p14="http://schemas.microsoft.com/office/powerpoint/2010/main" val="1235176828"/>
              </p:ext>
            </p:extLst>
          </p:nvPr>
        </p:nvGraphicFramePr>
        <p:xfrm>
          <a:off x="1595535" y="3303037"/>
          <a:ext cx="3025866" cy="227308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圖表 5"/>
          <p:cNvGraphicFramePr/>
          <p:nvPr>
            <p:extLst>
              <p:ext uri="{D42A27DB-BD31-4B8C-83A1-F6EECF244321}">
                <p14:modId xmlns:p14="http://schemas.microsoft.com/office/powerpoint/2010/main" val="3331513216"/>
              </p:ext>
            </p:extLst>
          </p:nvPr>
        </p:nvGraphicFramePr>
        <p:xfrm>
          <a:off x="1147665" y="1328491"/>
          <a:ext cx="3493790" cy="2155124"/>
        </p:xfrm>
        <a:graphic>
          <a:graphicData uri="http://schemas.openxmlformats.org/drawingml/2006/chart">
            <c:chart xmlns:c="http://schemas.openxmlformats.org/drawingml/2006/chart" xmlns:r="http://schemas.openxmlformats.org/officeDocument/2006/relationships" r:id="rId5"/>
          </a:graphicData>
        </a:graphic>
      </p:graphicFrame>
      <p:sp>
        <p:nvSpPr>
          <p:cNvPr id="7" name="文字方塊 6"/>
          <p:cNvSpPr txBox="1">
            <a:spLocks noChangeArrowheads="1"/>
          </p:cNvSpPr>
          <p:nvPr/>
        </p:nvSpPr>
        <p:spPr bwMode="auto">
          <a:xfrm>
            <a:off x="634482" y="140329"/>
            <a:ext cx="8190781" cy="1200329"/>
          </a:xfrm>
          <a:prstGeom prst="rect">
            <a:avLst/>
          </a:prstGeom>
          <a:noFill/>
          <a:ln w="9525">
            <a:noFill/>
            <a:miter lim="800000"/>
            <a:headEnd/>
            <a:tailEnd/>
          </a:ln>
        </p:spPr>
        <p:txBody>
          <a:bodyPr wrap="square">
            <a:spAutoFit/>
          </a:bodyPr>
          <a:lstStyle/>
          <a:p>
            <a:pPr algn="ctr"/>
            <a:r>
              <a:rPr lang="en-US" altLang="zh-TW" sz="2800" b="1" kern="0" dirty="0">
                <a:latin typeface="Arial Unicode MS" panose="020B0604020202020204" pitchFamily="34" charset="-120"/>
                <a:ea typeface="Arial Unicode MS" panose="020B0604020202020204" pitchFamily="34" charset="-120"/>
              </a:rPr>
              <a:t>II. Operating Performance in 2022 and the first quarter of 2023 </a:t>
            </a:r>
            <a:endParaRPr lang="en-US" altLang="zh-TW" sz="2800" b="1" kern="0" dirty="0" smtClean="0">
              <a:latin typeface="Arial Unicode MS" panose="020B0604020202020204" pitchFamily="34" charset="-120"/>
              <a:ea typeface="Arial Unicode MS" panose="020B0604020202020204" pitchFamily="34" charset="-120"/>
            </a:endParaRPr>
          </a:p>
          <a:p>
            <a:pPr algn="ctr"/>
            <a:r>
              <a:rPr lang="en-US" altLang="zh-TW" sz="1600" spc="200" dirty="0" smtClean="0">
                <a:latin typeface="微軟正黑體" pitchFamily="34" charset="-120"/>
                <a:ea typeface="微軟正黑體" pitchFamily="34" charset="-120"/>
                <a:cs typeface="Arial Unicode MS" pitchFamily="34" charset="-120"/>
              </a:rPr>
              <a:t>(I)Consolidated </a:t>
            </a:r>
            <a:r>
              <a:rPr lang="en-US" altLang="zh-TW" sz="1600" spc="200" dirty="0">
                <a:latin typeface="微軟正黑體" pitchFamily="34" charset="-120"/>
                <a:ea typeface="微軟正黑體" pitchFamily="34" charset="-120"/>
                <a:cs typeface="Arial Unicode MS" pitchFamily="34" charset="-120"/>
              </a:rPr>
              <a:t>revenue structure in the past three years</a:t>
            </a:r>
            <a:endParaRPr lang="en-US" altLang="zh-TW" sz="1400" dirty="0" smtClean="0">
              <a:latin typeface="微軟正黑體" pitchFamily="34" charset="-120"/>
              <a:ea typeface="微軟正黑體" pitchFamily="34" charset="-120"/>
              <a:cs typeface="Arial Unicode MS" pitchFamily="34" charset="-120"/>
            </a:endParaRPr>
          </a:p>
        </p:txBody>
      </p:sp>
      <p:sp>
        <p:nvSpPr>
          <p:cNvPr id="8" name="文字方塊 7"/>
          <p:cNvSpPr txBox="1"/>
          <p:nvPr/>
        </p:nvSpPr>
        <p:spPr>
          <a:xfrm>
            <a:off x="8407730" y="6473614"/>
            <a:ext cx="721916" cy="369332"/>
          </a:xfrm>
          <a:prstGeom prst="rect">
            <a:avLst/>
          </a:prstGeom>
          <a:noFill/>
        </p:spPr>
        <p:txBody>
          <a:bodyPr wrap="square" rtlCol="0">
            <a:spAutoFit/>
          </a:bodyPr>
          <a:lstStyle/>
          <a:p>
            <a:pPr algn="r"/>
            <a:r>
              <a:rPr lang="en-US" altLang="zh-TW" dirty="0" smtClean="0">
                <a:solidFill>
                  <a:schemeClr val="bg1">
                    <a:lumMod val="50000"/>
                  </a:schemeClr>
                </a:solidFill>
                <a:latin typeface="Arial Unicode MS" pitchFamily="34" charset="-120"/>
                <a:ea typeface="Arial Unicode MS" pitchFamily="34" charset="-120"/>
                <a:cs typeface="Arial Unicode MS" pitchFamily="34" charset="-120"/>
              </a:rPr>
              <a:t>P.3</a:t>
            </a:r>
            <a:endParaRPr lang="zh-TW" altLang="en-US" dirty="0">
              <a:solidFill>
                <a:schemeClr val="bg1">
                  <a:lumMod val="50000"/>
                </a:schemeClr>
              </a:solidFill>
              <a:latin typeface="Arial Unicode MS" pitchFamily="34" charset="-120"/>
              <a:ea typeface="Arial Unicode MS" pitchFamily="34" charset="-120"/>
              <a:cs typeface="Arial Unicode MS" pitchFamily="34" charset="-120"/>
            </a:endParaRPr>
          </a:p>
        </p:txBody>
      </p:sp>
      <p:graphicFrame>
        <p:nvGraphicFramePr>
          <p:cNvPr id="9" name="圖表 8"/>
          <p:cNvGraphicFramePr/>
          <p:nvPr>
            <p:extLst>
              <p:ext uri="{D42A27DB-BD31-4B8C-83A1-F6EECF244321}">
                <p14:modId xmlns:p14="http://schemas.microsoft.com/office/powerpoint/2010/main" val="3110646829"/>
              </p:ext>
            </p:extLst>
          </p:nvPr>
        </p:nvGraphicFramePr>
        <p:xfrm>
          <a:off x="4907901" y="1328491"/>
          <a:ext cx="3917363" cy="2155124"/>
        </p:xfrm>
        <a:graphic>
          <a:graphicData uri="http://schemas.openxmlformats.org/drawingml/2006/chart">
            <c:chart xmlns:c="http://schemas.openxmlformats.org/drawingml/2006/chart" xmlns:r="http://schemas.openxmlformats.org/officeDocument/2006/relationships" r:id="rId6"/>
          </a:graphicData>
        </a:graphic>
      </p:graphicFrame>
      <p:sp>
        <p:nvSpPr>
          <p:cNvPr id="11" name="文字方塊 10"/>
          <p:cNvSpPr txBox="1"/>
          <p:nvPr/>
        </p:nvSpPr>
        <p:spPr>
          <a:xfrm>
            <a:off x="1214933" y="5253402"/>
            <a:ext cx="1830019" cy="276999"/>
          </a:xfrm>
          <a:prstGeom prst="rect">
            <a:avLst/>
          </a:prstGeom>
          <a:noFill/>
        </p:spPr>
        <p:txBody>
          <a:bodyPr wrap="square" lIns="0" rIns="0" rtlCol="0">
            <a:spAutoFit/>
          </a:bodyPr>
          <a:lstStyle/>
          <a:p>
            <a:pPr lvl="0" defTabSz="914400" eaLnBrk="0" hangingPunct="0"/>
            <a:r>
              <a:rPr lang="en-US" altLang="zh-TW" sz="1200" dirty="0">
                <a:solidFill>
                  <a:srgbClr val="000000"/>
                </a:solidFill>
                <a:ea typeface="新細明體" panose="02020500000000000000" pitchFamily="18" charset="-120"/>
              </a:rPr>
              <a:t>Unit: NT$ 100 million</a:t>
            </a:r>
            <a:endParaRPr kumimoji="0" lang="zh-TW" altLang="zh-TW" sz="1200" dirty="0"/>
          </a:p>
        </p:txBody>
      </p:sp>
      <p:graphicFrame>
        <p:nvGraphicFramePr>
          <p:cNvPr id="12" name="圖表 11"/>
          <p:cNvGraphicFramePr/>
          <p:nvPr>
            <p:extLst>
              <p:ext uri="{D42A27DB-BD31-4B8C-83A1-F6EECF244321}">
                <p14:modId xmlns:p14="http://schemas.microsoft.com/office/powerpoint/2010/main" val="4125259730"/>
              </p:ext>
            </p:extLst>
          </p:nvPr>
        </p:nvGraphicFramePr>
        <p:xfrm>
          <a:off x="4887847" y="3202599"/>
          <a:ext cx="3917364" cy="2341945"/>
        </p:xfrm>
        <a:graphic>
          <a:graphicData uri="http://schemas.openxmlformats.org/drawingml/2006/chart">
            <c:chart xmlns:c="http://schemas.openxmlformats.org/drawingml/2006/chart" xmlns:r="http://schemas.openxmlformats.org/officeDocument/2006/relationships" r:id="rId7"/>
          </a:graphicData>
        </a:graphic>
      </p:graphicFrame>
      <p:sp>
        <p:nvSpPr>
          <p:cNvPr id="2" name="文字方塊 1"/>
          <p:cNvSpPr txBox="1"/>
          <p:nvPr/>
        </p:nvSpPr>
        <p:spPr>
          <a:xfrm>
            <a:off x="1065918" y="6505106"/>
            <a:ext cx="6913979" cy="241360"/>
          </a:xfrm>
          <a:prstGeom prst="rect">
            <a:avLst/>
          </a:prstGeom>
          <a:solidFill>
            <a:schemeClr val="bg1"/>
          </a:solidFill>
        </p:spPr>
        <p:txBody>
          <a:bodyPr wrap="square" rtlCol="0">
            <a:spAutoFit/>
          </a:bodyPr>
          <a:lstStyle/>
          <a:p>
            <a:endParaRPr lang="zh-TW" altLang="en-US" dirty="0"/>
          </a:p>
        </p:txBody>
      </p:sp>
    </p:spTree>
    <p:extLst>
      <p:ext uri="{BB962C8B-B14F-4D97-AF65-F5344CB8AC3E}">
        <p14:creationId xmlns:p14="http://schemas.microsoft.com/office/powerpoint/2010/main" val="34339510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3"/>
          <a:stretch>
            <a:fillRect/>
          </a:stretch>
        </p:blipFill>
        <p:spPr>
          <a:xfrm>
            <a:off x="630936" y="4752344"/>
            <a:ext cx="8037576" cy="1546133"/>
          </a:xfrm>
          <a:prstGeom prst="rect">
            <a:avLst/>
          </a:prstGeom>
        </p:spPr>
      </p:pic>
      <p:graphicFrame>
        <p:nvGraphicFramePr>
          <p:cNvPr id="6" name="圖表 5"/>
          <p:cNvGraphicFramePr/>
          <p:nvPr>
            <p:extLst>
              <p:ext uri="{D42A27DB-BD31-4B8C-83A1-F6EECF244321}">
                <p14:modId xmlns:p14="http://schemas.microsoft.com/office/powerpoint/2010/main" val="3516894776"/>
              </p:ext>
            </p:extLst>
          </p:nvPr>
        </p:nvGraphicFramePr>
        <p:xfrm>
          <a:off x="630936" y="205273"/>
          <a:ext cx="8211312" cy="6149638"/>
        </p:xfrm>
        <a:graphic>
          <a:graphicData uri="http://schemas.openxmlformats.org/drawingml/2006/chart">
            <c:chart xmlns:c="http://schemas.openxmlformats.org/drawingml/2006/chart" xmlns:r="http://schemas.openxmlformats.org/officeDocument/2006/relationships" r:id="rId4"/>
          </a:graphicData>
        </a:graphic>
      </p:graphicFrame>
      <p:sp>
        <p:nvSpPr>
          <p:cNvPr id="7" name="文字方塊 6"/>
          <p:cNvSpPr txBox="1"/>
          <p:nvPr/>
        </p:nvSpPr>
        <p:spPr>
          <a:xfrm>
            <a:off x="8407730" y="6473614"/>
            <a:ext cx="721916" cy="369332"/>
          </a:xfrm>
          <a:prstGeom prst="rect">
            <a:avLst/>
          </a:prstGeom>
          <a:noFill/>
        </p:spPr>
        <p:txBody>
          <a:bodyPr wrap="square" rtlCol="0">
            <a:spAutoFit/>
          </a:bodyPr>
          <a:lstStyle/>
          <a:p>
            <a:pPr algn="r"/>
            <a:r>
              <a:rPr lang="en-US" altLang="zh-TW" dirty="0" smtClean="0">
                <a:solidFill>
                  <a:schemeClr val="bg1">
                    <a:lumMod val="50000"/>
                  </a:schemeClr>
                </a:solidFill>
                <a:latin typeface="Arial Unicode MS" pitchFamily="34" charset="-120"/>
                <a:ea typeface="Arial Unicode MS" pitchFamily="34" charset="-120"/>
                <a:cs typeface="Arial Unicode MS" pitchFamily="34" charset="-120"/>
              </a:rPr>
              <a:t>P.4</a:t>
            </a:r>
            <a:endParaRPr lang="zh-TW" altLang="en-US" dirty="0">
              <a:solidFill>
                <a:schemeClr val="bg1">
                  <a:lumMod val="50000"/>
                </a:schemeClr>
              </a:solidFill>
              <a:latin typeface="Arial Unicode MS" pitchFamily="34" charset="-120"/>
              <a:ea typeface="Arial Unicode MS" pitchFamily="34" charset="-120"/>
              <a:cs typeface="Arial Unicode MS" pitchFamily="34" charset="-120"/>
            </a:endParaRPr>
          </a:p>
        </p:txBody>
      </p:sp>
      <p:sp>
        <p:nvSpPr>
          <p:cNvPr id="2" name="文字方塊 1"/>
          <p:cNvSpPr txBox="1"/>
          <p:nvPr/>
        </p:nvSpPr>
        <p:spPr>
          <a:xfrm>
            <a:off x="593952" y="6343644"/>
            <a:ext cx="8174736" cy="461665"/>
          </a:xfrm>
          <a:prstGeom prst="rect">
            <a:avLst/>
          </a:prstGeom>
          <a:noFill/>
        </p:spPr>
        <p:txBody>
          <a:bodyPr wrap="square" rtlCol="0">
            <a:spAutoFit/>
          </a:bodyPr>
          <a:lstStyle/>
          <a:p>
            <a:r>
              <a:rPr lang="en-US" altLang="zh-TW" sz="1200" dirty="0"/>
              <a:t>Note: In Q1 of 2022, there was a profit of </a:t>
            </a:r>
            <a:r>
              <a:rPr lang="en-US" altLang="zh-TW" sz="1200" dirty="0" smtClean="0"/>
              <a:t>1.743 </a:t>
            </a:r>
            <a:r>
              <a:rPr lang="en-US" altLang="zh-TW" sz="1200" dirty="0"/>
              <a:t>billion from the disposal of "Kaohsiung Land". In May 2021, there was 175 million "income from disposal of </a:t>
            </a:r>
            <a:r>
              <a:rPr lang="en-US" altLang="zh-TW" sz="1200" dirty="0" err="1"/>
              <a:t>Kunshan</a:t>
            </a:r>
            <a:r>
              <a:rPr lang="en-US" altLang="zh-TW" sz="1200" dirty="0"/>
              <a:t> factory".</a:t>
            </a:r>
            <a:endParaRPr lang="zh-TW" altLang="en-US" sz="1200" dirty="0"/>
          </a:p>
        </p:txBody>
      </p:sp>
      <p:sp>
        <p:nvSpPr>
          <p:cNvPr id="12" name="矩形 11"/>
          <p:cNvSpPr/>
          <p:nvPr/>
        </p:nvSpPr>
        <p:spPr>
          <a:xfrm>
            <a:off x="640080" y="5751576"/>
            <a:ext cx="8028432" cy="276000"/>
          </a:xfrm>
          <a:prstGeom prst="rect">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sp>
        <p:nvSpPr>
          <p:cNvPr id="13" name="矩形 12"/>
          <p:cNvSpPr/>
          <p:nvPr/>
        </p:nvSpPr>
        <p:spPr>
          <a:xfrm>
            <a:off x="6949440" y="4752344"/>
            <a:ext cx="1728216" cy="1538728"/>
          </a:xfrm>
          <a:prstGeom prst="rect">
            <a:avLst/>
          </a:prstGeom>
          <a:noFill/>
          <a:ln>
            <a:solidFill>
              <a:srgbClr val="7030A0"/>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zh-TW" altLang="en-US"/>
          </a:p>
        </p:txBody>
      </p:sp>
      <p:sp>
        <p:nvSpPr>
          <p:cNvPr id="4" name="文字方塊 3"/>
          <p:cNvSpPr txBox="1"/>
          <p:nvPr/>
        </p:nvSpPr>
        <p:spPr>
          <a:xfrm>
            <a:off x="326571" y="6046238"/>
            <a:ext cx="8405949" cy="369332"/>
          </a:xfrm>
          <a:prstGeom prst="rect">
            <a:avLst/>
          </a:prstGeom>
          <a:solidFill>
            <a:schemeClr val="bg1"/>
          </a:solidFill>
        </p:spPr>
        <p:txBody>
          <a:bodyPr wrap="square" rtlCol="0">
            <a:spAutoFit/>
          </a:bodyPr>
          <a:lstStyle/>
          <a:p>
            <a:endParaRPr lang="zh-TW" altLang="en-US" dirty="0"/>
          </a:p>
        </p:txBody>
      </p:sp>
    </p:spTree>
    <p:extLst>
      <p:ext uri="{BB962C8B-B14F-4D97-AF65-F5344CB8AC3E}">
        <p14:creationId xmlns:p14="http://schemas.microsoft.com/office/powerpoint/2010/main" val="2455653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a:xfrm>
            <a:off x="0" y="110815"/>
            <a:ext cx="7633909" cy="641261"/>
          </a:xfrm>
          <a:prstGeom prst="rect">
            <a:avLst/>
          </a:prstGeom>
        </p:spPr>
        <p:txBody>
          <a:bodyPr rtlCol="0"/>
          <a:lstStyle/>
          <a:p>
            <a:pPr algn="ctr">
              <a:spcBef>
                <a:spcPts val="0"/>
              </a:spcBef>
              <a:spcAft>
                <a:spcPts val="1200"/>
              </a:spcAft>
            </a:pPr>
            <a:r>
              <a:rPr lang="en-US" sz="2400" dirty="0">
                <a:latin typeface="Arial Unicode MS" panose="020B0604020202020204" pitchFamily="34" charset="-120"/>
                <a:ea typeface="Arial Unicode MS" panose="020B0604020202020204" pitchFamily="34" charset="-120"/>
              </a:rPr>
              <a:t>III. Outlook for </a:t>
            </a:r>
            <a:r>
              <a:rPr lang="en-US" sz="2400" dirty="0" smtClean="0">
                <a:latin typeface="Arial Unicode MS" panose="020B0604020202020204" pitchFamily="34" charset="-120"/>
                <a:ea typeface="Arial Unicode MS" panose="020B0604020202020204" pitchFamily="34" charset="-120"/>
              </a:rPr>
              <a:t>Future </a:t>
            </a:r>
            <a:r>
              <a:rPr lang="en-US" sz="2400" dirty="0">
                <a:latin typeface="Arial Unicode MS" panose="020B0604020202020204" pitchFamily="34" charset="-120"/>
                <a:ea typeface="Arial Unicode MS" panose="020B0604020202020204" pitchFamily="34" charset="-120"/>
              </a:rPr>
              <a:t>Operations</a:t>
            </a:r>
            <a:endParaRPr lang="en-US" altLang="zh-TW" sz="2400" dirty="0">
              <a:latin typeface="Arial Unicode MS" panose="020B0604020202020204" pitchFamily="34" charset="-120"/>
              <a:ea typeface="Arial Unicode MS" panose="020B0604020202020204" pitchFamily="34" charset="-120"/>
            </a:endParaRPr>
          </a:p>
        </p:txBody>
      </p:sp>
      <p:grpSp>
        <p:nvGrpSpPr>
          <p:cNvPr id="3" name="群組 8"/>
          <p:cNvGrpSpPr/>
          <p:nvPr/>
        </p:nvGrpSpPr>
        <p:grpSpPr>
          <a:xfrm>
            <a:off x="1695130" y="878772"/>
            <a:ext cx="7055781" cy="5903971"/>
            <a:chOff x="949232" y="3152738"/>
            <a:chExt cx="7055781" cy="705161"/>
          </a:xfrm>
          <a:scene3d>
            <a:camera prst="orthographicFront">
              <a:rot lat="0" lon="0" rev="0"/>
            </a:camera>
            <a:lightRig rig="contrasting" dir="t">
              <a:rot lat="0" lon="0" rev="1200000"/>
            </a:lightRig>
          </a:scene3d>
        </p:grpSpPr>
        <p:sp>
          <p:nvSpPr>
            <p:cNvPr id="10" name="圓角化同側角落矩形 9"/>
            <p:cNvSpPr/>
            <p:nvPr/>
          </p:nvSpPr>
          <p:spPr>
            <a:xfrm rot="5400000">
              <a:off x="4124542" y="-22572"/>
              <a:ext cx="705161" cy="7055781"/>
            </a:xfrm>
            <a:prstGeom prst="round2SameRect">
              <a:avLst/>
            </a:prstGeom>
            <a:solidFill>
              <a:srgbClr val="D8D3E0">
                <a:alpha val="89804"/>
              </a:srgbClr>
            </a:solidFill>
            <a:sp3d contourW="19050" prstMaterial="metal">
              <a:bevelT w="88900" h="203200"/>
              <a:bevelB w="165100" h="254000"/>
            </a:sp3d>
          </p:spPr>
          <p:style>
            <a:lnRef idx="0">
              <a:schemeClr val="accent4">
                <a:tint val="40000"/>
                <a:alpha val="90000"/>
                <a:hueOff val="-1972853"/>
                <a:satOff val="11079"/>
                <a:lumOff val="704"/>
                <a:alphaOff val="0"/>
              </a:schemeClr>
            </a:lnRef>
            <a:fillRef idx="1">
              <a:schemeClr val="accent4">
                <a:tint val="40000"/>
                <a:alpha val="90000"/>
                <a:hueOff val="-1972853"/>
                <a:satOff val="11079"/>
                <a:lumOff val="704"/>
                <a:alphaOff val="0"/>
              </a:schemeClr>
            </a:fillRef>
            <a:effectRef idx="0">
              <a:schemeClr val="accent4">
                <a:tint val="40000"/>
                <a:alpha val="90000"/>
                <a:hueOff val="-1972853"/>
                <a:satOff val="11079"/>
                <a:lumOff val="704"/>
                <a:alphaOff val="0"/>
              </a:schemeClr>
            </a:effectRef>
            <a:fontRef idx="minor">
              <a:schemeClr val="dk1">
                <a:hueOff val="0"/>
                <a:satOff val="0"/>
                <a:lumOff val="0"/>
                <a:alphaOff val="0"/>
              </a:schemeClr>
            </a:fontRef>
          </p:style>
        </p:sp>
        <p:sp>
          <p:nvSpPr>
            <p:cNvPr id="11" name="圓角化同側角落矩形 12"/>
            <p:cNvSpPr/>
            <p:nvPr/>
          </p:nvSpPr>
          <p:spPr>
            <a:xfrm>
              <a:off x="1085937" y="3187160"/>
              <a:ext cx="6884654" cy="636315"/>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rtlCol="0" anchor="ctr" anchorCtr="0">
              <a:noAutofit/>
            </a:bodyPr>
            <a:lstStyle/>
            <a:p>
              <a:pPr rtl="0">
                <a:spcBef>
                  <a:spcPts val="1200"/>
                </a:spcBef>
              </a:pPr>
              <a:r>
                <a:rPr lang="en-US" sz="1400" dirty="0" smtClean="0">
                  <a:latin typeface="Arial Unicode MS" panose="020B0604020202020204" pitchFamily="34" charset="-120"/>
                  <a:ea typeface="Arial Unicode MS" panose="020B0604020202020204" pitchFamily="34" charset="-120"/>
                </a:rPr>
                <a:t>With the following six trends in development, the orders on hand have reached a new high of more than 8 million M</a:t>
              </a:r>
              <a:r>
                <a:rPr lang="en-US" sz="1400" baseline="30000" dirty="0" smtClean="0">
                  <a:latin typeface="Arial Unicode MS" panose="020B0604020202020204" pitchFamily="34" charset="-120"/>
                  <a:ea typeface="Arial Unicode MS" panose="020B0604020202020204" pitchFamily="34" charset="-120"/>
                </a:rPr>
                <a:t>3</a:t>
              </a:r>
              <a:r>
                <a:rPr lang="en-US" sz="1400" dirty="0" smtClean="0">
                  <a:latin typeface="Arial Unicode MS" panose="020B0604020202020204" pitchFamily="34" charset="-120"/>
                  <a:ea typeface="Arial Unicode MS" panose="020B0604020202020204" pitchFamily="34" charset="-120"/>
                </a:rPr>
                <a:t> (1.23 times the annual sales volume of 6.5 million M</a:t>
              </a:r>
              <a:r>
                <a:rPr lang="en-US" sz="1400" baseline="30000" dirty="0" smtClean="0">
                  <a:latin typeface="Arial Unicode MS" panose="020B0604020202020204" pitchFamily="34" charset="-120"/>
                  <a:ea typeface="Arial Unicode MS" panose="020B0604020202020204" pitchFamily="34" charset="-120"/>
                </a:rPr>
                <a:t>3</a:t>
              </a:r>
              <a:r>
                <a:rPr lang="en-US" sz="1400" dirty="0" smtClean="0">
                  <a:latin typeface="Arial Unicode MS" panose="020B0604020202020204" pitchFamily="34" charset="-120"/>
                  <a:ea typeface="Arial Unicode MS" panose="020B0604020202020204" pitchFamily="34" charset="-120"/>
                </a:rPr>
                <a:t>). Under the strategy of "Selecting the best for shipment," not only gross profit and profitability have increased significantly. </a:t>
              </a:r>
            </a:p>
            <a:p>
              <a:pPr marL="342900" indent="-342900" rtl="0">
                <a:spcBef>
                  <a:spcPts val="1200"/>
                </a:spcBef>
                <a:buFont typeface="+mj-lt"/>
                <a:buAutoNum type="arabicPeriod"/>
              </a:pPr>
              <a:r>
                <a:rPr lang="en-US" sz="1100" dirty="0" smtClean="0">
                  <a:latin typeface="Arial Unicode MS" panose="020B0604020202020204" pitchFamily="34" charset="-120"/>
                  <a:ea typeface="Arial Unicode MS" panose="020B0604020202020204" pitchFamily="34" charset="-120"/>
                </a:rPr>
                <a:t>The construction and expansion of semiconductor industry clustering, further driving the development of real estate around those companies.</a:t>
              </a:r>
              <a:endParaRPr lang="en-US" altLang="zh-TW" sz="1100" dirty="0" smtClean="0">
                <a:latin typeface="Arial Unicode MS" panose="020B0604020202020204" pitchFamily="34" charset="-120"/>
                <a:ea typeface="Arial Unicode MS" panose="020B0604020202020204" pitchFamily="34" charset="-120"/>
              </a:endParaRPr>
            </a:p>
            <a:p>
              <a:pPr marL="342900" indent="-342900" rtl="0">
                <a:spcBef>
                  <a:spcPts val="1200"/>
                </a:spcBef>
                <a:buFont typeface="+mj-lt"/>
                <a:buAutoNum type="arabicPeriod"/>
              </a:pPr>
              <a:r>
                <a:rPr lang="en-US" sz="1100" dirty="0" smtClean="0">
                  <a:latin typeface="Arial Unicode MS" panose="020B0604020202020204" pitchFamily="34" charset="-120"/>
                  <a:ea typeface="Arial Unicode MS" panose="020B0604020202020204" pitchFamily="34" charset="-120"/>
                </a:rPr>
                <a:t>The </a:t>
              </a:r>
              <a:r>
                <a:rPr lang="en-US" sz="1100" dirty="0">
                  <a:latin typeface="Arial Unicode MS" panose="020B0604020202020204" pitchFamily="34" charset="-120"/>
                  <a:ea typeface="Arial Unicode MS" panose="020B0604020202020204" pitchFamily="34" charset="-120"/>
                </a:rPr>
                <a:t>emerging industrial parks will drive the demand and prosperity of the surrounding construction and real estate properties.</a:t>
              </a:r>
              <a:endParaRPr lang="en-US" altLang="zh-TW" sz="1100" dirty="0">
                <a:latin typeface="Arial Unicode MS" panose="020B0604020202020204" pitchFamily="34" charset="-120"/>
                <a:ea typeface="Arial Unicode MS" panose="020B0604020202020204" pitchFamily="34" charset="-120"/>
              </a:endParaRPr>
            </a:p>
            <a:p>
              <a:pPr marL="800100" lvl="1" indent="-342900" rtl="0">
                <a:spcBef>
                  <a:spcPts val="1200"/>
                </a:spcBef>
              </a:pPr>
              <a:r>
                <a:rPr lang="en-US" sz="1100" dirty="0">
                  <a:latin typeface="Arial Unicode MS" panose="020B0604020202020204" pitchFamily="34" charset="-120"/>
                  <a:ea typeface="Arial Unicode MS" panose="020B0604020202020204" pitchFamily="34" charset="-120"/>
                </a:rPr>
                <a:t>(Industry migration + Construction in place + Population migration = New town)</a:t>
              </a:r>
              <a:endParaRPr lang="en-US" altLang="zh-TW" sz="1100" dirty="0">
                <a:latin typeface="Arial Unicode MS" panose="020B0604020202020204" pitchFamily="34" charset="-120"/>
                <a:ea typeface="Arial Unicode MS" panose="020B0604020202020204" pitchFamily="34" charset="-120"/>
              </a:endParaRPr>
            </a:p>
            <a:p>
              <a:pPr marL="342900" indent="-342900">
                <a:spcBef>
                  <a:spcPts val="1200"/>
                </a:spcBef>
                <a:buFont typeface="+mj-lt"/>
                <a:buAutoNum type="arabicPeriod" startAt="3"/>
              </a:pPr>
              <a:r>
                <a:rPr lang="en-US" sz="1100" dirty="0">
                  <a:latin typeface="Arial Unicode MS" panose="020B0604020202020204" pitchFamily="34" charset="-120"/>
                  <a:ea typeface="Arial Unicode MS" panose="020B0604020202020204" pitchFamily="34" charset="-120"/>
                </a:rPr>
                <a:t>The Ministry of the Interior is actively amending the law and setting volume </a:t>
              </a:r>
              <a:r>
                <a:rPr lang="en-US" sz="1100" dirty="0" smtClean="0">
                  <a:latin typeface="Arial Unicode MS" panose="020B0604020202020204" pitchFamily="34" charset="-120"/>
                  <a:ea typeface="Arial Unicode MS" panose="020B0604020202020204" pitchFamily="34" charset="-120"/>
                </a:rPr>
                <a:t>bonus </a:t>
              </a:r>
              <a:r>
                <a:rPr lang="en-US" sz="1100" dirty="0">
                  <a:latin typeface="Arial Unicode MS" panose="020B0604020202020204" pitchFamily="34" charset="-120"/>
                  <a:ea typeface="Arial Unicode MS" panose="020B0604020202020204" pitchFamily="34" charset="-120"/>
                </a:rPr>
                <a:t>to promote urban renewal: a large number of cases will be released for the replacement of dangerous old </a:t>
              </a:r>
              <a:r>
                <a:rPr lang="en-US" sz="1100" dirty="0" smtClean="0">
                  <a:latin typeface="Arial Unicode MS" panose="020B0604020202020204" pitchFamily="34" charset="-120"/>
                  <a:ea typeface="Arial Unicode MS" panose="020B0604020202020204" pitchFamily="34" charset="-120"/>
                </a:rPr>
                <a:t>house, </a:t>
              </a:r>
              <a:r>
                <a:rPr lang="en-US" sz="1100" dirty="0">
                  <a:latin typeface="Arial Unicode MS" panose="020B0604020202020204" pitchFamily="34" charset="-120"/>
                  <a:ea typeface="Arial Unicode MS" panose="020B0604020202020204" pitchFamily="34" charset="-120"/>
                </a:rPr>
                <a:t>commercial offices, factory offices, and residential buildings. At present, it is only the beginning (start) step, and it will still be sustainable in the future century-old business opportunity</a:t>
              </a:r>
              <a:r>
                <a:rPr lang="en-US" sz="1100" dirty="0" smtClean="0">
                  <a:latin typeface="Arial Unicode MS" panose="020B0604020202020204" pitchFamily="34" charset="-120"/>
                  <a:ea typeface="Arial Unicode MS" panose="020B0604020202020204" pitchFamily="34" charset="-120"/>
                </a:rPr>
                <a:t>.</a:t>
              </a:r>
            </a:p>
            <a:p>
              <a:pPr marL="342900" indent="-342900">
                <a:spcBef>
                  <a:spcPts val="1200"/>
                </a:spcBef>
                <a:buFont typeface="+mj-lt"/>
                <a:buAutoNum type="arabicPeriod" startAt="3"/>
              </a:pPr>
              <a:r>
                <a:rPr lang="en-US" sz="1100" dirty="0" smtClean="0">
                  <a:latin typeface="Arial Unicode MS" panose="020B0604020202020204" pitchFamily="34" charset="-120"/>
                  <a:ea typeface="Arial Unicode MS" panose="020B0604020202020204" pitchFamily="34" charset="-120"/>
                </a:rPr>
                <a:t>In </a:t>
              </a:r>
              <a:r>
                <a:rPr lang="en-US" sz="1100" dirty="0">
                  <a:latin typeface="Arial Unicode MS" panose="020B0604020202020204" pitchFamily="34" charset="-120"/>
                  <a:ea typeface="Arial Unicode MS" panose="020B0604020202020204" pitchFamily="34" charset="-120"/>
                </a:rPr>
                <a:t>order to resolve the problems of demand for industrial land, the program of the </a:t>
              </a:r>
              <a:r>
                <a:rPr lang="en-US" sz="1100" dirty="0" smtClean="0">
                  <a:latin typeface="Arial Unicode MS" panose="020B0604020202020204" pitchFamily="34" charset="-120"/>
                  <a:ea typeface="Arial Unicode MS" panose="020B0604020202020204" pitchFamily="34" charset="-120"/>
                </a:rPr>
                <a:t>“renewal </a:t>
              </a:r>
              <a:r>
                <a:rPr lang="en-US" sz="1100" dirty="0">
                  <a:latin typeface="Arial Unicode MS" panose="020B0604020202020204" pitchFamily="34" charset="-120"/>
                  <a:ea typeface="Arial Unicode MS" panose="020B0604020202020204" pitchFamily="34" charset="-120"/>
                </a:rPr>
                <a:t>of factories and </a:t>
              </a:r>
              <a:r>
                <a:rPr lang="en-US" sz="1100" dirty="0" smtClean="0">
                  <a:latin typeface="Arial Unicode MS" panose="020B0604020202020204" pitchFamily="34" charset="-120"/>
                  <a:ea typeface="Arial Unicode MS" panose="020B0604020202020204" pitchFamily="34" charset="-120"/>
                </a:rPr>
                <a:t>offices” </a:t>
              </a:r>
              <a:r>
                <a:rPr lang="en-US" sz="1100" dirty="0">
                  <a:latin typeface="Arial Unicode MS" panose="020B0604020202020204" pitchFamily="34" charset="-120"/>
                  <a:ea typeface="Arial Unicode MS" panose="020B0604020202020204" pitchFamily="34" charset="-120"/>
                </a:rPr>
                <a:t>will accelerate to create </a:t>
              </a:r>
              <a:r>
                <a:rPr lang="en-US" sz="1100" dirty="0" smtClean="0">
                  <a:latin typeface="Arial Unicode MS" panose="020B0604020202020204" pitchFamily="34" charset="-120"/>
                  <a:ea typeface="Arial Unicode MS" panose="020B0604020202020204" pitchFamily="34" charset="-120"/>
                </a:rPr>
                <a:t>(energy-saving</a:t>
              </a:r>
              <a:r>
                <a:rPr lang="en-US" sz="1100" dirty="0">
                  <a:latin typeface="Arial Unicode MS" panose="020B0604020202020204" pitchFamily="34" charset="-120"/>
                  <a:ea typeface="Arial Unicode MS" panose="020B0604020202020204" pitchFamily="34" charset="-120"/>
                </a:rPr>
                <a:t>, smart, energy </a:t>
              </a:r>
              <a:r>
                <a:rPr lang="en-US" sz="1100" dirty="0" smtClean="0">
                  <a:latin typeface="Arial Unicode MS" panose="020B0604020202020204" pitchFamily="34" charset="-120"/>
                  <a:ea typeface="Arial Unicode MS" panose="020B0604020202020204" pitchFamily="34" charset="-120"/>
                </a:rPr>
                <a:t>storage)-enabled </a:t>
              </a:r>
              <a:r>
                <a:rPr lang="en-US" sz="1100" dirty="0">
                  <a:latin typeface="Arial Unicode MS" panose="020B0604020202020204" pitchFamily="34" charset="-120"/>
                  <a:ea typeface="Arial Unicode MS" panose="020B0604020202020204" pitchFamily="34" charset="-120"/>
                </a:rPr>
                <a:t>and functional factories and offices.</a:t>
              </a:r>
              <a:endParaRPr lang="en-US" altLang="zh-TW" sz="1100" dirty="0">
                <a:latin typeface="Arial Unicode MS" panose="020B0604020202020204" pitchFamily="34" charset="-120"/>
                <a:ea typeface="Arial Unicode MS" panose="020B0604020202020204" pitchFamily="34" charset="-120"/>
              </a:endParaRPr>
            </a:p>
            <a:p>
              <a:pPr marL="342900" indent="-342900">
                <a:spcBef>
                  <a:spcPts val="1200"/>
                </a:spcBef>
                <a:buFont typeface="+mj-lt"/>
                <a:buAutoNum type="arabicPeriod" startAt="3"/>
              </a:pPr>
              <a:r>
                <a:rPr lang="en-US" sz="1100" dirty="0">
                  <a:latin typeface="Arial Unicode MS" panose="020B0604020202020204" pitchFamily="34" charset="-120"/>
                  <a:ea typeface="Arial Unicode MS" panose="020B0604020202020204" pitchFamily="34" charset="-120"/>
                </a:rPr>
                <a:t>Driven by the three major demands of "natural division of households (1 household with 4 persons ↓ 2.8~3 persons" + "rigid demand for self-occupation" + "returning Taiwanese businessmen to purchase property"), the housing market can still maintain an upward trend</a:t>
              </a:r>
              <a:r>
                <a:rPr lang="en-US" sz="1100" dirty="0" smtClean="0">
                  <a:latin typeface="Arial Unicode MS" panose="020B0604020202020204" pitchFamily="34" charset="-120"/>
                  <a:ea typeface="Arial Unicode MS" panose="020B0604020202020204" pitchFamily="34" charset="-120"/>
                </a:rPr>
                <a:t>.</a:t>
              </a:r>
            </a:p>
            <a:p>
              <a:pPr marL="342900" indent="-342900">
                <a:spcBef>
                  <a:spcPts val="1200"/>
                </a:spcBef>
                <a:buFont typeface="+mj-lt"/>
                <a:buAutoNum type="arabicPeriod" startAt="3"/>
              </a:pPr>
              <a:r>
                <a:rPr lang="en-US" sz="1100" dirty="0" smtClean="0">
                  <a:latin typeface="Arial Unicode MS" panose="020B0604020202020204" pitchFamily="34" charset="-120"/>
                  <a:ea typeface="Arial Unicode MS" panose="020B0604020202020204" pitchFamily="34" charset="-120"/>
                </a:rPr>
                <a:t>The </a:t>
              </a:r>
              <a:r>
                <a:rPr lang="en-US" sz="1100" dirty="0">
                  <a:latin typeface="Arial Unicode MS" panose="020B0604020202020204" pitchFamily="34" charset="-120"/>
                  <a:ea typeface="Arial Unicode MS" panose="020B0604020202020204" pitchFamily="34" charset="-120"/>
                </a:rPr>
                <a:t>“Great South, Great Development” policy will be invested with NT$ 900 billions of funds within the next 4 years, for measures of public infrastructure, tax preference and start-up assistance in southern cities and counties to balance the regional development. Also, there will be two science industrial parks established in Pingtung and Chiayi, respectively, which aim to form a science corridor in the great south with Tainan Science Park, </a:t>
              </a:r>
              <a:r>
                <a:rPr lang="en-US" sz="1100" dirty="0" err="1">
                  <a:latin typeface="Arial Unicode MS" panose="020B0604020202020204" pitchFamily="34" charset="-120"/>
                  <a:ea typeface="Arial Unicode MS" panose="020B0604020202020204" pitchFamily="34" charset="-120"/>
                </a:rPr>
                <a:t>Chiaotou</a:t>
              </a:r>
              <a:r>
                <a:rPr lang="en-US" sz="1100" dirty="0">
                  <a:latin typeface="Arial Unicode MS" panose="020B0604020202020204" pitchFamily="34" charset="-120"/>
                  <a:ea typeface="Arial Unicode MS" panose="020B0604020202020204" pitchFamily="34" charset="-120"/>
                </a:rPr>
                <a:t> Science Park and </a:t>
              </a:r>
              <a:r>
                <a:rPr lang="en-US" sz="1100" dirty="0" err="1">
                  <a:latin typeface="Arial Unicode MS" panose="020B0604020202020204" pitchFamily="34" charset="-120"/>
                  <a:ea typeface="Arial Unicode MS" panose="020B0604020202020204" pitchFamily="34" charset="-120"/>
                </a:rPr>
                <a:t>Shalun</a:t>
              </a:r>
              <a:r>
                <a:rPr lang="en-US" sz="1100" dirty="0">
                  <a:latin typeface="Arial Unicode MS" panose="020B0604020202020204" pitchFamily="34" charset="-120"/>
                  <a:ea typeface="Arial Unicode MS" panose="020B0604020202020204" pitchFamily="34" charset="-120"/>
                </a:rPr>
                <a:t> Smart Green Energy Science Park.</a:t>
              </a:r>
            </a:p>
          </p:txBody>
        </p:sp>
      </p:grpSp>
      <p:grpSp>
        <p:nvGrpSpPr>
          <p:cNvPr id="4" name="群組 11"/>
          <p:cNvGrpSpPr/>
          <p:nvPr/>
        </p:nvGrpSpPr>
        <p:grpSpPr>
          <a:xfrm>
            <a:off x="746335" y="842168"/>
            <a:ext cx="1129060" cy="5940576"/>
            <a:chOff x="437" y="3130389"/>
            <a:chExt cx="948794" cy="749857"/>
          </a:xfrm>
          <a:scene3d>
            <a:camera prst="orthographicFront">
              <a:rot lat="0" lon="0" rev="0"/>
            </a:camera>
            <a:lightRig rig="contrasting" dir="t">
              <a:rot lat="0" lon="0" rev="1200000"/>
            </a:lightRig>
          </a:scene3d>
        </p:grpSpPr>
        <p:sp>
          <p:nvSpPr>
            <p:cNvPr id="13" name="圓角矩形 12"/>
            <p:cNvSpPr/>
            <p:nvPr/>
          </p:nvSpPr>
          <p:spPr>
            <a:xfrm>
              <a:off x="437" y="3130389"/>
              <a:ext cx="948794" cy="749857"/>
            </a:xfrm>
            <a:prstGeom prst="roundRect">
              <a:avLst/>
            </a:prstGeom>
            <a:solidFill>
              <a:schemeClr val="accent4"/>
            </a:solidFill>
            <a:sp3d contourW="19050" prstMaterial="metal">
              <a:bevelT w="88900" h="203200"/>
              <a:bevelB w="165100" h="254000"/>
            </a:sp3d>
          </p:spPr>
          <p:style>
            <a:lnRef idx="0">
              <a:schemeClr val="lt1">
                <a:hueOff val="0"/>
                <a:satOff val="0"/>
                <a:lumOff val="0"/>
                <a:alphaOff val="0"/>
              </a:schemeClr>
            </a:lnRef>
            <a:fillRef idx="1">
              <a:schemeClr val="accent4">
                <a:hueOff val="-2232385"/>
                <a:satOff val="13449"/>
                <a:lumOff val="1078"/>
                <a:alphaOff val="0"/>
              </a:schemeClr>
            </a:fillRef>
            <a:effectRef idx="2">
              <a:schemeClr val="accent4">
                <a:hueOff val="-2232385"/>
                <a:satOff val="13449"/>
                <a:lumOff val="1078"/>
                <a:alphaOff val="0"/>
              </a:schemeClr>
            </a:effectRef>
            <a:fontRef idx="minor">
              <a:schemeClr val="lt1"/>
            </a:fontRef>
          </p:style>
        </p:sp>
        <p:sp>
          <p:nvSpPr>
            <p:cNvPr id="14" name="圓角矩形 14"/>
            <p:cNvSpPr/>
            <p:nvPr/>
          </p:nvSpPr>
          <p:spPr>
            <a:xfrm>
              <a:off x="37042" y="3166994"/>
              <a:ext cx="875584" cy="67664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33350" tIns="66675" rIns="133350" bIns="66675" numCol="1" spcCol="1270" rtlCol="0" anchor="ctr" anchorCtr="0">
              <a:noAutofit/>
            </a:bodyPr>
            <a:lstStyle/>
            <a:p>
              <a:pPr lvl="0" algn="ctr" defTabSz="1555750" rtl="0">
                <a:lnSpc>
                  <a:spcPct val="90000"/>
                </a:lnSpc>
                <a:spcBef>
                  <a:spcPct val="0"/>
                </a:spcBef>
                <a:spcAft>
                  <a:spcPct val="35000"/>
                </a:spcAft>
              </a:pPr>
              <a:r>
                <a:rPr lang="en-US" sz="2800" kern="1200" dirty="0">
                  <a:latin typeface="Arial Unicode MS" panose="020B0604020202020204" pitchFamily="34" charset="-120"/>
                  <a:ea typeface="Arial Unicode MS" panose="020B0604020202020204" pitchFamily="34" charset="-120"/>
                </a:rPr>
                <a:t>(I) </a:t>
              </a:r>
            </a:p>
          </p:txBody>
        </p:sp>
      </p:grpSp>
      <p:sp>
        <p:nvSpPr>
          <p:cNvPr id="34" name="文字方塊 33"/>
          <p:cNvSpPr txBox="1"/>
          <p:nvPr/>
        </p:nvSpPr>
        <p:spPr>
          <a:xfrm>
            <a:off x="8685975" y="6413500"/>
            <a:ext cx="458025" cy="369332"/>
          </a:xfrm>
          <a:prstGeom prst="rect">
            <a:avLst/>
          </a:prstGeom>
          <a:noFill/>
        </p:spPr>
        <p:txBody>
          <a:bodyPr wrap="square" lIns="0" rIns="0" rtlCol="0">
            <a:spAutoFit/>
          </a:bodyPr>
          <a:lstStyle/>
          <a:p>
            <a:pPr algn="ctr" rtl="0"/>
            <a:r>
              <a:rPr lang="en-US" dirty="0" smtClean="0">
                <a:solidFill>
                  <a:schemeClr val="bg1">
                    <a:lumMod val="50000"/>
                  </a:schemeClr>
                </a:solidFill>
              </a:rPr>
              <a:t>P.5</a:t>
            </a:r>
            <a:endParaRPr lang="zh-TW" altLang="en-US" dirty="0">
              <a:solidFill>
                <a:schemeClr val="bg1">
                  <a:lumMod val="50000"/>
                </a:schemeClr>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文字方塊 33"/>
          <p:cNvSpPr txBox="1"/>
          <p:nvPr/>
        </p:nvSpPr>
        <p:spPr>
          <a:xfrm>
            <a:off x="8685975" y="6413500"/>
            <a:ext cx="458025" cy="369332"/>
          </a:xfrm>
          <a:prstGeom prst="rect">
            <a:avLst/>
          </a:prstGeom>
          <a:noFill/>
        </p:spPr>
        <p:txBody>
          <a:bodyPr wrap="square" lIns="0" rIns="0" rtlCol="0">
            <a:spAutoFit/>
          </a:bodyPr>
          <a:lstStyle/>
          <a:p>
            <a:pPr algn="ctr" rtl="0"/>
            <a:r>
              <a:rPr lang="en-US" dirty="0" smtClean="0">
                <a:solidFill>
                  <a:schemeClr val="bg1">
                    <a:lumMod val="50000"/>
                  </a:schemeClr>
                </a:solidFill>
              </a:rPr>
              <a:t>P.6</a:t>
            </a:r>
            <a:endParaRPr lang="zh-TW" altLang="en-US" dirty="0">
              <a:solidFill>
                <a:schemeClr val="bg1">
                  <a:lumMod val="50000"/>
                </a:schemeClr>
              </a:solidFill>
            </a:endParaRPr>
          </a:p>
        </p:txBody>
      </p:sp>
      <p:grpSp>
        <p:nvGrpSpPr>
          <p:cNvPr id="2" name="群組 34"/>
          <p:cNvGrpSpPr/>
          <p:nvPr/>
        </p:nvGrpSpPr>
        <p:grpSpPr>
          <a:xfrm>
            <a:off x="1540126" y="5154960"/>
            <a:ext cx="7012761" cy="1377047"/>
            <a:chOff x="1187384" y="5210989"/>
            <a:chExt cx="6827564" cy="1418961"/>
          </a:xfrm>
          <a:scene3d>
            <a:camera prst="orthographicFront">
              <a:rot lat="0" lon="0" rev="0"/>
            </a:camera>
            <a:lightRig rig="contrasting" dir="t">
              <a:rot lat="0" lon="0" rev="1200000"/>
            </a:lightRig>
          </a:scene3d>
        </p:grpSpPr>
        <p:sp>
          <p:nvSpPr>
            <p:cNvPr id="41" name="圓角化同側角落矩形 40"/>
            <p:cNvSpPr/>
            <p:nvPr/>
          </p:nvSpPr>
          <p:spPr>
            <a:xfrm rot="5400000">
              <a:off x="3876539" y="2521835"/>
              <a:ext cx="1418960" cy="6797269"/>
            </a:xfrm>
            <a:prstGeom prst="round2SameRect">
              <a:avLst/>
            </a:prstGeom>
            <a:solidFill>
              <a:srgbClr val="D1D3E5">
                <a:alpha val="89804"/>
              </a:srgbClr>
            </a:solidFill>
            <a:sp3d contourW="19050" prstMaterial="metal">
              <a:bevelT w="88900" h="203200"/>
              <a:bevelB w="165100" h="254000"/>
            </a:sp3d>
          </p:spPr>
          <p:style>
            <a:lnRef idx="0">
              <a:schemeClr val="accent4">
                <a:tint val="40000"/>
                <a:alpha val="90000"/>
                <a:hueOff val="-3945706"/>
                <a:satOff val="22157"/>
                <a:lumOff val="1408"/>
                <a:alphaOff val="0"/>
              </a:schemeClr>
            </a:lnRef>
            <a:fillRef idx="1">
              <a:schemeClr val="accent4">
                <a:tint val="40000"/>
                <a:alpha val="90000"/>
                <a:hueOff val="-3945706"/>
                <a:satOff val="22157"/>
                <a:lumOff val="1408"/>
                <a:alphaOff val="0"/>
              </a:schemeClr>
            </a:fillRef>
            <a:effectRef idx="0">
              <a:schemeClr val="accent4">
                <a:tint val="40000"/>
                <a:alpha val="90000"/>
                <a:hueOff val="-3945706"/>
                <a:satOff val="22157"/>
                <a:lumOff val="1408"/>
                <a:alphaOff val="0"/>
              </a:schemeClr>
            </a:effectRef>
            <a:fontRef idx="minor">
              <a:schemeClr val="dk1">
                <a:hueOff val="0"/>
                <a:satOff val="0"/>
                <a:lumOff val="0"/>
                <a:alphaOff val="0"/>
              </a:schemeClr>
            </a:fontRef>
          </p:style>
        </p:sp>
        <p:sp>
          <p:nvSpPr>
            <p:cNvPr id="42" name="圓角化同側角落矩形 20"/>
            <p:cNvSpPr/>
            <p:nvPr/>
          </p:nvSpPr>
          <p:spPr>
            <a:xfrm>
              <a:off x="1289465" y="5210989"/>
              <a:ext cx="6725483" cy="1296847"/>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rtlCol="0" anchor="ctr" anchorCtr="0">
              <a:noAutofit/>
            </a:bodyPr>
            <a:lstStyle/>
            <a:p>
              <a:pPr marL="0" lvl="1" algn="just" defTabSz="622300">
                <a:spcAft>
                  <a:spcPts val="600"/>
                </a:spcAft>
              </a:pPr>
              <a:r>
                <a:rPr lang="en-US" sz="1200" dirty="0">
                  <a:latin typeface="Arial Unicode MS" panose="020B0604020202020204" pitchFamily="34" charset="-120"/>
                  <a:ea typeface="Arial Unicode MS" panose="020B0604020202020204" pitchFamily="34" charset="-120"/>
                </a:rPr>
                <a:t>In order to meet the needs of customers and expand the company's operating scale and performance, in addition to adding the </a:t>
              </a:r>
              <a:r>
                <a:rPr lang="en-US" sz="1200" dirty="0" err="1">
                  <a:latin typeface="Arial Unicode MS" panose="020B0604020202020204" pitchFamily="34" charset="-120"/>
                  <a:ea typeface="Arial Unicode MS" panose="020B0604020202020204" pitchFamily="34" charset="-120"/>
                </a:rPr>
                <a:t>Rende</a:t>
              </a:r>
              <a:r>
                <a:rPr lang="en-US" sz="1200" dirty="0">
                  <a:latin typeface="Arial Unicode MS" panose="020B0604020202020204" pitchFamily="34" charset="-120"/>
                  <a:ea typeface="Arial Unicode MS" panose="020B0604020202020204" pitchFamily="34" charset="-120"/>
                </a:rPr>
                <a:t> factory in Tainan and renting the Taiping factory in Taichung, we also expanded production equipment in the </a:t>
              </a:r>
              <a:r>
                <a:rPr lang="en-US" sz="1200" dirty="0" err="1">
                  <a:latin typeface="Arial Unicode MS" panose="020B0604020202020204" pitchFamily="34" charset="-120"/>
                  <a:ea typeface="Arial Unicode MS" panose="020B0604020202020204" pitchFamily="34" charset="-120"/>
                </a:rPr>
                <a:t>Xizhi</a:t>
              </a:r>
              <a:r>
                <a:rPr lang="en-US" sz="1200" dirty="0">
                  <a:latin typeface="Arial Unicode MS" panose="020B0604020202020204" pitchFamily="34" charset="-120"/>
                  <a:ea typeface="Arial Unicode MS" panose="020B0604020202020204" pitchFamily="34" charset="-120"/>
                </a:rPr>
                <a:t> factory in New Taipei, the </a:t>
              </a:r>
              <a:r>
                <a:rPr lang="en-US" sz="1200" dirty="0" err="1">
                  <a:latin typeface="Arial Unicode MS" panose="020B0604020202020204" pitchFamily="34" charset="-120"/>
                  <a:ea typeface="Arial Unicode MS" panose="020B0604020202020204" pitchFamily="34" charset="-120"/>
                </a:rPr>
                <a:t>Renwu</a:t>
              </a:r>
              <a:r>
                <a:rPr lang="en-US" sz="1200" dirty="0">
                  <a:latin typeface="Arial Unicode MS" panose="020B0604020202020204" pitchFamily="34" charset="-120"/>
                  <a:ea typeface="Arial Unicode MS" panose="020B0604020202020204" pitchFamily="34" charset="-120"/>
                </a:rPr>
                <a:t> factory in Kaohsiung, and the </a:t>
              </a:r>
              <a:r>
                <a:rPr lang="en-US" sz="1200" dirty="0" err="1">
                  <a:latin typeface="Arial Unicode MS" panose="020B0604020202020204" pitchFamily="34" charset="-120"/>
                  <a:ea typeface="Arial Unicode MS" panose="020B0604020202020204" pitchFamily="34" charset="-120"/>
                </a:rPr>
                <a:t>Fengshan</a:t>
              </a:r>
              <a:r>
                <a:rPr lang="en-US" sz="1200" dirty="0">
                  <a:latin typeface="Arial Unicode MS" panose="020B0604020202020204" pitchFamily="34" charset="-120"/>
                  <a:ea typeface="Arial Unicode MS" panose="020B0604020202020204" pitchFamily="34" charset="-120"/>
                </a:rPr>
                <a:t> factory. Under the successful strategy of "selecting the best to ship", it is expected that the operation in 2023 will achieve another success and reach a higher level.</a:t>
              </a:r>
            </a:p>
          </p:txBody>
        </p:sp>
      </p:grpSp>
      <p:grpSp>
        <p:nvGrpSpPr>
          <p:cNvPr id="3" name="群組 37"/>
          <p:cNvGrpSpPr/>
          <p:nvPr/>
        </p:nvGrpSpPr>
        <p:grpSpPr>
          <a:xfrm>
            <a:off x="542079" y="5100415"/>
            <a:ext cx="1159500" cy="1505657"/>
            <a:chOff x="437" y="5067819"/>
            <a:chExt cx="948765" cy="1084428"/>
          </a:xfrm>
          <a:scene3d>
            <a:camera prst="orthographicFront">
              <a:rot lat="0" lon="0" rev="0"/>
            </a:camera>
            <a:lightRig rig="contrasting" dir="t">
              <a:rot lat="0" lon="0" rev="1200000"/>
            </a:lightRig>
          </a:scene3d>
        </p:grpSpPr>
        <p:sp>
          <p:nvSpPr>
            <p:cNvPr id="44" name="圓角矩形 43"/>
            <p:cNvSpPr/>
            <p:nvPr/>
          </p:nvSpPr>
          <p:spPr>
            <a:xfrm>
              <a:off x="437" y="5067819"/>
              <a:ext cx="948765" cy="1084428"/>
            </a:xfrm>
            <a:prstGeom prst="roundRect">
              <a:avLst/>
            </a:prstGeom>
            <a:solidFill>
              <a:srgbClr val="5960B2"/>
            </a:solidFill>
            <a:sp3d contourW="19050" prstMaterial="metal">
              <a:bevelT w="88900" h="203200"/>
              <a:bevelB w="165100" h="254000"/>
            </a:sp3d>
          </p:spPr>
          <p:style>
            <a:lnRef idx="0">
              <a:schemeClr val="lt1">
                <a:hueOff val="0"/>
                <a:satOff val="0"/>
                <a:lumOff val="0"/>
                <a:alphaOff val="0"/>
              </a:schemeClr>
            </a:lnRef>
            <a:fillRef idx="1">
              <a:schemeClr val="accent4">
                <a:hueOff val="-4464770"/>
                <a:satOff val="26899"/>
                <a:lumOff val="2156"/>
                <a:alphaOff val="0"/>
              </a:schemeClr>
            </a:fillRef>
            <a:effectRef idx="2">
              <a:schemeClr val="accent4">
                <a:hueOff val="-4464770"/>
                <a:satOff val="26899"/>
                <a:lumOff val="2156"/>
                <a:alphaOff val="0"/>
              </a:schemeClr>
            </a:effectRef>
            <a:fontRef idx="minor">
              <a:schemeClr val="lt1"/>
            </a:fontRef>
          </p:style>
        </p:sp>
        <p:sp>
          <p:nvSpPr>
            <p:cNvPr id="45" name="圓角矩形 22"/>
            <p:cNvSpPr/>
            <p:nvPr/>
          </p:nvSpPr>
          <p:spPr>
            <a:xfrm>
              <a:off x="46752" y="5114134"/>
              <a:ext cx="856135" cy="99179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33350" tIns="66675" rIns="133350" bIns="66675" numCol="1" spcCol="1270" rtlCol="0" anchor="ctr" anchorCtr="0">
              <a:noAutofit/>
            </a:bodyPr>
            <a:lstStyle/>
            <a:p>
              <a:pPr lvl="0" algn="ctr" defTabSz="1555750" rtl="0">
                <a:spcBef>
                  <a:spcPct val="0"/>
                </a:spcBef>
                <a:spcAft>
                  <a:spcPct val="35000"/>
                </a:spcAft>
              </a:pPr>
              <a:r>
                <a:rPr lang="en-US" sz="2800" kern="1200" dirty="0">
                  <a:latin typeface="Arial Unicode MS" panose="020B0604020202020204" pitchFamily="34" charset="-120"/>
                  <a:ea typeface="Arial Unicode MS" panose="020B0604020202020204" pitchFamily="34" charset="-120"/>
                </a:rPr>
                <a:t>(IV) </a:t>
              </a:r>
            </a:p>
          </p:txBody>
        </p:sp>
      </p:grpSp>
      <p:grpSp>
        <p:nvGrpSpPr>
          <p:cNvPr id="4" name="群組 20"/>
          <p:cNvGrpSpPr/>
          <p:nvPr/>
        </p:nvGrpSpPr>
        <p:grpSpPr>
          <a:xfrm>
            <a:off x="1295484" y="2850653"/>
            <a:ext cx="7212992" cy="2002701"/>
            <a:chOff x="949203" y="5090877"/>
            <a:chExt cx="7055781" cy="1038314"/>
          </a:xfrm>
          <a:scene3d>
            <a:camera prst="orthographicFront">
              <a:rot lat="0" lon="0" rev="0"/>
            </a:camera>
            <a:lightRig rig="contrasting" dir="t">
              <a:rot lat="0" lon="0" rev="1200000"/>
            </a:lightRig>
          </a:scene3d>
        </p:grpSpPr>
        <p:sp>
          <p:nvSpPr>
            <p:cNvPr id="49" name="圓角化同側角落矩形 48"/>
            <p:cNvSpPr/>
            <p:nvPr/>
          </p:nvSpPr>
          <p:spPr>
            <a:xfrm rot="5400000">
              <a:off x="3957937" y="2082143"/>
              <a:ext cx="1038314" cy="7055781"/>
            </a:xfrm>
            <a:prstGeom prst="round2SameRect">
              <a:avLst/>
            </a:prstGeom>
            <a:solidFill>
              <a:srgbClr val="D3D2E3">
                <a:alpha val="89804"/>
              </a:srgbClr>
            </a:solidFill>
            <a:sp3d contourW="19050" prstMaterial="metal">
              <a:bevelT w="88900" h="203200"/>
              <a:bevelB w="165100" h="254000"/>
            </a:sp3d>
          </p:spPr>
          <p:style>
            <a:lnRef idx="0">
              <a:schemeClr val="accent4">
                <a:tint val="40000"/>
                <a:alpha val="90000"/>
                <a:hueOff val="-3945706"/>
                <a:satOff val="22157"/>
                <a:lumOff val="1408"/>
                <a:alphaOff val="0"/>
              </a:schemeClr>
            </a:lnRef>
            <a:fillRef idx="1">
              <a:schemeClr val="accent4">
                <a:tint val="40000"/>
                <a:alpha val="90000"/>
                <a:hueOff val="-3945706"/>
                <a:satOff val="22157"/>
                <a:lumOff val="1408"/>
                <a:alphaOff val="0"/>
              </a:schemeClr>
            </a:fillRef>
            <a:effectRef idx="0">
              <a:schemeClr val="accent4">
                <a:tint val="40000"/>
                <a:alpha val="90000"/>
                <a:hueOff val="-3945706"/>
                <a:satOff val="22157"/>
                <a:lumOff val="1408"/>
                <a:alphaOff val="0"/>
              </a:schemeClr>
            </a:effectRef>
            <a:fontRef idx="minor">
              <a:schemeClr val="dk1">
                <a:hueOff val="0"/>
                <a:satOff val="0"/>
                <a:lumOff val="0"/>
                <a:alphaOff val="0"/>
              </a:schemeClr>
            </a:fontRef>
          </p:style>
        </p:sp>
        <p:sp>
          <p:nvSpPr>
            <p:cNvPr id="50" name="圓角化同側角落矩形 20"/>
            <p:cNvSpPr/>
            <p:nvPr/>
          </p:nvSpPr>
          <p:spPr>
            <a:xfrm>
              <a:off x="1247394" y="5141562"/>
              <a:ext cx="6706905" cy="936942"/>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rtlCol="0" anchor="ctr" anchorCtr="0">
              <a:noAutofit/>
            </a:bodyPr>
            <a:lstStyle/>
            <a:p>
              <a:pPr marL="0" lvl="1" algn="just" defTabSz="622300">
                <a:spcAft>
                  <a:spcPts val="600"/>
                </a:spcAft>
              </a:pPr>
              <a:r>
                <a:rPr lang="en-US" sz="1200" dirty="0">
                  <a:solidFill>
                    <a:schemeClr val="tx1"/>
                  </a:solidFill>
                  <a:latin typeface="Arial Unicode MS" panose="020B0604020202020204" pitchFamily="34" charset="-120"/>
                  <a:ea typeface="Arial Unicode MS" panose="020B0604020202020204" pitchFamily="34" charset="-120"/>
                </a:rPr>
                <a:t>The company's </a:t>
              </a:r>
              <a:r>
                <a:rPr lang="en-US" sz="1200" dirty="0" smtClean="0">
                  <a:solidFill>
                    <a:schemeClr val="tx1"/>
                  </a:solidFill>
                  <a:latin typeface="Arial Unicode MS" panose="020B0604020202020204" pitchFamily="34" charset="-120"/>
                  <a:ea typeface="Arial Unicode MS" panose="020B0604020202020204" pitchFamily="34" charset="-120"/>
                </a:rPr>
                <a:t>28 </a:t>
              </a:r>
              <a:r>
                <a:rPr lang="en-US" sz="1200" dirty="0">
                  <a:solidFill>
                    <a:schemeClr val="tx1"/>
                  </a:solidFill>
                  <a:latin typeface="Arial Unicode MS" panose="020B0604020202020204" pitchFamily="34" charset="-120"/>
                  <a:ea typeface="Arial Unicode MS" panose="020B0604020202020204" pitchFamily="34" charset="-120"/>
                </a:rPr>
                <a:t>ready-mixing plants in </a:t>
              </a:r>
              <a:r>
                <a:rPr lang="en-US" sz="1200" dirty="0" smtClean="0">
                  <a:solidFill>
                    <a:schemeClr val="tx1"/>
                  </a:solidFill>
                  <a:latin typeface="Arial Unicode MS" panose="020B0604020202020204" pitchFamily="34" charset="-120"/>
                  <a:ea typeface="Arial Unicode MS" panose="020B0604020202020204" pitchFamily="34" charset="-120"/>
                </a:rPr>
                <a:t>Taiwan </a:t>
              </a:r>
              <a:r>
                <a:rPr lang="en-US" sz="1200" dirty="0">
                  <a:solidFill>
                    <a:schemeClr val="tx1"/>
                  </a:solidFill>
                  <a:latin typeface="Arial Unicode MS" panose="020B0604020202020204" pitchFamily="34" charset="-120"/>
                  <a:ea typeface="Arial Unicode MS" panose="020B0604020202020204" pitchFamily="34" charset="-120"/>
                </a:rPr>
                <a:t>are located in the hubs of various regions. They can flexibly dispatch and support each other from 3 to 5 plants to achieve the optimal collaborative supply capacity. It is the first choice for technological workshops that require continuous pouring of a large amount of concrete..</a:t>
              </a:r>
            </a:p>
          </p:txBody>
        </p:sp>
      </p:grpSp>
      <p:grpSp>
        <p:nvGrpSpPr>
          <p:cNvPr id="5" name="群組 23"/>
          <p:cNvGrpSpPr/>
          <p:nvPr/>
        </p:nvGrpSpPr>
        <p:grpSpPr>
          <a:xfrm>
            <a:off x="559696" y="2851121"/>
            <a:ext cx="1159500" cy="2021481"/>
            <a:chOff x="437" y="5067819"/>
            <a:chExt cx="948765" cy="1084428"/>
          </a:xfrm>
          <a:scene3d>
            <a:camera prst="orthographicFront">
              <a:rot lat="0" lon="0" rev="0"/>
            </a:camera>
            <a:lightRig rig="contrasting" dir="t">
              <a:rot lat="0" lon="0" rev="1200000"/>
            </a:lightRig>
          </a:scene3d>
        </p:grpSpPr>
        <p:sp>
          <p:nvSpPr>
            <p:cNvPr id="52" name="圓角矩形 51"/>
            <p:cNvSpPr/>
            <p:nvPr/>
          </p:nvSpPr>
          <p:spPr>
            <a:xfrm>
              <a:off x="437" y="5067819"/>
              <a:ext cx="948765" cy="1084428"/>
            </a:xfrm>
            <a:prstGeom prst="roundRect">
              <a:avLst/>
            </a:prstGeom>
            <a:solidFill>
              <a:srgbClr val="645DAD"/>
            </a:solidFill>
            <a:sp3d contourW="19050" prstMaterial="metal">
              <a:bevelT w="88900" h="203200"/>
              <a:bevelB w="165100" h="254000"/>
            </a:sp3d>
          </p:spPr>
          <p:style>
            <a:lnRef idx="0">
              <a:schemeClr val="lt1">
                <a:hueOff val="0"/>
                <a:satOff val="0"/>
                <a:lumOff val="0"/>
                <a:alphaOff val="0"/>
              </a:schemeClr>
            </a:lnRef>
            <a:fillRef idx="1">
              <a:schemeClr val="accent4">
                <a:hueOff val="-4464770"/>
                <a:satOff val="26899"/>
                <a:lumOff val="2156"/>
                <a:alphaOff val="0"/>
              </a:schemeClr>
            </a:fillRef>
            <a:effectRef idx="2">
              <a:schemeClr val="accent4">
                <a:hueOff val="-4464770"/>
                <a:satOff val="26899"/>
                <a:lumOff val="2156"/>
                <a:alphaOff val="0"/>
              </a:schemeClr>
            </a:effectRef>
            <a:fontRef idx="minor">
              <a:schemeClr val="lt1"/>
            </a:fontRef>
          </p:style>
        </p:sp>
        <p:sp>
          <p:nvSpPr>
            <p:cNvPr id="53" name="圓角矩形 22"/>
            <p:cNvSpPr/>
            <p:nvPr/>
          </p:nvSpPr>
          <p:spPr>
            <a:xfrm>
              <a:off x="46752" y="5114134"/>
              <a:ext cx="856135" cy="99179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33350" tIns="66675" rIns="133350" bIns="66675" numCol="1" spcCol="1270" rtlCol="0" anchor="ctr" anchorCtr="0">
              <a:noAutofit/>
            </a:bodyPr>
            <a:lstStyle/>
            <a:p>
              <a:pPr lvl="0" algn="ctr" defTabSz="1555750" rtl="0">
                <a:spcBef>
                  <a:spcPct val="0"/>
                </a:spcBef>
                <a:spcAft>
                  <a:spcPct val="35000"/>
                </a:spcAft>
              </a:pPr>
              <a:r>
                <a:rPr lang="en-US" sz="2800" dirty="0">
                  <a:latin typeface="Arial Unicode MS" panose="020B0604020202020204" pitchFamily="34" charset="-120"/>
                  <a:ea typeface="Arial Unicode MS" panose="020B0604020202020204" pitchFamily="34" charset="-120"/>
                </a:rPr>
                <a:t>(III)</a:t>
              </a:r>
              <a:r>
                <a:rPr lang="en-US" sz="2800" kern="1200" dirty="0">
                  <a:latin typeface="Arial Unicode MS" panose="020B0604020202020204" pitchFamily="34" charset="-120"/>
                  <a:ea typeface="Arial Unicode MS" panose="020B0604020202020204" pitchFamily="34" charset="-120"/>
                </a:rPr>
                <a:t> </a:t>
              </a:r>
            </a:p>
          </p:txBody>
        </p:sp>
      </p:grpSp>
      <p:grpSp>
        <p:nvGrpSpPr>
          <p:cNvPr id="6" name="群組 14"/>
          <p:cNvGrpSpPr/>
          <p:nvPr/>
        </p:nvGrpSpPr>
        <p:grpSpPr>
          <a:xfrm>
            <a:off x="1496054" y="596767"/>
            <a:ext cx="7055781" cy="1953002"/>
            <a:chOff x="949231" y="3954876"/>
            <a:chExt cx="7055781" cy="1038314"/>
          </a:xfrm>
          <a:scene3d>
            <a:camera prst="orthographicFront">
              <a:rot lat="0" lon="0" rev="0"/>
            </a:camera>
            <a:lightRig rig="contrasting" dir="t">
              <a:rot lat="0" lon="0" rev="1200000"/>
            </a:lightRig>
          </a:scene3d>
        </p:grpSpPr>
        <p:sp>
          <p:nvSpPr>
            <p:cNvPr id="56" name="圓角化同側角落矩形 55"/>
            <p:cNvSpPr/>
            <p:nvPr/>
          </p:nvSpPr>
          <p:spPr>
            <a:xfrm rot="5400000">
              <a:off x="3957965" y="946142"/>
              <a:ext cx="1038314" cy="7055781"/>
            </a:xfrm>
            <a:prstGeom prst="round2SameRect">
              <a:avLst/>
            </a:prstGeom>
            <a:solidFill>
              <a:srgbClr val="D6D2E1">
                <a:alpha val="89804"/>
              </a:srgbClr>
            </a:solidFill>
            <a:sp3d contourW="19050" prstMaterial="metal">
              <a:bevelT w="88900" h="203200"/>
              <a:bevelB w="165100" h="254000"/>
            </a:sp3d>
          </p:spPr>
          <p:style>
            <a:lnRef idx="0">
              <a:schemeClr val="accent4">
                <a:tint val="40000"/>
                <a:alpha val="90000"/>
                <a:hueOff val="-2959279"/>
                <a:satOff val="16618"/>
                <a:lumOff val="1056"/>
                <a:alphaOff val="0"/>
              </a:schemeClr>
            </a:lnRef>
            <a:fillRef idx="1">
              <a:schemeClr val="accent4">
                <a:tint val="40000"/>
                <a:alpha val="90000"/>
                <a:hueOff val="-2959279"/>
                <a:satOff val="16618"/>
                <a:lumOff val="1056"/>
                <a:alphaOff val="0"/>
              </a:schemeClr>
            </a:fillRef>
            <a:effectRef idx="0">
              <a:schemeClr val="accent4">
                <a:tint val="40000"/>
                <a:alpha val="90000"/>
                <a:hueOff val="-2959279"/>
                <a:satOff val="16618"/>
                <a:lumOff val="1056"/>
                <a:alphaOff val="0"/>
              </a:schemeClr>
            </a:effectRef>
            <a:fontRef idx="minor">
              <a:schemeClr val="dk1">
                <a:hueOff val="0"/>
                <a:satOff val="0"/>
                <a:lumOff val="0"/>
                <a:alphaOff val="0"/>
              </a:schemeClr>
            </a:fontRef>
          </p:style>
        </p:sp>
        <p:sp>
          <p:nvSpPr>
            <p:cNvPr id="57" name="圓角化同側角落矩形 16"/>
            <p:cNvSpPr/>
            <p:nvPr/>
          </p:nvSpPr>
          <p:spPr>
            <a:xfrm>
              <a:off x="1087918" y="4005561"/>
              <a:ext cx="6866409" cy="936942"/>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rtlCol="0" anchor="ctr" anchorCtr="0">
              <a:noAutofit/>
            </a:bodyPr>
            <a:lstStyle/>
            <a:p>
              <a:pPr algn="just"/>
              <a:r>
                <a:rPr lang="en-US" sz="1200" dirty="0">
                  <a:latin typeface="Arial Unicode MS" panose="020B0604020202020204" pitchFamily="34" charset="-120"/>
                  <a:ea typeface="Arial Unicode MS" panose="020B0604020202020204" pitchFamily="34" charset="-120"/>
                </a:rPr>
                <a:t>The current housing policy has indeed delayed some construction projects, but "MRT construction", "railway construction" and "public-office urban renewal" have become new trends in the layout of construction companies, and the number of commercial-office building projects has increased , the construction of MRT houses, and the active development and establishment of major industrial parks (industrial parks) in the south, these are enough to make up for the loss in the preceding item</a:t>
              </a:r>
              <a:r>
                <a:rPr lang="en-US" sz="1200" dirty="0" smtClean="0">
                  <a:latin typeface="Arial Unicode MS" panose="020B0604020202020204" pitchFamily="34" charset="-120"/>
                  <a:ea typeface="Arial Unicode MS" panose="020B0604020202020204" pitchFamily="34" charset="-120"/>
                </a:rPr>
                <a:t>.</a:t>
              </a:r>
              <a:endParaRPr lang="en-US" sz="1200" dirty="0">
                <a:latin typeface="Arial Unicode MS" panose="020B0604020202020204" pitchFamily="34" charset="-120"/>
                <a:ea typeface="Arial Unicode MS" panose="020B0604020202020204" pitchFamily="34" charset="-120"/>
              </a:endParaRPr>
            </a:p>
          </p:txBody>
        </p:sp>
      </p:grpSp>
      <p:grpSp>
        <p:nvGrpSpPr>
          <p:cNvPr id="7" name="群組 17"/>
          <p:cNvGrpSpPr/>
          <p:nvPr/>
        </p:nvGrpSpPr>
        <p:grpSpPr>
          <a:xfrm>
            <a:off x="581787" y="596765"/>
            <a:ext cx="1129060" cy="2009723"/>
            <a:chOff x="437" y="3945142"/>
            <a:chExt cx="948794" cy="1057783"/>
          </a:xfrm>
          <a:scene3d>
            <a:camera prst="orthographicFront">
              <a:rot lat="0" lon="0" rev="0"/>
            </a:camera>
            <a:lightRig rig="contrasting" dir="t">
              <a:rot lat="0" lon="0" rev="1200000"/>
            </a:lightRig>
          </a:scene3d>
        </p:grpSpPr>
        <p:sp>
          <p:nvSpPr>
            <p:cNvPr id="59" name="圓角矩形 58"/>
            <p:cNvSpPr/>
            <p:nvPr/>
          </p:nvSpPr>
          <p:spPr>
            <a:xfrm>
              <a:off x="437" y="3945142"/>
              <a:ext cx="948794" cy="1057783"/>
            </a:xfrm>
            <a:prstGeom prst="roundRect">
              <a:avLst/>
            </a:prstGeom>
            <a:solidFill>
              <a:srgbClr val="7460A7"/>
            </a:solidFill>
            <a:sp3d contourW="19050" prstMaterial="metal">
              <a:bevelT w="88900" h="203200"/>
              <a:bevelB w="165100" h="254000"/>
            </a:sp3d>
          </p:spPr>
          <p:style>
            <a:lnRef idx="0">
              <a:schemeClr val="lt1">
                <a:hueOff val="0"/>
                <a:satOff val="0"/>
                <a:lumOff val="0"/>
                <a:alphaOff val="0"/>
              </a:schemeClr>
            </a:lnRef>
            <a:fillRef idx="1">
              <a:schemeClr val="accent4">
                <a:hueOff val="-3348577"/>
                <a:satOff val="20174"/>
                <a:lumOff val="1617"/>
                <a:alphaOff val="0"/>
              </a:schemeClr>
            </a:fillRef>
            <a:effectRef idx="2">
              <a:schemeClr val="accent4">
                <a:hueOff val="-3348577"/>
                <a:satOff val="20174"/>
                <a:lumOff val="1617"/>
                <a:alphaOff val="0"/>
              </a:schemeClr>
            </a:effectRef>
            <a:fontRef idx="minor">
              <a:schemeClr val="lt1"/>
            </a:fontRef>
          </p:style>
        </p:sp>
        <p:sp>
          <p:nvSpPr>
            <p:cNvPr id="60" name="圓角矩形 18"/>
            <p:cNvSpPr/>
            <p:nvPr/>
          </p:nvSpPr>
          <p:spPr>
            <a:xfrm>
              <a:off x="46753" y="3991458"/>
              <a:ext cx="856162" cy="965151"/>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33350" tIns="66675" rIns="133350" bIns="66675" numCol="1" spcCol="1270" rtlCol="0" anchor="ctr" anchorCtr="0">
              <a:noAutofit/>
            </a:bodyPr>
            <a:lstStyle/>
            <a:p>
              <a:pPr lvl="0" algn="ctr" defTabSz="1555750" rtl="0">
                <a:spcBef>
                  <a:spcPct val="0"/>
                </a:spcBef>
                <a:spcAft>
                  <a:spcPct val="35000"/>
                </a:spcAft>
              </a:pPr>
              <a:r>
                <a:rPr lang="en-US" sz="2800" dirty="0">
                  <a:latin typeface="Arial Unicode MS" panose="020B0604020202020204" pitchFamily="34" charset="-120"/>
                  <a:ea typeface="Arial Unicode MS" panose="020B0604020202020204" pitchFamily="34" charset="-120"/>
                </a:rPr>
                <a:t>(II)</a:t>
              </a:r>
              <a:endParaRPr lang="zh-TW" altLang="en-US" sz="2800" kern="1200" dirty="0">
                <a:latin typeface="Arial Unicode MS" panose="020B0604020202020204" pitchFamily="34" charset="-120"/>
                <a:ea typeface="Arial Unicode MS" panose="020B0604020202020204" pitchFamily="34" charset="-120"/>
              </a:endParaRPr>
            </a:p>
          </p:txBody>
        </p:sp>
      </p:gr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群組 14"/>
          <p:cNvGrpSpPr/>
          <p:nvPr/>
        </p:nvGrpSpPr>
        <p:grpSpPr>
          <a:xfrm>
            <a:off x="1532040" y="3250088"/>
            <a:ext cx="7099617" cy="1443210"/>
            <a:chOff x="949231" y="3954876"/>
            <a:chExt cx="7099617" cy="1038314"/>
          </a:xfrm>
          <a:scene3d>
            <a:camera prst="orthographicFront">
              <a:rot lat="0" lon="0" rev="0"/>
            </a:camera>
            <a:lightRig rig="contrasting" dir="t">
              <a:rot lat="0" lon="0" rev="1200000"/>
            </a:lightRig>
          </a:scene3d>
        </p:grpSpPr>
        <p:sp>
          <p:nvSpPr>
            <p:cNvPr id="15" name="圓角化同側角落矩形 14"/>
            <p:cNvSpPr/>
            <p:nvPr/>
          </p:nvSpPr>
          <p:spPr>
            <a:xfrm rot="5400000">
              <a:off x="3957965" y="946142"/>
              <a:ext cx="1038314" cy="7055781"/>
            </a:xfrm>
            <a:prstGeom prst="round2SameRect">
              <a:avLst/>
            </a:prstGeom>
            <a:solidFill>
              <a:srgbClr val="D0DAE8">
                <a:alpha val="89804"/>
              </a:srgbClr>
            </a:solidFill>
            <a:sp3d contourW="19050" prstMaterial="metal">
              <a:bevelT w="88900" h="203200"/>
              <a:bevelB w="165100" h="254000"/>
            </a:sp3d>
          </p:spPr>
          <p:style>
            <a:lnRef idx="0">
              <a:schemeClr val="accent4">
                <a:tint val="40000"/>
                <a:alpha val="90000"/>
                <a:hueOff val="-2959279"/>
                <a:satOff val="16618"/>
                <a:lumOff val="1056"/>
                <a:alphaOff val="0"/>
              </a:schemeClr>
            </a:lnRef>
            <a:fillRef idx="1">
              <a:schemeClr val="accent4">
                <a:tint val="40000"/>
                <a:alpha val="90000"/>
                <a:hueOff val="-2959279"/>
                <a:satOff val="16618"/>
                <a:lumOff val="1056"/>
                <a:alphaOff val="0"/>
              </a:schemeClr>
            </a:fillRef>
            <a:effectRef idx="0">
              <a:schemeClr val="accent4">
                <a:tint val="40000"/>
                <a:alpha val="90000"/>
                <a:hueOff val="-2959279"/>
                <a:satOff val="16618"/>
                <a:lumOff val="1056"/>
                <a:alphaOff val="0"/>
              </a:schemeClr>
            </a:effectRef>
            <a:fontRef idx="minor">
              <a:schemeClr val="dk1">
                <a:hueOff val="0"/>
                <a:satOff val="0"/>
                <a:lumOff val="0"/>
                <a:alphaOff val="0"/>
              </a:schemeClr>
            </a:fontRef>
          </p:style>
        </p:sp>
        <p:sp>
          <p:nvSpPr>
            <p:cNvPr id="16" name="圓角化同側角落矩形 16"/>
            <p:cNvSpPr/>
            <p:nvPr/>
          </p:nvSpPr>
          <p:spPr>
            <a:xfrm>
              <a:off x="1087918" y="4005561"/>
              <a:ext cx="6960930" cy="936942"/>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rtlCol="0" anchor="ctr" anchorCtr="0">
              <a:noAutofit/>
            </a:bodyPr>
            <a:lstStyle/>
            <a:p>
              <a:r>
                <a:rPr lang="en-US" sz="1200" dirty="0">
                  <a:latin typeface="Arial Unicode MS" panose="020B0604020202020204" pitchFamily="34" charset="-120"/>
                  <a:ea typeface="Arial Unicode MS" panose="020B0604020202020204" pitchFamily="34" charset="-120"/>
                </a:rPr>
                <a:t>The company's profits have increased significantly. From 2021 to 2022, the "net cash inflow from operating activities" will reach 3.836 billion and 2.978 billion respectively. Sufficient funds can be used for effective capital expenditures, and the ability to follow the trend of "high dividend rate and high yield" step forward</a:t>
              </a:r>
              <a:r>
                <a:rPr lang="en-US" sz="1200" dirty="0" smtClean="0">
                  <a:latin typeface="Arial Unicode MS" panose="020B0604020202020204" pitchFamily="34" charset="-120"/>
                  <a:ea typeface="Arial Unicode MS" panose="020B0604020202020204" pitchFamily="34" charset="-120"/>
                </a:rPr>
                <a:t>.</a:t>
              </a:r>
              <a:endParaRPr lang="en-US" sz="1200" dirty="0">
                <a:latin typeface="Arial Unicode MS" panose="020B0604020202020204" pitchFamily="34" charset="-120"/>
                <a:ea typeface="Arial Unicode MS" panose="020B0604020202020204" pitchFamily="34" charset="-120"/>
              </a:endParaRPr>
            </a:p>
          </p:txBody>
        </p:sp>
      </p:grpSp>
      <p:grpSp>
        <p:nvGrpSpPr>
          <p:cNvPr id="17" name="群組 17"/>
          <p:cNvGrpSpPr/>
          <p:nvPr/>
        </p:nvGrpSpPr>
        <p:grpSpPr>
          <a:xfrm>
            <a:off x="717510" y="3236269"/>
            <a:ext cx="1129060" cy="1531674"/>
            <a:chOff x="-55359" y="5163406"/>
            <a:chExt cx="948794" cy="1057783"/>
          </a:xfrm>
          <a:scene3d>
            <a:camera prst="orthographicFront">
              <a:rot lat="0" lon="0" rev="0"/>
            </a:camera>
            <a:lightRig rig="contrasting" dir="t">
              <a:rot lat="0" lon="0" rev="1200000"/>
            </a:lightRig>
          </a:scene3d>
        </p:grpSpPr>
        <p:sp>
          <p:nvSpPr>
            <p:cNvPr id="18" name="圓角矩形 17"/>
            <p:cNvSpPr/>
            <p:nvPr/>
          </p:nvSpPr>
          <p:spPr>
            <a:xfrm>
              <a:off x="-55359" y="5163406"/>
              <a:ext cx="948794" cy="1057783"/>
            </a:xfrm>
            <a:prstGeom prst="roundRect">
              <a:avLst/>
            </a:prstGeom>
            <a:solidFill>
              <a:srgbClr val="5280BC"/>
            </a:solidFill>
            <a:sp3d contourW="19050" prstMaterial="metal">
              <a:bevelT w="88900" h="203200"/>
              <a:bevelB w="165100" h="254000"/>
            </a:sp3d>
          </p:spPr>
          <p:style>
            <a:lnRef idx="0">
              <a:schemeClr val="lt1">
                <a:hueOff val="0"/>
                <a:satOff val="0"/>
                <a:lumOff val="0"/>
                <a:alphaOff val="0"/>
              </a:schemeClr>
            </a:lnRef>
            <a:fillRef idx="1">
              <a:schemeClr val="accent4">
                <a:hueOff val="-3348577"/>
                <a:satOff val="20174"/>
                <a:lumOff val="1617"/>
                <a:alphaOff val="0"/>
              </a:schemeClr>
            </a:fillRef>
            <a:effectRef idx="2">
              <a:schemeClr val="accent4">
                <a:hueOff val="-3348577"/>
                <a:satOff val="20174"/>
                <a:lumOff val="1617"/>
                <a:alphaOff val="0"/>
              </a:schemeClr>
            </a:effectRef>
            <a:fontRef idx="minor">
              <a:schemeClr val="lt1"/>
            </a:fontRef>
          </p:style>
        </p:sp>
        <p:sp>
          <p:nvSpPr>
            <p:cNvPr id="19" name="圓角矩形 18"/>
            <p:cNvSpPr/>
            <p:nvPr/>
          </p:nvSpPr>
          <p:spPr>
            <a:xfrm>
              <a:off x="-9043" y="5182871"/>
              <a:ext cx="856162" cy="965151"/>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33350" tIns="66675" rIns="133350" bIns="66675" numCol="1" spcCol="1270" rtlCol="0" anchor="ctr" anchorCtr="0">
              <a:noAutofit/>
            </a:bodyPr>
            <a:lstStyle/>
            <a:p>
              <a:pPr lvl="0" algn="ctr" defTabSz="1555750" rtl="0">
                <a:spcBef>
                  <a:spcPct val="0"/>
                </a:spcBef>
                <a:spcAft>
                  <a:spcPct val="35000"/>
                </a:spcAft>
              </a:pPr>
              <a:r>
                <a:rPr lang="en-US" sz="2800" dirty="0">
                  <a:latin typeface="Arial Unicode MS" panose="020B0604020202020204" pitchFamily="34" charset="-120"/>
                  <a:ea typeface="Arial Unicode MS" panose="020B0604020202020204" pitchFamily="34" charset="-120"/>
                </a:rPr>
                <a:t>(VI)</a:t>
              </a:r>
              <a:endParaRPr lang="zh-TW" altLang="en-US" sz="2800" kern="1200" dirty="0">
                <a:latin typeface="Arial Unicode MS" panose="020B0604020202020204" pitchFamily="34" charset="-120"/>
                <a:ea typeface="Arial Unicode MS" panose="020B0604020202020204" pitchFamily="34" charset="-120"/>
              </a:endParaRPr>
            </a:p>
          </p:txBody>
        </p:sp>
      </p:grpSp>
      <p:sp>
        <p:nvSpPr>
          <p:cNvPr id="27" name="文字方塊 26"/>
          <p:cNvSpPr txBox="1"/>
          <p:nvPr/>
        </p:nvSpPr>
        <p:spPr>
          <a:xfrm>
            <a:off x="8685975" y="6413500"/>
            <a:ext cx="458025" cy="369332"/>
          </a:xfrm>
          <a:prstGeom prst="rect">
            <a:avLst/>
          </a:prstGeom>
          <a:noFill/>
        </p:spPr>
        <p:txBody>
          <a:bodyPr wrap="square" lIns="0" rIns="0" rtlCol="0">
            <a:spAutoFit/>
          </a:bodyPr>
          <a:lstStyle/>
          <a:p>
            <a:pPr algn="ctr" rtl="0"/>
            <a:r>
              <a:rPr lang="en-US" dirty="0" smtClean="0">
                <a:solidFill>
                  <a:schemeClr val="bg1">
                    <a:lumMod val="50000"/>
                  </a:schemeClr>
                </a:solidFill>
              </a:rPr>
              <a:t>P.7</a:t>
            </a:r>
            <a:endParaRPr lang="zh-TW" altLang="en-US" dirty="0">
              <a:solidFill>
                <a:schemeClr val="bg1">
                  <a:lumMod val="50000"/>
                </a:schemeClr>
              </a:solidFill>
            </a:endParaRPr>
          </a:p>
        </p:txBody>
      </p:sp>
      <p:grpSp>
        <p:nvGrpSpPr>
          <p:cNvPr id="10" name="群組 8"/>
          <p:cNvGrpSpPr/>
          <p:nvPr/>
        </p:nvGrpSpPr>
        <p:grpSpPr>
          <a:xfrm>
            <a:off x="1713288" y="935729"/>
            <a:ext cx="6972687" cy="1915429"/>
            <a:chOff x="949232" y="3152738"/>
            <a:chExt cx="7055781" cy="705161"/>
          </a:xfrm>
          <a:scene3d>
            <a:camera prst="orthographicFront">
              <a:rot lat="0" lon="0" rev="0"/>
            </a:camera>
            <a:lightRig rig="contrasting" dir="t">
              <a:rot lat="0" lon="0" rev="1200000"/>
            </a:lightRig>
          </a:scene3d>
        </p:grpSpPr>
        <p:sp>
          <p:nvSpPr>
            <p:cNvPr id="11" name="圓角化同側角落矩形 10"/>
            <p:cNvSpPr/>
            <p:nvPr/>
          </p:nvSpPr>
          <p:spPr>
            <a:xfrm rot="5400000">
              <a:off x="4124542" y="-22572"/>
              <a:ext cx="705161" cy="7055781"/>
            </a:xfrm>
            <a:prstGeom prst="round2SameRect">
              <a:avLst/>
            </a:prstGeom>
            <a:solidFill>
              <a:srgbClr val="D1D3E5">
                <a:alpha val="89804"/>
              </a:srgbClr>
            </a:solidFill>
            <a:sp3d contourW="19050" prstMaterial="metal">
              <a:bevelT w="88900" h="203200"/>
              <a:bevelB w="165100" h="254000"/>
            </a:sp3d>
          </p:spPr>
          <p:style>
            <a:lnRef idx="0">
              <a:schemeClr val="accent4">
                <a:tint val="40000"/>
                <a:alpha val="90000"/>
                <a:hueOff val="-1972853"/>
                <a:satOff val="11079"/>
                <a:lumOff val="704"/>
                <a:alphaOff val="0"/>
              </a:schemeClr>
            </a:lnRef>
            <a:fillRef idx="1">
              <a:schemeClr val="accent4">
                <a:tint val="40000"/>
                <a:alpha val="90000"/>
                <a:hueOff val="-1972853"/>
                <a:satOff val="11079"/>
                <a:lumOff val="704"/>
                <a:alphaOff val="0"/>
              </a:schemeClr>
            </a:fillRef>
            <a:effectRef idx="0">
              <a:schemeClr val="accent4">
                <a:tint val="40000"/>
                <a:alpha val="90000"/>
                <a:hueOff val="-1972853"/>
                <a:satOff val="11079"/>
                <a:lumOff val="704"/>
                <a:alphaOff val="0"/>
              </a:schemeClr>
            </a:effectRef>
            <a:fontRef idx="minor">
              <a:schemeClr val="dk1">
                <a:hueOff val="0"/>
                <a:satOff val="0"/>
                <a:lumOff val="0"/>
                <a:alphaOff val="0"/>
              </a:schemeClr>
            </a:fontRef>
          </p:style>
        </p:sp>
        <p:sp>
          <p:nvSpPr>
            <p:cNvPr id="12" name="圓角化同側角落矩形 12"/>
            <p:cNvSpPr/>
            <p:nvPr/>
          </p:nvSpPr>
          <p:spPr>
            <a:xfrm>
              <a:off x="982309" y="3152738"/>
              <a:ext cx="6884654" cy="636315"/>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rtlCol="0" anchor="ctr" anchorCtr="0">
              <a:noAutofit/>
            </a:bodyPr>
            <a:lstStyle/>
            <a:p>
              <a:pPr marL="0" lvl="1" algn="just" defTabSz="622300">
                <a:spcAft>
                  <a:spcPts val="600"/>
                </a:spcAft>
              </a:pPr>
              <a:r>
                <a:rPr lang="en-US" sz="1200" dirty="0" smtClean="0">
                  <a:latin typeface="Arial Unicode MS" panose="020B0604020202020204" pitchFamily="34" charset="-120"/>
                  <a:ea typeface="Arial Unicode MS" panose="020B0604020202020204" pitchFamily="34" charset="-120"/>
                </a:rPr>
                <a:t>Combined with the calcium silicate board of “WELLPOOL </a:t>
              </a:r>
              <a:r>
                <a:rPr lang="en-US" sz="1200" dirty="0" err="1" smtClean="0">
                  <a:latin typeface="Arial Unicode MS" panose="020B0604020202020204" pitchFamily="34" charset="-120"/>
                  <a:ea typeface="Arial Unicode MS" panose="020B0604020202020204" pitchFamily="34" charset="-120"/>
                </a:rPr>
                <a:t>Co.,LTD</a:t>
              </a:r>
              <a:r>
                <a:rPr lang="en-US" sz="1200" dirty="0" smtClean="0">
                  <a:latin typeface="Arial Unicode MS" panose="020B0604020202020204" pitchFamily="34" charset="-120"/>
                  <a:ea typeface="Arial Unicode MS" panose="020B0604020202020204" pitchFamily="34" charset="-120"/>
                </a:rPr>
                <a:t>", the "Chiayi Concrete Plant" was selected to add ALC (Autoclaved Light weight Concrete) lightweight partition boards, commonly known as improved white bricks (one piece = 40 cm × 60 cm × 10 cm = 0.024m</a:t>
              </a:r>
              <a:r>
                <a:rPr lang="en-US" sz="1200" baseline="30000" dirty="0" smtClean="0">
                  <a:latin typeface="Arial Unicode MS" panose="020B0604020202020204" pitchFamily="34" charset="-120"/>
                  <a:ea typeface="Arial Unicode MS" panose="020B0604020202020204" pitchFamily="34" charset="-120"/>
                </a:rPr>
                <a:t>3</a:t>
              </a:r>
              <a:r>
                <a:rPr lang="en-US" sz="1200" dirty="0" smtClean="0">
                  <a:latin typeface="Arial Unicode MS" panose="020B0604020202020204" pitchFamily="34" charset="-120"/>
                  <a:ea typeface="Arial Unicode MS" panose="020B0604020202020204" pitchFamily="34" charset="-120"/>
                </a:rPr>
                <a:t> , can replace 24 red bricks, and the weight is 1/4), the plant's planned production capacity is 200,000 m</a:t>
              </a:r>
              <a:r>
                <a:rPr lang="en-US" sz="1200" baseline="30000" dirty="0" smtClean="0">
                  <a:latin typeface="Arial Unicode MS" panose="020B0604020202020204" pitchFamily="34" charset="-120"/>
                  <a:ea typeface="Arial Unicode MS" panose="020B0604020202020204" pitchFamily="34" charset="-120"/>
                </a:rPr>
                <a:t>3</a:t>
              </a:r>
              <a:r>
                <a:rPr lang="en-US" sz="1200" dirty="0" smtClean="0">
                  <a:latin typeface="Arial Unicode MS" panose="020B0604020202020204" pitchFamily="34" charset="-120"/>
                  <a:ea typeface="Arial Unicode MS" panose="020B0604020202020204" pitchFamily="34" charset="-120"/>
                </a:rPr>
                <a:t> (actual mass production can reach 350,000 m</a:t>
              </a:r>
              <a:r>
                <a:rPr lang="en-US" sz="1200" baseline="30000" dirty="0" smtClean="0">
                  <a:latin typeface="Arial Unicode MS" panose="020B0604020202020204" pitchFamily="34" charset="-120"/>
                  <a:ea typeface="Arial Unicode MS" panose="020B0604020202020204" pitchFamily="34" charset="-120"/>
                </a:rPr>
                <a:t>3</a:t>
              </a:r>
              <a:r>
                <a:rPr lang="en-US" sz="1200" dirty="0" smtClean="0">
                  <a:latin typeface="Arial Unicode MS" panose="020B0604020202020204" pitchFamily="34" charset="-120"/>
                  <a:ea typeface="Arial Unicode MS" panose="020B0604020202020204" pitchFamily="34" charset="-120"/>
                </a:rPr>
                <a:t>), the current unit price is 3,100 yuan/m</a:t>
              </a:r>
              <a:r>
                <a:rPr lang="en-US" sz="1200" baseline="30000" dirty="0" smtClean="0">
                  <a:latin typeface="Arial Unicode MS" panose="020B0604020202020204" pitchFamily="34" charset="-120"/>
                  <a:ea typeface="Arial Unicode MS" panose="020B0604020202020204" pitchFamily="34" charset="-120"/>
                </a:rPr>
                <a:t>3</a:t>
              </a:r>
              <a:r>
                <a:rPr lang="en-US" sz="1200" dirty="0" smtClean="0">
                  <a:latin typeface="Arial Unicode MS" panose="020B0604020202020204" pitchFamily="34" charset="-120"/>
                  <a:ea typeface="Arial Unicode MS" panose="020B0604020202020204" pitchFamily="34" charset="-120"/>
                </a:rPr>
                <a:t>, and it will be officially mass-produced by the end of 2021 , officially entered the "light compartment market" with business opportunities of NT$10 billion.</a:t>
              </a:r>
              <a:endParaRPr lang="en-US" sz="1200" dirty="0">
                <a:latin typeface="Arial Unicode MS" panose="020B0604020202020204" pitchFamily="34" charset="-120"/>
                <a:ea typeface="Arial Unicode MS" panose="020B0604020202020204" pitchFamily="34" charset="-120"/>
              </a:endParaRPr>
            </a:p>
          </p:txBody>
        </p:sp>
      </p:grpSp>
      <p:grpSp>
        <p:nvGrpSpPr>
          <p:cNvPr id="13" name="群組 11"/>
          <p:cNvGrpSpPr/>
          <p:nvPr/>
        </p:nvGrpSpPr>
        <p:grpSpPr>
          <a:xfrm>
            <a:off x="703894" y="935730"/>
            <a:ext cx="1129060" cy="1915429"/>
            <a:chOff x="437" y="3130389"/>
            <a:chExt cx="948794" cy="749857"/>
          </a:xfrm>
          <a:scene3d>
            <a:camera prst="orthographicFront">
              <a:rot lat="0" lon="0" rev="0"/>
            </a:camera>
            <a:lightRig rig="contrasting" dir="t">
              <a:rot lat="0" lon="0" rev="1200000"/>
            </a:lightRig>
          </a:scene3d>
        </p:grpSpPr>
        <p:sp>
          <p:nvSpPr>
            <p:cNvPr id="20" name="圓角矩形 19"/>
            <p:cNvSpPr/>
            <p:nvPr/>
          </p:nvSpPr>
          <p:spPr>
            <a:xfrm>
              <a:off x="437" y="3130389"/>
              <a:ext cx="948794" cy="749857"/>
            </a:xfrm>
            <a:prstGeom prst="roundRect">
              <a:avLst/>
            </a:prstGeom>
            <a:solidFill>
              <a:srgbClr val="556EB7"/>
            </a:solidFill>
            <a:sp3d contourW="19050" prstMaterial="metal">
              <a:bevelT w="88900" h="203200"/>
              <a:bevelB w="165100" h="254000"/>
            </a:sp3d>
          </p:spPr>
          <p:style>
            <a:lnRef idx="0">
              <a:schemeClr val="lt1">
                <a:hueOff val="0"/>
                <a:satOff val="0"/>
                <a:lumOff val="0"/>
                <a:alphaOff val="0"/>
              </a:schemeClr>
            </a:lnRef>
            <a:fillRef idx="1">
              <a:schemeClr val="accent4">
                <a:hueOff val="-2232385"/>
                <a:satOff val="13449"/>
                <a:lumOff val="1078"/>
                <a:alphaOff val="0"/>
              </a:schemeClr>
            </a:fillRef>
            <a:effectRef idx="2">
              <a:schemeClr val="accent4">
                <a:hueOff val="-2232385"/>
                <a:satOff val="13449"/>
                <a:lumOff val="1078"/>
                <a:alphaOff val="0"/>
              </a:schemeClr>
            </a:effectRef>
            <a:fontRef idx="minor">
              <a:schemeClr val="lt1"/>
            </a:fontRef>
          </p:style>
        </p:sp>
        <p:sp>
          <p:nvSpPr>
            <p:cNvPr id="21" name="圓角矩形 14"/>
            <p:cNvSpPr/>
            <p:nvPr/>
          </p:nvSpPr>
          <p:spPr>
            <a:xfrm>
              <a:off x="37042" y="3166994"/>
              <a:ext cx="875584" cy="67664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33350" tIns="66675" rIns="133350" bIns="66675" numCol="1" spcCol="1270" rtlCol="0" anchor="ctr" anchorCtr="0">
              <a:noAutofit/>
            </a:bodyPr>
            <a:lstStyle/>
            <a:p>
              <a:pPr lvl="0" algn="ctr" defTabSz="1555750" rtl="0">
                <a:spcBef>
                  <a:spcPct val="0"/>
                </a:spcBef>
                <a:spcAft>
                  <a:spcPct val="35000"/>
                </a:spcAft>
              </a:pPr>
              <a:r>
                <a:rPr lang="en-US" sz="2800" kern="1200" dirty="0">
                  <a:latin typeface="Arial Unicode MS" panose="020B0604020202020204" pitchFamily="34" charset="-120"/>
                  <a:ea typeface="Arial Unicode MS" panose="020B0604020202020204" pitchFamily="34" charset="-120"/>
                </a:rPr>
                <a:t>(V) </a:t>
              </a:r>
            </a:p>
          </p:txBody>
        </p:sp>
      </p:gr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a:xfrm>
            <a:off x="124144" y="109976"/>
            <a:ext cx="7757481" cy="529756"/>
          </a:xfrm>
          <a:prstGeom prst="rect">
            <a:avLst/>
          </a:prstGeom>
        </p:spPr>
        <p:txBody>
          <a:bodyPr rtlCol="0"/>
          <a:lstStyle/>
          <a:p>
            <a:pPr algn="ctr" rtl="0">
              <a:spcBef>
                <a:spcPts val="0"/>
              </a:spcBef>
              <a:spcAft>
                <a:spcPts val="1200"/>
              </a:spcAft>
            </a:pPr>
            <a:r>
              <a:rPr lang="en-US" sz="2400" dirty="0" smtClean="0">
                <a:latin typeface="Arial Unicode MS" panose="020B0604020202020204" pitchFamily="34" charset="-120"/>
                <a:ea typeface="Arial Unicode MS" panose="020B0604020202020204" pitchFamily="34" charset="-120"/>
              </a:rPr>
              <a:t>IV</a:t>
            </a:r>
            <a:r>
              <a:rPr lang="en-US" sz="2400" dirty="0">
                <a:latin typeface="Arial Unicode MS" panose="020B0604020202020204" pitchFamily="34" charset="-120"/>
                <a:ea typeface="Arial Unicode MS" panose="020B0604020202020204" pitchFamily="34" charset="-120"/>
              </a:rPr>
              <a:t>. Company's Potential Advantages (Highlights)</a:t>
            </a:r>
          </a:p>
        </p:txBody>
      </p:sp>
      <p:grpSp>
        <p:nvGrpSpPr>
          <p:cNvPr id="3" name="群組 8"/>
          <p:cNvGrpSpPr/>
          <p:nvPr/>
        </p:nvGrpSpPr>
        <p:grpSpPr>
          <a:xfrm>
            <a:off x="1695130" y="771899"/>
            <a:ext cx="7055781" cy="722364"/>
            <a:chOff x="949232" y="3152738"/>
            <a:chExt cx="7055781" cy="705161"/>
          </a:xfrm>
          <a:scene3d>
            <a:camera prst="orthographicFront">
              <a:rot lat="0" lon="0" rev="0"/>
            </a:camera>
            <a:lightRig rig="contrasting" dir="t">
              <a:rot lat="0" lon="0" rev="1200000"/>
            </a:lightRig>
          </a:scene3d>
        </p:grpSpPr>
        <p:sp>
          <p:nvSpPr>
            <p:cNvPr id="10" name="圓角化同側角落矩形 9"/>
            <p:cNvSpPr/>
            <p:nvPr/>
          </p:nvSpPr>
          <p:spPr>
            <a:xfrm rot="5400000">
              <a:off x="4124542" y="-22572"/>
              <a:ext cx="705161" cy="7055781"/>
            </a:xfrm>
            <a:prstGeom prst="round2SameRect">
              <a:avLst/>
            </a:prstGeom>
            <a:solidFill>
              <a:srgbClr val="D8D3E0">
                <a:alpha val="89804"/>
              </a:srgbClr>
            </a:solidFill>
            <a:sp3d contourW="19050" prstMaterial="metal">
              <a:bevelT w="88900" h="203200"/>
              <a:bevelB w="165100" h="254000"/>
            </a:sp3d>
          </p:spPr>
          <p:style>
            <a:lnRef idx="0">
              <a:schemeClr val="accent4">
                <a:tint val="40000"/>
                <a:alpha val="90000"/>
                <a:hueOff val="-1972853"/>
                <a:satOff val="11079"/>
                <a:lumOff val="704"/>
                <a:alphaOff val="0"/>
              </a:schemeClr>
            </a:lnRef>
            <a:fillRef idx="1">
              <a:schemeClr val="accent4">
                <a:tint val="40000"/>
                <a:alpha val="90000"/>
                <a:hueOff val="-1972853"/>
                <a:satOff val="11079"/>
                <a:lumOff val="704"/>
                <a:alphaOff val="0"/>
              </a:schemeClr>
            </a:fillRef>
            <a:effectRef idx="0">
              <a:schemeClr val="accent4">
                <a:tint val="40000"/>
                <a:alpha val="90000"/>
                <a:hueOff val="-1972853"/>
                <a:satOff val="11079"/>
                <a:lumOff val="704"/>
                <a:alphaOff val="0"/>
              </a:schemeClr>
            </a:effectRef>
            <a:fontRef idx="minor">
              <a:schemeClr val="dk1">
                <a:hueOff val="0"/>
                <a:satOff val="0"/>
                <a:lumOff val="0"/>
                <a:alphaOff val="0"/>
              </a:schemeClr>
            </a:fontRef>
          </p:style>
        </p:sp>
        <p:sp>
          <p:nvSpPr>
            <p:cNvPr id="11" name="圓角化同側角落矩形 12"/>
            <p:cNvSpPr/>
            <p:nvPr/>
          </p:nvSpPr>
          <p:spPr>
            <a:xfrm>
              <a:off x="1085937" y="3187160"/>
              <a:ext cx="6884654" cy="636315"/>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rtlCol="0" anchor="ctr" anchorCtr="0">
              <a:noAutofit/>
            </a:bodyPr>
            <a:lstStyle/>
            <a:p>
              <a:pPr rtl="0"/>
              <a:r>
                <a:rPr lang="en-US" sz="1200" dirty="0">
                  <a:latin typeface="Arial Unicode MS" panose="020B0604020202020204" pitchFamily="34" charset="-120"/>
                  <a:ea typeface="Arial Unicode MS" panose="020B0604020202020204" pitchFamily="34" charset="-120"/>
                </a:rPr>
                <a:t>In response to the government's "Eastern District Gateway Program," the development of the </a:t>
              </a:r>
              <a:r>
                <a:rPr lang="en-US" sz="1200" dirty="0" err="1">
                  <a:latin typeface="Arial Unicode MS" panose="020B0604020202020204" pitchFamily="34" charset="-120"/>
                  <a:ea typeface="Arial Unicode MS" panose="020B0604020202020204" pitchFamily="34" charset="-120"/>
                </a:rPr>
                <a:t>Nangang</a:t>
              </a:r>
              <a:r>
                <a:rPr lang="en-US" sz="1200" dirty="0">
                  <a:latin typeface="Arial Unicode MS" panose="020B0604020202020204" pitchFamily="34" charset="-120"/>
                  <a:ea typeface="Arial Unicode MS" panose="020B0604020202020204" pitchFamily="34" charset="-120"/>
                </a:rPr>
                <a:t> Depot will create substantial asset appreciation and realize future benefits.</a:t>
              </a:r>
            </a:p>
          </p:txBody>
        </p:sp>
      </p:grpSp>
      <p:grpSp>
        <p:nvGrpSpPr>
          <p:cNvPr id="4" name="群組 11"/>
          <p:cNvGrpSpPr/>
          <p:nvPr/>
        </p:nvGrpSpPr>
        <p:grpSpPr>
          <a:xfrm>
            <a:off x="746335" y="735293"/>
            <a:ext cx="1129060" cy="755751"/>
            <a:chOff x="437" y="3130389"/>
            <a:chExt cx="948794" cy="749857"/>
          </a:xfrm>
          <a:scene3d>
            <a:camera prst="orthographicFront">
              <a:rot lat="0" lon="0" rev="0"/>
            </a:camera>
            <a:lightRig rig="contrasting" dir="t">
              <a:rot lat="0" lon="0" rev="1200000"/>
            </a:lightRig>
          </a:scene3d>
        </p:grpSpPr>
        <p:sp>
          <p:nvSpPr>
            <p:cNvPr id="13" name="圓角矩形 12"/>
            <p:cNvSpPr/>
            <p:nvPr/>
          </p:nvSpPr>
          <p:spPr>
            <a:xfrm>
              <a:off x="437" y="3130389"/>
              <a:ext cx="948794" cy="749857"/>
            </a:xfrm>
            <a:prstGeom prst="roundRect">
              <a:avLst/>
            </a:prstGeom>
            <a:solidFill>
              <a:schemeClr val="accent4"/>
            </a:solidFill>
            <a:sp3d contourW="19050" prstMaterial="metal">
              <a:bevelT w="88900" h="203200"/>
              <a:bevelB w="165100" h="254000"/>
            </a:sp3d>
          </p:spPr>
          <p:style>
            <a:lnRef idx="0">
              <a:schemeClr val="lt1">
                <a:hueOff val="0"/>
                <a:satOff val="0"/>
                <a:lumOff val="0"/>
                <a:alphaOff val="0"/>
              </a:schemeClr>
            </a:lnRef>
            <a:fillRef idx="1">
              <a:schemeClr val="accent4">
                <a:hueOff val="-2232385"/>
                <a:satOff val="13449"/>
                <a:lumOff val="1078"/>
                <a:alphaOff val="0"/>
              </a:schemeClr>
            </a:fillRef>
            <a:effectRef idx="2">
              <a:schemeClr val="accent4">
                <a:hueOff val="-2232385"/>
                <a:satOff val="13449"/>
                <a:lumOff val="1078"/>
                <a:alphaOff val="0"/>
              </a:schemeClr>
            </a:effectRef>
            <a:fontRef idx="minor">
              <a:schemeClr val="lt1"/>
            </a:fontRef>
          </p:style>
        </p:sp>
        <p:sp>
          <p:nvSpPr>
            <p:cNvPr id="14" name="圓角矩形 14"/>
            <p:cNvSpPr/>
            <p:nvPr/>
          </p:nvSpPr>
          <p:spPr>
            <a:xfrm>
              <a:off x="37042" y="3166994"/>
              <a:ext cx="875584" cy="67664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33350" tIns="66675" rIns="133350" bIns="66675" numCol="1" spcCol="1270" rtlCol="0" anchor="ctr" anchorCtr="0">
              <a:noAutofit/>
            </a:bodyPr>
            <a:lstStyle/>
            <a:p>
              <a:pPr lvl="0" algn="ctr" defTabSz="1555750" rtl="0">
                <a:spcBef>
                  <a:spcPct val="0"/>
                </a:spcBef>
                <a:spcAft>
                  <a:spcPct val="35000"/>
                </a:spcAft>
              </a:pPr>
              <a:r>
                <a:rPr lang="en-US" sz="2800" kern="1200" dirty="0">
                  <a:latin typeface="Arial Unicode MS" panose="020B0604020202020204" pitchFamily="34" charset="-120"/>
                  <a:ea typeface="Arial Unicode MS" panose="020B0604020202020204" pitchFamily="34" charset="-120"/>
                </a:rPr>
                <a:t>(I) </a:t>
              </a:r>
            </a:p>
          </p:txBody>
        </p:sp>
      </p:grpSp>
      <p:sp>
        <p:nvSpPr>
          <p:cNvPr id="34" name="文字方塊 33"/>
          <p:cNvSpPr txBox="1"/>
          <p:nvPr/>
        </p:nvSpPr>
        <p:spPr>
          <a:xfrm>
            <a:off x="8685975" y="6413500"/>
            <a:ext cx="458025" cy="369332"/>
          </a:xfrm>
          <a:prstGeom prst="rect">
            <a:avLst/>
          </a:prstGeom>
          <a:noFill/>
        </p:spPr>
        <p:txBody>
          <a:bodyPr wrap="square" lIns="0" rIns="0" rtlCol="0">
            <a:spAutoFit/>
          </a:bodyPr>
          <a:lstStyle/>
          <a:p>
            <a:pPr algn="ctr" rtl="0"/>
            <a:r>
              <a:rPr lang="en-US" dirty="0" smtClean="0">
                <a:solidFill>
                  <a:schemeClr val="bg1">
                    <a:lumMod val="50000"/>
                  </a:schemeClr>
                </a:solidFill>
              </a:rPr>
              <a:t>P.8</a:t>
            </a:r>
            <a:endParaRPr lang="zh-TW" altLang="en-US" dirty="0">
              <a:solidFill>
                <a:schemeClr val="bg1">
                  <a:lumMod val="50000"/>
                </a:schemeClr>
              </a:solidFill>
            </a:endParaRPr>
          </a:p>
        </p:txBody>
      </p:sp>
      <p:grpSp>
        <p:nvGrpSpPr>
          <p:cNvPr id="5" name="群組 14"/>
          <p:cNvGrpSpPr/>
          <p:nvPr/>
        </p:nvGrpSpPr>
        <p:grpSpPr>
          <a:xfrm>
            <a:off x="1674799" y="1578543"/>
            <a:ext cx="7055781" cy="5036861"/>
            <a:chOff x="949232" y="3954876"/>
            <a:chExt cx="7055781" cy="1038314"/>
          </a:xfrm>
          <a:scene3d>
            <a:camera prst="orthographicFront">
              <a:rot lat="0" lon="0" rev="0"/>
            </a:camera>
            <a:lightRig rig="contrasting" dir="t">
              <a:rot lat="0" lon="0" rev="1200000"/>
            </a:lightRig>
          </a:scene3d>
        </p:grpSpPr>
        <p:sp>
          <p:nvSpPr>
            <p:cNvPr id="18" name="圓角化同側角落矩形 17"/>
            <p:cNvSpPr/>
            <p:nvPr/>
          </p:nvSpPr>
          <p:spPr>
            <a:xfrm rot="5400000">
              <a:off x="3957966" y="946142"/>
              <a:ext cx="1038314" cy="7055781"/>
            </a:xfrm>
            <a:prstGeom prst="round2SameRect">
              <a:avLst/>
            </a:prstGeom>
            <a:solidFill>
              <a:srgbClr val="D6D2E1">
                <a:alpha val="89804"/>
              </a:srgbClr>
            </a:solidFill>
            <a:sp3d contourW="19050" prstMaterial="metal">
              <a:bevelT w="88900" h="203200"/>
              <a:bevelB w="165100" h="254000"/>
            </a:sp3d>
          </p:spPr>
          <p:style>
            <a:lnRef idx="0">
              <a:schemeClr val="accent4">
                <a:tint val="40000"/>
                <a:alpha val="90000"/>
                <a:hueOff val="-2959279"/>
                <a:satOff val="16618"/>
                <a:lumOff val="1056"/>
                <a:alphaOff val="0"/>
              </a:schemeClr>
            </a:lnRef>
            <a:fillRef idx="1">
              <a:schemeClr val="accent4">
                <a:tint val="40000"/>
                <a:alpha val="90000"/>
                <a:hueOff val="-2959279"/>
                <a:satOff val="16618"/>
                <a:lumOff val="1056"/>
                <a:alphaOff val="0"/>
              </a:schemeClr>
            </a:fillRef>
            <a:effectRef idx="0">
              <a:schemeClr val="accent4">
                <a:tint val="40000"/>
                <a:alpha val="90000"/>
                <a:hueOff val="-2959279"/>
                <a:satOff val="16618"/>
                <a:lumOff val="1056"/>
                <a:alphaOff val="0"/>
              </a:schemeClr>
            </a:effectRef>
            <a:fontRef idx="minor">
              <a:schemeClr val="dk1">
                <a:hueOff val="0"/>
                <a:satOff val="0"/>
                <a:lumOff val="0"/>
                <a:alphaOff val="0"/>
              </a:schemeClr>
            </a:fontRef>
          </p:style>
        </p:sp>
        <p:sp>
          <p:nvSpPr>
            <p:cNvPr id="19" name="圓角化同側角落矩形 16"/>
            <p:cNvSpPr/>
            <p:nvPr/>
          </p:nvSpPr>
          <p:spPr>
            <a:xfrm>
              <a:off x="1087918" y="4005561"/>
              <a:ext cx="6866409" cy="936942"/>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rtlCol="0" anchor="ctr" anchorCtr="0">
              <a:noAutofit/>
            </a:bodyPr>
            <a:lstStyle/>
            <a:p>
              <a:pPr algn="just">
                <a:spcAft>
                  <a:spcPts val="600"/>
                </a:spcAft>
              </a:pPr>
              <a:r>
                <a:rPr lang="en-US" sz="1200" dirty="0" smtClean="0">
                  <a:latin typeface="Arial Unicode MS" panose="020B0604020202020204" pitchFamily="34" charset="-120"/>
                  <a:ea typeface="Arial Unicode MS" panose="020B0604020202020204" pitchFamily="34" charset="-120"/>
                </a:rPr>
                <a:t>The </a:t>
              </a:r>
              <a:r>
                <a:rPr lang="en-US" sz="1200" dirty="0">
                  <a:latin typeface="Arial Unicode MS" panose="020B0604020202020204" pitchFamily="34" charset="-120"/>
                  <a:ea typeface="Arial Unicode MS" panose="020B0604020202020204" pitchFamily="34" charset="-120"/>
                </a:rPr>
                <a:t>company's assets are abundant and acquired at an early stage. The cost is very low, and there is room for value growth. It can provide stable cash flow and is also a source of non-industry income</a:t>
              </a:r>
              <a:r>
                <a:rPr lang="en-US" sz="1200" dirty="0" smtClean="0">
                  <a:latin typeface="Arial Unicode MS" panose="020B0604020202020204" pitchFamily="34" charset="-120"/>
                  <a:ea typeface="Arial Unicode MS" panose="020B0604020202020204" pitchFamily="34" charset="-120"/>
                </a:rPr>
                <a:t>.</a:t>
              </a:r>
            </a:p>
            <a:p>
              <a:pPr marL="228600" indent="-228600" algn="just">
                <a:spcAft>
                  <a:spcPts val="600"/>
                </a:spcAft>
                <a:buFont typeface="+mj-lt"/>
                <a:buAutoNum type="arabicPeriod"/>
              </a:pPr>
              <a:r>
                <a:rPr lang="en-US" sz="1100" dirty="0">
                  <a:latin typeface="Arial Unicode MS" panose="020B0604020202020204" pitchFamily="34" charset="-120"/>
                  <a:ea typeface="Arial Unicode MS" panose="020B0604020202020204" pitchFamily="34" charset="-120"/>
                </a:rPr>
                <a:t>The company has its own ready-mixed concrete plant in the province, with a total area of about 50,000 ping. Most of them were acquired in the early stage. After decades of development and construction, the adjacent areas have gradually prospered and the land value has increased. They are already planning to apply for changes in land use through "urban renewal", "urban rezoning" or "section expropriation". In order to increase the value of assets, there will be a second and a third... </a:t>
              </a:r>
              <a:r>
                <a:rPr lang="en-US" sz="1100" dirty="0" err="1">
                  <a:latin typeface="Arial Unicode MS" panose="020B0604020202020204" pitchFamily="34" charset="-120"/>
                  <a:ea typeface="Arial Unicode MS" panose="020B0604020202020204" pitchFamily="34" charset="-120"/>
                </a:rPr>
                <a:t>Nangang</a:t>
              </a:r>
              <a:r>
                <a:rPr lang="en-US" sz="1100" dirty="0">
                  <a:latin typeface="Arial Unicode MS" panose="020B0604020202020204" pitchFamily="34" charset="-120"/>
                  <a:ea typeface="Arial Unicode MS" panose="020B0604020202020204" pitchFamily="34" charset="-120"/>
                </a:rPr>
                <a:t> factory development project, so every year, the capital expenditure for the purchase of a new factory site needs to be compiled as a plan for future replacement factories</a:t>
              </a:r>
              <a:r>
                <a:rPr lang="en-US" sz="1100" dirty="0" smtClean="0">
                  <a:latin typeface="Arial Unicode MS" panose="020B0604020202020204" pitchFamily="34" charset="-120"/>
                  <a:ea typeface="Arial Unicode MS" panose="020B0604020202020204" pitchFamily="34" charset="-120"/>
                </a:rPr>
                <a:t>.</a:t>
              </a:r>
            </a:p>
            <a:p>
              <a:pPr marL="228600" indent="-228600" algn="just">
                <a:spcAft>
                  <a:spcPts val="600"/>
                </a:spcAft>
                <a:buFont typeface="+mj-lt"/>
                <a:buAutoNum type="arabicPeriod"/>
              </a:pPr>
              <a:r>
                <a:rPr lang="en-US" sz="1100" dirty="0">
                  <a:latin typeface="Arial Unicode MS" panose="020B0604020202020204" pitchFamily="34" charset="-120"/>
                  <a:ea typeface="Arial Unicode MS" panose="020B0604020202020204" pitchFamily="34" charset="-120"/>
                </a:rPr>
                <a:t>For example, China National Building Materials Group owns: 1,260 pings of land adjacent to </a:t>
              </a:r>
              <a:r>
                <a:rPr lang="en-US" sz="1100" dirty="0" err="1">
                  <a:latin typeface="Arial Unicode MS" panose="020B0604020202020204" pitchFamily="34" charset="-120"/>
                  <a:ea typeface="Arial Unicode MS" panose="020B0604020202020204" pitchFamily="34" charset="-120"/>
                </a:rPr>
                <a:t>Zhonghua</a:t>
              </a:r>
              <a:r>
                <a:rPr lang="en-US" sz="1100" dirty="0">
                  <a:latin typeface="Arial Unicode MS" panose="020B0604020202020204" pitchFamily="34" charset="-120"/>
                  <a:ea typeface="Arial Unicode MS" panose="020B0604020202020204" pitchFamily="34" charset="-120"/>
                </a:rPr>
                <a:t> East Road in Tainan City, which is not only an important land with high value-added and strong </a:t>
              </a:r>
              <a:r>
                <a:rPr lang="en-US" sz="1100" dirty="0" err="1">
                  <a:latin typeface="Arial Unicode MS" panose="020B0604020202020204" pitchFamily="34" charset="-120"/>
                  <a:ea typeface="Arial Unicode MS" panose="020B0604020202020204" pitchFamily="34" charset="-120"/>
                </a:rPr>
                <a:t>cashability</a:t>
              </a:r>
              <a:r>
                <a:rPr lang="en-US" sz="1100" dirty="0">
                  <a:latin typeface="Arial Unicode MS" panose="020B0604020202020204" pitchFamily="34" charset="-120"/>
                  <a:ea typeface="Arial Unicode MS" panose="020B0604020202020204" pitchFamily="34" charset="-120"/>
                </a:rPr>
                <a:t>, but also </a:t>
              </a:r>
              <a:r>
                <a:rPr lang="en-US" sz="1100" dirty="0" err="1">
                  <a:latin typeface="Arial Unicode MS" panose="020B0604020202020204" pitchFamily="34" charset="-120"/>
                  <a:ea typeface="Arial Unicode MS" panose="020B0604020202020204" pitchFamily="34" charset="-120"/>
                </a:rPr>
                <a:t>Nanfeng</a:t>
              </a:r>
              <a:r>
                <a:rPr lang="en-US" sz="1100" dirty="0">
                  <a:latin typeface="Arial Unicode MS" panose="020B0604020202020204" pitchFamily="34" charset="-120"/>
                  <a:ea typeface="Arial Unicode MS" panose="020B0604020202020204" pitchFamily="34" charset="-120"/>
                </a:rPr>
                <a:t> Village, the State Guest Studios in the layout of major metropolises in Tainan. , located next to the </a:t>
              </a:r>
              <a:r>
                <a:rPr lang="en-US" sz="1100" dirty="0" err="1">
                  <a:latin typeface="Arial Unicode MS" panose="020B0604020202020204" pitchFamily="34" charset="-120"/>
                  <a:ea typeface="Arial Unicode MS" panose="020B0604020202020204" pitchFamily="34" charset="-120"/>
                </a:rPr>
                <a:t>Wangpingshi</a:t>
              </a:r>
              <a:r>
                <a:rPr lang="en-US" sz="1100" dirty="0">
                  <a:latin typeface="Arial Unicode MS" panose="020B0604020202020204" pitchFamily="34" charset="-120"/>
                  <a:ea typeface="Arial Unicode MS" panose="020B0604020202020204" pitchFamily="34" charset="-120"/>
                </a:rPr>
                <a:t> rezoning area in </a:t>
              </a:r>
              <a:r>
                <a:rPr lang="en-US" sz="1100" dirty="0" err="1">
                  <a:latin typeface="Arial Unicode MS" panose="020B0604020202020204" pitchFamily="34" charset="-120"/>
                  <a:ea typeface="Arial Unicode MS" panose="020B0604020202020204" pitchFamily="34" charset="-120"/>
                </a:rPr>
                <a:t>Xindi</a:t>
              </a:r>
              <a:r>
                <a:rPr lang="en-US" sz="1100" dirty="0">
                  <a:latin typeface="Arial Unicode MS" panose="020B0604020202020204" pitchFamily="34" charset="-120"/>
                  <a:ea typeface="Arial Unicode MS" panose="020B0604020202020204" pitchFamily="34" charset="-120"/>
                </a:rPr>
                <a:t>, Tainan, where the blue line of the Tainan MRT has recently been demarcated. The potential value is high, and it will help to establish a major advantage in the future operation and asset activation of the domestic building materials industry.</a:t>
              </a:r>
            </a:p>
          </p:txBody>
        </p:sp>
      </p:grpSp>
      <p:grpSp>
        <p:nvGrpSpPr>
          <p:cNvPr id="6" name="群組 17"/>
          <p:cNvGrpSpPr/>
          <p:nvPr/>
        </p:nvGrpSpPr>
        <p:grpSpPr>
          <a:xfrm>
            <a:off x="726004" y="1579216"/>
            <a:ext cx="1129060" cy="5036188"/>
            <a:chOff x="437" y="3945142"/>
            <a:chExt cx="948794" cy="1057783"/>
          </a:xfrm>
          <a:scene3d>
            <a:camera prst="orthographicFront">
              <a:rot lat="0" lon="0" rev="0"/>
            </a:camera>
            <a:lightRig rig="contrasting" dir="t">
              <a:rot lat="0" lon="0" rev="1200000"/>
            </a:lightRig>
          </a:scene3d>
        </p:grpSpPr>
        <p:sp>
          <p:nvSpPr>
            <p:cNvPr id="21" name="圓角矩形 20"/>
            <p:cNvSpPr/>
            <p:nvPr/>
          </p:nvSpPr>
          <p:spPr>
            <a:xfrm>
              <a:off x="437" y="3945142"/>
              <a:ext cx="948794" cy="1057783"/>
            </a:xfrm>
            <a:prstGeom prst="roundRect">
              <a:avLst/>
            </a:prstGeom>
            <a:solidFill>
              <a:srgbClr val="7460A7"/>
            </a:solidFill>
            <a:sp3d contourW="19050" prstMaterial="metal">
              <a:bevelT w="88900" h="203200"/>
              <a:bevelB w="165100" h="254000"/>
            </a:sp3d>
          </p:spPr>
          <p:style>
            <a:lnRef idx="0">
              <a:schemeClr val="lt1">
                <a:hueOff val="0"/>
                <a:satOff val="0"/>
                <a:lumOff val="0"/>
                <a:alphaOff val="0"/>
              </a:schemeClr>
            </a:lnRef>
            <a:fillRef idx="1">
              <a:schemeClr val="accent4">
                <a:hueOff val="-3348577"/>
                <a:satOff val="20174"/>
                <a:lumOff val="1617"/>
                <a:alphaOff val="0"/>
              </a:schemeClr>
            </a:fillRef>
            <a:effectRef idx="2">
              <a:schemeClr val="accent4">
                <a:hueOff val="-3348577"/>
                <a:satOff val="20174"/>
                <a:lumOff val="1617"/>
                <a:alphaOff val="0"/>
              </a:schemeClr>
            </a:effectRef>
            <a:fontRef idx="minor">
              <a:schemeClr val="lt1"/>
            </a:fontRef>
          </p:style>
        </p:sp>
        <p:sp>
          <p:nvSpPr>
            <p:cNvPr id="23" name="圓角矩形 18"/>
            <p:cNvSpPr/>
            <p:nvPr/>
          </p:nvSpPr>
          <p:spPr>
            <a:xfrm>
              <a:off x="46753" y="3991458"/>
              <a:ext cx="856162" cy="965151"/>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33350" tIns="66675" rIns="133350" bIns="66675" numCol="1" spcCol="1270" rtlCol="0" anchor="ctr" anchorCtr="0">
              <a:noAutofit/>
            </a:bodyPr>
            <a:lstStyle/>
            <a:p>
              <a:pPr lvl="0" algn="ctr" defTabSz="1555750" rtl="0">
                <a:spcBef>
                  <a:spcPct val="0"/>
                </a:spcBef>
                <a:spcAft>
                  <a:spcPct val="35000"/>
                </a:spcAft>
              </a:pPr>
              <a:r>
                <a:rPr lang="en-US" sz="2800" kern="1200" dirty="0">
                  <a:latin typeface="Arial Unicode MS" panose="020B0604020202020204" pitchFamily="34" charset="-120"/>
                  <a:ea typeface="Arial Unicode MS" panose="020B0604020202020204" pitchFamily="34" charset="-120"/>
                </a:rPr>
                <a:t>(II)</a:t>
              </a:r>
              <a:endParaRPr lang="zh-TW" altLang="en-US" sz="2800" kern="1200" dirty="0">
                <a:latin typeface="Arial Unicode MS" panose="020B0604020202020204" pitchFamily="34" charset="-120"/>
                <a:ea typeface="Arial Unicode MS" panose="020B0604020202020204" pitchFamily="34" charset="-120"/>
              </a:endParaRPr>
            </a:p>
          </p:txBody>
        </p:sp>
      </p:gr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10939</TotalTime>
  <Words>1934</Words>
  <Application>Microsoft Office PowerPoint</Application>
  <PresentationFormat>如螢幕大小 (4:3)</PresentationFormat>
  <Paragraphs>214</Paragraphs>
  <Slides>18</Slides>
  <Notes>3</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18</vt:i4>
      </vt:variant>
    </vt:vector>
  </HeadingPairs>
  <TitlesOfParts>
    <vt:vector size="24" baseType="lpstr">
      <vt:lpstr>Arial Unicode MS</vt:lpstr>
      <vt:lpstr>微軟正黑體</vt:lpstr>
      <vt:lpstr>新細明體</vt:lpstr>
      <vt:lpstr>Arial</vt:lpstr>
      <vt:lpstr>Calibri</vt:lpstr>
      <vt:lpstr>Office Theme</vt:lpstr>
      <vt:lpstr>Goldsun Building Materials Co., Ltd.</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pace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Evie</dc:creator>
  <cp:lastModifiedBy>許見印</cp:lastModifiedBy>
  <cp:revision>866</cp:revision>
  <cp:lastPrinted>2021-04-22T07:17:32Z</cp:lastPrinted>
  <dcterms:created xsi:type="dcterms:W3CDTF">2015-03-09T07:31:44Z</dcterms:created>
  <dcterms:modified xsi:type="dcterms:W3CDTF">2023-06-07T06:25:42Z</dcterms:modified>
</cp:coreProperties>
</file>