
<file path=[Content_Types].xml><?xml version="1.0" encoding="utf-8"?>
<Types xmlns="http://schemas.openxmlformats.org/package/2006/content-types">
  <Default Extension="png" ContentType="image/png"/>
  <Default Extension="tmp"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style8.xml" ContentType="application/vnd.ms-office.chartstyle+xml"/>
  <Override PartName="/ppt/charts/colors8.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56" r:id="rId2"/>
    <p:sldId id="389" r:id="rId3"/>
    <p:sldId id="442" r:id="rId4"/>
    <p:sldId id="443" r:id="rId5"/>
    <p:sldId id="444" r:id="rId6"/>
    <p:sldId id="439" r:id="rId7"/>
    <p:sldId id="440" r:id="rId8"/>
    <p:sldId id="378" r:id="rId9"/>
    <p:sldId id="430" r:id="rId10"/>
    <p:sldId id="403" r:id="rId11"/>
    <p:sldId id="399" r:id="rId12"/>
    <p:sldId id="421" r:id="rId13"/>
    <p:sldId id="422" r:id="rId14"/>
    <p:sldId id="445" r:id="rId15"/>
    <p:sldId id="446" r:id="rId16"/>
    <p:sldId id="391" r:id="rId17"/>
    <p:sldId id="404" r:id="rId18"/>
    <p:sldId id="441" r:id="rId19"/>
    <p:sldId id="447" r:id="rId20"/>
    <p:sldId id="418" r:id="rId21"/>
    <p:sldId id="431" r:id="rId22"/>
  </p:sldIdLst>
  <p:sldSz cx="9144000" cy="6858000" type="screen4x3"/>
  <p:notesSz cx="6797675" cy="9926638"/>
  <p:defaultTextStyle>
    <a:defPPr>
      <a:defRPr lang="en-US"/>
    </a:defPPr>
    <a:lvl1pPr algn="l" defTabSz="457200" rtl="0" fontAlgn="base">
      <a:spcBef>
        <a:spcPct val="0"/>
      </a:spcBef>
      <a:spcAft>
        <a:spcPct val="0"/>
      </a:spcAft>
      <a:defRPr kumimoji="1" kern="1200">
        <a:solidFill>
          <a:schemeClr val="tx1"/>
        </a:solidFill>
        <a:latin typeface="Arial" charset="0"/>
        <a:ea typeface="新細明體" charset="-120"/>
        <a:cs typeface="+mn-cs"/>
      </a:defRPr>
    </a:lvl1pPr>
    <a:lvl2pPr marL="457200" algn="l" defTabSz="457200" rtl="0" fontAlgn="base">
      <a:spcBef>
        <a:spcPct val="0"/>
      </a:spcBef>
      <a:spcAft>
        <a:spcPct val="0"/>
      </a:spcAft>
      <a:defRPr kumimoji="1" kern="1200">
        <a:solidFill>
          <a:schemeClr val="tx1"/>
        </a:solidFill>
        <a:latin typeface="Arial" charset="0"/>
        <a:ea typeface="新細明體" charset="-120"/>
        <a:cs typeface="+mn-cs"/>
      </a:defRPr>
    </a:lvl2pPr>
    <a:lvl3pPr marL="914400" algn="l" defTabSz="457200" rtl="0" fontAlgn="base">
      <a:spcBef>
        <a:spcPct val="0"/>
      </a:spcBef>
      <a:spcAft>
        <a:spcPct val="0"/>
      </a:spcAft>
      <a:defRPr kumimoji="1" kern="1200">
        <a:solidFill>
          <a:schemeClr val="tx1"/>
        </a:solidFill>
        <a:latin typeface="Arial" charset="0"/>
        <a:ea typeface="新細明體" charset="-120"/>
        <a:cs typeface="+mn-cs"/>
      </a:defRPr>
    </a:lvl3pPr>
    <a:lvl4pPr marL="1371600" algn="l" defTabSz="457200" rtl="0" fontAlgn="base">
      <a:spcBef>
        <a:spcPct val="0"/>
      </a:spcBef>
      <a:spcAft>
        <a:spcPct val="0"/>
      </a:spcAft>
      <a:defRPr kumimoji="1" kern="1200">
        <a:solidFill>
          <a:schemeClr val="tx1"/>
        </a:solidFill>
        <a:latin typeface="Arial" charset="0"/>
        <a:ea typeface="新細明體" charset="-120"/>
        <a:cs typeface="+mn-cs"/>
      </a:defRPr>
    </a:lvl4pPr>
    <a:lvl5pPr marL="1828800" algn="l" defTabSz="457200"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CC"/>
    <a:srgbClr val="9999FF"/>
    <a:srgbClr val="E6E6E6"/>
    <a:srgbClr val="1B60AB"/>
    <a:srgbClr val="3284DE"/>
    <a:srgbClr val="99CCFF"/>
    <a:srgbClr val="B8DEE8"/>
    <a:srgbClr val="154A85"/>
    <a:srgbClr val="FEBB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E9639D4-E3E2-4D34-9284-5A2195B3D0D7}" styleName="淺色樣式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中等深淺樣式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E171933-4619-4E11-9A3F-F7608DF75F80}" styleName="中等深淺樣式 1 - 輔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7292A2E-F333-43FB-9621-5CBBE7FDCDCB}" styleName="淺色樣式 2 - 輔色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C4B1156A-380E-4F78-BDF5-A606A8083BF9}" styleName="中等深淺樣式 4 - 輔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B9631B5-78F2-41C9-869B-9F39066F8104}" styleName="中等深淺樣式 3 - 輔色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80" autoAdjust="0"/>
    <p:restoredTop sz="94444" autoAdjust="0"/>
  </p:normalViewPr>
  <p:slideViewPr>
    <p:cSldViewPr snapToGrid="0" snapToObjects="1">
      <p:cViewPr varScale="1">
        <p:scale>
          <a:sx n="96" d="100"/>
          <a:sy n="96" d="100"/>
        </p:scale>
        <p:origin x="1405" y="59"/>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__.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oleObject" Target="file:///\\gsnas\&#38928;&#25292;&#20107;&#26989;&#34389;\&#20225;&#21123;&#37096;\&#21508;&#38917;&#20998;&#26512;\12.&#27155;&#22320;&#26495;&#38754;&#31309;\2024&#27155;&#22320;&#26495;&#38754;&#31309;(&#26356;&#26032;&#33267;2024-05).xls" TargetMode="Externa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___8.xlsx"/><Relationship Id="rId2" Type="http://schemas.microsoft.com/office/2011/relationships/chartColorStyle" Target="colors8.xml"/><Relationship Id="rId1" Type="http://schemas.microsoft.com/office/2011/relationships/chartStyle" Target="style8.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___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___2.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___3.xlsx"/><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___4.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___5.xlsx"/><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___6.xlsx"/><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___7.xlsx"/><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1" Type="http://schemas.openxmlformats.org/officeDocument/2006/relationships/oleObject" Target="file:///\\gsnas\&#38928;&#25292;&#20107;&#26989;&#34389;\&#20225;&#21123;&#37096;\&#39640;&#23792;&#26371;&#36039;&#26009;\&#39640;&#23792;&#26371;1131105\&#39640;&#23792;&#26371;&#33891;&#20107;&#26371;&#36039;&#26009;103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欄1</c:v>
                </c:pt>
              </c:strCache>
            </c:strRef>
          </c:tx>
          <c:explosion val="8"/>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8BF1-462C-A6EF-FA8C7CA48E8A}"/>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8BF1-462C-A6EF-FA8C7CA48E8A}"/>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8BF1-462C-A6EF-FA8C7CA48E8A}"/>
              </c:ext>
            </c:extLst>
          </c:dPt>
          <c:dPt>
            <c:idx val="3"/>
            <c:bubble3D val="0"/>
            <c:spPr>
              <a:solidFill>
                <a:schemeClr val="accent4"/>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8BF1-462C-A6EF-FA8C7CA48E8A}"/>
              </c:ext>
            </c:extLst>
          </c:dPt>
          <c:dPt>
            <c:idx val="4"/>
            <c:bubble3D val="0"/>
            <c:spPr>
              <a:solidFill>
                <a:schemeClr val="accent5"/>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A-8BF1-462C-A6EF-FA8C7CA48E8A}"/>
              </c:ext>
            </c:extLst>
          </c:dPt>
          <c:dPt>
            <c:idx val="5"/>
            <c:bubble3D val="0"/>
            <c:spPr>
              <a:solidFill>
                <a:schemeClr val="accent6"/>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9-8BF1-462C-A6EF-FA8C7CA48E8A}"/>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8-8BF1-462C-A6EF-FA8C7CA48E8A}"/>
              </c:ext>
            </c:extLst>
          </c:dPt>
          <c:dLbls>
            <c:dLbl>
              <c:idx val="2"/>
              <c:layout>
                <c:manualLayout>
                  <c:x val="6.5447068828214092E-2"/>
                  <c:y val="-0.10108079274177341"/>
                </c:manualLayout>
              </c:layout>
              <c:dLblPos val="bestFit"/>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8BF1-462C-A6EF-FA8C7CA48E8A}"/>
                </c:ext>
              </c:extLst>
            </c:dLbl>
            <c:dLbl>
              <c:idx val="3"/>
              <c:layout>
                <c:manualLayout>
                  <c:x val="2.761292970394531E-2"/>
                  <c:y val="1.4541169440006177E-2"/>
                </c:manualLayout>
              </c:layout>
              <c:dLblPos val="bestFit"/>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8BF1-462C-A6EF-FA8C7CA48E8A}"/>
                </c:ext>
              </c:extLst>
            </c:dLbl>
            <c:dLbl>
              <c:idx val="4"/>
              <c:layout>
                <c:manualLayout>
                  <c:x val="1.6637900155437747E-2"/>
                  <c:y val="-2.6322452042892804E-2"/>
                </c:manualLayout>
              </c:layout>
              <c:dLblPos val="bestFit"/>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A-8BF1-462C-A6EF-FA8C7CA48E8A}"/>
                </c:ext>
              </c:extLst>
            </c:dLbl>
            <c:dLbl>
              <c:idx val="5"/>
              <c:layout>
                <c:manualLayout>
                  <c:x val="7.7829874353575051E-2"/>
                  <c:y val="6.7432984382700149E-3"/>
                </c:manualLayout>
              </c:layout>
              <c:dLblPos val="bestFit"/>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8BF1-462C-A6EF-FA8C7CA48E8A}"/>
                </c:ext>
              </c:extLst>
            </c:dLbl>
            <c:dLbl>
              <c:idx val="6"/>
              <c:layout>
                <c:manualLayout>
                  <c:x val="0.10074828454744678"/>
                  <c:y val="4.7368782546485654E-2"/>
                </c:manualLayout>
              </c:layout>
              <c:dLblPos val="bestFit"/>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8BF1-462C-A6EF-FA8C7CA48E8A}"/>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zh-TW"/>
              </a:p>
            </c:txPr>
            <c:dLblPos val="ctr"/>
            <c:showLegendKey val="0"/>
            <c:showVal val="1"/>
            <c:showCatName val="1"/>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Sheet1!$A$2:$A$8</c:f>
              <c:strCache>
                <c:ptCount val="7"/>
                <c:pt idx="0">
                  <c:v>砂石</c:v>
                </c:pt>
                <c:pt idx="1">
                  <c:v>水泥</c:v>
                </c:pt>
                <c:pt idx="2">
                  <c:v>爐石粉</c:v>
                </c:pt>
                <c:pt idx="3">
                  <c:v>飛灰</c:v>
                </c:pt>
                <c:pt idx="4">
                  <c:v>藥劑</c:v>
                </c:pt>
                <c:pt idx="5">
                  <c:v>運輸成本</c:v>
                </c:pt>
                <c:pt idx="6">
                  <c:v>其他成本</c:v>
                </c:pt>
              </c:strCache>
            </c:strRef>
          </c:cat>
          <c:val>
            <c:numRef>
              <c:f>Sheet1!$B$2:$B$8</c:f>
              <c:numCache>
                <c:formatCode>0.0%</c:formatCode>
                <c:ptCount val="7"/>
                <c:pt idx="0">
                  <c:v>0.42</c:v>
                </c:pt>
                <c:pt idx="1">
                  <c:v>0.28000000000000003</c:v>
                </c:pt>
                <c:pt idx="2">
                  <c:v>0.1</c:v>
                </c:pt>
                <c:pt idx="3">
                  <c:v>0.02</c:v>
                </c:pt>
                <c:pt idx="4">
                  <c:v>0.02</c:v>
                </c:pt>
                <c:pt idx="5">
                  <c:v>0.12</c:v>
                </c:pt>
                <c:pt idx="6">
                  <c:v>0.1</c:v>
                </c:pt>
              </c:numCache>
            </c:numRef>
          </c:val>
          <c:extLst>
            <c:ext xmlns:c16="http://schemas.microsoft.com/office/drawing/2014/chart" uri="{C3380CC4-5D6E-409C-BE32-E72D297353CC}">
              <c16:uniqueId val="{00000006-8BF1-462C-A6EF-FA8C7CA48E8A}"/>
            </c:ext>
          </c:extLst>
        </c:ser>
        <c:dLbls>
          <c:dLblPos val="ctr"/>
          <c:showLegendKey val="0"/>
          <c:showVal val="0"/>
          <c:showCatName val="0"/>
          <c:showSerName val="0"/>
          <c:showPercent val="1"/>
          <c:showBubbleSize val="0"/>
          <c:showLeaderLines val="1"/>
        </c:dLbls>
      </c:pie3DChart>
      <c:spPr>
        <a:noFill/>
        <a:ln>
          <a:noFill/>
        </a:ln>
        <a:effectLst/>
      </c:spPr>
    </c:plotArea>
    <c:plotVisOnly val="1"/>
    <c:dispBlanksAs val="zero"/>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zh-TW"/>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7619471691343714E-2"/>
          <c:y val="5.9354601951351851E-2"/>
          <c:w val="0.90597489797095132"/>
          <c:h val="0.81517459253763491"/>
        </c:manualLayout>
      </c:layout>
      <c:lineChart>
        <c:grouping val="standard"/>
        <c:varyColors val="0"/>
        <c:ser>
          <c:idx val="1"/>
          <c:order val="0"/>
          <c:tx>
            <c:strRef>
              <c:f>'圖表 (3)'!$B$3</c:f>
              <c:strCache>
                <c:ptCount val="1"/>
                <c:pt idx="0">
                  <c:v>同期</c:v>
                </c:pt>
              </c:strCache>
            </c:strRef>
          </c:tx>
          <c:spPr>
            <a:ln w="38100">
              <a:solidFill>
                <a:srgbClr val="0066FF"/>
              </a:solidFill>
            </a:ln>
          </c:spPr>
          <c:marker>
            <c:symbol val="circle"/>
            <c:size val="8"/>
            <c:spPr>
              <a:solidFill>
                <a:srgbClr val="0066FF"/>
              </a:solidFill>
              <a:ln w="9525">
                <a:solidFill>
                  <a:srgbClr val="0066FF"/>
                </a:solidFill>
              </a:ln>
            </c:spPr>
          </c:marker>
          <c:cat>
            <c:strRef>
              <c:f>'圖表 (3)'!$U$2:$AF$2</c:f>
              <c:strCache>
                <c:ptCount val="12"/>
                <c:pt idx="0">
                  <c:v>2023/7月</c:v>
                </c:pt>
                <c:pt idx="1">
                  <c:v>8月</c:v>
                </c:pt>
                <c:pt idx="2">
                  <c:v>9月</c:v>
                </c:pt>
                <c:pt idx="3">
                  <c:v>10月</c:v>
                </c:pt>
                <c:pt idx="4">
                  <c:v>11月</c:v>
                </c:pt>
                <c:pt idx="5">
                  <c:v>12月</c:v>
                </c:pt>
                <c:pt idx="6">
                  <c:v>2024/1月</c:v>
                </c:pt>
                <c:pt idx="7">
                  <c:v>2月</c:v>
                </c:pt>
                <c:pt idx="8">
                  <c:v>3月</c:v>
                </c:pt>
                <c:pt idx="9">
                  <c:v>4月</c:v>
                </c:pt>
                <c:pt idx="10">
                  <c:v>5月</c:v>
                </c:pt>
                <c:pt idx="11">
                  <c:v>6月</c:v>
                </c:pt>
              </c:strCache>
            </c:strRef>
          </c:cat>
          <c:val>
            <c:numRef>
              <c:f>'圖表 (3)'!$U$3:$AF$3</c:f>
              <c:numCache>
                <c:formatCode>#,##0_ </c:formatCode>
                <c:ptCount val="12"/>
                <c:pt idx="0">
                  <c:v>3643038</c:v>
                </c:pt>
                <c:pt idx="1">
                  <c:v>4246420</c:v>
                </c:pt>
                <c:pt idx="2">
                  <c:v>3729177</c:v>
                </c:pt>
                <c:pt idx="3">
                  <c:v>4559021</c:v>
                </c:pt>
                <c:pt idx="4">
                  <c:v>4045413</c:v>
                </c:pt>
                <c:pt idx="5">
                  <c:v>3439960</c:v>
                </c:pt>
                <c:pt idx="6">
                  <c:v>2121036</c:v>
                </c:pt>
                <c:pt idx="7">
                  <c:v>2455859</c:v>
                </c:pt>
                <c:pt idx="8">
                  <c:v>4586237</c:v>
                </c:pt>
                <c:pt idx="9">
                  <c:v>3070864</c:v>
                </c:pt>
                <c:pt idx="10">
                  <c:v>3120831</c:v>
                </c:pt>
                <c:pt idx="11">
                  <c:v>3109767</c:v>
                </c:pt>
              </c:numCache>
            </c:numRef>
          </c:val>
          <c:smooth val="0"/>
          <c:extLst>
            <c:ext xmlns:c16="http://schemas.microsoft.com/office/drawing/2014/chart" uri="{C3380CC4-5D6E-409C-BE32-E72D297353CC}">
              <c16:uniqueId val="{00000000-00B4-42E1-ACB9-F616B8292DC3}"/>
            </c:ext>
          </c:extLst>
        </c:ser>
        <c:ser>
          <c:idx val="0"/>
          <c:order val="1"/>
          <c:tx>
            <c:strRef>
              <c:f>'圖表 (3)'!$B$4</c:f>
              <c:strCache>
                <c:ptCount val="1"/>
                <c:pt idx="0">
                  <c:v>本期</c:v>
                </c:pt>
              </c:strCache>
            </c:strRef>
          </c:tx>
          <c:spPr>
            <a:ln w="38100">
              <a:solidFill>
                <a:srgbClr val="FF0000"/>
              </a:solidFill>
            </a:ln>
          </c:spPr>
          <c:marker>
            <c:symbol val="circle"/>
            <c:size val="8"/>
            <c:spPr>
              <a:solidFill>
                <a:srgbClr val="FF0000"/>
              </a:solidFill>
              <a:ln>
                <a:solidFill>
                  <a:srgbClr val="FF0000"/>
                </a:solidFill>
              </a:ln>
            </c:spPr>
          </c:marker>
          <c:cat>
            <c:strRef>
              <c:f>'圖表 (3)'!$U$2:$AF$2</c:f>
              <c:strCache>
                <c:ptCount val="12"/>
                <c:pt idx="0">
                  <c:v>2023/7月</c:v>
                </c:pt>
                <c:pt idx="1">
                  <c:v>8月</c:v>
                </c:pt>
                <c:pt idx="2">
                  <c:v>9月</c:v>
                </c:pt>
                <c:pt idx="3">
                  <c:v>10月</c:v>
                </c:pt>
                <c:pt idx="4">
                  <c:v>11月</c:v>
                </c:pt>
                <c:pt idx="5">
                  <c:v>12月</c:v>
                </c:pt>
                <c:pt idx="6">
                  <c:v>2024/1月</c:v>
                </c:pt>
                <c:pt idx="7">
                  <c:v>2月</c:v>
                </c:pt>
                <c:pt idx="8">
                  <c:v>3月</c:v>
                </c:pt>
                <c:pt idx="9">
                  <c:v>4月</c:v>
                </c:pt>
                <c:pt idx="10">
                  <c:v>5月</c:v>
                </c:pt>
                <c:pt idx="11">
                  <c:v>6月</c:v>
                </c:pt>
              </c:strCache>
            </c:strRef>
          </c:cat>
          <c:val>
            <c:numRef>
              <c:f>'圖表 (3)'!$U$4:$AF$4</c:f>
              <c:numCache>
                <c:formatCode>#,##0_ </c:formatCode>
                <c:ptCount val="12"/>
                <c:pt idx="0">
                  <c:v>2918348</c:v>
                </c:pt>
                <c:pt idx="1">
                  <c:v>3030889</c:v>
                </c:pt>
                <c:pt idx="2">
                  <c:v>3247051</c:v>
                </c:pt>
                <c:pt idx="3">
                  <c:v>3201299</c:v>
                </c:pt>
                <c:pt idx="4">
                  <c:v>3212867</c:v>
                </c:pt>
                <c:pt idx="5">
                  <c:v>3085367</c:v>
                </c:pt>
                <c:pt idx="6">
                  <c:v>3067345</c:v>
                </c:pt>
                <c:pt idx="7">
                  <c:v>1962623</c:v>
                </c:pt>
                <c:pt idx="8">
                  <c:v>2822992</c:v>
                </c:pt>
                <c:pt idx="9">
                  <c:v>3358467</c:v>
                </c:pt>
                <c:pt idx="10">
                  <c:v>3550598</c:v>
                </c:pt>
                <c:pt idx="11">
                  <c:v>4087426</c:v>
                </c:pt>
              </c:numCache>
            </c:numRef>
          </c:val>
          <c:smooth val="0"/>
          <c:extLst>
            <c:ext xmlns:c16="http://schemas.microsoft.com/office/drawing/2014/chart" uri="{C3380CC4-5D6E-409C-BE32-E72D297353CC}">
              <c16:uniqueId val="{00000001-00B4-42E1-ACB9-F616B8292DC3}"/>
            </c:ext>
          </c:extLst>
        </c:ser>
        <c:ser>
          <c:idx val="2"/>
          <c:order val="2"/>
          <c:tx>
            <c:strRef>
              <c:f>'\\192.72.80.100\預拌事業處\企劃部\高峰會資料\高峰會1120112\[國內各區預拌混凝土出貨明細表0110.xlsx]合併'!$K$2</c:f>
              <c:strCache>
                <c:ptCount val="1"/>
              </c:strCache>
            </c:strRef>
          </c:tx>
          <c:cat>
            <c:strRef>
              <c:f>'圖表 (3)'!$U$2:$AF$2</c:f>
              <c:strCache>
                <c:ptCount val="12"/>
                <c:pt idx="0">
                  <c:v>2023/7月</c:v>
                </c:pt>
                <c:pt idx="1">
                  <c:v>8月</c:v>
                </c:pt>
                <c:pt idx="2">
                  <c:v>9月</c:v>
                </c:pt>
                <c:pt idx="3">
                  <c:v>10月</c:v>
                </c:pt>
                <c:pt idx="4">
                  <c:v>11月</c:v>
                </c:pt>
                <c:pt idx="5">
                  <c:v>12月</c:v>
                </c:pt>
                <c:pt idx="6">
                  <c:v>2024/1月</c:v>
                </c:pt>
                <c:pt idx="7">
                  <c:v>2月</c:v>
                </c:pt>
                <c:pt idx="8">
                  <c:v>3月</c:v>
                </c:pt>
                <c:pt idx="9">
                  <c:v>4月</c:v>
                </c:pt>
                <c:pt idx="10">
                  <c:v>5月</c:v>
                </c:pt>
                <c:pt idx="11">
                  <c:v>6月</c:v>
                </c:pt>
              </c:strCache>
            </c:strRef>
          </c:cat>
          <c:val>
            <c:numRef>
              <c:f>[1]合併!$L$2:$M$2</c:f>
              <c:numCache>
                <c:formatCode>General</c:formatCode>
                <c:ptCount val="2"/>
                <c:pt idx="0">
                  <c:v>0</c:v>
                </c:pt>
                <c:pt idx="1">
                  <c:v>2.1146953405017922E-2</c:v>
                </c:pt>
              </c:numCache>
            </c:numRef>
          </c:val>
          <c:smooth val="0"/>
          <c:extLst>
            <c:ext xmlns:c16="http://schemas.microsoft.com/office/drawing/2014/chart" uri="{C3380CC4-5D6E-409C-BE32-E72D297353CC}">
              <c16:uniqueId val="{00000002-00B4-42E1-ACB9-F616B8292DC3}"/>
            </c:ext>
          </c:extLst>
        </c:ser>
        <c:dLbls>
          <c:showLegendKey val="0"/>
          <c:showVal val="0"/>
          <c:showCatName val="0"/>
          <c:showSerName val="0"/>
          <c:showPercent val="0"/>
          <c:showBubbleSize val="0"/>
        </c:dLbls>
        <c:marker val="1"/>
        <c:smooth val="0"/>
        <c:axId val="1234801360"/>
        <c:axId val="1"/>
      </c:lineChart>
      <c:catAx>
        <c:axId val="1234801360"/>
        <c:scaling>
          <c:orientation val="minMax"/>
        </c:scaling>
        <c:delete val="0"/>
        <c:axPos val="b"/>
        <c:numFmt formatCode="General" sourceLinked="1"/>
        <c:majorTickMark val="out"/>
        <c:minorTickMark val="none"/>
        <c:tickLblPos val="nextTo"/>
        <c:crossAx val="1"/>
        <c:crosses val="autoZero"/>
        <c:auto val="1"/>
        <c:lblAlgn val="ctr"/>
        <c:lblOffset val="100"/>
        <c:noMultiLvlLbl val="0"/>
      </c:catAx>
      <c:valAx>
        <c:axId val="1"/>
        <c:scaling>
          <c:orientation val="minMax"/>
          <c:min val="1000000"/>
        </c:scaling>
        <c:delete val="0"/>
        <c:axPos val="l"/>
        <c:numFmt formatCode="#,##0_ " sourceLinked="1"/>
        <c:majorTickMark val="out"/>
        <c:minorTickMark val="none"/>
        <c:tickLblPos val="nextTo"/>
        <c:crossAx val="1234801360"/>
        <c:crosses val="autoZero"/>
        <c:crossBetween val="between"/>
      </c:valAx>
    </c:plotArea>
    <c:legend>
      <c:legendPos val="t"/>
      <c:legendEntry>
        <c:idx val="2"/>
        <c:delete val="1"/>
      </c:legendEntry>
      <c:layout>
        <c:manualLayout>
          <c:xMode val="edge"/>
          <c:yMode val="edge"/>
          <c:x val="0.44255051719821192"/>
          <c:y val="2.8368774262498623E-2"/>
          <c:w val="0.29857468781032603"/>
          <c:h val="8.837003159036258E-2"/>
        </c:manualLayout>
      </c:layout>
      <c:overlay val="0"/>
      <c:spPr>
        <a:noFill/>
        <a:ln w="25400">
          <a:noFill/>
        </a:ln>
      </c:spPr>
    </c:legend>
    <c:plotVisOnly val="1"/>
    <c:dispBlanksAs val="gap"/>
    <c:showDLblsOverMax val="0"/>
  </c:chart>
  <c:txPr>
    <a:bodyPr/>
    <a:lstStyle/>
    <a:p>
      <a:pPr>
        <a:defRPr>
          <a:latin typeface="微軟正黑體" pitchFamily="34" charset="-120"/>
          <a:ea typeface="微軟正黑體" pitchFamily="34" charset="-120"/>
        </a:defRPr>
      </a:pPr>
      <a:endParaRPr lang="zh-TW"/>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zh-TW" altLang="en-US" dirty="0" smtClean="0"/>
              <a:t>各年核發建照與申請開工狀況</a:t>
            </a:r>
            <a:endParaRPr lang="zh-TW" alt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barChart>
        <c:barDir val="col"/>
        <c:grouping val="clustered"/>
        <c:varyColors val="0"/>
        <c:ser>
          <c:idx val="0"/>
          <c:order val="0"/>
          <c:tx>
            <c:strRef>
              <c:f>工作表1!$B$1</c:f>
              <c:strCache>
                <c:ptCount val="1"/>
                <c:pt idx="0">
                  <c:v>核發建照</c:v>
                </c:pt>
              </c:strCache>
            </c:strRef>
          </c:tx>
          <c:spPr>
            <a:solidFill>
              <a:schemeClr val="accent1"/>
            </a:solidFill>
            <a:ln>
              <a:noFill/>
            </a:ln>
            <a:effectLst/>
          </c:spPr>
          <c:invertIfNegative val="0"/>
          <c:cat>
            <c:strRef>
              <c:f>工作表1!$A$2:$A$14</c:f>
              <c:strCache>
                <c:ptCount val="13"/>
                <c:pt idx="0">
                  <c:v>2012年</c:v>
                </c:pt>
                <c:pt idx="1">
                  <c:v>2013年</c:v>
                </c:pt>
                <c:pt idx="2">
                  <c:v>2014年</c:v>
                </c:pt>
                <c:pt idx="3">
                  <c:v>2015年</c:v>
                </c:pt>
                <c:pt idx="4">
                  <c:v>2016年</c:v>
                </c:pt>
                <c:pt idx="5">
                  <c:v>2017年</c:v>
                </c:pt>
                <c:pt idx="6">
                  <c:v>2018年</c:v>
                </c:pt>
                <c:pt idx="7">
                  <c:v>2019年</c:v>
                </c:pt>
                <c:pt idx="8">
                  <c:v>2020年</c:v>
                </c:pt>
                <c:pt idx="9">
                  <c:v>2021年</c:v>
                </c:pt>
                <c:pt idx="10">
                  <c:v>2022年</c:v>
                </c:pt>
                <c:pt idx="11">
                  <c:v>2023年</c:v>
                </c:pt>
                <c:pt idx="12">
                  <c:v>2024年 1月~7月</c:v>
                </c:pt>
              </c:strCache>
            </c:strRef>
          </c:cat>
          <c:val>
            <c:numRef>
              <c:f>工作表1!$B$2:$B$14</c:f>
              <c:numCache>
                <c:formatCode>General</c:formatCode>
                <c:ptCount val="13"/>
                <c:pt idx="0">
                  <c:v>3288</c:v>
                </c:pt>
                <c:pt idx="1">
                  <c:v>3976</c:v>
                </c:pt>
                <c:pt idx="2">
                  <c:v>3863</c:v>
                </c:pt>
                <c:pt idx="3">
                  <c:v>3260</c:v>
                </c:pt>
                <c:pt idx="4">
                  <c:v>2624</c:v>
                </c:pt>
                <c:pt idx="5">
                  <c:v>2988</c:v>
                </c:pt>
                <c:pt idx="6">
                  <c:v>3398</c:v>
                </c:pt>
                <c:pt idx="7">
                  <c:v>3693</c:v>
                </c:pt>
                <c:pt idx="8">
                  <c:v>4152</c:v>
                </c:pt>
                <c:pt idx="9">
                  <c:v>4343</c:v>
                </c:pt>
                <c:pt idx="10">
                  <c:v>4583</c:v>
                </c:pt>
                <c:pt idx="11">
                  <c:v>3744</c:v>
                </c:pt>
                <c:pt idx="12">
                  <c:v>2242</c:v>
                </c:pt>
              </c:numCache>
            </c:numRef>
          </c:val>
          <c:extLst>
            <c:ext xmlns:c16="http://schemas.microsoft.com/office/drawing/2014/chart" uri="{C3380CC4-5D6E-409C-BE32-E72D297353CC}">
              <c16:uniqueId val="{00000000-31C2-4B1B-AD07-9C53E2261EC4}"/>
            </c:ext>
          </c:extLst>
        </c:ser>
        <c:ser>
          <c:idx val="1"/>
          <c:order val="1"/>
          <c:tx>
            <c:strRef>
              <c:f>工作表1!$C$1</c:f>
              <c:strCache>
                <c:ptCount val="1"/>
                <c:pt idx="0">
                  <c:v>申請開工</c:v>
                </c:pt>
              </c:strCache>
            </c:strRef>
          </c:tx>
          <c:spPr>
            <a:solidFill>
              <a:schemeClr val="accent2"/>
            </a:solidFill>
            <a:ln>
              <a:noFill/>
            </a:ln>
            <a:effectLst/>
          </c:spPr>
          <c:invertIfNegative val="0"/>
          <c:cat>
            <c:strRef>
              <c:f>工作表1!$A$2:$A$14</c:f>
              <c:strCache>
                <c:ptCount val="13"/>
                <c:pt idx="0">
                  <c:v>2012年</c:v>
                </c:pt>
                <c:pt idx="1">
                  <c:v>2013年</c:v>
                </c:pt>
                <c:pt idx="2">
                  <c:v>2014年</c:v>
                </c:pt>
                <c:pt idx="3">
                  <c:v>2015年</c:v>
                </c:pt>
                <c:pt idx="4">
                  <c:v>2016年</c:v>
                </c:pt>
                <c:pt idx="5">
                  <c:v>2017年</c:v>
                </c:pt>
                <c:pt idx="6">
                  <c:v>2018年</c:v>
                </c:pt>
                <c:pt idx="7">
                  <c:v>2019年</c:v>
                </c:pt>
                <c:pt idx="8">
                  <c:v>2020年</c:v>
                </c:pt>
                <c:pt idx="9">
                  <c:v>2021年</c:v>
                </c:pt>
                <c:pt idx="10">
                  <c:v>2022年</c:v>
                </c:pt>
                <c:pt idx="11">
                  <c:v>2023年</c:v>
                </c:pt>
                <c:pt idx="12">
                  <c:v>2024年 1月~7月</c:v>
                </c:pt>
              </c:strCache>
            </c:strRef>
          </c:cat>
          <c:val>
            <c:numRef>
              <c:f>工作表1!$C$2:$C$14</c:f>
              <c:numCache>
                <c:formatCode>General</c:formatCode>
                <c:ptCount val="13"/>
                <c:pt idx="0">
                  <c:v>2690</c:v>
                </c:pt>
                <c:pt idx="1">
                  <c:v>2869</c:v>
                </c:pt>
                <c:pt idx="2">
                  <c:v>3134</c:v>
                </c:pt>
                <c:pt idx="3">
                  <c:v>2535</c:v>
                </c:pt>
                <c:pt idx="4">
                  <c:v>2082</c:v>
                </c:pt>
                <c:pt idx="5">
                  <c:v>2322</c:v>
                </c:pt>
                <c:pt idx="6">
                  <c:v>2626</c:v>
                </c:pt>
                <c:pt idx="7">
                  <c:v>2784</c:v>
                </c:pt>
                <c:pt idx="8">
                  <c:v>3240</c:v>
                </c:pt>
                <c:pt idx="9">
                  <c:v>3050</c:v>
                </c:pt>
                <c:pt idx="10">
                  <c:v>3544</c:v>
                </c:pt>
                <c:pt idx="11">
                  <c:v>3257</c:v>
                </c:pt>
                <c:pt idx="12">
                  <c:v>1930</c:v>
                </c:pt>
              </c:numCache>
            </c:numRef>
          </c:val>
          <c:extLst>
            <c:ext xmlns:c16="http://schemas.microsoft.com/office/drawing/2014/chart" uri="{C3380CC4-5D6E-409C-BE32-E72D297353CC}">
              <c16:uniqueId val="{00000001-31C2-4B1B-AD07-9C53E2261EC4}"/>
            </c:ext>
          </c:extLst>
        </c:ser>
        <c:dLbls>
          <c:showLegendKey val="0"/>
          <c:showVal val="0"/>
          <c:showCatName val="0"/>
          <c:showSerName val="0"/>
          <c:showPercent val="0"/>
          <c:showBubbleSize val="0"/>
        </c:dLbls>
        <c:gapWidth val="219"/>
        <c:overlap val="-27"/>
        <c:axId val="397112239"/>
        <c:axId val="397111823"/>
      </c:barChart>
      <c:lineChart>
        <c:grouping val="standard"/>
        <c:varyColors val="0"/>
        <c:ser>
          <c:idx val="2"/>
          <c:order val="2"/>
          <c:tx>
            <c:strRef>
              <c:f>工作表1!$D$1</c:f>
              <c:strCache>
                <c:ptCount val="1"/>
                <c:pt idx="0">
                  <c:v>開工/建照</c:v>
                </c:pt>
              </c:strCache>
            </c:strRef>
          </c:tx>
          <c:spPr>
            <a:ln w="28575" cap="rnd">
              <a:solidFill>
                <a:schemeClr val="accent3"/>
              </a:solidFill>
              <a:round/>
            </a:ln>
            <a:effectLst/>
          </c:spPr>
          <c:marker>
            <c:symbol val="none"/>
          </c:marker>
          <c:cat>
            <c:strRef>
              <c:f>工作表1!$A$2:$A$14</c:f>
              <c:strCache>
                <c:ptCount val="13"/>
                <c:pt idx="0">
                  <c:v>2012年</c:v>
                </c:pt>
                <c:pt idx="1">
                  <c:v>2013年</c:v>
                </c:pt>
                <c:pt idx="2">
                  <c:v>2014年</c:v>
                </c:pt>
                <c:pt idx="3">
                  <c:v>2015年</c:v>
                </c:pt>
                <c:pt idx="4">
                  <c:v>2016年</c:v>
                </c:pt>
                <c:pt idx="5">
                  <c:v>2017年</c:v>
                </c:pt>
                <c:pt idx="6">
                  <c:v>2018年</c:v>
                </c:pt>
                <c:pt idx="7">
                  <c:v>2019年</c:v>
                </c:pt>
                <c:pt idx="8">
                  <c:v>2020年</c:v>
                </c:pt>
                <c:pt idx="9">
                  <c:v>2021年</c:v>
                </c:pt>
                <c:pt idx="10">
                  <c:v>2022年</c:v>
                </c:pt>
                <c:pt idx="11">
                  <c:v>2023年</c:v>
                </c:pt>
                <c:pt idx="12">
                  <c:v>2024年 1月~7月</c:v>
                </c:pt>
              </c:strCache>
            </c:strRef>
          </c:cat>
          <c:val>
            <c:numRef>
              <c:f>工作表1!$D$2:$D$14</c:f>
              <c:numCache>
                <c:formatCode>0%</c:formatCode>
                <c:ptCount val="13"/>
                <c:pt idx="0">
                  <c:v>0.81812652068126523</c:v>
                </c:pt>
                <c:pt idx="1">
                  <c:v>0.72157947686116697</c:v>
                </c:pt>
                <c:pt idx="2">
                  <c:v>0.81128656484597461</c:v>
                </c:pt>
                <c:pt idx="3">
                  <c:v>0.77760736196319014</c:v>
                </c:pt>
                <c:pt idx="4">
                  <c:v>0.79344512195121952</c:v>
                </c:pt>
                <c:pt idx="5">
                  <c:v>0.77710843373493976</c:v>
                </c:pt>
                <c:pt idx="6">
                  <c:v>0.77280753384343737</c:v>
                </c:pt>
                <c:pt idx="7">
                  <c:v>0.75385865150284326</c:v>
                </c:pt>
                <c:pt idx="8">
                  <c:v>0.78034682080924855</c:v>
                </c:pt>
                <c:pt idx="9">
                  <c:v>0.70227953027860923</c:v>
                </c:pt>
                <c:pt idx="10">
                  <c:v>0.77329260309840719</c:v>
                </c:pt>
                <c:pt idx="11">
                  <c:v>0.86992521367521369</c:v>
                </c:pt>
                <c:pt idx="12">
                  <c:v>0.86083853702051738</c:v>
                </c:pt>
              </c:numCache>
            </c:numRef>
          </c:val>
          <c:smooth val="0"/>
          <c:extLst>
            <c:ext xmlns:c16="http://schemas.microsoft.com/office/drawing/2014/chart" uri="{C3380CC4-5D6E-409C-BE32-E72D297353CC}">
              <c16:uniqueId val="{00000002-31C2-4B1B-AD07-9C53E2261EC4}"/>
            </c:ext>
          </c:extLst>
        </c:ser>
        <c:dLbls>
          <c:showLegendKey val="0"/>
          <c:showVal val="0"/>
          <c:showCatName val="0"/>
          <c:showSerName val="0"/>
          <c:showPercent val="0"/>
          <c:showBubbleSize val="0"/>
        </c:dLbls>
        <c:marker val="1"/>
        <c:smooth val="0"/>
        <c:axId val="393654911"/>
        <c:axId val="393661567"/>
      </c:lineChart>
      <c:catAx>
        <c:axId val="3971122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397111823"/>
        <c:crosses val="autoZero"/>
        <c:auto val="1"/>
        <c:lblAlgn val="ctr"/>
        <c:lblOffset val="100"/>
        <c:noMultiLvlLbl val="0"/>
      </c:catAx>
      <c:valAx>
        <c:axId val="39711182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397112239"/>
        <c:crosses val="autoZero"/>
        <c:crossBetween val="between"/>
      </c:valAx>
      <c:valAx>
        <c:axId val="393661567"/>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393654911"/>
        <c:crosses val="max"/>
        <c:crossBetween val="between"/>
      </c:valAx>
      <c:catAx>
        <c:axId val="393654911"/>
        <c:scaling>
          <c:orientation val="minMax"/>
        </c:scaling>
        <c:delete val="1"/>
        <c:axPos val="b"/>
        <c:numFmt formatCode="General" sourceLinked="1"/>
        <c:majorTickMark val="out"/>
        <c:minorTickMark val="none"/>
        <c:tickLblPos val="nextTo"/>
        <c:crossAx val="393661567"/>
        <c:crosses val="autoZero"/>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zh-TW"/>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zh-TW" altLang="en-US" sz="1800" b="1" dirty="0" smtClean="0"/>
              <a:t>（一）「合併報表」重要財務比率（三率與</a:t>
            </a:r>
            <a:r>
              <a:rPr lang="en-US" altLang="zh-TW" sz="1800" b="1" dirty="0" smtClean="0"/>
              <a:t>EBITDA</a:t>
            </a:r>
            <a:r>
              <a:rPr lang="zh-TW" altLang="en-US" sz="1800" b="1" dirty="0" smtClean="0"/>
              <a:t>利潤率）</a:t>
            </a:r>
            <a:endParaRPr lang="zh-TW" altLang="en-US" sz="1800" b="1" dirty="0"/>
          </a:p>
        </c:rich>
      </c:tx>
      <c:layout>
        <c:manualLayout>
          <c:xMode val="edge"/>
          <c:yMode val="edge"/>
          <c:x val="0.11293285667118041"/>
          <c:y val="6.1971845788823525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lineChart>
        <c:grouping val="standard"/>
        <c:varyColors val="0"/>
        <c:ser>
          <c:idx val="0"/>
          <c:order val="0"/>
          <c:tx>
            <c:strRef>
              <c:f>工作表1!$B$1</c:f>
              <c:strCache>
                <c:ptCount val="1"/>
                <c:pt idx="0">
                  <c:v>營業毛利率％</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9.9522292993630579E-2"/>
                  <c:y val="-3.342688542115152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EBAA-4E74-A35A-C0F6AF7AA626}"/>
                </c:ext>
              </c:extLst>
            </c:dLbl>
            <c:dLbl>
              <c:idx val="1"/>
              <c:layout>
                <c:manualLayout>
                  <c:x val="6.96656050955414E-2"/>
                  <c:y val="-1.9950354958668168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EBAA-4E74-A35A-C0F6AF7AA62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工作表1!$A$2:$A$4</c:f>
              <c:strCache>
                <c:ptCount val="3"/>
                <c:pt idx="0">
                  <c:v>2021年</c:v>
                </c:pt>
                <c:pt idx="1">
                  <c:v>2022年</c:v>
                </c:pt>
                <c:pt idx="2">
                  <c:v>2023年</c:v>
                </c:pt>
              </c:strCache>
            </c:strRef>
          </c:cat>
          <c:val>
            <c:numRef>
              <c:f>工作表1!$B$2:$B$4</c:f>
              <c:numCache>
                <c:formatCode>0.00%</c:formatCode>
                <c:ptCount val="3"/>
                <c:pt idx="0">
                  <c:v>0.1883</c:v>
                </c:pt>
                <c:pt idx="1">
                  <c:v>0.20219999999999999</c:v>
                </c:pt>
                <c:pt idx="2">
                  <c:v>0.23699999999999999</c:v>
                </c:pt>
              </c:numCache>
            </c:numRef>
          </c:val>
          <c:smooth val="0"/>
          <c:extLst>
            <c:ext xmlns:c16="http://schemas.microsoft.com/office/drawing/2014/chart" uri="{C3380CC4-5D6E-409C-BE32-E72D297353CC}">
              <c16:uniqueId val="{00000002-EBAA-4E74-A35A-C0F6AF7AA626}"/>
            </c:ext>
          </c:extLst>
        </c:ser>
        <c:ser>
          <c:idx val="1"/>
          <c:order val="1"/>
          <c:tx>
            <c:strRef>
              <c:f>工作表1!$C$1</c:f>
              <c:strCache>
                <c:ptCount val="1"/>
                <c:pt idx="0">
                  <c:v>營業淨利率％</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9.2887473460721862E-2"/>
                  <c:y val="-4.1575563799283378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EBAA-4E74-A35A-C0F6AF7AA626}"/>
                </c:ext>
              </c:extLst>
            </c:dLbl>
            <c:dLbl>
              <c:idx val="1"/>
              <c:layout>
                <c:manualLayout>
                  <c:x val="-4.4785031847133817E-2"/>
                  <c:y val="9.5954638560751745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EBAA-4E74-A35A-C0F6AF7AA62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工作表1!$A$2:$A$4</c:f>
              <c:strCache>
                <c:ptCount val="3"/>
                <c:pt idx="0">
                  <c:v>2021年</c:v>
                </c:pt>
                <c:pt idx="1">
                  <c:v>2022年</c:v>
                </c:pt>
                <c:pt idx="2">
                  <c:v>2023年</c:v>
                </c:pt>
              </c:strCache>
            </c:strRef>
          </c:cat>
          <c:val>
            <c:numRef>
              <c:f>工作表1!$C$2:$C$4</c:f>
              <c:numCache>
                <c:formatCode>0.00%</c:formatCode>
                <c:ptCount val="3"/>
                <c:pt idx="0">
                  <c:v>0.14879999999999999</c:v>
                </c:pt>
                <c:pt idx="1">
                  <c:v>0.15740000000000001</c:v>
                </c:pt>
                <c:pt idx="2">
                  <c:v>0.1918</c:v>
                </c:pt>
              </c:numCache>
            </c:numRef>
          </c:val>
          <c:smooth val="0"/>
          <c:extLst>
            <c:ext xmlns:c16="http://schemas.microsoft.com/office/drawing/2014/chart" uri="{C3380CC4-5D6E-409C-BE32-E72D297353CC}">
              <c16:uniqueId val="{00000005-EBAA-4E74-A35A-C0F6AF7AA626}"/>
            </c:ext>
          </c:extLst>
        </c:ser>
        <c:ser>
          <c:idx val="2"/>
          <c:order val="2"/>
          <c:tx>
            <c:strRef>
              <c:f>工作表1!$D$1</c:f>
              <c:strCache>
                <c:ptCount val="1"/>
                <c:pt idx="0">
                  <c:v>EBITDA利潤率％</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0"/>
              <c:layout>
                <c:manualLayout>
                  <c:x val="-1.6587048832271762E-2"/>
                  <c:y val="-0.13730461132842339"/>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EBAA-4E74-A35A-C0F6AF7AA626}"/>
                </c:ext>
              </c:extLst>
            </c:dLbl>
            <c:dLbl>
              <c:idx val="1"/>
              <c:layout>
                <c:manualLayout>
                  <c:x val="-3.3174097664543526E-3"/>
                  <c:y val="-4.6951149630994886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EBAA-4E74-A35A-C0F6AF7AA626}"/>
                </c:ext>
              </c:extLst>
            </c:dLbl>
            <c:dLbl>
              <c:idx val="2"/>
              <c:layout>
                <c:manualLayout>
                  <c:x val="-1.2163695294286616E-16"/>
                  <c:y val="-6.4024294951356656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EBAA-4E74-A35A-C0F6AF7AA62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工作表1!$A$2:$A$4</c:f>
              <c:strCache>
                <c:ptCount val="3"/>
                <c:pt idx="0">
                  <c:v>2021年</c:v>
                </c:pt>
                <c:pt idx="1">
                  <c:v>2022年</c:v>
                </c:pt>
                <c:pt idx="2">
                  <c:v>2023年</c:v>
                </c:pt>
              </c:strCache>
            </c:strRef>
          </c:cat>
          <c:val>
            <c:numRef>
              <c:f>工作表1!$D$2:$D$4</c:f>
              <c:numCache>
                <c:formatCode>0.00%</c:formatCode>
                <c:ptCount val="3"/>
                <c:pt idx="0">
                  <c:v>0.19850000000000001</c:v>
                </c:pt>
                <c:pt idx="1">
                  <c:v>0.2792</c:v>
                </c:pt>
                <c:pt idx="2">
                  <c:v>0.25629999999999997</c:v>
                </c:pt>
              </c:numCache>
            </c:numRef>
          </c:val>
          <c:smooth val="0"/>
          <c:extLst>
            <c:ext xmlns:c16="http://schemas.microsoft.com/office/drawing/2014/chart" uri="{C3380CC4-5D6E-409C-BE32-E72D297353CC}">
              <c16:uniqueId val="{00000009-EBAA-4E74-A35A-C0F6AF7AA626}"/>
            </c:ext>
          </c:extLst>
        </c:ser>
        <c:ser>
          <c:idx val="3"/>
          <c:order val="3"/>
          <c:tx>
            <c:strRef>
              <c:f>工作表1!$E$1</c:f>
              <c:strCache>
                <c:ptCount val="1"/>
                <c:pt idx="0">
                  <c:v>稅後淨利率％</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0"/>
              <c:layout>
                <c:manualLayout>
                  <c:x val="1.4928343949044555E-2"/>
                  <c:y val="1.9068260242714932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D-EBAA-4E74-A35A-C0F6AF7AA626}"/>
                </c:ext>
              </c:extLst>
            </c:dLbl>
            <c:dLbl>
              <c:idx val="1"/>
              <c:layout>
                <c:manualLayout>
                  <c:x val="-8.2935244161359417E-3"/>
                  <c:y val="8.3370712878920589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A-EBAA-4E74-A35A-C0F6AF7AA626}"/>
                </c:ext>
              </c:extLst>
            </c:dLbl>
            <c:dLbl>
              <c:idx val="2"/>
              <c:layout>
                <c:manualLayout>
                  <c:x val="-9.9522292993631783E-3"/>
                  <c:y val="0.10243887192217066"/>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B-EBAA-4E74-A35A-C0F6AF7AA62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工作表1!$A$2:$A$4</c:f>
              <c:strCache>
                <c:ptCount val="3"/>
                <c:pt idx="0">
                  <c:v>2021年</c:v>
                </c:pt>
                <c:pt idx="1">
                  <c:v>2022年</c:v>
                </c:pt>
                <c:pt idx="2">
                  <c:v>2023年</c:v>
                </c:pt>
              </c:strCache>
            </c:strRef>
          </c:cat>
          <c:val>
            <c:numRef>
              <c:f>工作表1!$E$2:$E$4</c:f>
              <c:numCache>
                <c:formatCode>0.00%</c:formatCode>
                <c:ptCount val="3"/>
                <c:pt idx="0">
                  <c:v>0.13450000000000001</c:v>
                </c:pt>
                <c:pt idx="1">
                  <c:v>0.1991</c:v>
                </c:pt>
                <c:pt idx="2">
                  <c:v>0.1721</c:v>
                </c:pt>
              </c:numCache>
            </c:numRef>
          </c:val>
          <c:smooth val="0"/>
          <c:extLst>
            <c:ext xmlns:c16="http://schemas.microsoft.com/office/drawing/2014/chart" uri="{C3380CC4-5D6E-409C-BE32-E72D297353CC}">
              <c16:uniqueId val="{0000000C-EBAA-4E74-A35A-C0F6AF7AA626}"/>
            </c:ext>
          </c:extLst>
        </c:ser>
        <c:dLbls>
          <c:showLegendKey val="0"/>
          <c:showVal val="0"/>
          <c:showCatName val="0"/>
          <c:showSerName val="0"/>
          <c:showPercent val="0"/>
          <c:showBubbleSize val="0"/>
        </c:dLbls>
        <c:marker val="1"/>
        <c:smooth val="0"/>
        <c:axId val="1942941872"/>
        <c:axId val="1942943952"/>
      </c:lineChart>
      <c:catAx>
        <c:axId val="1942941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1942943952"/>
        <c:crosses val="autoZero"/>
        <c:auto val="1"/>
        <c:lblAlgn val="ctr"/>
        <c:lblOffset val="100"/>
        <c:noMultiLvlLbl val="0"/>
      </c:catAx>
      <c:valAx>
        <c:axId val="1942943952"/>
        <c:scaling>
          <c:orientation val="minMax"/>
          <c:max val="0.30000000000000004"/>
          <c:min val="0.12000000000000001"/>
        </c:scaling>
        <c:delete val="0"/>
        <c:axPos val="l"/>
        <c:majorGridlines>
          <c:spPr>
            <a:ln w="9525" cap="flat" cmpd="sng" algn="ctr">
              <a:solidFill>
                <a:schemeClr val="tx1">
                  <a:lumMod val="15000"/>
                  <a:lumOff val="85000"/>
                </a:schemeClr>
              </a:solidFill>
              <a:round/>
            </a:ln>
            <a:effectLst/>
          </c:spPr>
        </c:majorGridlines>
        <c:minorGridlines>
          <c:spPr>
            <a:ln w="9525" cap="flat" cmpd="sng" algn="ctr">
              <a:noFill/>
              <a:round/>
            </a:ln>
            <a:effectLst/>
          </c:spPr>
        </c:min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1942941872"/>
        <c:crosses val="autoZero"/>
        <c:crossBetween val="between"/>
      </c:valAx>
      <c:spPr>
        <a:noFill/>
        <a:ln>
          <a:noFill/>
        </a:ln>
        <a:effectLst/>
      </c:spPr>
    </c:plotArea>
    <c:legend>
      <c:legendPos val="r"/>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view3D>
    <c:floor>
      <c:thickness val="0"/>
    </c:floor>
    <c:sideWall>
      <c:thickness val="0"/>
    </c:sideWall>
    <c:backWall>
      <c:thickness val="0"/>
    </c:backWall>
    <c:plotArea>
      <c:layout/>
      <c:pie3DChart>
        <c:varyColors val="1"/>
        <c:dLbls>
          <c:showLegendKey val="0"/>
          <c:showVal val="0"/>
          <c:showCatName val="0"/>
          <c:showSerName val="0"/>
          <c:showPercent val="0"/>
          <c:showBubbleSize val="0"/>
          <c:showLeaderLines val="0"/>
        </c:dLbls>
      </c:pie3DChart>
    </c:plotArea>
    <c:plotVisOnly val="1"/>
    <c:dispBlanksAs val="zero"/>
    <c:showDLblsOverMax val="0"/>
  </c:chart>
  <c:txPr>
    <a:bodyPr/>
    <a:lstStyle/>
    <a:p>
      <a:pPr>
        <a:defRPr sz="1800"/>
      </a:pPr>
      <a:endParaRPr lang="zh-TW"/>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r>
              <a:rPr lang="en-US"/>
              <a:t>2022</a:t>
            </a:r>
          </a:p>
        </c:rich>
      </c:tx>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zh-TW"/>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2022</c:v>
                </c:pt>
              </c:strCache>
            </c:strRef>
          </c:tx>
          <c:explosion val="25"/>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0-F8C1-4E0A-B55A-9A957FAE810D}"/>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F8C1-4E0A-B55A-9A957FAE810D}"/>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2-F8C1-4E0A-B55A-9A957FAE810D}"/>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F8C1-4E0A-B55A-9A957FAE810D}"/>
              </c:ext>
            </c:extLst>
          </c:dPt>
          <c:dLbls>
            <c:dLbl>
              <c:idx val="0"/>
              <c:layout>
                <c:manualLayout>
                  <c:x val="-0.16069436316585425"/>
                  <c:y val="-0.50903368432440088"/>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1"/>
                      </a:solidFill>
                      <a:latin typeface="+mn-lt"/>
                      <a:ea typeface="+mn-ea"/>
                      <a:cs typeface="+mn-cs"/>
                    </a:defRPr>
                  </a:pPr>
                  <a:endParaRPr lang="zh-TW"/>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8C1-4E0A-B55A-9A957FAE810D}"/>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2"/>
                      </a:solidFill>
                      <a:latin typeface="+mn-lt"/>
                      <a:ea typeface="+mn-ea"/>
                      <a:cs typeface="+mn-cs"/>
                    </a:defRPr>
                  </a:pPr>
                  <a:endParaRPr lang="zh-TW"/>
                </a:p>
              </c:txPr>
              <c:dLblPos val="outEnd"/>
              <c:showLegendKey val="0"/>
              <c:showVal val="1"/>
              <c:showCatName val="0"/>
              <c:showSerName val="0"/>
              <c:showPercent val="0"/>
              <c:showBubbleSize val="0"/>
              <c:extLst>
                <c:ext xmlns:c16="http://schemas.microsoft.com/office/drawing/2014/chart" uri="{C3380CC4-5D6E-409C-BE32-E72D297353CC}">
                  <c16:uniqueId val="{00000001-F8C1-4E0A-B55A-9A957FAE810D}"/>
                </c:ext>
              </c:extLst>
            </c:dLbl>
            <c:dLbl>
              <c:idx val="2"/>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3"/>
                      </a:solidFill>
                      <a:latin typeface="+mn-lt"/>
                      <a:ea typeface="+mn-ea"/>
                      <a:cs typeface="+mn-cs"/>
                    </a:defRPr>
                  </a:pPr>
                  <a:endParaRPr lang="zh-TW"/>
                </a:p>
              </c:txPr>
              <c:dLblPos val="outEnd"/>
              <c:showLegendKey val="0"/>
              <c:showVal val="1"/>
              <c:showCatName val="0"/>
              <c:showSerName val="0"/>
              <c:showPercent val="0"/>
              <c:showBubbleSize val="0"/>
              <c:extLst>
                <c:ext xmlns:c16="http://schemas.microsoft.com/office/drawing/2014/chart" uri="{C3380CC4-5D6E-409C-BE32-E72D297353CC}">
                  <c16:uniqueId val="{00000002-F8C1-4E0A-B55A-9A957FAE810D}"/>
                </c:ext>
              </c:extLst>
            </c:dLbl>
            <c:dLbl>
              <c:idx val="3"/>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4"/>
                      </a:solidFill>
                      <a:latin typeface="+mn-lt"/>
                      <a:ea typeface="+mn-ea"/>
                      <a:cs typeface="+mn-cs"/>
                    </a:defRPr>
                  </a:pPr>
                  <a:endParaRPr lang="zh-TW"/>
                </a:p>
              </c:txPr>
              <c:dLblPos val="outEnd"/>
              <c:showLegendKey val="0"/>
              <c:showVal val="1"/>
              <c:showCatName val="0"/>
              <c:showSerName val="0"/>
              <c:showPercent val="0"/>
              <c:showBubbleSize val="0"/>
              <c:extLst>
                <c:ext xmlns:c16="http://schemas.microsoft.com/office/drawing/2014/chart" uri="{C3380CC4-5D6E-409C-BE32-E72D297353CC}">
                  <c16:uniqueId val="{00000003-F8C1-4E0A-B55A-9A957FAE810D}"/>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1"/>
                    </a:solidFill>
                    <a:latin typeface="+mn-lt"/>
                    <a:ea typeface="+mn-ea"/>
                    <a:cs typeface="+mn-cs"/>
                  </a:defRPr>
                </a:pPr>
                <a:endParaRPr lang="zh-TW"/>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numRef>
              <c:f>Sheet1!$A$2:$A$5</c:f>
              <c:numCache>
                <c:formatCode>General</c:formatCode>
                <c:ptCount val="4"/>
              </c:numCache>
            </c:numRef>
          </c:cat>
          <c:val>
            <c:numRef>
              <c:f>Sheet1!$B$2:$B$5</c:f>
              <c:numCache>
                <c:formatCode>0.0%</c:formatCode>
                <c:ptCount val="4"/>
                <c:pt idx="0">
                  <c:v>0.78300000000000003</c:v>
                </c:pt>
                <c:pt idx="1">
                  <c:v>8.9999999999999993E-3</c:v>
                </c:pt>
                <c:pt idx="2">
                  <c:v>0.114</c:v>
                </c:pt>
                <c:pt idx="3">
                  <c:v>9.4E-2</c:v>
                </c:pt>
              </c:numCache>
            </c:numRef>
          </c:val>
          <c:extLst>
            <c:ext xmlns:c16="http://schemas.microsoft.com/office/drawing/2014/chart" uri="{C3380CC4-5D6E-409C-BE32-E72D297353CC}">
              <c16:uniqueId val="{00000000-92D2-4A95-9762-6955AFAEC7EC}"/>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zero"/>
    <c:showDLblsOverMax val="0"/>
  </c:chart>
  <c:spPr>
    <a:noFill/>
    <a:ln>
      <a:noFill/>
    </a:ln>
    <a:effectLst/>
  </c:spPr>
  <c:txPr>
    <a:bodyPr/>
    <a:lstStyle/>
    <a:p>
      <a:pPr>
        <a:defRPr/>
      </a:pPr>
      <a:endParaRPr lang="zh-TW"/>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r>
              <a:rPr lang="en-US"/>
              <a:t>2021</a:t>
            </a:r>
          </a:p>
        </c:rich>
      </c:tx>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zh-TW"/>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explosion val="25"/>
          <c:dPt>
            <c:idx val="0"/>
            <c:bubble3D val="0"/>
            <c:explosion val="26"/>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0-5C6E-4888-A8A8-75F2A92C73EA}"/>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5C6E-4888-A8A8-75F2A92C73EA}"/>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2-5C6E-4888-A8A8-75F2A92C73EA}"/>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5C6E-4888-A8A8-75F2A92C73EA}"/>
              </c:ext>
            </c:extLst>
          </c:dPt>
          <c:dLbls>
            <c:dLbl>
              <c:idx val="0"/>
              <c:layout>
                <c:manualLayout>
                  <c:x val="-0.15407253897842557"/>
                  <c:y val="-0.48915892785158227"/>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1"/>
                      </a:solidFill>
                      <a:latin typeface="+mn-lt"/>
                      <a:ea typeface="+mn-ea"/>
                      <a:cs typeface="+mn-cs"/>
                    </a:defRPr>
                  </a:pPr>
                  <a:endParaRPr lang="zh-TW"/>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C6E-4888-A8A8-75F2A92C73EA}"/>
                </c:ext>
              </c:extLst>
            </c:dLbl>
            <c:dLbl>
              <c:idx val="1"/>
              <c:layout>
                <c:manualLayout>
                  <c:x val="-3.0210301760475598E-3"/>
                  <c:y val="-6.1738505456995905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2"/>
                      </a:solidFill>
                      <a:latin typeface="+mn-lt"/>
                      <a:ea typeface="+mn-ea"/>
                      <a:cs typeface="+mn-cs"/>
                    </a:defRPr>
                  </a:pPr>
                  <a:endParaRPr lang="zh-TW"/>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C6E-4888-A8A8-75F2A92C73EA}"/>
                </c:ext>
              </c:extLst>
            </c:dLbl>
            <c:dLbl>
              <c:idx val="2"/>
              <c:layout>
                <c:manualLayout>
                  <c:x val="8.4588844929331705E-2"/>
                  <c:y val="-6.6487621261380109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3"/>
                      </a:solidFill>
                      <a:latin typeface="+mn-lt"/>
                      <a:ea typeface="+mn-ea"/>
                      <a:cs typeface="+mn-cs"/>
                    </a:defRPr>
                  </a:pPr>
                  <a:endParaRPr lang="zh-TW"/>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C6E-4888-A8A8-75F2A92C73EA}"/>
                </c:ext>
              </c:extLst>
            </c:dLbl>
            <c:dLbl>
              <c:idx val="3"/>
              <c:layout>
                <c:manualLayout>
                  <c:x val="6.3441633696998817E-2"/>
                  <c:y val="-4.7491158043842943E-3"/>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4"/>
                      </a:solidFill>
                      <a:latin typeface="+mn-lt"/>
                      <a:ea typeface="+mn-ea"/>
                      <a:cs typeface="+mn-cs"/>
                    </a:defRPr>
                  </a:pPr>
                  <a:endParaRPr lang="zh-TW"/>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C6E-4888-A8A8-75F2A92C73EA}"/>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1"/>
                    </a:solidFill>
                    <a:latin typeface="+mn-lt"/>
                    <a:ea typeface="+mn-ea"/>
                    <a:cs typeface="+mn-cs"/>
                  </a:defRPr>
                </a:pPr>
                <a:endParaRPr lang="zh-TW"/>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Sheet2!$D$4:$D$7</c:f>
              <c:numCache>
                <c:formatCode>0.0%</c:formatCode>
                <c:ptCount val="4"/>
                <c:pt idx="0">
                  <c:v>0.7377349839523154</c:v>
                </c:pt>
                <c:pt idx="1">
                  <c:v>7.336084364970197E-3</c:v>
                </c:pt>
                <c:pt idx="2">
                  <c:v>0.18019257221458043</c:v>
                </c:pt>
                <c:pt idx="3">
                  <c:v>7.4736359468133881E-2</c:v>
                </c:pt>
              </c:numCache>
            </c:numRef>
          </c:val>
          <c:extLst>
            <c:ext xmlns:c16="http://schemas.microsoft.com/office/drawing/2014/chart" uri="{C3380CC4-5D6E-409C-BE32-E72D297353CC}">
              <c16:uniqueId val="{00000000-B72C-472C-9613-C97E03529A3A}"/>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zero"/>
    <c:showDLblsOverMax val="0"/>
  </c:chart>
  <c:spPr>
    <a:noFill/>
    <a:ln>
      <a:noFill/>
    </a:ln>
    <a:effectLst/>
  </c:spPr>
  <c:txPr>
    <a:bodyPr/>
    <a:lstStyle/>
    <a:p>
      <a:pPr>
        <a:defRPr/>
      </a:pPr>
      <a:endParaRPr lang="zh-TW"/>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r>
              <a:rPr lang="en-US"/>
              <a:t>2023</a:t>
            </a:r>
          </a:p>
        </c:rich>
      </c:tx>
      <c:layout>
        <c:manualLayout>
          <c:xMode val="edge"/>
          <c:yMode val="edge"/>
          <c:x val="0.42649778023269541"/>
          <c:y val="3.4594522235638893E-2"/>
        </c:manualLayout>
      </c:layout>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zh-TW"/>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28565774927026572"/>
          <c:w val="0.8966319639192003"/>
          <c:h val="0.68253435811984797"/>
        </c:manualLayout>
      </c:layout>
      <c:pie3DChart>
        <c:varyColors val="1"/>
        <c:ser>
          <c:idx val="0"/>
          <c:order val="0"/>
          <c:tx>
            <c:strRef>
              <c:f>Sheet1!$B$1</c:f>
              <c:strCache>
                <c:ptCount val="1"/>
                <c:pt idx="0">
                  <c:v>2023</c:v>
                </c:pt>
              </c:strCache>
            </c:strRef>
          </c:tx>
          <c:explosion val="25"/>
          <c:dPt>
            <c:idx val="0"/>
            <c:bubble3D val="0"/>
            <c:explosion val="32"/>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05B7-4898-8D36-01EF377E734C}"/>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05B7-4898-8D36-01EF377E734C}"/>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0-A49B-4752-9CF8-F6147B6FEA47}"/>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4-05B7-4898-8D36-01EF377E734C}"/>
              </c:ext>
            </c:extLst>
          </c:dPt>
          <c:dLbls>
            <c:dLbl>
              <c:idx val="0"/>
              <c:layout>
                <c:manualLayout>
                  <c:x val="0"/>
                  <c:y val="-0.52880198274476597"/>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1"/>
                      </a:solidFill>
                      <a:latin typeface="+mn-lt"/>
                      <a:ea typeface="+mn-ea"/>
                      <a:cs typeface="+mn-cs"/>
                    </a:defRPr>
                  </a:pPr>
                  <a:endParaRPr lang="zh-TW"/>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5B7-4898-8D36-01EF377E734C}"/>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2"/>
                      </a:solidFill>
                      <a:latin typeface="+mn-lt"/>
                      <a:ea typeface="+mn-ea"/>
                      <a:cs typeface="+mn-cs"/>
                    </a:defRPr>
                  </a:pPr>
                  <a:endParaRPr lang="zh-TW"/>
                </a:p>
              </c:txPr>
              <c:dLblPos val="outEnd"/>
              <c:showLegendKey val="0"/>
              <c:showVal val="1"/>
              <c:showCatName val="0"/>
              <c:showSerName val="0"/>
              <c:showPercent val="0"/>
              <c:showBubbleSize val="0"/>
              <c:extLst>
                <c:ext xmlns:c16="http://schemas.microsoft.com/office/drawing/2014/chart" uri="{C3380CC4-5D6E-409C-BE32-E72D297353CC}">
                  <c16:uniqueId val="{00000003-05B7-4898-8D36-01EF377E734C}"/>
                </c:ext>
              </c:extLst>
            </c:dLbl>
            <c:dLbl>
              <c:idx val="2"/>
              <c:layout>
                <c:manualLayout>
                  <c:x val="2.4722209717823716E-2"/>
                  <c:y val="-1.9768298420365107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3"/>
                      </a:solidFill>
                      <a:latin typeface="+mn-lt"/>
                      <a:ea typeface="+mn-ea"/>
                      <a:cs typeface="+mn-cs"/>
                    </a:defRPr>
                  </a:pPr>
                  <a:endParaRPr lang="zh-TW"/>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49B-4752-9CF8-F6147B6FEA47}"/>
                </c:ext>
              </c:extLst>
            </c:dLbl>
            <c:dLbl>
              <c:idx val="3"/>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4"/>
                      </a:solidFill>
                      <a:latin typeface="+mn-lt"/>
                      <a:ea typeface="+mn-ea"/>
                      <a:cs typeface="+mn-cs"/>
                    </a:defRPr>
                  </a:pPr>
                  <a:endParaRPr lang="zh-TW"/>
                </a:p>
              </c:txPr>
              <c:dLblPos val="outEnd"/>
              <c:showLegendKey val="0"/>
              <c:showVal val="1"/>
              <c:showCatName val="0"/>
              <c:showSerName val="0"/>
              <c:showPercent val="0"/>
              <c:showBubbleSize val="0"/>
              <c:extLst>
                <c:ext xmlns:c16="http://schemas.microsoft.com/office/drawing/2014/chart" uri="{C3380CC4-5D6E-409C-BE32-E72D297353CC}">
                  <c16:uniqueId val="{00000004-05B7-4898-8D36-01EF377E734C}"/>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spc="0" baseline="0">
                    <a:solidFill>
                      <a:schemeClr val="accent1"/>
                    </a:solidFill>
                    <a:latin typeface="+mn-lt"/>
                    <a:ea typeface="+mn-ea"/>
                    <a:cs typeface="+mn-cs"/>
                  </a:defRPr>
                </a:pPr>
                <a:endParaRPr lang="zh-TW"/>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numRef>
              <c:f>Sheet1!$A$2:$A$5</c:f>
              <c:numCache>
                <c:formatCode>General</c:formatCode>
                <c:ptCount val="4"/>
              </c:numCache>
            </c:numRef>
          </c:cat>
          <c:val>
            <c:numRef>
              <c:f>Sheet1!$B$2:$B$5</c:f>
              <c:numCache>
                <c:formatCode>0.0%</c:formatCode>
                <c:ptCount val="4"/>
                <c:pt idx="0">
                  <c:v>0.82799999999999996</c:v>
                </c:pt>
                <c:pt idx="1">
                  <c:v>1.6E-2</c:v>
                </c:pt>
                <c:pt idx="2">
                  <c:v>6.7000000000000004E-2</c:v>
                </c:pt>
                <c:pt idx="3">
                  <c:v>8.8999999999999996E-2</c:v>
                </c:pt>
              </c:numCache>
            </c:numRef>
          </c:val>
          <c:extLst>
            <c:ext xmlns:c16="http://schemas.microsoft.com/office/drawing/2014/chart" uri="{C3380CC4-5D6E-409C-BE32-E72D297353CC}">
              <c16:uniqueId val="{00000000-83EC-46E5-B4F5-6651C63939E4}"/>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zero"/>
    <c:showDLblsOverMax val="0"/>
  </c:chart>
  <c:spPr>
    <a:noFill/>
    <a:ln>
      <a:noFill/>
    </a:ln>
    <a:effectLst/>
  </c:spPr>
  <c:txPr>
    <a:bodyPr/>
    <a:lstStyle/>
    <a:p>
      <a:pPr>
        <a:defRPr/>
      </a:pPr>
      <a:endParaRPr lang="zh-TW"/>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sz="1862" b="0" i="0" u="none" strike="noStrike" kern="1200" spc="0" baseline="0">
                <a:solidFill>
                  <a:prstClr val="black">
                    <a:lumMod val="65000"/>
                    <a:lumOff val="35000"/>
                  </a:prstClr>
                </a:solidFill>
                <a:latin typeface="+mn-lt"/>
                <a:ea typeface="+mn-ea"/>
                <a:cs typeface="+mn-cs"/>
              </a:defRPr>
            </a:pPr>
            <a:r>
              <a:rPr lang="en-US" sz="1800" b="1" i="0" u="none" strike="noStrike" kern="1200" spc="0" baseline="0" dirty="0" smtClean="0">
                <a:solidFill>
                  <a:prstClr val="black">
                    <a:lumMod val="65000"/>
                    <a:lumOff val="35000"/>
                  </a:prstClr>
                </a:solidFill>
                <a:latin typeface="+mn-lt"/>
                <a:ea typeface="+mn-ea"/>
                <a:cs typeface="+mn-cs"/>
              </a:rPr>
              <a:t>(</a:t>
            </a:r>
            <a:r>
              <a:rPr lang="zh-TW" altLang="en-US" sz="1800" b="1" i="0" u="none" strike="noStrike" kern="1200" spc="0" baseline="0" dirty="0">
                <a:solidFill>
                  <a:prstClr val="black">
                    <a:lumMod val="65000"/>
                    <a:lumOff val="35000"/>
                  </a:prstClr>
                </a:solidFill>
                <a:latin typeface="+mn-lt"/>
                <a:ea typeface="+mn-ea"/>
                <a:cs typeface="+mn-cs"/>
              </a:rPr>
              <a:t>三</a:t>
            </a:r>
            <a:r>
              <a:rPr lang="en-US" sz="1800" b="1" i="0" u="none" strike="noStrike" kern="1200" spc="0" baseline="0" dirty="0" smtClean="0">
                <a:solidFill>
                  <a:prstClr val="black">
                    <a:lumMod val="65000"/>
                    <a:lumOff val="35000"/>
                  </a:prstClr>
                </a:solidFill>
                <a:latin typeface="+mn-lt"/>
                <a:ea typeface="+mn-ea"/>
                <a:cs typeface="+mn-cs"/>
              </a:rPr>
              <a:t>) </a:t>
            </a:r>
            <a:r>
              <a:rPr lang="zh-TW" altLang="en-US" sz="1800" b="1" i="0" u="none" strike="noStrike" kern="1200" spc="0" baseline="0" dirty="0" smtClean="0">
                <a:solidFill>
                  <a:prstClr val="black">
                    <a:lumMod val="65000"/>
                    <a:lumOff val="35000"/>
                  </a:prstClr>
                </a:solidFill>
                <a:latin typeface="+mn-lt"/>
                <a:ea typeface="+mn-ea"/>
                <a:cs typeface="+mn-cs"/>
              </a:rPr>
              <a:t>「</a:t>
            </a:r>
            <a:r>
              <a:rPr lang="zh-TW" sz="1800" b="1" i="0" u="none" strike="noStrike" kern="1200" spc="0" baseline="0" dirty="0" smtClean="0">
                <a:solidFill>
                  <a:prstClr val="black">
                    <a:lumMod val="65000"/>
                    <a:lumOff val="35000"/>
                  </a:prstClr>
                </a:solidFill>
                <a:latin typeface="+mn-lt"/>
                <a:ea typeface="+mn-ea"/>
                <a:cs typeface="+mn-cs"/>
              </a:rPr>
              <a:t>合併損益</a:t>
            </a:r>
            <a:r>
              <a:rPr lang="zh-TW" altLang="en-US" sz="1800" b="1" i="0" u="none" strike="noStrike" kern="1200" spc="0" baseline="0" dirty="0" smtClean="0">
                <a:solidFill>
                  <a:prstClr val="black">
                    <a:lumMod val="65000"/>
                    <a:lumOff val="35000"/>
                  </a:prstClr>
                </a:solidFill>
                <a:latin typeface="+mn-lt"/>
                <a:ea typeface="+mn-ea"/>
                <a:cs typeface="+mn-cs"/>
              </a:rPr>
              <a:t>」</a:t>
            </a:r>
            <a:r>
              <a:rPr lang="zh-TW" sz="1800" b="1" i="0" u="none" strike="noStrike" kern="1200" spc="0" baseline="0" dirty="0" smtClean="0">
                <a:solidFill>
                  <a:prstClr val="black">
                    <a:lumMod val="65000"/>
                    <a:lumOff val="35000"/>
                  </a:prstClr>
                </a:solidFill>
                <a:latin typeface="+mn-lt"/>
                <a:ea typeface="+mn-ea"/>
                <a:cs typeface="+mn-cs"/>
              </a:rPr>
              <a:t>成長</a:t>
            </a:r>
            <a:r>
              <a:rPr lang="zh-TW" sz="1800" b="1" i="0" u="none" strike="noStrike" kern="1200" spc="0" baseline="0" dirty="0">
                <a:solidFill>
                  <a:prstClr val="black">
                    <a:lumMod val="65000"/>
                    <a:lumOff val="35000"/>
                  </a:prstClr>
                </a:solidFill>
                <a:latin typeface="+mn-lt"/>
                <a:ea typeface="+mn-ea"/>
                <a:cs typeface="+mn-cs"/>
              </a:rPr>
              <a:t>狀況</a:t>
            </a:r>
          </a:p>
        </c:rich>
      </c:tx>
      <c:layout>
        <c:manualLayout>
          <c:xMode val="edge"/>
          <c:yMode val="edge"/>
          <c:x val="0.2516542588375893"/>
          <c:y val="3.8118302230542404E-2"/>
        </c:manualLayout>
      </c:layout>
      <c:overlay val="0"/>
      <c:spPr>
        <a:noFill/>
        <a:ln>
          <a:noFill/>
        </a:ln>
        <a:effectLst/>
      </c:spPr>
      <c:txPr>
        <a:bodyPr rot="0" spcFirstLastPara="1" vertOverflow="ellipsis" vert="horz" wrap="square" anchor="ctr" anchorCtr="1"/>
        <a:lstStyle/>
        <a:p>
          <a:pPr algn="ctr" rtl="0">
            <a:defRPr sz="1862" b="0" i="0" u="none" strike="noStrike" kern="1200" spc="0" baseline="0">
              <a:solidFill>
                <a:prstClr val="black">
                  <a:lumMod val="65000"/>
                  <a:lumOff val="35000"/>
                </a:prstClr>
              </a:solidFill>
              <a:latin typeface="+mn-lt"/>
              <a:ea typeface="+mn-ea"/>
              <a:cs typeface="+mn-cs"/>
            </a:defRPr>
          </a:pPr>
          <a:endParaRPr lang="zh-TW"/>
        </a:p>
      </c:txPr>
    </c:title>
    <c:autoTitleDeleted val="0"/>
    <c:plotArea>
      <c:layout>
        <c:manualLayout>
          <c:layoutTarget val="inner"/>
          <c:xMode val="edge"/>
          <c:yMode val="edge"/>
          <c:x val="4.893042055721003E-2"/>
          <c:y val="0.18435565566670173"/>
          <c:w val="0.86206117277279337"/>
          <c:h val="0.61354387222383289"/>
        </c:manualLayout>
      </c:layout>
      <c:barChart>
        <c:barDir val="col"/>
        <c:grouping val="clustered"/>
        <c:varyColors val="0"/>
        <c:ser>
          <c:idx val="0"/>
          <c:order val="0"/>
          <c:tx>
            <c:strRef>
              <c:f>工作表1!$B$1</c:f>
              <c:strCache>
                <c:ptCount val="1"/>
                <c:pt idx="0">
                  <c:v>營業淨利</c:v>
                </c:pt>
              </c:strCache>
            </c:strRef>
          </c:tx>
          <c:spPr>
            <a:solidFill>
              <a:schemeClr val="accent1"/>
            </a:solidFill>
            <a:ln>
              <a:noFill/>
            </a:ln>
            <a:effectLst/>
            <a:scene3d>
              <a:camera prst="orthographicFront"/>
              <a:lightRig rig="twoPt" dir="t"/>
            </a:scene3d>
            <a:sp3d prstMaterial="metal">
              <a:bevelT w="152400" h="152400"/>
              <a:bevelB prst="relaxedInset"/>
            </a:sp3d>
          </c:spPr>
          <c:invertIfNegative val="0"/>
          <c:cat>
            <c:strRef>
              <c:f>工作表1!$A$2:$A$4</c:f>
              <c:strCache>
                <c:ptCount val="3"/>
                <c:pt idx="0">
                  <c:v>2021年</c:v>
                </c:pt>
                <c:pt idx="1">
                  <c:v>2022年</c:v>
                </c:pt>
                <c:pt idx="2">
                  <c:v>2023年</c:v>
                </c:pt>
              </c:strCache>
            </c:strRef>
          </c:cat>
          <c:val>
            <c:numRef>
              <c:f>工作表1!$B$2:$B$4</c:f>
              <c:numCache>
                <c:formatCode>General</c:formatCode>
                <c:ptCount val="3"/>
                <c:pt idx="0">
                  <c:v>41.06</c:v>
                </c:pt>
                <c:pt idx="1">
                  <c:v>43.02</c:v>
                </c:pt>
                <c:pt idx="2">
                  <c:v>49.86</c:v>
                </c:pt>
              </c:numCache>
            </c:numRef>
          </c:val>
          <c:extLst>
            <c:ext xmlns:c16="http://schemas.microsoft.com/office/drawing/2014/chart" uri="{C3380CC4-5D6E-409C-BE32-E72D297353CC}">
              <c16:uniqueId val="{00000000-E8E0-41E2-8E63-9C9ADFB305BF}"/>
            </c:ext>
          </c:extLst>
        </c:ser>
        <c:ser>
          <c:idx val="1"/>
          <c:order val="1"/>
          <c:tx>
            <c:strRef>
              <c:f>工作表1!$C$1</c:f>
              <c:strCache>
                <c:ptCount val="1"/>
                <c:pt idx="0">
                  <c:v>稅後淨利</c:v>
                </c:pt>
              </c:strCache>
            </c:strRef>
          </c:tx>
          <c:spPr>
            <a:solidFill>
              <a:srgbClr val="92D050"/>
            </a:solidFill>
            <a:ln>
              <a:noFill/>
            </a:ln>
            <a:effectLst/>
            <a:scene3d>
              <a:camera prst="orthographicFront"/>
              <a:lightRig rig="twoPt" dir="t"/>
            </a:scene3d>
            <a:sp3d prstMaterial="metal">
              <a:bevelT w="152400" h="152400"/>
              <a:bevelB w="152400" h="152400" prst="relaxedInset"/>
            </a:sp3d>
          </c:spPr>
          <c:invertIfNegative val="0"/>
          <c:cat>
            <c:strRef>
              <c:f>工作表1!$A$2:$A$4</c:f>
              <c:strCache>
                <c:ptCount val="3"/>
                <c:pt idx="0">
                  <c:v>2021年</c:v>
                </c:pt>
                <c:pt idx="1">
                  <c:v>2022年</c:v>
                </c:pt>
                <c:pt idx="2">
                  <c:v>2023年</c:v>
                </c:pt>
              </c:strCache>
            </c:strRef>
          </c:cat>
          <c:val>
            <c:numRef>
              <c:f>工作表1!$C$2:$C$4</c:f>
              <c:numCache>
                <c:formatCode>General</c:formatCode>
                <c:ptCount val="3"/>
                <c:pt idx="0">
                  <c:v>29.33</c:v>
                </c:pt>
                <c:pt idx="1">
                  <c:v>42.36</c:v>
                </c:pt>
                <c:pt idx="2">
                  <c:v>36.21</c:v>
                </c:pt>
              </c:numCache>
            </c:numRef>
          </c:val>
          <c:extLst>
            <c:ext xmlns:c16="http://schemas.microsoft.com/office/drawing/2014/chart" uri="{C3380CC4-5D6E-409C-BE32-E72D297353CC}">
              <c16:uniqueId val="{00000001-E8E0-41E2-8E63-9C9ADFB305BF}"/>
            </c:ext>
          </c:extLst>
        </c:ser>
        <c:dLbls>
          <c:showLegendKey val="0"/>
          <c:showVal val="0"/>
          <c:showCatName val="0"/>
          <c:showSerName val="0"/>
          <c:showPercent val="0"/>
          <c:showBubbleSize val="0"/>
        </c:dLbls>
        <c:gapWidth val="150"/>
        <c:axId val="1405860351"/>
        <c:axId val="1405858271"/>
      </c:barChart>
      <c:lineChart>
        <c:grouping val="stacked"/>
        <c:varyColors val="0"/>
        <c:ser>
          <c:idx val="2"/>
          <c:order val="2"/>
          <c:tx>
            <c:strRef>
              <c:f>工作表1!$D$1</c:f>
              <c:strCache>
                <c:ptCount val="1"/>
                <c:pt idx="0">
                  <c:v>合併毛利率</c:v>
                </c:pt>
              </c:strCache>
            </c:strRef>
          </c:tx>
          <c:spPr>
            <a:ln w="28575" cap="rnd">
              <a:solidFill>
                <a:srgbClr val="FF0000"/>
              </a:solidFill>
              <a:round/>
            </a:ln>
            <a:effectLst/>
          </c:spPr>
          <c:marker>
            <c:symbol val="none"/>
          </c:marker>
          <c:dPt>
            <c:idx val="3"/>
            <c:marker>
              <c:symbol val="none"/>
            </c:marker>
            <c:bubble3D val="0"/>
            <c:spPr>
              <a:ln w="34925" cap="rnd">
                <a:solidFill>
                  <a:srgbClr val="FF0000"/>
                </a:solidFill>
                <a:round/>
              </a:ln>
              <a:effectLst/>
            </c:spPr>
            <c:extLst>
              <c:ext xmlns:c16="http://schemas.microsoft.com/office/drawing/2014/chart" uri="{C3380CC4-5D6E-409C-BE32-E72D297353CC}">
                <c16:uniqueId val="{00000000-424F-46B4-96A3-F810D6E4C451}"/>
              </c:ext>
            </c:extLst>
          </c:dPt>
          <c:cat>
            <c:strRef>
              <c:f>工作表1!$A$2:$A$4</c:f>
              <c:strCache>
                <c:ptCount val="3"/>
                <c:pt idx="0">
                  <c:v>2021年</c:v>
                </c:pt>
                <c:pt idx="1">
                  <c:v>2022年</c:v>
                </c:pt>
                <c:pt idx="2">
                  <c:v>2023年</c:v>
                </c:pt>
              </c:strCache>
            </c:strRef>
          </c:cat>
          <c:val>
            <c:numRef>
              <c:f>工作表1!$D$2:$D$4</c:f>
              <c:numCache>
                <c:formatCode>0.00%</c:formatCode>
                <c:ptCount val="3"/>
                <c:pt idx="0">
                  <c:v>0.1883</c:v>
                </c:pt>
                <c:pt idx="1">
                  <c:v>0.20219999999999999</c:v>
                </c:pt>
                <c:pt idx="2">
                  <c:v>0.23699999999999999</c:v>
                </c:pt>
              </c:numCache>
            </c:numRef>
          </c:val>
          <c:smooth val="0"/>
          <c:extLst>
            <c:ext xmlns:c16="http://schemas.microsoft.com/office/drawing/2014/chart" uri="{C3380CC4-5D6E-409C-BE32-E72D297353CC}">
              <c16:uniqueId val="{00000002-E8E0-41E2-8E63-9C9ADFB305BF}"/>
            </c:ext>
          </c:extLst>
        </c:ser>
        <c:dLbls>
          <c:showLegendKey val="0"/>
          <c:showVal val="0"/>
          <c:showCatName val="0"/>
          <c:showSerName val="0"/>
          <c:showPercent val="0"/>
          <c:showBubbleSize val="0"/>
        </c:dLbls>
        <c:marker val="1"/>
        <c:smooth val="0"/>
        <c:axId val="586757888"/>
        <c:axId val="586769536"/>
      </c:lineChart>
      <c:catAx>
        <c:axId val="14058603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1405858271"/>
        <c:crosses val="autoZero"/>
        <c:auto val="1"/>
        <c:lblAlgn val="ctr"/>
        <c:lblOffset val="100"/>
        <c:noMultiLvlLbl val="0"/>
      </c:catAx>
      <c:valAx>
        <c:axId val="140585827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1405860351"/>
        <c:crosses val="autoZero"/>
        <c:crossBetween val="between"/>
      </c:valAx>
      <c:valAx>
        <c:axId val="586769536"/>
        <c:scaling>
          <c:orientation val="minMax"/>
        </c:scaling>
        <c:delete val="0"/>
        <c:axPos val="r"/>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586757888"/>
        <c:crosses val="max"/>
        <c:crossBetween val="between"/>
      </c:valAx>
      <c:catAx>
        <c:axId val="586757888"/>
        <c:scaling>
          <c:orientation val="minMax"/>
        </c:scaling>
        <c:delete val="1"/>
        <c:axPos val="b"/>
        <c:numFmt formatCode="General" sourceLinked="1"/>
        <c:majorTickMark val="out"/>
        <c:minorTickMark val="none"/>
        <c:tickLblPos val="nextTo"/>
        <c:crossAx val="58676953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9104555555555554E-2"/>
          <c:y val="3.373805560589628E-2"/>
          <c:w val="0.93396211111111116"/>
          <c:h val="0.85364931900809482"/>
        </c:manualLayout>
      </c:layout>
      <c:lineChart>
        <c:grouping val="stacked"/>
        <c:varyColors val="0"/>
        <c:ser>
          <c:idx val="0"/>
          <c:order val="0"/>
          <c:tx>
            <c:strRef>
              <c:f>工作表1!$B$1</c:f>
              <c:strCache>
                <c:ptCount val="1"/>
                <c:pt idx="0">
                  <c:v>物價指數</c:v>
                </c:pt>
              </c:strCache>
            </c:strRef>
          </c:tx>
          <c:spPr>
            <a:ln w="34925" cap="rnd">
              <a:solidFill>
                <a:srgbClr val="FF0000"/>
              </a:solidFill>
              <a:round/>
            </a:ln>
            <a:effectLst/>
          </c:spPr>
          <c:marker>
            <c:symbol val="circle"/>
            <c:size val="5"/>
            <c:spPr>
              <a:solidFill>
                <a:srgbClr val="FF0000"/>
              </a:solidFill>
              <a:ln w="22225">
                <a:solidFill>
                  <a:srgbClr val="FF0000"/>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zh-TW"/>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工作表1!$A$2:$A$25</c:f>
              <c:strCache>
                <c:ptCount val="24"/>
                <c:pt idx="0">
                  <c:v>2020年11月</c:v>
                </c:pt>
                <c:pt idx="1">
                  <c:v>12月</c:v>
                </c:pt>
                <c:pt idx="2">
                  <c:v>2021年
1月</c:v>
                </c:pt>
                <c:pt idx="3">
                  <c:v>2月</c:v>
                </c:pt>
                <c:pt idx="4">
                  <c:v>3月</c:v>
                </c:pt>
                <c:pt idx="5">
                  <c:v>4月</c:v>
                </c:pt>
                <c:pt idx="6">
                  <c:v>5月</c:v>
                </c:pt>
                <c:pt idx="7">
                  <c:v>6月</c:v>
                </c:pt>
                <c:pt idx="8">
                  <c:v>7月</c:v>
                </c:pt>
                <c:pt idx="9">
                  <c:v>8月</c:v>
                </c:pt>
                <c:pt idx="10">
                  <c:v>9月</c:v>
                </c:pt>
                <c:pt idx="11">
                  <c:v>10月</c:v>
                </c:pt>
                <c:pt idx="12">
                  <c:v>11月</c:v>
                </c:pt>
                <c:pt idx="13">
                  <c:v>12月</c:v>
                </c:pt>
                <c:pt idx="14">
                  <c:v>2022年
1月</c:v>
                </c:pt>
                <c:pt idx="15">
                  <c:v>2月</c:v>
                </c:pt>
                <c:pt idx="16">
                  <c:v>3月</c:v>
                </c:pt>
                <c:pt idx="17">
                  <c:v>4月</c:v>
                </c:pt>
                <c:pt idx="18">
                  <c:v>5月</c:v>
                </c:pt>
                <c:pt idx="19">
                  <c:v>6月</c:v>
                </c:pt>
                <c:pt idx="20">
                  <c:v>7月</c:v>
                </c:pt>
                <c:pt idx="21">
                  <c:v>8月</c:v>
                </c:pt>
                <c:pt idx="22">
                  <c:v>9月</c:v>
                </c:pt>
                <c:pt idx="23">
                  <c:v>10月</c:v>
                </c:pt>
              </c:strCache>
            </c:strRef>
          </c:cat>
          <c:val>
            <c:numRef>
              <c:f>工作表1!$B$2:$B$25</c:f>
              <c:numCache>
                <c:formatCode>General</c:formatCode>
                <c:ptCount val="24"/>
                <c:pt idx="0">
                  <c:v>97.2</c:v>
                </c:pt>
                <c:pt idx="1">
                  <c:v>97.7</c:v>
                </c:pt>
                <c:pt idx="2">
                  <c:v>98</c:v>
                </c:pt>
                <c:pt idx="3">
                  <c:v>98.2</c:v>
                </c:pt>
                <c:pt idx="4">
                  <c:v>98.4</c:v>
                </c:pt>
                <c:pt idx="5">
                  <c:v>98.6</c:v>
                </c:pt>
                <c:pt idx="6">
                  <c:v>98.7</c:v>
                </c:pt>
                <c:pt idx="7">
                  <c:v>99.1</c:v>
                </c:pt>
                <c:pt idx="8">
                  <c:v>99.8</c:v>
                </c:pt>
                <c:pt idx="9">
                  <c:v>100.2</c:v>
                </c:pt>
                <c:pt idx="10">
                  <c:v>100.4</c:v>
                </c:pt>
                <c:pt idx="11">
                  <c:v>101.4</c:v>
                </c:pt>
                <c:pt idx="12">
                  <c:v>102.8</c:v>
                </c:pt>
                <c:pt idx="13">
                  <c:v>104.6</c:v>
                </c:pt>
                <c:pt idx="14">
                  <c:v>105.4</c:v>
                </c:pt>
                <c:pt idx="15">
                  <c:v>105.8</c:v>
                </c:pt>
                <c:pt idx="16">
                  <c:v>106.5</c:v>
                </c:pt>
                <c:pt idx="17">
                  <c:v>108.6</c:v>
                </c:pt>
                <c:pt idx="18">
                  <c:v>112.2</c:v>
                </c:pt>
                <c:pt idx="19">
                  <c:v>113.9</c:v>
                </c:pt>
                <c:pt idx="20">
                  <c:v>115.5</c:v>
                </c:pt>
                <c:pt idx="21">
                  <c:v>115.6</c:v>
                </c:pt>
                <c:pt idx="22">
                  <c:v>117</c:v>
                </c:pt>
                <c:pt idx="23">
                  <c:v>117.4</c:v>
                </c:pt>
              </c:numCache>
            </c:numRef>
          </c:val>
          <c:smooth val="0"/>
          <c:extLst>
            <c:ext xmlns:c16="http://schemas.microsoft.com/office/drawing/2014/chart" uri="{C3380CC4-5D6E-409C-BE32-E72D297353CC}">
              <c16:uniqueId val="{00000000-E4F8-42A0-8606-0A17B6E1A61B}"/>
            </c:ext>
          </c:extLst>
        </c:ser>
        <c:dLbls>
          <c:showLegendKey val="0"/>
          <c:showVal val="1"/>
          <c:showCatName val="0"/>
          <c:showSerName val="0"/>
          <c:showPercent val="0"/>
          <c:showBubbleSize val="0"/>
        </c:dLbls>
        <c:marker val="1"/>
        <c:smooth val="0"/>
        <c:axId val="1487023775"/>
        <c:axId val="1487024191"/>
      </c:lineChart>
      <c:catAx>
        <c:axId val="14870237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0"/>
          <a:lstStyle/>
          <a:p>
            <a:pPr>
              <a:defRPr sz="800" b="0" i="0" u="none" strike="noStrike" kern="1200" baseline="0">
                <a:solidFill>
                  <a:schemeClr val="tx1">
                    <a:lumMod val="65000"/>
                    <a:lumOff val="35000"/>
                  </a:schemeClr>
                </a:solidFill>
                <a:latin typeface="+mn-lt"/>
                <a:ea typeface="+mn-ea"/>
                <a:cs typeface="+mn-cs"/>
              </a:defRPr>
            </a:pPr>
            <a:endParaRPr lang="zh-TW"/>
          </a:p>
        </c:txPr>
        <c:crossAx val="1487024191"/>
        <c:crosses val="autoZero"/>
        <c:auto val="1"/>
        <c:lblAlgn val="ctr"/>
        <c:lblOffset val="100"/>
        <c:tickLblSkip val="1"/>
        <c:noMultiLvlLbl val="0"/>
      </c:catAx>
      <c:valAx>
        <c:axId val="1487024191"/>
        <c:scaling>
          <c:orientation val="minMax"/>
          <c:min val="85"/>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zh-TW"/>
          </a:p>
        </c:txPr>
        <c:crossAx val="1487023775"/>
        <c:crosses val="autoZero"/>
        <c:crossBetween val="between"/>
        <c:majorUnit val="5"/>
      </c:valAx>
      <c:spPr>
        <a:noFill/>
        <a:ln>
          <a:noFill/>
        </a:ln>
        <a:effectLst/>
      </c:spPr>
    </c:plotArea>
    <c:plotVisOnly val="1"/>
    <c:dispBlanksAs val="zero"/>
    <c:showDLblsOverMax val="0"/>
  </c:chart>
  <c:spPr>
    <a:noFill/>
    <a:ln>
      <a:noFill/>
    </a:ln>
    <a:effectLst/>
  </c:spPr>
  <c:txPr>
    <a:bodyPr/>
    <a:lstStyle/>
    <a:p>
      <a:pPr>
        <a:defRPr/>
      </a:pPr>
      <a:endParaRPr lang="zh-TW"/>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a:solidFill>
                <a:srgbClr val="FF0000"/>
              </a:solidFill>
            </a:ln>
          </c:spPr>
          <c:marker>
            <c:symbol val="circle"/>
            <c:size val="7"/>
            <c:spPr>
              <a:solidFill>
                <a:srgbClr val="FF0000"/>
              </a:solidFill>
              <a:ln>
                <a:solidFill>
                  <a:srgbClr val="FF0000"/>
                </a:solidFill>
              </a:ln>
            </c:spPr>
          </c:marker>
          <c:dLbls>
            <c:spPr>
              <a:noFill/>
              <a:ln>
                <a:noFill/>
              </a:ln>
              <a:effectLst/>
            </c:spPr>
            <c:txPr>
              <a:bodyPr/>
              <a:lstStyle/>
              <a:p>
                <a:pPr>
                  <a:defRPr>
                    <a:solidFill>
                      <a:srgbClr val="FF0000"/>
                    </a:solidFill>
                    <a:latin typeface="微軟正黑體" pitchFamily="34" charset="-120"/>
                    <a:ea typeface="微軟正黑體" pitchFamily="34" charset="-120"/>
                  </a:defRPr>
                </a:pPr>
                <a:endParaRPr lang="zh-TW"/>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物價指數!$AU$2:$BR$2</c:f>
              <c:strCache>
                <c:ptCount val="24"/>
                <c:pt idx="0">
                  <c:v>2022年
11月</c:v>
                </c:pt>
                <c:pt idx="1">
                  <c:v>12月</c:v>
                </c:pt>
                <c:pt idx="2">
                  <c:v>2023年
1月</c:v>
                </c:pt>
                <c:pt idx="3">
                  <c:v>2月</c:v>
                </c:pt>
                <c:pt idx="4">
                  <c:v>3月</c:v>
                </c:pt>
                <c:pt idx="5">
                  <c:v>4月</c:v>
                </c:pt>
                <c:pt idx="6">
                  <c:v>5月</c:v>
                </c:pt>
                <c:pt idx="7">
                  <c:v>6月</c:v>
                </c:pt>
                <c:pt idx="8">
                  <c:v>7月</c:v>
                </c:pt>
                <c:pt idx="9">
                  <c:v>8月</c:v>
                </c:pt>
                <c:pt idx="10">
                  <c:v>9月</c:v>
                </c:pt>
                <c:pt idx="11">
                  <c:v>10月</c:v>
                </c:pt>
                <c:pt idx="12">
                  <c:v>11月</c:v>
                </c:pt>
                <c:pt idx="13">
                  <c:v>12月</c:v>
                </c:pt>
                <c:pt idx="14">
                  <c:v>2024年
1月</c:v>
                </c:pt>
                <c:pt idx="15">
                  <c:v>2月</c:v>
                </c:pt>
                <c:pt idx="16">
                  <c:v>3月</c:v>
                </c:pt>
                <c:pt idx="17">
                  <c:v>4月</c:v>
                </c:pt>
                <c:pt idx="18">
                  <c:v>5月</c:v>
                </c:pt>
                <c:pt idx="19">
                  <c:v>6月</c:v>
                </c:pt>
                <c:pt idx="20">
                  <c:v>7月</c:v>
                </c:pt>
                <c:pt idx="21">
                  <c:v>8月</c:v>
                </c:pt>
                <c:pt idx="22">
                  <c:v>9月</c:v>
                </c:pt>
                <c:pt idx="23">
                  <c:v>10月</c:v>
                </c:pt>
              </c:strCache>
            </c:strRef>
          </c:cat>
          <c:val>
            <c:numRef>
              <c:f>物價指數!$AU$3:$BR$3</c:f>
              <c:numCache>
                <c:formatCode>0.0;_ࣿ</c:formatCode>
                <c:ptCount val="24"/>
                <c:pt idx="0">
                  <c:v>117.97</c:v>
                </c:pt>
                <c:pt idx="1">
                  <c:v>118.71</c:v>
                </c:pt>
                <c:pt idx="2">
                  <c:v>119.43</c:v>
                </c:pt>
                <c:pt idx="3">
                  <c:v>119.77</c:v>
                </c:pt>
                <c:pt idx="4">
                  <c:v>119.87</c:v>
                </c:pt>
                <c:pt idx="5">
                  <c:v>119.97</c:v>
                </c:pt>
                <c:pt idx="6">
                  <c:v>120.02</c:v>
                </c:pt>
                <c:pt idx="7">
                  <c:v>120.12</c:v>
                </c:pt>
                <c:pt idx="8">
                  <c:v>120.53</c:v>
                </c:pt>
                <c:pt idx="9">
                  <c:v>120.81</c:v>
                </c:pt>
                <c:pt idx="10">
                  <c:v>121.08</c:v>
                </c:pt>
                <c:pt idx="11">
                  <c:v>121.4</c:v>
                </c:pt>
                <c:pt idx="12">
                  <c:v>121.4</c:v>
                </c:pt>
                <c:pt idx="13">
                  <c:v>121.66</c:v>
                </c:pt>
                <c:pt idx="14">
                  <c:v>123.44</c:v>
                </c:pt>
                <c:pt idx="15">
                  <c:v>123.94</c:v>
                </c:pt>
                <c:pt idx="16">
                  <c:v>124.17</c:v>
                </c:pt>
                <c:pt idx="17">
                  <c:v>124.26</c:v>
                </c:pt>
                <c:pt idx="18">
                  <c:v>124.45</c:v>
                </c:pt>
                <c:pt idx="19">
                  <c:v>124.64</c:v>
                </c:pt>
                <c:pt idx="20">
                  <c:v>124.79</c:v>
                </c:pt>
                <c:pt idx="21">
                  <c:v>124.98</c:v>
                </c:pt>
                <c:pt idx="22">
                  <c:v>124.87</c:v>
                </c:pt>
                <c:pt idx="23">
                  <c:v>124.87</c:v>
                </c:pt>
              </c:numCache>
            </c:numRef>
          </c:val>
          <c:smooth val="1"/>
          <c:extLst>
            <c:ext xmlns:c16="http://schemas.microsoft.com/office/drawing/2014/chart" uri="{C3380CC4-5D6E-409C-BE32-E72D297353CC}">
              <c16:uniqueId val="{00000000-3A2B-413F-A9FE-1D998AC3BDE4}"/>
            </c:ext>
          </c:extLst>
        </c:ser>
        <c:dLbls>
          <c:showLegendKey val="0"/>
          <c:showVal val="0"/>
          <c:showCatName val="0"/>
          <c:showSerName val="0"/>
          <c:showPercent val="0"/>
          <c:showBubbleSize val="0"/>
        </c:dLbls>
        <c:marker val="1"/>
        <c:smooth val="0"/>
        <c:axId val="401720448"/>
        <c:axId val="401721984"/>
      </c:lineChart>
      <c:catAx>
        <c:axId val="401720448"/>
        <c:scaling>
          <c:orientation val="minMax"/>
        </c:scaling>
        <c:delete val="0"/>
        <c:axPos val="b"/>
        <c:numFmt formatCode="General" sourceLinked="1"/>
        <c:majorTickMark val="out"/>
        <c:minorTickMark val="none"/>
        <c:tickLblPos val="nextTo"/>
        <c:txPr>
          <a:bodyPr/>
          <a:lstStyle/>
          <a:p>
            <a:pPr>
              <a:defRPr sz="800">
                <a:latin typeface="微軟正黑體" pitchFamily="34" charset="-120"/>
                <a:ea typeface="微軟正黑體" pitchFamily="34" charset="-120"/>
              </a:defRPr>
            </a:pPr>
            <a:endParaRPr lang="zh-TW"/>
          </a:p>
        </c:txPr>
        <c:crossAx val="401721984"/>
        <c:crosses val="autoZero"/>
        <c:auto val="1"/>
        <c:lblAlgn val="ctr"/>
        <c:lblOffset val="100"/>
        <c:noMultiLvlLbl val="0"/>
      </c:catAx>
      <c:valAx>
        <c:axId val="401721984"/>
        <c:scaling>
          <c:orientation val="minMax"/>
          <c:min val="90"/>
        </c:scaling>
        <c:delete val="0"/>
        <c:axPos val="l"/>
        <c:majorGridlines/>
        <c:numFmt formatCode="#,##0_);\(#,##0\)" sourceLinked="0"/>
        <c:majorTickMark val="out"/>
        <c:minorTickMark val="none"/>
        <c:tickLblPos val="nextTo"/>
        <c:txPr>
          <a:bodyPr/>
          <a:lstStyle/>
          <a:p>
            <a:pPr>
              <a:defRPr>
                <a:latin typeface="微軟正黑體" pitchFamily="34" charset="-120"/>
                <a:ea typeface="微軟正黑體" pitchFamily="34" charset="-120"/>
              </a:defRPr>
            </a:pPr>
            <a:endParaRPr lang="zh-TW"/>
          </a:p>
        </c:txPr>
        <c:crossAx val="401720448"/>
        <c:crosses val="autoZero"/>
        <c:crossBetween val="between"/>
        <c:majorUnit val="5"/>
      </c:valAx>
      <c:spPr>
        <a:noFill/>
        <a:ln w="25400">
          <a:noFill/>
        </a:ln>
      </c:spPr>
    </c:plotArea>
    <c:plotVisOnly val="1"/>
    <c:dispBlanksAs val="gap"/>
    <c:showDLblsOverMax val="0"/>
  </c:chart>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CE14BA-43E1-45F0-ADC6-FB875084BC95}" type="doc">
      <dgm:prSet loTypeId="urn:microsoft.com/office/officeart/2005/8/layout/radial5" loCatId="cycle" qsTypeId="urn:microsoft.com/office/officeart/2005/8/quickstyle/3d3" qsCatId="3D" csTypeId="urn:microsoft.com/office/officeart/2005/8/colors/colorful4" csCatId="colorful" phldr="1"/>
      <dgm:spPr/>
      <dgm:t>
        <a:bodyPr/>
        <a:lstStyle/>
        <a:p>
          <a:endParaRPr lang="zh-TW" altLang="en-US"/>
        </a:p>
      </dgm:t>
    </dgm:pt>
    <dgm:pt modelId="{5F3B46F4-64EF-4D65-8CD7-FD78EAC1C198}">
      <dgm:prSet phldrT="[文字]"/>
      <dgm:spPr/>
      <dgm:t>
        <a:bodyPr/>
        <a:lstStyle/>
        <a:p>
          <a:r>
            <a:rPr lang="zh-TW" altLang="en-US" dirty="0" smtClean="0"/>
            <a:t>公司沿革</a:t>
          </a:r>
          <a:endParaRPr lang="zh-TW" altLang="en-US" dirty="0"/>
        </a:p>
      </dgm:t>
    </dgm:pt>
    <dgm:pt modelId="{2D40F076-E370-44BF-9E5F-F0773F67A418}" type="parTrans" cxnId="{96D58119-F229-49CB-8B31-397EC33C74E3}">
      <dgm:prSet/>
      <dgm:spPr/>
      <dgm:t>
        <a:bodyPr/>
        <a:lstStyle/>
        <a:p>
          <a:endParaRPr lang="zh-TW" altLang="en-US"/>
        </a:p>
      </dgm:t>
    </dgm:pt>
    <dgm:pt modelId="{0220C44C-83A9-4E7A-AE82-212B6B7102CA}" type="sibTrans" cxnId="{96D58119-F229-49CB-8B31-397EC33C74E3}">
      <dgm:prSet/>
      <dgm:spPr/>
      <dgm:t>
        <a:bodyPr/>
        <a:lstStyle/>
        <a:p>
          <a:endParaRPr lang="zh-TW" altLang="en-US"/>
        </a:p>
      </dgm:t>
    </dgm:pt>
    <dgm:pt modelId="{5CB03F4A-1C72-4145-B63F-4E9DCBDEA5D1}">
      <dgm:prSet phldrT="[文字]"/>
      <dgm:spPr/>
      <dgm:t>
        <a:bodyPr/>
        <a:lstStyle/>
        <a:p>
          <a:r>
            <a:rPr lang="zh-TW" altLang="en-US" b="1" dirty="0" smtClean="0"/>
            <a:t>國內重要轉投資公司</a:t>
          </a:r>
          <a:endParaRPr lang="zh-TW" altLang="en-US" dirty="0"/>
        </a:p>
      </dgm:t>
    </dgm:pt>
    <dgm:pt modelId="{84F438D5-36EE-4F72-A858-E6A72C1B026A}" type="parTrans" cxnId="{9D8F626E-53E6-42FC-A8B2-AD12A470CEB6}">
      <dgm:prSet/>
      <dgm:spPr/>
      <dgm:t>
        <a:bodyPr/>
        <a:lstStyle/>
        <a:p>
          <a:endParaRPr lang="zh-TW" altLang="en-US"/>
        </a:p>
      </dgm:t>
    </dgm:pt>
    <dgm:pt modelId="{340D829B-464A-477A-9438-E6662FF01633}" type="sibTrans" cxnId="{9D8F626E-53E6-42FC-A8B2-AD12A470CEB6}">
      <dgm:prSet/>
      <dgm:spPr/>
      <dgm:t>
        <a:bodyPr/>
        <a:lstStyle/>
        <a:p>
          <a:endParaRPr lang="zh-TW" altLang="en-US"/>
        </a:p>
      </dgm:t>
    </dgm:pt>
    <dgm:pt modelId="{2845B144-2945-42FA-B43C-4D6843F58C7E}">
      <dgm:prSet phldrT="[文字]"/>
      <dgm:spPr/>
      <dgm:t>
        <a:bodyPr/>
        <a:lstStyle/>
        <a:p>
          <a:r>
            <a:rPr lang="zh-TW" altLang="en-US" b="1" dirty="0" smtClean="0"/>
            <a:t>境外轉投資公司</a:t>
          </a:r>
          <a:endParaRPr lang="zh-TW" altLang="en-US" dirty="0"/>
        </a:p>
      </dgm:t>
    </dgm:pt>
    <dgm:pt modelId="{34C831EB-A2D1-4CA9-95EB-8FD635F784CD}" type="parTrans" cxnId="{019F17F0-F146-4DCE-AEF4-66D1BAE5C22C}">
      <dgm:prSet/>
      <dgm:spPr/>
      <dgm:t>
        <a:bodyPr/>
        <a:lstStyle/>
        <a:p>
          <a:endParaRPr lang="zh-TW" altLang="en-US"/>
        </a:p>
      </dgm:t>
    </dgm:pt>
    <dgm:pt modelId="{1C7050FA-4B0E-4CBB-9286-329C064C1722}" type="sibTrans" cxnId="{019F17F0-F146-4DCE-AEF4-66D1BAE5C22C}">
      <dgm:prSet/>
      <dgm:spPr/>
      <dgm:t>
        <a:bodyPr/>
        <a:lstStyle/>
        <a:p>
          <a:endParaRPr lang="zh-TW" altLang="en-US"/>
        </a:p>
      </dgm:t>
    </dgm:pt>
    <dgm:pt modelId="{D7BDDD0F-35BE-4A5F-A7D5-1A67FEA762B0}">
      <dgm:prSet phldrT="[文字]"/>
      <dgm:spPr/>
      <dgm:t>
        <a:bodyPr/>
        <a:lstStyle/>
        <a:p>
          <a:r>
            <a:rPr lang="zh-TW" altLang="en-US" b="1" dirty="0" smtClean="0"/>
            <a:t>國內本業</a:t>
          </a:r>
          <a:endParaRPr lang="zh-TW" altLang="en-US" dirty="0"/>
        </a:p>
      </dgm:t>
    </dgm:pt>
    <dgm:pt modelId="{93351674-6EA3-4A21-8885-6E2E2F9B3E60}" type="parTrans" cxnId="{27127BFF-0AE4-49D9-9E1B-D3BBB1447986}">
      <dgm:prSet/>
      <dgm:spPr/>
      <dgm:t>
        <a:bodyPr/>
        <a:lstStyle/>
        <a:p>
          <a:endParaRPr lang="zh-TW" altLang="en-US"/>
        </a:p>
      </dgm:t>
    </dgm:pt>
    <dgm:pt modelId="{EAAAEAB0-B909-4B89-9B4C-0E291305ECD6}" type="sibTrans" cxnId="{27127BFF-0AE4-49D9-9E1B-D3BBB1447986}">
      <dgm:prSet/>
      <dgm:spPr/>
      <dgm:t>
        <a:bodyPr/>
        <a:lstStyle/>
        <a:p>
          <a:endParaRPr lang="zh-TW" altLang="en-US"/>
        </a:p>
      </dgm:t>
    </dgm:pt>
    <dgm:pt modelId="{BDA290B4-80B3-485B-B561-72BEFE36FF95}" type="pres">
      <dgm:prSet presAssocID="{15CE14BA-43E1-45F0-ADC6-FB875084BC95}" presName="Name0" presStyleCnt="0">
        <dgm:presLayoutVars>
          <dgm:chMax val="1"/>
          <dgm:dir/>
          <dgm:animLvl val="ctr"/>
          <dgm:resizeHandles val="exact"/>
        </dgm:presLayoutVars>
      </dgm:prSet>
      <dgm:spPr/>
      <dgm:t>
        <a:bodyPr/>
        <a:lstStyle/>
        <a:p>
          <a:endParaRPr lang="zh-TW" altLang="en-US"/>
        </a:p>
      </dgm:t>
    </dgm:pt>
    <dgm:pt modelId="{7FAB9BF0-3450-49FC-A6D8-21A20E37FD1A}" type="pres">
      <dgm:prSet presAssocID="{5F3B46F4-64EF-4D65-8CD7-FD78EAC1C198}" presName="centerShape" presStyleLbl="node0" presStyleIdx="0" presStyleCnt="1"/>
      <dgm:spPr/>
      <dgm:t>
        <a:bodyPr/>
        <a:lstStyle/>
        <a:p>
          <a:endParaRPr lang="zh-TW" altLang="en-US"/>
        </a:p>
      </dgm:t>
    </dgm:pt>
    <dgm:pt modelId="{E2C44228-EE9C-4FAD-976E-AC6A54D40AAD}" type="pres">
      <dgm:prSet presAssocID="{84F438D5-36EE-4F72-A858-E6A72C1B026A}" presName="parTrans" presStyleLbl="sibTrans2D1" presStyleIdx="0" presStyleCnt="3"/>
      <dgm:spPr/>
      <dgm:t>
        <a:bodyPr/>
        <a:lstStyle/>
        <a:p>
          <a:endParaRPr lang="zh-TW" altLang="en-US"/>
        </a:p>
      </dgm:t>
    </dgm:pt>
    <dgm:pt modelId="{58EA4147-6A3A-4640-B481-ACFDA7CE85D4}" type="pres">
      <dgm:prSet presAssocID="{84F438D5-36EE-4F72-A858-E6A72C1B026A}" presName="connectorText" presStyleLbl="sibTrans2D1" presStyleIdx="0" presStyleCnt="3"/>
      <dgm:spPr/>
      <dgm:t>
        <a:bodyPr/>
        <a:lstStyle/>
        <a:p>
          <a:endParaRPr lang="zh-TW" altLang="en-US"/>
        </a:p>
      </dgm:t>
    </dgm:pt>
    <dgm:pt modelId="{0FB63D87-5269-40CE-AA45-A566A6E47120}" type="pres">
      <dgm:prSet presAssocID="{5CB03F4A-1C72-4145-B63F-4E9DCBDEA5D1}" presName="node" presStyleLbl="node1" presStyleIdx="0" presStyleCnt="3">
        <dgm:presLayoutVars>
          <dgm:bulletEnabled val="1"/>
        </dgm:presLayoutVars>
      </dgm:prSet>
      <dgm:spPr/>
      <dgm:t>
        <a:bodyPr/>
        <a:lstStyle/>
        <a:p>
          <a:endParaRPr lang="zh-TW" altLang="en-US"/>
        </a:p>
      </dgm:t>
    </dgm:pt>
    <dgm:pt modelId="{1361DBB5-8D2C-49CA-A9BF-8CDA0E85DC79}" type="pres">
      <dgm:prSet presAssocID="{34C831EB-A2D1-4CA9-95EB-8FD635F784CD}" presName="parTrans" presStyleLbl="sibTrans2D1" presStyleIdx="1" presStyleCnt="3"/>
      <dgm:spPr/>
      <dgm:t>
        <a:bodyPr/>
        <a:lstStyle/>
        <a:p>
          <a:endParaRPr lang="zh-TW" altLang="en-US"/>
        </a:p>
      </dgm:t>
    </dgm:pt>
    <dgm:pt modelId="{21D1CCDB-5F60-4018-87C7-739C1CFC746C}" type="pres">
      <dgm:prSet presAssocID="{34C831EB-A2D1-4CA9-95EB-8FD635F784CD}" presName="connectorText" presStyleLbl="sibTrans2D1" presStyleIdx="1" presStyleCnt="3"/>
      <dgm:spPr/>
      <dgm:t>
        <a:bodyPr/>
        <a:lstStyle/>
        <a:p>
          <a:endParaRPr lang="zh-TW" altLang="en-US"/>
        </a:p>
      </dgm:t>
    </dgm:pt>
    <dgm:pt modelId="{700367E1-4800-416D-8EC4-160C7FBB6C7C}" type="pres">
      <dgm:prSet presAssocID="{2845B144-2945-42FA-B43C-4D6843F58C7E}" presName="node" presStyleLbl="node1" presStyleIdx="1" presStyleCnt="3">
        <dgm:presLayoutVars>
          <dgm:bulletEnabled val="1"/>
        </dgm:presLayoutVars>
      </dgm:prSet>
      <dgm:spPr/>
      <dgm:t>
        <a:bodyPr/>
        <a:lstStyle/>
        <a:p>
          <a:endParaRPr lang="zh-TW" altLang="en-US"/>
        </a:p>
      </dgm:t>
    </dgm:pt>
    <dgm:pt modelId="{8D601B8C-3ADB-460B-A851-97F47D0098F9}" type="pres">
      <dgm:prSet presAssocID="{93351674-6EA3-4A21-8885-6E2E2F9B3E60}" presName="parTrans" presStyleLbl="sibTrans2D1" presStyleIdx="2" presStyleCnt="3"/>
      <dgm:spPr/>
      <dgm:t>
        <a:bodyPr/>
        <a:lstStyle/>
        <a:p>
          <a:endParaRPr lang="zh-TW" altLang="en-US"/>
        </a:p>
      </dgm:t>
    </dgm:pt>
    <dgm:pt modelId="{D882FEB6-8472-41B4-A876-2DB257750440}" type="pres">
      <dgm:prSet presAssocID="{93351674-6EA3-4A21-8885-6E2E2F9B3E60}" presName="connectorText" presStyleLbl="sibTrans2D1" presStyleIdx="2" presStyleCnt="3"/>
      <dgm:spPr/>
      <dgm:t>
        <a:bodyPr/>
        <a:lstStyle/>
        <a:p>
          <a:endParaRPr lang="zh-TW" altLang="en-US"/>
        </a:p>
      </dgm:t>
    </dgm:pt>
    <dgm:pt modelId="{7F34B0BA-3F6A-4377-ABEB-8BEC8EE13166}" type="pres">
      <dgm:prSet presAssocID="{D7BDDD0F-35BE-4A5F-A7D5-1A67FEA762B0}" presName="node" presStyleLbl="node1" presStyleIdx="2" presStyleCnt="3">
        <dgm:presLayoutVars>
          <dgm:bulletEnabled val="1"/>
        </dgm:presLayoutVars>
      </dgm:prSet>
      <dgm:spPr/>
      <dgm:t>
        <a:bodyPr/>
        <a:lstStyle/>
        <a:p>
          <a:endParaRPr lang="zh-TW" altLang="en-US"/>
        </a:p>
      </dgm:t>
    </dgm:pt>
  </dgm:ptLst>
  <dgm:cxnLst>
    <dgm:cxn modelId="{8BAE1A7F-BC30-4DF9-AFD4-E5FFEA17AB90}" type="presOf" srcId="{93351674-6EA3-4A21-8885-6E2E2F9B3E60}" destId="{8D601B8C-3ADB-460B-A851-97F47D0098F9}" srcOrd="0" destOrd="0" presId="urn:microsoft.com/office/officeart/2005/8/layout/radial5"/>
    <dgm:cxn modelId="{9D8F626E-53E6-42FC-A8B2-AD12A470CEB6}" srcId="{5F3B46F4-64EF-4D65-8CD7-FD78EAC1C198}" destId="{5CB03F4A-1C72-4145-B63F-4E9DCBDEA5D1}" srcOrd="0" destOrd="0" parTransId="{84F438D5-36EE-4F72-A858-E6A72C1B026A}" sibTransId="{340D829B-464A-477A-9438-E6662FF01633}"/>
    <dgm:cxn modelId="{019F17F0-F146-4DCE-AEF4-66D1BAE5C22C}" srcId="{5F3B46F4-64EF-4D65-8CD7-FD78EAC1C198}" destId="{2845B144-2945-42FA-B43C-4D6843F58C7E}" srcOrd="1" destOrd="0" parTransId="{34C831EB-A2D1-4CA9-95EB-8FD635F784CD}" sibTransId="{1C7050FA-4B0E-4CBB-9286-329C064C1722}"/>
    <dgm:cxn modelId="{5F4969A8-5046-4D96-8D8F-3042AD6FD2CE}" type="presOf" srcId="{5F3B46F4-64EF-4D65-8CD7-FD78EAC1C198}" destId="{7FAB9BF0-3450-49FC-A6D8-21A20E37FD1A}" srcOrd="0" destOrd="0" presId="urn:microsoft.com/office/officeart/2005/8/layout/radial5"/>
    <dgm:cxn modelId="{8A23C626-379A-4E08-B8B9-7AD5AED90C88}" type="presOf" srcId="{93351674-6EA3-4A21-8885-6E2E2F9B3E60}" destId="{D882FEB6-8472-41B4-A876-2DB257750440}" srcOrd="1" destOrd="0" presId="urn:microsoft.com/office/officeart/2005/8/layout/radial5"/>
    <dgm:cxn modelId="{0867B318-BF71-428E-BA71-045BB1F4AC38}" type="presOf" srcId="{5CB03F4A-1C72-4145-B63F-4E9DCBDEA5D1}" destId="{0FB63D87-5269-40CE-AA45-A566A6E47120}" srcOrd="0" destOrd="0" presId="urn:microsoft.com/office/officeart/2005/8/layout/radial5"/>
    <dgm:cxn modelId="{783A9A13-B15B-4312-A6B5-27CF0FEBA5AE}" type="presOf" srcId="{34C831EB-A2D1-4CA9-95EB-8FD635F784CD}" destId="{1361DBB5-8D2C-49CA-A9BF-8CDA0E85DC79}" srcOrd="0" destOrd="0" presId="urn:microsoft.com/office/officeart/2005/8/layout/radial5"/>
    <dgm:cxn modelId="{96D58119-F229-49CB-8B31-397EC33C74E3}" srcId="{15CE14BA-43E1-45F0-ADC6-FB875084BC95}" destId="{5F3B46F4-64EF-4D65-8CD7-FD78EAC1C198}" srcOrd="0" destOrd="0" parTransId="{2D40F076-E370-44BF-9E5F-F0773F67A418}" sibTransId="{0220C44C-83A9-4E7A-AE82-212B6B7102CA}"/>
    <dgm:cxn modelId="{32247D0F-20D3-4BF2-8EB1-5CC42DDE28CE}" type="presOf" srcId="{84F438D5-36EE-4F72-A858-E6A72C1B026A}" destId="{58EA4147-6A3A-4640-B481-ACFDA7CE85D4}" srcOrd="1" destOrd="0" presId="urn:microsoft.com/office/officeart/2005/8/layout/radial5"/>
    <dgm:cxn modelId="{27127BFF-0AE4-49D9-9E1B-D3BBB1447986}" srcId="{5F3B46F4-64EF-4D65-8CD7-FD78EAC1C198}" destId="{D7BDDD0F-35BE-4A5F-A7D5-1A67FEA762B0}" srcOrd="2" destOrd="0" parTransId="{93351674-6EA3-4A21-8885-6E2E2F9B3E60}" sibTransId="{EAAAEAB0-B909-4B89-9B4C-0E291305ECD6}"/>
    <dgm:cxn modelId="{B1C08554-D63C-4F02-B96E-09FF1E1195F5}" type="presOf" srcId="{84F438D5-36EE-4F72-A858-E6A72C1B026A}" destId="{E2C44228-EE9C-4FAD-976E-AC6A54D40AAD}" srcOrd="0" destOrd="0" presId="urn:microsoft.com/office/officeart/2005/8/layout/radial5"/>
    <dgm:cxn modelId="{2DAC5788-934D-4A26-8C63-26B664E2D941}" type="presOf" srcId="{2845B144-2945-42FA-B43C-4D6843F58C7E}" destId="{700367E1-4800-416D-8EC4-160C7FBB6C7C}" srcOrd="0" destOrd="0" presId="urn:microsoft.com/office/officeart/2005/8/layout/radial5"/>
    <dgm:cxn modelId="{53488E8A-B2F8-4CD0-B756-05A0116593A9}" type="presOf" srcId="{15CE14BA-43E1-45F0-ADC6-FB875084BC95}" destId="{BDA290B4-80B3-485B-B561-72BEFE36FF95}" srcOrd="0" destOrd="0" presId="urn:microsoft.com/office/officeart/2005/8/layout/radial5"/>
    <dgm:cxn modelId="{C1A422B2-DA00-4C01-B735-C32625A341FD}" type="presOf" srcId="{D7BDDD0F-35BE-4A5F-A7D5-1A67FEA762B0}" destId="{7F34B0BA-3F6A-4377-ABEB-8BEC8EE13166}" srcOrd="0" destOrd="0" presId="urn:microsoft.com/office/officeart/2005/8/layout/radial5"/>
    <dgm:cxn modelId="{225A1857-74D8-4093-95CB-3A080F882772}" type="presOf" srcId="{34C831EB-A2D1-4CA9-95EB-8FD635F784CD}" destId="{21D1CCDB-5F60-4018-87C7-739C1CFC746C}" srcOrd="1" destOrd="0" presId="urn:microsoft.com/office/officeart/2005/8/layout/radial5"/>
    <dgm:cxn modelId="{9E0EAD4B-2648-4A29-B4E0-92BDFE676991}" type="presParOf" srcId="{BDA290B4-80B3-485B-B561-72BEFE36FF95}" destId="{7FAB9BF0-3450-49FC-A6D8-21A20E37FD1A}" srcOrd="0" destOrd="0" presId="urn:microsoft.com/office/officeart/2005/8/layout/radial5"/>
    <dgm:cxn modelId="{B0E3F21D-418C-4ADE-9063-E5F7F3A550F4}" type="presParOf" srcId="{BDA290B4-80B3-485B-B561-72BEFE36FF95}" destId="{E2C44228-EE9C-4FAD-976E-AC6A54D40AAD}" srcOrd="1" destOrd="0" presId="urn:microsoft.com/office/officeart/2005/8/layout/radial5"/>
    <dgm:cxn modelId="{78050613-50C3-4000-912F-2D4E9643D58A}" type="presParOf" srcId="{E2C44228-EE9C-4FAD-976E-AC6A54D40AAD}" destId="{58EA4147-6A3A-4640-B481-ACFDA7CE85D4}" srcOrd="0" destOrd="0" presId="urn:microsoft.com/office/officeart/2005/8/layout/radial5"/>
    <dgm:cxn modelId="{12BFE2B9-9C0A-4A81-B79A-981F653E364C}" type="presParOf" srcId="{BDA290B4-80B3-485B-B561-72BEFE36FF95}" destId="{0FB63D87-5269-40CE-AA45-A566A6E47120}" srcOrd="2" destOrd="0" presId="urn:microsoft.com/office/officeart/2005/8/layout/radial5"/>
    <dgm:cxn modelId="{36462379-CB34-4491-985E-54E72E9C72F3}" type="presParOf" srcId="{BDA290B4-80B3-485B-B561-72BEFE36FF95}" destId="{1361DBB5-8D2C-49CA-A9BF-8CDA0E85DC79}" srcOrd="3" destOrd="0" presId="urn:microsoft.com/office/officeart/2005/8/layout/radial5"/>
    <dgm:cxn modelId="{243A5267-4541-4792-AD66-FC311093F63C}" type="presParOf" srcId="{1361DBB5-8D2C-49CA-A9BF-8CDA0E85DC79}" destId="{21D1CCDB-5F60-4018-87C7-739C1CFC746C}" srcOrd="0" destOrd="0" presId="urn:microsoft.com/office/officeart/2005/8/layout/radial5"/>
    <dgm:cxn modelId="{20ED1DF4-5BE4-44B2-B6AE-8B7E1D85A1DF}" type="presParOf" srcId="{BDA290B4-80B3-485B-B561-72BEFE36FF95}" destId="{700367E1-4800-416D-8EC4-160C7FBB6C7C}" srcOrd="4" destOrd="0" presId="urn:microsoft.com/office/officeart/2005/8/layout/radial5"/>
    <dgm:cxn modelId="{8E548D84-EB40-4FB9-A9FE-A63604B317E0}" type="presParOf" srcId="{BDA290B4-80B3-485B-B561-72BEFE36FF95}" destId="{8D601B8C-3ADB-460B-A851-97F47D0098F9}" srcOrd="5" destOrd="0" presId="urn:microsoft.com/office/officeart/2005/8/layout/radial5"/>
    <dgm:cxn modelId="{250531A4-7B38-4CAE-BC0E-2F87F7CD8A72}" type="presParOf" srcId="{8D601B8C-3ADB-460B-A851-97F47D0098F9}" destId="{D882FEB6-8472-41B4-A876-2DB257750440}" srcOrd="0" destOrd="0" presId="urn:microsoft.com/office/officeart/2005/8/layout/radial5"/>
    <dgm:cxn modelId="{61554163-7F32-4115-A11E-343C3D4FC35F}" type="presParOf" srcId="{BDA290B4-80B3-485B-B561-72BEFE36FF95}" destId="{7F34B0BA-3F6A-4377-ABEB-8BEC8EE13166}" srcOrd="6" destOrd="0" presId="urn:microsoft.com/office/officeart/2005/8/layout/radial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AB9BF0-3450-49FC-A6D8-21A20E37FD1A}">
      <dsp:nvSpPr>
        <dsp:cNvPr id="0" name=""/>
        <dsp:cNvSpPr/>
      </dsp:nvSpPr>
      <dsp:spPr>
        <a:xfrm>
          <a:off x="3187563" y="2598821"/>
          <a:ext cx="1854472" cy="1854472"/>
        </a:xfrm>
        <a:prstGeom prst="ellipse">
          <a:avLst/>
        </a:prstGeom>
        <a:solidFill>
          <a:schemeClr val="accent3">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zh-TW" altLang="en-US" sz="4000" kern="1200" dirty="0" smtClean="0"/>
            <a:t>公司沿革</a:t>
          </a:r>
          <a:endParaRPr lang="zh-TW" altLang="en-US" sz="4000" kern="1200" dirty="0"/>
        </a:p>
      </dsp:txBody>
      <dsp:txXfrm>
        <a:off x="3459144" y="2870402"/>
        <a:ext cx="1311310" cy="1311310"/>
      </dsp:txXfrm>
    </dsp:sp>
    <dsp:sp modelId="{E2C44228-EE9C-4FAD-976E-AC6A54D40AAD}">
      <dsp:nvSpPr>
        <dsp:cNvPr id="0" name=""/>
        <dsp:cNvSpPr/>
      </dsp:nvSpPr>
      <dsp:spPr>
        <a:xfrm rot="16200000">
          <a:off x="3918341" y="1924005"/>
          <a:ext cx="392916" cy="630520"/>
        </a:xfrm>
        <a:prstGeom prst="rightArrow">
          <a:avLst>
            <a:gd name="adj1" fmla="val 60000"/>
            <a:gd name="adj2" fmla="val 5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00150">
            <a:lnSpc>
              <a:spcPct val="90000"/>
            </a:lnSpc>
            <a:spcBef>
              <a:spcPct val="0"/>
            </a:spcBef>
            <a:spcAft>
              <a:spcPct val="35000"/>
            </a:spcAft>
          </a:pPr>
          <a:endParaRPr lang="zh-TW" altLang="en-US" sz="2700" kern="1200"/>
        </a:p>
      </dsp:txBody>
      <dsp:txXfrm>
        <a:off x="3977279" y="2109047"/>
        <a:ext cx="275041" cy="378312"/>
      </dsp:txXfrm>
    </dsp:sp>
    <dsp:sp modelId="{0FB63D87-5269-40CE-AA45-A566A6E47120}">
      <dsp:nvSpPr>
        <dsp:cNvPr id="0" name=""/>
        <dsp:cNvSpPr/>
      </dsp:nvSpPr>
      <dsp:spPr>
        <a:xfrm>
          <a:off x="3187563" y="2996"/>
          <a:ext cx="1854472" cy="1854472"/>
        </a:xfrm>
        <a:prstGeom prst="ellipse">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zh-TW" altLang="en-US" sz="2700" b="1" kern="1200" dirty="0" smtClean="0"/>
            <a:t>國內重要轉投資公司</a:t>
          </a:r>
          <a:endParaRPr lang="zh-TW" altLang="en-US" sz="2700" kern="1200" dirty="0"/>
        </a:p>
      </dsp:txBody>
      <dsp:txXfrm>
        <a:off x="3459144" y="274577"/>
        <a:ext cx="1311310" cy="1311310"/>
      </dsp:txXfrm>
    </dsp:sp>
    <dsp:sp modelId="{1361DBB5-8D2C-49CA-A9BF-8CDA0E85DC79}">
      <dsp:nvSpPr>
        <dsp:cNvPr id="0" name=""/>
        <dsp:cNvSpPr/>
      </dsp:nvSpPr>
      <dsp:spPr>
        <a:xfrm rot="1800000">
          <a:off x="5032736" y="3854193"/>
          <a:ext cx="392916" cy="630520"/>
        </a:xfrm>
        <a:prstGeom prst="rightArrow">
          <a:avLst>
            <a:gd name="adj1" fmla="val 60000"/>
            <a:gd name="adj2" fmla="val 50000"/>
          </a:avLst>
        </a:prstGeom>
        <a:solidFill>
          <a:schemeClr val="accent4">
            <a:hueOff val="-2232385"/>
            <a:satOff val="13449"/>
            <a:lumOff val="1078"/>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00150">
            <a:lnSpc>
              <a:spcPct val="90000"/>
            </a:lnSpc>
            <a:spcBef>
              <a:spcPct val="0"/>
            </a:spcBef>
            <a:spcAft>
              <a:spcPct val="35000"/>
            </a:spcAft>
          </a:pPr>
          <a:endParaRPr lang="zh-TW" altLang="en-US" sz="2700" kern="1200"/>
        </a:p>
      </dsp:txBody>
      <dsp:txXfrm>
        <a:off x="5040632" y="3950828"/>
        <a:ext cx="275041" cy="378312"/>
      </dsp:txXfrm>
    </dsp:sp>
    <dsp:sp modelId="{700367E1-4800-416D-8EC4-160C7FBB6C7C}">
      <dsp:nvSpPr>
        <dsp:cNvPr id="0" name=""/>
        <dsp:cNvSpPr/>
      </dsp:nvSpPr>
      <dsp:spPr>
        <a:xfrm>
          <a:off x="5435613" y="3896734"/>
          <a:ext cx="1854472" cy="1854472"/>
        </a:xfrm>
        <a:prstGeom prst="ellipse">
          <a:avLst/>
        </a:prstGeom>
        <a:solidFill>
          <a:schemeClr val="accent4">
            <a:hueOff val="-2232385"/>
            <a:satOff val="13449"/>
            <a:lumOff val="1078"/>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zh-TW" altLang="en-US" sz="2700" b="1" kern="1200" dirty="0" smtClean="0"/>
            <a:t>境外轉投資公司</a:t>
          </a:r>
          <a:endParaRPr lang="zh-TW" altLang="en-US" sz="2700" kern="1200" dirty="0"/>
        </a:p>
      </dsp:txBody>
      <dsp:txXfrm>
        <a:off x="5707194" y="4168315"/>
        <a:ext cx="1311310" cy="1311310"/>
      </dsp:txXfrm>
    </dsp:sp>
    <dsp:sp modelId="{8D601B8C-3ADB-460B-A851-97F47D0098F9}">
      <dsp:nvSpPr>
        <dsp:cNvPr id="0" name=""/>
        <dsp:cNvSpPr/>
      </dsp:nvSpPr>
      <dsp:spPr>
        <a:xfrm rot="9000000">
          <a:off x="2803946" y="3854193"/>
          <a:ext cx="392916" cy="630520"/>
        </a:xfrm>
        <a:prstGeom prst="rightArrow">
          <a:avLst>
            <a:gd name="adj1" fmla="val 60000"/>
            <a:gd name="adj2" fmla="val 50000"/>
          </a:avLst>
        </a:prstGeom>
        <a:solidFill>
          <a:schemeClr val="accent4">
            <a:hueOff val="-4464770"/>
            <a:satOff val="26899"/>
            <a:lumOff val="2156"/>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00150">
            <a:lnSpc>
              <a:spcPct val="90000"/>
            </a:lnSpc>
            <a:spcBef>
              <a:spcPct val="0"/>
            </a:spcBef>
            <a:spcAft>
              <a:spcPct val="35000"/>
            </a:spcAft>
          </a:pPr>
          <a:endParaRPr lang="zh-TW" altLang="en-US" sz="2700" kern="1200"/>
        </a:p>
      </dsp:txBody>
      <dsp:txXfrm rot="10800000">
        <a:off x="2913925" y="3950828"/>
        <a:ext cx="275041" cy="378312"/>
      </dsp:txXfrm>
    </dsp:sp>
    <dsp:sp modelId="{7F34B0BA-3F6A-4377-ABEB-8BEC8EE13166}">
      <dsp:nvSpPr>
        <dsp:cNvPr id="0" name=""/>
        <dsp:cNvSpPr/>
      </dsp:nvSpPr>
      <dsp:spPr>
        <a:xfrm>
          <a:off x="939513" y="3896734"/>
          <a:ext cx="1854472" cy="1854472"/>
        </a:xfrm>
        <a:prstGeom prst="ellipse">
          <a:avLst/>
        </a:prstGeom>
        <a:solidFill>
          <a:schemeClr val="accent4">
            <a:hueOff val="-4464770"/>
            <a:satOff val="26899"/>
            <a:lumOff val="2156"/>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zh-TW" altLang="en-US" sz="2700" b="1" kern="1200" dirty="0" smtClean="0"/>
            <a:t>國內本業</a:t>
          </a:r>
          <a:endParaRPr lang="zh-TW" altLang="en-US" sz="2700" kern="1200" dirty="0"/>
        </a:p>
      </dsp:txBody>
      <dsp:txXfrm>
        <a:off x="1211094" y="4168315"/>
        <a:ext cx="1311310" cy="1311310"/>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2946400" cy="496888"/>
          </a:xfrm>
          <a:prstGeom prst="rect">
            <a:avLst/>
          </a:prstGeom>
        </p:spPr>
        <p:txBody>
          <a:bodyPr vert="horz" lIns="91426" tIns="45713" rIns="91426" bIns="45713" rtlCol="0"/>
          <a:lstStyle>
            <a:lvl1pPr algn="l">
              <a:defRPr sz="1200"/>
            </a:lvl1pPr>
          </a:lstStyle>
          <a:p>
            <a:endParaRPr lang="zh-TW" altLang="en-US"/>
          </a:p>
        </p:txBody>
      </p:sp>
      <p:sp>
        <p:nvSpPr>
          <p:cNvPr id="3" name="日期版面配置區 2"/>
          <p:cNvSpPr>
            <a:spLocks noGrp="1"/>
          </p:cNvSpPr>
          <p:nvPr>
            <p:ph type="dt" idx="1"/>
          </p:nvPr>
        </p:nvSpPr>
        <p:spPr>
          <a:xfrm>
            <a:off x="3849689" y="0"/>
            <a:ext cx="2946400" cy="496888"/>
          </a:xfrm>
          <a:prstGeom prst="rect">
            <a:avLst/>
          </a:prstGeom>
        </p:spPr>
        <p:txBody>
          <a:bodyPr vert="horz" lIns="91426" tIns="45713" rIns="91426" bIns="45713" rtlCol="0"/>
          <a:lstStyle>
            <a:lvl1pPr algn="r">
              <a:defRPr sz="1200"/>
            </a:lvl1pPr>
          </a:lstStyle>
          <a:p>
            <a:fld id="{86014981-9AFE-42DB-9826-C2EB6FAFCE82}" type="datetimeFigureOut">
              <a:rPr lang="zh-TW" altLang="en-US" smtClean="0"/>
              <a:pPr/>
              <a:t>2024/12/3</a:t>
            </a:fld>
            <a:endParaRPr lang="zh-TW" altLang="en-US"/>
          </a:p>
        </p:txBody>
      </p:sp>
      <p:sp>
        <p:nvSpPr>
          <p:cNvPr id="4" name="投影片圖像版面配置區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26" tIns="45713" rIns="91426" bIns="45713" rtlCol="0" anchor="ctr"/>
          <a:lstStyle/>
          <a:p>
            <a:endParaRPr lang="zh-TW" altLang="en-US"/>
          </a:p>
        </p:txBody>
      </p:sp>
      <p:sp>
        <p:nvSpPr>
          <p:cNvPr id="5" name="備忘稿版面配置區 4"/>
          <p:cNvSpPr>
            <a:spLocks noGrp="1"/>
          </p:cNvSpPr>
          <p:nvPr>
            <p:ph type="body" sz="quarter" idx="3"/>
          </p:nvPr>
        </p:nvSpPr>
        <p:spPr>
          <a:xfrm>
            <a:off x="679452" y="4714877"/>
            <a:ext cx="5438775" cy="4467225"/>
          </a:xfrm>
          <a:prstGeom prst="rect">
            <a:avLst/>
          </a:prstGeom>
        </p:spPr>
        <p:txBody>
          <a:bodyPr vert="horz" lIns="91426" tIns="45713" rIns="91426" bIns="45713"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1" y="9428165"/>
            <a:ext cx="2946400" cy="496887"/>
          </a:xfrm>
          <a:prstGeom prst="rect">
            <a:avLst/>
          </a:prstGeom>
        </p:spPr>
        <p:txBody>
          <a:bodyPr vert="horz" lIns="91426" tIns="45713" rIns="91426" bIns="45713"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49689" y="9428165"/>
            <a:ext cx="2946400" cy="496887"/>
          </a:xfrm>
          <a:prstGeom prst="rect">
            <a:avLst/>
          </a:prstGeom>
        </p:spPr>
        <p:txBody>
          <a:bodyPr vert="horz" lIns="91426" tIns="45713" rIns="91426" bIns="45713" rtlCol="0" anchor="b"/>
          <a:lstStyle>
            <a:lvl1pPr algn="r">
              <a:defRPr sz="1200"/>
            </a:lvl1pPr>
          </a:lstStyle>
          <a:p>
            <a:fld id="{2DF423C5-1F4C-46BB-90D0-426A858B493E}"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064B0F79-7966-4E9A-962A-24300D284E83}" type="slidenum">
              <a:rPr lang="zh-TW" altLang="en-US" smtClean="0"/>
              <a:pPr/>
              <a:t>2</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2DF423C5-1F4C-46BB-90D0-426A858B493E}" type="slidenum">
              <a:rPr lang="zh-TW" altLang="en-US" smtClean="0"/>
              <a:pPr/>
              <a:t>4</a:t>
            </a:fld>
            <a:endParaRPr lang="zh-TW" altLang="en-US"/>
          </a:p>
        </p:txBody>
      </p:sp>
    </p:spTree>
    <p:extLst>
      <p:ext uri="{BB962C8B-B14F-4D97-AF65-F5344CB8AC3E}">
        <p14:creationId xmlns:p14="http://schemas.microsoft.com/office/powerpoint/2010/main" val="41851159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descr="封面.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685800" y="2130425"/>
            <a:ext cx="7772400" cy="1470025"/>
          </a:xfrm>
        </p:spPr>
        <p:txBody>
          <a:bodyPr/>
          <a:lstStyle/>
          <a:p>
            <a:r>
              <a:rPr lang="en-US" altLang="zh-CN"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CN" smtClean="0"/>
              <a:t>Click to edit Master subtitle style</a:t>
            </a:r>
            <a:endParaRPr lang="en-US"/>
          </a:p>
        </p:txBody>
      </p:sp>
      <p:sp>
        <p:nvSpPr>
          <p:cNvPr id="5" name="Date Placeholder 3"/>
          <p:cNvSpPr>
            <a:spLocks noGrp="1"/>
          </p:cNvSpPr>
          <p:nvPr>
            <p:ph type="dt" sz="half" idx="10"/>
          </p:nvPr>
        </p:nvSpPr>
        <p:spPr/>
        <p:txBody>
          <a:bodyPr/>
          <a:lstStyle>
            <a:lvl1pPr>
              <a:defRPr/>
            </a:lvl1pPr>
          </a:lstStyle>
          <a:p>
            <a:pPr>
              <a:defRPr/>
            </a:pPr>
            <a:fld id="{239F7AA9-7E77-4DFA-B001-C210078EBC79}" type="datetimeFigureOut">
              <a:rPr lang="en-US"/>
              <a:pPr>
                <a:defRPr/>
              </a:pPr>
              <a:t>12/3/2024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B6C13500-6B05-4545-A8B5-C027DA9E36FC}"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B7CEA53-EB17-40B4-B767-9C9C8E6883BA}" type="datetimeFigureOut">
              <a:rPr lang="en-US"/>
              <a:pPr>
                <a:defRPr/>
              </a:pPr>
              <a:t>12/3/2024</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026FB5A9-B7BC-4128-B081-ABF3E0FA6184}"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descr="匪頁.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Date Placeholder 1"/>
          <p:cNvSpPr>
            <a:spLocks noGrp="1"/>
          </p:cNvSpPr>
          <p:nvPr>
            <p:ph type="dt" sz="half" idx="10"/>
          </p:nvPr>
        </p:nvSpPr>
        <p:spPr/>
        <p:txBody>
          <a:bodyPr/>
          <a:lstStyle>
            <a:lvl1pPr>
              <a:defRPr/>
            </a:lvl1pPr>
          </a:lstStyle>
          <a:p>
            <a:pPr>
              <a:defRPr/>
            </a:pPr>
            <a:fld id="{F67BBFFF-E90A-40D0-BE27-2B733546BCB1}" type="datetimeFigureOut">
              <a:rPr lang="en-US"/>
              <a:pPr>
                <a:defRPr/>
              </a:pPr>
              <a:t>12/3/2024</a:t>
            </a:fld>
            <a:endParaRPr lang="en-US" dirty="0"/>
          </a:p>
        </p:txBody>
      </p:sp>
      <p:sp>
        <p:nvSpPr>
          <p:cNvPr id="4" name="Footer Placeholder 2"/>
          <p:cNvSpPr>
            <a:spLocks noGrp="1"/>
          </p:cNvSpPr>
          <p:nvPr>
            <p:ph type="ftr" sz="quarter" idx="11"/>
          </p:nvPr>
        </p:nvSpPr>
        <p:spPr/>
        <p:txBody>
          <a:bodyPr/>
          <a:lstStyle>
            <a:lvl1pPr>
              <a:defRPr/>
            </a:lvl1pPr>
          </a:lstStyle>
          <a:p>
            <a:pPr>
              <a:defRPr/>
            </a:pPr>
            <a:endParaRPr lang="en-US" dirty="0"/>
          </a:p>
        </p:txBody>
      </p:sp>
      <p:sp>
        <p:nvSpPr>
          <p:cNvPr id="5" name="Slide Number Placeholder 3"/>
          <p:cNvSpPr>
            <a:spLocks noGrp="1"/>
          </p:cNvSpPr>
          <p:nvPr>
            <p:ph type="sldNum" sz="quarter" idx="12"/>
          </p:nvPr>
        </p:nvSpPr>
        <p:spPr/>
        <p:txBody>
          <a:bodyPr/>
          <a:lstStyle>
            <a:lvl1pPr>
              <a:defRPr/>
            </a:lvl1pPr>
          </a:lstStyle>
          <a:p>
            <a:pPr>
              <a:defRPr/>
            </a:pPr>
            <a:fld id="{D9AAD5F3-FE9B-48F2-AA47-DF9540650C7E}"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標題投影片">
    <p:spTree>
      <p:nvGrpSpPr>
        <p:cNvPr id="1" name=""/>
        <p:cNvGrpSpPr/>
        <p:nvPr/>
      </p:nvGrpSpPr>
      <p:grpSpPr>
        <a:xfrm>
          <a:off x="0" y="0"/>
          <a:ext cx="0" cy="0"/>
          <a:chOff x="0" y="0"/>
          <a:chExt cx="0" cy="0"/>
        </a:xfrm>
      </p:grpSpPr>
      <p:pic>
        <p:nvPicPr>
          <p:cNvPr id="7" name="Picture 1"/>
          <p:cNvPicPr>
            <a:picLocks noChangeAspect="1"/>
          </p:cNvPicPr>
          <p:nvPr userDrawn="1"/>
        </p:nvPicPr>
        <p:blipFill>
          <a:blip r:embed="rId2" cstate="print"/>
          <a:srcRect/>
          <a:stretch>
            <a:fillRect/>
          </a:stretch>
        </p:blipFill>
        <p:spPr bwMode="auto">
          <a:xfrm>
            <a:off x="1588" y="0"/>
            <a:ext cx="9140825" cy="6856413"/>
          </a:xfrm>
          <a:prstGeom prst="rect">
            <a:avLst/>
          </a:prstGeom>
          <a:noFill/>
          <a:ln w="9525">
            <a:noFill/>
            <a:miter lim="800000"/>
            <a:headEnd/>
            <a:tailEnd/>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CD64FB26-EE09-482E-B05D-4D4E8C16B482}" type="datetimeFigureOut">
              <a:rPr lang="zh-TW" altLang="en-US" smtClean="0"/>
              <a:pPr/>
              <a:t>2024/12/3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8A3EDEFB-6B5D-4ECB-AC7A-1463602260F8}"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zh-CN" smtClean="0"/>
              <a:t>Click to edit Master title style</a:t>
            </a:r>
            <a:endParaRPr lang="en-US" altLang="zh-TW"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altLang="zh-TW"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kumimoji="0" sz="1200" smtClean="0">
                <a:solidFill>
                  <a:schemeClr val="tx1">
                    <a:tint val="75000"/>
                  </a:schemeClr>
                </a:solidFill>
                <a:latin typeface="+mn-lt"/>
                <a:ea typeface="+mn-ea"/>
              </a:defRPr>
            </a:lvl1pPr>
          </a:lstStyle>
          <a:p>
            <a:pPr>
              <a:defRPr/>
            </a:pPr>
            <a:fld id="{A2B2C7EF-8DD9-4FFB-AE4C-8E45D49CB370}" type="datetimeFigureOut">
              <a:rPr lang="en-US"/>
              <a:pPr>
                <a:defRPr/>
              </a:pPr>
              <a:t>12/3/2024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kumimoji="0" sz="1200">
                <a:solidFill>
                  <a:schemeClr val="tx1">
                    <a:tint val="75000"/>
                  </a:schemeClr>
                </a:solidFill>
                <a:latin typeface="+mn-lt"/>
                <a:ea typeface="+mn-ea"/>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kumimoji="0" sz="1200" smtClean="0">
                <a:solidFill>
                  <a:schemeClr val="tx1">
                    <a:tint val="75000"/>
                  </a:schemeClr>
                </a:solidFill>
                <a:latin typeface="+mn-lt"/>
                <a:ea typeface="+mn-ea"/>
              </a:defRPr>
            </a:lvl1pPr>
          </a:lstStyle>
          <a:p>
            <a:pPr>
              <a:defRPr/>
            </a:pPr>
            <a:fld id="{B4274475-2725-4357-B645-23C4F386952B}" type="slidenum">
              <a:rPr lang="en-US"/>
              <a:pPr>
                <a:defRPr/>
              </a:pPr>
              <a:t>‹#›</a:t>
            </a:fld>
            <a:endParaRPr lang="en-US" dirty="0"/>
          </a:p>
        </p:txBody>
      </p:sp>
      <p:pic>
        <p:nvPicPr>
          <p:cNvPr id="1031" name="Picture 6" descr="內頁.jpg"/>
          <p:cNvPicPr>
            <a:picLocks noChangeAspect="1"/>
          </p:cNvPicPr>
          <p:nvPr userDrawn="1"/>
        </p:nvPicPr>
        <p:blipFill>
          <a:blip r:embed="rId7"/>
          <a:srcRect/>
          <a:stretch>
            <a:fillRect/>
          </a:stretch>
        </p:blipFill>
        <p:spPr bwMode="auto">
          <a:xfrm>
            <a:off x="0" y="0"/>
            <a:ext cx="9144000" cy="6858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2" r:id="rId1"/>
    <p:sldLayoutId id="2147483651" r:id="rId2"/>
    <p:sldLayoutId id="2147483653" r:id="rId3"/>
    <p:sldLayoutId id="2147483657" r:id="rId4"/>
    <p:sldLayoutId id="2147483658" r:id="rId5"/>
  </p:sldLayoutIdLst>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tmp"/><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jpe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hart" Target="../charts/chart4.xml"/><Relationship Id="rId7" Type="http://schemas.openxmlformats.org/officeDocument/2006/relationships/image" Target="../media/image9.png"/><Relationship Id="rId2" Type="http://schemas.openxmlformats.org/officeDocument/2006/relationships/chart" Target="../charts/chart3.xml"/><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chart" Target="../charts/chart6.xml"/><Relationship Id="rId4" Type="http://schemas.openxmlformats.org/officeDocument/2006/relationships/chart" Target="../charts/chart5.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chart" Target="../charts/chart7.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338328"/>
            <a:ext cx="7772400" cy="1011996"/>
          </a:xfrm>
        </p:spPr>
        <p:txBody>
          <a:bodyPr/>
          <a:lstStyle/>
          <a:p>
            <a:r>
              <a:rPr lang="zh-TW" altLang="en-US" b="1" dirty="0" smtClean="0">
                <a:latin typeface="微軟正黑體" pitchFamily="34" charset="-120"/>
                <a:ea typeface="微軟正黑體" pitchFamily="34" charset="-120"/>
              </a:rPr>
              <a:t>國產建材實業股份有限公司</a:t>
            </a:r>
            <a:endParaRPr lang="zh-TW" altLang="en-US" b="1" dirty="0">
              <a:latin typeface="微軟正黑體" pitchFamily="34" charset="-120"/>
              <a:ea typeface="微軟正黑體" pitchFamily="34" charset="-120"/>
            </a:endParaRPr>
          </a:p>
        </p:txBody>
      </p:sp>
      <p:sp>
        <p:nvSpPr>
          <p:cNvPr id="3" name="副標題 2"/>
          <p:cNvSpPr>
            <a:spLocks noGrp="1"/>
          </p:cNvSpPr>
          <p:nvPr>
            <p:ph type="subTitle" idx="1"/>
          </p:nvPr>
        </p:nvSpPr>
        <p:spPr>
          <a:xfrm>
            <a:off x="1187532" y="1191211"/>
            <a:ext cx="6757060" cy="3499661"/>
          </a:xfrm>
        </p:spPr>
        <p:txBody>
          <a:bodyPr/>
          <a:lstStyle/>
          <a:p>
            <a:pPr algn="l"/>
            <a:endParaRPr lang="en-US" altLang="zh-TW" sz="2700" dirty="0" smtClean="0">
              <a:latin typeface="微軟正黑體" pitchFamily="34" charset="-120"/>
              <a:ea typeface="微軟正黑體" pitchFamily="34" charset="-120"/>
            </a:endParaRPr>
          </a:p>
          <a:p>
            <a:pPr algn="l"/>
            <a:r>
              <a:rPr lang="zh-TW" altLang="en-US" sz="2700" dirty="0" smtClean="0">
                <a:latin typeface="微軟正黑體" pitchFamily="34" charset="-120"/>
                <a:ea typeface="微軟正黑體" pitchFamily="34" charset="-120"/>
              </a:rPr>
              <a:t>一、公司基本簡介 </a:t>
            </a:r>
          </a:p>
          <a:p>
            <a:pPr algn="l"/>
            <a:r>
              <a:rPr lang="zh-TW" altLang="en-US" sz="2700" dirty="0" smtClean="0">
                <a:latin typeface="微軟正黑體" pitchFamily="34" charset="-120"/>
                <a:ea typeface="微軟正黑體" pitchFamily="34" charset="-120"/>
              </a:rPr>
              <a:t>二、 </a:t>
            </a:r>
            <a:r>
              <a:rPr lang="en-US" altLang="zh-TW" sz="2700" dirty="0" smtClean="0">
                <a:latin typeface="微軟正黑體" pitchFamily="34" charset="-120"/>
                <a:ea typeface="微軟正黑體" pitchFamily="34" charset="-120"/>
              </a:rPr>
              <a:t>2023</a:t>
            </a:r>
            <a:r>
              <a:rPr lang="zh-TW" altLang="en-US" sz="2700" dirty="0" smtClean="0">
                <a:latin typeface="微軟正黑體" pitchFamily="34" charset="-120"/>
                <a:ea typeface="微軟正黑體" pitchFamily="34" charset="-120"/>
              </a:rPr>
              <a:t>年營運</a:t>
            </a:r>
            <a:r>
              <a:rPr lang="zh-TW" altLang="en-US" sz="2700" dirty="0">
                <a:latin typeface="微軟正黑體" pitchFamily="34" charset="-120"/>
                <a:ea typeface="微軟正黑體" pitchFamily="34" charset="-120"/>
              </a:rPr>
              <a:t>績效</a:t>
            </a:r>
            <a:endParaRPr lang="en-US" altLang="zh-TW" sz="2700" dirty="0">
              <a:latin typeface="微軟正黑體" pitchFamily="34" charset="-120"/>
              <a:ea typeface="微軟正黑體" pitchFamily="34" charset="-120"/>
            </a:endParaRPr>
          </a:p>
          <a:p>
            <a:pPr algn="l"/>
            <a:r>
              <a:rPr lang="zh-TW" altLang="en-US" sz="2700" dirty="0">
                <a:latin typeface="微軟正黑體" pitchFamily="34" charset="-120"/>
                <a:ea typeface="微軟正黑體" pitchFamily="34" charset="-120"/>
              </a:rPr>
              <a:t>三</a:t>
            </a:r>
            <a:r>
              <a:rPr lang="zh-TW" altLang="en-US" sz="2700" dirty="0" smtClean="0">
                <a:latin typeface="微軟正黑體" pitchFamily="34" charset="-120"/>
                <a:ea typeface="微軟正黑體" pitchFamily="34" charset="-120"/>
              </a:rPr>
              <a:t>、</a:t>
            </a:r>
            <a:r>
              <a:rPr lang="zh-TW" altLang="en-US" sz="2700" dirty="0">
                <a:latin typeface="微軟正黑體" pitchFamily="34" charset="-120"/>
                <a:ea typeface="微軟正黑體" pitchFamily="34" charset="-120"/>
              </a:rPr>
              <a:t>近三年營運績效與成長</a:t>
            </a:r>
            <a:r>
              <a:rPr lang="zh-TW" altLang="en-US" sz="2700" dirty="0" smtClean="0">
                <a:latin typeface="微軟正黑體" pitchFamily="34" charset="-120"/>
                <a:ea typeface="微軟正黑體" pitchFamily="34" charset="-120"/>
              </a:rPr>
              <a:t>比較</a:t>
            </a:r>
            <a:endParaRPr lang="en-US" altLang="zh-TW" sz="2700" dirty="0" smtClean="0">
              <a:latin typeface="微軟正黑體" pitchFamily="34" charset="-120"/>
              <a:ea typeface="微軟正黑體" pitchFamily="34" charset="-120"/>
            </a:endParaRPr>
          </a:p>
          <a:p>
            <a:pPr algn="l"/>
            <a:r>
              <a:rPr lang="zh-TW" altLang="en-US" sz="2700" dirty="0">
                <a:latin typeface="微軟正黑體" pitchFamily="34" charset="-120"/>
                <a:ea typeface="微軟正黑體" pitchFamily="34" charset="-120"/>
              </a:rPr>
              <a:t>四</a:t>
            </a:r>
            <a:r>
              <a:rPr lang="zh-TW" altLang="en-US" sz="2700" dirty="0" smtClean="0">
                <a:latin typeface="微軟正黑體" pitchFamily="34" charset="-120"/>
                <a:ea typeface="微軟正黑體" pitchFamily="34" charset="-120"/>
              </a:rPr>
              <a:t>、公司未來營運展望</a:t>
            </a:r>
            <a:endParaRPr lang="en-US" altLang="zh-TW" sz="2700" dirty="0" smtClean="0">
              <a:latin typeface="微軟正黑體" pitchFamily="34" charset="-120"/>
              <a:ea typeface="微軟正黑體" pitchFamily="34" charset="-120"/>
            </a:endParaRPr>
          </a:p>
          <a:p>
            <a:pPr algn="l"/>
            <a:r>
              <a:rPr lang="zh-TW" altLang="en-US" sz="2700" dirty="0">
                <a:latin typeface="微軟正黑體" pitchFamily="34" charset="-120"/>
                <a:ea typeface="微軟正黑體" pitchFamily="34" charset="-120"/>
              </a:rPr>
              <a:t>五</a:t>
            </a:r>
            <a:r>
              <a:rPr lang="zh-TW" altLang="en-US" sz="2700" dirty="0" smtClean="0">
                <a:latin typeface="微軟正黑體" pitchFamily="34" charset="-120"/>
                <a:ea typeface="微軟正黑體" pitchFamily="34" charset="-120"/>
              </a:rPr>
              <a:t>、</a:t>
            </a:r>
            <a:r>
              <a:rPr lang="zh-TW" altLang="en-US" sz="2700" dirty="0">
                <a:latin typeface="微軟正黑體" pitchFamily="34" charset="-120"/>
                <a:ea typeface="微軟正黑體" pitchFamily="34" charset="-120"/>
              </a:rPr>
              <a:t>公司潛在優勢</a:t>
            </a:r>
            <a:r>
              <a:rPr lang="en-US" altLang="zh-TW" sz="2700" dirty="0">
                <a:latin typeface="微軟正黑體" pitchFamily="34" charset="-120"/>
                <a:ea typeface="微軟正黑體" pitchFamily="34" charset="-120"/>
              </a:rPr>
              <a:t>(</a:t>
            </a:r>
            <a:r>
              <a:rPr lang="zh-TW" altLang="en-US" sz="2700" dirty="0">
                <a:latin typeface="微軟正黑體" pitchFamily="34" charset="-120"/>
                <a:ea typeface="微軟正黑體" pitchFamily="34" charset="-120"/>
              </a:rPr>
              <a:t>亮點</a:t>
            </a:r>
            <a:r>
              <a:rPr lang="en-US" altLang="zh-TW" sz="2700" dirty="0">
                <a:latin typeface="微軟正黑體" pitchFamily="34" charset="-120"/>
                <a:ea typeface="微軟正黑體" pitchFamily="34" charset="-120"/>
              </a:rPr>
              <a:t>)</a:t>
            </a:r>
          </a:p>
          <a:p>
            <a:pPr algn="l"/>
            <a:r>
              <a:rPr lang="zh-TW" altLang="en-US" sz="2700" dirty="0">
                <a:latin typeface="微軟正黑體" pitchFamily="34" charset="-120"/>
                <a:ea typeface="微軟正黑體" pitchFamily="34" charset="-120"/>
              </a:rPr>
              <a:t>六</a:t>
            </a:r>
            <a:r>
              <a:rPr lang="zh-TW" altLang="en-US" sz="2700" dirty="0" smtClean="0">
                <a:latin typeface="微軟正黑體" pitchFamily="34" charset="-120"/>
                <a:ea typeface="微軟正黑體" pitchFamily="34" charset="-120"/>
              </a:rPr>
              <a:t>、重要附表</a:t>
            </a:r>
            <a:endParaRPr lang="en-US" altLang="zh-TW" sz="2700" dirty="0" smtClean="0">
              <a:latin typeface="微軟正黑體" pitchFamily="34" charset="-120"/>
              <a:ea typeface="微軟正黑體" pitchFamily="34" charset="-120"/>
            </a:endParaRPr>
          </a:p>
          <a:p>
            <a:pPr algn="l"/>
            <a:r>
              <a:rPr lang="zh-TW" altLang="en-US" sz="2200" dirty="0" smtClean="0">
                <a:latin typeface="微軟正黑體" pitchFamily="34" charset="-120"/>
                <a:ea typeface="微軟正黑體" pitchFamily="34" charset="-120"/>
              </a:rPr>
              <a:t>　　</a:t>
            </a:r>
            <a:endParaRPr lang="en-US" altLang="zh-TW" sz="2200" dirty="0" smtClean="0">
              <a:latin typeface="微軟正黑體" pitchFamily="34" charset="-120"/>
              <a:ea typeface="微軟正黑體" pitchFamily="34" charset="-120"/>
            </a:endParaRPr>
          </a:p>
          <a:p>
            <a:pPr algn="l"/>
            <a:endParaRPr lang="en-US" altLang="zh-TW" sz="2200" dirty="0" smtClean="0">
              <a:latin typeface="微軟正黑體" pitchFamily="34" charset="-120"/>
              <a:ea typeface="微軟正黑體" pitchFamily="34" charset="-120"/>
            </a:endParaRPr>
          </a:p>
          <a:p>
            <a:pPr algn="l"/>
            <a:r>
              <a:rPr lang="zh-TW" altLang="en-US" sz="2200" dirty="0" smtClean="0">
                <a:latin typeface="微軟正黑體" pitchFamily="34" charset="-120"/>
                <a:ea typeface="微軟正黑體" pitchFamily="34" charset="-120"/>
              </a:rPr>
              <a:t>　　</a:t>
            </a:r>
            <a:r>
              <a:rPr lang="en-US" altLang="zh-TW" sz="2200" dirty="0" smtClean="0">
                <a:latin typeface="微軟正黑體" pitchFamily="34" charset="-120"/>
                <a:ea typeface="微軟正黑體" pitchFamily="34" charset="-120"/>
              </a:rPr>
              <a:t>2024</a:t>
            </a:r>
            <a:r>
              <a:rPr lang="zh-TW" altLang="en-US" sz="2200" dirty="0" smtClean="0">
                <a:latin typeface="微軟正黑體" pitchFamily="34" charset="-120"/>
                <a:ea typeface="微軟正黑體" pitchFamily="34" charset="-120"/>
              </a:rPr>
              <a:t>年</a:t>
            </a:r>
            <a:r>
              <a:rPr lang="en-US" altLang="zh-TW" sz="2200" dirty="0" smtClean="0">
                <a:latin typeface="微軟正黑體" pitchFamily="34" charset="-120"/>
                <a:ea typeface="微軟正黑體" pitchFamily="34" charset="-120"/>
              </a:rPr>
              <a:t>12</a:t>
            </a:r>
            <a:r>
              <a:rPr lang="zh-TW" altLang="en-US" sz="2200" dirty="0" smtClean="0">
                <a:latin typeface="微軟正黑體" pitchFamily="34" charset="-120"/>
                <a:ea typeface="微軟正黑體" pitchFamily="34" charset="-120"/>
              </a:rPr>
              <a:t>月</a:t>
            </a:r>
            <a:r>
              <a:rPr lang="en-US" altLang="zh-TW" sz="2200" dirty="0" smtClean="0">
                <a:latin typeface="微軟正黑體" pitchFamily="34" charset="-120"/>
                <a:ea typeface="微軟正黑體" pitchFamily="34" charset="-120"/>
              </a:rPr>
              <a:t>10</a:t>
            </a:r>
            <a:r>
              <a:rPr lang="zh-TW" altLang="en-US" sz="2200" dirty="0" smtClean="0">
                <a:latin typeface="微軟正黑體" pitchFamily="34" charset="-120"/>
                <a:ea typeface="微軟正黑體" pitchFamily="34" charset="-120"/>
              </a:rPr>
              <a:t>日</a:t>
            </a:r>
            <a:r>
              <a:rPr lang="en-US" altLang="zh-TW" sz="2200" dirty="0" smtClean="0">
                <a:latin typeface="微軟正黑體" pitchFamily="34" charset="-120"/>
                <a:ea typeface="微軟正黑體" pitchFamily="34" charset="-120"/>
              </a:rPr>
              <a:t>(</a:t>
            </a:r>
            <a:r>
              <a:rPr lang="zh-TW" altLang="en-US" sz="2200" dirty="0">
                <a:latin typeface="微軟正黑體" pitchFamily="34" charset="-120"/>
                <a:ea typeface="微軟正黑體" pitchFamily="34" charset="-120"/>
              </a:rPr>
              <a:t>二</a:t>
            </a:r>
            <a:r>
              <a:rPr lang="en-US" altLang="zh-TW" sz="2200" dirty="0" smtClean="0">
                <a:latin typeface="微軟正黑體" pitchFamily="34" charset="-120"/>
                <a:ea typeface="微軟正黑體" pitchFamily="34" charset="-120"/>
              </a:rPr>
              <a:t>)</a:t>
            </a:r>
            <a:endParaRPr lang="zh-TW" altLang="en-US" sz="2200" dirty="0">
              <a:latin typeface="微軟正黑體" pitchFamily="34" charset="-120"/>
              <a:ea typeface="微軟正黑體" pitchFamily="34" charset="-120"/>
            </a:endParaRPr>
          </a:p>
        </p:txBody>
      </p:sp>
      <p:pic>
        <p:nvPicPr>
          <p:cNvPr id="9" name="圖片 8" descr="267ba98.png"/>
          <p:cNvPicPr>
            <a:picLocks noChangeAspect="1"/>
          </p:cNvPicPr>
          <p:nvPr/>
        </p:nvPicPr>
        <p:blipFill>
          <a:blip r:embed="rId2"/>
          <a:stretch>
            <a:fillRect/>
          </a:stretch>
        </p:blipFill>
        <p:spPr>
          <a:xfrm>
            <a:off x="5181180" y="3962400"/>
            <a:ext cx="3518573" cy="184708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795646" y="99636"/>
            <a:ext cx="7757481" cy="529756"/>
          </a:xfrm>
          <a:prstGeom prst="rect">
            <a:avLst/>
          </a:prstGeom>
        </p:spPr>
        <p:txBody>
          <a:bodyPr/>
          <a:lstStyle/>
          <a:p>
            <a:pPr algn="ctr">
              <a:spcBef>
                <a:spcPts val="0"/>
              </a:spcBef>
              <a:spcAft>
                <a:spcPts val="1200"/>
              </a:spcAft>
            </a:pPr>
            <a:r>
              <a:rPr lang="zh-TW" altLang="en-US" sz="3200" dirty="0">
                <a:latin typeface="微軟正黑體" pitchFamily="34" charset="-120"/>
                <a:ea typeface="微軟正黑體" pitchFamily="34" charset="-120"/>
              </a:rPr>
              <a:t>五</a:t>
            </a:r>
            <a:r>
              <a:rPr lang="zh-TW" altLang="en-US" sz="3200" dirty="0" smtClean="0">
                <a:latin typeface="微軟正黑體" pitchFamily="34" charset="-120"/>
                <a:ea typeface="微軟正黑體" pitchFamily="34" charset="-120"/>
              </a:rPr>
              <a:t>、公司潛在優勢</a:t>
            </a:r>
            <a:r>
              <a:rPr lang="en-US" altLang="zh-TW" sz="3200" dirty="0" smtClean="0">
                <a:latin typeface="微軟正黑體" pitchFamily="34" charset="-120"/>
                <a:ea typeface="微軟正黑體" pitchFamily="34" charset="-120"/>
              </a:rPr>
              <a:t>(</a:t>
            </a:r>
            <a:r>
              <a:rPr lang="zh-TW" altLang="en-US" sz="3200" dirty="0" smtClean="0">
                <a:latin typeface="微軟正黑體" pitchFamily="34" charset="-120"/>
                <a:ea typeface="微軟正黑體" pitchFamily="34" charset="-120"/>
              </a:rPr>
              <a:t>亮點</a:t>
            </a:r>
            <a:r>
              <a:rPr lang="en-US" altLang="zh-TW" sz="3200" dirty="0" smtClean="0">
                <a:latin typeface="微軟正黑體" pitchFamily="34" charset="-120"/>
                <a:ea typeface="微軟正黑體" pitchFamily="34" charset="-120"/>
              </a:rPr>
              <a:t>)</a:t>
            </a:r>
          </a:p>
        </p:txBody>
      </p:sp>
      <p:grpSp>
        <p:nvGrpSpPr>
          <p:cNvPr id="3" name="群組 8"/>
          <p:cNvGrpSpPr/>
          <p:nvPr/>
        </p:nvGrpSpPr>
        <p:grpSpPr>
          <a:xfrm>
            <a:off x="1798493" y="727003"/>
            <a:ext cx="7055781" cy="956317"/>
            <a:chOff x="1022155" y="3152738"/>
            <a:chExt cx="7055781" cy="705161"/>
          </a:xfrm>
          <a:scene3d>
            <a:camera prst="orthographicFront">
              <a:rot lat="0" lon="0" rev="0"/>
            </a:camera>
            <a:lightRig rig="contrasting" dir="t">
              <a:rot lat="0" lon="0" rev="1200000"/>
            </a:lightRig>
          </a:scene3d>
        </p:grpSpPr>
        <p:sp>
          <p:nvSpPr>
            <p:cNvPr id="10" name="圓角化同側角落矩形 9"/>
            <p:cNvSpPr/>
            <p:nvPr/>
          </p:nvSpPr>
          <p:spPr>
            <a:xfrm rot="5400000">
              <a:off x="4197465" y="-22572"/>
              <a:ext cx="705161" cy="7055781"/>
            </a:xfrm>
            <a:prstGeom prst="round2SameRect">
              <a:avLst/>
            </a:prstGeom>
            <a:solidFill>
              <a:srgbClr val="D8D3E0">
                <a:alpha val="89804"/>
              </a:srgbClr>
            </a:solidFill>
            <a:sp3d contourW="19050" prstMaterial="metal">
              <a:bevelT w="88900" h="203200"/>
              <a:bevelB w="165100" h="254000"/>
            </a:sp3d>
          </p:spPr>
          <p:style>
            <a:lnRef idx="0">
              <a:schemeClr val="accent4">
                <a:tint val="40000"/>
                <a:alpha val="90000"/>
                <a:hueOff val="-1972853"/>
                <a:satOff val="11079"/>
                <a:lumOff val="704"/>
                <a:alphaOff val="0"/>
              </a:schemeClr>
            </a:lnRef>
            <a:fillRef idx="1">
              <a:schemeClr val="accent4">
                <a:tint val="40000"/>
                <a:alpha val="90000"/>
                <a:hueOff val="-1972853"/>
                <a:satOff val="11079"/>
                <a:lumOff val="704"/>
                <a:alphaOff val="0"/>
              </a:schemeClr>
            </a:fillRef>
            <a:effectRef idx="0">
              <a:schemeClr val="accent4">
                <a:tint val="40000"/>
                <a:alpha val="90000"/>
                <a:hueOff val="-1972853"/>
                <a:satOff val="11079"/>
                <a:lumOff val="704"/>
                <a:alphaOff val="0"/>
              </a:schemeClr>
            </a:effectRef>
            <a:fontRef idx="minor">
              <a:schemeClr val="dk1">
                <a:hueOff val="0"/>
                <a:satOff val="0"/>
                <a:lumOff val="0"/>
                <a:alphaOff val="0"/>
              </a:schemeClr>
            </a:fontRef>
          </p:style>
        </p:sp>
        <p:sp>
          <p:nvSpPr>
            <p:cNvPr id="11" name="圓角化同側角落矩形 12"/>
            <p:cNvSpPr/>
            <p:nvPr/>
          </p:nvSpPr>
          <p:spPr>
            <a:xfrm>
              <a:off x="1085937" y="3187160"/>
              <a:ext cx="6884654" cy="636315"/>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a:lnSpc>
                  <a:spcPct val="150000"/>
                </a:lnSpc>
              </a:pPr>
              <a:r>
                <a:rPr lang="zh-TW" altLang="en-US" dirty="0" smtClean="0">
                  <a:latin typeface="微軟正黑體" pitchFamily="34" charset="-120"/>
                  <a:ea typeface="微軟正黑體" pitchFamily="34" charset="-120"/>
                </a:rPr>
                <a:t>配合政府「東區門戶計劃」南港廠的開發將締造資產的大幅增值與未來效益實現。</a:t>
              </a:r>
            </a:p>
          </p:txBody>
        </p:sp>
      </p:grpSp>
      <p:grpSp>
        <p:nvGrpSpPr>
          <p:cNvPr id="4" name="群組 11"/>
          <p:cNvGrpSpPr/>
          <p:nvPr/>
        </p:nvGrpSpPr>
        <p:grpSpPr>
          <a:xfrm>
            <a:off x="776775" y="690398"/>
            <a:ext cx="1129060" cy="1000517"/>
            <a:chOff x="437" y="3130389"/>
            <a:chExt cx="948794" cy="749857"/>
          </a:xfrm>
          <a:scene3d>
            <a:camera prst="orthographicFront">
              <a:rot lat="0" lon="0" rev="0"/>
            </a:camera>
            <a:lightRig rig="contrasting" dir="t">
              <a:rot lat="0" lon="0" rev="1200000"/>
            </a:lightRig>
          </a:scene3d>
        </p:grpSpPr>
        <p:sp>
          <p:nvSpPr>
            <p:cNvPr id="13" name="圓角矩形 12"/>
            <p:cNvSpPr/>
            <p:nvPr/>
          </p:nvSpPr>
          <p:spPr>
            <a:xfrm>
              <a:off x="437" y="3130389"/>
              <a:ext cx="948794" cy="749857"/>
            </a:xfrm>
            <a:prstGeom prst="roundRect">
              <a:avLst/>
            </a:prstGeom>
            <a:solidFill>
              <a:schemeClr val="accent4"/>
            </a:solidFill>
            <a:sp3d contourW="19050" prstMaterial="metal">
              <a:bevelT w="88900" h="203200"/>
              <a:bevelB w="165100" h="254000"/>
            </a:sp3d>
          </p:spPr>
          <p:style>
            <a:lnRef idx="0">
              <a:schemeClr val="lt1">
                <a:hueOff val="0"/>
                <a:satOff val="0"/>
                <a:lumOff val="0"/>
                <a:alphaOff val="0"/>
              </a:schemeClr>
            </a:lnRef>
            <a:fillRef idx="1">
              <a:schemeClr val="accent4">
                <a:hueOff val="-2232385"/>
                <a:satOff val="13449"/>
                <a:lumOff val="1078"/>
                <a:alphaOff val="0"/>
              </a:schemeClr>
            </a:fillRef>
            <a:effectRef idx="2">
              <a:schemeClr val="accent4">
                <a:hueOff val="-2232385"/>
                <a:satOff val="13449"/>
                <a:lumOff val="1078"/>
                <a:alphaOff val="0"/>
              </a:schemeClr>
            </a:effectRef>
            <a:fontRef idx="minor">
              <a:schemeClr val="lt1"/>
            </a:fontRef>
          </p:style>
        </p:sp>
        <p:sp>
          <p:nvSpPr>
            <p:cNvPr id="14" name="圓角矩形 14"/>
            <p:cNvSpPr/>
            <p:nvPr/>
          </p:nvSpPr>
          <p:spPr>
            <a:xfrm>
              <a:off x="37042" y="3166994"/>
              <a:ext cx="875584" cy="67664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33350" tIns="66675" rIns="133350" bIns="66675" numCol="1" spcCol="1270" anchor="ctr" anchorCtr="0">
              <a:noAutofit/>
            </a:bodyPr>
            <a:lstStyle/>
            <a:p>
              <a:pPr lvl="0" algn="ctr" defTabSz="1555750">
                <a:lnSpc>
                  <a:spcPct val="90000"/>
                </a:lnSpc>
                <a:spcBef>
                  <a:spcPct val="0"/>
                </a:spcBef>
                <a:spcAft>
                  <a:spcPct val="35000"/>
                </a:spcAft>
              </a:pPr>
              <a:r>
                <a:rPr lang="en-US" altLang="zh-TW" sz="3500" kern="1200" dirty="0" smtClean="0">
                  <a:latin typeface="微軟正黑體" pitchFamily="34" charset="-120"/>
                  <a:ea typeface="微軟正黑體" pitchFamily="34" charset="-120"/>
                </a:rPr>
                <a:t>(</a:t>
              </a:r>
              <a:r>
                <a:rPr lang="zh-TW" altLang="en-US" sz="3500" kern="1200" dirty="0" smtClean="0">
                  <a:latin typeface="微軟正黑體" pitchFamily="34" charset="-120"/>
                  <a:ea typeface="微軟正黑體" pitchFamily="34" charset="-120"/>
                </a:rPr>
                <a:t>一</a:t>
              </a:r>
              <a:r>
                <a:rPr lang="en-US" altLang="zh-TW" sz="3500" kern="1200" dirty="0" smtClean="0">
                  <a:latin typeface="微軟正黑體" pitchFamily="34" charset="-120"/>
                  <a:ea typeface="微軟正黑體" pitchFamily="34" charset="-120"/>
                </a:rPr>
                <a:t>)</a:t>
              </a:r>
              <a:r>
                <a:rPr lang="zh-TW" altLang="en-US" sz="3500" kern="1200" dirty="0" smtClean="0">
                  <a:latin typeface="微軟正黑體" pitchFamily="34" charset="-120"/>
                  <a:ea typeface="微軟正黑體" pitchFamily="34" charset="-120"/>
                </a:rPr>
                <a:t> </a:t>
              </a:r>
              <a:endParaRPr lang="zh-TW" altLang="en-US" sz="3500" kern="1200" dirty="0">
                <a:latin typeface="微軟正黑體" pitchFamily="34" charset="-120"/>
                <a:ea typeface="微軟正黑體" pitchFamily="34" charset="-120"/>
              </a:endParaRPr>
            </a:p>
          </p:txBody>
        </p:sp>
      </p:grpSp>
      <p:sp>
        <p:nvSpPr>
          <p:cNvPr id="34" name="文字方塊 33"/>
          <p:cNvSpPr txBox="1"/>
          <p:nvPr/>
        </p:nvSpPr>
        <p:spPr>
          <a:xfrm>
            <a:off x="8746929" y="6436944"/>
            <a:ext cx="458025" cy="369332"/>
          </a:xfrm>
          <a:prstGeom prst="rect">
            <a:avLst/>
          </a:prstGeom>
          <a:noFill/>
        </p:spPr>
        <p:txBody>
          <a:bodyPr wrap="square" lIns="0" rIns="0" rtlCol="0">
            <a:spAutoFit/>
          </a:bodyPr>
          <a:lstStyle/>
          <a:p>
            <a:pPr algn="ctr"/>
            <a:r>
              <a:rPr lang="en-US" altLang="zh-TW" dirty="0" smtClean="0">
                <a:solidFill>
                  <a:schemeClr val="bg1">
                    <a:lumMod val="50000"/>
                  </a:schemeClr>
                </a:solidFill>
              </a:rPr>
              <a:t>P.9</a:t>
            </a:r>
            <a:endParaRPr lang="zh-TW" altLang="en-US" dirty="0">
              <a:solidFill>
                <a:schemeClr val="bg1">
                  <a:lumMod val="50000"/>
                </a:schemeClr>
              </a:solidFill>
            </a:endParaRPr>
          </a:p>
        </p:txBody>
      </p:sp>
      <p:sp>
        <p:nvSpPr>
          <p:cNvPr id="22" name="文字方塊 21"/>
          <p:cNvSpPr txBox="1"/>
          <p:nvPr/>
        </p:nvSpPr>
        <p:spPr>
          <a:xfrm>
            <a:off x="6891455" y="142506"/>
            <a:ext cx="2228796" cy="369332"/>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zh-TW" altLang="en-US" dirty="0" smtClean="0">
                <a:latin typeface="微軟正黑體" pitchFamily="34" charset="-120"/>
                <a:ea typeface="微軟正黑體" pitchFamily="34" charset="-120"/>
              </a:rPr>
              <a:t>公司潛在優勢</a:t>
            </a:r>
            <a:r>
              <a:rPr lang="en-US" altLang="zh-TW" dirty="0" smtClean="0">
                <a:latin typeface="微軟正黑體" pitchFamily="34" charset="-120"/>
                <a:ea typeface="微軟正黑體" pitchFamily="34" charset="-120"/>
              </a:rPr>
              <a:t>(</a:t>
            </a:r>
            <a:r>
              <a:rPr lang="zh-TW" altLang="en-US" dirty="0" smtClean="0">
                <a:latin typeface="微軟正黑體" pitchFamily="34" charset="-120"/>
                <a:ea typeface="微軟正黑體" pitchFamily="34" charset="-120"/>
              </a:rPr>
              <a:t>亮點</a:t>
            </a:r>
            <a:r>
              <a:rPr lang="en-US" altLang="zh-TW" dirty="0" smtClean="0">
                <a:latin typeface="微軟正黑體" pitchFamily="34" charset="-120"/>
                <a:ea typeface="微軟正黑體" pitchFamily="34" charset="-120"/>
              </a:rPr>
              <a:t>)</a:t>
            </a:r>
            <a:endParaRPr lang="zh-TW" altLang="en-US" dirty="0"/>
          </a:p>
        </p:txBody>
      </p:sp>
      <p:grpSp>
        <p:nvGrpSpPr>
          <p:cNvPr id="5" name="群組 14"/>
          <p:cNvGrpSpPr/>
          <p:nvPr/>
        </p:nvGrpSpPr>
        <p:grpSpPr>
          <a:xfrm>
            <a:off x="1810384" y="1780501"/>
            <a:ext cx="7055781" cy="2697480"/>
            <a:chOff x="1014022" y="3955689"/>
            <a:chExt cx="7055781" cy="1038314"/>
          </a:xfrm>
          <a:scene3d>
            <a:camera prst="orthographicFront">
              <a:rot lat="0" lon="0" rev="0"/>
            </a:camera>
            <a:lightRig rig="contrasting" dir="t">
              <a:rot lat="0" lon="0" rev="1200000"/>
            </a:lightRig>
          </a:scene3d>
        </p:grpSpPr>
        <p:sp>
          <p:nvSpPr>
            <p:cNvPr id="18" name="圓角化同側角落矩形 17"/>
            <p:cNvSpPr/>
            <p:nvPr/>
          </p:nvSpPr>
          <p:spPr>
            <a:xfrm rot="5400000">
              <a:off x="4022756" y="946955"/>
              <a:ext cx="1038314" cy="7055781"/>
            </a:xfrm>
            <a:prstGeom prst="round2SameRect">
              <a:avLst/>
            </a:prstGeom>
            <a:solidFill>
              <a:srgbClr val="D6D2E1">
                <a:alpha val="89804"/>
              </a:srgbClr>
            </a:solidFill>
            <a:sp3d contourW="19050" prstMaterial="metal">
              <a:bevelT w="88900" h="203200"/>
              <a:bevelB w="165100" h="254000"/>
            </a:sp3d>
          </p:spPr>
          <p:style>
            <a:lnRef idx="0">
              <a:schemeClr val="accent4">
                <a:tint val="40000"/>
                <a:alpha val="90000"/>
                <a:hueOff val="-2959279"/>
                <a:satOff val="16618"/>
                <a:lumOff val="1056"/>
                <a:alphaOff val="0"/>
              </a:schemeClr>
            </a:lnRef>
            <a:fillRef idx="1">
              <a:schemeClr val="accent4">
                <a:tint val="40000"/>
                <a:alpha val="90000"/>
                <a:hueOff val="-2959279"/>
                <a:satOff val="16618"/>
                <a:lumOff val="1056"/>
                <a:alphaOff val="0"/>
              </a:schemeClr>
            </a:fillRef>
            <a:effectRef idx="0">
              <a:schemeClr val="accent4">
                <a:tint val="40000"/>
                <a:alpha val="90000"/>
                <a:hueOff val="-2959279"/>
                <a:satOff val="16618"/>
                <a:lumOff val="1056"/>
                <a:alphaOff val="0"/>
              </a:schemeClr>
            </a:effectRef>
            <a:fontRef idx="minor">
              <a:schemeClr val="dk1">
                <a:hueOff val="0"/>
                <a:satOff val="0"/>
                <a:lumOff val="0"/>
                <a:alphaOff val="0"/>
              </a:schemeClr>
            </a:fontRef>
          </p:style>
        </p:sp>
        <p:sp>
          <p:nvSpPr>
            <p:cNvPr id="19" name="圓角化同側角落矩形 16"/>
            <p:cNvSpPr/>
            <p:nvPr/>
          </p:nvSpPr>
          <p:spPr>
            <a:xfrm>
              <a:off x="1087918" y="4005561"/>
              <a:ext cx="6866409" cy="936942"/>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a:lnSpc>
                  <a:spcPts val="2400"/>
                </a:lnSpc>
                <a:spcAft>
                  <a:spcPts val="600"/>
                </a:spcAft>
              </a:pPr>
              <a:r>
                <a:rPr lang="zh-TW" altLang="en-US" dirty="0" smtClean="0">
                  <a:latin typeface="微軟正黑體" pitchFamily="34" charset="-120"/>
                  <a:ea typeface="微軟正黑體" pitchFamily="34" charset="-120"/>
                </a:rPr>
                <a:t>資產雄厚且均為早期取得其帳面成本很低，具備資本利得的成長空間，可提供穩定現金流量，亦為挹注業外收益之泉源。</a:t>
              </a:r>
              <a:endParaRPr lang="en-US" altLang="zh-TW" dirty="0" smtClean="0">
                <a:latin typeface="微軟正黑體" pitchFamily="34" charset="-120"/>
                <a:ea typeface="微軟正黑體" pitchFamily="34" charset="-120"/>
              </a:endParaRPr>
            </a:p>
            <a:p>
              <a:pPr marL="0" lvl="1">
                <a:lnSpc>
                  <a:spcPts val="2400"/>
                </a:lnSpc>
                <a:spcAft>
                  <a:spcPts val="600"/>
                </a:spcAft>
              </a:pPr>
              <a:r>
                <a:rPr lang="zh-TW" altLang="en-US" sz="1600" dirty="0" smtClean="0">
                  <a:latin typeface="微軟正黑體" pitchFamily="34" charset="-120"/>
                  <a:ea typeface="微軟正黑體" pitchFamily="34" charset="-120"/>
                </a:rPr>
                <a:t>全省自有預拌混凝土廠，總面積約</a:t>
              </a:r>
              <a:r>
                <a:rPr lang="en-US" altLang="zh-TW" sz="1600" smtClean="0">
                  <a:latin typeface="微軟正黑體" pitchFamily="34" charset="-120"/>
                  <a:ea typeface="微軟正黑體" pitchFamily="34" charset="-120"/>
                </a:rPr>
                <a:t>6</a:t>
              </a:r>
              <a:r>
                <a:rPr lang="zh-TW" altLang="en-US" sz="1600" smtClean="0">
                  <a:latin typeface="微軟正黑體" pitchFamily="34" charset="-120"/>
                  <a:ea typeface="微軟正黑體" pitchFamily="34" charset="-120"/>
                </a:rPr>
                <a:t>萬</a:t>
              </a:r>
              <a:r>
                <a:rPr lang="zh-TW" altLang="en-US" sz="1600" dirty="0" smtClean="0">
                  <a:latin typeface="微軟正黑體" pitchFamily="34" charset="-120"/>
                  <a:ea typeface="微軟正黑體" pitchFamily="34" charset="-120"/>
                </a:rPr>
                <a:t>坪。大多</a:t>
              </a:r>
              <a:r>
                <a:rPr lang="zh-TW" altLang="en-US" sz="1600" dirty="0">
                  <a:latin typeface="微軟正黑體" pitchFamily="34" charset="-120"/>
                  <a:ea typeface="微軟正黑體" pitchFamily="34" charset="-120"/>
                </a:rPr>
                <a:t>為早期取得，鄰近地區經數十年的開發與建設，已逐漸繁榮、土地增值，已醞釀透過「都市更新」、「市地重劃」或「區段征收」的方式， 申請變更地目，提升資產的價值，將陸續有第</a:t>
              </a:r>
              <a:r>
                <a:rPr lang="en-US" altLang="zh-TW" sz="1600" dirty="0">
                  <a:latin typeface="微軟正黑體" pitchFamily="34" charset="-120"/>
                  <a:ea typeface="微軟正黑體" pitchFamily="34" charset="-120"/>
                </a:rPr>
                <a:t>2</a:t>
              </a:r>
              <a:r>
                <a:rPr lang="zh-TW" altLang="en-US" sz="1600" dirty="0">
                  <a:latin typeface="微軟正黑體" pitchFamily="34" charset="-120"/>
                  <a:ea typeface="微軟正黑體" pitchFamily="34" charset="-120"/>
                </a:rPr>
                <a:t>個、第</a:t>
              </a:r>
              <a:r>
                <a:rPr lang="en-US" altLang="zh-TW" sz="1600" dirty="0">
                  <a:latin typeface="微軟正黑體" pitchFamily="34" charset="-120"/>
                  <a:ea typeface="微軟正黑體" pitchFamily="34" charset="-120"/>
                </a:rPr>
                <a:t>3</a:t>
              </a:r>
              <a:r>
                <a:rPr lang="zh-TW" altLang="en-US" sz="1600" dirty="0">
                  <a:latin typeface="微軟正黑體" pitchFamily="34" charset="-120"/>
                  <a:ea typeface="微軟正黑體" pitchFamily="34" charset="-120"/>
                </a:rPr>
                <a:t>個</a:t>
              </a:r>
              <a:r>
                <a:rPr lang="en-US" altLang="zh-TW" sz="1600" dirty="0">
                  <a:latin typeface="微軟正黑體" pitchFamily="34" charset="-120"/>
                  <a:ea typeface="微軟正黑體" pitchFamily="34" charset="-120"/>
                </a:rPr>
                <a:t>...</a:t>
              </a:r>
              <a:r>
                <a:rPr lang="zh-TW" altLang="en-US" sz="1600" dirty="0">
                  <a:latin typeface="微軟正黑體" pitchFamily="34" charset="-120"/>
                  <a:ea typeface="微軟正黑體" pitchFamily="34" charset="-120"/>
                </a:rPr>
                <a:t>南港廠開發案</a:t>
              </a:r>
              <a:r>
                <a:rPr lang="zh-TW" altLang="en-US" sz="1600" dirty="0" smtClean="0">
                  <a:latin typeface="微軟正黑體" pitchFamily="34" charset="-120"/>
                  <a:ea typeface="微軟正黑體" pitchFamily="34" charset="-120"/>
                </a:rPr>
                <a:t>產生，因此每年都需編列購置新廠地的資本支出，作為未來替代廠的規劃。</a:t>
              </a:r>
              <a:endParaRPr lang="en-US" altLang="zh-TW" sz="1600" dirty="0" smtClean="0">
                <a:latin typeface="微軟正黑體" pitchFamily="34" charset="-120"/>
                <a:ea typeface="微軟正黑體" pitchFamily="34" charset="-120"/>
              </a:endParaRPr>
            </a:p>
          </p:txBody>
        </p:sp>
      </p:grpSp>
      <p:grpSp>
        <p:nvGrpSpPr>
          <p:cNvPr id="6" name="群組 17"/>
          <p:cNvGrpSpPr/>
          <p:nvPr/>
        </p:nvGrpSpPr>
        <p:grpSpPr>
          <a:xfrm>
            <a:off x="796799" y="1777209"/>
            <a:ext cx="1129060" cy="2697103"/>
            <a:chOff x="437" y="3945142"/>
            <a:chExt cx="948794" cy="1057783"/>
          </a:xfrm>
          <a:scene3d>
            <a:camera prst="orthographicFront">
              <a:rot lat="0" lon="0" rev="0"/>
            </a:camera>
            <a:lightRig rig="contrasting" dir="t">
              <a:rot lat="0" lon="0" rev="1200000"/>
            </a:lightRig>
          </a:scene3d>
        </p:grpSpPr>
        <p:sp>
          <p:nvSpPr>
            <p:cNvPr id="21" name="圓角矩形 20"/>
            <p:cNvSpPr/>
            <p:nvPr/>
          </p:nvSpPr>
          <p:spPr>
            <a:xfrm>
              <a:off x="437" y="3945142"/>
              <a:ext cx="948794" cy="1057783"/>
            </a:xfrm>
            <a:prstGeom prst="roundRect">
              <a:avLst/>
            </a:prstGeom>
            <a:solidFill>
              <a:srgbClr val="7460A7"/>
            </a:solidFill>
            <a:sp3d contourW="19050" prstMaterial="metal">
              <a:bevelT w="88900" h="203200"/>
              <a:bevelB w="165100" h="254000"/>
            </a:sp3d>
          </p:spPr>
          <p:style>
            <a:lnRef idx="0">
              <a:schemeClr val="lt1">
                <a:hueOff val="0"/>
                <a:satOff val="0"/>
                <a:lumOff val="0"/>
                <a:alphaOff val="0"/>
              </a:schemeClr>
            </a:lnRef>
            <a:fillRef idx="1">
              <a:schemeClr val="accent4">
                <a:hueOff val="-3348577"/>
                <a:satOff val="20174"/>
                <a:lumOff val="1617"/>
                <a:alphaOff val="0"/>
              </a:schemeClr>
            </a:fillRef>
            <a:effectRef idx="2">
              <a:schemeClr val="accent4">
                <a:hueOff val="-3348577"/>
                <a:satOff val="20174"/>
                <a:lumOff val="1617"/>
                <a:alphaOff val="0"/>
              </a:schemeClr>
            </a:effectRef>
            <a:fontRef idx="minor">
              <a:schemeClr val="lt1"/>
            </a:fontRef>
          </p:style>
        </p:sp>
        <p:sp>
          <p:nvSpPr>
            <p:cNvPr id="23" name="圓角矩形 18"/>
            <p:cNvSpPr/>
            <p:nvPr/>
          </p:nvSpPr>
          <p:spPr>
            <a:xfrm>
              <a:off x="46753" y="3991458"/>
              <a:ext cx="856162" cy="965151"/>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33350" tIns="66675" rIns="133350" bIns="66675" numCol="1" spcCol="1270" anchor="ctr" anchorCtr="0">
              <a:noAutofit/>
            </a:bodyPr>
            <a:lstStyle/>
            <a:p>
              <a:pPr lvl="0" algn="ctr" defTabSz="1555750">
                <a:lnSpc>
                  <a:spcPct val="90000"/>
                </a:lnSpc>
                <a:spcBef>
                  <a:spcPct val="0"/>
                </a:spcBef>
                <a:spcAft>
                  <a:spcPct val="35000"/>
                </a:spcAft>
              </a:pPr>
              <a:r>
                <a:rPr lang="en-US" altLang="zh-TW" sz="3500" kern="1200" dirty="0" smtClean="0">
                  <a:latin typeface="微軟正黑體" pitchFamily="34" charset="-120"/>
                  <a:ea typeface="微軟正黑體" pitchFamily="34" charset="-120"/>
                </a:rPr>
                <a:t>(</a:t>
              </a:r>
              <a:r>
                <a:rPr lang="zh-TW" altLang="en-US" sz="3500" kern="1200" dirty="0" smtClean="0">
                  <a:latin typeface="微軟正黑體" pitchFamily="34" charset="-120"/>
                  <a:ea typeface="微軟正黑體" pitchFamily="34" charset="-120"/>
                </a:rPr>
                <a:t>二</a:t>
              </a:r>
              <a:r>
                <a:rPr lang="en-US" altLang="zh-TW" sz="3500" kern="1200" dirty="0" smtClean="0">
                  <a:latin typeface="微軟正黑體" pitchFamily="34" charset="-120"/>
                  <a:ea typeface="微軟正黑體" pitchFamily="34" charset="-120"/>
                </a:rPr>
                <a:t>)</a:t>
              </a:r>
              <a:endParaRPr lang="zh-TW" altLang="en-US" sz="3500" kern="1200" dirty="0">
                <a:latin typeface="微軟正黑體" pitchFamily="34" charset="-120"/>
                <a:ea typeface="微軟正黑體" pitchFamily="34" charset="-120"/>
              </a:endParaRPr>
            </a:p>
          </p:txBody>
        </p:sp>
      </p:grpSp>
      <p:grpSp>
        <p:nvGrpSpPr>
          <p:cNvPr id="17" name="群組 34"/>
          <p:cNvGrpSpPr/>
          <p:nvPr/>
        </p:nvGrpSpPr>
        <p:grpSpPr>
          <a:xfrm>
            <a:off x="1575295" y="4542888"/>
            <a:ext cx="7230978" cy="2268883"/>
            <a:chOff x="1083251" y="3766480"/>
            <a:chExt cx="7055781" cy="1038314"/>
          </a:xfrm>
          <a:scene3d>
            <a:camera prst="orthographicFront">
              <a:rot lat="0" lon="0" rev="0"/>
            </a:camera>
            <a:lightRig rig="contrasting" dir="t">
              <a:rot lat="0" lon="0" rev="1200000"/>
            </a:lightRig>
          </a:scene3d>
        </p:grpSpPr>
        <p:sp>
          <p:nvSpPr>
            <p:cNvPr id="20" name="圓角化同側角落矩形 19"/>
            <p:cNvSpPr/>
            <p:nvPr/>
          </p:nvSpPr>
          <p:spPr>
            <a:xfrm rot="5400000">
              <a:off x="4091985" y="757746"/>
              <a:ext cx="1038314" cy="7055781"/>
            </a:xfrm>
            <a:prstGeom prst="round2SameRect">
              <a:avLst/>
            </a:prstGeom>
            <a:solidFill>
              <a:srgbClr val="D1D3E5">
                <a:alpha val="89804"/>
              </a:srgbClr>
            </a:solidFill>
            <a:sp3d contourW="19050" prstMaterial="metal">
              <a:bevelT w="88900" h="203200"/>
              <a:bevelB w="165100" h="254000"/>
            </a:sp3d>
          </p:spPr>
          <p:style>
            <a:lnRef idx="0">
              <a:schemeClr val="accent4">
                <a:tint val="40000"/>
                <a:alpha val="90000"/>
                <a:hueOff val="-3945706"/>
                <a:satOff val="22157"/>
                <a:lumOff val="1408"/>
                <a:alphaOff val="0"/>
              </a:schemeClr>
            </a:lnRef>
            <a:fillRef idx="1">
              <a:schemeClr val="accent4">
                <a:tint val="40000"/>
                <a:alpha val="90000"/>
                <a:hueOff val="-3945706"/>
                <a:satOff val="22157"/>
                <a:lumOff val="1408"/>
                <a:alphaOff val="0"/>
              </a:schemeClr>
            </a:fillRef>
            <a:effectRef idx="0">
              <a:schemeClr val="accent4">
                <a:tint val="40000"/>
                <a:alpha val="90000"/>
                <a:hueOff val="-3945706"/>
                <a:satOff val="22157"/>
                <a:lumOff val="1408"/>
                <a:alphaOff val="0"/>
              </a:schemeClr>
            </a:effectRef>
            <a:fontRef idx="minor">
              <a:schemeClr val="dk1">
                <a:hueOff val="0"/>
                <a:satOff val="0"/>
                <a:lumOff val="0"/>
                <a:alphaOff val="0"/>
              </a:schemeClr>
            </a:fontRef>
          </p:style>
        </p:sp>
        <p:sp>
          <p:nvSpPr>
            <p:cNvPr id="24" name="圓角化同側角落矩形 20"/>
            <p:cNvSpPr/>
            <p:nvPr/>
          </p:nvSpPr>
          <p:spPr>
            <a:xfrm>
              <a:off x="1279224" y="3811341"/>
              <a:ext cx="6706905" cy="936942"/>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252000" lvl="1" indent="-828000" defTabSz="622300">
                <a:spcAft>
                  <a:spcPts val="600"/>
                </a:spcAft>
              </a:pPr>
              <a:r>
                <a:rPr lang="en-US" altLang="zh-TW" dirty="0" smtClean="0">
                  <a:latin typeface="微軟正黑體" pitchFamily="34" charset="-120"/>
                  <a:ea typeface="微軟正黑體" pitchFamily="34" charset="-120"/>
                </a:rPr>
                <a:t>1. </a:t>
              </a:r>
              <a:r>
                <a:rPr lang="zh-TW" altLang="en-US" dirty="0" smtClean="0">
                  <a:latin typeface="微軟正黑體" pitchFamily="34" charset="-120"/>
                  <a:ea typeface="微軟正黑體" pitchFamily="34" charset="-120"/>
                </a:rPr>
                <a:t>「大南方計劃」打造南台灣科技</a:t>
              </a:r>
              <a:r>
                <a:rPr lang="en-US" altLang="zh-TW" dirty="0" smtClean="0">
                  <a:latin typeface="微軟正黑體" pitchFamily="34" charset="-120"/>
                  <a:ea typeface="微軟正黑體" pitchFamily="34" charset="-120"/>
                </a:rPr>
                <a:t>S</a:t>
              </a:r>
              <a:r>
                <a:rPr lang="zh-TW" altLang="en-US" dirty="0" smtClean="0">
                  <a:latin typeface="微軟正黑體" pitchFamily="34" charset="-120"/>
                  <a:ea typeface="微軟正黑體" pitchFamily="34" charset="-120"/>
                </a:rPr>
                <a:t>廊道正可強化本公司雲、嘉及台南、與高雄等廠的營運優勢，特別位處半導體</a:t>
              </a:r>
              <a:r>
                <a:rPr lang="en-US" altLang="zh-TW" dirty="0" smtClean="0">
                  <a:latin typeface="微軟正黑體" pitchFamily="34" charset="-120"/>
                  <a:ea typeface="微軟正黑體" pitchFamily="34" charset="-120"/>
                </a:rPr>
                <a:t>S</a:t>
              </a:r>
              <a:r>
                <a:rPr lang="zh-TW" altLang="en-US" dirty="0" smtClean="0">
                  <a:latin typeface="微軟正黑體" pitchFamily="34" charset="-120"/>
                  <a:ea typeface="微軟正黑體" pitchFamily="34" charset="-120"/>
                </a:rPr>
                <a:t>廊道核心的高雄各廠，效益更是顯著。</a:t>
              </a:r>
              <a:endParaRPr lang="en-US" altLang="zh-TW" dirty="0" smtClean="0">
                <a:latin typeface="微軟正黑體" pitchFamily="34" charset="-120"/>
                <a:ea typeface="微軟正黑體" pitchFamily="34" charset="-120"/>
              </a:endParaRPr>
            </a:p>
            <a:p>
              <a:pPr marL="252000" lvl="1" indent="-828000" defTabSz="622300">
                <a:spcAft>
                  <a:spcPts val="600"/>
                </a:spcAft>
              </a:pPr>
              <a:r>
                <a:rPr lang="en-US" altLang="zh-TW" dirty="0" smtClean="0">
                  <a:latin typeface="微軟正黑體" pitchFamily="34" charset="-120"/>
                  <a:ea typeface="微軟正黑體" pitchFamily="34" charset="-120"/>
                </a:rPr>
                <a:t>2. </a:t>
              </a:r>
              <a:r>
                <a:rPr lang="zh-TW" altLang="en-US" dirty="0" smtClean="0">
                  <a:latin typeface="微軟正黑體" pitchFamily="34" charset="-120"/>
                  <a:ea typeface="微軟正黑體" pitchFamily="34" charset="-120"/>
                </a:rPr>
                <a:t>為確保半導產業根留台灣，布局新興科技產業，行政院</a:t>
              </a:r>
              <a:r>
                <a:rPr lang="en-US" altLang="zh-TW" dirty="0" smtClean="0">
                  <a:latin typeface="微軟正黑體" pitchFamily="34" charset="-120"/>
                  <a:ea typeface="微軟正黑體" pitchFamily="34" charset="-120"/>
                </a:rPr>
                <a:t>2024</a:t>
              </a:r>
              <a:r>
                <a:rPr lang="zh-TW" altLang="en-US" dirty="0" smtClean="0">
                  <a:latin typeface="微軟正黑體" pitchFamily="34" charset="-120"/>
                  <a:ea typeface="微軟正黑體" pitchFamily="34" charset="-120"/>
                </a:rPr>
                <a:t>年</a:t>
              </a:r>
              <a:r>
                <a:rPr lang="en-US" altLang="zh-TW" dirty="0" smtClean="0">
                  <a:latin typeface="微軟正黑體" pitchFamily="34" charset="-120"/>
                  <a:ea typeface="微軟正黑體" pitchFamily="34" charset="-120"/>
                </a:rPr>
                <a:t>2</a:t>
              </a:r>
              <a:r>
                <a:rPr lang="zh-TW" altLang="en-US" dirty="0" smtClean="0">
                  <a:latin typeface="微軟正黑體" pitchFamily="34" charset="-120"/>
                  <a:ea typeface="微軟正黑體" pitchFamily="34" charset="-120"/>
                </a:rPr>
                <a:t>月通過</a:t>
              </a:r>
              <a:r>
                <a:rPr lang="en-US" altLang="zh-TW" dirty="0" smtClean="0">
                  <a:latin typeface="微軟正黑體" pitchFamily="34" charset="-120"/>
                  <a:ea typeface="微軟正黑體" pitchFamily="34" charset="-120"/>
                </a:rPr>
                <a:t>4</a:t>
              </a:r>
              <a:r>
                <a:rPr lang="zh-TW" altLang="en-US" dirty="0" smtClean="0">
                  <a:latin typeface="微軟正黑體" pitchFamily="34" charset="-120"/>
                  <a:ea typeface="微軟正黑體" pitchFamily="34" charset="-120"/>
                </a:rPr>
                <a:t>年期「桃竹苗大矽谷計劃」透過水電供應、交通、人力</a:t>
              </a:r>
              <a:r>
                <a:rPr lang="zh-TW" altLang="en-US" dirty="0">
                  <a:latin typeface="微軟正黑體" pitchFamily="34" charset="-120"/>
                  <a:ea typeface="微軟正黑體" pitchFamily="34" charset="-120"/>
                </a:rPr>
                <a:t>延</a:t>
              </a:r>
              <a:r>
                <a:rPr lang="zh-TW" altLang="en-US" dirty="0" smtClean="0">
                  <a:latin typeface="微軟正黑體" pitchFamily="34" charset="-120"/>
                  <a:ea typeface="微軟正黑體" pitchFamily="34" charset="-120"/>
                </a:rPr>
                <a:t>攬等全方位配套，串聯桃竹苗產業聚落與園區能量，力拼</a:t>
              </a:r>
              <a:r>
                <a:rPr lang="en-US" altLang="zh-TW" dirty="0" smtClean="0">
                  <a:latin typeface="微軟正黑體" pitchFamily="34" charset="-120"/>
                  <a:ea typeface="微軟正黑體" pitchFamily="34" charset="-120"/>
                </a:rPr>
                <a:t>6</a:t>
              </a:r>
              <a:r>
                <a:rPr lang="zh-TW" altLang="en-US" dirty="0" smtClean="0">
                  <a:latin typeface="微軟正黑體" pitchFamily="34" charset="-120"/>
                  <a:ea typeface="微軟正黑體" pitchFamily="34" charset="-120"/>
                </a:rPr>
                <a:t>兆元產值。</a:t>
              </a:r>
              <a:endParaRPr lang="zh-TW" altLang="en-US" dirty="0">
                <a:latin typeface="微軟正黑體" pitchFamily="34" charset="-120"/>
                <a:ea typeface="微軟正黑體" pitchFamily="34" charset="-120"/>
              </a:endParaRPr>
            </a:p>
          </p:txBody>
        </p:sp>
      </p:grpSp>
      <p:grpSp>
        <p:nvGrpSpPr>
          <p:cNvPr id="25" name="群組 23"/>
          <p:cNvGrpSpPr/>
          <p:nvPr/>
        </p:nvGrpSpPr>
        <p:grpSpPr>
          <a:xfrm>
            <a:off x="776775" y="4528932"/>
            <a:ext cx="1159500" cy="2282840"/>
            <a:chOff x="437" y="5067819"/>
            <a:chExt cx="948765" cy="1084428"/>
          </a:xfrm>
          <a:scene3d>
            <a:camera prst="orthographicFront">
              <a:rot lat="0" lon="0" rev="0"/>
            </a:camera>
            <a:lightRig rig="contrasting" dir="t">
              <a:rot lat="0" lon="0" rev="1200000"/>
            </a:lightRig>
          </a:scene3d>
        </p:grpSpPr>
        <p:sp>
          <p:nvSpPr>
            <p:cNvPr id="26" name="圓角矩形 25"/>
            <p:cNvSpPr/>
            <p:nvPr/>
          </p:nvSpPr>
          <p:spPr>
            <a:xfrm>
              <a:off x="437" y="5067819"/>
              <a:ext cx="948765" cy="1084428"/>
            </a:xfrm>
            <a:prstGeom prst="roundRect">
              <a:avLst/>
            </a:prstGeom>
            <a:solidFill>
              <a:srgbClr val="645DAD"/>
            </a:solidFill>
            <a:sp3d contourW="19050" prstMaterial="metal">
              <a:bevelT w="88900" h="203200"/>
              <a:bevelB w="165100" h="254000"/>
            </a:sp3d>
          </p:spPr>
          <p:style>
            <a:lnRef idx="0">
              <a:schemeClr val="lt1">
                <a:hueOff val="0"/>
                <a:satOff val="0"/>
                <a:lumOff val="0"/>
                <a:alphaOff val="0"/>
              </a:schemeClr>
            </a:lnRef>
            <a:fillRef idx="1">
              <a:schemeClr val="accent4">
                <a:hueOff val="-4464770"/>
                <a:satOff val="26899"/>
                <a:lumOff val="2156"/>
                <a:alphaOff val="0"/>
              </a:schemeClr>
            </a:fillRef>
            <a:effectRef idx="2">
              <a:schemeClr val="accent4">
                <a:hueOff val="-4464770"/>
                <a:satOff val="26899"/>
                <a:lumOff val="2156"/>
                <a:alphaOff val="0"/>
              </a:schemeClr>
            </a:effectRef>
            <a:fontRef idx="minor">
              <a:schemeClr val="lt1"/>
            </a:fontRef>
          </p:style>
        </p:sp>
        <p:sp>
          <p:nvSpPr>
            <p:cNvPr id="27" name="圓角矩形 22"/>
            <p:cNvSpPr/>
            <p:nvPr/>
          </p:nvSpPr>
          <p:spPr>
            <a:xfrm>
              <a:off x="46752" y="5114134"/>
              <a:ext cx="856135" cy="99179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33350" tIns="66675" rIns="133350" bIns="66675" numCol="1" spcCol="1270" anchor="ctr" anchorCtr="0">
              <a:noAutofit/>
            </a:bodyPr>
            <a:lstStyle/>
            <a:p>
              <a:pPr lvl="0" algn="ctr" defTabSz="1555750">
                <a:lnSpc>
                  <a:spcPct val="90000"/>
                </a:lnSpc>
                <a:spcBef>
                  <a:spcPct val="0"/>
                </a:spcBef>
                <a:spcAft>
                  <a:spcPct val="35000"/>
                </a:spcAft>
              </a:pPr>
              <a:r>
                <a:rPr lang="en-US" altLang="zh-TW" sz="3500" dirty="0" smtClean="0">
                  <a:latin typeface="微軟正黑體" pitchFamily="34" charset="-120"/>
                  <a:ea typeface="微軟正黑體" pitchFamily="34" charset="-120"/>
                </a:rPr>
                <a:t>(</a:t>
              </a:r>
              <a:r>
                <a:rPr lang="zh-TW" altLang="en-US" sz="3500" dirty="0" smtClean="0">
                  <a:latin typeface="微軟正黑體" pitchFamily="34" charset="-120"/>
                  <a:ea typeface="微軟正黑體" pitchFamily="34" charset="-120"/>
                </a:rPr>
                <a:t>三</a:t>
              </a:r>
              <a:r>
                <a:rPr lang="en-US" altLang="zh-TW" sz="3500" dirty="0" smtClean="0">
                  <a:latin typeface="微軟正黑體" pitchFamily="34" charset="-120"/>
                  <a:ea typeface="微軟正黑體" pitchFamily="34" charset="-120"/>
                </a:rPr>
                <a:t>)</a:t>
              </a:r>
              <a:endParaRPr lang="zh-TW" altLang="en-US" sz="3500" kern="1200" dirty="0">
                <a:latin typeface="微軟正黑體" pitchFamily="34" charset="-120"/>
                <a:ea typeface="微軟正黑體" pitchFamily="34" charset="-120"/>
              </a:endParaRPr>
            </a:p>
          </p:txBody>
        </p: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795646" y="99636"/>
            <a:ext cx="7757481" cy="529756"/>
          </a:xfrm>
          <a:prstGeom prst="rect">
            <a:avLst/>
          </a:prstGeom>
        </p:spPr>
        <p:txBody>
          <a:bodyPr/>
          <a:lstStyle/>
          <a:p>
            <a:pPr algn="ctr">
              <a:spcBef>
                <a:spcPts val="0"/>
              </a:spcBef>
              <a:spcAft>
                <a:spcPts val="1200"/>
              </a:spcAft>
            </a:pPr>
            <a:r>
              <a:rPr lang="zh-TW" altLang="en-US" sz="3200" dirty="0">
                <a:latin typeface="微軟正黑體" pitchFamily="34" charset="-120"/>
                <a:ea typeface="微軟正黑體" pitchFamily="34" charset="-120"/>
              </a:rPr>
              <a:t>五</a:t>
            </a:r>
            <a:r>
              <a:rPr lang="zh-TW" altLang="en-US" sz="3200" dirty="0" smtClean="0">
                <a:latin typeface="微軟正黑體" pitchFamily="34" charset="-120"/>
                <a:ea typeface="微軟正黑體" pitchFamily="34" charset="-120"/>
              </a:rPr>
              <a:t>、公司潛在優勢</a:t>
            </a:r>
            <a:r>
              <a:rPr lang="en-US" altLang="zh-TW" sz="3200" dirty="0" smtClean="0">
                <a:latin typeface="微軟正黑體" pitchFamily="34" charset="-120"/>
                <a:ea typeface="微軟正黑體" pitchFamily="34" charset="-120"/>
              </a:rPr>
              <a:t>(</a:t>
            </a:r>
            <a:r>
              <a:rPr lang="zh-TW" altLang="en-US" sz="3200" dirty="0" smtClean="0">
                <a:latin typeface="微軟正黑體" pitchFamily="34" charset="-120"/>
                <a:ea typeface="微軟正黑體" pitchFamily="34" charset="-120"/>
              </a:rPr>
              <a:t>亮點</a:t>
            </a:r>
            <a:r>
              <a:rPr lang="en-US" altLang="zh-TW" sz="3200" dirty="0" smtClean="0">
                <a:latin typeface="微軟正黑體" pitchFamily="34" charset="-120"/>
                <a:ea typeface="微軟正黑體" pitchFamily="34" charset="-120"/>
              </a:rPr>
              <a:t>)</a:t>
            </a:r>
          </a:p>
        </p:txBody>
      </p:sp>
      <p:sp>
        <p:nvSpPr>
          <p:cNvPr id="34" name="文字方塊 33"/>
          <p:cNvSpPr txBox="1"/>
          <p:nvPr/>
        </p:nvSpPr>
        <p:spPr>
          <a:xfrm>
            <a:off x="8612082" y="6460308"/>
            <a:ext cx="458025" cy="369332"/>
          </a:xfrm>
          <a:prstGeom prst="rect">
            <a:avLst/>
          </a:prstGeom>
          <a:noFill/>
        </p:spPr>
        <p:txBody>
          <a:bodyPr wrap="square" lIns="0" rIns="0" rtlCol="0">
            <a:spAutoFit/>
          </a:bodyPr>
          <a:lstStyle/>
          <a:p>
            <a:pPr algn="ctr"/>
            <a:r>
              <a:rPr lang="en-US" altLang="zh-TW" dirty="0" smtClean="0">
                <a:solidFill>
                  <a:schemeClr val="bg1">
                    <a:lumMod val="50000"/>
                  </a:schemeClr>
                </a:solidFill>
              </a:rPr>
              <a:t>P.10</a:t>
            </a:r>
            <a:endParaRPr lang="zh-TW" altLang="en-US" dirty="0">
              <a:solidFill>
                <a:schemeClr val="bg1">
                  <a:lumMod val="50000"/>
                </a:schemeClr>
              </a:solidFill>
            </a:endParaRPr>
          </a:p>
        </p:txBody>
      </p:sp>
      <p:sp>
        <p:nvSpPr>
          <p:cNvPr id="22" name="文字方塊 21"/>
          <p:cNvSpPr txBox="1"/>
          <p:nvPr/>
        </p:nvSpPr>
        <p:spPr>
          <a:xfrm>
            <a:off x="6891455" y="142506"/>
            <a:ext cx="2228796" cy="369332"/>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zh-TW" altLang="en-US" dirty="0" smtClean="0">
                <a:latin typeface="微軟正黑體" pitchFamily="34" charset="-120"/>
                <a:ea typeface="微軟正黑體" pitchFamily="34" charset="-120"/>
              </a:rPr>
              <a:t>公司潛在優勢</a:t>
            </a:r>
            <a:r>
              <a:rPr lang="en-US" altLang="zh-TW" dirty="0" smtClean="0">
                <a:latin typeface="微軟正黑體" pitchFamily="34" charset="-120"/>
                <a:ea typeface="微軟正黑體" pitchFamily="34" charset="-120"/>
              </a:rPr>
              <a:t>(</a:t>
            </a:r>
            <a:r>
              <a:rPr lang="zh-TW" altLang="en-US" dirty="0" smtClean="0">
                <a:latin typeface="微軟正黑體" pitchFamily="34" charset="-120"/>
                <a:ea typeface="微軟正黑體" pitchFamily="34" charset="-120"/>
              </a:rPr>
              <a:t>亮點</a:t>
            </a:r>
            <a:r>
              <a:rPr lang="en-US" altLang="zh-TW" dirty="0" smtClean="0">
                <a:latin typeface="微軟正黑體" pitchFamily="34" charset="-120"/>
                <a:ea typeface="微軟正黑體" pitchFamily="34" charset="-120"/>
              </a:rPr>
              <a:t>)</a:t>
            </a:r>
            <a:endParaRPr lang="zh-TW" altLang="en-US" dirty="0"/>
          </a:p>
        </p:txBody>
      </p:sp>
      <p:grpSp>
        <p:nvGrpSpPr>
          <p:cNvPr id="32" name="群組 8"/>
          <p:cNvGrpSpPr/>
          <p:nvPr/>
        </p:nvGrpSpPr>
        <p:grpSpPr>
          <a:xfrm>
            <a:off x="1493870" y="2559420"/>
            <a:ext cx="7192105" cy="1436507"/>
            <a:chOff x="1043934" y="2904743"/>
            <a:chExt cx="7055781" cy="705161"/>
          </a:xfrm>
          <a:scene3d>
            <a:camera prst="orthographicFront">
              <a:rot lat="0" lon="0" rev="0"/>
            </a:camera>
            <a:lightRig rig="contrasting" dir="t">
              <a:rot lat="0" lon="0" rev="1200000"/>
            </a:lightRig>
          </a:scene3d>
        </p:grpSpPr>
        <p:sp>
          <p:nvSpPr>
            <p:cNvPr id="33" name="圓角化同側角落矩形 32"/>
            <p:cNvSpPr/>
            <p:nvPr/>
          </p:nvSpPr>
          <p:spPr>
            <a:xfrm rot="5400000">
              <a:off x="4219244" y="-270567"/>
              <a:ext cx="705161" cy="7055781"/>
            </a:xfrm>
            <a:prstGeom prst="round2SameRect">
              <a:avLst/>
            </a:prstGeom>
            <a:solidFill>
              <a:srgbClr val="D1D3E5">
                <a:alpha val="89804"/>
              </a:srgbClr>
            </a:solidFill>
            <a:sp3d contourW="19050" prstMaterial="metal">
              <a:bevelT w="88900" h="203200"/>
              <a:bevelB w="165100" h="254000"/>
            </a:sp3d>
          </p:spPr>
          <p:style>
            <a:lnRef idx="0">
              <a:schemeClr val="accent4">
                <a:tint val="40000"/>
                <a:alpha val="90000"/>
                <a:hueOff val="-1972853"/>
                <a:satOff val="11079"/>
                <a:lumOff val="704"/>
                <a:alphaOff val="0"/>
              </a:schemeClr>
            </a:lnRef>
            <a:fillRef idx="1">
              <a:schemeClr val="accent4">
                <a:tint val="40000"/>
                <a:alpha val="90000"/>
                <a:hueOff val="-1972853"/>
                <a:satOff val="11079"/>
                <a:lumOff val="704"/>
                <a:alphaOff val="0"/>
              </a:schemeClr>
            </a:fillRef>
            <a:effectRef idx="0">
              <a:schemeClr val="accent4">
                <a:tint val="40000"/>
                <a:alpha val="90000"/>
                <a:hueOff val="-1972853"/>
                <a:satOff val="11079"/>
                <a:lumOff val="704"/>
                <a:alphaOff val="0"/>
              </a:schemeClr>
            </a:effectRef>
            <a:fontRef idx="minor">
              <a:schemeClr val="dk1">
                <a:hueOff val="0"/>
                <a:satOff val="0"/>
                <a:lumOff val="0"/>
                <a:alphaOff val="0"/>
              </a:schemeClr>
            </a:fontRef>
          </p:style>
        </p:sp>
        <p:sp>
          <p:nvSpPr>
            <p:cNvPr id="37" name="圓角化同側角落矩形 12"/>
            <p:cNvSpPr/>
            <p:nvPr/>
          </p:nvSpPr>
          <p:spPr>
            <a:xfrm>
              <a:off x="1195305" y="2933363"/>
              <a:ext cx="6731098" cy="636315"/>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r>
                <a:rPr lang="zh-TW" altLang="zh-TW" dirty="0">
                  <a:latin typeface="微軟正黑體" panose="020B0604030504040204" pitchFamily="34" charset="-120"/>
                  <a:ea typeface="微軟正黑體" panose="020B0604030504040204" pitchFamily="34" charset="-120"/>
                </a:rPr>
                <a:t>近年來更擬訂碳競爭優勢</a:t>
              </a:r>
              <a:r>
                <a:rPr lang="zh-TW" altLang="zh-TW" dirty="0" smtClean="0">
                  <a:latin typeface="微軟正黑體" panose="020B0604030504040204" pitchFamily="34" charset="-120"/>
                  <a:ea typeface="微軟正黑體" panose="020B0604030504040204" pitchFamily="34" charset="-120"/>
                </a:rPr>
                <a:t>策略，</a:t>
              </a:r>
              <a:r>
                <a:rPr lang="zh-TW" altLang="zh-TW" dirty="0">
                  <a:latin typeface="微軟正黑體" panose="020B0604030504040204" pitchFamily="34" charset="-120"/>
                  <a:ea typeface="微軟正黑體" panose="020B0604030504040204" pitchFamily="34" charset="-120"/>
                </a:rPr>
                <a:t>除了獲得商週肯定為台灣碳競爭力企業</a:t>
              </a:r>
              <a:r>
                <a:rPr lang="en-US" altLang="zh-TW" dirty="0">
                  <a:latin typeface="微軟正黑體" panose="020B0604030504040204" pitchFamily="34" charset="-120"/>
                  <a:ea typeface="微軟正黑體" panose="020B0604030504040204" pitchFamily="34" charset="-120"/>
                </a:rPr>
                <a:t>100</a:t>
              </a:r>
              <a:r>
                <a:rPr lang="zh-TW" altLang="zh-TW" dirty="0">
                  <a:latin typeface="微軟正黑體" panose="020B0604030504040204" pitchFamily="34" charset="-120"/>
                  <a:ea typeface="微軟正黑體" panose="020B0604030504040204" pitchFamily="34" charset="-120"/>
                </a:rPr>
                <a:t>強外，近期即以全集團的魄力，獲得英國標準協會</a:t>
              </a:r>
              <a:r>
                <a:rPr lang="en-US" altLang="zh-TW" dirty="0">
                  <a:latin typeface="微軟正黑體" panose="020B0604030504040204" pitchFamily="34" charset="-120"/>
                  <a:ea typeface="微軟正黑體" panose="020B0604030504040204" pitchFamily="34" charset="-120"/>
                </a:rPr>
                <a:t>BSI</a:t>
              </a:r>
              <a:r>
                <a:rPr lang="zh-TW" altLang="zh-TW" dirty="0">
                  <a:latin typeface="微軟正黑體" panose="020B0604030504040204" pitchFamily="34" charset="-120"/>
                  <a:ea typeface="微軟正黑體" panose="020B0604030504040204" pitchFamily="34" charset="-120"/>
                </a:rPr>
                <a:t>所頒的溫室氣體盤查驗證（</a:t>
              </a:r>
              <a:r>
                <a:rPr lang="en-US" altLang="zh-TW" dirty="0">
                  <a:latin typeface="微軟正黑體" panose="020B0604030504040204" pitchFamily="34" charset="-120"/>
                  <a:ea typeface="微軟正黑體" panose="020B0604030504040204" pitchFamily="34" charset="-120"/>
                </a:rPr>
                <a:t>ISO 14064-1</a:t>
              </a:r>
              <a:r>
                <a:rPr lang="zh-TW" altLang="zh-TW" dirty="0">
                  <a:latin typeface="微軟正黑體" panose="020B0604030504040204" pitchFamily="34" charset="-120"/>
                  <a:ea typeface="微軟正黑體" panose="020B0604030504040204" pitchFamily="34" charset="-120"/>
                </a:rPr>
                <a:t>、俗稱碳盤查認證），墊高全集團與世界並駕齊驅的碳競爭力！</a:t>
              </a:r>
            </a:p>
          </p:txBody>
        </p:sp>
      </p:grpSp>
      <p:grpSp>
        <p:nvGrpSpPr>
          <p:cNvPr id="44" name="群組 20"/>
          <p:cNvGrpSpPr/>
          <p:nvPr/>
        </p:nvGrpSpPr>
        <p:grpSpPr>
          <a:xfrm>
            <a:off x="1685093" y="1028957"/>
            <a:ext cx="7048018" cy="3986552"/>
            <a:chOff x="1016525" y="2387234"/>
            <a:chExt cx="6894401" cy="2827532"/>
          </a:xfrm>
          <a:scene3d>
            <a:camera prst="orthographicFront">
              <a:rot lat="0" lon="0" rev="0"/>
            </a:camera>
            <a:lightRig rig="contrasting" dir="t">
              <a:rot lat="0" lon="0" rev="1200000"/>
            </a:lightRig>
          </a:scene3d>
        </p:grpSpPr>
        <p:sp>
          <p:nvSpPr>
            <p:cNvPr id="45" name="圓角化同側角落矩形 44"/>
            <p:cNvSpPr/>
            <p:nvPr/>
          </p:nvSpPr>
          <p:spPr>
            <a:xfrm rot="5400000">
              <a:off x="4021326" y="-617567"/>
              <a:ext cx="884799" cy="6894401"/>
            </a:xfrm>
            <a:prstGeom prst="round2SameRect">
              <a:avLst/>
            </a:prstGeom>
            <a:solidFill>
              <a:srgbClr val="D3D2E3">
                <a:alpha val="89804"/>
              </a:srgbClr>
            </a:solidFill>
            <a:sp3d contourW="19050" prstMaterial="metal">
              <a:bevelT w="88900" h="203200"/>
              <a:bevelB w="165100" h="254000"/>
            </a:sp3d>
          </p:spPr>
          <p:style>
            <a:lnRef idx="0">
              <a:schemeClr val="accent4">
                <a:tint val="40000"/>
                <a:alpha val="90000"/>
                <a:hueOff val="-3945706"/>
                <a:satOff val="22157"/>
                <a:lumOff val="1408"/>
                <a:alphaOff val="0"/>
              </a:schemeClr>
            </a:lnRef>
            <a:fillRef idx="1">
              <a:schemeClr val="accent4">
                <a:tint val="40000"/>
                <a:alpha val="90000"/>
                <a:hueOff val="-3945706"/>
                <a:satOff val="22157"/>
                <a:lumOff val="1408"/>
                <a:alphaOff val="0"/>
              </a:schemeClr>
            </a:fillRef>
            <a:effectRef idx="0">
              <a:schemeClr val="accent4">
                <a:tint val="40000"/>
                <a:alpha val="90000"/>
                <a:hueOff val="-3945706"/>
                <a:satOff val="22157"/>
                <a:lumOff val="1408"/>
                <a:alphaOff val="0"/>
              </a:schemeClr>
            </a:effectRef>
            <a:fontRef idx="minor">
              <a:schemeClr val="dk1">
                <a:hueOff val="0"/>
                <a:satOff val="0"/>
                <a:lumOff val="0"/>
                <a:alphaOff val="0"/>
              </a:schemeClr>
            </a:fontRef>
          </p:style>
        </p:sp>
        <p:sp>
          <p:nvSpPr>
            <p:cNvPr id="46" name="圓角化同側角落矩形 20"/>
            <p:cNvSpPr/>
            <p:nvPr/>
          </p:nvSpPr>
          <p:spPr>
            <a:xfrm>
              <a:off x="1045975" y="4277824"/>
              <a:ext cx="6706905" cy="936942"/>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0" lvl="1" defTabSz="622300">
                <a:lnSpc>
                  <a:spcPct val="150000"/>
                </a:lnSpc>
                <a:spcAft>
                  <a:spcPts val="600"/>
                </a:spcAft>
              </a:pPr>
              <a:endParaRPr lang="en-US" altLang="zh-TW" sz="1600" dirty="0" smtClean="0">
                <a:latin typeface="微軟正黑體" pitchFamily="34" charset="-120"/>
                <a:ea typeface="微軟正黑體" pitchFamily="34" charset="-120"/>
              </a:endParaRPr>
            </a:p>
          </p:txBody>
        </p:sp>
      </p:grpSp>
      <p:sp>
        <p:nvSpPr>
          <p:cNvPr id="50" name="圓角化同側角落矩形 49"/>
          <p:cNvSpPr/>
          <p:nvPr/>
        </p:nvSpPr>
        <p:spPr>
          <a:xfrm rot="5400000">
            <a:off x="4134060" y="1596203"/>
            <a:ext cx="1854622" cy="7263828"/>
          </a:xfrm>
          <a:prstGeom prst="round2SameRect">
            <a:avLst/>
          </a:prstGeom>
          <a:solidFill>
            <a:srgbClr val="D3D2E3">
              <a:alpha val="89804"/>
            </a:srgb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accent4">
              <a:tint val="40000"/>
              <a:alpha val="90000"/>
              <a:hueOff val="-3945706"/>
              <a:satOff val="22157"/>
              <a:lumOff val="1408"/>
              <a:alphaOff val="0"/>
            </a:schemeClr>
          </a:lnRef>
          <a:fillRef idx="1">
            <a:schemeClr val="accent4">
              <a:tint val="40000"/>
              <a:alpha val="90000"/>
              <a:hueOff val="-3945706"/>
              <a:satOff val="22157"/>
              <a:lumOff val="1408"/>
              <a:alphaOff val="0"/>
            </a:schemeClr>
          </a:fillRef>
          <a:effectRef idx="0">
            <a:schemeClr val="accent4">
              <a:tint val="40000"/>
              <a:alpha val="90000"/>
              <a:hueOff val="-3945706"/>
              <a:satOff val="22157"/>
              <a:lumOff val="1408"/>
              <a:alphaOff val="0"/>
            </a:schemeClr>
          </a:effectRef>
          <a:fontRef idx="minor">
            <a:schemeClr val="dk1">
              <a:hueOff val="0"/>
              <a:satOff val="0"/>
              <a:lumOff val="0"/>
              <a:alphaOff val="0"/>
            </a:schemeClr>
          </a:fontRef>
        </p:style>
      </p:sp>
      <p:sp>
        <p:nvSpPr>
          <p:cNvPr id="6" name="矩形 5"/>
          <p:cNvSpPr/>
          <p:nvPr/>
        </p:nvSpPr>
        <p:spPr>
          <a:xfrm>
            <a:off x="1856219" y="1188550"/>
            <a:ext cx="6859862" cy="923330"/>
          </a:xfrm>
          <a:prstGeom prst="rect">
            <a:avLst/>
          </a:prstGeom>
        </p:spPr>
        <p:txBody>
          <a:bodyPr wrap="square">
            <a:spAutoFit/>
          </a:bodyPr>
          <a:lstStyle/>
          <a:p>
            <a:r>
              <a:rPr lang="zh-TW" altLang="zh-TW" dirty="0">
                <a:latin typeface="微軟正黑體" panose="020B0604030504040204" pitchFamily="34" charset="-120"/>
                <a:ea typeface="微軟正黑體" panose="020B0604030504040204" pitchFamily="34" charset="-120"/>
              </a:rPr>
              <a:t>國產建材集團長期進行創新研發，連續三屆雙年度獲得「混凝土工程優良獎」，為電子廠及各大醫療院所的質子與重粒子癌醫中心之主要指定高端混凝土供應商。</a:t>
            </a:r>
          </a:p>
        </p:txBody>
      </p:sp>
      <p:sp>
        <p:nvSpPr>
          <p:cNvPr id="9" name="文字方塊 8"/>
          <p:cNvSpPr txBox="1"/>
          <p:nvPr/>
        </p:nvSpPr>
        <p:spPr>
          <a:xfrm>
            <a:off x="1798072" y="4471131"/>
            <a:ext cx="6796906" cy="1754326"/>
          </a:xfrm>
          <a:prstGeom prst="rect">
            <a:avLst/>
          </a:prstGeom>
          <a:noFill/>
        </p:spPr>
        <p:txBody>
          <a:bodyPr wrap="square" rtlCol="0">
            <a:spAutoFit/>
          </a:bodyPr>
          <a:lstStyle/>
          <a:p>
            <a:r>
              <a:rPr lang="zh-TW" altLang="en-US" dirty="0">
                <a:latin typeface="微軟正黑體" panose="020B0604030504040204" pitchFamily="34" charset="-120"/>
                <a:ea typeface="微軟正黑體" panose="020B0604030504040204" pitchFamily="34" charset="-120"/>
              </a:rPr>
              <a:t>為</a:t>
            </a:r>
            <a:r>
              <a:rPr lang="zh-TW" altLang="zh-TW" dirty="0">
                <a:latin typeface="微軟正黑體" panose="020B0604030504040204" pitchFamily="34" charset="-120"/>
                <a:ea typeface="微軟正黑體" panose="020B0604030504040204" pitchFamily="34" charset="-120"/>
              </a:rPr>
              <a:t>奠定國產建材集團未來的碳競爭優勢基礎，全面展開國家級的科專等各重要計畫，包括：新世代儲電水泥質複合材料開發研究、高壓蒸氣養護輕質氣泡混凝土低碳製程開發、成立</a:t>
            </a:r>
            <a:r>
              <a:rPr lang="en-US" altLang="zh-TW" dirty="0">
                <a:latin typeface="微軟正黑體" panose="020B0604030504040204" pitchFamily="34" charset="-120"/>
                <a:ea typeface="微軟正黑體" panose="020B0604030504040204" pitchFamily="34" charset="-120"/>
              </a:rPr>
              <a:t>TAF</a:t>
            </a:r>
            <a:r>
              <a:rPr lang="zh-TW" altLang="zh-TW" dirty="0">
                <a:latin typeface="微軟正黑體" panose="020B0604030504040204" pitchFamily="34" charset="-120"/>
                <a:ea typeface="微軟正黑體" panose="020B0604030504040204" pitchFamily="34" charset="-120"/>
              </a:rPr>
              <a:t>實驗室，執行國家級檢驗能力，率先成為國內第一個通過該檢驗項目的預拌混凝土企業機構。</a:t>
            </a:r>
            <a:endParaRPr lang="zh-TW" altLang="en-US" dirty="0">
              <a:latin typeface="微軟正黑體" panose="020B0604030504040204" pitchFamily="34" charset="-120"/>
              <a:ea typeface="微軟正黑體" panose="020B0604030504040204" pitchFamily="34" charset="-120"/>
            </a:endParaRPr>
          </a:p>
          <a:p>
            <a:endParaRPr lang="zh-TW" altLang="en-US" dirty="0">
              <a:latin typeface="微軟正黑體" panose="020B0604030504040204" pitchFamily="34" charset="-120"/>
              <a:ea typeface="微軟正黑體" panose="020B0604030504040204" pitchFamily="34" charset="-120"/>
            </a:endParaRPr>
          </a:p>
        </p:txBody>
      </p:sp>
      <p:grpSp>
        <p:nvGrpSpPr>
          <p:cNvPr id="29" name="群組 37"/>
          <p:cNvGrpSpPr/>
          <p:nvPr/>
        </p:nvGrpSpPr>
        <p:grpSpPr>
          <a:xfrm>
            <a:off x="655267" y="987425"/>
            <a:ext cx="1159500" cy="1296775"/>
            <a:chOff x="437" y="5067819"/>
            <a:chExt cx="948765" cy="1084428"/>
          </a:xfrm>
          <a:scene3d>
            <a:camera prst="orthographicFront">
              <a:rot lat="0" lon="0" rev="0"/>
            </a:camera>
            <a:lightRig rig="contrasting" dir="t">
              <a:rot lat="0" lon="0" rev="1200000"/>
            </a:lightRig>
          </a:scene3d>
        </p:grpSpPr>
        <p:sp>
          <p:nvSpPr>
            <p:cNvPr id="30" name="圓角矩形 29"/>
            <p:cNvSpPr/>
            <p:nvPr/>
          </p:nvSpPr>
          <p:spPr>
            <a:xfrm>
              <a:off x="437" y="5067819"/>
              <a:ext cx="948765" cy="1084428"/>
            </a:xfrm>
            <a:prstGeom prst="roundRect">
              <a:avLst/>
            </a:prstGeom>
            <a:solidFill>
              <a:srgbClr val="5960B2"/>
            </a:solidFill>
            <a:sp3d contourW="19050" prstMaterial="metal">
              <a:bevelT w="88900" h="203200"/>
              <a:bevelB w="165100" h="254000"/>
            </a:sp3d>
          </p:spPr>
          <p:style>
            <a:lnRef idx="0">
              <a:schemeClr val="lt1">
                <a:hueOff val="0"/>
                <a:satOff val="0"/>
                <a:lumOff val="0"/>
                <a:alphaOff val="0"/>
              </a:schemeClr>
            </a:lnRef>
            <a:fillRef idx="1">
              <a:schemeClr val="accent4">
                <a:hueOff val="-4464770"/>
                <a:satOff val="26899"/>
                <a:lumOff val="2156"/>
                <a:alphaOff val="0"/>
              </a:schemeClr>
            </a:fillRef>
            <a:effectRef idx="2">
              <a:schemeClr val="accent4">
                <a:hueOff val="-4464770"/>
                <a:satOff val="26899"/>
                <a:lumOff val="2156"/>
                <a:alphaOff val="0"/>
              </a:schemeClr>
            </a:effectRef>
            <a:fontRef idx="minor">
              <a:schemeClr val="lt1"/>
            </a:fontRef>
          </p:style>
        </p:sp>
        <p:sp>
          <p:nvSpPr>
            <p:cNvPr id="31" name="圓角矩形 22"/>
            <p:cNvSpPr/>
            <p:nvPr/>
          </p:nvSpPr>
          <p:spPr>
            <a:xfrm>
              <a:off x="46752" y="5114134"/>
              <a:ext cx="856135" cy="99179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33350" tIns="66675" rIns="133350" bIns="66675" numCol="1" spcCol="1270" anchor="ctr" anchorCtr="0">
              <a:noAutofit/>
            </a:bodyPr>
            <a:lstStyle/>
            <a:p>
              <a:pPr lvl="0" algn="ctr" defTabSz="1555750">
                <a:lnSpc>
                  <a:spcPct val="90000"/>
                </a:lnSpc>
                <a:spcBef>
                  <a:spcPct val="0"/>
                </a:spcBef>
                <a:spcAft>
                  <a:spcPct val="35000"/>
                </a:spcAft>
              </a:pPr>
              <a:r>
                <a:rPr lang="en-US" altLang="zh-TW" sz="3500" kern="1200" dirty="0" smtClean="0">
                  <a:latin typeface="微軟正黑體" pitchFamily="34" charset="-120"/>
                  <a:ea typeface="微軟正黑體" pitchFamily="34" charset="-120"/>
                </a:rPr>
                <a:t>(</a:t>
              </a:r>
              <a:r>
                <a:rPr lang="zh-TW" altLang="en-US" sz="3500" kern="1200" dirty="0" smtClean="0">
                  <a:latin typeface="微軟正黑體" pitchFamily="34" charset="-120"/>
                  <a:ea typeface="微軟正黑體" pitchFamily="34" charset="-120"/>
                </a:rPr>
                <a:t>四</a:t>
              </a:r>
              <a:r>
                <a:rPr lang="en-US" altLang="zh-TW" sz="3500" kern="1200" dirty="0" smtClean="0">
                  <a:latin typeface="微軟正黑體" pitchFamily="34" charset="-120"/>
                  <a:ea typeface="微軟正黑體" pitchFamily="34" charset="-120"/>
                </a:rPr>
                <a:t>)</a:t>
              </a:r>
              <a:r>
                <a:rPr lang="zh-TW" altLang="en-US" sz="3500" kern="1200" dirty="0" smtClean="0">
                  <a:latin typeface="微軟正黑體" pitchFamily="34" charset="-120"/>
                  <a:ea typeface="微軟正黑體" pitchFamily="34" charset="-120"/>
                </a:rPr>
                <a:t> </a:t>
              </a:r>
              <a:endParaRPr lang="zh-TW" altLang="en-US" sz="3500" kern="1200" dirty="0">
                <a:latin typeface="微軟正黑體" pitchFamily="34" charset="-120"/>
                <a:ea typeface="微軟正黑體" pitchFamily="34" charset="-120"/>
              </a:endParaRPr>
            </a:p>
          </p:txBody>
        </p:sp>
      </p:grpSp>
      <p:grpSp>
        <p:nvGrpSpPr>
          <p:cNvPr id="38" name="群組 11"/>
          <p:cNvGrpSpPr/>
          <p:nvPr/>
        </p:nvGrpSpPr>
        <p:grpSpPr>
          <a:xfrm>
            <a:off x="638572" y="2517564"/>
            <a:ext cx="1129060" cy="1502900"/>
            <a:chOff x="437" y="3130389"/>
            <a:chExt cx="948794" cy="749857"/>
          </a:xfrm>
          <a:scene3d>
            <a:camera prst="orthographicFront">
              <a:rot lat="0" lon="0" rev="0"/>
            </a:camera>
            <a:lightRig rig="contrasting" dir="t">
              <a:rot lat="0" lon="0" rev="1200000"/>
            </a:lightRig>
          </a:scene3d>
        </p:grpSpPr>
        <p:sp>
          <p:nvSpPr>
            <p:cNvPr id="39" name="圓角矩形 38"/>
            <p:cNvSpPr/>
            <p:nvPr/>
          </p:nvSpPr>
          <p:spPr>
            <a:xfrm>
              <a:off x="437" y="3130389"/>
              <a:ext cx="948794" cy="749857"/>
            </a:xfrm>
            <a:prstGeom prst="roundRect">
              <a:avLst/>
            </a:prstGeom>
            <a:solidFill>
              <a:srgbClr val="556EB7"/>
            </a:solidFill>
            <a:sp3d contourW="19050" prstMaterial="metal">
              <a:bevelT w="88900" h="203200"/>
              <a:bevelB w="165100" h="254000"/>
            </a:sp3d>
          </p:spPr>
          <p:style>
            <a:lnRef idx="0">
              <a:schemeClr val="lt1">
                <a:hueOff val="0"/>
                <a:satOff val="0"/>
                <a:lumOff val="0"/>
                <a:alphaOff val="0"/>
              </a:schemeClr>
            </a:lnRef>
            <a:fillRef idx="1">
              <a:schemeClr val="accent4">
                <a:hueOff val="-2232385"/>
                <a:satOff val="13449"/>
                <a:lumOff val="1078"/>
                <a:alphaOff val="0"/>
              </a:schemeClr>
            </a:fillRef>
            <a:effectRef idx="2">
              <a:schemeClr val="accent4">
                <a:hueOff val="-2232385"/>
                <a:satOff val="13449"/>
                <a:lumOff val="1078"/>
                <a:alphaOff val="0"/>
              </a:schemeClr>
            </a:effectRef>
            <a:fontRef idx="minor">
              <a:schemeClr val="lt1"/>
            </a:fontRef>
          </p:style>
        </p:sp>
        <p:sp>
          <p:nvSpPr>
            <p:cNvPr id="40" name="圓角矩形 14"/>
            <p:cNvSpPr/>
            <p:nvPr/>
          </p:nvSpPr>
          <p:spPr>
            <a:xfrm>
              <a:off x="37042" y="3166994"/>
              <a:ext cx="875584" cy="67664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33350" tIns="66675" rIns="133350" bIns="66675" numCol="1" spcCol="1270" anchor="ctr" anchorCtr="0">
              <a:noAutofit/>
            </a:bodyPr>
            <a:lstStyle/>
            <a:p>
              <a:pPr lvl="0" algn="ctr" defTabSz="1555750">
                <a:lnSpc>
                  <a:spcPct val="90000"/>
                </a:lnSpc>
                <a:spcBef>
                  <a:spcPct val="0"/>
                </a:spcBef>
                <a:spcAft>
                  <a:spcPct val="35000"/>
                </a:spcAft>
              </a:pPr>
              <a:r>
                <a:rPr lang="en-US" altLang="zh-TW" sz="3500" kern="1200" dirty="0" smtClean="0">
                  <a:latin typeface="微軟正黑體" pitchFamily="34" charset="-120"/>
                  <a:ea typeface="微軟正黑體" pitchFamily="34" charset="-120"/>
                </a:rPr>
                <a:t>(</a:t>
              </a:r>
              <a:r>
                <a:rPr lang="zh-TW" altLang="en-US" sz="3500" kern="1200" dirty="0" smtClean="0">
                  <a:latin typeface="微軟正黑體" pitchFamily="34" charset="-120"/>
                  <a:ea typeface="微軟正黑體" pitchFamily="34" charset="-120"/>
                </a:rPr>
                <a:t>五</a:t>
              </a:r>
              <a:r>
                <a:rPr lang="en-US" altLang="zh-TW" sz="3500" kern="1200" dirty="0" smtClean="0">
                  <a:latin typeface="微軟正黑體" pitchFamily="34" charset="-120"/>
                  <a:ea typeface="微軟正黑體" pitchFamily="34" charset="-120"/>
                </a:rPr>
                <a:t>)</a:t>
              </a:r>
              <a:r>
                <a:rPr lang="zh-TW" altLang="en-US" sz="3500" kern="1200" dirty="0" smtClean="0">
                  <a:latin typeface="微軟正黑體" pitchFamily="34" charset="-120"/>
                  <a:ea typeface="微軟正黑體" pitchFamily="34" charset="-120"/>
                </a:rPr>
                <a:t> </a:t>
              </a:r>
              <a:endParaRPr lang="zh-TW" altLang="en-US" sz="3500" kern="1200" dirty="0">
                <a:latin typeface="微軟正黑體" pitchFamily="34" charset="-120"/>
                <a:ea typeface="微軟正黑體" pitchFamily="34" charset="-120"/>
              </a:endParaRPr>
            </a:p>
          </p:txBody>
        </p:sp>
      </p:grpSp>
      <p:grpSp>
        <p:nvGrpSpPr>
          <p:cNvPr id="47" name="群組 23"/>
          <p:cNvGrpSpPr/>
          <p:nvPr/>
        </p:nvGrpSpPr>
        <p:grpSpPr>
          <a:xfrm>
            <a:off x="638572" y="-2335939"/>
            <a:ext cx="1315757" cy="8499653"/>
            <a:chOff x="-173736" y="5114134"/>
            <a:chExt cx="1076623" cy="4831909"/>
          </a:xfrm>
          <a:scene3d>
            <a:camera prst="orthographicFront">
              <a:rot lat="0" lon="0" rev="0"/>
            </a:camera>
            <a:lightRig rig="contrasting" dir="t">
              <a:rot lat="0" lon="0" rev="1200000"/>
            </a:lightRig>
          </a:scene3d>
        </p:grpSpPr>
        <p:sp>
          <p:nvSpPr>
            <p:cNvPr id="49" name="圓角矩形 22"/>
            <p:cNvSpPr/>
            <p:nvPr/>
          </p:nvSpPr>
          <p:spPr>
            <a:xfrm>
              <a:off x="46752" y="5114134"/>
              <a:ext cx="856135" cy="99179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33350" tIns="66675" rIns="133350" bIns="66675" numCol="1" spcCol="1270" anchor="ctr" anchorCtr="0">
              <a:noAutofit/>
            </a:bodyPr>
            <a:lstStyle/>
            <a:p>
              <a:pPr lvl="0" algn="ctr" defTabSz="1555750">
                <a:lnSpc>
                  <a:spcPct val="90000"/>
                </a:lnSpc>
                <a:spcBef>
                  <a:spcPct val="0"/>
                </a:spcBef>
                <a:spcAft>
                  <a:spcPct val="35000"/>
                </a:spcAft>
              </a:pPr>
              <a:endParaRPr lang="zh-TW" altLang="en-US" sz="3500" kern="1200" dirty="0">
                <a:latin typeface="微軟正黑體" pitchFamily="34" charset="-120"/>
                <a:ea typeface="微軟正黑體" pitchFamily="34" charset="-120"/>
              </a:endParaRPr>
            </a:p>
          </p:txBody>
        </p:sp>
        <p:sp>
          <p:nvSpPr>
            <p:cNvPr id="48" name="圓角矩形 47"/>
            <p:cNvSpPr/>
            <p:nvPr/>
          </p:nvSpPr>
          <p:spPr>
            <a:xfrm>
              <a:off x="-173736" y="8861615"/>
              <a:ext cx="948765" cy="1084428"/>
            </a:xfrm>
            <a:prstGeom prst="roundRect">
              <a:avLst/>
            </a:prstGeom>
            <a:solidFill>
              <a:srgbClr val="645DAD"/>
            </a:solidFill>
            <a:sp3d contourW="19050" prstMaterial="metal">
              <a:bevelT w="88900" h="203200"/>
              <a:bevelB w="165100" h="254000"/>
            </a:sp3d>
          </p:spPr>
          <p:style>
            <a:lnRef idx="0">
              <a:schemeClr val="lt1">
                <a:hueOff val="0"/>
                <a:satOff val="0"/>
                <a:lumOff val="0"/>
                <a:alphaOff val="0"/>
              </a:schemeClr>
            </a:lnRef>
            <a:fillRef idx="1">
              <a:schemeClr val="accent4">
                <a:hueOff val="-4464770"/>
                <a:satOff val="26899"/>
                <a:lumOff val="2156"/>
                <a:alphaOff val="0"/>
              </a:schemeClr>
            </a:fillRef>
            <a:effectRef idx="2">
              <a:schemeClr val="accent4">
                <a:hueOff val="-4464770"/>
                <a:satOff val="26899"/>
                <a:lumOff val="2156"/>
                <a:alphaOff val="0"/>
              </a:schemeClr>
            </a:effectRef>
            <a:fontRef idx="minor">
              <a:schemeClr val="lt1"/>
            </a:fontRef>
          </p:style>
        </p:sp>
      </p:grpSp>
      <p:sp>
        <p:nvSpPr>
          <p:cNvPr id="5" name="文字方塊 4"/>
          <p:cNvSpPr txBox="1"/>
          <p:nvPr/>
        </p:nvSpPr>
        <p:spPr>
          <a:xfrm>
            <a:off x="516994" y="4861130"/>
            <a:ext cx="1472521" cy="1077218"/>
          </a:xfrm>
          <a:prstGeom prst="rect">
            <a:avLst/>
          </a:prstGeom>
          <a:noFill/>
        </p:spPr>
        <p:txBody>
          <a:bodyPr wrap="square" rtlCol="0">
            <a:spAutoFit/>
          </a:bodyPr>
          <a:lstStyle/>
          <a:p>
            <a:pPr lvl="0"/>
            <a:r>
              <a:rPr lang="zh-TW" altLang="en-US" sz="3200" dirty="0" smtClean="0">
                <a:solidFill>
                  <a:schemeClr val="bg1"/>
                </a:solidFill>
                <a:latin typeface="微軟正黑體" pitchFamily="34" charset="-120"/>
                <a:ea typeface="微軟正黑體" pitchFamily="34" charset="-120"/>
              </a:rPr>
              <a:t>   </a:t>
            </a:r>
            <a:r>
              <a:rPr lang="en-US" altLang="zh-TW" sz="3200" dirty="0" smtClean="0">
                <a:solidFill>
                  <a:schemeClr val="bg1"/>
                </a:solidFill>
                <a:latin typeface="微軟正黑體" pitchFamily="34" charset="-120"/>
                <a:ea typeface="微軟正黑體" pitchFamily="34" charset="-120"/>
              </a:rPr>
              <a:t>(</a:t>
            </a:r>
            <a:r>
              <a:rPr lang="zh-TW" altLang="en-US" sz="3200" dirty="0" smtClean="0">
                <a:solidFill>
                  <a:schemeClr val="bg1"/>
                </a:solidFill>
                <a:latin typeface="微軟正黑體" pitchFamily="34" charset="-120"/>
                <a:ea typeface="微軟正黑體" pitchFamily="34" charset="-120"/>
              </a:rPr>
              <a:t>六</a:t>
            </a:r>
            <a:r>
              <a:rPr lang="en-US" altLang="zh-TW" sz="3200" dirty="0" smtClean="0">
                <a:solidFill>
                  <a:schemeClr val="bg1"/>
                </a:solidFill>
                <a:latin typeface="微軟正黑體" pitchFamily="34" charset="-120"/>
                <a:ea typeface="微軟正黑體" pitchFamily="34" charset="-120"/>
              </a:rPr>
              <a:t>)</a:t>
            </a:r>
            <a:endParaRPr lang="zh-TW" altLang="en-US" sz="3200" dirty="0">
              <a:solidFill>
                <a:schemeClr val="bg1"/>
              </a:solidFill>
              <a:latin typeface="微軟正黑體" pitchFamily="34" charset="-120"/>
              <a:ea typeface="微軟正黑體" pitchFamily="34" charset="-120"/>
            </a:endParaRPr>
          </a:p>
          <a:p>
            <a:endParaRPr lang="zh-TW" altLang="en-US" sz="32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p:cNvSpPr txBox="1"/>
          <p:nvPr/>
        </p:nvSpPr>
        <p:spPr>
          <a:xfrm>
            <a:off x="8275321" y="6413500"/>
            <a:ext cx="868680" cy="369332"/>
          </a:xfrm>
          <a:prstGeom prst="rect">
            <a:avLst/>
          </a:prstGeom>
          <a:noFill/>
        </p:spPr>
        <p:txBody>
          <a:bodyPr wrap="square" lIns="0" rIns="0" rtlCol="0">
            <a:spAutoFit/>
          </a:bodyPr>
          <a:lstStyle/>
          <a:p>
            <a:pPr algn="ctr"/>
            <a:r>
              <a:rPr lang="en-US" altLang="zh-TW" dirty="0" smtClean="0">
                <a:solidFill>
                  <a:schemeClr val="bg1">
                    <a:lumMod val="50000"/>
                  </a:schemeClr>
                </a:solidFill>
              </a:rPr>
              <a:t>P.11</a:t>
            </a:r>
            <a:endParaRPr lang="zh-TW" altLang="en-US" dirty="0">
              <a:solidFill>
                <a:schemeClr val="bg1">
                  <a:lumMod val="50000"/>
                </a:schemeClr>
              </a:solidFill>
            </a:endParaRPr>
          </a:p>
        </p:txBody>
      </p:sp>
      <p:sp>
        <p:nvSpPr>
          <p:cNvPr id="8" name="文字方塊 7"/>
          <p:cNvSpPr txBox="1"/>
          <p:nvPr/>
        </p:nvSpPr>
        <p:spPr>
          <a:xfrm>
            <a:off x="6891455" y="124218"/>
            <a:ext cx="2228796" cy="369332"/>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zh-TW" altLang="en-US" dirty="0" smtClean="0">
                <a:latin typeface="微軟正黑體" pitchFamily="34" charset="-120"/>
                <a:ea typeface="微軟正黑體" pitchFamily="34" charset="-120"/>
              </a:rPr>
              <a:t>公司潛在優勢</a:t>
            </a:r>
            <a:r>
              <a:rPr lang="en-US" altLang="zh-TW" dirty="0" smtClean="0">
                <a:latin typeface="微軟正黑體" pitchFamily="34" charset="-120"/>
                <a:ea typeface="微軟正黑體" pitchFamily="34" charset="-120"/>
              </a:rPr>
              <a:t>(</a:t>
            </a:r>
            <a:r>
              <a:rPr lang="zh-TW" altLang="en-US" dirty="0" smtClean="0">
                <a:latin typeface="微軟正黑體" pitchFamily="34" charset="-120"/>
                <a:ea typeface="微軟正黑體" pitchFamily="34" charset="-120"/>
              </a:rPr>
              <a:t>亮點</a:t>
            </a:r>
            <a:r>
              <a:rPr lang="en-US" altLang="zh-TW" dirty="0" smtClean="0">
                <a:latin typeface="微軟正黑體" pitchFamily="34" charset="-120"/>
                <a:ea typeface="微軟正黑體" pitchFamily="34" charset="-120"/>
              </a:rPr>
              <a:t>)</a:t>
            </a:r>
            <a:endParaRPr lang="zh-TW" altLang="en-US" dirty="0"/>
          </a:p>
        </p:txBody>
      </p:sp>
      <p:pic>
        <p:nvPicPr>
          <p:cNvPr id="7" name="圖片 6"/>
          <p:cNvPicPr>
            <a:picLocks noChangeAspect="1"/>
          </p:cNvPicPr>
          <p:nvPr/>
        </p:nvPicPr>
        <p:blipFill>
          <a:blip r:embed="rId2"/>
          <a:stretch>
            <a:fillRect/>
          </a:stretch>
        </p:blipFill>
        <p:spPr>
          <a:xfrm>
            <a:off x="1008812" y="650629"/>
            <a:ext cx="6997041" cy="6035351"/>
          </a:xfrm>
          <a:prstGeom prst="rect">
            <a:avLst/>
          </a:prstGeom>
        </p:spPr>
      </p:pic>
    </p:spTree>
    <p:extLst>
      <p:ext uri="{BB962C8B-B14F-4D97-AF65-F5344CB8AC3E}">
        <p14:creationId xmlns:p14="http://schemas.microsoft.com/office/powerpoint/2010/main" val="12597811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stretch>
            <a:fillRect/>
          </a:stretch>
        </p:blipFill>
        <p:spPr>
          <a:xfrm>
            <a:off x="661225" y="516826"/>
            <a:ext cx="7495223" cy="5911870"/>
          </a:xfrm>
          <a:prstGeom prst="rect">
            <a:avLst/>
          </a:prstGeom>
        </p:spPr>
      </p:pic>
      <p:sp>
        <p:nvSpPr>
          <p:cNvPr id="3" name="文字方塊 2"/>
          <p:cNvSpPr txBox="1"/>
          <p:nvPr/>
        </p:nvSpPr>
        <p:spPr>
          <a:xfrm>
            <a:off x="8275321" y="6413500"/>
            <a:ext cx="868680" cy="369332"/>
          </a:xfrm>
          <a:prstGeom prst="rect">
            <a:avLst/>
          </a:prstGeom>
          <a:noFill/>
        </p:spPr>
        <p:txBody>
          <a:bodyPr wrap="square" lIns="0" rIns="0" rtlCol="0">
            <a:spAutoFit/>
          </a:bodyPr>
          <a:lstStyle/>
          <a:p>
            <a:pPr algn="ctr"/>
            <a:r>
              <a:rPr lang="en-US" altLang="zh-TW" dirty="0" smtClean="0">
                <a:solidFill>
                  <a:schemeClr val="bg1">
                    <a:lumMod val="50000"/>
                  </a:schemeClr>
                </a:solidFill>
              </a:rPr>
              <a:t>P.12</a:t>
            </a:r>
          </a:p>
        </p:txBody>
      </p:sp>
      <p:sp>
        <p:nvSpPr>
          <p:cNvPr id="4" name="文字方塊 3"/>
          <p:cNvSpPr txBox="1"/>
          <p:nvPr/>
        </p:nvSpPr>
        <p:spPr>
          <a:xfrm>
            <a:off x="6891455" y="142506"/>
            <a:ext cx="2228796" cy="369332"/>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zh-TW" altLang="en-US" dirty="0" smtClean="0">
                <a:latin typeface="微軟正黑體" pitchFamily="34" charset="-120"/>
                <a:ea typeface="微軟正黑體" pitchFamily="34" charset="-120"/>
              </a:rPr>
              <a:t>公司潛在優勢</a:t>
            </a:r>
            <a:r>
              <a:rPr lang="en-US" altLang="zh-TW" dirty="0" smtClean="0">
                <a:latin typeface="微軟正黑體" pitchFamily="34" charset="-120"/>
                <a:ea typeface="微軟正黑體" pitchFamily="34" charset="-120"/>
              </a:rPr>
              <a:t>(</a:t>
            </a:r>
            <a:r>
              <a:rPr lang="zh-TW" altLang="en-US" dirty="0" smtClean="0">
                <a:latin typeface="微軟正黑體" pitchFamily="34" charset="-120"/>
                <a:ea typeface="微軟正黑體" pitchFamily="34" charset="-120"/>
              </a:rPr>
              <a:t>亮點</a:t>
            </a:r>
            <a:r>
              <a:rPr lang="en-US" altLang="zh-TW" dirty="0" smtClean="0">
                <a:latin typeface="微軟正黑體" pitchFamily="34" charset="-120"/>
                <a:ea typeface="微軟正黑體" pitchFamily="34" charset="-120"/>
              </a:rPr>
              <a:t>)</a:t>
            </a:r>
            <a:endParaRPr lang="zh-TW" altLang="en-US" dirty="0"/>
          </a:p>
        </p:txBody>
      </p:sp>
    </p:spTree>
    <p:extLst>
      <p:ext uri="{BB962C8B-B14F-4D97-AF65-F5344CB8AC3E}">
        <p14:creationId xmlns:p14="http://schemas.microsoft.com/office/powerpoint/2010/main" val="36037471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1" y="616148"/>
            <a:ext cx="6642846" cy="5955208"/>
          </a:xfrm>
          <a:prstGeom prst="rect">
            <a:avLst/>
          </a:prstGeom>
        </p:spPr>
      </p:pic>
      <p:sp>
        <p:nvSpPr>
          <p:cNvPr id="3" name="文字方塊 2"/>
          <p:cNvSpPr txBox="1"/>
          <p:nvPr/>
        </p:nvSpPr>
        <p:spPr>
          <a:xfrm>
            <a:off x="6891455" y="142506"/>
            <a:ext cx="2228796" cy="369332"/>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zh-TW" altLang="en-US" dirty="0" smtClean="0">
                <a:latin typeface="微軟正黑體" pitchFamily="34" charset="-120"/>
                <a:ea typeface="微軟正黑體" pitchFamily="34" charset="-120"/>
              </a:rPr>
              <a:t>公司潛在優勢</a:t>
            </a:r>
            <a:r>
              <a:rPr lang="en-US" altLang="zh-TW" dirty="0" smtClean="0">
                <a:latin typeface="微軟正黑體" pitchFamily="34" charset="-120"/>
                <a:ea typeface="微軟正黑體" pitchFamily="34" charset="-120"/>
              </a:rPr>
              <a:t>(</a:t>
            </a:r>
            <a:r>
              <a:rPr lang="zh-TW" altLang="en-US" dirty="0" smtClean="0">
                <a:latin typeface="微軟正黑體" pitchFamily="34" charset="-120"/>
                <a:ea typeface="微軟正黑體" pitchFamily="34" charset="-120"/>
              </a:rPr>
              <a:t>亮點</a:t>
            </a:r>
            <a:r>
              <a:rPr lang="en-US" altLang="zh-TW" dirty="0" smtClean="0">
                <a:latin typeface="微軟正黑體" pitchFamily="34" charset="-120"/>
                <a:ea typeface="微軟正黑體" pitchFamily="34" charset="-120"/>
              </a:rPr>
              <a:t>)</a:t>
            </a:r>
            <a:endParaRPr lang="zh-TW" altLang="en-US" dirty="0"/>
          </a:p>
        </p:txBody>
      </p:sp>
      <p:sp>
        <p:nvSpPr>
          <p:cNvPr id="4" name="文字方塊 3"/>
          <p:cNvSpPr txBox="1"/>
          <p:nvPr/>
        </p:nvSpPr>
        <p:spPr>
          <a:xfrm>
            <a:off x="8275321" y="6413500"/>
            <a:ext cx="868680" cy="369332"/>
          </a:xfrm>
          <a:prstGeom prst="rect">
            <a:avLst/>
          </a:prstGeom>
          <a:noFill/>
        </p:spPr>
        <p:txBody>
          <a:bodyPr wrap="square" lIns="0" rIns="0" rtlCol="0">
            <a:spAutoFit/>
          </a:bodyPr>
          <a:lstStyle/>
          <a:p>
            <a:pPr algn="ctr"/>
            <a:r>
              <a:rPr lang="en-US" altLang="zh-TW" dirty="0" smtClean="0">
                <a:solidFill>
                  <a:schemeClr val="bg1">
                    <a:lumMod val="50000"/>
                  </a:schemeClr>
                </a:solidFill>
              </a:rPr>
              <a:t>P.13</a:t>
            </a:r>
          </a:p>
        </p:txBody>
      </p:sp>
    </p:spTree>
    <p:extLst>
      <p:ext uri="{BB962C8B-B14F-4D97-AF65-F5344CB8AC3E}">
        <p14:creationId xmlns:p14="http://schemas.microsoft.com/office/powerpoint/2010/main" val="12400906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0635" y="977152"/>
            <a:ext cx="8186188" cy="4984923"/>
          </a:xfrm>
          <a:prstGeom prst="rect">
            <a:avLst/>
          </a:prstGeom>
        </p:spPr>
      </p:pic>
      <p:sp>
        <p:nvSpPr>
          <p:cNvPr id="3" name="文字方塊 2"/>
          <p:cNvSpPr txBox="1"/>
          <p:nvPr/>
        </p:nvSpPr>
        <p:spPr>
          <a:xfrm>
            <a:off x="6891455" y="142506"/>
            <a:ext cx="2228796" cy="369332"/>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zh-TW" altLang="en-US" dirty="0" smtClean="0">
                <a:latin typeface="微軟正黑體" pitchFamily="34" charset="-120"/>
                <a:ea typeface="微軟正黑體" pitchFamily="34" charset="-120"/>
              </a:rPr>
              <a:t>公司潛在優勢</a:t>
            </a:r>
            <a:r>
              <a:rPr lang="en-US" altLang="zh-TW" dirty="0" smtClean="0">
                <a:latin typeface="微軟正黑體" pitchFamily="34" charset="-120"/>
                <a:ea typeface="微軟正黑體" pitchFamily="34" charset="-120"/>
              </a:rPr>
              <a:t>(</a:t>
            </a:r>
            <a:r>
              <a:rPr lang="zh-TW" altLang="en-US" dirty="0" smtClean="0">
                <a:latin typeface="微軟正黑體" pitchFamily="34" charset="-120"/>
                <a:ea typeface="微軟正黑體" pitchFamily="34" charset="-120"/>
              </a:rPr>
              <a:t>亮點</a:t>
            </a:r>
            <a:r>
              <a:rPr lang="en-US" altLang="zh-TW" dirty="0" smtClean="0">
                <a:latin typeface="微軟正黑體" pitchFamily="34" charset="-120"/>
                <a:ea typeface="微軟正黑體" pitchFamily="34" charset="-120"/>
              </a:rPr>
              <a:t>)</a:t>
            </a:r>
            <a:endParaRPr lang="zh-TW" altLang="en-US" dirty="0"/>
          </a:p>
        </p:txBody>
      </p:sp>
      <p:sp>
        <p:nvSpPr>
          <p:cNvPr id="4" name="文字方塊 3"/>
          <p:cNvSpPr txBox="1"/>
          <p:nvPr/>
        </p:nvSpPr>
        <p:spPr>
          <a:xfrm>
            <a:off x="8275321" y="6413500"/>
            <a:ext cx="868680" cy="369332"/>
          </a:xfrm>
          <a:prstGeom prst="rect">
            <a:avLst/>
          </a:prstGeom>
          <a:noFill/>
        </p:spPr>
        <p:txBody>
          <a:bodyPr wrap="square" lIns="0" rIns="0" rtlCol="0">
            <a:spAutoFit/>
          </a:bodyPr>
          <a:lstStyle/>
          <a:p>
            <a:pPr algn="ctr"/>
            <a:r>
              <a:rPr lang="en-US" altLang="zh-TW" dirty="0" smtClean="0">
                <a:solidFill>
                  <a:schemeClr val="bg1">
                    <a:lumMod val="50000"/>
                  </a:schemeClr>
                </a:solidFill>
              </a:rPr>
              <a:t>P.14</a:t>
            </a:r>
          </a:p>
        </p:txBody>
      </p:sp>
    </p:spTree>
    <p:extLst>
      <p:ext uri="{BB962C8B-B14F-4D97-AF65-F5344CB8AC3E}">
        <p14:creationId xmlns:p14="http://schemas.microsoft.com/office/powerpoint/2010/main" val="15752586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圓角矩形 1"/>
          <p:cNvSpPr/>
          <p:nvPr/>
        </p:nvSpPr>
        <p:spPr>
          <a:xfrm>
            <a:off x="1176967" y="3559718"/>
            <a:ext cx="6531429" cy="1294410"/>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圓角矩形 3"/>
          <p:cNvSpPr/>
          <p:nvPr/>
        </p:nvSpPr>
        <p:spPr>
          <a:xfrm>
            <a:off x="1367414" y="3278895"/>
            <a:ext cx="6745184" cy="133003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5" name="圓角矩形 4"/>
          <p:cNvSpPr/>
          <p:nvPr/>
        </p:nvSpPr>
        <p:spPr>
          <a:xfrm>
            <a:off x="1635187" y="2914961"/>
            <a:ext cx="6804561" cy="1508166"/>
          </a:xfrm>
          <a:prstGeom prst="roundRect">
            <a:avLst/>
          </a:prstGeom>
          <a:gradFill>
            <a:gsLst>
              <a:gs pos="0">
                <a:schemeClr val="tx2">
                  <a:lumMod val="40000"/>
                  <a:lumOff val="60000"/>
                </a:schemeClr>
              </a:gs>
              <a:gs pos="100000">
                <a:schemeClr val="accent1">
                  <a:tint val="50000"/>
                  <a:shade val="100000"/>
                  <a:satMod val="350000"/>
                </a:schemeClr>
              </a:gs>
            </a:gsLst>
          </a:gra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zh-TW" altLang="en-US"/>
          </a:p>
        </p:txBody>
      </p:sp>
      <p:sp>
        <p:nvSpPr>
          <p:cNvPr id="6" name="圓角矩形 5"/>
          <p:cNvSpPr/>
          <p:nvPr/>
        </p:nvSpPr>
        <p:spPr>
          <a:xfrm>
            <a:off x="1876315" y="2719449"/>
            <a:ext cx="6780810" cy="1496291"/>
          </a:xfrm>
          <a:prstGeom prst="roundRect">
            <a:avLst/>
          </a:prstGeom>
          <a:gradFill>
            <a:gsLst>
              <a:gs pos="0">
                <a:schemeClr val="accent1">
                  <a:lumMod val="20000"/>
                  <a:lumOff val="80000"/>
                </a:schemeClr>
              </a:gs>
              <a:gs pos="35000">
                <a:schemeClr val="accent1">
                  <a:tint val="37000"/>
                  <a:satMod val="300000"/>
                </a:schemeClr>
              </a:gs>
              <a:gs pos="100000">
                <a:schemeClr val="accent1">
                  <a:tint val="15000"/>
                  <a:satMod val="35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4000" b="1" kern="0" dirty="0" smtClean="0">
                <a:solidFill>
                  <a:srgbClr val="0070C0"/>
                </a:solidFill>
                <a:latin typeface="微軟正黑體" pitchFamily="34" charset="-120"/>
                <a:ea typeface="微軟正黑體" pitchFamily="34" charset="-120"/>
              </a:rPr>
              <a:t>五、重要附表</a:t>
            </a:r>
            <a:endParaRPr lang="en-US" altLang="zh-TW" sz="4000" b="1" kern="0" dirty="0" smtClean="0">
              <a:solidFill>
                <a:srgbClr val="0070C0"/>
              </a:solidFill>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3"/>
          <p:cNvSpPr txBox="1">
            <a:spLocks/>
          </p:cNvSpPr>
          <p:nvPr/>
        </p:nvSpPr>
        <p:spPr>
          <a:xfrm>
            <a:off x="658374" y="150135"/>
            <a:ext cx="8038770" cy="84124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fontAlgn="auto">
              <a:spcAft>
                <a:spcPts val="0"/>
              </a:spcAft>
              <a:defRPr/>
            </a:pPr>
            <a:r>
              <a:rPr kumimoji="0" lang="en-US" altLang="zh-TW" sz="2800" dirty="0" smtClean="0">
                <a:latin typeface="微軟正黑體" pitchFamily="34" charset="-120"/>
                <a:ea typeface="微軟正黑體" pitchFamily="34" charset="-120"/>
              </a:rPr>
              <a:t>A.</a:t>
            </a:r>
            <a:r>
              <a:rPr kumimoji="0" lang="zh-TW" altLang="en-US" sz="2800" dirty="0" smtClean="0">
                <a:latin typeface="微軟正黑體" pitchFamily="34" charset="-120"/>
                <a:ea typeface="微軟正黑體" pitchFamily="34" charset="-120"/>
              </a:rPr>
              <a:t>營造工程物價指數</a:t>
            </a:r>
            <a:r>
              <a:rPr lang="zh-TW" altLang="en-US" sz="2800" dirty="0" smtClean="0">
                <a:latin typeface="微軟正黑體" pitchFamily="34" charset="-120"/>
                <a:ea typeface="微軟正黑體" pitchFamily="34" charset="-120"/>
              </a:rPr>
              <a:t> </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 </a:t>
            </a:r>
            <a:r>
              <a:rPr kumimoji="0" lang="zh-TW" altLang="en-US" sz="2800" dirty="0" smtClean="0">
                <a:solidFill>
                  <a:srgbClr val="0000FF"/>
                </a:solidFill>
                <a:latin typeface="微軟正黑體" pitchFamily="34" charset="-120"/>
                <a:ea typeface="微軟正黑體" pitchFamily="34" charset="-120"/>
              </a:rPr>
              <a:t>預拌混凝土</a:t>
            </a:r>
            <a:endParaRPr kumimoji="0" lang="zh-TW" altLang="en-US" sz="2800" dirty="0" smtClean="0">
              <a:solidFill>
                <a:srgbClr val="0000FF"/>
              </a:solidFill>
              <a:latin typeface="+mj-ea"/>
            </a:endParaRPr>
          </a:p>
          <a:p>
            <a:pPr algn="ctr" fontAlgn="auto">
              <a:spcAft>
                <a:spcPts val="0"/>
              </a:spcAft>
              <a:defRPr/>
            </a:pPr>
            <a:r>
              <a:rPr kumimoji="0" lang="en-US" altLang="zh-TW" sz="2800" dirty="0" smtClean="0">
                <a:latin typeface="微軟正黑體" pitchFamily="34" charset="-120"/>
                <a:ea typeface="微軟正黑體" pitchFamily="34" charset="-120"/>
              </a:rPr>
              <a:t>2020/11 ~ 2022/10</a:t>
            </a:r>
          </a:p>
        </p:txBody>
      </p:sp>
      <p:sp>
        <p:nvSpPr>
          <p:cNvPr id="7" name="文字方塊 6"/>
          <p:cNvSpPr txBox="1"/>
          <p:nvPr/>
        </p:nvSpPr>
        <p:spPr>
          <a:xfrm>
            <a:off x="8217657" y="6488668"/>
            <a:ext cx="918621" cy="369332"/>
          </a:xfrm>
          <a:prstGeom prst="rect">
            <a:avLst/>
          </a:prstGeom>
          <a:noFill/>
        </p:spPr>
        <p:txBody>
          <a:bodyPr wrap="square" rtlCol="0">
            <a:spAutoFit/>
          </a:bodyPr>
          <a:lstStyle/>
          <a:p>
            <a:pPr algn="ctr"/>
            <a:r>
              <a:rPr lang="en-US" altLang="zh-TW" dirty="0" smtClean="0">
                <a:solidFill>
                  <a:schemeClr val="bg1">
                    <a:lumMod val="50000"/>
                  </a:schemeClr>
                </a:solidFill>
              </a:rPr>
              <a:t>P.15</a:t>
            </a:r>
            <a:endParaRPr lang="zh-TW" altLang="en-US" dirty="0">
              <a:solidFill>
                <a:schemeClr val="bg1">
                  <a:lumMod val="50000"/>
                </a:schemeClr>
              </a:solidFill>
            </a:endParaRPr>
          </a:p>
        </p:txBody>
      </p:sp>
      <p:sp>
        <p:nvSpPr>
          <p:cNvPr id="10" name="文字方塊 9"/>
          <p:cNvSpPr txBox="1"/>
          <p:nvPr/>
        </p:nvSpPr>
        <p:spPr>
          <a:xfrm>
            <a:off x="7944592" y="142506"/>
            <a:ext cx="1175658" cy="369332"/>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zh-TW" altLang="en-US" kern="0" dirty="0" smtClean="0">
                <a:latin typeface="微軟正黑體" pitchFamily="34" charset="-120"/>
                <a:ea typeface="微軟正黑體" pitchFamily="34" charset="-120"/>
              </a:rPr>
              <a:t>重要附表</a:t>
            </a:r>
            <a:endParaRPr lang="zh-TW" altLang="en-US" dirty="0"/>
          </a:p>
        </p:txBody>
      </p:sp>
      <p:sp>
        <p:nvSpPr>
          <p:cNvPr id="11" name="文字方塊 10"/>
          <p:cNvSpPr txBox="1"/>
          <p:nvPr/>
        </p:nvSpPr>
        <p:spPr>
          <a:xfrm>
            <a:off x="107504" y="6547627"/>
            <a:ext cx="8496944" cy="523220"/>
          </a:xfrm>
          <a:prstGeom prst="rect">
            <a:avLst/>
          </a:prstGeom>
          <a:noFill/>
        </p:spPr>
        <p:txBody>
          <a:bodyPr wrap="square" rtlCol="0">
            <a:spAutoFit/>
          </a:bodyPr>
          <a:lstStyle/>
          <a:p>
            <a:r>
              <a:rPr lang="zh-TW" altLang="en-US" sz="1400" b="1" dirty="0">
                <a:solidFill>
                  <a:schemeClr val="tx2"/>
                </a:solidFill>
                <a:latin typeface="微軟正黑體" pitchFamily="34" charset="-120"/>
                <a:ea typeface="微軟正黑體" pitchFamily="34" charset="-120"/>
              </a:rPr>
              <a:t>資料來源：中華民國統計資訊網；</a:t>
            </a:r>
            <a:r>
              <a:rPr lang="zh-TW" altLang="en-US" sz="1400" b="1" dirty="0">
                <a:solidFill>
                  <a:srgbClr val="FF0000"/>
                </a:solidFill>
                <a:latin typeface="微軟正黑體" pitchFamily="34" charset="-120"/>
                <a:ea typeface="微軟正黑體" pitchFamily="34" charset="-120"/>
              </a:rPr>
              <a:t>營造工程指數計算基</a:t>
            </a:r>
            <a:r>
              <a:rPr lang="zh-TW" altLang="en-US" sz="1400" b="1" dirty="0" smtClean="0">
                <a:solidFill>
                  <a:srgbClr val="FF0000"/>
                </a:solidFill>
                <a:latin typeface="微軟正黑體" pitchFamily="34" charset="-120"/>
                <a:ea typeface="微軟正黑體" pitchFamily="34" charset="-120"/>
              </a:rPr>
              <a:t>期</a:t>
            </a:r>
            <a:r>
              <a:rPr lang="en-US" altLang="zh-TW" sz="1400" b="1" dirty="0">
                <a:solidFill>
                  <a:srgbClr val="FF0000"/>
                </a:solidFill>
                <a:latin typeface="微軟正黑體" pitchFamily="34" charset="-120"/>
                <a:ea typeface="微軟正黑體" pitchFamily="34" charset="-120"/>
              </a:rPr>
              <a:t>112</a:t>
            </a:r>
            <a:r>
              <a:rPr lang="zh-TW" altLang="en-US" sz="1400" b="1" dirty="0">
                <a:solidFill>
                  <a:srgbClr val="FF0000"/>
                </a:solidFill>
                <a:latin typeface="微軟正黑體" pitchFamily="34" charset="-120"/>
                <a:ea typeface="微軟正黑體" pitchFamily="34" charset="-120"/>
              </a:rPr>
              <a:t>年起由</a:t>
            </a:r>
            <a:r>
              <a:rPr lang="en-US" altLang="zh-TW" sz="1400" b="1" dirty="0">
                <a:solidFill>
                  <a:srgbClr val="FF0000"/>
                </a:solidFill>
                <a:latin typeface="微軟正黑體" pitchFamily="34" charset="-120"/>
                <a:ea typeface="微軟正黑體" pitchFamily="34" charset="-120"/>
              </a:rPr>
              <a:t>95</a:t>
            </a:r>
            <a:r>
              <a:rPr lang="zh-TW" altLang="en-US" sz="1400" b="1" dirty="0">
                <a:solidFill>
                  <a:srgbClr val="FF0000"/>
                </a:solidFill>
                <a:latin typeface="微軟正黑體" pitchFamily="34" charset="-120"/>
                <a:ea typeface="微軟正黑體" pitchFamily="34" charset="-120"/>
              </a:rPr>
              <a:t>年改為</a:t>
            </a:r>
            <a:r>
              <a:rPr lang="en-US" altLang="zh-TW" sz="1400" b="1" dirty="0">
                <a:solidFill>
                  <a:srgbClr val="FF0000"/>
                </a:solidFill>
                <a:latin typeface="微軟正黑體" pitchFamily="34" charset="-120"/>
                <a:ea typeface="微軟正黑體" pitchFamily="34" charset="-120"/>
              </a:rPr>
              <a:t>110</a:t>
            </a:r>
            <a:r>
              <a:rPr lang="zh-TW" altLang="en-US" sz="1400" b="1" dirty="0">
                <a:solidFill>
                  <a:srgbClr val="FF0000"/>
                </a:solidFill>
                <a:latin typeface="微軟正黑體" panose="020B0604030504040204" pitchFamily="34" charset="-120"/>
                <a:ea typeface="微軟正黑體" panose="020B0604030504040204" pitchFamily="34" charset="-120"/>
              </a:rPr>
              <a:t>年，故指數重新計算。</a:t>
            </a:r>
            <a:br>
              <a:rPr lang="zh-TW" altLang="en-US" sz="1400" b="1" dirty="0">
                <a:solidFill>
                  <a:srgbClr val="FF0000"/>
                </a:solidFill>
                <a:latin typeface="微軟正黑體" panose="020B0604030504040204" pitchFamily="34" charset="-120"/>
                <a:ea typeface="微軟正黑體" panose="020B0604030504040204" pitchFamily="34" charset="-120"/>
              </a:rPr>
            </a:br>
            <a:endParaRPr lang="zh-TW" altLang="en-US" sz="1400" b="1" dirty="0">
              <a:solidFill>
                <a:srgbClr val="FF0000"/>
              </a:solidFill>
              <a:latin typeface="微軟正黑體" panose="020B0604030504040204" pitchFamily="34" charset="-120"/>
              <a:ea typeface="微軟正黑體" panose="020B0604030504040204" pitchFamily="34" charset="-120"/>
            </a:endParaRPr>
          </a:p>
        </p:txBody>
      </p:sp>
      <p:graphicFrame>
        <p:nvGraphicFramePr>
          <p:cNvPr id="12" name="表格 11"/>
          <p:cNvGraphicFramePr>
            <a:graphicFrameLocks noGrp="1"/>
          </p:cNvGraphicFramePr>
          <p:nvPr>
            <p:extLst>
              <p:ext uri="{D42A27DB-BD31-4B8C-83A1-F6EECF244321}">
                <p14:modId xmlns:p14="http://schemas.microsoft.com/office/powerpoint/2010/main" val="1103326832"/>
              </p:ext>
            </p:extLst>
          </p:nvPr>
        </p:nvGraphicFramePr>
        <p:xfrm>
          <a:off x="107509" y="5085184"/>
          <a:ext cx="8668942" cy="1296144"/>
        </p:xfrm>
        <a:graphic>
          <a:graphicData uri="http://schemas.openxmlformats.org/drawingml/2006/table">
            <a:tbl>
              <a:tblPr/>
              <a:tblGrid>
                <a:gridCol w="326493">
                  <a:extLst>
                    <a:ext uri="{9D8B030D-6E8A-4147-A177-3AD203B41FA5}">
                      <a16:colId xmlns:a16="http://schemas.microsoft.com/office/drawing/2014/main" val="20000"/>
                    </a:ext>
                  </a:extLst>
                </a:gridCol>
                <a:gridCol w="381786">
                  <a:extLst>
                    <a:ext uri="{9D8B030D-6E8A-4147-A177-3AD203B41FA5}">
                      <a16:colId xmlns:a16="http://schemas.microsoft.com/office/drawing/2014/main" val="20011"/>
                    </a:ext>
                  </a:extLst>
                </a:gridCol>
                <a:gridCol w="313418">
                  <a:extLst>
                    <a:ext uri="{9D8B030D-6E8A-4147-A177-3AD203B41FA5}">
                      <a16:colId xmlns:a16="http://schemas.microsoft.com/office/drawing/2014/main" val="20012"/>
                    </a:ext>
                  </a:extLst>
                </a:gridCol>
                <a:gridCol w="382652">
                  <a:extLst>
                    <a:ext uri="{9D8B030D-6E8A-4147-A177-3AD203B41FA5}">
                      <a16:colId xmlns:a16="http://schemas.microsoft.com/office/drawing/2014/main" val="20013"/>
                    </a:ext>
                  </a:extLst>
                </a:gridCol>
                <a:gridCol w="312553">
                  <a:extLst>
                    <a:ext uri="{9D8B030D-6E8A-4147-A177-3AD203B41FA5}">
                      <a16:colId xmlns:a16="http://schemas.microsoft.com/office/drawing/2014/main" val="20014"/>
                    </a:ext>
                  </a:extLst>
                </a:gridCol>
                <a:gridCol w="347602">
                  <a:extLst>
                    <a:ext uri="{9D8B030D-6E8A-4147-A177-3AD203B41FA5}">
                      <a16:colId xmlns:a16="http://schemas.microsoft.com/office/drawing/2014/main" val="20015"/>
                    </a:ext>
                  </a:extLst>
                </a:gridCol>
                <a:gridCol w="347602">
                  <a:extLst>
                    <a:ext uri="{9D8B030D-6E8A-4147-A177-3AD203B41FA5}">
                      <a16:colId xmlns:a16="http://schemas.microsoft.com/office/drawing/2014/main" val="20016"/>
                    </a:ext>
                  </a:extLst>
                </a:gridCol>
                <a:gridCol w="347602">
                  <a:extLst>
                    <a:ext uri="{9D8B030D-6E8A-4147-A177-3AD203B41FA5}">
                      <a16:colId xmlns:a16="http://schemas.microsoft.com/office/drawing/2014/main" val="20017"/>
                    </a:ext>
                  </a:extLst>
                </a:gridCol>
                <a:gridCol w="347602">
                  <a:extLst>
                    <a:ext uri="{9D8B030D-6E8A-4147-A177-3AD203B41FA5}">
                      <a16:colId xmlns:a16="http://schemas.microsoft.com/office/drawing/2014/main" val="20018"/>
                    </a:ext>
                  </a:extLst>
                </a:gridCol>
                <a:gridCol w="347602">
                  <a:extLst>
                    <a:ext uri="{9D8B030D-6E8A-4147-A177-3AD203B41FA5}">
                      <a16:colId xmlns:a16="http://schemas.microsoft.com/office/drawing/2014/main" val="20019"/>
                    </a:ext>
                  </a:extLst>
                </a:gridCol>
                <a:gridCol w="347602">
                  <a:extLst>
                    <a:ext uri="{9D8B030D-6E8A-4147-A177-3AD203B41FA5}">
                      <a16:colId xmlns:a16="http://schemas.microsoft.com/office/drawing/2014/main" val="20020"/>
                    </a:ext>
                  </a:extLst>
                </a:gridCol>
                <a:gridCol w="347602">
                  <a:extLst>
                    <a:ext uri="{9D8B030D-6E8A-4147-A177-3AD203B41FA5}">
                      <a16:colId xmlns:a16="http://schemas.microsoft.com/office/drawing/2014/main" val="20021"/>
                    </a:ext>
                  </a:extLst>
                </a:gridCol>
                <a:gridCol w="347602">
                  <a:extLst>
                    <a:ext uri="{9D8B030D-6E8A-4147-A177-3AD203B41FA5}">
                      <a16:colId xmlns:a16="http://schemas.microsoft.com/office/drawing/2014/main" val="20022"/>
                    </a:ext>
                  </a:extLst>
                </a:gridCol>
                <a:gridCol w="347602">
                  <a:extLst>
                    <a:ext uri="{9D8B030D-6E8A-4147-A177-3AD203B41FA5}">
                      <a16:colId xmlns:a16="http://schemas.microsoft.com/office/drawing/2014/main" val="20023"/>
                    </a:ext>
                  </a:extLst>
                </a:gridCol>
                <a:gridCol w="347602">
                  <a:extLst>
                    <a:ext uri="{9D8B030D-6E8A-4147-A177-3AD203B41FA5}">
                      <a16:colId xmlns:a16="http://schemas.microsoft.com/office/drawing/2014/main" val="20024"/>
                    </a:ext>
                  </a:extLst>
                </a:gridCol>
                <a:gridCol w="394561">
                  <a:extLst>
                    <a:ext uri="{9D8B030D-6E8A-4147-A177-3AD203B41FA5}">
                      <a16:colId xmlns:a16="http://schemas.microsoft.com/office/drawing/2014/main" val="3175580787"/>
                    </a:ext>
                  </a:extLst>
                </a:gridCol>
                <a:gridCol w="300643">
                  <a:extLst>
                    <a:ext uri="{9D8B030D-6E8A-4147-A177-3AD203B41FA5}">
                      <a16:colId xmlns:a16="http://schemas.microsoft.com/office/drawing/2014/main" val="793225165"/>
                    </a:ext>
                  </a:extLst>
                </a:gridCol>
                <a:gridCol w="347602">
                  <a:extLst>
                    <a:ext uri="{9D8B030D-6E8A-4147-A177-3AD203B41FA5}">
                      <a16:colId xmlns:a16="http://schemas.microsoft.com/office/drawing/2014/main" val="2418513995"/>
                    </a:ext>
                  </a:extLst>
                </a:gridCol>
                <a:gridCol w="347602">
                  <a:extLst>
                    <a:ext uri="{9D8B030D-6E8A-4147-A177-3AD203B41FA5}">
                      <a16:colId xmlns:a16="http://schemas.microsoft.com/office/drawing/2014/main" val="2530503467"/>
                    </a:ext>
                  </a:extLst>
                </a:gridCol>
                <a:gridCol w="347602">
                  <a:extLst>
                    <a:ext uri="{9D8B030D-6E8A-4147-A177-3AD203B41FA5}">
                      <a16:colId xmlns:a16="http://schemas.microsoft.com/office/drawing/2014/main" val="161300284"/>
                    </a:ext>
                  </a:extLst>
                </a:gridCol>
                <a:gridCol w="347602">
                  <a:extLst>
                    <a:ext uri="{9D8B030D-6E8A-4147-A177-3AD203B41FA5}">
                      <a16:colId xmlns:a16="http://schemas.microsoft.com/office/drawing/2014/main" val="204968425"/>
                    </a:ext>
                  </a:extLst>
                </a:gridCol>
                <a:gridCol w="347602">
                  <a:extLst>
                    <a:ext uri="{9D8B030D-6E8A-4147-A177-3AD203B41FA5}">
                      <a16:colId xmlns:a16="http://schemas.microsoft.com/office/drawing/2014/main" val="3435062667"/>
                    </a:ext>
                  </a:extLst>
                </a:gridCol>
                <a:gridCol w="347602">
                  <a:extLst>
                    <a:ext uri="{9D8B030D-6E8A-4147-A177-3AD203B41FA5}">
                      <a16:colId xmlns:a16="http://schemas.microsoft.com/office/drawing/2014/main" val="243292256"/>
                    </a:ext>
                  </a:extLst>
                </a:gridCol>
                <a:gridCol w="347602">
                  <a:extLst>
                    <a:ext uri="{9D8B030D-6E8A-4147-A177-3AD203B41FA5}">
                      <a16:colId xmlns:a16="http://schemas.microsoft.com/office/drawing/2014/main" val="4002318295"/>
                    </a:ext>
                  </a:extLst>
                </a:gridCol>
                <a:gridCol w="347602">
                  <a:extLst>
                    <a:ext uri="{9D8B030D-6E8A-4147-A177-3AD203B41FA5}">
                      <a16:colId xmlns:a16="http://schemas.microsoft.com/office/drawing/2014/main" val="3167256664"/>
                    </a:ext>
                  </a:extLst>
                </a:gridCol>
              </a:tblGrid>
              <a:tr h="648072">
                <a:tc>
                  <a:txBody>
                    <a:bodyPr/>
                    <a:lstStyle/>
                    <a:p>
                      <a:pPr algn="ctr" fontAlgn="ctr"/>
                      <a:r>
                        <a:rPr lang="zh-TW" altLang="en-US" sz="1000" b="0" i="0" u="none" strike="noStrike" dirty="0">
                          <a:solidFill>
                            <a:srgbClr val="FFFFFF"/>
                          </a:solidFill>
                          <a:latin typeface="微軟正黑體" pitchFamily="34" charset="-120"/>
                          <a:ea typeface="微軟正黑體" pitchFamily="34" charset="-120"/>
                        </a:rPr>
                        <a:t>年</a:t>
                      </a:r>
                      <a:r>
                        <a:rPr lang="en-US" altLang="zh-TW" sz="1000" b="0" i="0" u="none" strike="noStrike" dirty="0">
                          <a:solidFill>
                            <a:srgbClr val="FFFFFF"/>
                          </a:solidFill>
                          <a:latin typeface="微軟正黑體" pitchFamily="34" charset="-120"/>
                          <a:ea typeface="微軟正黑體" pitchFamily="34" charset="-120"/>
                        </a:rPr>
                        <a:t>/</a:t>
                      </a:r>
                      <a:r>
                        <a:rPr lang="zh-TW" altLang="en-US" sz="1000" b="0" i="0" u="none" strike="noStrike" dirty="0">
                          <a:solidFill>
                            <a:srgbClr val="FFFFFF"/>
                          </a:solidFill>
                          <a:latin typeface="微軟正黑體" pitchFamily="34" charset="-120"/>
                          <a:ea typeface="微軟正黑體" pitchFamily="34" charset="-120"/>
                        </a:rPr>
                        <a:t>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dirty="0" smtClean="0">
                          <a:solidFill>
                            <a:srgbClr val="FFFFFF"/>
                          </a:solidFill>
                          <a:effectLst/>
                          <a:latin typeface="微軟正黑體" panose="020B0604030504040204" pitchFamily="34" charset="-120"/>
                          <a:ea typeface="微軟正黑體" panose="020B0604030504040204" pitchFamily="34" charset="-120"/>
                        </a:rPr>
                        <a:t>2020</a:t>
                      </a:r>
                      <a:r>
                        <a:rPr lang="zh-TW" altLang="en-US" sz="800" b="0" i="0" u="none" strike="noStrike" dirty="0" smtClean="0">
                          <a:solidFill>
                            <a:srgbClr val="FFFFFF"/>
                          </a:solidFill>
                          <a:effectLst/>
                          <a:latin typeface="微軟正黑體" panose="020B0604030504040204" pitchFamily="34" charset="-120"/>
                          <a:ea typeface="微軟正黑體" panose="020B0604030504040204" pitchFamily="34" charset="-120"/>
                        </a:rPr>
                        <a:t>年</a:t>
                      </a:r>
                      <a:r>
                        <a:rPr lang="en-US" altLang="zh-TW" sz="800" b="0" i="0" u="none" strike="noStrike" dirty="0" smtClean="0">
                          <a:solidFill>
                            <a:srgbClr val="FFFFFF"/>
                          </a:solidFill>
                          <a:effectLst/>
                          <a:latin typeface="微軟正黑體" panose="020B0604030504040204" pitchFamily="34" charset="-120"/>
                          <a:ea typeface="微軟正黑體" panose="020B0604030504040204" pitchFamily="34" charset="-120"/>
                        </a:rPr>
                        <a:t>11</a:t>
                      </a:r>
                      <a:r>
                        <a:rPr lang="zh-TW" altLang="en-US" sz="800" b="0" i="0" u="none" strike="noStrike" dirty="0">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dirty="0">
                          <a:solidFill>
                            <a:srgbClr val="FFFFFF"/>
                          </a:solidFill>
                          <a:effectLst/>
                          <a:latin typeface="微軟正黑體" panose="020B0604030504040204" pitchFamily="34" charset="-120"/>
                          <a:ea typeface="微軟正黑體" panose="020B0604030504040204" pitchFamily="34" charset="-120"/>
                        </a:rPr>
                        <a:t>12</a:t>
                      </a:r>
                      <a:r>
                        <a:rPr lang="zh-TW" altLang="en-US" sz="800" b="0" i="0" u="none" strike="noStrike" dirty="0">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dirty="0">
                          <a:solidFill>
                            <a:srgbClr val="FFFFFF"/>
                          </a:solidFill>
                          <a:effectLst/>
                          <a:latin typeface="微軟正黑體" panose="020B0604030504040204" pitchFamily="34" charset="-120"/>
                          <a:ea typeface="微軟正黑體" panose="020B0604030504040204" pitchFamily="34" charset="-120"/>
                        </a:rPr>
                        <a:t>2021</a:t>
                      </a:r>
                      <a:r>
                        <a:rPr lang="zh-TW" altLang="en-US" sz="800" b="0" i="0" u="none" strike="noStrike" dirty="0">
                          <a:solidFill>
                            <a:srgbClr val="FFFFFF"/>
                          </a:solidFill>
                          <a:effectLst/>
                          <a:latin typeface="微軟正黑體" panose="020B0604030504040204" pitchFamily="34" charset="-120"/>
                          <a:ea typeface="微軟正黑體" panose="020B0604030504040204" pitchFamily="34" charset="-120"/>
                        </a:rPr>
                        <a:t>年</a:t>
                      </a:r>
                      <a:br>
                        <a:rPr lang="zh-TW" altLang="en-US" sz="800" b="0" i="0" u="none" strike="noStrike" dirty="0">
                          <a:solidFill>
                            <a:srgbClr val="FFFFFF"/>
                          </a:solidFill>
                          <a:effectLst/>
                          <a:latin typeface="微軟正黑體" panose="020B0604030504040204" pitchFamily="34" charset="-120"/>
                          <a:ea typeface="微軟正黑體" panose="020B0604030504040204" pitchFamily="34" charset="-120"/>
                        </a:rPr>
                      </a:br>
                      <a:r>
                        <a:rPr lang="en-US" altLang="zh-TW" sz="800" b="0" i="0" u="none" strike="noStrike" dirty="0">
                          <a:solidFill>
                            <a:srgbClr val="FFFFFF"/>
                          </a:solidFill>
                          <a:effectLst/>
                          <a:latin typeface="微軟正黑體" panose="020B0604030504040204" pitchFamily="34" charset="-120"/>
                          <a:ea typeface="微軟正黑體" panose="020B0604030504040204" pitchFamily="34" charset="-120"/>
                        </a:rPr>
                        <a:t>1</a:t>
                      </a:r>
                      <a:r>
                        <a:rPr lang="zh-TW" altLang="en-US" sz="800" b="0" i="0" u="none" strike="noStrike" dirty="0">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dirty="0">
                          <a:solidFill>
                            <a:srgbClr val="FFFFFF"/>
                          </a:solidFill>
                          <a:effectLst/>
                          <a:latin typeface="微軟正黑體" panose="020B0604030504040204" pitchFamily="34" charset="-120"/>
                          <a:ea typeface="微軟正黑體" panose="020B0604030504040204" pitchFamily="34" charset="-120"/>
                        </a:rPr>
                        <a:t>2</a:t>
                      </a:r>
                      <a:r>
                        <a:rPr lang="zh-TW" altLang="en-US" sz="800" b="0" i="0" u="none" strike="noStrike" dirty="0">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dirty="0" smtClean="0">
                          <a:solidFill>
                            <a:srgbClr val="FFFFFF"/>
                          </a:solidFill>
                          <a:effectLst/>
                          <a:latin typeface="微軟正黑體" panose="020B0604030504040204" pitchFamily="34" charset="-120"/>
                          <a:ea typeface="微軟正黑體" panose="020B0604030504040204" pitchFamily="34" charset="-120"/>
                        </a:rPr>
                        <a:t>3</a:t>
                      </a:r>
                      <a:r>
                        <a:rPr lang="zh-TW" altLang="en-US" sz="800" b="0" i="0" u="none" strike="noStrike" dirty="0" smtClean="0">
                          <a:solidFill>
                            <a:srgbClr val="FFFFFF"/>
                          </a:solidFill>
                          <a:effectLst/>
                          <a:latin typeface="微軟正黑體" panose="020B0604030504040204" pitchFamily="34" charset="-120"/>
                          <a:ea typeface="微軟正黑體" panose="020B0604030504040204" pitchFamily="34" charset="-120"/>
                        </a:rPr>
                        <a:t>月</a:t>
                      </a:r>
                      <a:endParaRPr lang="zh-TW" altLang="en-US" sz="800" b="0" i="0" u="none" strike="noStrike" dirty="0">
                        <a:solidFill>
                          <a:srgbClr val="FFFFFF"/>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dirty="0" smtClean="0">
                          <a:solidFill>
                            <a:srgbClr val="FFFFFF"/>
                          </a:solidFill>
                          <a:effectLst/>
                          <a:latin typeface="微軟正黑體" panose="020B0604030504040204" pitchFamily="34" charset="-120"/>
                          <a:ea typeface="微軟正黑體" panose="020B0604030504040204" pitchFamily="34" charset="-120"/>
                        </a:rPr>
                        <a:t>4</a:t>
                      </a:r>
                      <a:r>
                        <a:rPr lang="zh-TW" altLang="en-US" sz="800" b="0" i="0" u="none" strike="noStrike" dirty="0" smtClean="0">
                          <a:solidFill>
                            <a:srgbClr val="FFFFFF"/>
                          </a:solidFill>
                          <a:effectLst/>
                          <a:latin typeface="微軟正黑體" panose="020B0604030504040204" pitchFamily="34" charset="-120"/>
                          <a:ea typeface="微軟正黑體" panose="020B0604030504040204" pitchFamily="34" charset="-120"/>
                        </a:rPr>
                        <a:t>月</a:t>
                      </a:r>
                      <a:endParaRPr lang="zh-TW" altLang="en-US" sz="800" b="0" i="0" u="none" strike="noStrike" dirty="0">
                        <a:solidFill>
                          <a:srgbClr val="FFFFFF"/>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dirty="0" smtClean="0">
                          <a:solidFill>
                            <a:srgbClr val="FFFFFF"/>
                          </a:solidFill>
                          <a:effectLst/>
                          <a:latin typeface="微軟正黑體" panose="020B0604030504040204" pitchFamily="34" charset="-120"/>
                          <a:ea typeface="微軟正黑體" panose="020B0604030504040204" pitchFamily="34" charset="-120"/>
                        </a:rPr>
                        <a:t>5</a:t>
                      </a:r>
                      <a:r>
                        <a:rPr lang="zh-TW" altLang="en-US" sz="800" b="0" i="0" u="none" strike="noStrike" dirty="0" smtClean="0">
                          <a:solidFill>
                            <a:srgbClr val="FFFFFF"/>
                          </a:solidFill>
                          <a:effectLst/>
                          <a:latin typeface="微軟正黑體" panose="020B0604030504040204" pitchFamily="34" charset="-120"/>
                          <a:ea typeface="微軟正黑體" panose="020B0604030504040204" pitchFamily="34" charset="-120"/>
                        </a:rPr>
                        <a:t>月</a:t>
                      </a:r>
                      <a:endParaRPr lang="zh-TW" altLang="en-US" sz="800" b="0" i="0" u="none" strike="noStrike" dirty="0">
                        <a:solidFill>
                          <a:srgbClr val="FFFFFF"/>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dirty="0" smtClean="0">
                          <a:solidFill>
                            <a:srgbClr val="FFFFFF"/>
                          </a:solidFill>
                          <a:effectLst/>
                          <a:latin typeface="微軟正黑體" panose="020B0604030504040204" pitchFamily="34" charset="-120"/>
                          <a:ea typeface="微軟正黑體" panose="020B0604030504040204" pitchFamily="34" charset="-120"/>
                        </a:rPr>
                        <a:t>6</a:t>
                      </a:r>
                      <a:r>
                        <a:rPr lang="zh-TW" altLang="en-US" sz="800" b="0" i="0" u="none" strike="noStrike" dirty="0" smtClean="0">
                          <a:solidFill>
                            <a:srgbClr val="FFFFFF"/>
                          </a:solidFill>
                          <a:effectLst/>
                          <a:latin typeface="微軟正黑體" panose="020B0604030504040204" pitchFamily="34" charset="-120"/>
                          <a:ea typeface="微軟正黑體" panose="020B0604030504040204" pitchFamily="34" charset="-120"/>
                        </a:rPr>
                        <a:t>月</a:t>
                      </a:r>
                      <a:endParaRPr lang="zh-TW" altLang="en-US" sz="800" b="0" i="0" u="none" strike="noStrike" dirty="0">
                        <a:solidFill>
                          <a:srgbClr val="FFFFFF"/>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dirty="0" smtClean="0">
                          <a:solidFill>
                            <a:srgbClr val="FFFFFF"/>
                          </a:solidFill>
                          <a:effectLst/>
                          <a:latin typeface="微軟正黑體" panose="020B0604030504040204" pitchFamily="34" charset="-120"/>
                          <a:ea typeface="微軟正黑體" panose="020B0604030504040204" pitchFamily="34" charset="-120"/>
                        </a:rPr>
                        <a:t>7</a:t>
                      </a:r>
                      <a:r>
                        <a:rPr lang="zh-TW" altLang="en-US" sz="800" b="0" i="0" u="none" strike="noStrike" dirty="0" smtClean="0">
                          <a:solidFill>
                            <a:srgbClr val="FFFFFF"/>
                          </a:solidFill>
                          <a:effectLst/>
                          <a:latin typeface="微軟正黑體" panose="020B0604030504040204" pitchFamily="34" charset="-120"/>
                          <a:ea typeface="微軟正黑體" panose="020B0604030504040204" pitchFamily="34" charset="-120"/>
                        </a:rPr>
                        <a:t>月</a:t>
                      </a:r>
                      <a:endParaRPr lang="zh-TW" altLang="en-US" sz="800" b="0" i="0" u="none" strike="noStrike" dirty="0">
                        <a:solidFill>
                          <a:srgbClr val="FFFFFF"/>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dirty="0" smtClean="0">
                          <a:solidFill>
                            <a:srgbClr val="FFFFFF"/>
                          </a:solidFill>
                          <a:effectLst/>
                          <a:latin typeface="微軟正黑體" panose="020B0604030504040204" pitchFamily="34" charset="-120"/>
                          <a:ea typeface="微軟正黑體" panose="020B0604030504040204" pitchFamily="34" charset="-120"/>
                        </a:rPr>
                        <a:t>8</a:t>
                      </a:r>
                      <a:r>
                        <a:rPr lang="zh-TW" altLang="en-US" sz="800" b="0" i="0" u="none" strike="noStrike" dirty="0" smtClean="0">
                          <a:solidFill>
                            <a:srgbClr val="FFFFFF"/>
                          </a:solidFill>
                          <a:effectLst/>
                          <a:latin typeface="微軟正黑體" panose="020B0604030504040204" pitchFamily="34" charset="-120"/>
                          <a:ea typeface="微軟正黑體" panose="020B0604030504040204" pitchFamily="34" charset="-120"/>
                        </a:rPr>
                        <a:t>月</a:t>
                      </a:r>
                      <a:endParaRPr lang="zh-TW" altLang="en-US" sz="800" b="0" i="0" u="none" strike="noStrike" dirty="0">
                        <a:solidFill>
                          <a:srgbClr val="FFFFFF"/>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dirty="0" smtClean="0">
                          <a:solidFill>
                            <a:srgbClr val="FFFFFF"/>
                          </a:solidFill>
                          <a:effectLst/>
                          <a:latin typeface="微軟正黑體" panose="020B0604030504040204" pitchFamily="34" charset="-120"/>
                          <a:ea typeface="微軟正黑體" panose="020B0604030504040204" pitchFamily="34" charset="-120"/>
                        </a:rPr>
                        <a:t>9</a:t>
                      </a:r>
                      <a:r>
                        <a:rPr lang="zh-TW" altLang="en-US" sz="800" b="0" i="0" u="none" strike="noStrike" dirty="0" smtClean="0">
                          <a:solidFill>
                            <a:srgbClr val="FFFFFF"/>
                          </a:solidFill>
                          <a:effectLst/>
                          <a:latin typeface="微軟正黑體" panose="020B0604030504040204" pitchFamily="34" charset="-120"/>
                          <a:ea typeface="微軟正黑體" panose="020B0604030504040204" pitchFamily="34" charset="-120"/>
                        </a:rPr>
                        <a:t>月</a:t>
                      </a:r>
                      <a:endParaRPr lang="zh-TW" altLang="en-US" sz="800" b="0" i="0" u="none" strike="noStrike" dirty="0">
                        <a:solidFill>
                          <a:srgbClr val="FFFFFF"/>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dirty="0" smtClean="0">
                          <a:solidFill>
                            <a:srgbClr val="FFFFFF"/>
                          </a:solidFill>
                          <a:effectLst/>
                          <a:latin typeface="微軟正黑體" panose="020B0604030504040204" pitchFamily="34" charset="-120"/>
                          <a:ea typeface="微軟正黑體" panose="020B0604030504040204" pitchFamily="34" charset="-120"/>
                        </a:rPr>
                        <a:t>10</a:t>
                      </a:r>
                      <a:r>
                        <a:rPr lang="zh-TW" altLang="en-US" sz="800" b="0" i="0" u="none" strike="noStrike" dirty="0">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dirty="0">
                          <a:solidFill>
                            <a:srgbClr val="FFFFFF"/>
                          </a:solidFill>
                          <a:effectLst/>
                          <a:latin typeface="微軟正黑體" panose="020B0604030504040204" pitchFamily="34" charset="-120"/>
                          <a:ea typeface="微軟正黑體" panose="020B0604030504040204" pitchFamily="34" charset="-120"/>
                        </a:rPr>
                        <a:t>11</a:t>
                      </a:r>
                      <a:r>
                        <a:rPr lang="zh-TW" altLang="en-US" sz="800" b="0" i="0" u="none" strike="noStrike" dirty="0">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dirty="0">
                          <a:solidFill>
                            <a:srgbClr val="FFFFFF"/>
                          </a:solidFill>
                          <a:effectLst/>
                          <a:latin typeface="微軟正黑體" panose="020B0604030504040204" pitchFamily="34" charset="-120"/>
                          <a:ea typeface="微軟正黑體" panose="020B0604030504040204" pitchFamily="34" charset="-120"/>
                        </a:rPr>
                        <a:t>12</a:t>
                      </a:r>
                      <a:r>
                        <a:rPr lang="zh-TW" altLang="en-US" sz="800" b="0" i="0" u="none" strike="noStrike" dirty="0">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en-US" altLang="zh-TW" sz="800" b="0" i="0" u="none" strike="noStrike" dirty="0" smtClean="0">
                          <a:solidFill>
                            <a:srgbClr val="FFFFFF"/>
                          </a:solidFill>
                          <a:effectLst/>
                          <a:latin typeface="微軟正黑體" panose="020B0604030504040204" pitchFamily="34" charset="-120"/>
                          <a:ea typeface="微軟正黑體" panose="020B0604030504040204" pitchFamily="34" charset="-120"/>
                        </a:rPr>
                        <a:t>2022</a:t>
                      </a:r>
                      <a:r>
                        <a:rPr lang="zh-TW" altLang="en-US" sz="800" b="0" i="0" u="none" strike="noStrike" dirty="0" smtClean="0">
                          <a:solidFill>
                            <a:srgbClr val="FFFFFF"/>
                          </a:solidFill>
                          <a:effectLst/>
                          <a:latin typeface="微軟正黑體" panose="020B0604030504040204" pitchFamily="34" charset="-120"/>
                          <a:ea typeface="微軟正黑體" panose="020B0604030504040204" pitchFamily="34" charset="-120"/>
                        </a:rPr>
                        <a:t>年</a:t>
                      </a:r>
                      <a:br>
                        <a:rPr lang="zh-TW" altLang="en-US" sz="800" b="0" i="0" u="none" strike="noStrike" dirty="0" smtClean="0">
                          <a:solidFill>
                            <a:srgbClr val="FFFFFF"/>
                          </a:solidFill>
                          <a:effectLst/>
                          <a:latin typeface="微軟正黑體" panose="020B0604030504040204" pitchFamily="34" charset="-120"/>
                          <a:ea typeface="微軟正黑體" panose="020B0604030504040204" pitchFamily="34" charset="-120"/>
                        </a:rPr>
                      </a:br>
                      <a:r>
                        <a:rPr lang="en-US" altLang="zh-TW" sz="800" b="0" i="0" u="none" strike="noStrike" dirty="0" smtClean="0">
                          <a:solidFill>
                            <a:srgbClr val="FFFFFF"/>
                          </a:solidFill>
                          <a:effectLst/>
                          <a:latin typeface="微軟正黑體" panose="020B0604030504040204" pitchFamily="34" charset="-120"/>
                          <a:ea typeface="微軟正黑體" panose="020B0604030504040204" pitchFamily="34" charset="-120"/>
                        </a:rPr>
                        <a:t>1</a:t>
                      </a:r>
                      <a:r>
                        <a:rPr lang="zh-TW" altLang="en-US" sz="800" b="0" i="0" u="none" strike="noStrike" dirty="0" smtClean="0">
                          <a:solidFill>
                            <a:srgbClr val="FFFFFF"/>
                          </a:solidFill>
                          <a:effectLst/>
                          <a:latin typeface="微軟正黑體" panose="020B0604030504040204" pitchFamily="34" charset="-120"/>
                          <a:ea typeface="微軟正黑體" panose="020B0604030504040204" pitchFamily="34" charset="-120"/>
                        </a:rPr>
                        <a:t>月</a:t>
                      </a:r>
                    </a:p>
                    <a:p>
                      <a:pPr algn="ctr" fontAlgn="ctr"/>
                      <a:endParaRPr lang="zh-TW" altLang="en-US" sz="800" b="0" i="0" u="none" strike="noStrike" dirty="0">
                        <a:solidFill>
                          <a:srgbClr val="FFFFFF"/>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dirty="0" smtClean="0">
                          <a:solidFill>
                            <a:srgbClr val="FFFFFF"/>
                          </a:solidFill>
                          <a:effectLst/>
                          <a:latin typeface="微軟正黑體" panose="020B0604030504040204" pitchFamily="34" charset="-120"/>
                          <a:ea typeface="微軟正黑體" panose="020B0604030504040204" pitchFamily="34" charset="-120"/>
                        </a:rPr>
                        <a:t>2</a:t>
                      </a:r>
                      <a:r>
                        <a:rPr lang="zh-TW" altLang="en-US" sz="800" b="0" i="0" u="none" strike="noStrike" dirty="0" smtClean="0">
                          <a:solidFill>
                            <a:srgbClr val="FFFFFF"/>
                          </a:solidFill>
                          <a:effectLst/>
                          <a:latin typeface="微軟正黑體" panose="020B0604030504040204" pitchFamily="34" charset="-120"/>
                          <a:ea typeface="微軟正黑體" panose="020B0604030504040204" pitchFamily="34" charset="-120"/>
                        </a:rPr>
                        <a:t>月</a:t>
                      </a:r>
                      <a:endParaRPr lang="zh-TW" altLang="en-US" sz="800" b="0" i="0" u="none" strike="noStrike" dirty="0">
                        <a:solidFill>
                          <a:srgbClr val="FFFFFF"/>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dirty="0" smtClean="0">
                          <a:solidFill>
                            <a:srgbClr val="FFFFFF"/>
                          </a:solidFill>
                          <a:effectLst/>
                          <a:latin typeface="微軟正黑體" panose="020B0604030504040204" pitchFamily="34" charset="-120"/>
                          <a:ea typeface="微軟正黑體" panose="020B0604030504040204" pitchFamily="34" charset="-120"/>
                        </a:rPr>
                        <a:t>3</a:t>
                      </a:r>
                      <a:r>
                        <a:rPr lang="zh-TW" altLang="en-US" sz="800" b="0" i="0" u="none" strike="noStrike" dirty="0" smtClean="0">
                          <a:solidFill>
                            <a:srgbClr val="FFFFFF"/>
                          </a:solidFill>
                          <a:effectLst/>
                          <a:latin typeface="微軟正黑體" panose="020B0604030504040204" pitchFamily="34" charset="-120"/>
                          <a:ea typeface="微軟正黑體" panose="020B0604030504040204" pitchFamily="34" charset="-120"/>
                        </a:rPr>
                        <a:t>月</a:t>
                      </a:r>
                      <a:endParaRPr lang="zh-TW" altLang="en-US" sz="800" b="0" i="0" u="none" strike="noStrike" dirty="0">
                        <a:solidFill>
                          <a:srgbClr val="FFFFFF"/>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dirty="0" smtClean="0">
                          <a:solidFill>
                            <a:srgbClr val="FFFFFF"/>
                          </a:solidFill>
                          <a:effectLst/>
                          <a:latin typeface="微軟正黑體" panose="020B0604030504040204" pitchFamily="34" charset="-120"/>
                          <a:ea typeface="微軟正黑體" panose="020B0604030504040204" pitchFamily="34" charset="-120"/>
                        </a:rPr>
                        <a:t>4</a:t>
                      </a:r>
                      <a:r>
                        <a:rPr lang="zh-TW" altLang="en-US" sz="800" b="0" i="0" u="none" strike="noStrike" dirty="0" smtClean="0">
                          <a:solidFill>
                            <a:srgbClr val="FFFFFF"/>
                          </a:solidFill>
                          <a:effectLst/>
                          <a:latin typeface="微軟正黑體" panose="020B0604030504040204" pitchFamily="34" charset="-120"/>
                          <a:ea typeface="微軟正黑體" panose="020B0604030504040204" pitchFamily="34" charset="-120"/>
                        </a:rPr>
                        <a:t>月</a:t>
                      </a:r>
                      <a:endParaRPr lang="zh-TW" altLang="en-US" sz="800" b="0" i="0" u="none" strike="noStrike" dirty="0">
                        <a:solidFill>
                          <a:srgbClr val="FFFFFF"/>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dirty="0" smtClean="0">
                          <a:solidFill>
                            <a:srgbClr val="FFFFFF"/>
                          </a:solidFill>
                          <a:effectLst/>
                          <a:latin typeface="微軟正黑體" panose="020B0604030504040204" pitchFamily="34" charset="-120"/>
                          <a:ea typeface="微軟正黑體" panose="020B0604030504040204" pitchFamily="34" charset="-120"/>
                        </a:rPr>
                        <a:t>5</a:t>
                      </a:r>
                      <a:r>
                        <a:rPr lang="zh-TW" altLang="en-US" sz="800" b="0" i="0" u="none" strike="noStrike" dirty="0" smtClean="0">
                          <a:solidFill>
                            <a:srgbClr val="FFFFFF"/>
                          </a:solidFill>
                          <a:effectLst/>
                          <a:latin typeface="微軟正黑體" panose="020B0604030504040204" pitchFamily="34" charset="-120"/>
                          <a:ea typeface="微軟正黑體" panose="020B0604030504040204" pitchFamily="34" charset="-120"/>
                        </a:rPr>
                        <a:t>月</a:t>
                      </a:r>
                      <a:endParaRPr lang="zh-TW" altLang="en-US" sz="800" b="0" i="0" u="none" strike="noStrike" dirty="0">
                        <a:solidFill>
                          <a:srgbClr val="FFFFFF"/>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dirty="0" smtClean="0">
                          <a:solidFill>
                            <a:srgbClr val="FFFFFF"/>
                          </a:solidFill>
                          <a:effectLst/>
                          <a:latin typeface="微軟正黑體" panose="020B0604030504040204" pitchFamily="34" charset="-120"/>
                          <a:ea typeface="微軟正黑體" panose="020B0604030504040204" pitchFamily="34" charset="-120"/>
                        </a:rPr>
                        <a:t>6</a:t>
                      </a:r>
                      <a:r>
                        <a:rPr lang="zh-TW" altLang="en-US" sz="800" b="0" i="0" u="none" strike="noStrike" dirty="0" smtClean="0">
                          <a:solidFill>
                            <a:srgbClr val="FFFFFF"/>
                          </a:solidFill>
                          <a:effectLst/>
                          <a:latin typeface="微軟正黑體" panose="020B0604030504040204" pitchFamily="34" charset="-120"/>
                          <a:ea typeface="微軟正黑體" panose="020B0604030504040204" pitchFamily="34" charset="-120"/>
                        </a:rPr>
                        <a:t>月</a:t>
                      </a:r>
                      <a:endParaRPr lang="zh-TW" altLang="en-US" sz="800" b="0" i="0" u="none" strike="noStrike" dirty="0">
                        <a:solidFill>
                          <a:srgbClr val="FFFFFF"/>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dirty="0" smtClean="0">
                          <a:solidFill>
                            <a:srgbClr val="FFFFFF"/>
                          </a:solidFill>
                          <a:effectLst/>
                          <a:latin typeface="微軟正黑體" panose="020B0604030504040204" pitchFamily="34" charset="-120"/>
                          <a:ea typeface="微軟正黑體" panose="020B0604030504040204" pitchFamily="34" charset="-120"/>
                        </a:rPr>
                        <a:t>7</a:t>
                      </a:r>
                      <a:r>
                        <a:rPr lang="zh-TW" altLang="en-US" sz="800" b="0" i="0" u="none" strike="noStrike" dirty="0" smtClean="0">
                          <a:solidFill>
                            <a:srgbClr val="FFFFFF"/>
                          </a:solidFill>
                          <a:effectLst/>
                          <a:latin typeface="微軟正黑體" panose="020B0604030504040204" pitchFamily="34" charset="-120"/>
                          <a:ea typeface="微軟正黑體" panose="020B0604030504040204" pitchFamily="34" charset="-120"/>
                        </a:rPr>
                        <a:t>月</a:t>
                      </a:r>
                      <a:endParaRPr lang="zh-TW" altLang="en-US" sz="800" b="0" i="0" u="none" strike="noStrike" dirty="0">
                        <a:solidFill>
                          <a:srgbClr val="FFFFFF"/>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dirty="0" smtClean="0">
                          <a:solidFill>
                            <a:srgbClr val="FFFFFF"/>
                          </a:solidFill>
                          <a:effectLst/>
                          <a:latin typeface="微軟正黑體" panose="020B0604030504040204" pitchFamily="34" charset="-120"/>
                          <a:ea typeface="微軟正黑體" panose="020B0604030504040204" pitchFamily="34" charset="-120"/>
                        </a:rPr>
                        <a:t>8</a:t>
                      </a:r>
                      <a:r>
                        <a:rPr lang="zh-TW" altLang="en-US" sz="800" b="0" i="0" u="none" strike="noStrike" dirty="0" smtClean="0">
                          <a:solidFill>
                            <a:srgbClr val="FFFFFF"/>
                          </a:solidFill>
                          <a:effectLst/>
                          <a:latin typeface="微軟正黑體" panose="020B0604030504040204" pitchFamily="34" charset="-120"/>
                          <a:ea typeface="微軟正黑體" panose="020B0604030504040204" pitchFamily="34" charset="-120"/>
                        </a:rPr>
                        <a:t>月</a:t>
                      </a:r>
                      <a:endParaRPr lang="zh-TW" altLang="en-US" sz="800" b="0" i="0" u="none" strike="noStrike" dirty="0">
                        <a:solidFill>
                          <a:srgbClr val="FFFFFF"/>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dirty="0" smtClean="0">
                          <a:solidFill>
                            <a:srgbClr val="FFFFFF"/>
                          </a:solidFill>
                          <a:effectLst/>
                          <a:latin typeface="微軟正黑體" panose="020B0604030504040204" pitchFamily="34" charset="-120"/>
                          <a:ea typeface="微軟正黑體" panose="020B0604030504040204" pitchFamily="34" charset="-120"/>
                        </a:rPr>
                        <a:t>9</a:t>
                      </a:r>
                      <a:r>
                        <a:rPr lang="zh-TW" altLang="en-US" sz="800" b="0" i="0" u="none" strike="noStrike" dirty="0" smtClean="0">
                          <a:solidFill>
                            <a:srgbClr val="FFFFFF"/>
                          </a:solidFill>
                          <a:effectLst/>
                          <a:latin typeface="微軟正黑體" panose="020B0604030504040204" pitchFamily="34" charset="-120"/>
                          <a:ea typeface="微軟正黑體" panose="020B0604030504040204" pitchFamily="34" charset="-120"/>
                        </a:rPr>
                        <a:t>月</a:t>
                      </a:r>
                      <a:endParaRPr lang="zh-TW" altLang="en-US" sz="800" b="0" i="0" u="none" strike="noStrike" dirty="0">
                        <a:solidFill>
                          <a:srgbClr val="FFFFFF"/>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dirty="0" smtClean="0">
                          <a:solidFill>
                            <a:srgbClr val="FFFFFF"/>
                          </a:solidFill>
                          <a:effectLst/>
                          <a:latin typeface="微軟正黑體" panose="020B0604030504040204" pitchFamily="34" charset="-120"/>
                          <a:ea typeface="微軟正黑體" panose="020B0604030504040204" pitchFamily="34" charset="-120"/>
                        </a:rPr>
                        <a:t>10</a:t>
                      </a:r>
                      <a:r>
                        <a:rPr lang="zh-TW" altLang="en-US" sz="800" b="0" i="0" u="none" strike="noStrike" dirty="0" smtClean="0">
                          <a:solidFill>
                            <a:srgbClr val="FFFFFF"/>
                          </a:solidFill>
                          <a:effectLst/>
                          <a:latin typeface="微軟正黑體" panose="020B0604030504040204" pitchFamily="34" charset="-120"/>
                          <a:ea typeface="微軟正黑體" panose="020B0604030504040204" pitchFamily="34" charset="-120"/>
                        </a:rPr>
                        <a:t>月</a:t>
                      </a:r>
                      <a:endParaRPr lang="zh-TW" altLang="en-US" sz="800" b="0" i="0" u="none" strike="noStrike" dirty="0">
                        <a:solidFill>
                          <a:srgbClr val="FFFFFF"/>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extLst>
                  <a:ext uri="{0D108BD9-81ED-4DB2-BD59-A6C34878D82A}">
                    <a16:rowId xmlns:a16="http://schemas.microsoft.com/office/drawing/2014/main" val="10000"/>
                  </a:ext>
                </a:extLst>
              </a:tr>
              <a:tr h="648072">
                <a:tc>
                  <a:txBody>
                    <a:bodyPr/>
                    <a:lstStyle/>
                    <a:p>
                      <a:pPr algn="ctr" fontAlgn="ctr"/>
                      <a:r>
                        <a:rPr lang="zh-TW" altLang="en-US" sz="1000" b="0" i="0" u="none" strike="noStrike" dirty="0">
                          <a:solidFill>
                            <a:srgbClr val="000000"/>
                          </a:solidFill>
                          <a:latin typeface="微軟正黑體" pitchFamily="34" charset="-120"/>
                          <a:ea typeface="微軟正黑體" pitchFamily="34" charset="-120"/>
                        </a:rPr>
                        <a:t>物價</a:t>
                      </a:r>
                      <a:endParaRPr lang="en-US" altLang="zh-TW" sz="1000" b="0" i="0" u="none" strike="noStrike" dirty="0">
                        <a:solidFill>
                          <a:srgbClr val="000000"/>
                        </a:solidFill>
                        <a:latin typeface="微軟正黑體" pitchFamily="34" charset="-120"/>
                        <a:ea typeface="微軟正黑體" pitchFamily="34" charset="-120"/>
                      </a:endParaRPr>
                    </a:p>
                    <a:p>
                      <a:pPr algn="ctr" fontAlgn="ctr"/>
                      <a:r>
                        <a:rPr lang="zh-TW" altLang="en-US" sz="1000" b="0" i="0" u="none" strike="noStrike" dirty="0">
                          <a:solidFill>
                            <a:srgbClr val="000000"/>
                          </a:solidFill>
                          <a:latin typeface="微軟正黑體" pitchFamily="34" charset="-120"/>
                          <a:ea typeface="微軟正黑體" pitchFamily="34" charset="-120"/>
                        </a:rPr>
                        <a:t>指數</a:t>
                      </a:r>
                      <a:endParaRPr lang="en-US" altLang="zh-TW" sz="1000" b="0" i="0" u="none" strike="noStrike" dirty="0">
                        <a:solidFill>
                          <a:srgbClr val="000000"/>
                        </a:solidFill>
                        <a:latin typeface="微軟正黑體" pitchFamily="34" charset="-120"/>
                        <a:ea typeface="微軟正黑體"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97.2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97.7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98.0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98.2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98.4</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98.6</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98.7</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99.1</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99.8</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100.2</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100.4</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101.4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102.8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104.6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105.4</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105.8</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106.5</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108.6</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112.2</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113.9</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115.5</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115.6</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117</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smtClean="0">
                          <a:solidFill>
                            <a:srgbClr val="000000"/>
                          </a:solidFill>
                          <a:effectLst/>
                          <a:latin typeface="微軟正黑體" panose="020B0604030504040204" pitchFamily="34" charset="-120"/>
                          <a:ea typeface="微軟正黑體" panose="020B0604030504040204" pitchFamily="34" charset="-120"/>
                        </a:rPr>
                        <a:t>117.4</a:t>
                      </a:r>
                      <a:endPar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graphicFrame>
        <p:nvGraphicFramePr>
          <p:cNvPr id="8" name="圖表 7"/>
          <p:cNvGraphicFramePr/>
          <p:nvPr>
            <p:extLst>
              <p:ext uri="{D42A27DB-BD31-4B8C-83A1-F6EECF244321}">
                <p14:modId xmlns:p14="http://schemas.microsoft.com/office/powerpoint/2010/main" val="4202181624"/>
              </p:ext>
            </p:extLst>
          </p:nvPr>
        </p:nvGraphicFramePr>
        <p:xfrm>
          <a:off x="658374" y="1157682"/>
          <a:ext cx="8438000" cy="38201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107504" y="6547627"/>
            <a:ext cx="8496944" cy="523220"/>
          </a:xfrm>
          <a:prstGeom prst="rect">
            <a:avLst/>
          </a:prstGeom>
          <a:noFill/>
        </p:spPr>
        <p:txBody>
          <a:bodyPr wrap="square" rtlCol="0">
            <a:spAutoFit/>
          </a:bodyPr>
          <a:lstStyle/>
          <a:p>
            <a:r>
              <a:rPr lang="zh-TW" altLang="en-US" sz="1400" b="1" dirty="0">
                <a:solidFill>
                  <a:schemeClr val="tx2"/>
                </a:solidFill>
                <a:latin typeface="微軟正黑體" pitchFamily="34" charset="-120"/>
                <a:ea typeface="微軟正黑體" pitchFamily="34" charset="-120"/>
              </a:rPr>
              <a:t>資料來源：中華民國統計資訊網；</a:t>
            </a:r>
            <a:r>
              <a:rPr lang="zh-TW" altLang="en-US" sz="1400" b="1" dirty="0">
                <a:solidFill>
                  <a:srgbClr val="FF0000"/>
                </a:solidFill>
                <a:latin typeface="微軟正黑體" pitchFamily="34" charset="-120"/>
                <a:ea typeface="微軟正黑體" pitchFamily="34" charset="-120"/>
              </a:rPr>
              <a:t>營造工程指數計算基期由</a:t>
            </a:r>
            <a:r>
              <a:rPr lang="en-US" altLang="zh-TW" sz="1400" b="1" dirty="0">
                <a:solidFill>
                  <a:srgbClr val="FF0000"/>
                </a:solidFill>
                <a:latin typeface="微軟正黑體" pitchFamily="34" charset="-120"/>
                <a:ea typeface="微軟正黑體" pitchFamily="34" charset="-120"/>
              </a:rPr>
              <a:t>95</a:t>
            </a:r>
            <a:r>
              <a:rPr lang="zh-TW" altLang="en-US" sz="1400" b="1" dirty="0">
                <a:solidFill>
                  <a:srgbClr val="FF0000"/>
                </a:solidFill>
                <a:latin typeface="微軟正黑體" pitchFamily="34" charset="-120"/>
                <a:ea typeface="微軟正黑體" pitchFamily="34" charset="-120"/>
              </a:rPr>
              <a:t>年改為</a:t>
            </a:r>
            <a:r>
              <a:rPr lang="en-US" altLang="zh-TW" sz="1400" b="1" dirty="0">
                <a:solidFill>
                  <a:srgbClr val="FF0000"/>
                </a:solidFill>
                <a:latin typeface="微軟正黑體" pitchFamily="34" charset="-120"/>
                <a:ea typeface="微軟正黑體" pitchFamily="34" charset="-120"/>
              </a:rPr>
              <a:t>110</a:t>
            </a:r>
            <a:r>
              <a:rPr lang="zh-TW" altLang="en-US" sz="1400" b="1" dirty="0">
                <a:solidFill>
                  <a:srgbClr val="FF0000"/>
                </a:solidFill>
                <a:latin typeface="微軟正黑體" panose="020B0604030504040204" pitchFamily="34" charset="-120"/>
                <a:ea typeface="微軟正黑體" panose="020B0604030504040204" pitchFamily="34" charset="-120"/>
              </a:rPr>
              <a:t>年，故指數重新計算。</a:t>
            </a:r>
            <a:br>
              <a:rPr lang="zh-TW" altLang="en-US" sz="1400" b="1" dirty="0">
                <a:solidFill>
                  <a:srgbClr val="FF0000"/>
                </a:solidFill>
                <a:latin typeface="微軟正黑體" panose="020B0604030504040204" pitchFamily="34" charset="-120"/>
                <a:ea typeface="微軟正黑體" panose="020B0604030504040204" pitchFamily="34" charset="-120"/>
              </a:rPr>
            </a:br>
            <a:endParaRPr lang="zh-TW" altLang="en-US" sz="1400" b="1" dirty="0">
              <a:solidFill>
                <a:srgbClr val="FF0000"/>
              </a:solidFill>
              <a:latin typeface="微軟正黑體" panose="020B0604030504040204" pitchFamily="34" charset="-120"/>
              <a:ea typeface="微軟正黑體" panose="020B0604030504040204" pitchFamily="34" charset="-120"/>
            </a:endParaRPr>
          </a:p>
        </p:txBody>
      </p:sp>
      <p:sp>
        <p:nvSpPr>
          <p:cNvPr id="9" name="標題 3"/>
          <p:cNvSpPr txBox="1">
            <a:spLocks/>
          </p:cNvSpPr>
          <p:nvPr/>
        </p:nvSpPr>
        <p:spPr>
          <a:xfrm>
            <a:off x="481574" y="101085"/>
            <a:ext cx="8229600" cy="90872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lgn="ctr" defTabSz="914400" fontAlgn="auto">
              <a:spcAft>
                <a:spcPts val="0"/>
              </a:spcAft>
              <a:defRPr/>
            </a:pPr>
            <a:r>
              <a:rPr kumimoji="0" lang="en-US" altLang="zh-TW" sz="2800" i="0" u="none" strike="noStrike" kern="1200" cap="none" spc="0" normalizeH="0" baseline="0" noProof="0" dirty="0" smtClean="0">
                <a:ln>
                  <a:noFill/>
                </a:ln>
                <a:effectLst/>
                <a:uLnTx/>
                <a:uFillTx/>
                <a:latin typeface="微軟正黑體" pitchFamily="34" charset="-120"/>
                <a:ea typeface="微軟正黑體" pitchFamily="34" charset="-120"/>
                <a:cs typeface="+mj-cs"/>
              </a:rPr>
              <a:t>B.</a:t>
            </a:r>
            <a:r>
              <a:rPr kumimoji="0" lang="zh-TW" altLang="en-US" sz="2800" dirty="0" smtClean="0">
                <a:latin typeface="微軟正黑體" pitchFamily="34" charset="-120"/>
                <a:ea typeface="微軟正黑體" pitchFamily="34" charset="-120"/>
              </a:rPr>
              <a:t>營造工程物價指數</a:t>
            </a:r>
            <a:r>
              <a:rPr lang="zh-TW" altLang="en-US" sz="2800" dirty="0" smtClean="0">
                <a:latin typeface="微軟正黑體" pitchFamily="34" charset="-120"/>
                <a:ea typeface="微軟正黑體" pitchFamily="34" charset="-120"/>
              </a:rPr>
              <a:t> </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 </a:t>
            </a:r>
            <a:r>
              <a:rPr kumimoji="0" lang="zh-TW" altLang="en-US" sz="2800" dirty="0" smtClean="0">
                <a:solidFill>
                  <a:srgbClr val="0000FF"/>
                </a:solidFill>
                <a:latin typeface="微軟正黑體" pitchFamily="34" charset="-120"/>
                <a:ea typeface="微軟正黑體" pitchFamily="34" charset="-120"/>
              </a:rPr>
              <a:t>預拌混凝土</a:t>
            </a:r>
            <a:endParaRPr kumimoji="0" lang="en-US" altLang="zh-TW" sz="2800" dirty="0" smtClean="0">
              <a:solidFill>
                <a:srgbClr val="0000FF"/>
              </a:solidFill>
              <a:latin typeface="微軟正黑體" pitchFamily="34" charset="-120"/>
              <a:ea typeface="微軟正黑體" pitchFamily="34" charset="-120"/>
            </a:endParaRPr>
          </a:p>
          <a:p>
            <a:pPr lvl="0" algn="ctr" defTabSz="914400" fontAlgn="auto">
              <a:spcAft>
                <a:spcPts val="0"/>
              </a:spcAft>
              <a:defRPr/>
            </a:pPr>
            <a:r>
              <a:rPr kumimoji="0" lang="en-US" altLang="zh-TW" sz="2800" i="0" u="none" strike="noStrike" kern="1200" cap="none" spc="0" normalizeH="0" baseline="0" noProof="0" dirty="0" smtClean="0">
                <a:ln>
                  <a:noFill/>
                </a:ln>
                <a:effectLst/>
                <a:uLnTx/>
                <a:uFillTx/>
                <a:latin typeface="微軟正黑體" pitchFamily="34" charset="-120"/>
                <a:ea typeface="微軟正黑體" pitchFamily="34" charset="-120"/>
                <a:cs typeface="+mj-cs"/>
              </a:rPr>
              <a:t>2022/11 ~ 2024/10</a:t>
            </a:r>
            <a:endParaRPr kumimoji="0" lang="zh-TW" altLang="en-US" sz="2800" i="0" u="none" strike="noStrike" kern="1200" cap="none" spc="0" normalizeH="0" baseline="0" noProof="0" dirty="0">
              <a:ln>
                <a:noFill/>
              </a:ln>
              <a:solidFill>
                <a:srgbClr val="0000FF"/>
              </a:solidFill>
              <a:effectLst/>
              <a:uLnTx/>
              <a:uFillTx/>
              <a:latin typeface="微軟正黑體" pitchFamily="34" charset="-120"/>
              <a:ea typeface="微軟正黑體" pitchFamily="34" charset="-120"/>
              <a:cs typeface="+mj-cs"/>
            </a:endParaRPr>
          </a:p>
        </p:txBody>
      </p:sp>
      <p:sp>
        <p:nvSpPr>
          <p:cNvPr id="10" name="文字方塊 9"/>
          <p:cNvSpPr txBox="1"/>
          <p:nvPr/>
        </p:nvSpPr>
        <p:spPr>
          <a:xfrm>
            <a:off x="7944592" y="142506"/>
            <a:ext cx="1175658" cy="369332"/>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zh-TW" altLang="en-US" kern="0" dirty="0" smtClean="0">
                <a:latin typeface="微軟正黑體" pitchFamily="34" charset="-120"/>
                <a:ea typeface="微軟正黑體" pitchFamily="34" charset="-120"/>
              </a:rPr>
              <a:t>重要附表</a:t>
            </a:r>
            <a:endParaRPr lang="zh-TW" altLang="en-US" dirty="0"/>
          </a:p>
        </p:txBody>
      </p:sp>
      <p:sp>
        <p:nvSpPr>
          <p:cNvPr id="11" name="文字方塊 10"/>
          <p:cNvSpPr txBox="1"/>
          <p:nvPr/>
        </p:nvSpPr>
        <p:spPr>
          <a:xfrm>
            <a:off x="8217657" y="6488668"/>
            <a:ext cx="918621" cy="369332"/>
          </a:xfrm>
          <a:prstGeom prst="rect">
            <a:avLst/>
          </a:prstGeom>
          <a:noFill/>
        </p:spPr>
        <p:txBody>
          <a:bodyPr wrap="square" rtlCol="0">
            <a:spAutoFit/>
          </a:bodyPr>
          <a:lstStyle/>
          <a:p>
            <a:pPr algn="ctr"/>
            <a:r>
              <a:rPr lang="en-US" altLang="zh-TW" dirty="0" smtClean="0">
                <a:solidFill>
                  <a:schemeClr val="bg1">
                    <a:lumMod val="50000"/>
                  </a:schemeClr>
                </a:solidFill>
              </a:rPr>
              <a:t>P.16</a:t>
            </a:r>
            <a:endParaRPr lang="zh-TW" altLang="en-US" dirty="0">
              <a:solidFill>
                <a:schemeClr val="bg1">
                  <a:lumMod val="50000"/>
                </a:schemeClr>
              </a:solidFill>
            </a:endParaRPr>
          </a:p>
        </p:txBody>
      </p:sp>
      <p:graphicFrame>
        <p:nvGraphicFramePr>
          <p:cNvPr id="13" name="表格 12"/>
          <p:cNvGraphicFramePr>
            <a:graphicFrameLocks noGrp="1"/>
          </p:cNvGraphicFramePr>
          <p:nvPr>
            <p:extLst>
              <p:ext uri="{D42A27DB-BD31-4B8C-83A1-F6EECF244321}">
                <p14:modId xmlns:p14="http://schemas.microsoft.com/office/powerpoint/2010/main" val="584802154"/>
              </p:ext>
            </p:extLst>
          </p:nvPr>
        </p:nvGraphicFramePr>
        <p:xfrm>
          <a:off x="96374" y="5085184"/>
          <a:ext cx="9000000" cy="1296144"/>
        </p:xfrm>
        <a:graphic>
          <a:graphicData uri="http://schemas.openxmlformats.org/drawingml/2006/table">
            <a:tbl>
              <a:tblPr/>
              <a:tblGrid>
                <a:gridCol w="360000">
                  <a:extLst>
                    <a:ext uri="{9D8B030D-6E8A-4147-A177-3AD203B41FA5}">
                      <a16:colId xmlns:a16="http://schemas.microsoft.com/office/drawing/2014/main" val="20000"/>
                    </a:ext>
                  </a:extLst>
                </a:gridCol>
                <a:gridCol w="360000">
                  <a:extLst>
                    <a:ext uri="{9D8B030D-6E8A-4147-A177-3AD203B41FA5}">
                      <a16:colId xmlns:a16="http://schemas.microsoft.com/office/drawing/2014/main" val="20001"/>
                    </a:ext>
                  </a:extLst>
                </a:gridCol>
                <a:gridCol w="360000">
                  <a:extLst>
                    <a:ext uri="{9D8B030D-6E8A-4147-A177-3AD203B41FA5}">
                      <a16:colId xmlns:a16="http://schemas.microsoft.com/office/drawing/2014/main" val="20002"/>
                    </a:ext>
                  </a:extLst>
                </a:gridCol>
                <a:gridCol w="360000">
                  <a:extLst>
                    <a:ext uri="{9D8B030D-6E8A-4147-A177-3AD203B41FA5}">
                      <a16:colId xmlns:a16="http://schemas.microsoft.com/office/drawing/2014/main" val="20003"/>
                    </a:ext>
                  </a:extLst>
                </a:gridCol>
                <a:gridCol w="360000">
                  <a:extLst>
                    <a:ext uri="{9D8B030D-6E8A-4147-A177-3AD203B41FA5}">
                      <a16:colId xmlns:a16="http://schemas.microsoft.com/office/drawing/2014/main" val="20004"/>
                    </a:ext>
                  </a:extLst>
                </a:gridCol>
                <a:gridCol w="360000">
                  <a:extLst>
                    <a:ext uri="{9D8B030D-6E8A-4147-A177-3AD203B41FA5}">
                      <a16:colId xmlns:a16="http://schemas.microsoft.com/office/drawing/2014/main" val="20005"/>
                    </a:ext>
                  </a:extLst>
                </a:gridCol>
                <a:gridCol w="360000">
                  <a:extLst>
                    <a:ext uri="{9D8B030D-6E8A-4147-A177-3AD203B41FA5}">
                      <a16:colId xmlns:a16="http://schemas.microsoft.com/office/drawing/2014/main" val="20006"/>
                    </a:ext>
                  </a:extLst>
                </a:gridCol>
                <a:gridCol w="360000">
                  <a:extLst>
                    <a:ext uri="{9D8B030D-6E8A-4147-A177-3AD203B41FA5}">
                      <a16:colId xmlns:a16="http://schemas.microsoft.com/office/drawing/2014/main" val="20007"/>
                    </a:ext>
                  </a:extLst>
                </a:gridCol>
                <a:gridCol w="360000">
                  <a:extLst>
                    <a:ext uri="{9D8B030D-6E8A-4147-A177-3AD203B41FA5}">
                      <a16:colId xmlns:a16="http://schemas.microsoft.com/office/drawing/2014/main" val="20008"/>
                    </a:ext>
                  </a:extLst>
                </a:gridCol>
                <a:gridCol w="360000">
                  <a:extLst>
                    <a:ext uri="{9D8B030D-6E8A-4147-A177-3AD203B41FA5}">
                      <a16:colId xmlns:a16="http://schemas.microsoft.com/office/drawing/2014/main" val="20009"/>
                    </a:ext>
                  </a:extLst>
                </a:gridCol>
                <a:gridCol w="360000">
                  <a:extLst>
                    <a:ext uri="{9D8B030D-6E8A-4147-A177-3AD203B41FA5}">
                      <a16:colId xmlns:a16="http://schemas.microsoft.com/office/drawing/2014/main" val="20010"/>
                    </a:ext>
                  </a:extLst>
                </a:gridCol>
                <a:gridCol w="360000">
                  <a:extLst>
                    <a:ext uri="{9D8B030D-6E8A-4147-A177-3AD203B41FA5}">
                      <a16:colId xmlns:a16="http://schemas.microsoft.com/office/drawing/2014/main" val="20011"/>
                    </a:ext>
                  </a:extLst>
                </a:gridCol>
                <a:gridCol w="360000">
                  <a:extLst>
                    <a:ext uri="{9D8B030D-6E8A-4147-A177-3AD203B41FA5}">
                      <a16:colId xmlns:a16="http://schemas.microsoft.com/office/drawing/2014/main" val="20012"/>
                    </a:ext>
                  </a:extLst>
                </a:gridCol>
                <a:gridCol w="360000">
                  <a:extLst>
                    <a:ext uri="{9D8B030D-6E8A-4147-A177-3AD203B41FA5}">
                      <a16:colId xmlns:a16="http://schemas.microsoft.com/office/drawing/2014/main" val="20013"/>
                    </a:ext>
                  </a:extLst>
                </a:gridCol>
                <a:gridCol w="360000">
                  <a:extLst>
                    <a:ext uri="{9D8B030D-6E8A-4147-A177-3AD203B41FA5}">
                      <a16:colId xmlns:a16="http://schemas.microsoft.com/office/drawing/2014/main" val="20014"/>
                    </a:ext>
                  </a:extLst>
                </a:gridCol>
                <a:gridCol w="360000">
                  <a:extLst>
                    <a:ext uri="{9D8B030D-6E8A-4147-A177-3AD203B41FA5}">
                      <a16:colId xmlns:a16="http://schemas.microsoft.com/office/drawing/2014/main" val="20015"/>
                    </a:ext>
                  </a:extLst>
                </a:gridCol>
                <a:gridCol w="360000">
                  <a:extLst>
                    <a:ext uri="{9D8B030D-6E8A-4147-A177-3AD203B41FA5}">
                      <a16:colId xmlns:a16="http://schemas.microsoft.com/office/drawing/2014/main" val="20016"/>
                    </a:ext>
                  </a:extLst>
                </a:gridCol>
                <a:gridCol w="360000">
                  <a:extLst>
                    <a:ext uri="{9D8B030D-6E8A-4147-A177-3AD203B41FA5}">
                      <a16:colId xmlns:a16="http://schemas.microsoft.com/office/drawing/2014/main" val="20017"/>
                    </a:ext>
                  </a:extLst>
                </a:gridCol>
                <a:gridCol w="360000">
                  <a:extLst>
                    <a:ext uri="{9D8B030D-6E8A-4147-A177-3AD203B41FA5}">
                      <a16:colId xmlns:a16="http://schemas.microsoft.com/office/drawing/2014/main" val="20018"/>
                    </a:ext>
                  </a:extLst>
                </a:gridCol>
                <a:gridCol w="360000">
                  <a:extLst>
                    <a:ext uri="{9D8B030D-6E8A-4147-A177-3AD203B41FA5}">
                      <a16:colId xmlns:a16="http://schemas.microsoft.com/office/drawing/2014/main" val="20019"/>
                    </a:ext>
                  </a:extLst>
                </a:gridCol>
                <a:gridCol w="360000">
                  <a:extLst>
                    <a:ext uri="{9D8B030D-6E8A-4147-A177-3AD203B41FA5}">
                      <a16:colId xmlns:a16="http://schemas.microsoft.com/office/drawing/2014/main" val="20020"/>
                    </a:ext>
                  </a:extLst>
                </a:gridCol>
                <a:gridCol w="360000">
                  <a:extLst>
                    <a:ext uri="{9D8B030D-6E8A-4147-A177-3AD203B41FA5}">
                      <a16:colId xmlns:a16="http://schemas.microsoft.com/office/drawing/2014/main" val="20021"/>
                    </a:ext>
                  </a:extLst>
                </a:gridCol>
                <a:gridCol w="360000">
                  <a:extLst>
                    <a:ext uri="{9D8B030D-6E8A-4147-A177-3AD203B41FA5}">
                      <a16:colId xmlns:a16="http://schemas.microsoft.com/office/drawing/2014/main" val="20022"/>
                    </a:ext>
                  </a:extLst>
                </a:gridCol>
                <a:gridCol w="360000">
                  <a:extLst>
                    <a:ext uri="{9D8B030D-6E8A-4147-A177-3AD203B41FA5}">
                      <a16:colId xmlns:a16="http://schemas.microsoft.com/office/drawing/2014/main" val="20023"/>
                    </a:ext>
                  </a:extLst>
                </a:gridCol>
                <a:gridCol w="360000">
                  <a:extLst>
                    <a:ext uri="{9D8B030D-6E8A-4147-A177-3AD203B41FA5}">
                      <a16:colId xmlns:a16="http://schemas.microsoft.com/office/drawing/2014/main" val="20024"/>
                    </a:ext>
                  </a:extLst>
                </a:gridCol>
              </a:tblGrid>
              <a:tr h="648072">
                <a:tc>
                  <a:txBody>
                    <a:bodyPr/>
                    <a:lstStyle/>
                    <a:p>
                      <a:pPr algn="ctr" fontAlgn="ctr"/>
                      <a:r>
                        <a:rPr lang="zh-TW" altLang="en-US" sz="1000" b="0" i="0" u="none" strike="noStrike" dirty="0">
                          <a:solidFill>
                            <a:srgbClr val="FFFFFF"/>
                          </a:solidFill>
                          <a:latin typeface="微軟正黑體" pitchFamily="34" charset="-120"/>
                          <a:ea typeface="微軟正黑體" pitchFamily="34" charset="-120"/>
                        </a:rPr>
                        <a:t>年</a:t>
                      </a:r>
                      <a:r>
                        <a:rPr lang="en-US" altLang="zh-TW" sz="1000" b="0" i="0" u="none" strike="noStrike" dirty="0">
                          <a:solidFill>
                            <a:srgbClr val="FFFFFF"/>
                          </a:solidFill>
                          <a:latin typeface="微軟正黑體" pitchFamily="34" charset="-120"/>
                          <a:ea typeface="微軟正黑體" pitchFamily="34" charset="-120"/>
                        </a:rPr>
                        <a:t>/</a:t>
                      </a:r>
                      <a:r>
                        <a:rPr lang="zh-TW" altLang="en-US" sz="1000" b="0" i="0" u="none" strike="noStrike" dirty="0">
                          <a:solidFill>
                            <a:srgbClr val="FFFFFF"/>
                          </a:solidFill>
                          <a:latin typeface="微軟正黑體" pitchFamily="34" charset="-120"/>
                          <a:ea typeface="微軟正黑體" pitchFamily="34" charset="-120"/>
                        </a:rPr>
                        <a:t>月</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a:solidFill>
                            <a:srgbClr val="FFFFFF"/>
                          </a:solidFill>
                          <a:effectLst/>
                          <a:latin typeface="微軟正黑體" panose="020B0604030504040204" pitchFamily="34" charset="-120"/>
                          <a:ea typeface="微軟正黑體" panose="020B0604030504040204" pitchFamily="34" charset="-120"/>
                        </a:rPr>
                        <a:t>2022</a:t>
                      </a:r>
                      <a:r>
                        <a:rPr lang="zh-TW" altLang="en-US" sz="800" b="0" i="0" u="none" strike="noStrike">
                          <a:solidFill>
                            <a:srgbClr val="FFFFFF"/>
                          </a:solidFill>
                          <a:effectLst/>
                          <a:latin typeface="微軟正黑體" panose="020B0604030504040204" pitchFamily="34" charset="-120"/>
                          <a:ea typeface="微軟正黑體" panose="020B0604030504040204" pitchFamily="34" charset="-120"/>
                        </a:rPr>
                        <a:t>年</a:t>
                      </a:r>
                      <a:br>
                        <a:rPr lang="zh-TW" altLang="en-US" sz="800" b="0" i="0" u="none" strike="noStrike">
                          <a:solidFill>
                            <a:srgbClr val="FFFFFF"/>
                          </a:solidFill>
                          <a:effectLst/>
                          <a:latin typeface="微軟正黑體" panose="020B0604030504040204" pitchFamily="34" charset="-120"/>
                          <a:ea typeface="微軟正黑體" panose="020B0604030504040204" pitchFamily="34" charset="-120"/>
                        </a:rPr>
                      </a:br>
                      <a:r>
                        <a:rPr lang="en-US" altLang="zh-TW" sz="800" b="0" i="0" u="none" strike="noStrike">
                          <a:solidFill>
                            <a:srgbClr val="FFFFFF"/>
                          </a:solidFill>
                          <a:effectLst/>
                          <a:latin typeface="微軟正黑體" panose="020B0604030504040204" pitchFamily="34" charset="-120"/>
                          <a:ea typeface="微軟正黑體" panose="020B0604030504040204" pitchFamily="34" charset="-120"/>
                        </a:rPr>
                        <a:t>11</a:t>
                      </a:r>
                      <a:r>
                        <a:rPr lang="zh-TW" altLang="en-US" sz="800" b="0"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a:solidFill>
                            <a:srgbClr val="FFFFFF"/>
                          </a:solidFill>
                          <a:effectLst/>
                          <a:latin typeface="微軟正黑體" panose="020B0604030504040204" pitchFamily="34" charset="-120"/>
                          <a:ea typeface="微軟正黑體" panose="020B0604030504040204" pitchFamily="34" charset="-120"/>
                        </a:rPr>
                        <a:t>12</a:t>
                      </a:r>
                      <a:r>
                        <a:rPr lang="zh-TW" altLang="en-US" sz="800" b="0"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a:solidFill>
                            <a:srgbClr val="FFFFFF"/>
                          </a:solidFill>
                          <a:effectLst/>
                          <a:latin typeface="微軟正黑體" panose="020B0604030504040204" pitchFamily="34" charset="-120"/>
                          <a:ea typeface="微軟正黑體" panose="020B0604030504040204" pitchFamily="34" charset="-120"/>
                        </a:rPr>
                        <a:t>2023</a:t>
                      </a:r>
                      <a:r>
                        <a:rPr lang="zh-TW" altLang="en-US" sz="800" b="0" i="0" u="none" strike="noStrike">
                          <a:solidFill>
                            <a:srgbClr val="FFFFFF"/>
                          </a:solidFill>
                          <a:effectLst/>
                          <a:latin typeface="微軟正黑體" panose="020B0604030504040204" pitchFamily="34" charset="-120"/>
                          <a:ea typeface="微軟正黑體" panose="020B0604030504040204" pitchFamily="34" charset="-120"/>
                        </a:rPr>
                        <a:t>年</a:t>
                      </a:r>
                      <a:br>
                        <a:rPr lang="zh-TW" altLang="en-US" sz="800" b="0" i="0" u="none" strike="noStrike">
                          <a:solidFill>
                            <a:srgbClr val="FFFFFF"/>
                          </a:solidFill>
                          <a:effectLst/>
                          <a:latin typeface="微軟正黑體" panose="020B0604030504040204" pitchFamily="34" charset="-120"/>
                          <a:ea typeface="微軟正黑體" panose="020B0604030504040204" pitchFamily="34" charset="-120"/>
                        </a:rPr>
                      </a:br>
                      <a:r>
                        <a:rPr lang="en-US" altLang="zh-TW" sz="800" b="0" i="0" u="none" strike="noStrike">
                          <a:solidFill>
                            <a:srgbClr val="FFFFFF"/>
                          </a:solidFill>
                          <a:effectLst/>
                          <a:latin typeface="微軟正黑體" panose="020B0604030504040204" pitchFamily="34" charset="-120"/>
                          <a:ea typeface="微軟正黑體" panose="020B0604030504040204" pitchFamily="34" charset="-120"/>
                        </a:rPr>
                        <a:t>1</a:t>
                      </a:r>
                      <a:r>
                        <a:rPr lang="zh-TW" altLang="en-US" sz="800" b="0"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a:solidFill>
                            <a:srgbClr val="FFFFFF"/>
                          </a:solidFill>
                          <a:effectLst/>
                          <a:latin typeface="微軟正黑體" panose="020B0604030504040204" pitchFamily="34" charset="-120"/>
                          <a:ea typeface="微軟正黑體" panose="020B0604030504040204" pitchFamily="34" charset="-120"/>
                        </a:rPr>
                        <a:t>2</a:t>
                      </a:r>
                      <a:r>
                        <a:rPr lang="zh-TW" altLang="en-US" sz="800" b="0"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a:solidFill>
                            <a:srgbClr val="FFFFFF"/>
                          </a:solidFill>
                          <a:effectLst/>
                          <a:latin typeface="微軟正黑體" panose="020B0604030504040204" pitchFamily="34" charset="-120"/>
                          <a:ea typeface="微軟正黑體" panose="020B0604030504040204" pitchFamily="34" charset="-120"/>
                        </a:rPr>
                        <a:t>3</a:t>
                      </a:r>
                      <a:r>
                        <a:rPr lang="zh-TW" altLang="en-US" sz="800" b="0"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a:solidFill>
                            <a:srgbClr val="FFFFFF"/>
                          </a:solidFill>
                          <a:effectLst/>
                          <a:latin typeface="微軟正黑體" panose="020B0604030504040204" pitchFamily="34" charset="-120"/>
                          <a:ea typeface="微軟正黑體" panose="020B0604030504040204" pitchFamily="34" charset="-120"/>
                        </a:rPr>
                        <a:t>4</a:t>
                      </a:r>
                      <a:r>
                        <a:rPr lang="zh-TW" altLang="en-US" sz="800" b="0"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a:solidFill>
                            <a:srgbClr val="FFFFFF"/>
                          </a:solidFill>
                          <a:effectLst/>
                          <a:latin typeface="微軟正黑體" panose="020B0604030504040204" pitchFamily="34" charset="-120"/>
                          <a:ea typeface="微軟正黑體" panose="020B0604030504040204" pitchFamily="34" charset="-120"/>
                        </a:rPr>
                        <a:t>5</a:t>
                      </a:r>
                      <a:r>
                        <a:rPr lang="zh-TW" altLang="en-US" sz="800" b="0"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a:solidFill>
                            <a:srgbClr val="FFFFFF"/>
                          </a:solidFill>
                          <a:effectLst/>
                          <a:latin typeface="微軟正黑體" panose="020B0604030504040204" pitchFamily="34" charset="-120"/>
                          <a:ea typeface="微軟正黑體" panose="020B0604030504040204" pitchFamily="34" charset="-120"/>
                        </a:rPr>
                        <a:t>6</a:t>
                      </a:r>
                      <a:r>
                        <a:rPr lang="zh-TW" altLang="en-US" sz="800" b="0"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a:solidFill>
                            <a:srgbClr val="FFFFFF"/>
                          </a:solidFill>
                          <a:effectLst/>
                          <a:latin typeface="微軟正黑體" panose="020B0604030504040204" pitchFamily="34" charset="-120"/>
                          <a:ea typeface="微軟正黑體" panose="020B0604030504040204" pitchFamily="34" charset="-120"/>
                        </a:rPr>
                        <a:t>7</a:t>
                      </a:r>
                      <a:r>
                        <a:rPr lang="zh-TW" altLang="en-US" sz="800" b="0"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a:solidFill>
                            <a:srgbClr val="FFFFFF"/>
                          </a:solidFill>
                          <a:effectLst/>
                          <a:latin typeface="微軟正黑體" panose="020B0604030504040204" pitchFamily="34" charset="-120"/>
                          <a:ea typeface="微軟正黑體" panose="020B0604030504040204" pitchFamily="34" charset="-120"/>
                        </a:rPr>
                        <a:t>8</a:t>
                      </a:r>
                      <a:r>
                        <a:rPr lang="zh-TW" altLang="en-US" sz="800" b="0"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a:solidFill>
                            <a:srgbClr val="FFFFFF"/>
                          </a:solidFill>
                          <a:effectLst/>
                          <a:latin typeface="微軟正黑體" panose="020B0604030504040204" pitchFamily="34" charset="-120"/>
                          <a:ea typeface="微軟正黑體" panose="020B0604030504040204" pitchFamily="34" charset="-120"/>
                        </a:rPr>
                        <a:t>9</a:t>
                      </a:r>
                      <a:r>
                        <a:rPr lang="zh-TW" altLang="en-US" sz="800" b="0"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a:solidFill>
                            <a:srgbClr val="FFFFFF"/>
                          </a:solidFill>
                          <a:effectLst/>
                          <a:latin typeface="微軟正黑體" panose="020B0604030504040204" pitchFamily="34" charset="-120"/>
                          <a:ea typeface="微軟正黑體" panose="020B0604030504040204" pitchFamily="34" charset="-120"/>
                        </a:rPr>
                        <a:t>10</a:t>
                      </a:r>
                      <a:r>
                        <a:rPr lang="zh-TW" altLang="en-US" sz="800" b="0"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a:solidFill>
                            <a:srgbClr val="FFFFFF"/>
                          </a:solidFill>
                          <a:effectLst/>
                          <a:latin typeface="微軟正黑體" panose="020B0604030504040204" pitchFamily="34" charset="-120"/>
                          <a:ea typeface="微軟正黑體" panose="020B0604030504040204" pitchFamily="34" charset="-120"/>
                        </a:rPr>
                        <a:t>11</a:t>
                      </a:r>
                      <a:r>
                        <a:rPr lang="zh-TW" altLang="en-US" sz="800" b="0"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a:solidFill>
                            <a:srgbClr val="FFFFFF"/>
                          </a:solidFill>
                          <a:effectLst/>
                          <a:latin typeface="微軟正黑體" panose="020B0604030504040204" pitchFamily="34" charset="-120"/>
                          <a:ea typeface="微軟正黑體" panose="020B0604030504040204" pitchFamily="34" charset="-120"/>
                        </a:rPr>
                        <a:t>12</a:t>
                      </a:r>
                      <a:r>
                        <a:rPr lang="zh-TW" altLang="en-US" sz="800" b="0"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a:solidFill>
                            <a:srgbClr val="FFFFFF"/>
                          </a:solidFill>
                          <a:effectLst/>
                          <a:latin typeface="微軟正黑體" panose="020B0604030504040204" pitchFamily="34" charset="-120"/>
                          <a:ea typeface="微軟正黑體" panose="020B0604030504040204" pitchFamily="34" charset="-120"/>
                        </a:rPr>
                        <a:t>2024</a:t>
                      </a:r>
                      <a:r>
                        <a:rPr lang="zh-TW" altLang="en-US" sz="800" b="0" i="0" u="none" strike="noStrike">
                          <a:solidFill>
                            <a:srgbClr val="FFFFFF"/>
                          </a:solidFill>
                          <a:effectLst/>
                          <a:latin typeface="微軟正黑體" panose="020B0604030504040204" pitchFamily="34" charset="-120"/>
                          <a:ea typeface="微軟正黑體" panose="020B0604030504040204" pitchFamily="34" charset="-120"/>
                        </a:rPr>
                        <a:t>年</a:t>
                      </a:r>
                      <a:br>
                        <a:rPr lang="zh-TW" altLang="en-US" sz="800" b="0" i="0" u="none" strike="noStrike">
                          <a:solidFill>
                            <a:srgbClr val="FFFFFF"/>
                          </a:solidFill>
                          <a:effectLst/>
                          <a:latin typeface="微軟正黑體" panose="020B0604030504040204" pitchFamily="34" charset="-120"/>
                          <a:ea typeface="微軟正黑體" panose="020B0604030504040204" pitchFamily="34" charset="-120"/>
                        </a:rPr>
                      </a:br>
                      <a:r>
                        <a:rPr lang="en-US" altLang="zh-TW" sz="800" b="0" i="0" u="none" strike="noStrike">
                          <a:solidFill>
                            <a:srgbClr val="FFFFFF"/>
                          </a:solidFill>
                          <a:effectLst/>
                          <a:latin typeface="微軟正黑體" panose="020B0604030504040204" pitchFamily="34" charset="-120"/>
                          <a:ea typeface="微軟正黑體" panose="020B0604030504040204" pitchFamily="34" charset="-120"/>
                        </a:rPr>
                        <a:t>1</a:t>
                      </a:r>
                      <a:r>
                        <a:rPr lang="zh-TW" altLang="en-US" sz="800" b="0"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a:solidFill>
                            <a:srgbClr val="FFFFFF"/>
                          </a:solidFill>
                          <a:effectLst/>
                          <a:latin typeface="微軟正黑體" panose="020B0604030504040204" pitchFamily="34" charset="-120"/>
                          <a:ea typeface="微軟正黑體" panose="020B0604030504040204" pitchFamily="34" charset="-120"/>
                        </a:rPr>
                        <a:t>2</a:t>
                      </a:r>
                      <a:r>
                        <a:rPr lang="zh-TW" altLang="en-US" sz="800" b="0"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a:solidFill>
                            <a:srgbClr val="FFFFFF"/>
                          </a:solidFill>
                          <a:effectLst/>
                          <a:latin typeface="微軟正黑體" panose="020B0604030504040204" pitchFamily="34" charset="-120"/>
                          <a:ea typeface="微軟正黑體" panose="020B0604030504040204" pitchFamily="34" charset="-120"/>
                        </a:rPr>
                        <a:t>3</a:t>
                      </a:r>
                      <a:r>
                        <a:rPr lang="zh-TW" altLang="en-US" sz="800" b="0"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a:solidFill>
                            <a:srgbClr val="FFFFFF"/>
                          </a:solidFill>
                          <a:effectLst/>
                          <a:latin typeface="微軟正黑體" panose="020B0604030504040204" pitchFamily="34" charset="-120"/>
                          <a:ea typeface="微軟正黑體" panose="020B0604030504040204" pitchFamily="34" charset="-120"/>
                        </a:rPr>
                        <a:t>4</a:t>
                      </a:r>
                      <a:r>
                        <a:rPr lang="zh-TW" altLang="en-US" sz="800" b="0"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a:solidFill>
                            <a:srgbClr val="FFFFFF"/>
                          </a:solidFill>
                          <a:effectLst/>
                          <a:latin typeface="微軟正黑體" panose="020B0604030504040204" pitchFamily="34" charset="-120"/>
                          <a:ea typeface="微軟正黑體" panose="020B0604030504040204" pitchFamily="34" charset="-120"/>
                        </a:rPr>
                        <a:t>5</a:t>
                      </a:r>
                      <a:r>
                        <a:rPr lang="zh-TW" altLang="en-US" sz="800" b="0"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a:solidFill>
                            <a:srgbClr val="FFFFFF"/>
                          </a:solidFill>
                          <a:effectLst/>
                          <a:latin typeface="微軟正黑體" panose="020B0604030504040204" pitchFamily="34" charset="-120"/>
                          <a:ea typeface="微軟正黑體" panose="020B0604030504040204" pitchFamily="34" charset="-120"/>
                        </a:rPr>
                        <a:t>6</a:t>
                      </a:r>
                      <a:r>
                        <a:rPr lang="zh-TW" altLang="en-US" sz="800" b="0"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a:solidFill>
                            <a:srgbClr val="FFFFFF"/>
                          </a:solidFill>
                          <a:effectLst/>
                          <a:latin typeface="微軟正黑體" panose="020B0604030504040204" pitchFamily="34" charset="-120"/>
                          <a:ea typeface="微軟正黑體" panose="020B0604030504040204" pitchFamily="34" charset="-120"/>
                        </a:rPr>
                        <a:t>7</a:t>
                      </a:r>
                      <a:r>
                        <a:rPr lang="zh-TW" altLang="en-US" sz="800" b="0"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a:solidFill>
                            <a:srgbClr val="FFFFFF"/>
                          </a:solidFill>
                          <a:effectLst/>
                          <a:latin typeface="微軟正黑體" panose="020B0604030504040204" pitchFamily="34" charset="-120"/>
                          <a:ea typeface="微軟正黑體" panose="020B0604030504040204" pitchFamily="34" charset="-120"/>
                        </a:rPr>
                        <a:t>8</a:t>
                      </a:r>
                      <a:r>
                        <a:rPr lang="zh-TW" altLang="en-US" sz="800" b="0"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a:solidFill>
                            <a:srgbClr val="FFFFFF"/>
                          </a:solidFill>
                          <a:effectLst/>
                          <a:latin typeface="微軟正黑體" panose="020B0604030504040204" pitchFamily="34" charset="-120"/>
                          <a:ea typeface="微軟正黑體" panose="020B0604030504040204" pitchFamily="34" charset="-120"/>
                        </a:rPr>
                        <a:t>9</a:t>
                      </a:r>
                      <a:r>
                        <a:rPr lang="zh-TW" altLang="en-US" sz="800" b="0"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800" b="0" i="0" u="none" strike="noStrike">
                          <a:solidFill>
                            <a:srgbClr val="FFFFFF"/>
                          </a:solidFill>
                          <a:effectLst/>
                          <a:latin typeface="微軟正黑體" panose="020B0604030504040204" pitchFamily="34" charset="-120"/>
                          <a:ea typeface="微軟正黑體" panose="020B0604030504040204" pitchFamily="34" charset="-120"/>
                        </a:rPr>
                        <a:t>10</a:t>
                      </a:r>
                      <a:r>
                        <a:rPr lang="zh-TW" altLang="en-US" sz="800" b="0"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extLst>
                  <a:ext uri="{0D108BD9-81ED-4DB2-BD59-A6C34878D82A}">
                    <a16:rowId xmlns:a16="http://schemas.microsoft.com/office/drawing/2014/main" val="10000"/>
                  </a:ext>
                </a:extLst>
              </a:tr>
              <a:tr h="648072">
                <a:tc>
                  <a:txBody>
                    <a:bodyPr/>
                    <a:lstStyle/>
                    <a:p>
                      <a:pPr algn="ctr" fontAlgn="ctr"/>
                      <a:r>
                        <a:rPr lang="zh-TW" altLang="en-US" sz="1000" b="0" i="0" u="none" strike="noStrike" dirty="0">
                          <a:solidFill>
                            <a:srgbClr val="000000"/>
                          </a:solidFill>
                          <a:latin typeface="微軟正黑體" pitchFamily="34" charset="-120"/>
                          <a:ea typeface="微軟正黑體" pitchFamily="34" charset="-120"/>
                        </a:rPr>
                        <a:t>物價</a:t>
                      </a:r>
                      <a:endParaRPr lang="en-US" altLang="zh-TW" sz="1000" b="0" i="0" u="none" strike="noStrike" dirty="0">
                        <a:solidFill>
                          <a:srgbClr val="000000"/>
                        </a:solidFill>
                        <a:latin typeface="微軟正黑體" pitchFamily="34" charset="-120"/>
                        <a:ea typeface="微軟正黑體" pitchFamily="34" charset="-120"/>
                      </a:endParaRPr>
                    </a:p>
                    <a:p>
                      <a:pPr algn="ctr" fontAlgn="ctr"/>
                      <a:r>
                        <a:rPr lang="zh-TW" altLang="en-US" sz="1000" b="0" i="0" u="none" strike="noStrike" dirty="0">
                          <a:solidFill>
                            <a:srgbClr val="000000"/>
                          </a:solidFill>
                          <a:latin typeface="微軟正黑體" pitchFamily="34" charset="-120"/>
                          <a:ea typeface="微軟正黑體" pitchFamily="34" charset="-120"/>
                        </a:rPr>
                        <a:t>指數</a:t>
                      </a:r>
                      <a:endParaRPr lang="en-US" altLang="zh-TW" sz="1000" b="0" i="0" u="none" strike="noStrike" dirty="0">
                        <a:solidFill>
                          <a:srgbClr val="000000"/>
                        </a:solidFill>
                        <a:latin typeface="微軟正黑體" pitchFamily="34" charset="-120"/>
                        <a:ea typeface="微軟正黑體" pitchFamily="34" charset="-12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a:solidFill>
                            <a:srgbClr val="000000"/>
                          </a:solidFill>
                          <a:effectLst/>
                          <a:latin typeface="微軟正黑體" panose="020B0604030504040204" pitchFamily="34" charset="-120"/>
                          <a:ea typeface="微軟正黑體" panose="020B0604030504040204" pitchFamily="34" charset="-120"/>
                        </a:rPr>
                        <a:t>118.0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a:solidFill>
                            <a:srgbClr val="000000"/>
                          </a:solidFill>
                          <a:effectLst/>
                          <a:latin typeface="微軟正黑體" panose="020B0604030504040204" pitchFamily="34" charset="-120"/>
                          <a:ea typeface="微軟正黑體" panose="020B0604030504040204" pitchFamily="34" charset="-120"/>
                        </a:rPr>
                        <a:t>118.7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a:solidFill>
                            <a:srgbClr val="000000"/>
                          </a:solidFill>
                          <a:effectLst/>
                          <a:latin typeface="微軟正黑體" panose="020B0604030504040204" pitchFamily="34" charset="-120"/>
                          <a:ea typeface="微軟正黑體" panose="020B0604030504040204" pitchFamily="34" charset="-120"/>
                        </a:rPr>
                        <a:t>119.4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a:solidFill>
                            <a:srgbClr val="000000"/>
                          </a:solidFill>
                          <a:effectLst/>
                          <a:latin typeface="微軟正黑體" panose="020B0604030504040204" pitchFamily="34" charset="-120"/>
                          <a:ea typeface="微軟正黑體" panose="020B0604030504040204" pitchFamily="34" charset="-120"/>
                        </a:rPr>
                        <a:t>119.8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a:solidFill>
                            <a:srgbClr val="000000"/>
                          </a:solidFill>
                          <a:effectLst/>
                          <a:latin typeface="微軟正黑體" panose="020B0604030504040204" pitchFamily="34" charset="-120"/>
                          <a:ea typeface="微軟正黑體" panose="020B0604030504040204" pitchFamily="34" charset="-120"/>
                        </a:rPr>
                        <a:t>119.9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a:solidFill>
                            <a:srgbClr val="000000"/>
                          </a:solidFill>
                          <a:effectLst/>
                          <a:latin typeface="微軟正黑體" panose="020B0604030504040204" pitchFamily="34" charset="-120"/>
                          <a:ea typeface="微軟正黑體" panose="020B0604030504040204" pitchFamily="34" charset="-120"/>
                        </a:rPr>
                        <a:t>120.0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a:solidFill>
                            <a:srgbClr val="000000"/>
                          </a:solidFill>
                          <a:effectLst/>
                          <a:latin typeface="微軟正黑體" panose="020B0604030504040204" pitchFamily="34" charset="-120"/>
                          <a:ea typeface="微軟正黑體" panose="020B0604030504040204" pitchFamily="34" charset="-120"/>
                        </a:rPr>
                        <a:t>120.0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a:solidFill>
                            <a:srgbClr val="000000"/>
                          </a:solidFill>
                          <a:effectLst/>
                          <a:latin typeface="微軟正黑體" panose="020B0604030504040204" pitchFamily="34" charset="-120"/>
                          <a:ea typeface="微軟正黑體" panose="020B0604030504040204" pitchFamily="34" charset="-120"/>
                        </a:rPr>
                        <a:t>120.1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a:solidFill>
                            <a:srgbClr val="000000"/>
                          </a:solidFill>
                          <a:effectLst/>
                          <a:latin typeface="微軟正黑體" panose="020B0604030504040204" pitchFamily="34" charset="-120"/>
                          <a:ea typeface="微軟正黑體" panose="020B0604030504040204" pitchFamily="34" charset="-120"/>
                        </a:rPr>
                        <a:t>120.5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a:solidFill>
                            <a:srgbClr val="000000"/>
                          </a:solidFill>
                          <a:effectLst/>
                          <a:latin typeface="微軟正黑體" panose="020B0604030504040204" pitchFamily="34" charset="-120"/>
                          <a:ea typeface="微軟正黑體" panose="020B0604030504040204" pitchFamily="34" charset="-120"/>
                        </a:rPr>
                        <a:t>120.8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a:solidFill>
                            <a:srgbClr val="000000"/>
                          </a:solidFill>
                          <a:effectLst/>
                          <a:latin typeface="微軟正黑體" panose="020B0604030504040204" pitchFamily="34" charset="-120"/>
                          <a:ea typeface="微軟正黑體" panose="020B0604030504040204" pitchFamily="34" charset="-120"/>
                        </a:rPr>
                        <a:t>121.1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a:solidFill>
                            <a:srgbClr val="000000"/>
                          </a:solidFill>
                          <a:effectLst/>
                          <a:latin typeface="微軟正黑體" panose="020B0604030504040204" pitchFamily="34" charset="-120"/>
                          <a:ea typeface="微軟正黑體" panose="020B0604030504040204" pitchFamily="34" charset="-120"/>
                        </a:rPr>
                        <a:t>121.4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121.4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a:solidFill>
                            <a:srgbClr val="000000"/>
                          </a:solidFill>
                          <a:effectLst/>
                          <a:latin typeface="微軟正黑體" panose="020B0604030504040204" pitchFamily="34" charset="-120"/>
                          <a:ea typeface="微軟正黑體" panose="020B0604030504040204" pitchFamily="34" charset="-120"/>
                        </a:rPr>
                        <a:t>121.7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a:solidFill>
                            <a:srgbClr val="000000"/>
                          </a:solidFill>
                          <a:effectLst/>
                          <a:latin typeface="微軟正黑體" panose="020B0604030504040204" pitchFamily="34" charset="-120"/>
                          <a:ea typeface="微軟正黑體" panose="020B0604030504040204" pitchFamily="34" charset="-120"/>
                        </a:rPr>
                        <a:t>123.4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a:solidFill>
                            <a:srgbClr val="000000"/>
                          </a:solidFill>
                          <a:effectLst/>
                          <a:latin typeface="微軟正黑體" panose="020B0604030504040204" pitchFamily="34" charset="-120"/>
                          <a:ea typeface="微軟正黑體" panose="020B0604030504040204" pitchFamily="34" charset="-120"/>
                        </a:rPr>
                        <a:t>123.9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a:solidFill>
                            <a:srgbClr val="000000"/>
                          </a:solidFill>
                          <a:effectLst/>
                          <a:latin typeface="微軟正黑體" panose="020B0604030504040204" pitchFamily="34" charset="-120"/>
                          <a:ea typeface="微軟正黑體" panose="020B0604030504040204" pitchFamily="34" charset="-120"/>
                        </a:rPr>
                        <a:t>124.2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a:solidFill>
                            <a:srgbClr val="000000"/>
                          </a:solidFill>
                          <a:effectLst/>
                          <a:latin typeface="微軟正黑體" panose="020B0604030504040204" pitchFamily="34" charset="-120"/>
                          <a:ea typeface="微軟正黑體" panose="020B0604030504040204" pitchFamily="34" charset="-120"/>
                        </a:rPr>
                        <a:t>124.3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a:solidFill>
                            <a:srgbClr val="000000"/>
                          </a:solidFill>
                          <a:effectLst/>
                          <a:latin typeface="微軟正黑體" panose="020B0604030504040204" pitchFamily="34" charset="-120"/>
                          <a:ea typeface="微軟正黑體" panose="020B0604030504040204" pitchFamily="34" charset="-120"/>
                        </a:rPr>
                        <a:t>124.5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a:solidFill>
                            <a:srgbClr val="000000"/>
                          </a:solidFill>
                          <a:effectLst/>
                          <a:latin typeface="微軟正黑體" panose="020B0604030504040204" pitchFamily="34" charset="-120"/>
                          <a:ea typeface="微軟正黑體" panose="020B0604030504040204" pitchFamily="34" charset="-120"/>
                        </a:rPr>
                        <a:t>124.6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a:solidFill>
                            <a:srgbClr val="000000"/>
                          </a:solidFill>
                          <a:effectLst/>
                          <a:latin typeface="微軟正黑體" panose="020B0604030504040204" pitchFamily="34" charset="-120"/>
                          <a:ea typeface="微軟正黑體" panose="020B0604030504040204" pitchFamily="34" charset="-120"/>
                        </a:rPr>
                        <a:t>124.8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a:solidFill>
                            <a:srgbClr val="000000"/>
                          </a:solidFill>
                          <a:effectLst/>
                          <a:latin typeface="微軟正黑體" panose="020B0604030504040204" pitchFamily="34" charset="-120"/>
                          <a:ea typeface="微軟正黑體" panose="020B0604030504040204" pitchFamily="34" charset="-120"/>
                        </a:rPr>
                        <a:t>125.0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a:solidFill>
                            <a:srgbClr val="000000"/>
                          </a:solidFill>
                          <a:effectLst/>
                          <a:latin typeface="微軟正黑體" panose="020B0604030504040204" pitchFamily="34" charset="-120"/>
                          <a:ea typeface="微軟正黑體" panose="020B0604030504040204" pitchFamily="34" charset="-120"/>
                        </a:rPr>
                        <a:t>124.9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800" b="0" i="0" u="none" strike="noStrike" dirty="0">
                          <a:solidFill>
                            <a:srgbClr val="000000"/>
                          </a:solidFill>
                          <a:effectLst/>
                          <a:latin typeface="微軟正黑體" panose="020B0604030504040204" pitchFamily="34" charset="-120"/>
                          <a:ea typeface="微軟正黑體" panose="020B0604030504040204" pitchFamily="34" charset="-120"/>
                        </a:rPr>
                        <a:t>124.9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graphicFrame>
        <p:nvGraphicFramePr>
          <p:cNvPr id="14" name="圖表 13">
            <a:extLst>
              <a:ext uri="{FF2B5EF4-FFF2-40B4-BE49-F238E27FC236}">
                <a16:creationId xmlns:a16="http://schemas.microsoft.com/office/drawing/2014/main" id="{00000000-0008-0000-0800-000002000000}"/>
              </a:ext>
            </a:extLst>
          </p:cNvPr>
          <p:cNvGraphicFramePr>
            <a:graphicFrameLocks/>
          </p:cNvGraphicFramePr>
          <p:nvPr>
            <p:extLst>
              <p:ext uri="{D42A27DB-BD31-4B8C-83A1-F6EECF244321}">
                <p14:modId xmlns:p14="http://schemas.microsoft.com/office/powerpoint/2010/main" val="1801598530"/>
              </p:ext>
            </p:extLst>
          </p:nvPr>
        </p:nvGraphicFramePr>
        <p:xfrm>
          <a:off x="675635" y="1068764"/>
          <a:ext cx="8420739" cy="38199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494299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323528" y="0"/>
            <a:ext cx="8229600" cy="836613"/>
          </a:xfrm>
          <a:prstGeom prst="rect">
            <a:avLst/>
          </a:prstGeom>
        </p:spPr>
        <p:txBody>
          <a:bodyPr/>
          <a:lst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r>
              <a:rPr kumimoji="0" lang="zh-TW" altLang="en-US" b="1" smtClean="0">
                <a:latin typeface="微軟正黑體" pitchFamily="34" charset="-120"/>
                <a:ea typeface="微軟正黑體" pitchFamily="34" charset="-120"/>
              </a:rPr>
              <a:t>建照總</a:t>
            </a:r>
            <a:r>
              <a:rPr kumimoji="0" lang="zh-TW" altLang="en-US" b="1" smtClean="0">
                <a:solidFill>
                  <a:srgbClr val="000000"/>
                </a:solidFill>
                <a:latin typeface="微軟正黑體" pitchFamily="34" charset="-120"/>
                <a:ea typeface="微軟正黑體" pitchFamily="34" charset="-120"/>
              </a:rPr>
              <a:t>樓地板面積</a:t>
            </a:r>
            <a:endParaRPr kumimoji="0" lang="zh-TW" altLang="en-US" b="1" dirty="0">
              <a:latin typeface="微軟正黑體" pitchFamily="34" charset="-120"/>
              <a:ea typeface="微軟正黑體" pitchFamily="34" charset="-120"/>
            </a:endParaRPr>
          </a:p>
        </p:txBody>
      </p:sp>
      <p:graphicFrame>
        <p:nvGraphicFramePr>
          <p:cNvPr id="3" name="圖表 2">
            <a:extLst>
              <a:ext uri="{FF2B5EF4-FFF2-40B4-BE49-F238E27FC236}">
                <a16:creationId xmlns:a16="http://schemas.microsoft.com/office/drawing/2014/main" id="{637925C5-68B2-43AA-B421-FF2DD6D01F8D}"/>
              </a:ext>
            </a:extLst>
          </p:cNvPr>
          <p:cNvGraphicFramePr>
            <a:graphicFrameLocks/>
          </p:cNvGraphicFramePr>
          <p:nvPr>
            <p:extLst>
              <p:ext uri="{D42A27DB-BD31-4B8C-83A1-F6EECF244321}">
                <p14:modId xmlns:p14="http://schemas.microsoft.com/office/powerpoint/2010/main" val="2018560667"/>
              </p:ext>
            </p:extLst>
          </p:nvPr>
        </p:nvGraphicFramePr>
        <p:xfrm>
          <a:off x="717175" y="1089175"/>
          <a:ext cx="8290989" cy="317896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表格 4"/>
          <p:cNvGraphicFramePr>
            <a:graphicFrameLocks noGrp="1"/>
          </p:cNvGraphicFramePr>
          <p:nvPr>
            <p:extLst>
              <p:ext uri="{D42A27DB-BD31-4B8C-83A1-F6EECF244321}">
                <p14:modId xmlns:p14="http://schemas.microsoft.com/office/powerpoint/2010/main" val="3365007892"/>
              </p:ext>
            </p:extLst>
          </p:nvPr>
        </p:nvGraphicFramePr>
        <p:xfrm>
          <a:off x="107622" y="4523185"/>
          <a:ext cx="9000003" cy="1800000"/>
        </p:xfrm>
        <a:graphic>
          <a:graphicData uri="http://schemas.openxmlformats.org/drawingml/2006/table">
            <a:tbl>
              <a:tblPr/>
              <a:tblGrid>
                <a:gridCol w="450581">
                  <a:extLst>
                    <a:ext uri="{9D8B030D-6E8A-4147-A177-3AD203B41FA5}">
                      <a16:colId xmlns:a16="http://schemas.microsoft.com/office/drawing/2014/main" val="20000"/>
                    </a:ext>
                  </a:extLst>
                </a:gridCol>
                <a:gridCol w="610673">
                  <a:extLst>
                    <a:ext uri="{9D8B030D-6E8A-4147-A177-3AD203B41FA5}">
                      <a16:colId xmlns:a16="http://schemas.microsoft.com/office/drawing/2014/main" val="20001"/>
                    </a:ext>
                  </a:extLst>
                </a:gridCol>
                <a:gridCol w="610673">
                  <a:extLst>
                    <a:ext uri="{9D8B030D-6E8A-4147-A177-3AD203B41FA5}">
                      <a16:colId xmlns:a16="http://schemas.microsoft.com/office/drawing/2014/main" val="20002"/>
                    </a:ext>
                  </a:extLst>
                </a:gridCol>
                <a:gridCol w="610673">
                  <a:extLst>
                    <a:ext uri="{9D8B030D-6E8A-4147-A177-3AD203B41FA5}">
                      <a16:colId xmlns:a16="http://schemas.microsoft.com/office/drawing/2014/main" val="20003"/>
                    </a:ext>
                  </a:extLst>
                </a:gridCol>
                <a:gridCol w="610673">
                  <a:extLst>
                    <a:ext uri="{9D8B030D-6E8A-4147-A177-3AD203B41FA5}">
                      <a16:colId xmlns:a16="http://schemas.microsoft.com/office/drawing/2014/main" val="20004"/>
                    </a:ext>
                  </a:extLst>
                </a:gridCol>
                <a:gridCol w="610673">
                  <a:extLst>
                    <a:ext uri="{9D8B030D-6E8A-4147-A177-3AD203B41FA5}">
                      <a16:colId xmlns:a16="http://schemas.microsoft.com/office/drawing/2014/main" val="20005"/>
                    </a:ext>
                  </a:extLst>
                </a:gridCol>
                <a:gridCol w="610673">
                  <a:extLst>
                    <a:ext uri="{9D8B030D-6E8A-4147-A177-3AD203B41FA5}">
                      <a16:colId xmlns:a16="http://schemas.microsoft.com/office/drawing/2014/main" val="20006"/>
                    </a:ext>
                  </a:extLst>
                </a:gridCol>
                <a:gridCol w="610673">
                  <a:extLst>
                    <a:ext uri="{9D8B030D-6E8A-4147-A177-3AD203B41FA5}">
                      <a16:colId xmlns:a16="http://schemas.microsoft.com/office/drawing/2014/main" val="20007"/>
                    </a:ext>
                  </a:extLst>
                </a:gridCol>
                <a:gridCol w="610673">
                  <a:extLst>
                    <a:ext uri="{9D8B030D-6E8A-4147-A177-3AD203B41FA5}">
                      <a16:colId xmlns:a16="http://schemas.microsoft.com/office/drawing/2014/main" val="20008"/>
                    </a:ext>
                  </a:extLst>
                </a:gridCol>
                <a:gridCol w="610673">
                  <a:extLst>
                    <a:ext uri="{9D8B030D-6E8A-4147-A177-3AD203B41FA5}">
                      <a16:colId xmlns:a16="http://schemas.microsoft.com/office/drawing/2014/main" val="20009"/>
                    </a:ext>
                  </a:extLst>
                </a:gridCol>
                <a:gridCol w="610673">
                  <a:extLst>
                    <a:ext uri="{9D8B030D-6E8A-4147-A177-3AD203B41FA5}">
                      <a16:colId xmlns:a16="http://schemas.microsoft.com/office/drawing/2014/main" val="20010"/>
                    </a:ext>
                  </a:extLst>
                </a:gridCol>
                <a:gridCol w="610673">
                  <a:extLst>
                    <a:ext uri="{9D8B030D-6E8A-4147-A177-3AD203B41FA5}">
                      <a16:colId xmlns:a16="http://schemas.microsoft.com/office/drawing/2014/main" val="20011"/>
                    </a:ext>
                  </a:extLst>
                </a:gridCol>
                <a:gridCol w="610673">
                  <a:extLst>
                    <a:ext uri="{9D8B030D-6E8A-4147-A177-3AD203B41FA5}">
                      <a16:colId xmlns:a16="http://schemas.microsoft.com/office/drawing/2014/main" val="20012"/>
                    </a:ext>
                  </a:extLst>
                </a:gridCol>
                <a:gridCol w="610673">
                  <a:extLst>
                    <a:ext uri="{9D8B030D-6E8A-4147-A177-3AD203B41FA5}">
                      <a16:colId xmlns:a16="http://schemas.microsoft.com/office/drawing/2014/main" val="20013"/>
                    </a:ext>
                  </a:extLst>
                </a:gridCol>
                <a:gridCol w="610673">
                  <a:extLst>
                    <a:ext uri="{9D8B030D-6E8A-4147-A177-3AD203B41FA5}">
                      <a16:colId xmlns:a16="http://schemas.microsoft.com/office/drawing/2014/main" val="20014"/>
                    </a:ext>
                  </a:extLst>
                </a:gridCol>
              </a:tblGrid>
              <a:tr h="360000">
                <a:tc>
                  <a:txBody>
                    <a:bodyPr/>
                    <a:lstStyle/>
                    <a:p>
                      <a:pPr algn="ctr" fontAlgn="ctr"/>
                      <a:r>
                        <a:rPr lang="zh-TW" altLang="en-US" sz="1000" b="1" i="0" u="none" strike="noStrike" dirty="0">
                          <a:solidFill>
                            <a:schemeClr val="bg1"/>
                          </a:solidFill>
                          <a:latin typeface="微軟正黑體" pitchFamily="34" charset="-120"/>
                          <a:ea typeface="微軟正黑體" pitchFamily="34" charset="-120"/>
                        </a:rPr>
                        <a:t>年</a:t>
                      </a:r>
                      <a:r>
                        <a:rPr lang="en-US" altLang="zh-TW" sz="1000" b="1" i="0" u="none" strike="noStrike" dirty="0">
                          <a:solidFill>
                            <a:schemeClr val="bg1"/>
                          </a:solidFill>
                          <a:latin typeface="微軟正黑體" pitchFamily="34" charset="-120"/>
                          <a:ea typeface="微軟正黑體" pitchFamily="34" charset="-120"/>
                        </a:rPr>
                        <a:t>/</a:t>
                      </a:r>
                      <a:r>
                        <a:rPr lang="zh-TW" altLang="en-US" sz="1000" b="1" i="0" u="none" strike="noStrike" dirty="0">
                          <a:solidFill>
                            <a:schemeClr val="bg1"/>
                          </a:solidFill>
                          <a:latin typeface="微軟正黑體" pitchFamily="34" charset="-120"/>
                          <a:ea typeface="微軟正黑體" pitchFamily="34" charset="-120"/>
                        </a:rPr>
                        <a:t>月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900" b="1" i="0" u="none" strike="noStrike">
                          <a:solidFill>
                            <a:srgbClr val="FFFFFF"/>
                          </a:solidFill>
                          <a:effectLst/>
                          <a:latin typeface="微軟正黑體" panose="020B0604030504040204" pitchFamily="34" charset="-120"/>
                          <a:ea typeface="微軟正黑體" panose="020B0604030504040204" pitchFamily="34" charset="-120"/>
                        </a:rPr>
                        <a:t>6</a:t>
                      </a:r>
                      <a:r>
                        <a:rPr lang="zh-TW" altLang="en-US" sz="900" b="1"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900" b="1" i="0" u="none" strike="noStrike">
                          <a:solidFill>
                            <a:srgbClr val="FFFFFF"/>
                          </a:solidFill>
                          <a:effectLst/>
                          <a:latin typeface="微軟正黑體" panose="020B0604030504040204" pitchFamily="34" charset="-120"/>
                          <a:ea typeface="微軟正黑體" panose="020B0604030504040204" pitchFamily="34" charset="-120"/>
                        </a:rPr>
                        <a:t>7</a:t>
                      </a:r>
                      <a:r>
                        <a:rPr lang="zh-TW" altLang="en-US" sz="900" b="1"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900" b="1" i="0" u="none" strike="noStrike">
                          <a:solidFill>
                            <a:srgbClr val="FFFFFF"/>
                          </a:solidFill>
                          <a:effectLst/>
                          <a:latin typeface="微軟正黑體" panose="020B0604030504040204" pitchFamily="34" charset="-120"/>
                          <a:ea typeface="微軟正黑體" panose="020B0604030504040204" pitchFamily="34" charset="-120"/>
                        </a:rPr>
                        <a:t>8</a:t>
                      </a:r>
                      <a:r>
                        <a:rPr lang="zh-TW" altLang="en-US" sz="900" b="1"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900" b="1" i="0" u="none" strike="noStrike">
                          <a:solidFill>
                            <a:srgbClr val="FFFFFF"/>
                          </a:solidFill>
                          <a:effectLst/>
                          <a:latin typeface="微軟正黑體" panose="020B0604030504040204" pitchFamily="34" charset="-120"/>
                          <a:ea typeface="微軟正黑體" panose="020B0604030504040204" pitchFamily="34" charset="-120"/>
                        </a:rPr>
                        <a:t>9</a:t>
                      </a:r>
                      <a:r>
                        <a:rPr lang="zh-TW" altLang="en-US" sz="900" b="1"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900" b="1" i="0" u="none" strike="noStrike">
                          <a:solidFill>
                            <a:srgbClr val="FFFFFF"/>
                          </a:solidFill>
                          <a:effectLst/>
                          <a:latin typeface="微軟正黑體" panose="020B0604030504040204" pitchFamily="34" charset="-120"/>
                          <a:ea typeface="微軟正黑體" panose="020B0604030504040204" pitchFamily="34" charset="-120"/>
                        </a:rPr>
                        <a:t>10</a:t>
                      </a:r>
                      <a:r>
                        <a:rPr lang="zh-TW" altLang="en-US" sz="900" b="1"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900" b="1" i="0" u="none" strike="noStrike">
                          <a:solidFill>
                            <a:srgbClr val="FFFFFF"/>
                          </a:solidFill>
                          <a:effectLst/>
                          <a:latin typeface="微軟正黑體" panose="020B0604030504040204" pitchFamily="34" charset="-120"/>
                          <a:ea typeface="微軟正黑體" panose="020B0604030504040204" pitchFamily="34" charset="-120"/>
                        </a:rPr>
                        <a:t>11</a:t>
                      </a:r>
                      <a:r>
                        <a:rPr lang="zh-TW" altLang="en-US" sz="900" b="1"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900" b="1" i="0" u="none" strike="noStrike">
                          <a:solidFill>
                            <a:srgbClr val="FFFFFF"/>
                          </a:solidFill>
                          <a:effectLst/>
                          <a:latin typeface="微軟正黑體" panose="020B0604030504040204" pitchFamily="34" charset="-120"/>
                          <a:ea typeface="微軟正黑體" panose="020B0604030504040204" pitchFamily="34" charset="-120"/>
                        </a:rPr>
                        <a:t>12</a:t>
                      </a:r>
                      <a:r>
                        <a:rPr lang="zh-TW" altLang="en-US" sz="900" b="1"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900" b="1" i="0" u="none" strike="noStrike">
                          <a:solidFill>
                            <a:srgbClr val="FFFFFF"/>
                          </a:solidFill>
                          <a:effectLst/>
                          <a:latin typeface="微軟正黑體" panose="020B0604030504040204" pitchFamily="34" charset="-120"/>
                          <a:ea typeface="微軟正黑體" panose="020B0604030504040204" pitchFamily="34" charset="-120"/>
                        </a:rPr>
                        <a:t>2023</a:t>
                      </a:r>
                      <a:br>
                        <a:rPr lang="en-US" altLang="zh-TW" sz="900" b="1" i="0" u="none" strike="noStrike">
                          <a:solidFill>
                            <a:srgbClr val="FFFFFF"/>
                          </a:solidFill>
                          <a:effectLst/>
                          <a:latin typeface="微軟正黑體" panose="020B0604030504040204" pitchFamily="34" charset="-120"/>
                          <a:ea typeface="微軟正黑體" panose="020B0604030504040204" pitchFamily="34" charset="-120"/>
                        </a:rPr>
                      </a:br>
                      <a:r>
                        <a:rPr lang="zh-TW" altLang="en-US" sz="900" b="1" i="0" u="none" strike="noStrike">
                          <a:solidFill>
                            <a:srgbClr val="FFFFFF"/>
                          </a:solidFill>
                          <a:effectLst/>
                          <a:latin typeface="微軟正黑體" panose="020B0604030504040204" pitchFamily="34" charset="-120"/>
                          <a:ea typeface="微軟正黑體" panose="020B0604030504040204" pitchFamily="34" charset="-120"/>
                        </a:rPr>
                        <a:t>合計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900" b="1" i="0" u="none" strike="noStrike" dirty="0">
                          <a:solidFill>
                            <a:srgbClr val="FFFFFF"/>
                          </a:solidFill>
                          <a:effectLst/>
                          <a:latin typeface="微軟正黑體" panose="020B0604030504040204" pitchFamily="34" charset="-120"/>
                          <a:ea typeface="微軟正黑體" panose="020B0604030504040204" pitchFamily="34" charset="-120"/>
                        </a:rPr>
                        <a:t>1</a:t>
                      </a:r>
                      <a:r>
                        <a:rPr lang="zh-TW" altLang="en-US" sz="900" b="1" i="0" u="none" strike="noStrike" dirty="0">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900" b="1" i="0" u="none" strike="noStrike">
                          <a:solidFill>
                            <a:srgbClr val="FFFFFF"/>
                          </a:solidFill>
                          <a:effectLst/>
                          <a:latin typeface="微軟正黑體" panose="020B0604030504040204" pitchFamily="34" charset="-120"/>
                          <a:ea typeface="微軟正黑體" panose="020B0604030504040204" pitchFamily="34" charset="-120"/>
                        </a:rPr>
                        <a:t>2</a:t>
                      </a:r>
                      <a:r>
                        <a:rPr lang="zh-TW" altLang="en-US" sz="900" b="1"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900" b="1" i="0" u="none" strike="noStrike">
                          <a:solidFill>
                            <a:srgbClr val="FFFFFF"/>
                          </a:solidFill>
                          <a:effectLst/>
                          <a:latin typeface="微軟正黑體" panose="020B0604030504040204" pitchFamily="34" charset="-120"/>
                          <a:ea typeface="微軟正黑體" panose="020B0604030504040204" pitchFamily="34" charset="-120"/>
                        </a:rPr>
                        <a:t>3</a:t>
                      </a:r>
                      <a:r>
                        <a:rPr lang="zh-TW" altLang="en-US" sz="900" b="1"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900" b="1" i="0" u="none" strike="noStrike">
                          <a:solidFill>
                            <a:srgbClr val="FFFFFF"/>
                          </a:solidFill>
                          <a:effectLst/>
                          <a:latin typeface="微軟正黑體" panose="020B0604030504040204" pitchFamily="34" charset="-120"/>
                          <a:ea typeface="微軟正黑體" panose="020B0604030504040204" pitchFamily="34" charset="-120"/>
                        </a:rPr>
                        <a:t>4</a:t>
                      </a:r>
                      <a:r>
                        <a:rPr lang="zh-TW" altLang="en-US" sz="900" b="1"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900" b="1" i="0" u="none" strike="noStrike">
                          <a:solidFill>
                            <a:srgbClr val="FFFFFF"/>
                          </a:solidFill>
                          <a:effectLst/>
                          <a:latin typeface="微軟正黑體" panose="020B0604030504040204" pitchFamily="34" charset="-120"/>
                          <a:ea typeface="微軟正黑體" panose="020B0604030504040204" pitchFamily="34" charset="-120"/>
                        </a:rPr>
                        <a:t>5</a:t>
                      </a:r>
                      <a:r>
                        <a:rPr lang="zh-TW" altLang="en-US" sz="900" b="1"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tc>
                  <a:txBody>
                    <a:bodyPr/>
                    <a:lstStyle/>
                    <a:p>
                      <a:pPr algn="ctr" fontAlgn="ctr"/>
                      <a:r>
                        <a:rPr lang="en-US" altLang="zh-TW" sz="900" b="1" i="0" u="none" strike="noStrike">
                          <a:solidFill>
                            <a:srgbClr val="FFFFFF"/>
                          </a:solidFill>
                          <a:effectLst/>
                          <a:latin typeface="微軟正黑體" panose="020B0604030504040204" pitchFamily="34" charset="-120"/>
                          <a:ea typeface="微軟正黑體" panose="020B0604030504040204" pitchFamily="34" charset="-120"/>
                        </a:rPr>
                        <a:t>6</a:t>
                      </a:r>
                      <a:r>
                        <a:rPr lang="zh-TW" altLang="en-US" sz="900" b="1" i="0" u="none" strike="noStrike">
                          <a:solidFill>
                            <a:srgbClr val="FFFFFF"/>
                          </a:solidFill>
                          <a:effectLst/>
                          <a:latin typeface="微軟正黑體" panose="020B0604030504040204" pitchFamily="34" charset="-120"/>
                          <a:ea typeface="微軟正黑體" panose="020B0604030504040204" pitchFamily="34" charset="-120"/>
                        </a:rPr>
                        <a:t>月</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6FF"/>
                    </a:solidFill>
                  </a:tcPr>
                </a:tc>
                <a:extLst>
                  <a:ext uri="{0D108BD9-81ED-4DB2-BD59-A6C34878D82A}">
                    <a16:rowId xmlns:a16="http://schemas.microsoft.com/office/drawing/2014/main" val="10000"/>
                  </a:ext>
                </a:extLst>
              </a:tr>
              <a:tr h="360000">
                <a:tc>
                  <a:txBody>
                    <a:bodyPr/>
                    <a:lstStyle/>
                    <a:p>
                      <a:pPr algn="ctr" fontAlgn="ctr"/>
                      <a:r>
                        <a:rPr lang="zh-TW" altLang="en-US" sz="1100" b="1" i="0" u="none" strike="noStrike" dirty="0">
                          <a:solidFill>
                            <a:srgbClr val="000000"/>
                          </a:solidFill>
                          <a:latin typeface="微軟正黑體" pitchFamily="34" charset="-120"/>
                          <a:ea typeface="微軟正黑體" pitchFamily="34" charset="-120"/>
                        </a:rPr>
                        <a:t>同期</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4,095,250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3,643,038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4,246,420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3,729,177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4,559,021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4,045,413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3,439,960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45,372,760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2,121,036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2,455,859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4,586,237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3,070,864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3,120,831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3,109,767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60000">
                <a:tc>
                  <a:txBody>
                    <a:bodyPr/>
                    <a:lstStyle/>
                    <a:p>
                      <a:pPr algn="ctr" fontAlgn="ctr"/>
                      <a:r>
                        <a:rPr lang="zh-TW" altLang="en-US" sz="1100" b="1" i="0" u="none" strike="noStrike" dirty="0">
                          <a:solidFill>
                            <a:srgbClr val="000000"/>
                          </a:solidFill>
                          <a:latin typeface="微軟正黑體" pitchFamily="34" charset="-120"/>
                          <a:ea typeface="微軟正黑體" pitchFamily="34" charset="-120"/>
                        </a:rPr>
                        <a:t>本期</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3,109,767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2,918,348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3,030,889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3,247,051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3,201,299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3,212,867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3,085,367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37,160,415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3,067,345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1,962,623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2,822,992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3,358,467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3,550,598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4,087,426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60000">
                <a:tc>
                  <a:txBody>
                    <a:bodyPr/>
                    <a:lstStyle/>
                    <a:p>
                      <a:pPr algn="ctr" fontAlgn="ctr"/>
                      <a:r>
                        <a:rPr lang="zh-TW" altLang="en-US" sz="1100" b="1" i="0" u="none" strike="noStrike" dirty="0">
                          <a:solidFill>
                            <a:srgbClr val="000000"/>
                          </a:solidFill>
                          <a:latin typeface="微軟正黑體" pitchFamily="34" charset="-120"/>
                          <a:ea typeface="微軟正黑體" pitchFamily="34" charset="-120"/>
                        </a:rPr>
                        <a:t>差異</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900" b="0" i="0" u="none" strike="noStrike">
                          <a:solidFill>
                            <a:srgbClr val="FF0000"/>
                          </a:solidFill>
                          <a:effectLst/>
                          <a:latin typeface="微軟正黑體" panose="020B0604030504040204" pitchFamily="34" charset="-120"/>
                          <a:ea typeface="微軟正黑體" panose="020B0604030504040204" pitchFamily="34" charset="-120"/>
                        </a:rPr>
                        <a:t>-985,483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zh-TW" sz="900" b="0" i="0" u="none" strike="noStrike">
                          <a:solidFill>
                            <a:srgbClr val="FF0000"/>
                          </a:solidFill>
                          <a:effectLst/>
                          <a:latin typeface="微軟正黑體" panose="020B0604030504040204" pitchFamily="34" charset="-120"/>
                          <a:ea typeface="微軟正黑體" panose="020B0604030504040204" pitchFamily="34" charset="-120"/>
                        </a:rPr>
                        <a:t>-724,690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FF0000"/>
                          </a:solidFill>
                          <a:effectLst/>
                          <a:latin typeface="微軟正黑體" panose="020B0604030504040204" pitchFamily="34" charset="-120"/>
                          <a:ea typeface="微軟正黑體" panose="020B0604030504040204" pitchFamily="34" charset="-120"/>
                        </a:rPr>
                        <a:t>-1,215,531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FF0000"/>
                          </a:solidFill>
                          <a:effectLst/>
                          <a:latin typeface="微軟正黑體" panose="020B0604030504040204" pitchFamily="34" charset="-120"/>
                          <a:ea typeface="微軟正黑體" panose="020B0604030504040204" pitchFamily="34" charset="-120"/>
                        </a:rPr>
                        <a:t>-482,126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dirty="0">
                          <a:solidFill>
                            <a:srgbClr val="FF0000"/>
                          </a:solidFill>
                          <a:effectLst/>
                          <a:latin typeface="微軟正黑體" panose="020B0604030504040204" pitchFamily="34" charset="-120"/>
                          <a:ea typeface="微軟正黑體" panose="020B0604030504040204" pitchFamily="34" charset="-120"/>
                        </a:rPr>
                        <a:t>-1,357,722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dirty="0">
                          <a:solidFill>
                            <a:srgbClr val="FF0000"/>
                          </a:solidFill>
                          <a:effectLst/>
                          <a:latin typeface="微軟正黑體" panose="020B0604030504040204" pitchFamily="34" charset="-120"/>
                          <a:ea typeface="微軟正黑體" panose="020B0604030504040204" pitchFamily="34" charset="-120"/>
                        </a:rPr>
                        <a:t>-832,546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FF0000"/>
                          </a:solidFill>
                          <a:effectLst/>
                          <a:latin typeface="微軟正黑體" panose="020B0604030504040204" pitchFamily="34" charset="-120"/>
                          <a:ea typeface="微軟正黑體" panose="020B0604030504040204" pitchFamily="34" charset="-120"/>
                        </a:rPr>
                        <a:t>-354,593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dirty="0">
                          <a:solidFill>
                            <a:srgbClr val="FF0000"/>
                          </a:solidFill>
                          <a:effectLst/>
                          <a:latin typeface="微軟正黑體" panose="020B0604030504040204" pitchFamily="34" charset="-120"/>
                          <a:ea typeface="微軟正黑體" panose="020B0604030504040204" pitchFamily="34" charset="-120"/>
                        </a:rPr>
                        <a:t>-8,212,345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946,309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FF0000"/>
                          </a:solidFill>
                          <a:effectLst/>
                          <a:latin typeface="微軟正黑體" panose="020B0604030504040204" pitchFamily="34" charset="-120"/>
                          <a:ea typeface="微軟正黑體" panose="020B0604030504040204" pitchFamily="34" charset="-120"/>
                        </a:rPr>
                        <a:t>-493,236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FF0000"/>
                          </a:solidFill>
                          <a:effectLst/>
                          <a:latin typeface="微軟正黑體" panose="020B0604030504040204" pitchFamily="34" charset="-120"/>
                          <a:ea typeface="微軟正黑體" panose="020B0604030504040204" pitchFamily="34" charset="-120"/>
                        </a:rPr>
                        <a:t>-1,763,245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287,603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429,767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977,659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60000">
                <a:tc>
                  <a:txBody>
                    <a:bodyPr/>
                    <a:lstStyle/>
                    <a:p>
                      <a:pPr algn="ctr" fontAlgn="ctr"/>
                      <a:r>
                        <a:rPr lang="zh-TW" altLang="en-US" sz="1100" b="1" i="0" u="none" strike="noStrike" dirty="0">
                          <a:solidFill>
                            <a:srgbClr val="000000"/>
                          </a:solidFill>
                          <a:latin typeface="微軟正黑體" pitchFamily="34" charset="-120"/>
                          <a:ea typeface="微軟正黑體" pitchFamily="34" charset="-120"/>
                        </a:rPr>
                        <a:t>增減率</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altLang="zh-TW" sz="900" b="0" i="0" u="none" strike="noStrike">
                          <a:solidFill>
                            <a:srgbClr val="FF0000"/>
                          </a:solidFill>
                          <a:effectLst/>
                          <a:latin typeface="微軟正黑體" panose="020B0604030504040204" pitchFamily="34" charset="-120"/>
                          <a:ea typeface="微軟正黑體" panose="020B0604030504040204" pitchFamily="34" charset="-120"/>
                        </a:rPr>
                        <a:t>-24.1%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altLang="zh-TW" sz="900" b="0" i="0" u="none" strike="noStrike">
                          <a:solidFill>
                            <a:srgbClr val="FF0000"/>
                          </a:solidFill>
                          <a:effectLst/>
                          <a:latin typeface="微軟正黑體" panose="020B0604030504040204" pitchFamily="34" charset="-120"/>
                          <a:ea typeface="微軟正黑體" panose="020B0604030504040204" pitchFamily="34" charset="-120"/>
                        </a:rPr>
                        <a:t>-19.9%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altLang="zh-TW" sz="900" b="0" i="0" u="none" strike="noStrike">
                          <a:solidFill>
                            <a:srgbClr val="FF0000"/>
                          </a:solidFill>
                          <a:effectLst/>
                          <a:latin typeface="微軟正黑體" panose="020B0604030504040204" pitchFamily="34" charset="-120"/>
                          <a:ea typeface="微軟正黑體" panose="020B0604030504040204" pitchFamily="34" charset="-120"/>
                        </a:rPr>
                        <a:t>-28.6%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altLang="zh-TW" sz="900" b="0" i="0" u="none" strike="noStrike">
                          <a:solidFill>
                            <a:srgbClr val="FF0000"/>
                          </a:solidFill>
                          <a:effectLst/>
                          <a:latin typeface="微軟正黑體" panose="020B0604030504040204" pitchFamily="34" charset="-120"/>
                          <a:ea typeface="微軟正黑體" panose="020B0604030504040204" pitchFamily="34" charset="-120"/>
                        </a:rPr>
                        <a:t>-12.9%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altLang="zh-TW" sz="900" b="0" i="0" u="none" strike="noStrike">
                          <a:solidFill>
                            <a:srgbClr val="FF0000"/>
                          </a:solidFill>
                          <a:effectLst/>
                          <a:latin typeface="微軟正黑體" panose="020B0604030504040204" pitchFamily="34" charset="-120"/>
                          <a:ea typeface="微軟正黑體" panose="020B0604030504040204" pitchFamily="34" charset="-120"/>
                        </a:rPr>
                        <a:t>-29.8%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altLang="zh-TW" sz="900" b="0" i="0" u="none" strike="noStrike">
                          <a:solidFill>
                            <a:srgbClr val="FF0000"/>
                          </a:solidFill>
                          <a:effectLst/>
                          <a:latin typeface="微軟正黑體" panose="020B0604030504040204" pitchFamily="34" charset="-120"/>
                          <a:ea typeface="微軟正黑體" panose="020B0604030504040204" pitchFamily="34" charset="-120"/>
                        </a:rPr>
                        <a:t>-20.6%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altLang="zh-TW" sz="900" b="0" i="0" u="none" strike="noStrike">
                          <a:solidFill>
                            <a:srgbClr val="FF0000"/>
                          </a:solidFill>
                          <a:effectLst/>
                          <a:latin typeface="微軟正黑體" panose="020B0604030504040204" pitchFamily="34" charset="-120"/>
                          <a:ea typeface="微軟正黑體" panose="020B0604030504040204" pitchFamily="34" charset="-120"/>
                        </a:rPr>
                        <a:t>-10.3%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altLang="zh-TW" sz="900" b="0" i="0" u="none" strike="noStrike">
                          <a:solidFill>
                            <a:srgbClr val="FF0000"/>
                          </a:solidFill>
                          <a:effectLst/>
                          <a:latin typeface="微軟正黑體" panose="020B0604030504040204" pitchFamily="34" charset="-120"/>
                          <a:ea typeface="微軟正黑體" panose="020B0604030504040204" pitchFamily="34" charset="-120"/>
                        </a:rPr>
                        <a:t>-18.1%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44.6%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altLang="zh-TW" sz="900" b="0" i="0" u="none" strike="noStrike">
                          <a:solidFill>
                            <a:srgbClr val="FF0000"/>
                          </a:solidFill>
                          <a:effectLst/>
                          <a:latin typeface="微軟正黑體" panose="020B0604030504040204" pitchFamily="34" charset="-120"/>
                          <a:ea typeface="微軟正黑體" panose="020B0604030504040204" pitchFamily="34" charset="-120"/>
                        </a:rPr>
                        <a:t>-20.1%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altLang="zh-TW" sz="900" b="0" i="0" u="none" strike="noStrike">
                          <a:solidFill>
                            <a:srgbClr val="FF0000"/>
                          </a:solidFill>
                          <a:effectLst/>
                          <a:latin typeface="微軟正黑體" panose="020B0604030504040204" pitchFamily="34" charset="-120"/>
                          <a:ea typeface="微軟正黑體" panose="020B0604030504040204" pitchFamily="34" charset="-120"/>
                        </a:rPr>
                        <a:t>-38.4%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9.4%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altLang="zh-TW" sz="900" b="0" i="0" u="none" strike="noStrike">
                          <a:solidFill>
                            <a:srgbClr val="000000"/>
                          </a:solidFill>
                          <a:effectLst/>
                          <a:latin typeface="微軟正黑體" panose="020B0604030504040204" pitchFamily="34" charset="-120"/>
                          <a:ea typeface="微軟正黑體" panose="020B0604030504040204" pitchFamily="34" charset="-120"/>
                        </a:rPr>
                        <a:t>13.8%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altLang="zh-TW" sz="900" b="0" i="0" u="none" strike="noStrike" dirty="0">
                          <a:solidFill>
                            <a:srgbClr val="000000"/>
                          </a:solidFill>
                          <a:effectLst/>
                          <a:latin typeface="微軟正黑體" panose="020B0604030504040204" pitchFamily="34" charset="-120"/>
                          <a:ea typeface="微軟正黑體" panose="020B0604030504040204" pitchFamily="34" charset="-120"/>
                        </a:rPr>
                        <a:t>31.4%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4"/>
                  </a:ext>
                </a:extLst>
              </a:tr>
            </a:tbl>
          </a:graphicData>
        </a:graphic>
      </p:graphicFrame>
      <p:sp>
        <p:nvSpPr>
          <p:cNvPr id="6" name="矩形 7"/>
          <p:cNvSpPr>
            <a:spLocks noChangeArrowheads="1"/>
          </p:cNvSpPr>
          <p:nvPr/>
        </p:nvSpPr>
        <p:spPr bwMode="auto">
          <a:xfrm>
            <a:off x="122849" y="6439727"/>
            <a:ext cx="7630615" cy="276999"/>
          </a:xfrm>
          <a:prstGeom prst="rect">
            <a:avLst/>
          </a:prstGeom>
          <a:noFill/>
          <a:ln w="9525">
            <a:noFill/>
            <a:miter lim="800000"/>
            <a:headEnd/>
            <a:tailEnd/>
          </a:ln>
        </p:spPr>
        <p:txBody>
          <a:bodyPr wrap="none">
            <a:spAutoFit/>
          </a:bodyPr>
          <a:lstStyle/>
          <a:p>
            <a:r>
              <a:rPr lang="zh-TW" altLang="en-US" sz="1200" dirty="0">
                <a:solidFill>
                  <a:srgbClr val="000000"/>
                </a:solidFill>
                <a:latin typeface="微軟正黑體" pitchFamily="34" charset="-120"/>
                <a:ea typeface="微軟正黑體" pitchFamily="34" charset="-120"/>
              </a:rPr>
              <a:t>*資料來源 </a:t>
            </a:r>
            <a:r>
              <a:rPr lang="en-US" altLang="zh-TW" sz="1200" dirty="0">
                <a:solidFill>
                  <a:srgbClr val="000000"/>
                </a:solidFill>
                <a:latin typeface="微軟正黑體" pitchFamily="34" charset="-120"/>
                <a:ea typeface="微軟正黑體" pitchFamily="34" charset="-120"/>
              </a:rPr>
              <a:t>:</a:t>
            </a:r>
            <a:r>
              <a:rPr lang="zh-TW" altLang="en-US" sz="1200" dirty="0">
                <a:solidFill>
                  <a:srgbClr val="000000"/>
                </a:solidFill>
                <a:latin typeface="微軟正黑體" pitchFamily="34" charset="-120"/>
                <a:ea typeface="微軟正黑體" pitchFamily="34" charset="-120"/>
              </a:rPr>
              <a:t> 內政部營建署 </a:t>
            </a:r>
            <a:r>
              <a:rPr lang="en-US" altLang="zh-TW" sz="1200" dirty="0">
                <a:solidFill>
                  <a:srgbClr val="000000"/>
                </a:solidFill>
                <a:latin typeface="微軟正黑體" pitchFamily="34" charset="-120"/>
                <a:ea typeface="微軟正黑體" pitchFamily="34" charset="-120"/>
              </a:rPr>
              <a:t>; </a:t>
            </a:r>
            <a:r>
              <a:rPr lang="zh-TW" altLang="en-US" sz="1200" dirty="0">
                <a:latin typeface="微軟正黑體" pitchFamily="34" charset="-120"/>
                <a:ea typeface="微軟正黑體" pitchFamily="34" charset="-120"/>
              </a:rPr>
              <a:t>建照總</a:t>
            </a:r>
            <a:r>
              <a:rPr lang="zh-TW" altLang="en-US" sz="1200" dirty="0">
                <a:solidFill>
                  <a:srgbClr val="000000"/>
                </a:solidFill>
                <a:latin typeface="微軟正黑體" pitchFamily="34" charset="-120"/>
                <a:ea typeface="微軟正黑體" pitchFamily="34" charset="-120"/>
              </a:rPr>
              <a:t>樓地板面積為混凝土構造</a:t>
            </a:r>
            <a:r>
              <a:rPr lang="en-US" altLang="zh-TW" sz="1200" dirty="0">
                <a:solidFill>
                  <a:srgbClr val="000000"/>
                </a:solidFill>
                <a:latin typeface="微軟正黑體" pitchFamily="34" charset="-120"/>
                <a:ea typeface="微軟正黑體" pitchFamily="34" charset="-120"/>
              </a:rPr>
              <a:t>+</a:t>
            </a:r>
            <a:r>
              <a:rPr lang="zh-TW" altLang="en-US" sz="1200" dirty="0">
                <a:solidFill>
                  <a:srgbClr val="000000"/>
                </a:solidFill>
                <a:latin typeface="微軟正黑體" pitchFamily="34" charset="-120"/>
                <a:ea typeface="微軟正黑體" pitchFamily="34" charset="-120"/>
              </a:rPr>
              <a:t>鋼骨鋼筋混凝土構造</a:t>
            </a:r>
            <a:r>
              <a:rPr lang="en-US" altLang="zh-TW" sz="1200" dirty="0">
                <a:solidFill>
                  <a:srgbClr val="000000"/>
                </a:solidFill>
                <a:latin typeface="微軟正黑體" pitchFamily="34" charset="-120"/>
                <a:ea typeface="微軟正黑體" pitchFamily="34" charset="-120"/>
              </a:rPr>
              <a:t>+</a:t>
            </a:r>
            <a:r>
              <a:rPr lang="zh-TW" altLang="en-US" sz="1200" dirty="0">
                <a:solidFill>
                  <a:srgbClr val="000000"/>
                </a:solidFill>
                <a:latin typeface="微軟正黑體" pitchFamily="34" charset="-120"/>
                <a:ea typeface="微軟正黑體" pitchFamily="34" charset="-120"/>
              </a:rPr>
              <a:t>鋼構造之</a:t>
            </a:r>
            <a:r>
              <a:rPr lang="zh-TW" altLang="en-US" sz="1200" dirty="0">
                <a:latin typeface="微軟正黑體" pitchFamily="34" charset="-120"/>
                <a:ea typeface="微軟正黑體" pitchFamily="34" charset="-120"/>
              </a:rPr>
              <a:t>建照總</a:t>
            </a:r>
            <a:r>
              <a:rPr lang="zh-TW" altLang="en-US" sz="1200" dirty="0">
                <a:solidFill>
                  <a:srgbClr val="000000"/>
                </a:solidFill>
                <a:latin typeface="微軟正黑體" pitchFamily="34" charset="-120"/>
                <a:ea typeface="微軟正黑體" pitchFamily="34" charset="-120"/>
              </a:rPr>
              <a:t>樓地板面積</a:t>
            </a:r>
            <a:endParaRPr lang="zh-TW" altLang="en-US" sz="1200" dirty="0"/>
          </a:p>
        </p:txBody>
      </p:sp>
      <p:sp>
        <p:nvSpPr>
          <p:cNvPr id="7" name="文字方塊 6"/>
          <p:cNvSpPr txBox="1"/>
          <p:nvPr/>
        </p:nvSpPr>
        <p:spPr>
          <a:xfrm>
            <a:off x="8241476" y="6482435"/>
            <a:ext cx="902524" cy="369332"/>
          </a:xfrm>
          <a:prstGeom prst="rect">
            <a:avLst/>
          </a:prstGeom>
          <a:noFill/>
        </p:spPr>
        <p:txBody>
          <a:bodyPr wrap="square" rtlCol="0">
            <a:spAutoFit/>
          </a:bodyPr>
          <a:lstStyle/>
          <a:p>
            <a:pPr algn="ctr"/>
            <a:r>
              <a:rPr lang="en-US" altLang="zh-TW" dirty="0" smtClean="0">
                <a:solidFill>
                  <a:schemeClr val="bg1">
                    <a:lumMod val="50000"/>
                  </a:schemeClr>
                </a:solidFill>
              </a:rPr>
              <a:t>P.17</a:t>
            </a:r>
            <a:endParaRPr lang="zh-TW" altLang="en-US" dirty="0">
              <a:solidFill>
                <a:schemeClr val="bg1">
                  <a:lumMod val="50000"/>
                </a:schemeClr>
              </a:solidFill>
            </a:endParaRPr>
          </a:p>
        </p:txBody>
      </p:sp>
    </p:spTree>
    <p:extLst>
      <p:ext uri="{BB962C8B-B14F-4D97-AF65-F5344CB8AC3E}">
        <p14:creationId xmlns:p14="http://schemas.microsoft.com/office/powerpoint/2010/main" val="3518635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未命名.jpg"/>
          <p:cNvPicPr>
            <a:picLocks noChangeAspect="1"/>
          </p:cNvPicPr>
          <p:nvPr/>
        </p:nvPicPr>
        <p:blipFill>
          <a:blip r:embed="rId3" cstate="print"/>
          <a:stretch>
            <a:fillRect/>
          </a:stretch>
        </p:blipFill>
        <p:spPr>
          <a:xfrm>
            <a:off x="3166" y="0"/>
            <a:ext cx="9137668" cy="6858000"/>
          </a:xfrm>
          <a:prstGeom prst="rect">
            <a:avLst/>
          </a:prstGeom>
        </p:spPr>
      </p:pic>
      <p:graphicFrame>
        <p:nvGraphicFramePr>
          <p:cNvPr id="5" name="內容版面配置區 4"/>
          <p:cNvGraphicFramePr>
            <a:graphicFrameLocks noGrp="1"/>
          </p:cNvGraphicFramePr>
          <p:nvPr>
            <p:ph idx="1"/>
          </p:nvPr>
        </p:nvGraphicFramePr>
        <p:xfrm>
          <a:off x="587375" y="843148"/>
          <a:ext cx="8229600" cy="57542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矩形 6"/>
          <p:cNvSpPr/>
          <p:nvPr/>
        </p:nvSpPr>
        <p:spPr>
          <a:xfrm>
            <a:off x="3429195" y="5479918"/>
            <a:ext cx="2529330" cy="954107"/>
          </a:xfrm>
          <a:prstGeom prst="rect">
            <a:avLst/>
          </a:prstGeom>
          <a:solidFill>
            <a:schemeClr val="accent1">
              <a:lumMod val="40000"/>
              <a:lumOff val="60000"/>
              <a:alpha val="36000"/>
            </a:schemeClr>
          </a:solidFill>
        </p:spPr>
        <p:txBody>
          <a:bodyPr wrap="square">
            <a:spAutoFit/>
          </a:bodyPr>
          <a:lstStyle/>
          <a:p>
            <a:r>
              <a:rPr lang="zh-TW" altLang="en-US" sz="1400" dirty="0" smtClean="0">
                <a:latin typeface="微軟正黑體" pitchFamily="34" charset="-120"/>
                <a:ea typeface="微軟正黑體" pitchFamily="34" charset="-120"/>
              </a:rPr>
              <a:t>為臺灣預拌混凝土之龍頭企業</a:t>
            </a:r>
          </a:p>
          <a:p>
            <a:r>
              <a:rPr lang="zh-TW" altLang="en-US" sz="1400" dirty="0" smtClean="0">
                <a:latin typeface="微軟正黑體" pitchFamily="34" charset="-120"/>
                <a:ea typeface="微軟正黑體" pitchFamily="34" charset="-120"/>
              </a:rPr>
              <a:t>全台共有</a:t>
            </a:r>
            <a:r>
              <a:rPr lang="en-US" altLang="zh-TW" sz="1400" dirty="0" smtClean="0">
                <a:latin typeface="微軟正黑體" pitchFamily="34" charset="-120"/>
                <a:ea typeface="微軟正黑體" pitchFamily="34" charset="-120"/>
              </a:rPr>
              <a:t>28</a:t>
            </a:r>
            <a:r>
              <a:rPr lang="zh-TW" altLang="en-US" sz="1400" dirty="0" smtClean="0">
                <a:latin typeface="微軟正黑體" pitchFamily="34" charset="-120"/>
                <a:ea typeface="微軟正黑體" pitchFamily="34" charset="-120"/>
              </a:rPr>
              <a:t>個預拌廠。</a:t>
            </a:r>
          </a:p>
          <a:p>
            <a:r>
              <a:rPr lang="zh-TW" altLang="en-US" sz="1400" dirty="0" smtClean="0">
                <a:latin typeface="微軟正黑體" pitchFamily="34" charset="-120"/>
                <a:ea typeface="微軟正黑體" pitchFamily="34" charset="-120"/>
              </a:rPr>
              <a:t>集團土地資產進行活化與創新營造新事業。</a:t>
            </a:r>
            <a:endParaRPr lang="zh-TW" altLang="en-US" sz="1400" dirty="0">
              <a:latin typeface="微軟正黑體" pitchFamily="34" charset="-120"/>
              <a:ea typeface="微軟正黑體" pitchFamily="34" charset="-120"/>
            </a:endParaRPr>
          </a:p>
        </p:txBody>
      </p:sp>
      <p:sp>
        <p:nvSpPr>
          <p:cNvPr id="8" name="矩形 7"/>
          <p:cNvSpPr/>
          <p:nvPr/>
        </p:nvSpPr>
        <p:spPr>
          <a:xfrm>
            <a:off x="1213338" y="1368350"/>
            <a:ext cx="2401082" cy="954107"/>
          </a:xfrm>
          <a:prstGeom prst="rect">
            <a:avLst/>
          </a:prstGeom>
          <a:solidFill>
            <a:schemeClr val="accent4">
              <a:lumMod val="60000"/>
              <a:lumOff val="40000"/>
              <a:alpha val="25000"/>
            </a:schemeClr>
          </a:solidFill>
        </p:spPr>
        <p:txBody>
          <a:bodyPr wrap="square">
            <a:spAutoFit/>
          </a:bodyPr>
          <a:lstStyle/>
          <a:p>
            <a:pPr lvl="0"/>
            <a:r>
              <a:rPr lang="de-DE" altLang="en-US" sz="1400" noProof="1" smtClean="0">
                <a:solidFill>
                  <a:sysClr val="windowText" lastClr="000000"/>
                </a:solidFill>
                <a:latin typeface="微軟正黑體" pitchFamily="34" charset="-120"/>
                <a:ea typeface="微軟正黑體" pitchFamily="34" charset="-120"/>
              </a:rPr>
              <a:t>1984</a:t>
            </a:r>
            <a:r>
              <a:rPr lang="zh-TW" altLang="en-US" sz="1400" noProof="1" smtClean="0">
                <a:solidFill>
                  <a:sysClr val="windowText" lastClr="000000"/>
                </a:solidFill>
                <a:latin typeface="微軟正黑體" pitchFamily="34" charset="-120"/>
                <a:ea typeface="微軟正黑體" pitchFamily="34" charset="-120"/>
              </a:rPr>
              <a:t>年投資惠普公司</a:t>
            </a:r>
            <a:r>
              <a:rPr lang="en-US" altLang="zh-TW" sz="1400" noProof="1" smtClean="0">
                <a:solidFill>
                  <a:sysClr val="windowText" lastClr="000000"/>
                </a:solidFill>
                <a:latin typeface="微軟正黑體" pitchFamily="34" charset="-120"/>
                <a:ea typeface="微軟正黑體" pitchFamily="34" charset="-120"/>
              </a:rPr>
              <a:t>(</a:t>
            </a:r>
            <a:r>
              <a:rPr lang="zh-TW" altLang="en-US" sz="1400" noProof="1" smtClean="0">
                <a:solidFill>
                  <a:sysClr val="windowText" lastClr="000000"/>
                </a:solidFill>
                <a:latin typeface="微軟正黑體" pitchFamily="34" charset="-120"/>
                <a:ea typeface="微軟正黑體" pitchFamily="34" charset="-120"/>
              </a:rPr>
              <a:t>代號</a:t>
            </a:r>
            <a:r>
              <a:rPr lang="en-US" altLang="zh-TW" sz="1400" noProof="1" smtClean="0">
                <a:solidFill>
                  <a:sysClr val="windowText" lastClr="000000"/>
                </a:solidFill>
                <a:latin typeface="微軟正黑體" pitchFamily="34" charset="-120"/>
                <a:ea typeface="微軟正黑體" pitchFamily="34" charset="-120"/>
              </a:rPr>
              <a:t>8424)</a:t>
            </a:r>
            <a:r>
              <a:rPr lang="zh-TW" altLang="en-US" sz="1400" noProof="1" smtClean="0">
                <a:solidFill>
                  <a:sysClr val="windowText" lastClr="000000"/>
                </a:solidFill>
                <a:latin typeface="微軟正黑體" pitchFamily="34" charset="-120"/>
                <a:ea typeface="微軟正黑體" pitchFamily="34" charset="-120"/>
              </a:rPr>
              <a:t>持股比率</a:t>
            </a:r>
            <a:r>
              <a:rPr lang="en-US" altLang="zh-TW" sz="1400" noProof="1" smtClean="0">
                <a:solidFill>
                  <a:sysClr val="windowText" lastClr="000000"/>
                </a:solidFill>
                <a:latin typeface="微軟正黑體" pitchFamily="34" charset="-120"/>
                <a:ea typeface="微軟正黑體" pitchFamily="34" charset="-120"/>
              </a:rPr>
              <a:t>51%</a:t>
            </a:r>
            <a:r>
              <a:rPr lang="zh-TW" altLang="en-US" sz="1400" noProof="1" smtClean="0">
                <a:solidFill>
                  <a:sysClr val="windowText" lastClr="000000"/>
                </a:solidFill>
                <a:latin typeface="微軟正黑體" pitchFamily="34" charset="-120"/>
                <a:ea typeface="微軟正黑體" pitchFamily="34" charset="-120"/>
              </a:rPr>
              <a:t>。</a:t>
            </a:r>
            <a:endParaRPr lang="zh-TW" altLang="en-US" sz="1400" dirty="0" smtClean="0">
              <a:latin typeface="微軟正黑體" pitchFamily="34" charset="-120"/>
              <a:ea typeface="微軟正黑體" pitchFamily="34" charset="-120"/>
            </a:endParaRPr>
          </a:p>
          <a:p>
            <a:pPr lvl="0"/>
            <a:r>
              <a:rPr lang="en-US" altLang="zh-TW" sz="1400" noProof="1" smtClean="0">
                <a:solidFill>
                  <a:sysClr val="windowText" lastClr="000000"/>
                </a:solidFill>
                <a:latin typeface="微軟正黑體" pitchFamily="34" charset="-120"/>
                <a:ea typeface="微軟正黑體" pitchFamily="34" charset="-120"/>
              </a:rPr>
              <a:t>2009</a:t>
            </a:r>
            <a:r>
              <a:rPr lang="zh-TW" altLang="en-US" sz="1400" noProof="1" smtClean="0">
                <a:solidFill>
                  <a:sysClr val="windowText" lastClr="000000"/>
                </a:solidFill>
                <a:latin typeface="微軟正黑體" pitchFamily="34" charset="-120"/>
                <a:ea typeface="微軟正黑體" pitchFamily="34" charset="-120"/>
              </a:rPr>
              <a:t>年設立臺北港埠公司，</a:t>
            </a:r>
            <a:r>
              <a:rPr lang="en-US" altLang="zh-TW" sz="1400" noProof="1" smtClean="0">
                <a:solidFill>
                  <a:sysClr val="windowText" lastClr="000000"/>
                </a:solidFill>
                <a:latin typeface="微軟正黑體" pitchFamily="34" charset="-120"/>
                <a:ea typeface="微軟正黑體" pitchFamily="34" charset="-120"/>
              </a:rPr>
              <a:t>2016</a:t>
            </a:r>
            <a:r>
              <a:rPr lang="zh-TW" altLang="en-US" sz="1400" noProof="1" smtClean="0">
                <a:solidFill>
                  <a:sysClr val="windowText" lastClr="000000"/>
                </a:solidFill>
                <a:latin typeface="微軟正黑體" pitchFamily="34" charset="-120"/>
                <a:ea typeface="微軟正黑體" pitchFamily="34" charset="-120"/>
              </a:rPr>
              <a:t>年正式營運。</a:t>
            </a:r>
            <a:endParaRPr lang="en-US" altLang="zh-TW" sz="1400" noProof="1" smtClean="0">
              <a:solidFill>
                <a:sysClr val="windowText" lastClr="000000"/>
              </a:solidFill>
              <a:latin typeface="微軟正黑體" pitchFamily="34" charset="-120"/>
              <a:ea typeface="微軟正黑體" pitchFamily="34" charset="-120"/>
            </a:endParaRPr>
          </a:p>
        </p:txBody>
      </p:sp>
      <p:sp>
        <p:nvSpPr>
          <p:cNvPr id="9" name="矩形 8"/>
          <p:cNvSpPr/>
          <p:nvPr/>
        </p:nvSpPr>
        <p:spPr>
          <a:xfrm>
            <a:off x="5917223" y="4091898"/>
            <a:ext cx="3014275" cy="523220"/>
          </a:xfrm>
          <a:prstGeom prst="rect">
            <a:avLst/>
          </a:prstGeom>
          <a:solidFill>
            <a:schemeClr val="tx2">
              <a:lumMod val="60000"/>
              <a:lumOff val="40000"/>
              <a:alpha val="16000"/>
            </a:schemeClr>
          </a:solidFill>
        </p:spPr>
        <p:txBody>
          <a:bodyPr wrap="square">
            <a:spAutoFit/>
          </a:bodyPr>
          <a:lstStyle/>
          <a:p>
            <a:pPr lvl="0"/>
            <a:r>
              <a:rPr lang="de-DE" altLang="zh-TW" sz="1400" noProof="1" smtClean="0">
                <a:solidFill>
                  <a:sysClr val="windowText" lastClr="000000"/>
                </a:solidFill>
                <a:latin typeface="微軟正黑體" pitchFamily="34" charset="-120"/>
                <a:ea typeface="微軟正黑體" pitchFamily="34" charset="-120"/>
              </a:rPr>
              <a:t>2003</a:t>
            </a:r>
            <a:r>
              <a:rPr lang="en-US" altLang="zh-TW" sz="1400" noProof="1" smtClean="0">
                <a:solidFill>
                  <a:sysClr val="windowText" lastClr="000000"/>
                </a:solidFill>
                <a:latin typeface="微軟正黑體" pitchFamily="34" charset="-120"/>
                <a:ea typeface="微軟正黑體" pitchFamily="34" charset="-120"/>
              </a:rPr>
              <a:t>-2005</a:t>
            </a:r>
            <a:r>
              <a:rPr lang="zh-TW" altLang="en-US" sz="1400" noProof="1" smtClean="0">
                <a:solidFill>
                  <a:sysClr val="windowText" lastClr="000000"/>
                </a:solidFill>
                <a:latin typeface="微軟正黑體" pitchFamily="34" charset="-120"/>
                <a:ea typeface="微軟正黑體" pitchFamily="34" charset="-120"/>
              </a:rPr>
              <a:t>年於蘇州設立預拌廠</a:t>
            </a:r>
            <a:endParaRPr lang="zh-TW" altLang="en-US" sz="1400" dirty="0" smtClean="0">
              <a:latin typeface="微軟正黑體" pitchFamily="34" charset="-120"/>
              <a:ea typeface="微軟正黑體" pitchFamily="34" charset="-120"/>
            </a:endParaRPr>
          </a:p>
          <a:p>
            <a:pPr lvl="0"/>
            <a:r>
              <a:rPr lang="en-US" altLang="zh-TW" sz="1400" noProof="1" smtClean="0">
                <a:solidFill>
                  <a:sysClr val="windowText" lastClr="000000"/>
                </a:solidFill>
                <a:latin typeface="微軟正黑體" pitchFamily="34" charset="-120"/>
                <a:ea typeface="微軟正黑體" pitchFamily="34" charset="-120"/>
              </a:rPr>
              <a:t>2012-2018</a:t>
            </a:r>
            <a:r>
              <a:rPr lang="zh-TW" altLang="en-US" sz="1400" noProof="1" smtClean="0">
                <a:solidFill>
                  <a:sysClr val="windowText" lastClr="000000"/>
                </a:solidFill>
                <a:latin typeface="微軟正黑體" pitchFamily="34" charset="-120"/>
                <a:ea typeface="微軟正黑體" pitchFamily="34" charset="-120"/>
              </a:rPr>
              <a:t>年設立海運等相關事業</a:t>
            </a:r>
            <a:endParaRPr lang="en-US" altLang="zh-TW" sz="1400" noProof="1" smtClean="0">
              <a:solidFill>
                <a:sysClr val="windowText" lastClr="000000"/>
              </a:solidFill>
              <a:latin typeface="微軟正黑體" pitchFamily="34" charset="-120"/>
              <a:ea typeface="微軟正黑體" pitchFamily="34" charset="-120"/>
            </a:endParaRPr>
          </a:p>
        </p:txBody>
      </p:sp>
      <p:sp>
        <p:nvSpPr>
          <p:cNvPr id="10" name="右大括弧 9"/>
          <p:cNvSpPr/>
          <p:nvPr/>
        </p:nvSpPr>
        <p:spPr>
          <a:xfrm>
            <a:off x="3590670" y="1385193"/>
            <a:ext cx="72008" cy="931287"/>
          </a:xfrm>
          <a:prstGeom prst="rightBrace">
            <a:avLst/>
          </a:prstGeom>
          <a:ln w="381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latin typeface="微軟正黑體" pitchFamily="34" charset="-120"/>
              <a:ea typeface="微軟正黑體" pitchFamily="34" charset="-120"/>
            </a:endParaRPr>
          </a:p>
        </p:txBody>
      </p:sp>
      <p:sp>
        <p:nvSpPr>
          <p:cNvPr id="11" name="左大括弧 10"/>
          <p:cNvSpPr/>
          <p:nvPr/>
        </p:nvSpPr>
        <p:spPr>
          <a:xfrm>
            <a:off x="3429195" y="5479918"/>
            <a:ext cx="60891" cy="954107"/>
          </a:xfrm>
          <a:prstGeom prst="leftBrace">
            <a:avLst/>
          </a:prstGeom>
          <a:ln w="381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latin typeface="微軟正黑體" pitchFamily="34" charset="-120"/>
              <a:ea typeface="微軟正黑體" pitchFamily="34" charset="-120"/>
            </a:endParaRPr>
          </a:p>
        </p:txBody>
      </p:sp>
      <p:sp>
        <p:nvSpPr>
          <p:cNvPr id="13" name="左大括弧 12"/>
          <p:cNvSpPr/>
          <p:nvPr/>
        </p:nvSpPr>
        <p:spPr>
          <a:xfrm rot="16200000">
            <a:off x="7371010" y="3133898"/>
            <a:ext cx="106701" cy="3014275"/>
          </a:xfrm>
          <a:prstGeom prst="leftBrace">
            <a:avLst/>
          </a:prstGeom>
          <a:ln w="38100">
            <a:solidFill>
              <a:srgbClr val="5767B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latin typeface="微軟正黑體" pitchFamily="34" charset="-120"/>
              <a:ea typeface="微軟正黑體" pitchFamily="34" charset="-120"/>
            </a:endParaRPr>
          </a:p>
        </p:txBody>
      </p:sp>
      <p:sp>
        <p:nvSpPr>
          <p:cNvPr id="15" name="矩形 14"/>
          <p:cNvSpPr/>
          <p:nvPr/>
        </p:nvSpPr>
        <p:spPr>
          <a:xfrm>
            <a:off x="1213338" y="3140968"/>
            <a:ext cx="2401082" cy="738664"/>
          </a:xfrm>
          <a:prstGeom prst="rect">
            <a:avLst/>
          </a:prstGeom>
          <a:solidFill>
            <a:schemeClr val="accent3">
              <a:lumMod val="40000"/>
              <a:lumOff val="60000"/>
              <a:alpha val="25000"/>
            </a:schemeClr>
          </a:solidFill>
        </p:spPr>
        <p:txBody>
          <a:bodyPr wrap="square">
            <a:spAutoFit/>
          </a:bodyPr>
          <a:lstStyle/>
          <a:p>
            <a:r>
              <a:rPr lang="zh-TW" altLang="en-US" sz="1400" dirty="0" smtClean="0">
                <a:latin typeface="微軟正黑體" pitchFamily="34" charset="-120"/>
                <a:ea typeface="微軟正黑體" pitchFamily="34" charset="-120"/>
              </a:rPr>
              <a:t>創立於</a:t>
            </a:r>
            <a:r>
              <a:rPr lang="en-US" altLang="zh-TW" sz="1400" dirty="0" smtClean="0">
                <a:latin typeface="微軟正黑體" pitchFamily="34" charset="-120"/>
                <a:ea typeface="微軟正黑體" pitchFamily="34" charset="-120"/>
              </a:rPr>
              <a:t>1954</a:t>
            </a:r>
            <a:r>
              <a:rPr lang="zh-TW" altLang="en-US" sz="1400" dirty="0" smtClean="0">
                <a:latin typeface="微軟正黑體" pitchFamily="34" charset="-120"/>
                <a:ea typeface="微軟正黑體" pitchFamily="34" charset="-120"/>
              </a:rPr>
              <a:t>年，</a:t>
            </a:r>
            <a:r>
              <a:rPr lang="en-US" altLang="zh-TW" sz="1400" dirty="0" smtClean="0">
                <a:latin typeface="微軟正黑體" pitchFamily="34" charset="-120"/>
                <a:ea typeface="微軟正黑體" pitchFamily="34" charset="-120"/>
              </a:rPr>
              <a:t>1978</a:t>
            </a:r>
            <a:r>
              <a:rPr lang="zh-TW" altLang="en-US" sz="1400" dirty="0" smtClean="0">
                <a:latin typeface="微軟正黑體" pitchFamily="34" charset="-120"/>
                <a:ea typeface="微軟正黑體" pitchFamily="34" charset="-120"/>
              </a:rPr>
              <a:t>年於臺灣證交所上市，目前資本額</a:t>
            </a:r>
            <a:r>
              <a:rPr lang="en-US" altLang="zh-TW" sz="1400" dirty="0" smtClean="0">
                <a:latin typeface="微軟正黑體" pitchFamily="34" charset="-120"/>
                <a:ea typeface="微軟正黑體" pitchFamily="34" charset="-120"/>
              </a:rPr>
              <a:t>118</a:t>
            </a:r>
            <a:r>
              <a:rPr lang="zh-TW" altLang="en-US" sz="1400" dirty="0" smtClean="0">
                <a:latin typeface="微軟正黑體" pitchFamily="34" charset="-120"/>
                <a:ea typeface="微軟正黑體" pitchFamily="34" charset="-120"/>
              </a:rPr>
              <a:t>億。</a:t>
            </a:r>
            <a:endParaRPr lang="zh-TW" altLang="en-US" sz="1400" dirty="0">
              <a:latin typeface="微軟正黑體" pitchFamily="34" charset="-120"/>
              <a:ea typeface="微軟正黑體" pitchFamily="34" charset="-120"/>
            </a:endParaRPr>
          </a:p>
        </p:txBody>
      </p:sp>
      <p:sp>
        <p:nvSpPr>
          <p:cNvPr id="16" name="右大括弧 15"/>
          <p:cNvSpPr/>
          <p:nvPr/>
        </p:nvSpPr>
        <p:spPr>
          <a:xfrm>
            <a:off x="3590670" y="3140968"/>
            <a:ext cx="95758" cy="738664"/>
          </a:xfrm>
          <a:prstGeom prst="rightBrace">
            <a:avLst/>
          </a:prstGeom>
          <a:ln w="381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latin typeface="微軟正黑體" pitchFamily="34" charset="-120"/>
              <a:ea typeface="微軟正黑體" pitchFamily="34" charset="-120"/>
            </a:endParaRPr>
          </a:p>
        </p:txBody>
      </p:sp>
      <p:sp>
        <p:nvSpPr>
          <p:cNvPr id="14" name="文字方塊 13"/>
          <p:cNvSpPr txBox="1"/>
          <p:nvPr/>
        </p:nvSpPr>
        <p:spPr>
          <a:xfrm>
            <a:off x="1056904" y="21082"/>
            <a:ext cx="6947065" cy="892552"/>
          </a:xfrm>
          <a:prstGeom prst="rect">
            <a:avLst/>
          </a:prstGeom>
          <a:noFill/>
        </p:spPr>
        <p:txBody>
          <a:bodyPr wrap="square" rtlCol="0">
            <a:spAutoFit/>
          </a:bodyPr>
          <a:lstStyle/>
          <a:p>
            <a:pPr algn="ctr"/>
            <a:r>
              <a:rPr lang="zh-TW" altLang="en-US" sz="3200" b="1" kern="0" dirty="0" smtClean="0">
                <a:latin typeface="微軟正黑體" pitchFamily="34" charset="-120"/>
                <a:ea typeface="微軟正黑體" pitchFamily="34" charset="-120"/>
              </a:rPr>
              <a:t>一、</a:t>
            </a:r>
            <a:r>
              <a:rPr lang="zh-TW" altLang="en-US" sz="3200" b="1" dirty="0" smtClean="0">
                <a:latin typeface="微軟正黑體" pitchFamily="34" charset="-120"/>
                <a:ea typeface="微軟正黑體" pitchFamily="34" charset="-120"/>
              </a:rPr>
              <a:t>公司基本簡介 </a:t>
            </a:r>
            <a:endParaRPr lang="en-US" altLang="zh-TW" sz="3200" b="1" dirty="0" smtClean="0">
              <a:latin typeface="微軟正黑體" pitchFamily="34" charset="-120"/>
              <a:ea typeface="微軟正黑體" pitchFamily="34" charset="-120"/>
            </a:endParaRPr>
          </a:p>
          <a:p>
            <a:r>
              <a:rPr lang="en-US" altLang="zh-TW" b="1" dirty="0" smtClean="0">
                <a:latin typeface="微軟正黑體" pitchFamily="34" charset="-120"/>
                <a:ea typeface="微軟正黑體" pitchFamily="34" charset="-120"/>
              </a:rPr>
              <a:t>(</a:t>
            </a:r>
            <a:r>
              <a:rPr lang="zh-TW" altLang="en-US" b="1" dirty="0" smtClean="0">
                <a:latin typeface="微軟正黑體" pitchFamily="34" charset="-120"/>
                <a:ea typeface="微軟正黑體" pitchFamily="34" charset="-120"/>
              </a:rPr>
              <a:t>一</a:t>
            </a:r>
            <a:r>
              <a:rPr lang="en-US" altLang="zh-TW" b="1" dirty="0" smtClean="0">
                <a:latin typeface="微軟正黑體" pitchFamily="34" charset="-120"/>
                <a:ea typeface="微軟正黑體" pitchFamily="34" charset="-120"/>
              </a:rPr>
              <a:t>)</a:t>
            </a:r>
            <a:r>
              <a:rPr lang="zh-TW" altLang="en-US" b="1" dirty="0" smtClean="0">
                <a:latin typeface="微軟正黑體" pitchFamily="34" charset="-120"/>
                <a:ea typeface="微軟正黑體" pitchFamily="34" charset="-120"/>
              </a:rPr>
              <a:t>基本簡介</a:t>
            </a:r>
            <a:endParaRPr lang="en-US" altLang="zh-TW" b="1" dirty="0" smtClean="0">
              <a:latin typeface="微軟正黑體" pitchFamily="34" charset="-120"/>
              <a:ea typeface="微軟正黑體" pitchFamily="34" charset="-120"/>
            </a:endParaRPr>
          </a:p>
        </p:txBody>
      </p:sp>
      <p:sp>
        <p:nvSpPr>
          <p:cNvPr id="17" name="文字方塊 16"/>
          <p:cNvSpPr txBox="1"/>
          <p:nvPr/>
        </p:nvSpPr>
        <p:spPr>
          <a:xfrm>
            <a:off x="8288941" y="6382512"/>
            <a:ext cx="528034" cy="369332"/>
          </a:xfrm>
          <a:prstGeom prst="rect">
            <a:avLst/>
          </a:prstGeom>
          <a:noFill/>
        </p:spPr>
        <p:txBody>
          <a:bodyPr wrap="square" rtlCol="0">
            <a:spAutoFit/>
          </a:bodyPr>
          <a:lstStyle/>
          <a:p>
            <a:pPr algn="ctr"/>
            <a:r>
              <a:rPr lang="en-US" altLang="zh-TW" dirty="0" smtClean="0">
                <a:solidFill>
                  <a:schemeClr val="bg1">
                    <a:lumMod val="50000"/>
                  </a:schemeClr>
                </a:solidFill>
                <a:latin typeface="Arial Unicode MS" pitchFamily="34" charset="-120"/>
                <a:ea typeface="Arial Unicode MS" pitchFamily="34" charset="-120"/>
                <a:cs typeface="Arial Unicode MS" pitchFamily="34" charset="-120"/>
              </a:rPr>
              <a:t>P.1</a:t>
            </a:r>
            <a:endParaRPr lang="zh-TW" altLang="en-US" dirty="0">
              <a:solidFill>
                <a:schemeClr val="bg1">
                  <a:lumMod val="50000"/>
                </a:schemeClr>
              </a:solidFill>
              <a:latin typeface="Arial Unicode MS" pitchFamily="34" charset="-120"/>
              <a:ea typeface="Arial Unicode MS" pitchFamily="34" charset="-120"/>
              <a:cs typeface="Arial Unicode MS" pitchFamily="34" charset="-120"/>
            </a:endParaRPr>
          </a:p>
        </p:txBody>
      </p:sp>
      <p:sp>
        <p:nvSpPr>
          <p:cNvPr id="18" name="文字方塊 17"/>
          <p:cNvSpPr txBox="1"/>
          <p:nvPr/>
        </p:nvSpPr>
        <p:spPr>
          <a:xfrm>
            <a:off x="7302321" y="38637"/>
            <a:ext cx="1629177" cy="369332"/>
          </a:xfrm>
          <a:prstGeom prst="rect">
            <a:avLst/>
          </a:prstGeom>
          <a:solidFill>
            <a:schemeClr val="accent6">
              <a:lumMod val="40000"/>
              <a:lumOff val="60000"/>
            </a:schemeClr>
          </a:solidFill>
        </p:spPr>
        <p:txBody>
          <a:bodyPr wrap="square" rtlCol="0">
            <a:spAutoFit/>
          </a:bodyPr>
          <a:lstStyle/>
          <a:p>
            <a:r>
              <a:rPr lang="zh-TW" altLang="en-US" dirty="0" smtClean="0">
                <a:latin typeface="微軟正黑體" pitchFamily="34" charset="-120"/>
                <a:ea typeface="微軟正黑體" pitchFamily="34" charset="-120"/>
              </a:rPr>
              <a:t>公司基本資料</a:t>
            </a:r>
            <a:endParaRPr lang="zh-TW" altLang="en-US" dirty="0">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832104" y="256032"/>
            <a:ext cx="7626096" cy="523220"/>
          </a:xfrm>
          <a:prstGeom prst="rect">
            <a:avLst/>
          </a:prstGeom>
          <a:noFill/>
        </p:spPr>
        <p:txBody>
          <a:bodyPr wrap="square" rtlCol="0">
            <a:spAutoFit/>
          </a:bodyPr>
          <a:lstStyle/>
          <a:p>
            <a:pPr algn="ctr"/>
            <a:r>
              <a:rPr lang="en-US" altLang="zh-TW" sz="2800" b="1" dirty="0">
                <a:latin typeface="新細明體" panose="02020500000000000000" pitchFamily="18" charset="-120"/>
                <a:ea typeface="新細明體" panose="02020500000000000000" pitchFamily="18" charset="-120"/>
              </a:rPr>
              <a:t>D</a:t>
            </a:r>
            <a:r>
              <a:rPr lang="en-US" altLang="zh-TW" sz="2800" b="1" dirty="0" smtClean="0">
                <a:latin typeface="新細明體" panose="02020500000000000000" pitchFamily="18" charset="-120"/>
                <a:ea typeface="新細明體" panose="02020500000000000000" pitchFamily="18" charset="-120"/>
              </a:rPr>
              <a:t>. 2024 </a:t>
            </a:r>
            <a:r>
              <a:rPr lang="zh-TW" altLang="en-US" sz="2800" b="1" dirty="0" smtClean="0">
                <a:latin typeface="新細明體" panose="02020500000000000000" pitchFamily="18" charset="-120"/>
                <a:ea typeface="新細明體" panose="02020500000000000000" pitchFamily="18" charset="-120"/>
              </a:rPr>
              <a:t>年</a:t>
            </a:r>
            <a:r>
              <a:rPr lang="en-US" altLang="zh-TW" sz="2800" b="1" dirty="0" smtClean="0">
                <a:latin typeface="新細明體" panose="02020500000000000000" pitchFamily="18" charset="-120"/>
                <a:ea typeface="新細明體" panose="02020500000000000000" pitchFamily="18" charset="-120"/>
              </a:rPr>
              <a:t>01~07</a:t>
            </a:r>
            <a:r>
              <a:rPr lang="zh-TW" altLang="en-US" sz="2800" b="1" dirty="0" smtClean="0">
                <a:latin typeface="新細明體" panose="02020500000000000000" pitchFamily="18" charset="-120"/>
                <a:ea typeface="新細明體" panose="02020500000000000000" pitchFamily="18" charset="-120"/>
              </a:rPr>
              <a:t>月建照</a:t>
            </a:r>
            <a:r>
              <a:rPr lang="zh-TW" altLang="en-US" sz="2800" b="1" dirty="0">
                <a:latin typeface="新細明體" panose="02020500000000000000" pitchFamily="18" charset="-120"/>
                <a:ea typeface="新細明體" panose="02020500000000000000" pitchFamily="18" charset="-120"/>
              </a:rPr>
              <a:t>與開工</a:t>
            </a:r>
            <a:r>
              <a:rPr lang="zh-TW" altLang="en-US" sz="2800" b="1" dirty="0" smtClean="0">
                <a:latin typeface="新細明體" panose="02020500000000000000" pitchFamily="18" charset="-120"/>
                <a:ea typeface="新細明體" panose="02020500000000000000" pitchFamily="18" charset="-120"/>
              </a:rPr>
              <a:t>狀況</a:t>
            </a:r>
            <a:endParaRPr lang="zh-TW" altLang="en-US" sz="2800" b="1" dirty="0">
              <a:latin typeface="新細明體" panose="02020500000000000000" pitchFamily="18" charset="-120"/>
              <a:ea typeface="新細明體" panose="02020500000000000000" pitchFamily="18" charset="-120"/>
            </a:endParaRPr>
          </a:p>
        </p:txBody>
      </p:sp>
      <p:graphicFrame>
        <p:nvGraphicFramePr>
          <p:cNvPr id="8" name="圖表 7"/>
          <p:cNvGraphicFramePr/>
          <p:nvPr>
            <p:extLst>
              <p:ext uri="{D42A27DB-BD31-4B8C-83A1-F6EECF244321}">
                <p14:modId xmlns:p14="http://schemas.microsoft.com/office/powerpoint/2010/main" val="67440688"/>
              </p:ext>
            </p:extLst>
          </p:nvPr>
        </p:nvGraphicFramePr>
        <p:xfrm>
          <a:off x="-71718" y="826423"/>
          <a:ext cx="9215718" cy="5656012"/>
        </p:xfrm>
        <a:graphic>
          <a:graphicData uri="http://schemas.openxmlformats.org/drawingml/2006/chart">
            <c:chart xmlns:c="http://schemas.openxmlformats.org/drawingml/2006/chart" xmlns:r="http://schemas.openxmlformats.org/officeDocument/2006/relationships" r:id="rId2"/>
          </a:graphicData>
        </a:graphic>
      </p:graphicFrame>
      <p:sp>
        <p:nvSpPr>
          <p:cNvPr id="9" name="文字方塊 8"/>
          <p:cNvSpPr txBox="1"/>
          <p:nvPr/>
        </p:nvSpPr>
        <p:spPr>
          <a:xfrm>
            <a:off x="224135" y="2756916"/>
            <a:ext cx="461665" cy="1965960"/>
          </a:xfrm>
          <a:prstGeom prst="rect">
            <a:avLst/>
          </a:prstGeom>
          <a:noFill/>
        </p:spPr>
        <p:txBody>
          <a:bodyPr vert="eaVert" wrap="square" rtlCol="0">
            <a:spAutoFit/>
          </a:bodyPr>
          <a:lstStyle/>
          <a:p>
            <a:r>
              <a:rPr lang="zh-TW" altLang="en-US" dirty="0" smtClean="0"/>
              <a:t>單位：萬平方公尺</a:t>
            </a:r>
            <a:endParaRPr lang="zh-TW" altLang="en-US" dirty="0"/>
          </a:p>
        </p:txBody>
      </p:sp>
      <p:sp>
        <p:nvSpPr>
          <p:cNvPr id="10" name="文字方塊 9"/>
          <p:cNvSpPr txBox="1"/>
          <p:nvPr/>
        </p:nvSpPr>
        <p:spPr>
          <a:xfrm>
            <a:off x="8241476" y="6482435"/>
            <a:ext cx="902524" cy="369332"/>
          </a:xfrm>
          <a:prstGeom prst="rect">
            <a:avLst/>
          </a:prstGeom>
          <a:noFill/>
        </p:spPr>
        <p:txBody>
          <a:bodyPr wrap="square" rtlCol="0">
            <a:spAutoFit/>
          </a:bodyPr>
          <a:lstStyle/>
          <a:p>
            <a:pPr algn="ctr"/>
            <a:r>
              <a:rPr lang="en-US" altLang="zh-TW" dirty="0" smtClean="0">
                <a:solidFill>
                  <a:schemeClr val="bg1">
                    <a:lumMod val="50000"/>
                  </a:schemeClr>
                </a:solidFill>
              </a:rPr>
              <a:t>P.18</a:t>
            </a:r>
            <a:endParaRPr lang="zh-TW" altLang="en-US" dirty="0">
              <a:solidFill>
                <a:schemeClr val="bg1">
                  <a:lumMod val="50000"/>
                </a:schemeClr>
              </a:solidFill>
            </a:endParaRPr>
          </a:p>
        </p:txBody>
      </p:sp>
      <p:sp>
        <p:nvSpPr>
          <p:cNvPr id="11" name="文字方塊 10"/>
          <p:cNvSpPr txBox="1"/>
          <p:nvPr/>
        </p:nvSpPr>
        <p:spPr>
          <a:xfrm>
            <a:off x="7944592" y="142506"/>
            <a:ext cx="1175658" cy="369332"/>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zh-TW" altLang="en-US" kern="0" dirty="0" smtClean="0">
                <a:latin typeface="微軟正黑體" pitchFamily="34" charset="-120"/>
                <a:ea typeface="微軟正黑體" pitchFamily="34" charset="-120"/>
              </a:rPr>
              <a:t>重要附表</a:t>
            </a:r>
            <a:endParaRPr lang="zh-TW" altLang="en-US" dirty="0"/>
          </a:p>
        </p:txBody>
      </p:sp>
    </p:spTree>
    <p:extLst>
      <p:ext uri="{BB962C8B-B14F-4D97-AF65-F5344CB8AC3E}">
        <p14:creationId xmlns:p14="http://schemas.microsoft.com/office/powerpoint/2010/main" val="24659252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stretch>
            <a:fillRect/>
          </a:stretch>
        </p:blipFill>
        <p:spPr>
          <a:xfrm>
            <a:off x="995362" y="319087"/>
            <a:ext cx="7153275" cy="6219825"/>
          </a:xfrm>
          <a:prstGeom prst="rect">
            <a:avLst/>
          </a:prstGeom>
        </p:spPr>
      </p:pic>
      <p:sp>
        <p:nvSpPr>
          <p:cNvPr id="4" name="文字方塊 3"/>
          <p:cNvSpPr txBox="1"/>
          <p:nvPr/>
        </p:nvSpPr>
        <p:spPr>
          <a:xfrm>
            <a:off x="8558785" y="6413500"/>
            <a:ext cx="585216" cy="369332"/>
          </a:xfrm>
          <a:prstGeom prst="rect">
            <a:avLst/>
          </a:prstGeom>
          <a:noFill/>
        </p:spPr>
        <p:txBody>
          <a:bodyPr wrap="square" lIns="0" rIns="0" rtlCol="0">
            <a:spAutoFit/>
          </a:bodyPr>
          <a:lstStyle/>
          <a:p>
            <a:pPr algn="ctr"/>
            <a:r>
              <a:rPr lang="en-US" altLang="zh-TW" dirty="0" smtClean="0">
                <a:solidFill>
                  <a:schemeClr val="bg1">
                    <a:lumMod val="50000"/>
                  </a:schemeClr>
                </a:solidFill>
              </a:rPr>
              <a:t>P.19</a:t>
            </a:r>
            <a:endParaRPr lang="zh-TW" altLang="en-US" dirty="0">
              <a:solidFill>
                <a:schemeClr val="bg1">
                  <a:lumMod val="50000"/>
                </a:schemeClr>
              </a:solidFill>
            </a:endParaRPr>
          </a:p>
        </p:txBody>
      </p:sp>
    </p:spTree>
    <p:extLst>
      <p:ext uri="{BB962C8B-B14F-4D97-AF65-F5344CB8AC3E}">
        <p14:creationId xmlns:p14="http://schemas.microsoft.com/office/powerpoint/2010/main" val="42282500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37000">
              <a:srgbClr val="FFFFCC"/>
            </a:gs>
            <a:gs pos="32375">
              <a:srgbClr val="FFFFCC"/>
            </a:gs>
            <a:gs pos="27750">
              <a:srgbClr val="FFFFCC"/>
            </a:gs>
            <a:gs pos="18500">
              <a:srgbClr val="FFFFCC"/>
            </a:gs>
            <a:gs pos="0">
              <a:srgbClr val="FFFFCC"/>
            </a:gs>
            <a:gs pos="62863">
              <a:srgbClr val="FFFFCC"/>
            </a:gs>
            <a:gs pos="74000">
              <a:srgbClr val="FFFFCC"/>
            </a:gs>
            <a:gs pos="83000">
              <a:srgbClr val="FFFF99"/>
            </a:gs>
            <a:gs pos="92418">
              <a:srgbClr val="FFFF99"/>
            </a:gs>
            <a:gs pos="100000">
              <a:srgbClr val="FFFF99"/>
            </a:gs>
          </a:gsLst>
          <a:lin ang="5400000" scaled="1"/>
        </a:gradFill>
        <a:effectLst/>
      </p:bgPr>
    </p:bg>
    <p:spTree>
      <p:nvGrpSpPr>
        <p:cNvPr id="1" name=""/>
        <p:cNvGrpSpPr/>
        <p:nvPr/>
      </p:nvGrpSpPr>
      <p:grpSpPr>
        <a:xfrm>
          <a:off x="0" y="0"/>
          <a:ext cx="0" cy="0"/>
          <a:chOff x="0" y="0"/>
          <a:chExt cx="0" cy="0"/>
        </a:xfrm>
      </p:grpSpPr>
      <p:sp>
        <p:nvSpPr>
          <p:cNvPr id="4" name="文字方塊 3"/>
          <p:cNvSpPr txBox="1"/>
          <p:nvPr/>
        </p:nvSpPr>
        <p:spPr>
          <a:xfrm>
            <a:off x="7302321" y="38637"/>
            <a:ext cx="1629177" cy="369332"/>
          </a:xfrm>
          <a:prstGeom prst="rect">
            <a:avLst/>
          </a:prstGeom>
          <a:solidFill>
            <a:schemeClr val="accent6">
              <a:lumMod val="40000"/>
              <a:lumOff val="60000"/>
            </a:schemeClr>
          </a:solidFill>
        </p:spPr>
        <p:txBody>
          <a:bodyPr wrap="square" rtlCol="0">
            <a:spAutoFit/>
          </a:bodyPr>
          <a:lstStyle/>
          <a:p>
            <a:r>
              <a:rPr lang="zh-TW" altLang="en-US" dirty="0" smtClean="0">
                <a:latin typeface="微軟正黑體" pitchFamily="34" charset="-120"/>
                <a:ea typeface="微軟正黑體" pitchFamily="34" charset="-120"/>
              </a:rPr>
              <a:t>公司基本資料</a:t>
            </a:r>
            <a:endParaRPr lang="zh-TW" altLang="en-US" dirty="0">
              <a:latin typeface="微軟正黑體" pitchFamily="34" charset="-120"/>
              <a:ea typeface="微軟正黑體" pitchFamily="34" charset="-120"/>
            </a:endParaRPr>
          </a:p>
        </p:txBody>
      </p:sp>
      <p:sp>
        <p:nvSpPr>
          <p:cNvPr id="5" name="文字方塊 4"/>
          <p:cNvSpPr txBox="1">
            <a:spLocks noChangeArrowheads="1"/>
          </p:cNvSpPr>
          <p:nvPr/>
        </p:nvSpPr>
        <p:spPr bwMode="auto">
          <a:xfrm>
            <a:off x="646013" y="564115"/>
            <a:ext cx="7470896" cy="400110"/>
          </a:xfrm>
          <a:prstGeom prst="rect">
            <a:avLst/>
          </a:prstGeom>
          <a:noFill/>
          <a:ln w="9525">
            <a:noFill/>
            <a:miter lim="800000"/>
            <a:headEnd/>
            <a:tailEnd/>
          </a:ln>
        </p:spPr>
        <p:txBody>
          <a:bodyPr wrap="square">
            <a:spAutoFit/>
          </a:bodyPr>
          <a:lstStyle/>
          <a:p>
            <a:pPr algn="ctr">
              <a:spcBef>
                <a:spcPts val="1200"/>
              </a:spcBef>
            </a:pPr>
            <a:r>
              <a:rPr lang="en-US" altLang="zh-TW" sz="2000" b="1" kern="0" dirty="0" smtClean="0">
                <a:latin typeface="微軟正黑體" pitchFamily="34" charset="-120"/>
                <a:ea typeface="微軟正黑體" pitchFamily="34" charset="-120"/>
              </a:rPr>
              <a:t>(</a:t>
            </a:r>
            <a:r>
              <a:rPr lang="zh-TW" altLang="en-US" sz="2000" b="1" kern="0" dirty="0" smtClean="0">
                <a:latin typeface="微軟正黑體" pitchFamily="34" charset="-120"/>
                <a:ea typeface="微軟正黑體" pitchFamily="34" charset="-120"/>
              </a:rPr>
              <a:t>二</a:t>
            </a:r>
            <a:r>
              <a:rPr lang="en-US" altLang="zh-TW" sz="2000" b="1" kern="0" dirty="0" smtClean="0">
                <a:latin typeface="微軟正黑體" pitchFamily="34" charset="-120"/>
                <a:ea typeface="微軟正黑體" pitchFamily="34" charset="-120"/>
              </a:rPr>
              <a:t>)</a:t>
            </a:r>
            <a:r>
              <a:rPr lang="zh-TW" altLang="en-US" sz="2000" b="1" kern="0" dirty="0" smtClean="0">
                <a:latin typeface="微軟正黑體" pitchFamily="34" charset="-120"/>
                <a:ea typeface="微軟正黑體" pitchFamily="34" charset="-120"/>
              </a:rPr>
              <a:t>、</a:t>
            </a:r>
            <a:r>
              <a:rPr lang="zh-TW" altLang="en-US" sz="2000" b="1" kern="0" dirty="0">
                <a:latin typeface="微軟正黑體" pitchFamily="34" charset="-120"/>
                <a:ea typeface="微軟正黑體" pitchFamily="34" charset="-120"/>
              </a:rPr>
              <a:t>混凝土生產成本結構</a:t>
            </a:r>
          </a:p>
        </p:txBody>
      </p:sp>
      <p:graphicFrame>
        <p:nvGraphicFramePr>
          <p:cNvPr id="10" name="圖表 9"/>
          <p:cNvGraphicFramePr/>
          <p:nvPr>
            <p:extLst>
              <p:ext uri="{D42A27DB-BD31-4B8C-83A1-F6EECF244321}">
                <p14:modId xmlns:p14="http://schemas.microsoft.com/office/powerpoint/2010/main" val="3837190047"/>
              </p:ext>
            </p:extLst>
          </p:nvPr>
        </p:nvGraphicFramePr>
        <p:xfrm>
          <a:off x="188260" y="1344536"/>
          <a:ext cx="5477434" cy="3989294"/>
        </p:xfrm>
        <a:graphic>
          <a:graphicData uri="http://schemas.openxmlformats.org/drawingml/2006/chart">
            <c:chart xmlns:c="http://schemas.openxmlformats.org/drawingml/2006/chart" xmlns:r="http://schemas.openxmlformats.org/officeDocument/2006/relationships" r:id="rId2"/>
          </a:graphicData>
        </a:graphic>
      </p:graphicFrame>
      <p:sp>
        <p:nvSpPr>
          <p:cNvPr id="14" name="文字方塊 13"/>
          <p:cNvSpPr txBox="1"/>
          <p:nvPr/>
        </p:nvSpPr>
        <p:spPr>
          <a:xfrm>
            <a:off x="8288941" y="6382512"/>
            <a:ext cx="528034" cy="369332"/>
          </a:xfrm>
          <a:prstGeom prst="rect">
            <a:avLst/>
          </a:prstGeom>
          <a:noFill/>
        </p:spPr>
        <p:txBody>
          <a:bodyPr wrap="square" rtlCol="0">
            <a:spAutoFit/>
          </a:bodyPr>
          <a:lstStyle/>
          <a:p>
            <a:pPr algn="ctr"/>
            <a:r>
              <a:rPr lang="en-US" altLang="zh-TW" dirty="0" smtClean="0">
                <a:solidFill>
                  <a:schemeClr val="bg1">
                    <a:lumMod val="50000"/>
                  </a:schemeClr>
                </a:solidFill>
                <a:latin typeface="Arial Unicode MS" pitchFamily="34" charset="-120"/>
                <a:ea typeface="Arial Unicode MS" pitchFamily="34" charset="-120"/>
                <a:cs typeface="Arial Unicode MS" pitchFamily="34" charset="-120"/>
              </a:rPr>
              <a:t>P.2</a:t>
            </a:r>
            <a:endParaRPr lang="zh-TW" altLang="en-US" dirty="0">
              <a:solidFill>
                <a:schemeClr val="bg1">
                  <a:lumMod val="50000"/>
                </a:schemeClr>
              </a:solidFill>
              <a:latin typeface="Arial Unicode MS" pitchFamily="34" charset="-120"/>
              <a:ea typeface="Arial Unicode MS" pitchFamily="34" charset="-120"/>
              <a:cs typeface="Arial Unicode MS" pitchFamily="34" charset="-120"/>
            </a:endParaRPr>
          </a:p>
        </p:txBody>
      </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1193" y="2203603"/>
            <a:ext cx="3292125" cy="2542252"/>
          </a:xfrm>
          <a:prstGeom prst="roundRect">
            <a:avLst>
              <a:gd name="adj" fmla="val 4167"/>
            </a:avLst>
          </a:prstGeom>
          <a:solidFill>
            <a:srgbClr val="FFFFFF"/>
          </a:solidFill>
          <a:ln w="76200" cap="sq">
            <a:noFill/>
            <a:miter lim="800000"/>
          </a:ln>
          <a:effectLst>
            <a:outerShdw blurRad="44450" dist="27940" dir="5400000" algn="ctr">
              <a:srgbClr val="000000">
                <a:alpha val="32000"/>
              </a:srgbClr>
            </a:outerShdw>
            <a:reflection blurRad="12700" stA="33000" endPos="28000" dist="5000" dir="5400000" sy="-100000" algn="bl" rotWithShape="0"/>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12421225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00294" y="1186970"/>
            <a:ext cx="2891337" cy="3985665"/>
          </a:xfrm>
          <a:prstGeom prst="rect">
            <a:avLst/>
          </a:prstGeom>
          <a:solidFill>
            <a:srgbClr val="D2F1FA"/>
          </a:solidFill>
          <a:ln>
            <a:noFill/>
          </a:ln>
        </p:spPr>
        <p:style>
          <a:lnRef idx="1">
            <a:schemeClr val="accent1"/>
          </a:lnRef>
          <a:fillRef idx="3">
            <a:schemeClr val="accent1"/>
          </a:fillRef>
          <a:effectRef idx="2">
            <a:schemeClr val="accent1"/>
          </a:effectRef>
          <a:fontRef idx="minor">
            <a:schemeClr val="lt1"/>
          </a:fontRef>
        </p:style>
        <p:txBody>
          <a:bodyPr rtlCol="0" anchor="t"/>
          <a:lstStyle/>
          <a:p>
            <a:pPr lvl="0" algn="ctr"/>
            <a:r>
              <a:rPr lang="zh-TW" altLang="en-US" sz="2200" b="1" dirty="0" smtClean="0">
                <a:solidFill>
                  <a:schemeClr val="accent1"/>
                </a:solidFill>
                <a:latin typeface="Microsoft YaHei" pitchFamily="34" charset="-122"/>
                <a:ea typeface="Microsoft YaHei" pitchFamily="34" charset="-122"/>
              </a:rPr>
              <a:t>國內混凝土業務：</a:t>
            </a:r>
          </a:p>
        </p:txBody>
      </p:sp>
      <p:sp>
        <p:nvSpPr>
          <p:cNvPr id="5" name="圆角矩形 34"/>
          <p:cNvSpPr/>
          <p:nvPr/>
        </p:nvSpPr>
        <p:spPr>
          <a:xfrm>
            <a:off x="3836020" y="925551"/>
            <a:ext cx="1806496" cy="4867761"/>
          </a:xfrm>
          <a:prstGeom prst="roundRect">
            <a:avLst>
              <a:gd name="adj" fmla="val 8880"/>
            </a:avLst>
          </a:prstGeom>
          <a:solidFill>
            <a:srgbClr val="154A85"/>
          </a:solidFill>
          <a:ln w="25400" cap="flat" cmpd="sng" algn="ctr">
            <a:noFill/>
            <a:prstDash val="solid"/>
          </a:ln>
          <a:effectLst/>
        </p:spPr>
        <p:txBody>
          <a:bodyPr lIns="115214" tIns="57607" rIns="115214" bIns="57607"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white"/>
              </a:solidFill>
              <a:effectLst/>
              <a:uLnTx/>
              <a:uFillTx/>
              <a:latin typeface="Calibri"/>
              <a:ea typeface="宋体"/>
              <a:cs typeface="+mn-cs"/>
            </a:endParaRPr>
          </a:p>
        </p:txBody>
      </p:sp>
      <p:sp>
        <p:nvSpPr>
          <p:cNvPr id="6" name="TextBox 42"/>
          <p:cNvSpPr txBox="1"/>
          <p:nvPr/>
        </p:nvSpPr>
        <p:spPr>
          <a:xfrm>
            <a:off x="3729337" y="1534636"/>
            <a:ext cx="2375627" cy="654948"/>
          </a:xfrm>
          <a:prstGeom prst="rect">
            <a:avLst/>
          </a:prstGeom>
          <a:noFill/>
        </p:spPr>
        <p:txBody>
          <a:bodyPr wrap="square" lIns="115214" tIns="57607" rIns="115214" bIns="57607">
            <a:spAutoFit/>
          </a:bodyPr>
          <a:lstStyle/>
          <a:p>
            <a:pPr algn="ctr" fontAlgn="auto">
              <a:spcBef>
                <a:spcPts val="0"/>
              </a:spcBef>
              <a:spcAft>
                <a:spcPts val="600"/>
              </a:spcAft>
              <a:defRPr/>
            </a:pPr>
            <a:r>
              <a:rPr lang="zh-CN" altLang="en-US" sz="3500" b="1" dirty="0" smtClean="0">
                <a:solidFill>
                  <a:prstClr val="white"/>
                </a:solidFill>
                <a:latin typeface="微软雅黑" pitchFamily="34" charset="-122"/>
                <a:ea typeface="微软雅黑" pitchFamily="34" charset="-122"/>
              </a:rPr>
              <a:t>大豐收</a:t>
            </a:r>
            <a:r>
              <a:rPr lang="zh-TW" altLang="en-US" sz="3500" b="1" dirty="0" smtClean="0">
                <a:solidFill>
                  <a:prstClr val="white"/>
                </a:solidFill>
                <a:latin typeface="微软雅黑" pitchFamily="34" charset="-122"/>
                <a:ea typeface="微软雅黑" pitchFamily="34" charset="-122"/>
              </a:rPr>
              <a:t>！</a:t>
            </a:r>
            <a:endParaRPr lang="zh-CN" altLang="en-US" sz="3500" b="1" dirty="0">
              <a:solidFill>
                <a:prstClr val="white"/>
              </a:solidFill>
              <a:latin typeface="微软雅黑" pitchFamily="34" charset="-122"/>
              <a:ea typeface="微软雅黑" pitchFamily="34" charset="-122"/>
            </a:endParaRPr>
          </a:p>
        </p:txBody>
      </p:sp>
      <p:sp>
        <p:nvSpPr>
          <p:cNvPr id="7" name="右箭头 48"/>
          <p:cNvSpPr/>
          <p:nvPr/>
        </p:nvSpPr>
        <p:spPr>
          <a:xfrm flipH="1">
            <a:off x="3233850" y="2470162"/>
            <a:ext cx="626698" cy="1519635"/>
          </a:xfrm>
          <a:prstGeom prst="rightArrow">
            <a:avLst>
              <a:gd name="adj1" fmla="val 72792"/>
              <a:gd name="adj2" fmla="val 46441"/>
            </a:avLst>
          </a:prstGeom>
          <a:solidFill>
            <a:srgbClr val="0E647C"/>
          </a:solidFill>
          <a:ln w="25400" cap="flat" cmpd="sng" algn="ctr">
            <a:noFill/>
            <a:prstDash val="solid"/>
          </a:ln>
          <a:effectLst/>
        </p:spPr>
        <p:txBody>
          <a:bodyPr lIns="115214" tIns="57607" rIns="115214" bIns="57607"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white"/>
              </a:solidFill>
              <a:effectLst/>
              <a:uLnTx/>
              <a:uFillTx/>
              <a:latin typeface="Calibri"/>
              <a:ea typeface="宋体"/>
              <a:cs typeface="+mn-cs"/>
            </a:endParaRPr>
          </a:p>
        </p:txBody>
      </p:sp>
      <p:sp>
        <p:nvSpPr>
          <p:cNvPr id="8" name="TextBox 49"/>
          <p:cNvSpPr txBox="1"/>
          <p:nvPr/>
        </p:nvSpPr>
        <p:spPr>
          <a:xfrm flipH="1">
            <a:off x="3233850" y="3059097"/>
            <a:ext cx="626699" cy="338554"/>
          </a:xfrm>
          <a:prstGeom prst="rect">
            <a:avLst/>
          </a:prstGeom>
          <a:noFill/>
        </p:spPr>
        <p:txBody>
          <a:bodyPr wrap="square" lIns="0" tIns="0" rIns="0" bIns="0" rtlCol="0">
            <a:spAutoFit/>
          </a:bodyPr>
          <a:lstStyle/>
          <a:p>
            <a:pPr algn="ctr"/>
            <a:r>
              <a:rPr lang="zh-TW" altLang="en-US" sz="2200" b="1" dirty="0" smtClean="0">
                <a:solidFill>
                  <a:prstClr val="white"/>
                </a:solidFill>
                <a:latin typeface="微软雅黑" pitchFamily="34" charset="-122"/>
                <a:ea typeface="微软雅黑" pitchFamily="34" charset="-122"/>
              </a:rPr>
              <a:t>１</a:t>
            </a:r>
            <a:endParaRPr lang="zh-CN" altLang="en-US" sz="2200" b="1" dirty="0">
              <a:solidFill>
                <a:prstClr val="white"/>
              </a:solidFill>
              <a:latin typeface="微软雅黑" pitchFamily="34" charset="-122"/>
              <a:ea typeface="微软雅黑" pitchFamily="34" charset="-122"/>
            </a:endParaRPr>
          </a:p>
        </p:txBody>
      </p:sp>
      <p:sp>
        <p:nvSpPr>
          <p:cNvPr id="9" name="右箭头 50"/>
          <p:cNvSpPr/>
          <p:nvPr/>
        </p:nvSpPr>
        <p:spPr>
          <a:xfrm rot="10800000" flipH="1">
            <a:off x="5642527" y="1432165"/>
            <a:ext cx="621619" cy="725770"/>
          </a:xfrm>
          <a:prstGeom prst="rightArrow">
            <a:avLst>
              <a:gd name="adj1" fmla="val 72792"/>
              <a:gd name="adj2" fmla="val 50000"/>
            </a:avLst>
          </a:prstGeom>
          <a:solidFill>
            <a:srgbClr val="2DB2A4"/>
          </a:solidFill>
          <a:ln w="25400" cap="flat" cmpd="sng" algn="ctr">
            <a:noFill/>
            <a:prstDash val="solid"/>
          </a:ln>
          <a:effectLst/>
        </p:spPr>
        <p:txBody>
          <a:bodyPr lIns="115214" tIns="57607" rIns="115214" bIns="57607"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white"/>
              </a:solidFill>
              <a:effectLst/>
              <a:uLnTx/>
              <a:uFillTx/>
              <a:latin typeface="Calibri"/>
              <a:ea typeface="宋体"/>
              <a:cs typeface="+mn-cs"/>
            </a:endParaRPr>
          </a:p>
        </p:txBody>
      </p:sp>
      <p:sp>
        <p:nvSpPr>
          <p:cNvPr id="10" name="右箭头 51"/>
          <p:cNvSpPr/>
          <p:nvPr/>
        </p:nvSpPr>
        <p:spPr>
          <a:xfrm rot="10800000" flipH="1">
            <a:off x="5642527" y="2641020"/>
            <a:ext cx="621619" cy="725770"/>
          </a:xfrm>
          <a:prstGeom prst="rightArrow">
            <a:avLst>
              <a:gd name="adj1" fmla="val 72792"/>
              <a:gd name="adj2" fmla="val 50000"/>
            </a:avLst>
          </a:prstGeom>
          <a:solidFill>
            <a:srgbClr val="F87A08"/>
          </a:solidFill>
          <a:ln w="25400" cap="flat" cmpd="sng" algn="ctr">
            <a:noFill/>
            <a:prstDash val="solid"/>
          </a:ln>
          <a:effectLst/>
        </p:spPr>
        <p:txBody>
          <a:bodyPr lIns="115214" tIns="57607" rIns="115214" bIns="57607"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white"/>
              </a:solidFill>
              <a:effectLst/>
              <a:uLnTx/>
              <a:uFillTx/>
              <a:latin typeface="Calibri"/>
              <a:ea typeface="宋体"/>
              <a:cs typeface="+mn-cs"/>
            </a:endParaRPr>
          </a:p>
        </p:txBody>
      </p:sp>
      <p:sp>
        <p:nvSpPr>
          <p:cNvPr id="11" name="右箭头 52"/>
          <p:cNvSpPr/>
          <p:nvPr/>
        </p:nvSpPr>
        <p:spPr>
          <a:xfrm rot="10800000" flipH="1">
            <a:off x="5642527" y="3677569"/>
            <a:ext cx="621619" cy="775415"/>
          </a:xfrm>
          <a:prstGeom prst="rightArrow">
            <a:avLst>
              <a:gd name="adj1" fmla="val 72792"/>
              <a:gd name="adj2" fmla="val 50000"/>
            </a:avLst>
          </a:prstGeom>
          <a:solidFill>
            <a:srgbClr val="74AF47"/>
          </a:solidFill>
          <a:ln w="25400" cap="flat" cmpd="sng" algn="ctr">
            <a:noFill/>
            <a:prstDash val="solid"/>
          </a:ln>
          <a:effectLst/>
        </p:spPr>
        <p:txBody>
          <a:bodyPr lIns="115214" tIns="57607" rIns="115214" bIns="57607"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white"/>
              </a:solidFill>
              <a:effectLst/>
              <a:uLnTx/>
              <a:uFillTx/>
              <a:latin typeface="Calibri"/>
              <a:ea typeface="宋体"/>
              <a:cs typeface="+mn-cs"/>
            </a:endParaRPr>
          </a:p>
        </p:txBody>
      </p:sp>
      <p:sp>
        <p:nvSpPr>
          <p:cNvPr id="12" name="右箭头 53"/>
          <p:cNvSpPr/>
          <p:nvPr/>
        </p:nvSpPr>
        <p:spPr>
          <a:xfrm rot="10800000" flipH="1">
            <a:off x="5642527" y="4768804"/>
            <a:ext cx="621619" cy="725770"/>
          </a:xfrm>
          <a:prstGeom prst="rightArrow">
            <a:avLst>
              <a:gd name="adj1" fmla="val 72792"/>
              <a:gd name="adj2" fmla="val 50000"/>
            </a:avLst>
          </a:prstGeom>
          <a:solidFill>
            <a:srgbClr val="0E647C"/>
          </a:solidFill>
          <a:ln w="25400" cap="flat" cmpd="sng" algn="ctr">
            <a:noFill/>
            <a:prstDash val="solid"/>
          </a:ln>
          <a:effectLst/>
        </p:spPr>
        <p:txBody>
          <a:bodyPr lIns="115214" tIns="57607" rIns="115214" bIns="57607"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smtClean="0">
              <a:ln>
                <a:noFill/>
              </a:ln>
              <a:solidFill>
                <a:prstClr val="white"/>
              </a:solidFill>
              <a:effectLst/>
              <a:uLnTx/>
              <a:uFillTx/>
              <a:latin typeface="Calibri"/>
              <a:ea typeface="宋体"/>
              <a:cs typeface="+mn-cs"/>
            </a:endParaRPr>
          </a:p>
        </p:txBody>
      </p:sp>
      <p:sp>
        <p:nvSpPr>
          <p:cNvPr id="13" name="TextBox 54"/>
          <p:cNvSpPr txBox="1"/>
          <p:nvPr/>
        </p:nvSpPr>
        <p:spPr>
          <a:xfrm flipH="1">
            <a:off x="5731431" y="1640385"/>
            <a:ext cx="436709" cy="276999"/>
          </a:xfrm>
          <a:prstGeom prst="rect">
            <a:avLst/>
          </a:prstGeom>
          <a:noFill/>
        </p:spPr>
        <p:txBody>
          <a:bodyPr wrap="square" lIns="0" tIns="0" rIns="0" bIns="0" rtlCol="0">
            <a:spAutoFit/>
          </a:bodyPr>
          <a:lstStyle/>
          <a:p>
            <a:pPr algn="ctr"/>
            <a:r>
              <a:rPr lang="zh-TW" altLang="en-US" b="1" dirty="0" smtClean="0">
                <a:solidFill>
                  <a:prstClr val="white"/>
                </a:solidFill>
                <a:latin typeface="微软雅黑" pitchFamily="34" charset="-122"/>
                <a:ea typeface="微软雅黑" pitchFamily="34" charset="-122"/>
              </a:rPr>
              <a:t>２</a:t>
            </a:r>
            <a:endParaRPr lang="zh-CN" altLang="en-US" b="1" dirty="0">
              <a:solidFill>
                <a:prstClr val="white"/>
              </a:solidFill>
              <a:latin typeface="微软雅黑" pitchFamily="34" charset="-122"/>
              <a:ea typeface="微软雅黑" pitchFamily="34" charset="-122"/>
            </a:endParaRPr>
          </a:p>
        </p:txBody>
      </p:sp>
      <p:sp>
        <p:nvSpPr>
          <p:cNvPr id="14" name="TextBox 55"/>
          <p:cNvSpPr txBox="1"/>
          <p:nvPr/>
        </p:nvSpPr>
        <p:spPr>
          <a:xfrm flipH="1">
            <a:off x="5731431" y="2849240"/>
            <a:ext cx="436709" cy="276999"/>
          </a:xfrm>
          <a:prstGeom prst="rect">
            <a:avLst/>
          </a:prstGeom>
          <a:noFill/>
        </p:spPr>
        <p:txBody>
          <a:bodyPr wrap="square" lIns="0" tIns="0" rIns="0" bIns="0" rtlCol="0">
            <a:spAutoFit/>
          </a:bodyPr>
          <a:lstStyle/>
          <a:p>
            <a:pPr algn="ctr"/>
            <a:r>
              <a:rPr lang="zh-TW" altLang="en-US" b="1" dirty="0" smtClean="0">
                <a:solidFill>
                  <a:prstClr val="white"/>
                </a:solidFill>
                <a:latin typeface="微软雅黑" pitchFamily="34" charset="-122"/>
                <a:ea typeface="微软雅黑" pitchFamily="34" charset="-122"/>
              </a:rPr>
              <a:t>３</a:t>
            </a:r>
            <a:endParaRPr lang="zh-CN" altLang="en-US" b="1" dirty="0">
              <a:solidFill>
                <a:prstClr val="white"/>
              </a:solidFill>
              <a:latin typeface="微软雅黑" pitchFamily="34" charset="-122"/>
              <a:ea typeface="微软雅黑" pitchFamily="34" charset="-122"/>
            </a:endParaRPr>
          </a:p>
        </p:txBody>
      </p:sp>
      <p:sp>
        <p:nvSpPr>
          <p:cNvPr id="15" name="TextBox 56"/>
          <p:cNvSpPr txBox="1"/>
          <p:nvPr/>
        </p:nvSpPr>
        <p:spPr>
          <a:xfrm flipH="1">
            <a:off x="5731432" y="3954382"/>
            <a:ext cx="436709" cy="276999"/>
          </a:xfrm>
          <a:prstGeom prst="rect">
            <a:avLst/>
          </a:prstGeom>
          <a:noFill/>
        </p:spPr>
        <p:txBody>
          <a:bodyPr wrap="square" lIns="0" tIns="0" rIns="0" bIns="0" rtlCol="0">
            <a:spAutoFit/>
          </a:bodyPr>
          <a:lstStyle/>
          <a:p>
            <a:pPr algn="ctr"/>
            <a:r>
              <a:rPr lang="zh-TW" altLang="en-US" b="1" dirty="0" smtClean="0">
                <a:solidFill>
                  <a:prstClr val="white"/>
                </a:solidFill>
                <a:latin typeface="微软雅黑" pitchFamily="34" charset="-122"/>
                <a:ea typeface="微软雅黑" pitchFamily="34" charset="-122"/>
              </a:rPr>
              <a:t>４</a:t>
            </a:r>
            <a:endParaRPr lang="zh-CN" altLang="en-US" b="1" dirty="0">
              <a:solidFill>
                <a:prstClr val="white"/>
              </a:solidFill>
              <a:latin typeface="微软雅黑" pitchFamily="34" charset="-122"/>
              <a:ea typeface="微软雅黑" pitchFamily="34" charset="-122"/>
            </a:endParaRPr>
          </a:p>
        </p:txBody>
      </p:sp>
      <p:sp>
        <p:nvSpPr>
          <p:cNvPr id="16" name="TextBox 57"/>
          <p:cNvSpPr txBox="1"/>
          <p:nvPr/>
        </p:nvSpPr>
        <p:spPr>
          <a:xfrm flipH="1">
            <a:off x="5731431" y="4977024"/>
            <a:ext cx="436709" cy="276999"/>
          </a:xfrm>
          <a:prstGeom prst="rect">
            <a:avLst/>
          </a:prstGeom>
          <a:noFill/>
        </p:spPr>
        <p:txBody>
          <a:bodyPr wrap="square" lIns="0" tIns="0" rIns="0" bIns="0" rtlCol="0">
            <a:spAutoFit/>
          </a:bodyPr>
          <a:lstStyle/>
          <a:p>
            <a:pPr algn="ctr"/>
            <a:r>
              <a:rPr lang="zh-TW" altLang="en-US" b="1" dirty="0" smtClean="0">
                <a:solidFill>
                  <a:prstClr val="white"/>
                </a:solidFill>
                <a:latin typeface="微软雅黑" pitchFamily="34" charset="-122"/>
                <a:ea typeface="微软雅黑" pitchFamily="34" charset="-122"/>
              </a:rPr>
              <a:t>５</a:t>
            </a:r>
            <a:endParaRPr lang="zh-CN" altLang="en-US" b="1" dirty="0">
              <a:solidFill>
                <a:prstClr val="white"/>
              </a:solidFill>
              <a:latin typeface="微软雅黑" pitchFamily="34" charset="-122"/>
              <a:ea typeface="微软雅黑" pitchFamily="34" charset="-122"/>
            </a:endParaRPr>
          </a:p>
        </p:txBody>
      </p:sp>
      <p:sp>
        <p:nvSpPr>
          <p:cNvPr id="17" name="TextBox 63"/>
          <p:cNvSpPr txBox="1"/>
          <p:nvPr/>
        </p:nvSpPr>
        <p:spPr>
          <a:xfrm>
            <a:off x="6294382" y="1510008"/>
            <a:ext cx="2559686" cy="487313"/>
          </a:xfrm>
          <a:prstGeom prst="rect">
            <a:avLst/>
          </a:prstGeom>
          <a:solidFill>
            <a:srgbClr val="BFEFEA"/>
          </a:solidFill>
        </p:spPr>
        <p:txBody>
          <a:bodyPr wrap="square" lIns="0" tIns="0" rIns="0" bIns="0" rtlCol="0">
            <a:spAutoFit/>
          </a:bodyPr>
          <a:lstStyle>
            <a:defPPr>
              <a:defRPr lang="zh-CN"/>
            </a:defPPr>
            <a:lvl1pPr algn="just">
              <a:lnSpc>
                <a:spcPts val="1300"/>
              </a:lnSpc>
              <a:defRPr sz="1000">
                <a:solidFill>
                  <a:schemeClr val="tx1">
                    <a:lumMod val="65000"/>
                    <a:lumOff val="35000"/>
                  </a:schemeClr>
                </a:solidFill>
                <a:latin typeface="微软雅黑" pitchFamily="34" charset="-122"/>
                <a:ea typeface="微软雅黑" pitchFamily="34" charset="-122"/>
              </a:defRPr>
            </a:lvl1pPr>
          </a:lstStyle>
          <a:p>
            <a:pPr marL="0" marR="0" lvl="0" indent="0" algn="l" defTabSz="914400" eaLnBrk="1" fontAlgn="auto" latinLnBrk="0" hangingPunct="1">
              <a:lnSpc>
                <a:spcPts val="1890"/>
              </a:lnSpc>
              <a:spcBef>
                <a:spcPts val="0"/>
              </a:spcBef>
              <a:spcAft>
                <a:spcPts val="0"/>
              </a:spcAft>
              <a:buClrTx/>
              <a:buSzTx/>
              <a:buFontTx/>
              <a:buNone/>
              <a:tabLst/>
              <a:defRPr/>
            </a:pPr>
            <a:r>
              <a:rPr kumimoji="0" lang="zh-TW" altLang="en-US" sz="1400" kern="0" dirty="0" smtClean="0">
                <a:solidFill>
                  <a:prstClr val="black">
                    <a:lumMod val="75000"/>
                    <a:lumOff val="25000"/>
                  </a:prstClr>
                </a:solidFill>
                <a:latin typeface="Microsoft YaHei" pitchFamily="34" charset="-122"/>
                <a:ea typeface="Microsoft YaHei" pitchFamily="34" charset="-122"/>
              </a:rPr>
              <a:t>「合併稅後淨利」</a:t>
            </a:r>
            <a:r>
              <a:rPr kumimoji="0" lang="en-US" altLang="zh-TW" sz="1400" kern="0" dirty="0" smtClean="0">
                <a:solidFill>
                  <a:prstClr val="black">
                    <a:lumMod val="75000"/>
                    <a:lumOff val="25000"/>
                  </a:prstClr>
                </a:solidFill>
                <a:latin typeface="Microsoft YaHei" pitchFamily="34" charset="-122"/>
                <a:ea typeface="Microsoft YaHei" pitchFamily="34" charset="-122"/>
              </a:rPr>
              <a:t>36.21</a:t>
            </a:r>
            <a:r>
              <a:rPr kumimoji="0" lang="zh-TW" altLang="en-US" sz="1400" kern="0" dirty="0" smtClean="0">
                <a:solidFill>
                  <a:prstClr val="black">
                    <a:lumMod val="75000"/>
                    <a:lumOff val="25000"/>
                  </a:prstClr>
                </a:solidFill>
                <a:latin typeface="Microsoft YaHei" pitchFamily="34" charset="-122"/>
                <a:ea typeface="Microsoft YaHei" pitchFamily="34" charset="-122"/>
              </a:rPr>
              <a:t>億元。</a:t>
            </a:r>
            <a:endParaRPr kumimoji="0" lang="en-US" altLang="zh-TW" sz="1400" kern="0" dirty="0" smtClean="0">
              <a:solidFill>
                <a:prstClr val="black">
                  <a:lumMod val="75000"/>
                  <a:lumOff val="25000"/>
                </a:prstClr>
              </a:solidFill>
              <a:latin typeface="Microsoft YaHei" pitchFamily="34" charset="-122"/>
              <a:ea typeface="Microsoft YaHei" pitchFamily="34" charset="-122"/>
            </a:endParaRPr>
          </a:p>
          <a:p>
            <a:pPr marL="0" marR="0" lvl="0" indent="0" algn="l" defTabSz="914400" eaLnBrk="1" fontAlgn="auto" latinLnBrk="0" hangingPunct="1">
              <a:lnSpc>
                <a:spcPts val="1890"/>
              </a:lnSpc>
              <a:spcBef>
                <a:spcPts val="0"/>
              </a:spcBef>
              <a:spcAft>
                <a:spcPts val="0"/>
              </a:spcAft>
              <a:buClrTx/>
              <a:buSzTx/>
              <a:buFontTx/>
              <a:buNone/>
              <a:tabLst/>
              <a:defRPr/>
            </a:pPr>
            <a:r>
              <a:rPr kumimoji="0" lang="zh-TW" altLang="en-US" sz="1400" kern="0" dirty="0" smtClean="0">
                <a:solidFill>
                  <a:prstClr val="black">
                    <a:lumMod val="75000"/>
                    <a:lumOff val="25000"/>
                  </a:prstClr>
                </a:solidFill>
                <a:latin typeface="Microsoft YaHei" pitchFamily="34" charset="-122"/>
                <a:ea typeface="Microsoft YaHei" pitchFamily="34" charset="-122"/>
              </a:rPr>
              <a:t>（歸屬母公司業主</a:t>
            </a:r>
            <a:r>
              <a:rPr kumimoji="0" lang="en-US" altLang="zh-TW" sz="1400" kern="0" dirty="0" smtClean="0">
                <a:solidFill>
                  <a:prstClr val="black">
                    <a:lumMod val="75000"/>
                    <a:lumOff val="25000"/>
                  </a:prstClr>
                </a:solidFill>
                <a:latin typeface="Microsoft YaHei" pitchFamily="34" charset="-122"/>
                <a:ea typeface="Microsoft YaHei" pitchFamily="34" charset="-122"/>
              </a:rPr>
              <a:t>35.31</a:t>
            </a:r>
            <a:r>
              <a:rPr kumimoji="0" lang="zh-TW" altLang="en-US" sz="1400" kern="0" dirty="0" smtClean="0">
                <a:solidFill>
                  <a:prstClr val="black">
                    <a:lumMod val="75000"/>
                    <a:lumOff val="25000"/>
                  </a:prstClr>
                </a:solidFill>
                <a:latin typeface="Microsoft YaHei" pitchFamily="34" charset="-122"/>
                <a:ea typeface="Microsoft YaHei" pitchFamily="34" charset="-122"/>
              </a:rPr>
              <a:t>億元）</a:t>
            </a:r>
            <a:endParaRPr kumimoji="0" lang="zh-TW" altLang="en-US" sz="1400" kern="0" dirty="0">
              <a:solidFill>
                <a:prstClr val="black">
                  <a:lumMod val="75000"/>
                  <a:lumOff val="25000"/>
                </a:prstClr>
              </a:solidFill>
              <a:latin typeface="Microsoft YaHei" pitchFamily="34" charset="-122"/>
              <a:ea typeface="Microsoft YaHei" pitchFamily="34" charset="-122"/>
            </a:endParaRPr>
          </a:p>
        </p:txBody>
      </p:sp>
      <p:sp>
        <p:nvSpPr>
          <p:cNvPr id="18" name="TextBox 64"/>
          <p:cNvSpPr txBox="1"/>
          <p:nvPr/>
        </p:nvSpPr>
        <p:spPr>
          <a:xfrm>
            <a:off x="6294382" y="2741165"/>
            <a:ext cx="2559686" cy="487313"/>
          </a:xfrm>
          <a:prstGeom prst="rect">
            <a:avLst/>
          </a:prstGeom>
          <a:solidFill>
            <a:srgbClr val="FDDDBF"/>
          </a:solidFill>
        </p:spPr>
        <p:txBody>
          <a:bodyPr wrap="square" lIns="0" tIns="0" rIns="0" bIns="0" rtlCol="0">
            <a:spAutoFit/>
          </a:bodyPr>
          <a:lstStyle>
            <a:defPPr>
              <a:defRPr lang="zh-CN"/>
            </a:defPPr>
            <a:lvl1pPr algn="just">
              <a:lnSpc>
                <a:spcPts val="1300"/>
              </a:lnSpc>
              <a:defRPr sz="1000">
                <a:solidFill>
                  <a:schemeClr val="tx1">
                    <a:lumMod val="65000"/>
                    <a:lumOff val="35000"/>
                  </a:schemeClr>
                </a:solidFill>
                <a:latin typeface="微软雅黑" pitchFamily="34" charset="-122"/>
                <a:ea typeface="微软雅黑" pitchFamily="34" charset="-122"/>
              </a:defRPr>
            </a:lvl1pPr>
          </a:lstStyle>
          <a:p>
            <a:pPr marL="0" marR="0" lvl="0" indent="0" algn="l" defTabSz="914400" eaLnBrk="1" fontAlgn="auto" latinLnBrk="0" hangingPunct="1">
              <a:lnSpc>
                <a:spcPts val="1890"/>
              </a:lnSpc>
              <a:spcBef>
                <a:spcPts val="0"/>
              </a:spcBef>
              <a:spcAft>
                <a:spcPts val="0"/>
              </a:spcAft>
              <a:buClrTx/>
              <a:buSzTx/>
              <a:buFontTx/>
              <a:buNone/>
              <a:tabLst/>
              <a:defRPr/>
            </a:pPr>
            <a:r>
              <a:rPr kumimoji="0" lang="zh-TW" altLang="en-US" sz="1500" kern="0" dirty="0" smtClean="0">
                <a:solidFill>
                  <a:prstClr val="black">
                    <a:lumMod val="75000"/>
                    <a:lumOff val="25000"/>
                  </a:prstClr>
                </a:solidFill>
                <a:latin typeface="Microsoft YaHei" pitchFamily="34" charset="-122"/>
                <a:ea typeface="Microsoft YaHei" pitchFamily="34" charset="-122"/>
              </a:rPr>
              <a:t>「每股盈餘」</a:t>
            </a:r>
            <a:r>
              <a:rPr kumimoji="0" lang="en-US" altLang="zh-TW" sz="1500" kern="0" dirty="0" smtClean="0">
                <a:solidFill>
                  <a:prstClr val="black">
                    <a:lumMod val="75000"/>
                    <a:lumOff val="25000"/>
                  </a:prstClr>
                </a:solidFill>
                <a:latin typeface="Microsoft YaHei" pitchFamily="34" charset="-122"/>
                <a:ea typeface="Microsoft YaHei" pitchFamily="34" charset="-122"/>
              </a:rPr>
              <a:t>2.99</a:t>
            </a:r>
            <a:r>
              <a:rPr kumimoji="0" lang="zh-TW" altLang="en-US" sz="1500" kern="0" dirty="0" smtClean="0">
                <a:solidFill>
                  <a:prstClr val="black">
                    <a:lumMod val="75000"/>
                    <a:lumOff val="25000"/>
                  </a:prstClr>
                </a:solidFill>
                <a:latin typeface="Microsoft YaHei" pitchFamily="34" charset="-122"/>
                <a:ea typeface="Microsoft YaHei" pitchFamily="34" charset="-122"/>
              </a:rPr>
              <a:t>元。</a:t>
            </a:r>
            <a:endParaRPr kumimoji="0" lang="en-US" altLang="zh-TW" sz="1500" kern="0" dirty="0" smtClean="0">
              <a:solidFill>
                <a:prstClr val="black">
                  <a:lumMod val="75000"/>
                  <a:lumOff val="25000"/>
                </a:prstClr>
              </a:solidFill>
              <a:latin typeface="Microsoft YaHei" pitchFamily="34" charset="-122"/>
              <a:ea typeface="Microsoft YaHei" pitchFamily="34" charset="-122"/>
            </a:endParaRPr>
          </a:p>
          <a:p>
            <a:pPr marL="0" marR="0" lvl="0" indent="0" algn="l" defTabSz="914400" eaLnBrk="1" fontAlgn="auto" latinLnBrk="0" hangingPunct="1">
              <a:lnSpc>
                <a:spcPts val="1890"/>
              </a:lnSpc>
              <a:spcBef>
                <a:spcPts val="0"/>
              </a:spcBef>
              <a:spcAft>
                <a:spcPts val="0"/>
              </a:spcAft>
              <a:buClrTx/>
              <a:buSzTx/>
              <a:buFontTx/>
              <a:buNone/>
              <a:tabLst/>
              <a:defRPr/>
            </a:pPr>
            <a:r>
              <a:rPr kumimoji="0" lang="zh-TW" altLang="en-US" sz="1500" kern="0" dirty="0" smtClean="0">
                <a:solidFill>
                  <a:prstClr val="black">
                    <a:lumMod val="75000"/>
                    <a:lumOff val="25000"/>
                  </a:prstClr>
                </a:solidFill>
                <a:latin typeface="Microsoft YaHei" pitchFamily="34" charset="-122"/>
                <a:ea typeface="Microsoft YaHei" pitchFamily="34" charset="-122"/>
              </a:rPr>
              <a:t>「每股現金股利」</a:t>
            </a:r>
            <a:r>
              <a:rPr kumimoji="0" lang="en-US" altLang="zh-TW" sz="1500" kern="0" dirty="0" smtClean="0">
                <a:solidFill>
                  <a:prstClr val="black">
                    <a:lumMod val="75000"/>
                    <a:lumOff val="25000"/>
                  </a:prstClr>
                </a:solidFill>
                <a:latin typeface="Microsoft YaHei" pitchFamily="34" charset="-122"/>
                <a:ea typeface="Microsoft YaHei" pitchFamily="34" charset="-122"/>
              </a:rPr>
              <a:t>2.1</a:t>
            </a:r>
            <a:r>
              <a:rPr kumimoji="0" lang="zh-TW" altLang="en-US" sz="1500" kern="0" dirty="0" smtClean="0">
                <a:solidFill>
                  <a:prstClr val="black">
                    <a:lumMod val="75000"/>
                    <a:lumOff val="25000"/>
                  </a:prstClr>
                </a:solidFill>
                <a:latin typeface="Microsoft YaHei" pitchFamily="34" charset="-122"/>
                <a:ea typeface="Microsoft YaHei" pitchFamily="34" charset="-122"/>
              </a:rPr>
              <a:t>元。</a:t>
            </a:r>
            <a:endParaRPr kumimoji="0" lang="zh-TW" altLang="en-US" sz="1500" kern="0" dirty="0">
              <a:solidFill>
                <a:prstClr val="black">
                  <a:lumMod val="75000"/>
                  <a:lumOff val="25000"/>
                </a:prstClr>
              </a:solidFill>
              <a:latin typeface="Microsoft YaHei" pitchFamily="34" charset="-122"/>
              <a:ea typeface="Microsoft YaHei" pitchFamily="34" charset="-122"/>
            </a:endParaRPr>
          </a:p>
        </p:txBody>
      </p:sp>
      <p:sp>
        <p:nvSpPr>
          <p:cNvPr id="19" name="TextBox 65"/>
          <p:cNvSpPr txBox="1"/>
          <p:nvPr/>
        </p:nvSpPr>
        <p:spPr>
          <a:xfrm>
            <a:off x="6294382" y="3793906"/>
            <a:ext cx="2559686" cy="487313"/>
          </a:xfrm>
          <a:prstGeom prst="rect">
            <a:avLst/>
          </a:prstGeom>
          <a:solidFill>
            <a:srgbClr val="D9EACC"/>
          </a:solidFill>
        </p:spPr>
        <p:txBody>
          <a:bodyPr wrap="square" lIns="0" tIns="0" rIns="0" bIns="0" rtlCol="0">
            <a:spAutoFit/>
          </a:bodyPr>
          <a:lstStyle>
            <a:defPPr>
              <a:defRPr lang="zh-CN"/>
            </a:defPPr>
            <a:lvl1pPr algn="just">
              <a:lnSpc>
                <a:spcPts val="1300"/>
              </a:lnSpc>
              <a:defRPr sz="1000">
                <a:solidFill>
                  <a:schemeClr val="tx1">
                    <a:lumMod val="65000"/>
                    <a:lumOff val="35000"/>
                  </a:schemeClr>
                </a:solidFill>
                <a:latin typeface="微软雅黑" pitchFamily="34" charset="-122"/>
                <a:ea typeface="微软雅黑" pitchFamily="34" charset="-122"/>
              </a:defRPr>
            </a:lvl1pPr>
          </a:lstStyle>
          <a:p>
            <a:pPr marL="0" marR="0" lvl="0" indent="0" algn="l" defTabSz="914400" eaLnBrk="1" fontAlgn="auto" latinLnBrk="0" hangingPunct="1">
              <a:lnSpc>
                <a:spcPts val="1890"/>
              </a:lnSpc>
              <a:spcBef>
                <a:spcPts val="0"/>
              </a:spcBef>
              <a:spcAft>
                <a:spcPts val="0"/>
              </a:spcAft>
              <a:buClrTx/>
              <a:buSzTx/>
              <a:buFontTx/>
              <a:buNone/>
              <a:tabLst/>
              <a:defRPr/>
            </a:pPr>
            <a:r>
              <a:rPr kumimoji="0" lang="zh-TW" altLang="en-US" sz="1500" kern="0" dirty="0" smtClean="0">
                <a:solidFill>
                  <a:prstClr val="black">
                    <a:lumMod val="75000"/>
                    <a:lumOff val="25000"/>
                  </a:prstClr>
                </a:solidFill>
                <a:latin typeface="Microsoft YaHei" pitchFamily="34" charset="-122"/>
                <a:ea typeface="Microsoft YaHei" pitchFamily="34" charset="-122"/>
              </a:rPr>
              <a:t>「營業活動淨現金流入」</a:t>
            </a:r>
            <a:endParaRPr kumimoji="0" lang="en-US" altLang="zh-TW" sz="1500" kern="0" dirty="0" smtClean="0">
              <a:solidFill>
                <a:prstClr val="black">
                  <a:lumMod val="75000"/>
                  <a:lumOff val="25000"/>
                </a:prstClr>
              </a:solidFill>
              <a:latin typeface="Microsoft YaHei" pitchFamily="34" charset="-122"/>
              <a:ea typeface="Microsoft YaHei" pitchFamily="34" charset="-122"/>
            </a:endParaRPr>
          </a:p>
          <a:p>
            <a:pPr marL="0" marR="0" lvl="0" indent="0" algn="l" defTabSz="914400" eaLnBrk="1" fontAlgn="auto" latinLnBrk="0" hangingPunct="1">
              <a:lnSpc>
                <a:spcPts val="1890"/>
              </a:lnSpc>
              <a:spcBef>
                <a:spcPts val="0"/>
              </a:spcBef>
              <a:spcAft>
                <a:spcPts val="0"/>
              </a:spcAft>
              <a:buClrTx/>
              <a:buSzTx/>
              <a:buFontTx/>
              <a:buNone/>
              <a:tabLst/>
              <a:defRPr/>
            </a:pPr>
            <a:r>
              <a:rPr kumimoji="0" lang="en-US" altLang="zh-TW" sz="1500" kern="0" dirty="0" smtClean="0">
                <a:solidFill>
                  <a:prstClr val="black">
                    <a:lumMod val="75000"/>
                    <a:lumOff val="25000"/>
                  </a:prstClr>
                </a:solidFill>
                <a:latin typeface="Microsoft YaHei" pitchFamily="34" charset="-122"/>
                <a:ea typeface="Microsoft YaHei" pitchFamily="34" charset="-122"/>
              </a:rPr>
              <a:t>37.84</a:t>
            </a:r>
            <a:r>
              <a:rPr kumimoji="0" lang="zh-TW" altLang="en-US" sz="1500" kern="0" dirty="0" smtClean="0">
                <a:solidFill>
                  <a:prstClr val="black">
                    <a:lumMod val="75000"/>
                    <a:lumOff val="25000"/>
                  </a:prstClr>
                </a:solidFill>
                <a:latin typeface="Microsoft YaHei" pitchFamily="34" charset="-122"/>
                <a:ea typeface="Microsoft YaHei" pitchFamily="34" charset="-122"/>
              </a:rPr>
              <a:t>億元</a:t>
            </a:r>
            <a:endParaRPr kumimoji="0" lang="zh-TW" altLang="en-US" sz="1500" kern="0" dirty="0">
              <a:solidFill>
                <a:prstClr val="black">
                  <a:lumMod val="75000"/>
                  <a:lumOff val="25000"/>
                </a:prstClr>
              </a:solidFill>
              <a:latin typeface="Microsoft YaHei" pitchFamily="34" charset="-122"/>
              <a:ea typeface="Microsoft YaHei" pitchFamily="34" charset="-122"/>
            </a:endParaRPr>
          </a:p>
        </p:txBody>
      </p:sp>
      <p:sp>
        <p:nvSpPr>
          <p:cNvPr id="20" name="TextBox 66"/>
          <p:cNvSpPr txBox="1"/>
          <p:nvPr/>
        </p:nvSpPr>
        <p:spPr>
          <a:xfrm>
            <a:off x="6294382" y="4857798"/>
            <a:ext cx="2559686" cy="487313"/>
          </a:xfrm>
          <a:prstGeom prst="rect">
            <a:avLst/>
          </a:prstGeom>
          <a:solidFill>
            <a:srgbClr val="D2F1FA"/>
          </a:solidFill>
        </p:spPr>
        <p:txBody>
          <a:bodyPr wrap="square" lIns="0" tIns="0" rIns="0" bIns="0" rtlCol="0">
            <a:spAutoFit/>
          </a:bodyPr>
          <a:lstStyle>
            <a:defPPr>
              <a:defRPr lang="zh-CN"/>
            </a:defPPr>
            <a:lvl1pPr algn="just">
              <a:lnSpc>
                <a:spcPts val="1300"/>
              </a:lnSpc>
              <a:defRPr sz="1000">
                <a:solidFill>
                  <a:schemeClr val="tx1">
                    <a:lumMod val="65000"/>
                    <a:lumOff val="35000"/>
                  </a:schemeClr>
                </a:solidFill>
                <a:latin typeface="微软雅黑" pitchFamily="34" charset="-122"/>
                <a:ea typeface="微软雅黑" pitchFamily="34" charset="-122"/>
              </a:defRPr>
            </a:lvl1pPr>
          </a:lstStyle>
          <a:p>
            <a:pPr marL="0" marR="0" lvl="0" indent="0" algn="l" defTabSz="914400" eaLnBrk="1" fontAlgn="auto" latinLnBrk="0" hangingPunct="1">
              <a:lnSpc>
                <a:spcPts val="1890"/>
              </a:lnSpc>
              <a:spcBef>
                <a:spcPts val="0"/>
              </a:spcBef>
              <a:spcAft>
                <a:spcPts val="0"/>
              </a:spcAft>
              <a:buClrTx/>
              <a:buSzTx/>
              <a:buFontTx/>
              <a:buNone/>
              <a:tabLst/>
              <a:defRPr/>
            </a:pPr>
            <a:r>
              <a:rPr kumimoji="0" lang="zh-TW" altLang="en-US" sz="1500" kern="0" dirty="0" smtClean="0">
                <a:solidFill>
                  <a:prstClr val="black">
                    <a:lumMod val="75000"/>
                    <a:lumOff val="25000"/>
                  </a:prstClr>
                </a:solidFill>
                <a:latin typeface="Microsoft YaHei" pitchFamily="34" charset="-122"/>
                <a:ea typeface="Microsoft YaHei" pitchFamily="34" charset="-122"/>
              </a:rPr>
              <a:t>「</a:t>
            </a:r>
            <a:r>
              <a:rPr kumimoji="0" lang="en-US" altLang="zh-TW" sz="1500" kern="0" dirty="0" smtClean="0">
                <a:solidFill>
                  <a:prstClr val="black">
                    <a:lumMod val="75000"/>
                    <a:lumOff val="25000"/>
                  </a:prstClr>
                </a:solidFill>
                <a:latin typeface="Microsoft YaHei" pitchFamily="34" charset="-122"/>
                <a:ea typeface="Microsoft YaHei" pitchFamily="34" charset="-122"/>
              </a:rPr>
              <a:t>EBITDA</a:t>
            </a:r>
            <a:r>
              <a:rPr kumimoji="0" lang="zh-TW" altLang="en-US" sz="1500" kern="0" dirty="0" smtClean="0">
                <a:solidFill>
                  <a:prstClr val="black">
                    <a:lumMod val="75000"/>
                    <a:lumOff val="25000"/>
                  </a:prstClr>
                </a:solidFill>
                <a:latin typeface="Microsoft YaHei" pitchFamily="34" charset="-122"/>
                <a:ea typeface="Microsoft YaHei" pitchFamily="34" charset="-122"/>
              </a:rPr>
              <a:t>利潤率」</a:t>
            </a:r>
            <a:r>
              <a:rPr kumimoji="0" lang="en-US" altLang="zh-TW" sz="1500" kern="0" dirty="0" smtClean="0">
                <a:solidFill>
                  <a:prstClr val="black">
                    <a:lumMod val="75000"/>
                    <a:lumOff val="25000"/>
                  </a:prstClr>
                </a:solidFill>
                <a:latin typeface="Microsoft YaHei" pitchFamily="34" charset="-122"/>
                <a:ea typeface="Microsoft YaHei" pitchFamily="34" charset="-122"/>
              </a:rPr>
              <a:t>25.63%</a:t>
            </a:r>
            <a:r>
              <a:rPr kumimoji="0" lang="zh-TW" altLang="en-US" sz="1500" kern="0" dirty="0" smtClean="0">
                <a:solidFill>
                  <a:prstClr val="black">
                    <a:lumMod val="75000"/>
                    <a:lumOff val="25000"/>
                  </a:prstClr>
                </a:solidFill>
                <a:latin typeface="Microsoft YaHei" pitchFamily="34" charset="-122"/>
                <a:ea typeface="Microsoft YaHei" pitchFamily="34" charset="-122"/>
              </a:rPr>
              <a:t>。（個體報表為</a:t>
            </a:r>
            <a:r>
              <a:rPr kumimoji="0" lang="en-US" altLang="zh-TW" sz="1500" kern="0" dirty="0" smtClean="0">
                <a:solidFill>
                  <a:prstClr val="black">
                    <a:lumMod val="75000"/>
                    <a:lumOff val="25000"/>
                  </a:prstClr>
                </a:solidFill>
                <a:latin typeface="Microsoft YaHei" pitchFamily="34" charset="-122"/>
                <a:ea typeface="Microsoft YaHei" pitchFamily="34" charset="-122"/>
              </a:rPr>
              <a:t>27.50%</a:t>
            </a:r>
            <a:r>
              <a:rPr kumimoji="0" lang="zh-TW" altLang="en-US" sz="1500" kern="0" dirty="0" smtClean="0">
                <a:solidFill>
                  <a:prstClr val="black">
                    <a:lumMod val="75000"/>
                    <a:lumOff val="25000"/>
                  </a:prstClr>
                </a:solidFill>
                <a:latin typeface="Microsoft YaHei" pitchFamily="34" charset="-122"/>
                <a:ea typeface="Microsoft YaHei" pitchFamily="34" charset="-122"/>
              </a:rPr>
              <a:t>）</a:t>
            </a:r>
            <a:endParaRPr kumimoji="0" lang="en-US" altLang="zh-CN" sz="1500" b="0" i="0" u="none" strike="noStrike" kern="0" cap="none" spc="0" normalizeH="0" baseline="0" noProof="0" dirty="0">
              <a:ln>
                <a:noFill/>
              </a:ln>
              <a:solidFill>
                <a:prstClr val="black">
                  <a:lumMod val="75000"/>
                  <a:lumOff val="25000"/>
                </a:prstClr>
              </a:solidFill>
              <a:effectLst/>
              <a:uLnTx/>
              <a:uFillTx/>
              <a:latin typeface="Microsoft YaHei" pitchFamily="34" charset="-122"/>
              <a:ea typeface="Microsoft YaHei" pitchFamily="34" charset="-122"/>
            </a:endParaRPr>
          </a:p>
        </p:txBody>
      </p:sp>
      <p:sp>
        <p:nvSpPr>
          <p:cNvPr id="21" name="文字方塊 20"/>
          <p:cNvSpPr txBox="1"/>
          <p:nvPr/>
        </p:nvSpPr>
        <p:spPr>
          <a:xfrm>
            <a:off x="4430817" y="2621927"/>
            <a:ext cx="615553" cy="3171385"/>
          </a:xfrm>
          <a:prstGeom prst="rect">
            <a:avLst/>
          </a:prstGeom>
          <a:noFill/>
        </p:spPr>
        <p:txBody>
          <a:bodyPr vert="eaVert" wrap="square" rtlCol="0">
            <a:spAutoFit/>
          </a:bodyPr>
          <a:lstStyle/>
          <a:p>
            <a:r>
              <a:rPr lang="zh-TW" altLang="en-US" sz="2800" b="1" dirty="0" smtClean="0">
                <a:solidFill>
                  <a:schemeClr val="bg1"/>
                </a:solidFill>
                <a:latin typeface="微軟正黑體" pitchFamily="34" charset="-120"/>
                <a:ea typeface="微軟正黑體" pitchFamily="34" charset="-120"/>
              </a:rPr>
              <a:t>創下多項歷史新高</a:t>
            </a:r>
            <a:endParaRPr lang="zh-TW" altLang="en-US" sz="2800" b="1" dirty="0">
              <a:solidFill>
                <a:schemeClr val="bg1"/>
              </a:solidFill>
            </a:endParaRPr>
          </a:p>
        </p:txBody>
      </p:sp>
      <p:sp>
        <p:nvSpPr>
          <p:cNvPr id="22" name="Inhaltsplatzhalter 4"/>
          <p:cNvSpPr txBox="1">
            <a:spLocks/>
          </p:cNvSpPr>
          <p:nvPr/>
        </p:nvSpPr>
        <p:spPr>
          <a:xfrm>
            <a:off x="838001" y="1878844"/>
            <a:ext cx="2553630" cy="230832"/>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0000"/>
              </a:lnSpc>
              <a:spcAft>
                <a:spcPts val="1200"/>
              </a:spcAft>
              <a:buNone/>
            </a:pPr>
            <a:r>
              <a:rPr lang="zh-TW" altLang="en-US" sz="1500" dirty="0" smtClean="0">
                <a:solidFill>
                  <a:schemeClr val="tx1"/>
                </a:solidFill>
                <a:latin typeface="Microsoft YaHei" pitchFamily="34" charset="-122"/>
                <a:ea typeface="Microsoft YaHei" pitchFamily="34" charset="-122"/>
              </a:rPr>
              <a:t>營收</a:t>
            </a:r>
            <a:r>
              <a:rPr lang="en-US" altLang="zh-TW" sz="1500" dirty="0" smtClean="0">
                <a:solidFill>
                  <a:schemeClr val="tx1"/>
                </a:solidFill>
                <a:latin typeface="Microsoft YaHei" pitchFamily="34" charset="-122"/>
                <a:ea typeface="Microsoft YaHei" pitchFamily="34" charset="-122"/>
              </a:rPr>
              <a:t>174.3</a:t>
            </a:r>
            <a:r>
              <a:rPr lang="zh-TW" altLang="en-US" sz="1500" dirty="0" smtClean="0">
                <a:solidFill>
                  <a:schemeClr val="tx1"/>
                </a:solidFill>
                <a:latin typeface="Microsoft YaHei" pitchFamily="34" charset="-122"/>
                <a:ea typeface="Microsoft YaHei" pitchFamily="34" charset="-122"/>
              </a:rPr>
              <a:t>億 </a:t>
            </a:r>
            <a:r>
              <a:rPr lang="en-US" altLang="zh-TW" sz="1500" dirty="0" smtClean="0">
                <a:solidFill>
                  <a:schemeClr val="tx1"/>
                </a:solidFill>
                <a:latin typeface="Microsoft YaHei" pitchFamily="34" charset="-122"/>
                <a:ea typeface="Microsoft YaHei" pitchFamily="34" charset="-122"/>
              </a:rPr>
              <a:t>(↑4.6%)</a:t>
            </a:r>
            <a:r>
              <a:rPr lang="zh-TW" altLang="en-US" sz="1500" dirty="0" smtClean="0">
                <a:solidFill>
                  <a:schemeClr val="tx1"/>
                </a:solidFill>
                <a:latin typeface="Microsoft YaHei" pitchFamily="34" charset="-122"/>
                <a:ea typeface="Microsoft YaHei" pitchFamily="34" charset="-122"/>
              </a:rPr>
              <a:t>。</a:t>
            </a:r>
            <a:endParaRPr lang="en-US" sz="1500" dirty="0">
              <a:solidFill>
                <a:schemeClr val="tx1"/>
              </a:solidFill>
              <a:latin typeface="Microsoft YaHei" pitchFamily="34" charset="-122"/>
              <a:ea typeface="Microsoft YaHei" pitchFamily="34" charset="-122"/>
            </a:endParaRPr>
          </a:p>
        </p:txBody>
      </p:sp>
      <p:sp>
        <p:nvSpPr>
          <p:cNvPr id="23" name="Inhaltsplatzhalter 4"/>
          <p:cNvSpPr txBox="1">
            <a:spLocks/>
          </p:cNvSpPr>
          <p:nvPr/>
        </p:nvSpPr>
        <p:spPr>
          <a:xfrm>
            <a:off x="500294" y="1871150"/>
            <a:ext cx="337707" cy="246221"/>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00000"/>
              </a:lnSpc>
              <a:spcAft>
                <a:spcPts val="1200"/>
              </a:spcAft>
              <a:buNone/>
            </a:pPr>
            <a:r>
              <a:rPr lang="zh-TW" altLang="en-US" sz="1600" dirty="0" smtClean="0">
                <a:solidFill>
                  <a:schemeClr val="accent1"/>
                </a:solidFill>
                <a:latin typeface="Microsoft YaHei" pitchFamily="34" charset="-122"/>
                <a:ea typeface="Microsoft YaHei" pitchFamily="34" charset="-122"/>
              </a:rPr>
              <a:t>Ａ</a:t>
            </a:r>
            <a:endParaRPr lang="en-US" sz="1600" dirty="0">
              <a:solidFill>
                <a:schemeClr val="accent1"/>
              </a:solidFill>
              <a:latin typeface="Microsoft YaHei" pitchFamily="34" charset="-122"/>
              <a:ea typeface="Microsoft YaHei" pitchFamily="34" charset="-122"/>
            </a:endParaRPr>
          </a:p>
        </p:txBody>
      </p:sp>
      <p:sp>
        <p:nvSpPr>
          <p:cNvPr id="24" name="Inhaltsplatzhalter 4"/>
          <p:cNvSpPr txBox="1">
            <a:spLocks/>
          </p:cNvSpPr>
          <p:nvPr/>
        </p:nvSpPr>
        <p:spPr>
          <a:xfrm>
            <a:off x="838001" y="2515007"/>
            <a:ext cx="2553630" cy="230832"/>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0000"/>
              </a:lnSpc>
              <a:spcAft>
                <a:spcPts val="1200"/>
              </a:spcAft>
              <a:buNone/>
            </a:pPr>
            <a:r>
              <a:rPr lang="en-US" sz="1500" dirty="0" smtClean="0">
                <a:solidFill>
                  <a:schemeClr val="tx1"/>
                </a:solidFill>
                <a:latin typeface="Microsoft YaHei" pitchFamily="34" charset="-122"/>
                <a:ea typeface="Microsoft YaHei" pitchFamily="34" charset="-122"/>
              </a:rPr>
              <a:t>ASP 2,</a:t>
            </a:r>
            <a:r>
              <a:rPr lang="en-US" altLang="zh-TW" sz="1500" dirty="0" smtClean="0">
                <a:solidFill>
                  <a:schemeClr val="tx1"/>
                </a:solidFill>
                <a:latin typeface="Microsoft YaHei" pitchFamily="34" charset="-122"/>
                <a:ea typeface="Microsoft YaHei" pitchFamily="34" charset="-122"/>
              </a:rPr>
              <a:t>901</a:t>
            </a:r>
            <a:r>
              <a:rPr lang="zh-TW" altLang="en-US" sz="1500" dirty="0" smtClean="0">
                <a:solidFill>
                  <a:schemeClr val="tx1"/>
                </a:solidFill>
                <a:latin typeface="Microsoft YaHei" pitchFamily="34" charset="-122"/>
                <a:ea typeface="Microsoft YaHei" pitchFamily="34" charset="-122"/>
              </a:rPr>
              <a:t>元</a:t>
            </a:r>
            <a:r>
              <a:rPr lang="en-US" altLang="zh-TW" sz="1500" dirty="0" smtClean="0">
                <a:solidFill>
                  <a:schemeClr val="tx1"/>
                </a:solidFill>
                <a:latin typeface="Microsoft YaHei" pitchFamily="34" charset="-122"/>
                <a:ea typeface="Microsoft YaHei" pitchFamily="34" charset="-122"/>
              </a:rPr>
              <a:t>/</a:t>
            </a:r>
            <a:r>
              <a:rPr lang="en-US" sz="1500" dirty="0" smtClean="0">
                <a:solidFill>
                  <a:schemeClr val="tx1"/>
                </a:solidFill>
                <a:latin typeface="Microsoft YaHei" pitchFamily="34" charset="-122"/>
                <a:ea typeface="Microsoft YaHei" pitchFamily="34" charset="-122"/>
              </a:rPr>
              <a:t>M</a:t>
            </a:r>
            <a:r>
              <a:rPr lang="en-US" sz="1500" baseline="30000" dirty="0" smtClean="0">
                <a:solidFill>
                  <a:schemeClr val="tx1"/>
                </a:solidFill>
                <a:latin typeface="Microsoft YaHei" pitchFamily="34" charset="-122"/>
                <a:ea typeface="Microsoft YaHei" pitchFamily="34" charset="-122"/>
              </a:rPr>
              <a:t>3</a:t>
            </a:r>
            <a:r>
              <a:rPr lang="en-US" sz="1500" dirty="0" smtClean="0">
                <a:solidFill>
                  <a:schemeClr val="tx1"/>
                </a:solidFill>
                <a:latin typeface="Microsoft YaHei" pitchFamily="34" charset="-122"/>
                <a:ea typeface="Microsoft YaHei" pitchFamily="34" charset="-122"/>
              </a:rPr>
              <a:t> (↑2</a:t>
            </a:r>
            <a:r>
              <a:rPr lang="en-US" altLang="zh-TW" sz="1500" dirty="0" smtClean="0">
                <a:solidFill>
                  <a:schemeClr val="tx1"/>
                </a:solidFill>
                <a:latin typeface="Microsoft YaHei" pitchFamily="34" charset="-122"/>
                <a:ea typeface="Microsoft YaHei" pitchFamily="34" charset="-122"/>
              </a:rPr>
              <a:t>74</a:t>
            </a:r>
            <a:r>
              <a:rPr lang="zh-TW" altLang="en-US" sz="1500" dirty="0" smtClean="0">
                <a:solidFill>
                  <a:schemeClr val="tx1"/>
                </a:solidFill>
                <a:latin typeface="Microsoft YaHei" pitchFamily="34" charset="-122"/>
                <a:ea typeface="Microsoft YaHei" pitchFamily="34" charset="-122"/>
              </a:rPr>
              <a:t>元</a:t>
            </a:r>
            <a:r>
              <a:rPr lang="en-US" altLang="zh-TW" sz="1500" dirty="0" smtClean="0">
                <a:solidFill>
                  <a:schemeClr val="tx1"/>
                </a:solidFill>
                <a:latin typeface="Microsoft YaHei" pitchFamily="34" charset="-122"/>
                <a:ea typeface="Microsoft YaHei" pitchFamily="34" charset="-122"/>
              </a:rPr>
              <a:t>)</a:t>
            </a:r>
            <a:r>
              <a:rPr lang="zh-TW" altLang="en-US" sz="1500" dirty="0" smtClean="0">
                <a:solidFill>
                  <a:schemeClr val="tx1"/>
                </a:solidFill>
                <a:latin typeface="Microsoft YaHei" pitchFamily="34" charset="-122"/>
                <a:ea typeface="Microsoft YaHei" pitchFamily="34" charset="-122"/>
              </a:rPr>
              <a:t>。 </a:t>
            </a:r>
            <a:endParaRPr lang="zh-TW" altLang="en-US" sz="1500" dirty="0">
              <a:solidFill>
                <a:schemeClr val="tx1"/>
              </a:solidFill>
              <a:latin typeface="Microsoft YaHei" pitchFamily="34" charset="-122"/>
              <a:ea typeface="Microsoft YaHei" pitchFamily="34" charset="-122"/>
            </a:endParaRPr>
          </a:p>
        </p:txBody>
      </p:sp>
      <p:sp>
        <p:nvSpPr>
          <p:cNvPr id="25" name="Inhaltsplatzhalter 4"/>
          <p:cNvSpPr txBox="1">
            <a:spLocks/>
          </p:cNvSpPr>
          <p:nvPr/>
        </p:nvSpPr>
        <p:spPr>
          <a:xfrm>
            <a:off x="500294" y="2507369"/>
            <a:ext cx="337707" cy="246221"/>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00000"/>
              </a:lnSpc>
              <a:spcAft>
                <a:spcPts val="1200"/>
              </a:spcAft>
              <a:buNone/>
            </a:pPr>
            <a:r>
              <a:rPr lang="zh-TW" altLang="en-US" sz="1600" dirty="0" smtClean="0">
                <a:solidFill>
                  <a:schemeClr val="accent2"/>
                </a:solidFill>
                <a:latin typeface="Microsoft YaHei" pitchFamily="34" charset="-122"/>
                <a:ea typeface="Microsoft YaHei" pitchFamily="34" charset="-122"/>
              </a:rPr>
              <a:t>Ｂ</a:t>
            </a:r>
            <a:endParaRPr lang="en-US" sz="1600" dirty="0">
              <a:solidFill>
                <a:schemeClr val="accent2"/>
              </a:solidFill>
              <a:latin typeface="Microsoft YaHei" pitchFamily="34" charset="-122"/>
              <a:ea typeface="Microsoft YaHei" pitchFamily="34" charset="-122"/>
            </a:endParaRPr>
          </a:p>
        </p:txBody>
      </p:sp>
      <p:sp>
        <p:nvSpPr>
          <p:cNvPr id="26" name="Inhaltsplatzhalter 4"/>
          <p:cNvSpPr txBox="1">
            <a:spLocks/>
          </p:cNvSpPr>
          <p:nvPr/>
        </p:nvSpPr>
        <p:spPr>
          <a:xfrm>
            <a:off x="838001" y="3195773"/>
            <a:ext cx="2395849" cy="230832"/>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00000"/>
              </a:lnSpc>
              <a:spcAft>
                <a:spcPts val="1200"/>
              </a:spcAft>
              <a:buNone/>
            </a:pPr>
            <a:r>
              <a:rPr lang="zh-TW" altLang="en-US" sz="1500" dirty="0" smtClean="0">
                <a:solidFill>
                  <a:schemeClr val="tx1"/>
                </a:solidFill>
                <a:latin typeface="Microsoft YaHei" pitchFamily="34" charset="-122"/>
                <a:ea typeface="Microsoft YaHei" pitchFamily="34" charset="-122"/>
              </a:rPr>
              <a:t>毛利率 </a:t>
            </a:r>
            <a:r>
              <a:rPr lang="en-US" altLang="zh-TW" sz="1500" dirty="0" smtClean="0">
                <a:solidFill>
                  <a:schemeClr val="tx1"/>
                </a:solidFill>
                <a:latin typeface="Microsoft YaHei" pitchFamily="34" charset="-122"/>
                <a:ea typeface="Microsoft YaHei" pitchFamily="34" charset="-122"/>
              </a:rPr>
              <a:t>24.73% (↑3.14%)</a:t>
            </a:r>
            <a:endParaRPr lang="en-US" altLang="zh-TW" sz="1500" dirty="0">
              <a:solidFill>
                <a:schemeClr val="tx1"/>
              </a:solidFill>
              <a:latin typeface="Microsoft YaHei" pitchFamily="34" charset="-122"/>
              <a:ea typeface="Microsoft YaHei" pitchFamily="34" charset="-122"/>
            </a:endParaRPr>
          </a:p>
        </p:txBody>
      </p:sp>
      <p:sp>
        <p:nvSpPr>
          <p:cNvPr id="27" name="Inhaltsplatzhalter 4"/>
          <p:cNvSpPr txBox="1">
            <a:spLocks/>
          </p:cNvSpPr>
          <p:nvPr/>
        </p:nvSpPr>
        <p:spPr>
          <a:xfrm>
            <a:off x="500294" y="3188192"/>
            <a:ext cx="337707" cy="246221"/>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00000"/>
              </a:lnSpc>
              <a:spcAft>
                <a:spcPts val="1200"/>
              </a:spcAft>
              <a:buNone/>
            </a:pPr>
            <a:r>
              <a:rPr lang="zh-TW" altLang="en-US" sz="1600" dirty="0" smtClean="0">
                <a:solidFill>
                  <a:schemeClr val="accent3"/>
                </a:solidFill>
                <a:latin typeface="Microsoft YaHei" pitchFamily="34" charset="-122"/>
                <a:ea typeface="Microsoft YaHei" pitchFamily="34" charset="-122"/>
              </a:rPr>
              <a:t>Ｃ</a:t>
            </a:r>
            <a:endParaRPr lang="en-US" sz="1600" dirty="0">
              <a:solidFill>
                <a:schemeClr val="accent3"/>
              </a:solidFill>
              <a:latin typeface="Microsoft YaHei" pitchFamily="34" charset="-122"/>
              <a:ea typeface="Microsoft YaHei" pitchFamily="34" charset="-122"/>
            </a:endParaRPr>
          </a:p>
        </p:txBody>
      </p:sp>
      <p:sp>
        <p:nvSpPr>
          <p:cNvPr id="28" name="Inhaltsplatzhalter 4"/>
          <p:cNvSpPr txBox="1">
            <a:spLocks/>
          </p:cNvSpPr>
          <p:nvPr/>
        </p:nvSpPr>
        <p:spPr>
          <a:xfrm>
            <a:off x="838001" y="4032071"/>
            <a:ext cx="2553630" cy="254300"/>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200"/>
              </a:lnSpc>
              <a:spcAft>
                <a:spcPts val="0"/>
              </a:spcAft>
              <a:buNone/>
            </a:pPr>
            <a:r>
              <a:rPr lang="zh-TW" altLang="en-US" sz="1400" dirty="0" smtClean="0">
                <a:solidFill>
                  <a:schemeClr val="tx1"/>
                </a:solidFill>
                <a:latin typeface="Microsoft YaHei" pitchFamily="34" charset="-122"/>
                <a:ea typeface="Microsoft YaHei" pitchFamily="34" charset="-122"/>
              </a:rPr>
              <a:t>出貨量</a:t>
            </a:r>
            <a:r>
              <a:rPr lang="en-US" altLang="zh-TW" sz="1400" dirty="0" smtClean="0">
                <a:solidFill>
                  <a:schemeClr val="tx1"/>
                </a:solidFill>
                <a:latin typeface="Microsoft YaHei" pitchFamily="34" charset="-122"/>
                <a:ea typeface="Microsoft YaHei" pitchFamily="34" charset="-122"/>
              </a:rPr>
              <a:t>601</a:t>
            </a:r>
            <a:r>
              <a:rPr lang="zh-TW" altLang="en-US" sz="1400" dirty="0" smtClean="0">
                <a:solidFill>
                  <a:schemeClr val="tx1"/>
                </a:solidFill>
                <a:latin typeface="Microsoft YaHei" pitchFamily="34" charset="-122"/>
                <a:ea typeface="Microsoft YaHei" pitchFamily="34" charset="-122"/>
              </a:rPr>
              <a:t>萬</a:t>
            </a:r>
            <a:r>
              <a:rPr lang="en-US" altLang="zh-TW" sz="1400" dirty="0" smtClean="0">
                <a:solidFill>
                  <a:schemeClr val="tx1"/>
                </a:solidFill>
                <a:latin typeface="Microsoft YaHei" pitchFamily="34" charset="-122"/>
                <a:ea typeface="Microsoft YaHei" pitchFamily="34" charset="-122"/>
              </a:rPr>
              <a:t>M</a:t>
            </a:r>
            <a:r>
              <a:rPr lang="en-US" altLang="zh-TW" sz="1400" baseline="30000" dirty="0" smtClean="0">
                <a:solidFill>
                  <a:schemeClr val="tx1"/>
                </a:solidFill>
                <a:latin typeface="Microsoft YaHei" pitchFamily="34" charset="-122"/>
                <a:ea typeface="Microsoft YaHei" pitchFamily="34" charset="-122"/>
              </a:rPr>
              <a:t>3</a:t>
            </a:r>
            <a:r>
              <a:rPr lang="en-US" altLang="zh-TW" sz="1400" dirty="0" smtClean="0">
                <a:solidFill>
                  <a:schemeClr val="tx1"/>
                </a:solidFill>
                <a:latin typeface="Microsoft YaHei" pitchFamily="34" charset="-122"/>
                <a:ea typeface="Microsoft YaHei" pitchFamily="34" charset="-122"/>
              </a:rPr>
              <a:t>(</a:t>
            </a:r>
            <a:r>
              <a:rPr lang="zh-TW" altLang="en-US" sz="1400" dirty="0" smtClean="0">
                <a:solidFill>
                  <a:schemeClr val="tx1"/>
                </a:solidFill>
                <a:latin typeface="Microsoft YaHei" pitchFamily="34" charset="-122"/>
                <a:ea typeface="Microsoft YaHei" pitchFamily="34" charset="-122"/>
              </a:rPr>
              <a:t>擇優出貨</a:t>
            </a:r>
            <a:r>
              <a:rPr lang="en-US" altLang="zh-TW" sz="1400" dirty="0" smtClean="0">
                <a:solidFill>
                  <a:schemeClr val="tx1"/>
                </a:solidFill>
                <a:latin typeface="Microsoft YaHei" pitchFamily="34" charset="-122"/>
                <a:ea typeface="Microsoft YaHei" pitchFamily="34" charset="-122"/>
              </a:rPr>
              <a:t>)</a:t>
            </a:r>
          </a:p>
        </p:txBody>
      </p:sp>
      <p:sp>
        <p:nvSpPr>
          <p:cNvPr id="29" name="Inhaltsplatzhalter 4"/>
          <p:cNvSpPr txBox="1">
            <a:spLocks/>
          </p:cNvSpPr>
          <p:nvPr/>
        </p:nvSpPr>
        <p:spPr>
          <a:xfrm>
            <a:off x="500294" y="4036280"/>
            <a:ext cx="337707" cy="246221"/>
          </a:xfrm>
          <a:prstGeom prst="rect">
            <a:avLst/>
          </a:prstGeom>
        </p:spPr>
        <p:txBody>
          <a:bodyPr wrap="square" lIns="0" tIns="0" rIns="0" bIns="0" anchor="ctr">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00000"/>
              </a:lnSpc>
              <a:spcAft>
                <a:spcPts val="1200"/>
              </a:spcAft>
              <a:buNone/>
            </a:pPr>
            <a:r>
              <a:rPr lang="zh-TW" altLang="en-US" sz="1600" dirty="0" smtClean="0">
                <a:solidFill>
                  <a:schemeClr val="accent4"/>
                </a:solidFill>
                <a:latin typeface="Microsoft YaHei" pitchFamily="34" charset="-122"/>
                <a:ea typeface="Microsoft YaHei" pitchFamily="34" charset="-122"/>
              </a:rPr>
              <a:t>Ｄ</a:t>
            </a:r>
            <a:endParaRPr lang="en-US" sz="1600" dirty="0">
              <a:solidFill>
                <a:schemeClr val="accent4"/>
              </a:solidFill>
              <a:latin typeface="Microsoft YaHei" pitchFamily="34" charset="-122"/>
              <a:ea typeface="Microsoft YaHei" pitchFamily="34" charset="-122"/>
            </a:endParaRPr>
          </a:p>
        </p:txBody>
      </p:sp>
      <p:sp>
        <p:nvSpPr>
          <p:cNvPr id="32" name="標題 1"/>
          <p:cNvSpPr txBox="1">
            <a:spLocks/>
          </p:cNvSpPr>
          <p:nvPr/>
        </p:nvSpPr>
        <p:spPr>
          <a:xfrm>
            <a:off x="762992" y="225631"/>
            <a:ext cx="7757481" cy="648509"/>
          </a:xfrm>
          <a:prstGeom prst="rect">
            <a:avLst/>
          </a:prstGeom>
        </p:spPr>
        <p:txBody>
          <a:bodyPr/>
          <a:lstStyle/>
          <a:p>
            <a:pPr algn="ctr">
              <a:spcBef>
                <a:spcPts val="0"/>
              </a:spcBef>
              <a:spcAft>
                <a:spcPts val="600"/>
              </a:spcAft>
            </a:pPr>
            <a:r>
              <a:rPr lang="zh-TW" altLang="en-US" sz="3200" dirty="0" smtClean="0">
                <a:latin typeface="微軟正黑體" pitchFamily="34" charset="-120"/>
                <a:ea typeface="微軟正黑體" pitchFamily="34" charset="-120"/>
              </a:rPr>
              <a:t>二、</a:t>
            </a:r>
            <a:r>
              <a:rPr lang="en-US" altLang="zh-TW" sz="3200" dirty="0" smtClean="0">
                <a:latin typeface="微軟正黑體" pitchFamily="34" charset="-120"/>
                <a:ea typeface="微軟正黑體" pitchFamily="34" charset="-120"/>
              </a:rPr>
              <a:t>2023</a:t>
            </a:r>
            <a:r>
              <a:rPr lang="zh-TW" altLang="en-US" sz="3200" dirty="0" smtClean="0">
                <a:latin typeface="微軟正黑體" pitchFamily="34" charset="-120"/>
                <a:ea typeface="微軟正黑體" pitchFamily="34" charset="-120"/>
              </a:rPr>
              <a:t>年</a:t>
            </a:r>
            <a:r>
              <a:rPr lang="zh-TW" altLang="en-US" sz="3200" dirty="0">
                <a:latin typeface="微軟正黑體" pitchFamily="34" charset="-120"/>
                <a:ea typeface="微軟正黑體" pitchFamily="34" charset="-120"/>
              </a:rPr>
              <a:t>營運績效</a:t>
            </a:r>
            <a:endParaRPr lang="en-US" altLang="zh-TW" sz="3200" dirty="0" smtClean="0">
              <a:latin typeface="微軟正黑體" pitchFamily="34" charset="-120"/>
              <a:ea typeface="微軟正黑體" pitchFamily="34" charset="-120"/>
            </a:endParaRPr>
          </a:p>
        </p:txBody>
      </p:sp>
      <p:sp>
        <p:nvSpPr>
          <p:cNvPr id="33" name="文字方塊 32"/>
          <p:cNvSpPr txBox="1"/>
          <p:nvPr/>
        </p:nvSpPr>
        <p:spPr>
          <a:xfrm>
            <a:off x="8520473" y="6413500"/>
            <a:ext cx="458025" cy="369332"/>
          </a:xfrm>
          <a:prstGeom prst="rect">
            <a:avLst/>
          </a:prstGeom>
          <a:noFill/>
        </p:spPr>
        <p:txBody>
          <a:bodyPr wrap="square" lIns="0" rIns="0" rtlCol="0">
            <a:spAutoFit/>
          </a:bodyPr>
          <a:lstStyle/>
          <a:p>
            <a:pPr algn="ctr"/>
            <a:r>
              <a:rPr lang="en-US" altLang="zh-TW" dirty="0" smtClean="0">
                <a:solidFill>
                  <a:schemeClr val="bg1">
                    <a:lumMod val="50000"/>
                  </a:schemeClr>
                </a:solidFill>
              </a:rPr>
              <a:t>P.3</a:t>
            </a:r>
            <a:endParaRPr lang="zh-TW" altLang="en-US" dirty="0">
              <a:solidFill>
                <a:schemeClr val="bg1">
                  <a:lumMod val="50000"/>
                </a:schemeClr>
              </a:solidFill>
            </a:endParaRPr>
          </a:p>
        </p:txBody>
      </p:sp>
      <p:cxnSp>
        <p:nvCxnSpPr>
          <p:cNvPr id="37" name="直線接點 36"/>
          <p:cNvCxnSpPr/>
          <p:nvPr/>
        </p:nvCxnSpPr>
        <p:spPr>
          <a:xfrm>
            <a:off x="762992" y="1640385"/>
            <a:ext cx="2292442" cy="0"/>
          </a:xfrm>
          <a:prstGeom prst="line">
            <a:avLst/>
          </a:prstGeom>
        </p:spPr>
        <p:style>
          <a:lnRef idx="2">
            <a:schemeClr val="accent1"/>
          </a:lnRef>
          <a:fillRef idx="0">
            <a:schemeClr val="accent1"/>
          </a:fillRef>
          <a:effectRef idx="1">
            <a:schemeClr val="accent1"/>
          </a:effectRef>
          <a:fontRef idx="minor">
            <a:schemeClr val="tx1"/>
          </a:fontRef>
        </p:style>
      </p:cxnSp>
      <p:sp>
        <p:nvSpPr>
          <p:cNvPr id="72" name="文字方塊 71"/>
          <p:cNvSpPr txBox="1"/>
          <p:nvPr/>
        </p:nvSpPr>
        <p:spPr>
          <a:xfrm>
            <a:off x="7777452" y="85809"/>
            <a:ext cx="1218152" cy="369332"/>
          </a:xfrm>
          <a:prstGeom prst="rect">
            <a:avLst/>
          </a:prstGeom>
          <a:solidFill>
            <a:schemeClr val="accent6">
              <a:lumMod val="40000"/>
              <a:lumOff val="60000"/>
            </a:schemeClr>
          </a:solidFill>
        </p:spPr>
        <p:txBody>
          <a:bodyPr wrap="square" rtlCol="0">
            <a:spAutoFit/>
          </a:bodyPr>
          <a:lstStyle/>
          <a:p>
            <a:r>
              <a:rPr lang="zh-TW" altLang="en-US" dirty="0" smtClean="0">
                <a:latin typeface="微軟正黑體" pitchFamily="34" charset="-120"/>
                <a:ea typeface="微軟正黑體" pitchFamily="34" charset="-120"/>
              </a:rPr>
              <a:t>營運績效</a:t>
            </a:r>
            <a:endParaRPr lang="zh-TW" altLang="en-US" dirty="0">
              <a:latin typeface="微軟正黑體" pitchFamily="34" charset="-120"/>
              <a:ea typeface="微軟正黑體" pitchFamily="34" charset="-120"/>
            </a:endParaRPr>
          </a:p>
        </p:txBody>
      </p:sp>
    </p:spTree>
    <p:extLst>
      <p:ext uri="{BB962C8B-B14F-4D97-AF65-F5344CB8AC3E}">
        <p14:creationId xmlns:p14="http://schemas.microsoft.com/office/powerpoint/2010/main" val="1633279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Horizontal)">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2" presetClass="entr" presetSubtype="2"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1+#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1+#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20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1+#ppt_w/2"/>
                                          </p:val>
                                        </p:tav>
                                        <p:tav tm="100000">
                                          <p:val>
                                            <p:strVal val="#ppt_x"/>
                                          </p:val>
                                        </p:tav>
                                      </p:tavLst>
                                    </p:anim>
                                    <p:anim calcmode="lin" valueType="num">
                                      <p:cBhvr additive="base">
                                        <p:cTn id="24" dur="500" fill="hold"/>
                                        <p:tgtEl>
                                          <p:spTgt spid="9"/>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20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1+#ppt_w/2"/>
                                          </p:val>
                                        </p:tav>
                                        <p:tav tm="100000">
                                          <p:val>
                                            <p:strVal val="#ppt_x"/>
                                          </p:val>
                                        </p:tav>
                                      </p:tavLst>
                                    </p:anim>
                                    <p:anim calcmode="lin" valueType="num">
                                      <p:cBhvr additive="base">
                                        <p:cTn id="28" dur="500" fill="hold"/>
                                        <p:tgtEl>
                                          <p:spTgt spid="13"/>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40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1+#ppt_w/2"/>
                                          </p:val>
                                        </p:tav>
                                        <p:tav tm="100000">
                                          <p:val>
                                            <p:strVal val="#ppt_x"/>
                                          </p:val>
                                        </p:tav>
                                      </p:tavLst>
                                    </p:anim>
                                    <p:anim calcmode="lin" valueType="num">
                                      <p:cBhvr additive="base">
                                        <p:cTn id="32" dur="500" fill="hold"/>
                                        <p:tgtEl>
                                          <p:spTgt spid="10"/>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40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500" fill="hold"/>
                                        <p:tgtEl>
                                          <p:spTgt spid="14"/>
                                        </p:tgtEl>
                                        <p:attrNameLst>
                                          <p:attrName>ppt_x</p:attrName>
                                        </p:attrNameLst>
                                      </p:cBhvr>
                                      <p:tavLst>
                                        <p:tav tm="0">
                                          <p:val>
                                            <p:strVal val="1+#ppt_w/2"/>
                                          </p:val>
                                        </p:tav>
                                        <p:tav tm="100000">
                                          <p:val>
                                            <p:strVal val="#ppt_x"/>
                                          </p:val>
                                        </p:tav>
                                      </p:tavLst>
                                    </p:anim>
                                    <p:anim calcmode="lin" valueType="num">
                                      <p:cBhvr additive="base">
                                        <p:cTn id="36" dur="500" fill="hold"/>
                                        <p:tgtEl>
                                          <p:spTgt spid="14"/>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60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500" fill="hold"/>
                                        <p:tgtEl>
                                          <p:spTgt spid="11"/>
                                        </p:tgtEl>
                                        <p:attrNameLst>
                                          <p:attrName>ppt_x</p:attrName>
                                        </p:attrNameLst>
                                      </p:cBhvr>
                                      <p:tavLst>
                                        <p:tav tm="0">
                                          <p:val>
                                            <p:strVal val="1+#ppt_w/2"/>
                                          </p:val>
                                        </p:tav>
                                        <p:tav tm="100000">
                                          <p:val>
                                            <p:strVal val="#ppt_x"/>
                                          </p:val>
                                        </p:tav>
                                      </p:tavLst>
                                    </p:anim>
                                    <p:anim calcmode="lin" valueType="num">
                                      <p:cBhvr additive="base">
                                        <p:cTn id="40" dur="500" fill="hold"/>
                                        <p:tgtEl>
                                          <p:spTgt spid="11"/>
                                        </p:tgtEl>
                                        <p:attrNameLst>
                                          <p:attrName>ppt_y</p:attrName>
                                        </p:attrNameLst>
                                      </p:cBhvr>
                                      <p:tavLst>
                                        <p:tav tm="0">
                                          <p:val>
                                            <p:strVal val="#ppt_y"/>
                                          </p:val>
                                        </p:tav>
                                        <p:tav tm="100000">
                                          <p:val>
                                            <p:strVal val="#ppt_y"/>
                                          </p:val>
                                        </p:tav>
                                      </p:tavLst>
                                    </p:anim>
                                  </p:childTnLst>
                                </p:cTn>
                              </p:par>
                              <p:par>
                                <p:cTn id="41" presetID="2" presetClass="entr" presetSubtype="2" fill="hold" grpId="0" nodeType="withEffect">
                                  <p:stCondLst>
                                    <p:cond delay="60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1+#ppt_w/2"/>
                                          </p:val>
                                        </p:tav>
                                        <p:tav tm="100000">
                                          <p:val>
                                            <p:strVal val="#ppt_x"/>
                                          </p:val>
                                        </p:tav>
                                      </p:tavLst>
                                    </p:anim>
                                    <p:anim calcmode="lin" valueType="num">
                                      <p:cBhvr additive="base">
                                        <p:cTn id="44" dur="500" fill="hold"/>
                                        <p:tgtEl>
                                          <p:spTgt spid="15"/>
                                        </p:tgtEl>
                                        <p:attrNameLst>
                                          <p:attrName>ppt_y</p:attrName>
                                        </p:attrNameLst>
                                      </p:cBhvr>
                                      <p:tavLst>
                                        <p:tav tm="0">
                                          <p:val>
                                            <p:strVal val="#ppt_y"/>
                                          </p:val>
                                        </p:tav>
                                        <p:tav tm="100000">
                                          <p:val>
                                            <p:strVal val="#ppt_y"/>
                                          </p:val>
                                        </p:tav>
                                      </p:tavLst>
                                    </p:anim>
                                  </p:childTnLst>
                                </p:cTn>
                              </p:par>
                              <p:par>
                                <p:cTn id="45" presetID="2" presetClass="entr" presetSubtype="2" fill="hold" grpId="0" nodeType="withEffect">
                                  <p:stCondLst>
                                    <p:cond delay="800"/>
                                  </p:stCondLst>
                                  <p:childTnLst>
                                    <p:set>
                                      <p:cBhvr>
                                        <p:cTn id="46" dur="1" fill="hold">
                                          <p:stCondLst>
                                            <p:cond delay="0"/>
                                          </p:stCondLst>
                                        </p:cTn>
                                        <p:tgtEl>
                                          <p:spTgt spid="12"/>
                                        </p:tgtEl>
                                        <p:attrNameLst>
                                          <p:attrName>style.visibility</p:attrName>
                                        </p:attrNameLst>
                                      </p:cBhvr>
                                      <p:to>
                                        <p:strVal val="visible"/>
                                      </p:to>
                                    </p:set>
                                    <p:anim calcmode="lin" valueType="num">
                                      <p:cBhvr additive="base">
                                        <p:cTn id="47" dur="500" fill="hold"/>
                                        <p:tgtEl>
                                          <p:spTgt spid="12"/>
                                        </p:tgtEl>
                                        <p:attrNameLst>
                                          <p:attrName>ppt_x</p:attrName>
                                        </p:attrNameLst>
                                      </p:cBhvr>
                                      <p:tavLst>
                                        <p:tav tm="0">
                                          <p:val>
                                            <p:strVal val="1+#ppt_w/2"/>
                                          </p:val>
                                        </p:tav>
                                        <p:tav tm="100000">
                                          <p:val>
                                            <p:strVal val="#ppt_x"/>
                                          </p:val>
                                        </p:tav>
                                      </p:tavLst>
                                    </p:anim>
                                    <p:anim calcmode="lin" valueType="num">
                                      <p:cBhvr additive="base">
                                        <p:cTn id="48" dur="500" fill="hold"/>
                                        <p:tgtEl>
                                          <p:spTgt spid="12"/>
                                        </p:tgtEl>
                                        <p:attrNameLst>
                                          <p:attrName>ppt_y</p:attrName>
                                        </p:attrNameLst>
                                      </p:cBhvr>
                                      <p:tavLst>
                                        <p:tav tm="0">
                                          <p:val>
                                            <p:strVal val="#ppt_y"/>
                                          </p:val>
                                        </p:tav>
                                        <p:tav tm="100000">
                                          <p:val>
                                            <p:strVal val="#ppt_y"/>
                                          </p:val>
                                        </p:tav>
                                      </p:tavLst>
                                    </p:anim>
                                  </p:childTnLst>
                                </p:cTn>
                              </p:par>
                              <p:par>
                                <p:cTn id="49" presetID="2" presetClass="entr" presetSubtype="2" fill="hold" grpId="0" nodeType="withEffect">
                                  <p:stCondLst>
                                    <p:cond delay="800"/>
                                  </p:stCondLst>
                                  <p:childTnLst>
                                    <p:set>
                                      <p:cBhvr>
                                        <p:cTn id="50" dur="1" fill="hold">
                                          <p:stCondLst>
                                            <p:cond delay="0"/>
                                          </p:stCondLst>
                                        </p:cTn>
                                        <p:tgtEl>
                                          <p:spTgt spid="16"/>
                                        </p:tgtEl>
                                        <p:attrNameLst>
                                          <p:attrName>style.visibility</p:attrName>
                                        </p:attrNameLst>
                                      </p:cBhvr>
                                      <p:to>
                                        <p:strVal val="visible"/>
                                      </p:to>
                                    </p:set>
                                    <p:anim calcmode="lin" valueType="num">
                                      <p:cBhvr additive="base">
                                        <p:cTn id="51" dur="500" fill="hold"/>
                                        <p:tgtEl>
                                          <p:spTgt spid="16"/>
                                        </p:tgtEl>
                                        <p:attrNameLst>
                                          <p:attrName>ppt_x</p:attrName>
                                        </p:attrNameLst>
                                      </p:cBhvr>
                                      <p:tavLst>
                                        <p:tav tm="0">
                                          <p:val>
                                            <p:strVal val="1+#ppt_w/2"/>
                                          </p:val>
                                        </p:tav>
                                        <p:tav tm="100000">
                                          <p:val>
                                            <p:strVal val="#ppt_x"/>
                                          </p:val>
                                        </p:tav>
                                      </p:tavLst>
                                    </p:anim>
                                    <p:anim calcmode="lin" valueType="num">
                                      <p:cBhvr additive="base">
                                        <p:cTn id="52" dur="500" fill="hold"/>
                                        <p:tgtEl>
                                          <p:spTgt spid="16"/>
                                        </p:tgtEl>
                                        <p:attrNameLst>
                                          <p:attrName>ppt_y</p:attrName>
                                        </p:attrNameLst>
                                      </p:cBhvr>
                                      <p:tavLst>
                                        <p:tav tm="0">
                                          <p:val>
                                            <p:strVal val="#ppt_y"/>
                                          </p:val>
                                        </p:tav>
                                        <p:tav tm="100000">
                                          <p:val>
                                            <p:strVal val="#ppt_y"/>
                                          </p:val>
                                        </p:tav>
                                      </p:tavLst>
                                    </p:anim>
                                  </p:childTnLst>
                                </p:cTn>
                              </p:par>
                              <p:par>
                                <p:cTn id="53" presetID="10" presetClass="entr" presetSubtype="0" fill="hold" grpId="0" nodeType="withEffect">
                                  <p:stCondLst>
                                    <p:cond delay="20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500"/>
                                        <p:tgtEl>
                                          <p:spTgt spid="17"/>
                                        </p:tgtEl>
                                      </p:cBhvr>
                                    </p:animEffect>
                                  </p:childTnLst>
                                </p:cTn>
                              </p:par>
                              <p:par>
                                <p:cTn id="56" presetID="10" presetClass="entr" presetSubtype="0" fill="hold" grpId="0" nodeType="withEffect">
                                  <p:stCondLst>
                                    <p:cond delay="400"/>
                                  </p:stCondLst>
                                  <p:childTnLst>
                                    <p:set>
                                      <p:cBhvr>
                                        <p:cTn id="57" dur="1" fill="hold">
                                          <p:stCondLst>
                                            <p:cond delay="0"/>
                                          </p:stCondLst>
                                        </p:cTn>
                                        <p:tgtEl>
                                          <p:spTgt spid="18"/>
                                        </p:tgtEl>
                                        <p:attrNameLst>
                                          <p:attrName>style.visibility</p:attrName>
                                        </p:attrNameLst>
                                      </p:cBhvr>
                                      <p:to>
                                        <p:strVal val="visible"/>
                                      </p:to>
                                    </p:set>
                                    <p:animEffect transition="in" filter="fade">
                                      <p:cBhvr>
                                        <p:cTn id="58" dur="500"/>
                                        <p:tgtEl>
                                          <p:spTgt spid="18"/>
                                        </p:tgtEl>
                                      </p:cBhvr>
                                    </p:animEffect>
                                  </p:childTnLst>
                                </p:cTn>
                              </p:par>
                              <p:par>
                                <p:cTn id="59" presetID="10" presetClass="entr" presetSubtype="0" fill="hold" grpId="0" nodeType="withEffect">
                                  <p:stCondLst>
                                    <p:cond delay="600"/>
                                  </p:stCondLst>
                                  <p:childTnLst>
                                    <p:set>
                                      <p:cBhvr>
                                        <p:cTn id="60" dur="1" fill="hold">
                                          <p:stCondLst>
                                            <p:cond delay="0"/>
                                          </p:stCondLst>
                                        </p:cTn>
                                        <p:tgtEl>
                                          <p:spTgt spid="19"/>
                                        </p:tgtEl>
                                        <p:attrNameLst>
                                          <p:attrName>style.visibility</p:attrName>
                                        </p:attrNameLst>
                                      </p:cBhvr>
                                      <p:to>
                                        <p:strVal val="visible"/>
                                      </p:to>
                                    </p:set>
                                    <p:animEffect transition="in" filter="fade">
                                      <p:cBhvr>
                                        <p:cTn id="61" dur="500"/>
                                        <p:tgtEl>
                                          <p:spTgt spid="19"/>
                                        </p:tgtEl>
                                      </p:cBhvr>
                                    </p:animEffect>
                                  </p:childTnLst>
                                </p:cTn>
                              </p:par>
                              <p:par>
                                <p:cTn id="62" presetID="10" presetClass="entr" presetSubtype="0" fill="hold" grpId="0" nodeType="withEffect">
                                  <p:stCondLst>
                                    <p:cond delay="800"/>
                                  </p:stCondLst>
                                  <p:childTnLst>
                                    <p:set>
                                      <p:cBhvr>
                                        <p:cTn id="63" dur="1" fill="hold">
                                          <p:stCondLst>
                                            <p:cond delay="0"/>
                                          </p:stCondLst>
                                        </p:cTn>
                                        <p:tgtEl>
                                          <p:spTgt spid="20"/>
                                        </p:tgtEl>
                                        <p:attrNameLst>
                                          <p:attrName>style.visibility</p:attrName>
                                        </p:attrNameLst>
                                      </p:cBhvr>
                                      <p:to>
                                        <p:strVal val="visible"/>
                                      </p:to>
                                    </p:set>
                                    <p:animEffect transition="in" filter="fade">
                                      <p:cBhvr>
                                        <p:cTn id="64" dur="500"/>
                                        <p:tgtEl>
                                          <p:spTgt spid="20"/>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23"/>
                                        </p:tgtEl>
                                        <p:attrNameLst>
                                          <p:attrName>style.visibility</p:attrName>
                                        </p:attrNameLst>
                                      </p:cBhvr>
                                      <p:to>
                                        <p:strVal val="visible"/>
                                      </p:to>
                                    </p:set>
                                    <p:anim calcmode="lin" valueType="num">
                                      <p:cBhvr>
                                        <p:cTn id="67" dur="500" fill="hold"/>
                                        <p:tgtEl>
                                          <p:spTgt spid="23"/>
                                        </p:tgtEl>
                                        <p:attrNameLst>
                                          <p:attrName>ppt_w</p:attrName>
                                        </p:attrNameLst>
                                      </p:cBhvr>
                                      <p:tavLst>
                                        <p:tav tm="0">
                                          <p:val>
                                            <p:fltVal val="0"/>
                                          </p:val>
                                        </p:tav>
                                        <p:tav tm="100000">
                                          <p:val>
                                            <p:strVal val="#ppt_w"/>
                                          </p:val>
                                        </p:tav>
                                      </p:tavLst>
                                    </p:anim>
                                    <p:anim calcmode="lin" valueType="num">
                                      <p:cBhvr>
                                        <p:cTn id="68" dur="500" fill="hold"/>
                                        <p:tgtEl>
                                          <p:spTgt spid="23"/>
                                        </p:tgtEl>
                                        <p:attrNameLst>
                                          <p:attrName>ppt_h</p:attrName>
                                        </p:attrNameLst>
                                      </p:cBhvr>
                                      <p:tavLst>
                                        <p:tav tm="0">
                                          <p:val>
                                            <p:fltVal val="0"/>
                                          </p:val>
                                        </p:tav>
                                        <p:tav tm="100000">
                                          <p:val>
                                            <p:strVal val="#ppt_h"/>
                                          </p:val>
                                        </p:tav>
                                      </p:tavLst>
                                    </p:anim>
                                    <p:animEffect transition="in" filter="fade">
                                      <p:cBhvr>
                                        <p:cTn id="69" dur="500"/>
                                        <p:tgtEl>
                                          <p:spTgt spid="23"/>
                                        </p:tgtEl>
                                      </p:cBhvr>
                                    </p:animEffect>
                                  </p:childTnLst>
                                </p:cTn>
                              </p:par>
                            </p:childTnLst>
                          </p:cTn>
                        </p:par>
                        <p:par>
                          <p:cTn id="70" fill="hold">
                            <p:stCondLst>
                              <p:cond delay="2300"/>
                            </p:stCondLst>
                            <p:childTnLst>
                              <p:par>
                                <p:cTn id="71" presetID="2" presetClass="entr" presetSubtype="4" accel="14000" decel="80000" fill="hold" grpId="0" nodeType="afterEffect">
                                  <p:stCondLst>
                                    <p:cond delay="0"/>
                                  </p:stCondLst>
                                  <p:childTnLst>
                                    <p:set>
                                      <p:cBhvr>
                                        <p:cTn id="72" dur="1" fill="hold">
                                          <p:stCondLst>
                                            <p:cond delay="0"/>
                                          </p:stCondLst>
                                        </p:cTn>
                                        <p:tgtEl>
                                          <p:spTgt spid="22"/>
                                        </p:tgtEl>
                                        <p:attrNameLst>
                                          <p:attrName>style.visibility</p:attrName>
                                        </p:attrNameLst>
                                      </p:cBhvr>
                                      <p:to>
                                        <p:strVal val="visible"/>
                                      </p:to>
                                    </p:set>
                                    <p:anim calcmode="lin" valueType="num">
                                      <p:cBhvr additive="base">
                                        <p:cTn id="73" dur="500" fill="hold"/>
                                        <p:tgtEl>
                                          <p:spTgt spid="22"/>
                                        </p:tgtEl>
                                        <p:attrNameLst>
                                          <p:attrName>ppt_x</p:attrName>
                                        </p:attrNameLst>
                                      </p:cBhvr>
                                      <p:tavLst>
                                        <p:tav tm="0">
                                          <p:val>
                                            <p:strVal val="#ppt_x"/>
                                          </p:val>
                                        </p:tav>
                                        <p:tav tm="100000">
                                          <p:val>
                                            <p:strVal val="#ppt_x"/>
                                          </p:val>
                                        </p:tav>
                                      </p:tavLst>
                                    </p:anim>
                                    <p:anim calcmode="lin" valueType="num">
                                      <p:cBhvr additive="base">
                                        <p:cTn id="74" dur="500" fill="hold"/>
                                        <p:tgtEl>
                                          <p:spTgt spid="22"/>
                                        </p:tgtEl>
                                        <p:attrNameLst>
                                          <p:attrName>ppt_y</p:attrName>
                                        </p:attrNameLst>
                                      </p:cBhvr>
                                      <p:tavLst>
                                        <p:tav tm="0">
                                          <p:val>
                                            <p:strVal val="1+#ppt_h/2"/>
                                          </p:val>
                                        </p:tav>
                                        <p:tav tm="100000">
                                          <p:val>
                                            <p:strVal val="#ppt_y"/>
                                          </p:val>
                                        </p:tav>
                                      </p:tavLst>
                                    </p:anim>
                                  </p:childTnLst>
                                </p:cTn>
                              </p:par>
                              <p:par>
                                <p:cTn id="75" presetID="53" presetClass="entr" presetSubtype="16" fill="hold" grpId="0" nodeType="withEffect">
                                  <p:stCondLst>
                                    <p:cond delay="0"/>
                                  </p:stCondLst>
                                  <p:childTnLst>
                                    <p:set>
                                      <p:cBhvr>
                                        <p:cTn id="76" dur="1" fill="hold">
                                          <p:stCondLst>
                                            <p:cond delay="0"/>
                                          </p:stCondLst>
                                        </p:cTn>
                                        <p:tgtEl>
                                          <p:spTgt spid="25"/>
                                        </p:tgtEl>
                                        <p:attrNameLst>
                                          <p:attrName>style.visibility</p:attrName>
                                        </p:attrNameLst>
                                      </p:cBhvr>
                                      <p:to>
                                        <p:strVal val="visible"/>
                                      </p:to>
                                    </p:set>
                                    <p:anim calcmode="lin" valueType="num">
                                      <p:cBhvr>
                                        <p:cTn id="77" dur="500" fill="hold"/>
                                        <p:tgtEl>
                                          <p:spTgt spid="25"/>
                                        </p:tgtEl>
                                        <p:attrNameLst>
                                          <p:attrName>ppt_w</p:attrName>
                                        </p:attrNameLst>
                                      </p:cBhvr>
                                      <p:tavLst>
                                        <p:tav tm="0">
                                          <p:val>
                                            <p:fltVal val="0"/>
                                          </p:val>
                                        </p:tav>
                                        <p:tav tm="100000">
                                          <p:val>
                                            <p:strVal val="#ppt_w"/>
                                          </p:val>
                                        </p:tav>
                                      </p:tavLst>
                                    </p:anim>
                                    <p:anim calcmode="lin" valueType="num">
                                      <p:cBhvr>
                                        <p:cTn id="78" dur="500" fill="hold"/>
                                        <p:tgtEl>
                                          <p:spTgt spid="25"/>
                                        </p:tgtEl>
                                        <p:attrNameLst>
                                          <p:attrName>ppt_h</p:attrName>
                                        </p:attrNameLst>
                                      </p:cBhvr>
                                      <p:tavLst>
                                        <p:tav tm="0">
                                          <p:val>
                                            <p:fltVal val="0"/>
                                          </p:val>
                                        </p:tav>
                                        <p:tav tm="100000">
                                          <p:val>
                                            <p:strVal val="#ppt_h"/>
                                          </p:val>
                                        </p:tav>
                                      </p:tavLst>
                                    </p:anim>
                                    <p:animEffect transition="in" filter="fade">
                                      <p:cBhvr>
                                        <p:cTn id="79" dur="500"/>
                                        <p:tgtEl>
                                          <p:spTgt spid="25"/>
                                        </p:tgtEl>
                                      </p:cBhvr>
                                    </p:animEffect>
                                  </p:childTnLst>
                                </p:cTn>
                              </p:par>
                            </p:childTnLst>
                          </p:cTn>
                        </p:par>
                        <p:par>
                          <p:cTn id="80" fill="hold">
                            <p:stCondLst>
                              <p:cond delay="2800"/>
                            </p:stCondLst>
                            <p:childTnLst>
                              <p:par>
                                <p:cTn id="81" presetID="2" presetClass="entr" presetSubtype="4" accel="14000" decel="80000" fill="hold" grpId="0" nodeType="afterEffect">
                                  <p:stCondLst>
                                    <p:cond delay="0"/>
                                  </p:stCondLst>
                                  <p:childTnLst>
                                    <p:set>
                                      <p:cBhvr>
                                        <p:cTn id="82" dur="1" fill="hold">
                                          <p:stCondLst>
                                            <p:cond delay="0"/>
                                          </p:stCondLst>
                                        </p:cTn>
                                        <p:tgtEl>
                                          <p:spTgt spid="24"/>
                                        </p:tgtEl>
                                        <p:attrNameLst>
                                          <p:attrName>style.visibility</p:attrName>
                                        </p:attrNameLst>
                                      </p:cBhvr>
                                      <p:to>
                                        <p:strVal val="visible"/>
                                      </p:to>
                                    </p:set>
                                    <p:anim calcmode="lin" valueType="num">
                                      <p:cBhvr additive="base">
                                        <p:cTn id="83" dur="500" fill="hold"/>
                                        <p:tgtEl>
                                          <p:spTgt spid="24"/>
                                        </p:tgtEl>
                                        <p:attrNameLst>
                                          <p:attrName>ppt_x</p:attrName>
                                        </p:attrNameLst>
                                      </p:cBhvr>
                                      <p:tavLst>
                                        <p:tav tm="0">
                                          <p:val>
                                            <p:strVal val="#ppt_x"/>
                                          </p:val>
                                        </p:tav>
                                        <p:tav tm="100000">
                                          <p:val>
                                            <p:strVal val="#ppt_x"/>
                                          </p:val>
                                        </p:tav>
                                      </p:tavLst>
                                    </p:anim>
                                    <p:anim calcmode="lin" valueType="num">
                                      <p:cBhvr additive="base">
                                        <p:cTn id="84" dur="500" fill="hold"/>
                                        <p:tgtEl>
                                          <p:spTgt spid="24"/>
                                        </p:tgtEl>
                                        <p:attrNameLst>
                                          <p:attrName>ppt_y</p:attrName>
                                        </p:attrNameLst>
                                      </p:cBhvr>
                                      <p:tavLst>
                                        <p:tav tm="0">
                                          <p:val>
                                            <p:strVal val="1+#ppt_h/2"/>
                                          </p:val>
                                        </p:tav>
                                        <p:tav tm="100000">
                                          <p:val>
                                            <p:strVal val="#ppt_y"/>
                                          </p:val>
                                        </p:tav>
                                      </p:tavLst>
                                    </p:anim>
                                  </p:childTnLst>
                                </p:cTn>
                              </p:par>
                              <p:par>
                                <p:cTn id="85" presetID="53" presetClass="entr" presetSubtype="16" fill="hold" grpId="0" nodeType="withEffect">
                                  <p:stCondLst>
                                    <p:cond delay="0"/>
                                  </p:stCondLst>
                                  <p:childTnLst>
                                    <p:set>
                                      <p:cBhvr>
                                        <p:cTn id="86" dur="1" fill="hold">
                                          <p:stCondLst>
                                            <p:cond delay="0"/>
                                          </p:stCondLst>
                                        </p:cTn>
                                        <p:tgtEl>
                                          <p:spTgt spid="27"/>
                                        </p:tgtEl>
                                        <p:attrNameLst>
                                          <p:attrName>style.visibility</p:attrName>
                                        </p:attrNameLst>
                                      </p:cBhvr>
                                      <p:to>
                                        <p:strVal val="visible"/>
                                      </p:to>
                                    </p:set>
                                    <p:anim calcmode="lin" valueType="num">
                                      <p:cBhvr>
                                        <p:cTn id="87" dur="500" fill="hold"/>
                                        <p:tgtEl>
                                          <p:spTgt spid="27"/>
                                        </p:tgtEl>
                                        <p:attrNameLst>
                                          <p:attrName>ppt_w</p:attrName>
                                        </p:attrNameLst>
                                      </p:cBhvr>
                                      <p:tavLst>
                                        <p:tav tm="0">
                                          <p:val>
                                            <p:fltVal val="0"/>
                                          </p:val>
                                        </p:tav>
                                        <p:tav tm="100000">
                                          <p:val>
                                            <p:strVal val="#ppt_w"/>
                                          </p:val>
                                        </p:tav>
                                      </p:tavLst>
                                    </p:anim>
                                    <p:anim calcmode="lin" valueType="num">
                                      <p:cBhvr>
                                        <p:cTn id="88" dur="500" fill="hold"/>
                                        <p:tgtEl>
                                          <p:spTgt spid="27"/>
                                        </p:tgtEl>
                                        <p:attrNameLst>
                                          <p:attrName>ppt_h</p:attrName>
                                        </p:attrNameLst>
                                      </p:cBhvr>
                                      <p:tavLst>
                                        <p:tav tm="0">
                                          <p:val>
                                            <p:fltVal val="0"/>
                                          </p:val>
                                        </p:tav>
                                        <p:tav tm="100000">
                                          <p:val>
                                            <p:strVal val="#ppt_h"/>
                                          </p:val>
                                        </p:tav>
                                      </p:tavLst>
                                    </p:anim>
                                    <p:animEffect transition="in" filter="fade">
                                      <p:cBhvr>
                                        <p:cTn id="89" dur="500"/>
                                        <p:tgtEl>
                                          <p:spTgt spid="27"/>
                                        </p:tgtEl>
                                      </p:cBhvr>
                                    </p:animEffect>
                                  </p:childTnLst>
                                </p:cTn>
                              </p:par>
                            </p:childTnLst>
                          </p:cTn>
                        </p:par>
                        <p:par>
                          <p:cTn id="90" fill="hold">
                            <p:stCondLst>
                              <p:cond delay="3300"/>
                            </p:stCondLst>
                            <p:childTnLst>
                              <p:par>
                                <p:cTn id="91" presetID="2" presetClass="entr" presetSubtype="4" accel="14000" decel="80000" fill="hold" grpId="0" nodeType="afterEffect">
                                  <p:stCondLst>
                                    <p:cond delay="0"/>
                                  </p:stCondLst>
                                  <p:childTnLst>
                                    <p:set>
                                      <p:cBhvr>
                                        <p:cTn id="92" dur="1" fill="hold">
                                          <p:stCondLst>
                                            <p:cond delay="0"/>
                                          </p:stCondLst>
                                        </p:cTn>
                                        <p:tgtEl>
                                          <p:spTgt spid="26"/>
                                        </p:tgtEl>
                                        <p:attrNameLst>
                                          <p:attrName>style.visibility</p:attrName>
                                        </p:attrNameLst>
                                      </p:cBhvr>
                                      <p:to>
                                        <p:strVal val="visible"/>
                                      </p:to>
                                    </p:set>
                                    <p:anim calcmode="lin" valueType="num">
                                      <p:cBhvr additive="base">
                                        <p:cTn id="93" dur="500" fill="hold"/>
                                        <p:tgtEl>
                                          <p:spTgt spid="26"/>
                                        </p:tgtEl>
                                        <p:attrNameLst>
                                          <p:attrName>ppt_x</p:attrName>
                                        </p:attrNameLst>
                                      </p:cBhvr>
                                      <p:tavLst>
                                        <p:tav tm="0">
                                          <p:val>
                                            <p:strVal val="#ppt_x"/>
                                          </p:val>
                                        </p:tav>
                                        <p:tav tm="100000">
                                          <p:val>
                                            <p:strVal val="#ppt_x"/>
                                          </p:val>
                                        </p:tav>
                                      </p:tavLst>
                                    </p:anim>
                                    <p:anim calcmode="lin" valueType="num">
                                      <p:cBhvr additive="base">
                                        <p:cTn id="94" dur="500" fill="hold"/>
                                        <p:tgtEl>
                                          <p:spTgt spid="26"/>
                                        </p:tgtEl>
                                        <p:attrNameLst>
                                          <p:attrName>ppt_y</p:attrName>
                                        </p:attrNameLst>
                                      </p:cBhvr>
                                      <p:tavLst>
                                        <p:tav tm="0">
                                          <p:val>
                                            <p:strVal val="1+#ppt_h/2"/>
                                          </p:val>
                                        </p:tav>
                                        <p:tav tm="100000">
                                          <p:val>
                                            <p:strVal val="#ppt_y"/>
                                          </p:val>
                                        </p:tav>
                                      </p:tavLst>
                                    </p:anim>
                                  </p:childTnLst>
                                </p:cTn>
                              </p:par>
                              <p:par>
                                <p:cTn id="95" presetID="53" presetClass="entr" presetSubtype="16" fill="hold" grpId="0" nodeType="withEffect">
                                  <p:stCondLst>
                                    <p:cond delay="0"/>
                                  </p:stCondLst>
                                  <p:childTnLst>
                                    <p:set>
                                      <p:cBhvr>
                                        <p:cTn id="96" dur="1" fill="hold">
                                          <p:stCondLst>
                                            <p:cond delay="0"/>
                                          </p:stCondLst>
                                        </p:cTn>
                                        <p:tgtEl>
                                          <p:spTgt spid="29"/>
                                        </p:tgtEl>
                                        <p:attrNameLst>
                                          <p:attrName>style.visibility</p:attrName>
                                        </p:attrNameLst>
                                      </p:cBhvr>
                                      <p:to>
                                        <p:strVal val="visible"/>
                                      </p:to>
                                    </p:set>
                                    <p:anim calcmode="lin" valueType="num">
                                      <p:cBhvr>
                                        <p:cTn id="97" dur="500" fill="hold"/>
                                        <p:tgtEl>
                                          <p:spTgt spid="29"/>
                                        </p:tgtEl>
                                        <p:attrNameLst>
                                          <p:attrName>ppt_w</p:attrName>
                                        </p:attrNameLst>
                                      </p:cBhvr>
                                      <p:tavLst>
                                        <p:tav tm="0">
                                          <p:val>
                                            <p:fltVal val="0"/>
                                          </p:val>
                                        </p:tav>
                                        <p:tav tm="100000">
                                          <p:val>
                                            <p:strVal val="#ppt_w"/>
                                          </p:val>
                                        </p:tav>
                                      </p:tavLst>
                                    </p:anim>
                                    <p:anim calcmode="lin" valueType="num">
                                      <p:cBhvr>
                                        <p:cTn id="98" dur="500" fill="hold"/>
                                        <p:tgtEl>
                                          <p:spTgt spid="29"/>
                                        </p:tgtEl>
                                        <p:attrNameLst>
                                          <p:attrName>ppt_h</p:attrName>
                                        </p:attrNameLst>
                                      </p:cBhvr>
                                      <p:tavLst>
                                        <p:tav tm="0">
                                          <p:val>
                                            <p:fltVal val="0"/>
                                          </p:val>
                                        </p:tav>
                                        <p:tav tm="100000">
                                          <p:val>
                                            <p:strVal val="#ppt_h"/>
                                          </p:val>
                                        </p:tav>
                                      </p:tavLst>
                                    </p:anim>
                                    <p:animEffect transition="in" filter="fade">
                                      <p:cBhvr>
                                        <p:cTn id="99" dur="500"/>
                                        <p:tgtEl>
                                          <p:spTgt spid="29"/>
                                        </p:tgtEl>
                                      </p:cBhvr>
                                    </p:animEffect>
                                  </p:childTnLst>
                                </p:cTn>
                              </p:par>
                            </p:childTnLst>
                          </p:cTn>
                        </p:par>
                        <p:par>
                          <p:cTn id="100" fill="hold">
                            <p:stCondLst>
                              <p:cond delay="3800"/>
                            </p:stCondLst>
                            <p:childTnLst>
                              <p:par>
                                <p:cTn id="101" presetID="2" presetClass="entr" presetSubtype="4" accel="14000" decel="80000" fill="hold" grpId="0" nodeType="afterEffect">
                                  <p:stCondLst>
                                    <p:cond delay="0"/>
                                  </p:stCondLst>
                                  <p:childTnLst>
                                    <p:set>
                                      <p:cBhvr>
                                        <p:cTn id="102" dur="1" fill="hold">
                                          <p:stCondLst>
                                            <p:cond delay="0"/>
                                          </p:stCondLst>
                                        </p:cTn>
                                        <p:tgtEl>
                                          <p:spTgt spid="28"/>
                                        </p:tgtEl>
                                        <p:attrNameLst>
                                          <p:attrName>style.visibility</p:attrName>
                                        </p:attrNameLst>
                                      </p:cBhvr>
                                      <p:to>
                                        <p:strVal val="visible"/>
                                      </p:to>
                                    </p:set>
                                    <p:anim calcmode="lin" valueType="num">
                                      <p:cBhvr additive="base">
                                        <p:cTn id="103" dur="500" fill="hold"/>
                                        <p:tgtEl>
                                          <p:spTgt spid="28"/>
                                        </p:tgtEl>
                                        <p:attrNameLst>
                                          <p:attrName>ppt_x</p:attrName>
                                        </p:attrNameLst>
                                      </p:cBhvr>
                                      <p:tavLst>
                                        <p:tav tm="0">
                                          <p:val>
                                            <p:strVal val="#ppt_x"/>
                                          </p:val>
                                        </p:tav>
                                        <p:tav tm="100000">
                                          <p:val>
                                            <p:strVal val="#ppt_x"/>
                                          </p:val>
                                        </p:tav>
                                      </p:tavLst>
                                    </p:anim>
                                    <p:anim calcmode="lin" valueType="num">
                                      <p:cBhvr additive="base">
                                        <p:cTn id="10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p:bldP spid="9" grpId="0" animBg="1"/>
      <p:bldP spid="10" grpId="0" animBg="1"/>
      <p:bldP spid="11" grpId="0" animBg="1"/>
      <p:bldP spid="12" grpId="0" animBg="1"/>
      <p:bldP spid="13" grpId="0"/>
      <p:bldP spid="14" grpId="0"/>
      <p:bldP spid="15" grpId="0"/>
      <p:bldP spid="16" grpId="0"/>
      <p:bldP spid="17" grpId="0" animBg="1"/>
      <p:bldP spid="18" grpId="0" animBg="1"/>
      <p:bldP spid="19" grpId="0" animBg="1"/>
      <p:bldP spid="20" grpId="0" animBg="1"/>
      <p:bldP spid="22" grpId="0"/>
      <p:bldP spid="23" grpId="0"/>
      <p:bldP spid="24" grpId="0"/>
      <p:bldP spid="25" grpId="0"/>
      <p:bldP spid="26" grpId="0"/>
      <p:bldP spid="27" grpId="0"/>
      <p:bldP spid="28" grpId="0"/>
      <p:bldP spid="2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a:spLocks noChangeArrowheads="1"/>
          </p:cNvSpPr>
          <p:nvPr/>
        </p:nvSpPr>
        <p:spPr bwMode="auto">
          <a:xfrm>
            <a:off x="636386" y="313750"/>
            <a:ext cx="7470896" cy="523220"/>
          </a:xfrm>
          <a:prstGeom prst="rect">
            <a:avLst/>
          </a:prstGeom>
          <a:noFill/>
          <a:ln w="9525">
            <a:noFill/>
            <a:miter lim="800000"/>
            <a:headEnd/>
            <a:tailEnd/>
          </a:ln>
        </p:spPr>
        <p:txBody>
          <a:bodyPr wrap="square">
            <a:spAutoFit/>
          </a:bodyPr>
          <a:lstStyle/>
          <a:p>
            <a:pPr algn="ctr">
              <a:spcBef>
                <a:spcPts val="1200"/>
              </a:spcBef>
            </a:pPr>
            <a:r>
              <a:rPr lang="zh-TW" altLang="en-US" sz="2800" kern="0" dirty="0">
                <a:latin typeface="微軟正黑體" pitchFamily="34" charset="-120"/>
                <a:ea typeface="微軟正黑體" pitchFamily="34" charset="-120"/>
              </a:rPr>
              <a:t>三</a:t>
            </a:r>
            <a:r>
              <a:rPr lang="zh-TW" altLang="en-US" sz="2800" kern="0" dirty="0" smtClean="0">
                <a:latin typeface="微軟正黑體" pitchFamily="34" charset="-120"/>
                <a:ea typeface="微軟正黑體" pitchFamily="34" charset="-120"/>
              </a:rPr>
              <a:t>、近三年營運績效與成長比較</a:t>
            </a:r>
            <a:endParaRPr lang="zh-TW" altLang="en-US" sz="2800" kern="0" dirty="0">
              <a:latin typeface="微軟正黑體" pitchFamily="34" charset="-120"/>
              <a:ea typeface="微軟正黑體" pitchFamily="34" charset="-120"/>
            </a:endParaRPr>
          </a:p>
        </p:txBody>
      </p:sp>
      <p:graphicFrame>
        <p:nvGraphicFramePr>
          <p:cNvPr id="5" name="圖表 4"/>
          <p:cNvGraphicFramePr/>
          <p:nvPr>
            <p:extLst>
              <p:ext uri="{D42A27DB-BD31-4B8C-83A1-F6EECF244321}">
                <p14:modId xmlns:p14="http://schemas.microsoft.com/office/powerpoint/2010/main" val="2422728745"/>
              </p:ext>
            </p:extLst>
          </p:nvPr>
        </p:nvGraphicFramePr>
        <p:xfrm>
          <a:off x="966216" y="621014"/>
          <a:ext cx="7656576" cy="266411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表格 5"/>
          <p:cNvGraphicFramePr>
            <a:graphicFrameLocks noGrp="1"/>
          </p:cNvGraphicFramePr>
          <p:nvPr>
            <p:extLst>
              <p:ext uri="{D42A27DB-BD31-4B8C-83A1-F6EECF244321}">
                <p14:modId xmlns:p14="http://schemas.microsoft.com/office/powerpoint/2010/main" val="4022800150"/>
              </p:ext>
            </p:extLst>
          </p:nvPr>
        </p:nvGraphicFramePr>
        <p:xfrm>
          <a:off x="665351" y="3196349"/>
          <a:ext cx="7701083" cy="3291840"/>
        </p:xfrm>
        <a:graphic>
          <a:graphicData uri="http://schemas.openxmlformats.org/drawingml/2006/table">
            <a:tbl>
              <a:tblPr firstRow="1" bandRow="1">
                <a:tableStyleId>{5C22544A-7EE6-4342-B048-85BDC9FD1C3A}</a:tableStyleId>
              </a:tblPr>
              <a:tblGrid>
                <a:gridCol w="362420">
                  <a:extLst>
                    <a:ext uri="{9D8B030D-6E8A-4147-A177-3AD203B41FA5}">
                      <a16:colId xmlns:a16="http://schemas.microsoft.com/office/drawing/2014/main" val="153364777"/>
                    </a:ext>
                  </a:extLst>
                </a:gridCol>
                <a:gridCol w="2909864">
                  <a:extLst>
                    <a:ext uri="{9D8B030D-6E8A-4147-A177-3AD203B41FA5}">
                      <a16:colId xmlns:a16="http://schemas.microsoft.com/office/drawing/2014/main" val="1357531173"/>
                    </a:ext>
                  </a:extLst>
                </a:gridCol>
                <a:gridCol w="1396329">
                  <a:extLst>
                    <a:ext uri="{9D8B030D-6E8A-4147-A177-3AD203B41FA5}">
                      <a16:colId xmlns:a16="http://schemas.microsoft.com/office/drawing/2014/main" val="3839599814"/>
                    </a:ext>
                  </a:extLst>
                </a:gridCol>
                <a:gridCol w="1516235">
                  <a:extLst>
                    <a:ext uri="{9D8B030D-6E8A-4147-A177-3AD203B41FA5}">
                      <a16:colId xmlns:a16="http://schemas.microsoft.com/office/drawing/2014/main" val="1392314988"/>
                    </a:ext>
                  </a:extLst>
                </a:gridCol>
                <a:gridCol w="1516235">
                  <a:extLst>
                    <a:ext uri="{9D8B030D-6E8A-4147-A177-3AD203B41FA5}">
                      <a16:colId xmlns:a16="http://schemas.microsoft.com/office/drawing/2014/main" val="4108703189"/>
                    </a:ext>
                  </a:extLst>
                </a:gridCol>
              </a:tblGrid>
              <a:tr h="241918">
                <a:tc gridSpan="2">
                  <a:txBody>
                    <a:bodyPr/>
                    <a:lstStyle/>
                    <a:p>
                      <a:pPr algn="ctr"/>
                      <a:r>
                        <a:rPr lang="zh-TW" altLang="en-US" sz="1200" dirty="0" smtClean="0"/>
                        <a:t>項目／年度</a:t>
                      </a:r>
                      <a:endParaRPr lang="zh-TW" altLang="en-US" sz="1200" dirty="0"/>
                    </a:p>
                  </a:txBody>
                  <a:tcPr/>
                </a:tc>
                <a:tc hMerge="1">
                  <a:txBody>
                    <a:bodyPr/>
                    <a:lstStyle/>
                    <a:p>
                      <a:endParaRPr lang="zh-TW" altLang="en-US" sz="1200" dirty="0"/>
                    </a:p>
                  </a:txBody>
                  <a:tcPr/>
                </a:tc>
                <a:tc>
                  <a:txBody>
                    <a:bodyPr/>
                    <a:lstStyle/>
                    <a:p>
                      <a:pPr algn="ctr"/>
                      <a:r>
                        <a:rPr lang="en-US" altLang="zh-TW" sz="1200" dirty="0" smtClean="0"/>
                        <a:t>2021</a:t>
                      </a:r>
                      <a:r>
                        <a:rPr lang="zh-TW" altLang="en-US" sz="1200" dirty="0" smtClean="0"/>
                        <a:t>年</a:t>
                      </a:r>
                      <a:endParaRPr lang="zh-TW" altLang="en-US" sz="1200" dirty="0"/>
                    </a:p>
                  </a:txBody>
                  <a:tcPr/>
                </a:tc>
                <a:tc>
                  <a:txBody>
                    <a:bodyPr/>
                    <a:lstStyle/>
                    <a:p>
                      <a:pPr algn="ctr"/>
                      <a:r>
                        <a:rPr lang="en-US" altLang="zh-TW" sz="1200" dirty="0" smtClean="0"/>
                        <a:t>2022</a:t>
                      </a:r>
                      <a:r>
                        <a:rPr lang="zh-TW" altLang="en-US" sz="1200" dirty="0" smtClean="0"/>
                        <a:t>年</a:t>
                      </a:r>
                      <a:endParaRPr lang="zh-TW" altLang="en-US" sz="1200" dirty="0"/>
                    </a:p>
                  </a:txBody>
                  <a:tcPr/>
                </a:tc>
                <a:tc>
                  <a:txBody>
                    <a:bodyPr/>
                    <a:lstStyle/>
                    <a:p>
                      <a:pPr algn="ctr"/>
                      <a:r>
                        <a:rPr lang="en-US" altLang="zh-TW" sz="1200" dirty="0" smtClean="0"/>
                        <a:t>2023</a:t>
                      </a:r>
                      <a:r>
                        <a:rPr lang="zh-TW" altLang="en-US" sz="1200" dirty="0" smtClean="0"/>
                        <a:t>年</a:t>
                      </a:r>
                      <a:endParaRPr lang="zh-TW" altLang="en-US" sz="1200" dirty="0"/>
                    </a:p>
                  </a:txBody>
                  <a:tcPr/>
                </a:tc>
                <a:extLst>
                  <a:ext uri="{0D108BD9-81ED-4DB2-BD59-A6C34878D82A}">
                    <a16:rowId xmlns:a16="http://schemas.microsoft.com/office/drawing/2014/main" val="570913824"/>
                  </a:ext>
                </a:extLst>
              </a:tr>
              <a:tr h="241918">
                <a:tc rowSpan="6">
                  <a:txBody>
                    <a:bodyPr/>
                    <a:lstStyle/>
                    <a:p>
                      <a:pPr algn="ctr"/>
                      <a:r>
                        <a:rPr lang="zh-TW" altLang="en-US" sz="1200" dirty="0" smtClean="0"/>
                        <a:t>營運績效</a:t>
                      </a:r>
                      <a:endParaRPr lang="zh-TW" altLang="en-US" sz="1200" dirty="0"/>
                    </a:p>
                  </a:txBody>
                  <a:tcPr vert="eaVert" anchor="ctr"/>
                </a:tc>
                <a:tc>
                  <a:txBody>
                    <a:bodyPr/>
                    <a:lstStyle/>
                    <a:p>
                      <a:r>
                        <a:rPr lang="zh-TW" altLang="en-US" sz="1200" dirty="0" smtClean="0"/>
                        <a:t>營業收入</a:t>
                      </a:r>
                      <a:endParaRPr lang="zh-TW" altLang="en-US" sz="1200" dirty="0"/>
                    </a:p>
                  </a:txBody>
                  <a:tcPr/>
                </a:tc>
                <a:tc>
                  <a:txBody>
                    <a:bodyPr/>
                    <a:lstStyle/>
                    <a:p>
                      <a:pPr algn="ctr"/>
                      <a:r>
                        <a:rPr lang="en-US" altLang="zh-TW" sz="1200" dirty="0" smtClean="0"/>
                        <a:t>218.02</a:t>
                      </a:r>
                      <a:endParaRPr lang="zh-TW" altLang="en-US" sz="1200" dirty="0"/>
                    </a:p>
                  </a:txBody>
                  <a:tcPr/>
                </a:tc>
                <a:tc>
                  <a:txBody>
                    <a:bodyPr/>
                    <a:lstStyle/>
                    <a:p>
                      <a:pPr algn="ctr"/>
                      <a:r>
                        <a:rPr lang="en-US" altLang="zh-TW" sz="1200" dirty="0" smtClean="0"/>
                        <a:t>212.79</a:t>
                      </a:r>
                      <a:endParaRPr lang="zh-TW" altLang="en-US" sz="1200" dirty="0"/>
                    </a:p>
                  </a:txBody>
                  <a:tcPr/>
                </a:tc>
                <a:tc>
                  <a:txBody>
                    <a:bodyPr/>
                    <a:lstStyle/>
                    <a:p>
                      <a:pPr algn="ctr"/>
                      <a:r>
                        <a:rPr lang="en-US" altLang="zh-TW" sz="1200" dirty="0" smtClean="0"/>
                        <a:t>210.41</a:t>
                      </a:r>
                      <a:endParaRPr lang="zh-TW" altLang="en-US" sz="1200" dirty="0"/>
                    </a:p>
                  </a:txBody>
                  <a:tcPr/>
                </a:tc>
                <a:extLst>
                  <a:ext uri="{0D108BD9-81ED-4DB2-BD59-A6C34878D82A}">
                    <a16:rowId xmlns:a16="http://schemas.microsoft.com/office/drawing/2014/main" val="960034998"/>
                  </a:ext>
                </a:extLst>
              </a:tr>
              <a:tr h="241918">
                <a:tc vMerge="1">
                  <a:txBody>
                    <a:bodyPr/>
                    <a:lstStyle/>
                    <a:p>
                      <a:endParaRPr lang="zh-TW" altLang="en-US" sz="1200" dirty="0"/>
                    </a:p>
                  </a:txBody>
                  <a:tcPr/>
                </a:tc>
                <a:tc>
                  <a:txBody>
                    <a:bodyPr/>
                    <a:lstStyle/>
                    <a:p>
                      <a:r>
                        <a:rPr lang="zh-TW" altLang="en-US" sz="1200" dirty="0" smtClean="0"/>
                        <a:t>營業毛利</a:t>
                      </a:r>
                      <a:endParaRPr lang="zh-TW" altLang="en-US" sz="1200" dirty="0"/>
                    </a:p>
                  </a:txBody>
                  <a:tcPr/>
                </a:tc>
                <a:tc>
                  <a:txBody>
                    <a:bodyPr/>
                    <a:lstStyle/>
                    <a:p>
                      <a:pPr algn="ctr"/>
                      <a:r>
                        <a:rPr lang="en-US" altLang="zh-TW" sz="1200" dirty="0" smtClean="0"/>
                        <a:t>41.06</a:t>
                      </a:r>
                      <a:endParaRPr lang="zh-TW" altLang="en-US" sz="1200" dirty="0"/>
                    </a:p>
                  </a:txBody>
                  <a:tcPr/>
                </a:tc>
                <a:tc>
                  <a:txBody>
                    <a:bodyPr/>
                    <a:lstStyle/>
                    <a:p>
                      <a:pPr algn="ctr"/>
                      <a:r>
                        <a:rPr lang="en-US" altLang="zh-TW" sz="1200" dirty="0" smtClean="0"/>
                        <a:t>43.02</a:t>
                      </a:r>
                      <a:endParaRPr lang="zh-TW" altLang="en-US" sz="1200" dirty="0"/>
                    </a:p>
                  </a:txBody>
                  <a:tcPr/>
                </a:tc>
                <a:tc>
                  <a:txBody>
                    <a:bodyPr/>
                    <a:lstStyle/>
                    <a:p>
                      <a:pPr algn="ctr"/>
                      <a:r>
                        <a:rPr lang="en-US" altLang="zh-TW" sz="1200" dirty="0" smtClean="0"/>
                        <a:t>49.86</a:t>
                      </a:r>
                      <a:endParaRPr lang="zh-TW" altLang="en-US" sz="1200" dirty="0"/>
                    </a:p>
                  </a:txBody>
                  <a:tcPr/>
                </a:tc>
                <a:extLst>
                  <a:ext uri="{0D108BD9-81ED-4DB2-BD59-A6C34878D82A}">
                    <a16:rowId xmlns:a16="http://schemas.microsoft.com/office/drawing/2014/main" val="2743828789"/>
                  </a:ext>
                </a:extLst>
              </a:tr>
              <a:tr h="241918">
                <a:tc vMerge="1">
                  <a:txBody>
                    <a:bodyPr/>
                    <a:lstStyle/>
                    <a:p>
                      <a:endParaRPr lang="zh-TW" altLang="en-US" sz="1200" dirty="0"/>
                    </a:p>
                  </a:txBody>
                  <a:tcPr/>
                </a:tc>
                <a:tc>
                  <a:txBody>
                    <a:bodyPr/>
                    <a:lstStyle/>
                    <a:p>
                      <a:r>
                        <a:rPr lang="zh-TW" altLang="en-US" sz="1200" dirty="0" smtClean="0"/>
                        <a:t>謍業淨利</a:t>
                      </a:r>
                      <a:endParaRPr lang="zh-TW" altLang="en-US" sz="1200" dirty="0"/>
                    </a:p>
                  </a:txBody>
                  <a:tcPr/>
                </a:tc>
                <a:tc>
                  <a:txBody>
                    <a:bodyPr/>
                    <a:lstStyle/>
                    <a:p>
                      <a:pPr algn="ctr"/>
                      <a:r>
                        <a:rPr lang="en-US" altLang="zh-TW" sz="1200" dirty="0" smtClean="0"/>
                        <a:t>32.44</a:t>
                      </a:r>
                    </a:p>
                  </a:txBody>
                  <a:tcPr/>
                </a:tc>
                <a:tc>
                  <a:txBody>
                    <a:bodyPr/>
                    <a:lstStyle/>
                    <a:p>
                      <a:pPr algn="ctr"/>
                      <a:r>
                        <a:rPr lang="en-US" altLang="zh-TW" sz="1200" dirty="0" smtClean="0"/>
                        <a:t>33.49</a:t>
                      </a:r>
                      <a:endParaRPr lang="zh-TW" altLang="en-US" sz="1200" dirty="0"/>
                    </a:p>
                  </a:txBody>
                  <a:tcPr/>
                </a:tc>
                <a:tc>
                  <a:txBody>
                    <a:bodyPr/>
                    <a:lstStyle/>
                    <a:p>
                      <a:pPr algn="ctr"/>
                      <a:r>
                        <a:rPr lang="en-US" altLang="zh-TW" sz="1200" dirty="0" smtClean="0"/>
                        <a:t>40.37</a:t>
                      </a:r>
                      <a:endParaRPr lang="zh-TW" altLang="en-US" sz="1200" dirty="0"/>
                    </a:p>
                  </a:txBody>
                  <a:tcPr/>
                </a:tc>
                <a:extLst>
                  <a:ext uri="{0D108BD9-81ED-4DB2-BD59-A6C34878D82A}">
                    <a16:rowId xmlns:a16="http://schemas.microsoft.com/office/drawing/2014/main" val="2322898344"/>
                  </a:ext>
                </a:extLst>
              </a:tr>
              <a:tr h="241918">
                <a:tc vMerge="1">
                  <a:txBody>
                    <a:bodyPr/>
                    <a:lstStyle/>
                    <a:p>
                      <a:endParaRPr lang="zh-TW" altLang="en-US" sz="1200" dirty="0"/>
                    </a:p>
                  </a:txBody>
                  <a:tcPr/>
                </a:tc>
                <a:tc>
                  <a:txBody>
                    <a:bodyPr/>
                    <a:lstStyle/>
                    <a:p>
                      <a:r>
                        <a:rPr lang="zh-TW" altLang="en-US" sz="1200" dirty="0" smtClean="0"/>
                        <a:t>稅後淨利</a:t>
                      </a:r>
                      <a:endParaRPr lang="zh-TW" altLang="en-US" sz="1200" dirty="0"/>
                    </a:p>
                  </a:txBody>
                  <a:tcPr/>
                </a:tc>
                <a:tc>
                  <a:txBody>
                    <a:bodyPr/>
                    <a:lstStyle/>
                    <a:p>
                      <a:pPr algn="ctr"/>
                      <a:r>
                        <a:rPr lang="en-US" altLang="zh-TW" sz="1200" dirty="0" smtClean="0"/>
                        <a:t>29.33</a:t>
                      </a:r>
                      <a:endParaRPr lang="zh-TW" altLang="en-US" sz="1200" dirty="0"/>
                    </a:p>
                  </a:txBody>
                  <a:tcPr/>
                </a:tc>
                <a:tc>
                  <a:txBody>
                    <a:bodyPr/>
                    <a:lstStyle/>
                    <a:p>
                      <a:pPr algn="ctr"/>
                      <a:r>
                        <a:rPr lang="en-US" altLang="zh-TW" sz="1200" dirty="0" smtClean="0"/>
                        <a:t>42.36</a:t>
                      </a:r>
                      <a:endParaRPr lang="zh-TW" altLang="en-US" sz="1200" dirty="0"/>
                    </a:p>
                  </a:txBody>
                  <a:tcPr/>
                </a:tc>
                <a:tc>
                  <a:txBody>
                    <a:bodyPr/>
                    <a:lstStyle/>
                    <a:p>
                      <a:pPr algn="ctr"/>
                      <a:r>
                        <a:rPr lang="en-US" altLang="zh-TW" sz="1200" dirty="0" smtClean="0"/>
                        <a:t>36.21</a:t>
                      </a:r>
                      <a:endParaRPr lang="zh-TW" altLang="en-US" sz="1200" dirty="0"/>
                    </a:p>
                  </a:txBody>
                  <a:tcPr/>
                </a:tc>
                <a:extLst>
                  <a:ext uri="{0D108BD9-81ED-4DB2-BD59-A6C34878D82A}">
                    <a16:rowId xmlns:a16="http://schemas.microsoft.com/office/drawing/2014/main" val="1069413432"/>
                  </a:ext>
                </a:extLst>
              </a:tr>
              <a:tr h="241918">
                <a:tc vMerge="1">
                  <a:txBody>
                    <a:bodyPr/>
                    <a:lstStyle/>
                    <a:p>
                      <a:endParaRPr lang="zh-TW" altLang="en-US" sz="1200" baseline="30000" dirty="0"/>
                    </a:p>
                  </a:txBody>
                  <a:tcPr/>
                </a:tc>
                <a:tc>
                  <a:txBody>
                    <a:bodyPr/>
                    <a:lstStyle/>
                    <a:p>
                      <a:r>
                        <a:rPr lang="en-US" altLang="zh-TW" sz="1200" dirty="0" smtClean="0"/>
                        <a:t>EBITDA</a:t>
                      </a:r>
                      <a:r>
                        <a:rPr lang="en-US" altLang="zh-TW" sz="1200" baseline="30000" dirty="0" smtClean="0"/>
                        <a:t> (</a:t>
                      </a:r>
                      <a:r>
                        <a:rPr lang="zh-TW" altLang="en-US" sz="1200" baseline="30000" dirty="0" smtClean="0"/>
                        <a:t>註</a:t>
                      </a:r>
                      <a:r>
                        <a:rPr lang="en-US" altLang="zh-TW" sz="1200" baseline="30000" dirty="0" smtClean="0"/>
                        <a:t>)</a:t>
                      </a:r>
                      <a:endParaRPr lang="zh-TW" altLang="en-US" sz="1200" baseline="30000" dirty="0"/>
                    </a:p>
                  </a:txBody>
                  <a:tcPr/>
                </a:tc>
                <a:tc>
                  <a:txBody>
                    <a:bodyPr/>
                    <a:lstStyle/>
                    <a:p>
                      <a:pPr algn="ctr"/>
                      <a:r>
                        <a:rPr lang="en-US" altLang="zh-TW" sz="1200" dirty="0" smtClean="0"/>
                        <a:t>43.27</a:t>
                      </a:r>
                      <a:endParaRPr lang="zh-TW" altLang="en-US" sz="1200" dirty="0"/>
                    </a:p>
                  </a:txBody>
                  <a:tcPr/>
                </a:tc>
                <a:tc>
                  <a:txBody>
                    <a:bodyPr/>
                    <a:lstStyle/>
                    <a:p>
                      <a:pPr algn="ctr"/>
                      <a:r>
                        <a:rPr lang="en-US" altLang="zh-TW" sz="1200" dirty="0" smtClean="0"/>
                        <a:t>59.42</a:t>
                      </a:r>
                      <a:endParaRPr lang="zh-TW" altLang="en-US" sz="1200" dirty="0"/>
                    </a:p>
                  </a:txBody>
                  <a:tcPr/>
                </a:tc>
                <a:tc>
                  <a:txBody>
                    <a:bodyPr/>
                    <a:lstStyle/>
                    <a:p>
                      <a:pPr algn="ctr"/>
                      <a:r>
                        <a:rPr lang="en-US" altLang="zh-TW" sz="1200" dirty="0" smtClean="0"/>
                        <a:t>53.93</a:t>
                      </a:r>
                      <a:endParaRPr lang="zh-TW" altLang="en-US" sz="1200" dirty="0"/>
                    </a:p>
                  </a:txBody>
                  <a:tcPr/>
                </a:tc>
                <a:extLst>
                  <a:ext uri="{0D108BD9-81ED-4DB2-BD59-A6C34878D82A}">
                    <a16:rowId xmlns:a16="http://schemas.microsoft.com/office/drawing/2014/main" val="389845541"/>
                  </a:ext>
                </a:extLst>
              </a:tr>
              <a:tr h="241918">
                <a:tc vMerge="1">
                  <a:txBody>
                    <a:bodyPr/>
                    <a:lstStyle/>
                    <a:p>
                      <a:endParaRPr lang="zh-TW" altLang="en-US" sz="1200" dirty="0"/>
                    </a:p>
                  </a:txBody>
                  <a:tcPr/>
                </a:tc>
                <a:tc>
                  <a:txBody>
                    <a:bodyPr/>
                    <a:lstStyle/>
                    <a:p>
                      <a:r>
                        <a:rPr lang="zh-TW" altLang="en-US" sz="1200" dirty="0" smtClean="0"/>
                        <a:t>營業活動淨現金流入</a:t>
                      </a:r>
                      <a:endParaRPr lang="zh-TW" altLang="en-US" sz="1200" dirty="0"/>
                    </a:p>
                  </a:txBody>
                  <a:tcPr/>
                </a:tc>
                <a:tc>
                  <a:txBody>
                    <a:bodyPr/>
                    <a:lstStyle/>
                    <a:p>
                      <a:pPr algn="ctr"/>
                      <a:r>
                        <a:rPr lang="en-US" altLang="zh-TW" sz="1200" dirty="0" smtClean="0"/>
                        <a:t>38.37</a:t>
                      </a:r>
                      <a:endParaRPr lang="zh-TW" altLang="en-US" sz="1200" dirty="0"/>
                    </a:p>
                  </a:txBody>
                  <a:tcPr/>
                </a:tc>
                <a:tc>
                  <a:txBody>
                    <a:bodyPr/>
                    <a:lstStyle/>
                    <a:p>
                      <a:pPr algn="ctr"/>
                      <a:r>
                        <a:rPr lang="en-US" altLang="zh-TW" sz="1200" dirty="0" smtClean="0"/>
                        <a:t>29.79</a:t>
                      </a:r>
                      <a:endParaRPr lang="zh-TW" altLang="en-US" sz="1200" dirty="0"/>
                    </a:p>
                  </a:txBody>
                  <a:tcPr/>
                </a:tc>
                <a:tc>
                  <a:txBody>
                    <a:bodyPr/>
                    <a:lstStyle/>
                    <a:p>
                      <a:pPr algn="ctr"/>
                      <a:r>
                        <a:rPr lang="en-US" altLang="zh-TW" sz="1200" dirty="0" smtClean="0"/>
                        <a:t>37.84</a:t>
                      </a:r>
                      <a:endParaRPr lang="zh-TW" altLang="en-US" sz="1200" dirty="0"/>
                    </a:p>
                  </a:txBody>
                  <a:tcPr/>
                </a:tc>
                <a:extLst>
                  <a:ext uri="{0D108BD9-81ED-4DB2-BD59-A6C34878D82A}">
                    <a16:rowId xmlns:a16="http://schemas.microsoft.com/office/drawing/2014/main" val="1715519322"/>
                  </a:ext>
                </a:extLst>
              </a:tr>
              <a:tr h="258925">
                <a:tc rowSpan="5">
                  <a:txBody>
                    <a:bodyPr/>
                    <a:lstStyle/>
                    <a:p>
                      <a:pPr algn="ctr"/>
                      <a:r>
                        <a:rPr lang="zh-TW" altLang="en-US" sz="1200" dirty="0" smtClean="0"/>
                        <a:t>重要比率</a:t>
                      </a:r>
                      <a:endParaRPr lang="zh-TW" altLang="en-US" sz="1200" dirty="0"/>
                    </a:p>
                  </a:txBody>
                  <a:tcPr vert="eaVert" anchor="ctr">
                    <a:solidFill>
                      <a:schemeClr val="accent2">
                        <a:lumMod val="40000"/>
                        <a:lumOff val="60000"/>
                      </a:schemeClr>
                    </a:solidFill>
                  </a:tcPr>
                </a:tc>
                <a:tc>
                  <a:txBody>
                    <a:bodyPr/>
                    <a:lstStyle/>
                    <a:p>
                      <a:r>
                        <a:rPr lang="zh-TW" altLang="en-US" sz="1200" dirty="0" smtClean="0"/>
                        <a:t>營業毛利率％</a:t>
                      </a:r>
                      <a:endParaRPr lang="zh-TW" altLang="en-US" sz="1200" dirty="0"/>
                    </a:p>
                  </a:txBody>
                  <a:tcPr>
                    <a:lnB w="12700" cmpd="sng">
                      <a:noFill/>
                    </a:lnB>
                    <a:solidFill>
                      <a:schemeClr val="accent2">
                        <a:lumMod val="40000"/>
                        <a:lumOff val="60000"/>
                      </a:schemeClr>
                    </a:solidFill>
                  </a:tcPr>
                </a:tc>
                <a:tc>
                  <a:txBody>
                    <a:bodyPr/>
                    <a:lstStyle/>
                    <a:p>
                      <a:pPr algn="ctr"/>
                      <a:r>
                        <a:rPr lang="en-US" altLang="zh-TW" sz="1200" dirty="0" smtClean="0"/>
                        <a:t>18.83%</a:t>
                      </a:r>
                    </a:p>
                  </a:txBody>
                  <a:tcPr>
                    <a:lnB w="12700" cmpd="sng">
                      <a:noFill/>
                    </a:lnB>
                    <a:solidFill>
                      <a:schemeClr val="accent2">
                        <a:lumMod val="40000"/>
                        <a:lumOff val="60000"/>
                      </a:schemeClr>
                    </a:solidFill>
                  </a:tcPr>
                </a:tc>
                <a:tc>
                  <a:txBody>
                    <a:bodyPr/>
                    <a:lstStyle/>
                    <a:p>
                      <a:pPr algn="ctr"/>
                      <a:r>
                        <a:rPr lang="en-US" altLang="zh-TW" sz="1200" dirty="0" smtClean="0"/>
                        <a:t>20.22%</a:t>
                      </a:r>
                      <a:endParaRPr lang="zh-TW" altLang="en-US" sz="1200" dirty="0"/>
                    </a:p>
                  </a:txBody>
                  <a:tcPr>
                    <a:lnB w="12700" cmpd="sng">
                      <a:noFill/>
                    </a:lnB>
                    <a:solidFill>
                      <a:schemeClr val="accent2">
                        <a:lumMod val="40000"/>
                        <a:lumOff val="60000"/>
                      </a:schemeClr>
                    </a:solidFill>
                  </a:tcPr>
                </a:tc>
                <a:tc>
                  <a:txBody>
                    <a:bodyPr/>
                    <a:lstStyle/>
                    <a:p>
                      <a:pPr algn="ctr"/>
                      <a:r>
                        <a:rPr lang="en-US" altLang="zh-TW" sz="1200" dirty="0" smtClean="0"/>
                        <a:t>23.70%</a:t>
                      </a:r>
                      <a:endParaRPr lang="zh-TW" altLang="en-US" sz="1200" dirty="0"/>
                    </a:p>
                  </a:txBody>
                  <a:tcPr>
                    <a:lnB w="12700" cmpd="sng">
                      <a:noFill/>
                    </a:lnB>
                    <a:solidFill>
                      <a:schemeClr val="accent2">
                        <a:lumMod val="40000"/>
                        <a:lumOff val="60000"/>
                      </a:schemeClr>
                    </a:solidFill>
                  </a:tcPr>
                </a:tc>
                <a:extLst>
                  <a:ext uri="{0D108BD9-81ED-4DB2-BD59-A6C34878D82A}">
                    <a16:rowId xmlns:a16="http://schemas.microsoft.com/office/drawing/2014/main" val="1027723994"/>
                  </a:ext>
                </a:extLst>
              </a:tr>
              <a:tr h="241918">
                <a:tc vMerge="1">
                  <a:txBody>
                    <a:bodyPr/>
                    <a:lstStyle/>
                    <a:p>
                      <a:endParaRPr lang="zh-TW" altLang="en-US" sz="1200" dirty="0"/>
                    </a:p>
                  </a:txBody>
                  <a:tcPr/>
                </a:tc>
                <a:tc>
                  <a:txBody>
                    <a:bodyPr/>
                    <a:lstStyle/>
                    <a:p>
                      <a:r>
                        <a:rPr lang="zh-TW" altLang="en-US" sz="1200" kern="1200" dirty="0" smtClean="0">
                          <a:solidFill>
                            <a:schemeClr val="dk1"/>
                          </a:solidFill>
                          <a:latin typeface="+mn-lt"/>
                          <a:ea typeface="+mn-ea"/>
                          <a:cs typeface="+mn-cs"/>
                        </a:rPr>
                        <a:t>營業</a:t>
                      </a:r>
                      <a:r>
                        <a:rPr lang="zh-TW" altLang="en-US" sz="1200" dirty="0" smtClean="0"/>
                        <a:t>淨利率％</a:t>
                      </a:r>
                      <a:endParaRPr lang="zh-TW" altLang="en-US" sz="1200" dirty="0"/>
                    </a:p>
                  </a:txBody>
                  <a:tcP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altLang="zh-TW" sz="1200" dirty="0" smtClean="0"/>
                        <a:t>14.88%</a:t>
                      </a:r>
                      <a:endParaRPr lang="zh-TW" alt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altLang="zh-TW" sz="1200" dirty="0" smtClean="0"/>
                        <a:t>15.74%</a:t>
                      </a:r>
                      <a:endParaRPr lang="zh-TW" alt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altLang="zh-TW" sz="1200" dirty="0" smtClean="0"/>
                        <a:t>19.18%</a:t>
                      </a:r>
                      <a:endParaRPr lang="zh-TW" alt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141092424"/>
                  </a:ext>
                </a:extLst>
              </a:tr>
              <a:tr h="241918">
                <a:tc vMerge="1">
                  <a:txBody>
                    <a:bodyPr/>
                    <a:lstStyle/>
                    <a:p>
                      <a:endParaRPr lang="zh-TW" altLang="en-US"/>
                    </a:p>
                  </a:txBody>
                  <a:tcPr/>
                </a:tc>
                <a:tc>
                  <a:txBody>
                    <a:bodyPr/>
                    <a:lstStyle/>
                    <a:p>
                      <a:r>
                        <a:rPr lang="zh-TW" altLang="en-US" sz="1200" dirty="0" smtClean="0"/>
                        <a:t>營業費用率</a:t>
                      </a:r>
                      <a:r>
                        <a:rPr lang="en-US" altLang="zh-TW" sz="1200" dirty="0" smtClean="0"/>
                        <a:t>%</a:t>
                      </a:r>
                      <a:endParaRPr lang="zh-TW" altLang="en-US" sz="1200" dirty="0"/>
                    </a:p>
                  </a:txBody>
                  <a:tcPr>
                    <a:lnT w="12700" cmpd="sng">
                      <a:noFill/>
                    </a:lnT>
                    <a:solidFill>
                      <a:schemeClr val="accent2">
                        <a:lumMod val="40000"/>
                        <a:lumOff val="60000"/>
                      </a:schemeClr>
                    </a:solidFill>
                  </a:tcPr>
                </a:tc>
                <a:tc>
                  <a:txBody>
                    <a:bodyPr/>
                    <a:lstStyle/>
                    <a:p>
                      <a:pPr algn="ctr"/>
                      <a:r>
                        <a:rPr lang="en-US" altLang="zh-TW" sz="1200" dirty="0" smtClean="0"/>
                        <a:t>3.95%</a:t>
                      </a:r>
                      <a:endParaRPr lang="zh-TW" altLang="en-US" sz="1200" dirty="0"/>
                    </a:p>
                  </a:txBody>
                  <a:tcPr>
                    <a:lnT w="12700" cmpd="sng">
                      <a:noFill/>
                    </a:lnT>
                    <a:solidFill>
                      <a:schemeClr val="accent2">
                        <a:lumMod val="40000"/>
                        <a:lumOff val="60000"/>
                      </a:schemeClr>
                    </a:solidFill>
                  </a:tcPr>
                </a:tc>
                <a:tc>
                  <a:txBody>
                    <a:bodyPr/>
                    <a:lstStyle/>
                    <a:p>
                      <a:pPr algn="ctr"/>
                      <a:r>
                        <a:rPr lang="en-US" altLang="zh-TW" sz="1200" dirty="0" smtClean="0"/>
                        <a:t>4.48%</a:t>
                      </a:r>
                      <a:endParaRPr lang="zh-TW" altLang="en-US" sz="1200" dirty="0"/>
                    </a:p>
                  </a:txBody>
                  <a:tcPr>
                    <a:lnT w="12700" cmpd="sng">
                      <a:noFill/>
                    </a:lnT>
                    <a:solidFill>
                      <a:schemeClr val="accent2">
                        <a:lumMod val="40000"/>
                        <a:lumOff val="60000"/>
                      </a:schemeClr>
                    </a:solidFill>
                  </a:tcPr>
                </a:tc>
                <a:tc>
                  <a:txBody>
                    <a:bodyPr/>
                    <a:lstStyle/>
                    <a:p>
                      <a:pPr algn="ctr"/>
                      <a:r>
                        <a:rPr lang="en-US" altLang="zh-TW" sz="1200" dirty="0" smtClean="0"/>
                        <a:t>4.51%</a:t>
                      </a:r>
                      <a:endParaRPr lang="zh-TW" altLang="en-US" sz="1200" dirty="0"/>
                    </a:p>
                  </a:txBody>
                  <a:tcPr>
                    <a:lnT w="12700" cmpd="sng">
                      <a:noFill/>
                    </a:lnT>
                    <a:solidFill>
                      <a:schemeClr val="accent2">
                        <a:lumMod val="40000"/>
                        <a:lumOff val="60000"/>
                      </a:schemeClr>
                    </a:solidFill>
                  </a:tcPr>
                </a:tc>
                <a:extLst>
                  <a:ext uri="{0D108BD9-81ED-4DB2-BD59-A6C34878D82A}">
                    <a16:rowId xmlns:a16="http://schemas.microsoft.com/office/drawing/2014/main" val="2309063952"/>
                  </a:ext>
                </a:extLst>
              </a:tr>
              <a:tr h="241918">
                <a:tc vMerge="1">
                  <a:txBody>
                    <a:bodyPr/>
                    <a:lstStyle/>
                    <a:p>
                      <a:endParaRPr lang="zh-TW" altLang="en-US" sz="1200" dirty="0"/>
                    </a:p>
                  </a:txBody>
                  <a:tcPr/>
                </a:tc>
                <a:tc>
                  <a:txBody>
                    <a:bodyPr/>
                    <a:lstStyle/>
                    <a:p>
                      <a:r>
                        <a:rPr lang="en-US" altLang="zh-TW" sz="1200" dirty="0" smtClean="0"/>
                        <a:t>EBITDA</a:t>
                      </a:r>
                      <a:r>
                        <a:rPr lang="zh-TW" altLang="en-US" sz="1200" dirty="0" smtClean="0"/>
                        <a:t>利潤率％</a:t>
                      </a:r>
                      <a:endParaRPr lang="zh-TW" altLang="en-US" sz="1200" dirty="0"/>
                    </a:p>
                  </a:txBody>
                  <a:tcPr>
                    <a:solidFill>
                      <a:schemeClr val="accent2">
                        <a:lumMod val="20000"/>
                        <a:lumOff val="80000"/>
                      </a:schemeClr>
                    </a:solidFill>
                  </a:tcPr>
                </a:tc>
                <a:tc>
                  <a:txBody>
                    <a:bodyPr/>
                    <a:lstStyle/>
                    <a:p>
                      <a:pPr algn="ctr"/>
                      <a:r>
                        <a:rPr lang="en-US" altLang="zh-TW" sz="1200" dirty="0" smtClean="0"/>
                        <a:t>19.85%</a:t>
                      </a:r>
                      <a:endParaRPr lang="zh-TW" altLang="en-US" sz="1200" dirty="0"/>
                    </a:p>
                  </a:txBody>
                  <a:tcPr>
                    <a:solidFill>
                      <a:schemeClr val="accent2">
                        <a:lumMod val="20000"/>
                        <a:lumOff val="80000"/>
                      </a:schemeClr>
                    </a:solidFill>
                  </a:tcPr>
                </a:tc>
                <a:tc>
                  <a:txBody>
                    <a:bodyPr/>
                    <a:lstStyle/>
                    <a:p>
                      <a:pPr algn="ctr"/>
                      <a:r>
                        <a:rPr lang="en-US" altLang="zh-TW" sz="1200" dirty="0" smtClean="0"/>
                        <a:t>27.92%</a:t>
                      </a:r>
                      <a:endParaRPr lang="zh-TW" altLang="en-US" sz="1200" dirty="0"/>
                    </a:p>
                  </a:txBody>
                  <a:tcPr>
                    <a:solidFill>
                      <a:schemeClr val="accent2">
                        <a:lumMod val="20000"/>
                        <a:lumOff val="80000"/>
                      </a:schemeClr>
                    </a:solidFill>
                  </a:tcPr>
                </a:tc>
                <a:tc>
                  <a:txBody>
                    <a:bodyPr/>
                    <a:lstStyle/>
                    <a:p>
                      <a:pPr algn="ctr"/>
                      <a:r>
                        <a:rPr lang="en-US" altLang="zh-TW" sz="1200" dirty="0" smtClean="0"/>
                        <a:t>25.63%</a:t>
                      </a:r>
                      <a:endParaRPr lang="zh-TW" altLang="en-US" sz="1200" dirty="0"/>
                    </a:p>
                  </a:txBody>
                  <a:tcPr>
                    <a:solidFill>
                      <a:schemeClr val="accent2">
                        <a:lumMod val="20000"/>
                        <a:lumOff val="80000"/>
                      </a:schemeClr>
                    </a:solidFill>
                  </a:tcPr>
                </a:tc>
                <a:extLst>
                  <a:ext uri="{0D108BD9-81ED-4DB2-BD59-A6C34878D82A}">
                    <a16:rowId xmlns:a16="http://schemas.microsoft.com/office/drawing/2014/main" val="1102328929"/>
                  </a:ext>
                </a:extLst>
              </a:tr>
              <a:tr h="241918">
                <a:tc vMerge="1">
                  <a:txBody>
                    <a:bodyPr/>
                    <a:lstStyle/>
                    <a:p>
                      <a:endParaRPr lang="zh-TW" altLang="en-US" sz="1200" dirty="0"/>
                    </a:p>
                  </a:txBody>
                  <a:tcPr/>
                </a:tc>
                <a:tc>
                  <a:txBody>
                    <a:bodyPr/>
                    <a:lstStyle/>
                    <a:p>
                      <a:r>
                        <a:rPr lang="zh-TW" altLang="en-US" sz="1200" dirty="0" smtClean="0"/>
                        <a:t>稅後淨利率％</a:t>
                      </a:r>
                      <a:endParaRPr lang="zh-TW" altLang="en-US" sz="1200" dirty="0"/>
                    </a:p>
                  </a:txBody>
                  <a:tcPr>
                    <a:solidFill>
                      <a:schemeClr val="accent2">
                        <a:lumMod val="40000"/>
                        <a:lumOff val="60000"/>
                      </a:schemeClr>
                    </a:solidFill>
                  </a:tcPr>
                </a:tc>
                <a:tc>
                  <a:txBody>
                    <a:bodyPr/>
                    <a:lstStyle/>
                    <a:p>
                      <a:pPr algn="ctr"/>
                      <a:r>
                        <a:rPr lang="en-US" altLang="zh-TW" sz="1200" dirty="0" smtClean="0"/>
                        <a:t>13.45%</a:t>
                      </a:r>
                      <a:endParaRPr lang="zh-TW" altLang="en-US" sz="1200" dirty="0"/>
                    </a:p>
                  </a:txBody>
                  <a:tcPr>
                    <a:solidFill>
                      <a:schemeClr val="accent2">
                        <a:lumMod val="40000"/>
                        <a:lumOff val="60000"/>
                      </a:schemeClr>
                    </a:solidFill>
                  </a:tcPr>
                </a:tc>
                <a:tc>
                  <a:txBody>
                    <a:bodyPr/>
                    <a:lstStyle/>
                    <a:p>
                      <a:pPr algn="ctr"/>
                      <a:r>
                        <a:rPr lang="en-US" altLang="zh-TW" sz="1200" dirty="0" smtClean="0"/>
                        <a:t>19.91%</a:t>
                      </a:r>
                      <a:endParaRPr lang="zh-TW" altLang="en-US" sz="1200" dirty="0"/>
                    </a:p>
                  </a:txBody>
                  <a:tcPr>
                    <a:solidFill>
                      <a:schemeClr val="accent2">
                        <a:lumMod val="40000"/>
                        <a:lumOff val="60000"/>
                      </a:schemeClr>
                    </a:solidFill>
                  </a:tcPr>
                </a:tc>
                <a:tc>
                  <a:txBody>
                    <a:bodyPr/>
                    <a:lstStyle/>
                    <a:p>
                      <a:pPr algn="ctr"/>
                      <a:r>
                        <a:rPr lang="en-US" altLang="zh-TW" sz="1200" dirty="0" smtClean="0"/>
                        <a:t>17.21%</a:t>
                      </a:r>
                      <a:endParaRPr lang="zh-TW" altLang="en-US" sz="1200" dirty="0"/>
                    </a:p>
                  </a:txBody>
                  <a:tcPr>
                    <a:solidFill>
                      <a:schemeClr val="accent2">
                        <a:lumMod val="40000"/>
                        <a:lumOff val="60000"/>
                      </a:schemeClr>
                    </a:solidFill>
                  </a:tcPr>
                </a:tc>
                <a:extLst>
                  <a:ext uri="{0D108BD9-81ED-4DB2-BD59-A6C34878D82A}">
                    <a16:rowId xmlns:a16="http://schemas.microsoft.com/office/drawing/2014/main" val="4201538304"/>
                  </a:ext>
                </a:extLst>
              </a:tr>
            </a:tbl>
          </a:graphicData>
        </a:graphic>
      </p:graphicFrame>
      <p:sp>
        <p:nvSpPr>
          <p:cNvPr id="7" name="文字方塊 6"/>
          <p:cNvSpPr txBox="1"/>
          <p:nvPr/>
        </p:nvSpPr>
        <p:spPr>
          <a:xfrm>
            <a:off x="738824" y="6497011"/>
            <a:ext cx="7792525" cy="276999"/>
          </a:xfrm>
          <a:prstGeom prst="rect">
            <a:avLst/>
          </a:prstGeom>
          <a:noFill/>
        </p:spPr>
        <p:txBody>
          <a:bodyPr wrap="square" rtlCol="0">
            <a:spAutoFit/>
          </a:bodyPr>
          <a:lstStyle/>
          <a:p>
            <a:r>
              <a:rPr lang="zh-TW" altLang="en-US" sz="1000" dirty="0"/>
              <a:t>註：</a:t>
            </a:r>
            <a:r>
              <a:rPr lang="en-US" altLang="zh-TW" sz="1000" dirty="0"/>
              <a:t>EBITDA</a:t>
            </a:r>
            <a:r>
              <a:rPr lang="zh-TW" altLang="en-US" sz="1000" dirty="0"/>
              <a:t>：在未扣除「利息 </a:t>
            </a:r>
            <a:r>
              <a:rPr lang="en-US" altLang="zh-TW" sz="1000" dirty="0"/>
              <a:t>I</a:t>
            </a:r>
            <a:r>
              <a:rPr lang="zh-TW" altLang="en-US" sz="1000" dirty="0"/>
              <a:t>」、「所得稅 </a:t>
            </a:r>
            <a:r>
              <a:rPr lang="en-US" altLang="zh-TW" sz="1000" dirty="0"/>
              <a:t>T</a:t>
            </a:r>
            <a:r>
              <a:rPr lang="zh-TW" altLang="en-US" sz="1000" dirty="0"/>
              <a:t>」、「折舊及攤提 </a:t>
            </a:r>
            <a:r>
              <a:rPr lang="en-US" altLang="zh-TW" sz="1000" dirty="0"/>
              <a:t>D</a:t>
            </a:r>
            <a:r>
              <a:rPr lang="zh-TW" altLang="en-US" sz="1000" dirty="0"/>
              <a:t>、</a:t>
            </a:r>
            <a:r>
              <a:rPr lang="en-US" altLang="zh-TW" sz="1000" dirty="0"/>
              <a:t>A</a:t>
            </a:r>
            <a:r>
              <a:rPr lang="zh-TW" altLang="en-US" sz="1000" dirty="0"/>
              <a:t>」前之本期盈餘。更能精確表達「經營績效」與「償債能力」</a:t>
            </a:r>
            <a:r>
              <a:rPr lang="zh-TW" altLang="en-US" sz="1200" dirty="0"/>
              <a:t>。</a:t>
            </a:r>
          </a:p>
        </p:txBody>
      </p:sp>
      <p:sp>
        <p:nvSpPr>
          <p:cNvPr id="8" name="文字方塊 7"/>
          <p:cNvSpPr txBox="1"/>
          <p:nvPr/>
        </p:nvSpPr>
        <p:spPr>
          <a:xfrm>
            <a:off x="8431481" y="6413500"/>
            <a:ext cx="712519" cy="369332"/>
          </a:xfrm>
          <a:prstGeom prst="rect">
            <a:avLst/>
          </a:prstGeom>
          <a:noFill/>
        </p:spPr>
        <p:txBody>
          <a:bodyPr wrap="square" lIns="0" rIns="0" rtlCol="0">
            <a:spAutoFit/>
          </a:bodyPr>
          <a:lstStyle/>
          <a:p>
            <a:pPr algn="ctr"/>
            <a:r>
              <a:rPr lang="en-US" altLang="zh-TW" dirty="0" smtClean="0">
                <a:solidFill>
                  <a:schemeClr val="bg1">
                    <a:lumMod val="50000"/>
                  </a:schemeClr>
                </a:solidFill>
              </a:rPr>
              <a:t>P.4</a:t>
            </a:r>
            <a:endParaRPr lang="zh-TW" altLang="en-US" dirty="0">
              <a:solidFill>
                <a:schemeClr val="bg1">
                  <a:lumMod val="50000"/>
                </a:schemeClr>
              </a:solidFill>
            </a:endParaRPr>
          </a:p>
        </p:txBody>
      </p:sp>
      <p:sp>
        <p:nvSpPr>
          <p:cNvPr id="9" name="文字方塊 8"/>
          <p:cNvSpPr txBox="1"/>
          <p:nvPr/>
        </p:nvSpPr>
        <p:spPr>
          <a:xfrm rot="16200000" flipV="1">
            <a:off x="8023518" y="4792849"/>
            <a:ext cx="1292662" cy="276999"/>
          </a:xfrm>
          <a:prstGeom prst="rect">
            <a:avLst/>
          </a:prstGeom>
          <a:noFill/>
        </p:spPr>
        <p:txBody>
          <a:bodyPr vert="vert270" wrap="square" lIns="0" rIns="0" rtlCol="0" anchor="ctr">
            <a:spAutoFit/>
          </a:bodyPr>
          <a:lstStyle/>
          <a:p>
            <a:r>
              <a:rPr lang="zh-TW" altLang="en-US" sz="1200" dirty="0" smtClean="0"/>
              <a:t>金額單位</a:t>
            </a:r>
            <a:endParaRPr lang="en-US" altLang="zh-TW" sz="1200" dirty="0" smtClean="0"/>
          </a:p>
          <a:p>
            <a:r>
              <a:rPr lang="zh-TW" altLang="en-US" sz="1200" dirty="0" smtClean="0"/>
              <a:t>：</a:t>
            </a:r>
            <a:endParaRPr lang="en-US" altLang="zh-TW" sz="1200" dirty="0"/>
          </a:p>
          <a:p>
            <a:r>
              <a:rPr lang="zh-TW" altLang="en-US" sz="1200" dirty="0" smtClean="0"/>
              <a:t>億元</a:t>
            </a:r>
            <a:endParaRPr lang="zh-TW" altLang="en-US" sz="1200" dirty="0"/>
          </a:p>
        </p:txBody>
      </p:sp>
      <p:sp>
        <p:nvSpPr>
          <p:cNvPr id="10" name="文字方塊 9"/>
          <p:cNvSpPr txBox="1"/>
          <p:nvPr/>
        </p:nvSpPr>
        <p:spPr>
          <a:xfrm>
            <a:off x="6580093" y="28695"/>
            <a:ext cx="2546669" cy="369332"/>
          </a:xfrm>
          <a:prstGeom prst="rect">
            <a:avLst/>
          </a:prstGeom>
          <a:solidFill>
            <a:schemeClr val="accent6">
              <a:lumMod val="40000"/>
              <a:lumOff val="60000"/>
            </a:schemeClr>
          </a:solidFill>
        </p:spPr>
        <p:txBody>
          <a:bodyPr wrap="square" rtlCol="0">
            <a:spAutoFit/>
          </a:bodyPr>
          <a:lstStyle/>
          <a:p>
            <a:r>
              <a:rPr lang="zh-TW" altLang="en-US" dirty="0" smtClean="0">
                <a:latin typeface="微軟正黑體" pitchFamily="34" charset="-120"/>
                <a:ea typeface="微軟正黑體" pitchFamily="34" charset="-120"/>
              </a:rPr>
              <a:t>近三年營運績效與成長</a:t>
            </a:r>
            <a:endParaRPr lang="zh-TW" altLang="en-US" dirty="0">
              <a:latin typeface="微軟正黑體" pitchFamily="34" charset="-120"/>
              <a:ea typeface="微軟正黑體" pitchFamily="34" charset="-120"/>
            </a:endParaRPr>
          </a:p>
        </p:txBody>
      </p:sp>
    </p:spTree>
    <p:extLst>
      <p:ext uri="{BB962C8B-B14F-4D97-AF65-F5344CB8AC3E}">
        <p14:creationId xmlns:p14="http://schemas.microsoft.com/office/powerpoint/2010/main" val="2851563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圖表 3"/>
          <p:cNvGraphicFramePr/>
          <p:nvPr>
            <p:extLst>
              <p:ext uri="{D42A27DB-BD31-4B8C-83A1-F6EECF244321}">
                <p14:modId xmlns:p14="http://schemas.microsoft.com/office/powerpoint/2010/main" val="2737127093"/>
              </p:ext>
            </p:extLst>
          </p:nvPr>
        </p:nvGraphicFramePr>
        <p:xfrm>
          <a:off x="0" y="788797"/>
          <a:ext cx="9143999" cy="31300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圖表 4"/>
          <p:cNvGraphicFramePr/>
          <p:nvPr>
            <p:extLst>
              <p:ext uri="{D42A27DB-BD31-4B8C-83A1-F6EECF244321}">
                <p14:modId xmlns:p14="http://schemas.microsoft.com/office/powerpoint/2010/main" val="491708155"/>
              </p:ext>
            </p:extLst>
          </p:nvPr>
        </p:nvGraphicFramePr>
        <p:xfrm>
          <a:off x="55538" y="2453084"/>
          <a:ext cx="4109665" cy="2569771"/>
        </p:xfrm>
        <a:graphic>
          <a:graphicData uri="http://schemas.openxmlformats.org/drawingml/2006/chart">
            <c:chart xmlns:c="http://schemas.openxmlformats.org/drawingml/2006/chart" xmlns:r="http://schemas.openxmlformats.org/officeDocument/2006/relationships" r:id="rId3"/>
          </a:graphicData>
        </a:graphic>
      </p:graphicFrame>
      <p:sp>
        <p:nvSpPr>
          <p:cNvPr id="7" name="文字方塊 6"/>
          <p:cNvSpPr txBox="1">
            <a:spLocks noChangeArrowheads="1"/>
          </p:cNvSpPr>
          <p:nvPr/>
        </p:nvSpPr>
        <p:spPr bwMode="auto">
          <a:xfrm>
            <a:off x="1419537" y="437329"/>
            <a:ext cx="6699371" cy="378886"/>
          </a:xfrm>
          <a:prstGeom prst="rect">
            <a:avLst/>
          </a:prstGeom>
          <a:noFill/>
          <a:ln w="9525">
            <a:noFill/>
            <a:miter lim="800000"/>
            <a:headEnd/>
            <a:tailEnd/>
          </a:ln>
        </p:spPr>
        <p:txBody>
          <a:bodyPr wrap="square">
            <a:spAutoFit/>
          </a:bodyPr>
          <a:lstStyle/>
          <a:p>
            <a:pPr algn="ctr">
              <a:spcBef>
                <a:spcPts val="600"/>
              </a:spcBef>
              <a:defRPr sz="1862" b="0" i="0" u="none" strike="noStrike" kern="1200" spc="0" baseline="0">
                <a:solidFill>
                  <a:prstClr val="black">
                    <a:lumMod val="65000"/>
                    <a:lumOff val="35000"/>
                  </a:prstClr>
                </a:solidFill>
                <a:latin typeface="+mn-lt"/>
                <a:ea typeface="+mn-ea"/>
                <a:cs typeface="+mn-cs"/>
              </a:defRPr>
            </a:pPr>
            <a:r>
              <a:rPr lang="en-US" altLang="zh-TW" b="1" dirty="0">
                <a:solidFill>
                  <a:prstClr val="black">
                    <a:lumMod val="65000"/>
                    <a:lumOff val="35000"/>
                  </a:prstClr>
                </a:solidFill>
                <a:latin typeface="+mn-lt"/>
                <a:ea typeface="+mn-ea"/>
              </a:rPr>
              <a:t>(</a:t>
            </a:r>
            <a:r>
              <a:rPr lang="zh-TW" altLang="en-US" b="1" dirty="0">
                <a:solidFill>
                  <a:prstClr val="black">
                    <a:lumMod val="65000"/>
                    <a:lumOff val="35000"/>
                  </a:prstClr>
                </a:solidFill>
                <a:latin typeface="+mn-lt"/>
                <a:ea typeface="+mn-ea"/>
              </a:rPr>
              <a:t>二</a:t>
            </a:r>
            <a:r>
              <a:rPr lang="en-US" altLang="zh-TW" b="1" dirty="0" smtClean="0">
                <a:solidFill>
                  <a:prstClr val="black">
                    <a:lumMod val="65000"/>
                    <a:lumOff val="35000"/>
                  </a:prstClr>
                </a:solidFill>
                <a:latin typeface="+mn-lt"/>
                <a:ea typeface="+mn-ea"/>
              </a:rPr>
              <a:t>)</a:t>
            </a:r>
            <a:r>
              <a:rPr lang="zh-TW" altLang="en-US" b="1" dirty="0" smtClean="0">
                <a:solidFill>
                  <a:prstClr val="black">
                    <a:lumMod val="65000"/>
                    <a:lumOff val="35000"/>
                  </a:prstClr>
                </a:solidFill>
                <a:latin typeface="+mn-lt"/>
                <a:ea typeface="+mn-ea"/>
              </a:rPr>
              <a:t>「</a:t>
            </a:r>
            <a:r>
              <a:rPr lang="zh-TW" altLang="en-US" b="1" dirty="0">
                <a:solidFill>
                  <a:prstClr val="black">
                    <a:lumMod val="65000"/>
                    <a:lumOff val="35000"/>
                  </a:prstClr>
                </a:solidFill>
                <a:latin typeface="+mn-lt"/>
                <a:ea typeface="+mn-ea"/>
              </a:rPr>
              <a:t>合併營收結構」與成長狀況（沖銷內部營收後）：</a:t>
            </a:r>
            <a:endParaRPr lang="en-US" altLang="zh-TW" b="1" dirty="0">
              <a:solidFill>
                <a:prstClr val="black">
                  <a:lumMod val="65000"/>
                  <a:lumOff val="35000"/>
                </a:prstClr>
              </a:solidFill>
              <a:latin typeface="+mn-lt"/>
              <a:ea typeface="+mn-ea"/>
            </a:endParaRPr>
          </a:p>
        </p:txBody>
      </p:sp>
      <p:sp>
        <p:nvSpPr>
          <p:cNvPr id="8" name="文字方塊 7"/>
          <p:cNvSpPr txBox="1"/>
          <p:nvPr/>
        </p:nvSpPr>
        <p:spPr>
          <a:xfrm>
            <a:off x="8407730" y="6473614"/>
            <a:ext cx="721916" cy="369332"/>
          </a:xfrm>
          <a:prstGeom prst="rect">
            <a:avLst/>
          </a:prstGeom>
          <a:noFill/>
        </p:spPr>
        <p:txBody>
          <a:bodyPr wrap="square" rtlCol="0">
            <a:spAutoFit/>
          </a:bodyPr>
          <a:lstStyle/>
          <a:p>
            <a:pPr algn="r"/>
            <a:r>
              <a:rPr lang="en-US" altLang="zh-TW" dirty="0" smtClean="0">
                <a:solidFill>
                  <a:schemeClr val="bg1">
                    <a:lumMod val="50000"/>
                  </a:schemeClr>
                </a:solidFill>
                <a:latin typeface="Arial Unicode MS" pitchFamily="34" charset="-120"/>
                <a:ea typeface="Arial Unicode MS" pitchFamily="34" charset="-120"/>
                <a:cs typeface="Arial Unicode MS" pitchFamily="34" charset="-120"/>
              </a:rPr>
              <a:t>P.5</a:t>
            </a:r>
            <a:endParaRPr lang="zh-TW" altLang="en-US" dirty="0">
              <a:solidFill>
                <a:schemeClr val="bg1">
                  <a:lumMod val="50000"/>
                </a:schemeClr>
              </a:solidFill>
              <a:latin typeface="Arial Unicode MS" pitchFamily="34" charset="-120"/>
              <a:ea typeface="Arial Unicode MS" pitchFamily="34" charset="-120"/>
              <a:cs typeface="Arial Unicode MS" pitchFamily="34" charset="-120"/>
            </a:endParaRPr>
          </a:p>
        </p:txBody>
      </p:sp>
      <p:graphicFrame>
        <p:nvGraphicFramePr>
          <p:cNvPr id="9" name="圖表 8"/>
          <p:cNvGraphicFramePr/>
          <p:nvPr>
            <p:extLst>
              <p:ext uri="{D42A27DB-BD31-4B8C-83A1-F6EECF244321}">
                <p14:modId xmlns:p14="http://schemas.microsoft.com/office/powerpoint/2010/main" val="4042090981"/>
              </p:ext>
            </p:extLst>
          </p:nvPr>
        </p:nvGraphicFramePr>
        <p:xfrm>
          <a:off x="2405712" y="823381"/>
          <a:ext cx="4203864" cy="2674182"/>
        </p:xfrm>
        <a:graphic>
          <a:graphicData uri="http://schemas.openxmlformats.org/drawingml/2006/chart">
            <c:chart xmlns:c="http://schemas.openxmlformats.org/drawingml/2006/chart" xmlns:r="http://schemas.openxmlformats.org/officeDocument/2006/relationships" r:id="rId4"/>
          </a:graphicData>
        </a:graphic>
      </p:graphicFrame>
      <p:sp>
        <p:nvSpPr>
          <p:cNvPr id="11" name="文字方塊 10"/>
          <p:cNvSpPr txBox="1"/>
          <p:nvPr/>
        </p:nvSpPr>
        <p:spPr>
          <a:xfrm>
            <a:off x="7736949" y="4685378"/>
            <a:ext cx="1393903" cy="276999"/>
          </a:xfrm>
          <a:prstGeom prst="rect">
            <a:avLst/>
          </a:prstGeom>
          <a:noFill/>
        </p:spPr>
        <p:txBody>
          <a:bodyPr wrap="square" lIns="0" rIns="0" rtlCol="0">
            <a:spAutoFit/>
          </a:bodyPr>
          <a:lstStyle/>
          <a:p>
            <a:r>
              <a:rPr lang="zh-TW" altLang="en-US" sz="1200" dirty="0" smtClean="0">
                <a:latin typeface="微軟正黑體" panose="020B0604030504040204" pitchFamily="34" charset="-120"/>
                <a:ea typeface="微軟正黑體" panose="020B0604030504040204" pitchFamily="34" charset="-120"/>
              </a:rPr>
              <a:t>金額單位：億元</a:t>
            </a:r>
            <a:endParaRPr lang="zh-TW" altLang="en-US" sz="1200" dirty="0">
              <a:latin typeface="微軟正黑體" panose="020B0604030504040204" pitchFamily="34" charset="-120"/>
              <a:ea typeface="微軟正黑體" panose="020B0604030504040204" pitchFamily="34" charset="-120"/>
            </a:endParaRPr>
          </a:p>
        </p:txBody>
      </p:sp>
      <p:graphicFrame>
        <p:nvGraphicFramePr>
          <p:cNvPr id="12" name="圖表 11"/>
          <p:cNvGraphicFramePr/>
          <p:nvPr>
            <p:extLst>
              <p:ext uri="{D42A27DB-BD31-4B8C-83A1-F6EECF244321}">
                <p14:modId xmlns:p14="http://schemas.microsoft.com/office/powerpoint/2010/main" val="3593349524"/>
              </p:ext>
            </p:extLst>
          </p:nvPr>
        </p:nvGraphicFramePr>
        <p:xfrm>
          <a:off x="5258934" y="2353827"/>
          <a:ext cx="4109665" cy="2569771"/>
        </p:xfrm>
        <a:graphic>
          <a:graphicData uri="http://schemas.openxmlformats.org/drawingml/2006/chart">
            <c:chart xmlns:c="http://schemas.openxmlformats.org/drawingml/2006/chart" xmlns:r="http://schemas.openxmlformats.org/officeDocument/2006/relationships" r:id="rId5"/>
          </a:graphicData>
        </a:graphic>
      </p:graphicFrame>
      <p:sp>
        <p:nvSpPr>
          <p:cNvPr id="14" name="文字方塊 13"/>
          <p:cNvSpPr txBox="1"/>
          <p:nvPr/>
        </p:nvSpPr>
        <p:spPr>
          <a:xfrm>
            <a:off x="6633881" y="28695"/>
            <a:ext cx="2492881" cy="369332"/>
          </a:xfrm>
          <a:prstGeom prst="rect">
            <a:avLst/>
          </a:prstGeom>
          <a:solidFill>
            <a:schemeClr val="accent6">
              <a:lumMod val="40000"/>
              <a:lumOff val="60000"/>
            </a:schemeClr>
          </a:solidFill>
        </p:spPr>
        <p:txBody>
          <a:bodyPr wrap="square" rtlCol="0">
            <a:spAutoFit/>
          </a:bodyPr>
          <a:lstStyle/>
          <a:p>
            <a:r>
              <a:rPr lang="zh-TW" altLang="en-US" dirty="0" smtClean="0">
                <a:latin typeface="微軟正黑體" pitchFamily="34" charset="-120"/>
                <a:ea typeface="微軟正黑體" pitchFamily="34" charset="-120"/>
              </a:rPr>
              <a:t>近三年營運績效與成長</a:t>
            </a:r>
            <a:endParaRPr lang="zh-TW" altLang="en-US" dirty="0">
              <a:latin typeface="微軟正黑體" pitchFamily="34" charset="-120"/>
              <a:ea typeface="微軟正黑體" pitchFamily="34" charset="-120"/>
            </a:endParaRPr>
          </a:p>
        </p:txBody>
      </p:sp>
      <p:pic>
        <p:nvPicPr>
          <p:cNvPr id="16" name="圖片 15"/>
          <p:cNvPicPr>
            <a:picLocks noChangeAspect="1"/>
          </p:cNvPicPr>
          <p:nvPr/>
        </p:nvPicPr>
        <p:blipFill rotWithShape="1">
          <a:blip r:embed="rId6"/>
          <a:srcRect r="11257"/>
          <a:stretch/>
        </p:blipFill>
        <p:spPr>
          <a:xfrm>
            <a:off x="70354" y="5022855"/>
            <a:ext cx="6412035" cy="1736533"/>
          </a:xfrm>
          <a:prstGeom prst="rect">
            <a:avLst/>
          </a:prstGeom>
          <a:effectLst>
            <a:outerShdw blurRad="50800" dist="38100" dir="13500000" algn="br" rotWithShape="0">
              <a:prstClr val="black">
                <a:alpha val="40000"/>
              </a:prstClr>
            </a:outerShdw>
          </a:effectLst>
        </p:spPr>
      </p:pic>
      <p:pic>
        <p:nvPicPr>
          <p:cNvPr id="17" name="圖片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60253" y="5005226"/>
            <a:ext cx="684526" cy="1704423"/>
          </a:xfrm>
          <a:prstGeom prst="rect">
            <a:avLst/>
          </a:prstGeom>
          <a:effectLst>
            <a:outerShdw blurRad="50800" dist="38100" dir="13500000" algn="br" rotWithShape="0">
              <a:prstClr val="black">
                <a:alpha val="40000"/>
              </a:prstClr>
            </a:outerShdw>
          </a:effectLst>
        </p:spPr>
      </p:pic>
      <p:pic>
        <p:nvPicPr>
          <p:cNvPr id="13" name="圖片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73403" y="4995612"/>
            <a:ext cx="1134289" cy="1714037"/>
          </a:xfrm>
          <a:prstGeom prst="rect">
            <a:avLst/>
          </a:prstGeom>
          <a:effectLst>
            <a:outerShdw blurRad="50800" dist="38100" dir="2700000" algn="tl" rotWithShape="0">
              <a:prstClr val="black">
                <a:alpha val="40000"/>
              </a:prstClr>
            </a:outerShdw>
          </a:effectLst>
          <a:scene3d>
            <a:camera prst="orthographicFront"/>
            <a:lightRig rig="threePt" dir="t"/>
          </a:scene3d>
          <a:sp3d>
            <a:bevelT/>
          </a:sp3d>
        </p:spPr>
      </p:pic>
    </p:spTree>
    <p:extLst>
      <p:ext uri="{BB962C8B-B14F-4D97-AF65-F5344CB8AC3E}">
        <p14:creationId xmlns:p14="http://schemas.microsoft.com/office/powerpoint/2010/main" val="19865481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圖表 5"/>
          <p:cNvGraphicFramePr/>
          <p:nvPr>
            <p:extLst>
              <p:ext uri="{D42A27DB-BD31-4B8C-83A1-F6EECF244321}">
                <p14:modId xmlns:p14="http://schemas.microsoft.com/office/powerpoint/2010/main" val="649213644"/>
              </p:ext>
            </p:extLst>
          </p:nvPr>
        </p:nvGraphicFramePr>
        <p:xfrm>
          <a:off x="1130128" y="128105"/>
          <a:ext cx="5916132" cy="4255636"/>
        </p:xfrm>
        <a:graphic>
          <a:graphicData uri="http://schemas.openxmlformats.org/drawingml/2006/chart">
            <c:chart xmlns:c="http://schemas.openxmlformats.org/drawingml/2006/chart" xmlns:r="http://schemas.openxmlformats.org/officeDocument/2006/relationships" r:id="rId2"/>
          </a:graphicData>
        </a:graphic>
      </p:graphicFrame>
      <p:sp>
        <p:nvSpPr>
          <p:cNvPr id="7" name="文字方塊 6"/>
          <p:cNvSpPr txBox="1"/>
          <p:nvPr/>
        </p:nvSpPr>
        <p:spPr>
          <a:xfrm>
            <a:off x="8407730" y="6473614"/>
            <a:ext cx="721916" cy="369332"/>
          </a:xfrm>
          <a:prstGeom prst="rect">
            <a:avLst/>
          </a:prstGeom>
          <a:noFill/>
        </p:spPr>
        <p:txBody>
          <a:bodyPr wrap="square" rtlCol="0">
            <a:spAutoFit/>
          </a:bodyPr>
          <a:lstStyle/>
          <a:p>
            <a:pPr algn="r"/>
            <a:r>
              <a:rPr lang="en-US" altLang="zh-TW" dirty="0" smtClean="0">
                <a:solidFill>
                  <a:schemeClr val="bg1">
                    <a:lumMod val="50000"/>
                  </a:schemeClr>
                </a:solidFill>
                <a:latin typeface="Arial Unicode MS" pitchFamily="34" charset="-120"/>
                <a:ea typeface="Arial Unicode MS" pitchFamily="34" charset="-120"/>
                <a:cs typeface="Arial Unicode MS" pitchFamily="34" charset="-120"/>
              </a:rPr>
              <a:t>P.6</a:t>
            </a:r>
            <a:endParaRPr lang="zh-TW" altLang="en-US" dirty="0">
              <a:solidFill>
                <a:schemeClr val="bg1">
                  <a:lumMod val="50000"/>
                </a:schemeClr>
              </a:solidFill>
              <a:latin typeface="Arial Unicode MS" pitchFamily="34" charset="-120"/>
              <a:ea typeface="Arial Unicode MS" pitchFamily="34" charset="-120"/>
              <a:cs typeface="Arial Unicode MS" pitchFamily="34" charset="-120"/>
            </a:endParaRPr>
          </a:p>
        </p:txBody>
      </p:sp>
      <p:sp>
        <p:nvSpPr>
          <p:cNvPr id="2" name="文字方塊 1"/>
          <p:cNvSpPr txBox="1"/>
          <p:nvPr/>
        </p:nvSpPr>
        <p:spPr>
          <a:xfrm>
            <a:off x="224427" y="6134138"/>
            <a:ext cx="8544261" cy="600164"/>
          </a:xfrm>
          <a:prstGeom prst="rect">
            <a:avLst/>
          </a:prstGeom>
          <a:noFill/>
        </p:spPr>
        <p:txBody>
          <a:bodyPr wrap="square" rtlCol="0">
            <a:spAutoFit/>
          </a:bodyPr>
          <a:lstStyle/>
          <a:p>
            <a:r>
              <a:rPr lang="zh-TW" altLang="en-US" sz="1100" dirty="0" smtClean="0">
                <a:latin typeface="微軟正黑體" panose="020B0604030504040204" pitchFamily="34" charset="-120"/>
                <a:ea typeface="微軟正黑體" panose="020B0604030504040204" pitchFamily="34" charset="-120"/>
              </a:rPr>
              <a:t>註</a:t>
            </a:r>
            <a:r>
              <a:rPr lang="en-US" altLang="zh-TW" sz="1100" dirty="0" smtClean="0">
                <a:latin typeface="微軟正黑體" panose="020B0604030504040204" pitchFamily="34" charset="-120"/>
                <a:ea typeface="微軟正黑體" panose="020B0604030504040204" pitchFamily="34" charset="-120"/>
              </a:rPr>
              <a:t>:</a:t>
            </a:r>
            <a:r>
              <a:rPr lang="zh-TW" altLang="en-US" sz="1100" dirty="0" smtClean="0">
                <a:latin typeface="微軟正黑體" panose="020B0604030504040204" pitchFamily="34" charset="-120"/>
                <a:ea typeface="微軟正黑體" panose="020B0604030504040204" pitchFamily="34" charset="-120"/>
                <a:sym typeface="Wingdings" panose="05000000000000000000" pitchFamily="2" charset="2"/>
              </a:rPr>
              <a:t> </a:t>
            </a:r>
            <a:r>
              <a:rPr lang="en-US" altLang="zh-TW" sz="1100" dirty="0" smtClean="0">
                <a:latin typeface="微軟正黑體" panose="020B0604030504040204" pitchFamily="34" charset="-120"/>
                <a:ea typeface="微軟正黑體" panose="020B0604030504040204" pitchFamily="34" charset="-120"/>
                <a:sym typeface="Wingdings" panose="05000000000000000000" pitchFamily="2" charset="2"/>
              </a:rPr>
              <a:t>(1)</a:t>
            </a:r>
            <a:r>
              <a:rPr lang="en-US" altLang="zh-TW" sz="1100" dirty="0" smtClean="0">
                <a:latin typeface="微軟正黑體" panose="020B0604030504040204" pitchFamily="34" charset="-120"/>
                <a:ea typeface="微軟正黑體" panose="020B0604030504040204" pitchFamily="34" charset="-120"/>
              </a:rPr>
              <a:t>2022</a:t>
            </a:r>
            <a:r>
              <a:rPr lang="zh-TW" altLang="en-US" sz="1100" dirty="0" smtClean="0">
                <a:latin typeface="微軟正黑體" panose="020B0604030504040204" pitchFamily="34" charset="-120"/>
                <a:ea typeface="微軟正黑體" panose="020B0604030504040204" pitchFamily="34" charset="-120"/>
              </a:rPr>
              <a:t>年</a:t>
            </a:r>
            <a:r>
              <a:rPr lang="en-US" altLang="zh-TW" sz="1100" dirty="0" smtClean="0">
                <a:latin typeface="微軟正黑體" panose="020B0604030504040204" pitchFamily="34" charset="-120"/>
                <a:ea typeface="微軟正黑體" panose="020B0604030504040204" pitchFamily="34" charset="-120"/>
              </a:rPr>
              <a:t>Q1</a:t>
            </a:r>
            <a:r>
              <a:rPr lang="zh-TW" altLang="en-US" sz="1100" dirty="0" smtClean="0">
                <a:latin typeface="微軟正黑體" panose="020B0604030504040204" pitchFamily="34" charset="-120"/>
                <a:ea typeface="微軟正黑體" panose="020B0604030504040204" pitchFamily="34" charset="-120"/>
              </a:rPr>
              <a:t>有處分「高雄土地」收益</a:t>
            </a:r>
            <a:r>
              <a:rPr lang="en-US" altLang="zh-TW" sz="1100" dirty="0" smtClean="0">
                <a:latin typeface="微軟正黑體" panose="020B0604030504040204" pitchFamily="34" charset="-120"/>
                <a:ea typeface="微軟正黑體" panose="020B0604030504040204" pitchFamily="34" charset="-120"/>
              </a:rPr>
              <a:t>17.43</a:t>
            </a:r>
            <a:r>
              <a:rPr lang="zh-TW" altLang="en-US" sz="1100" dirty="0" smtClean="0">
                <a:latin typeface="微軟正黑體" panose="020B0604030504040204" pitchFamily="34" charset="-120"/>
                <a:ea typeface="微軟正黑體" panose="020B0604030504040204" pitchFamily="34" charset="-120"/>
              </a:rPr>
              <a:t>億入帳。　</a:t>
            </a:r>
            <a:endParaRPr lang="en-US" altLang="zh-TW" sz="1100" dirty="0" smtClean="0">
              <a:latin typeface="微軟正黑體" panose="020B0604030504040204" pitchFamily="34" charset="-120"/>
              <a:ea typeface="微軟正黑體" panose="020B0604030504040204" pitchFamily="34" charset="-120"/>
            </a:endParaRPr>
          </a:p>
          <a:p>
            <a:r>
              <a:rPr lang="zh-TW" altLang="en-US" sz="1100" dirty="0" smtClean="0">
                <a:latin typeface="微軟正黑體" panose="020B0604030504040204" pitchFamily="34" charset="-120"/>
                <a:ea typeface="微軟正黑體" panose="020B0604030504040204" pitchFamily="34" charset="-120"/>
              </a:rPr>
              <a:t>      </a:t>
            </a:r>
            <a:r>
              <a:rPr lang="en-US" altLang="zh-TW" sz="1100" dirty="0" smtClean="0">
                <a:latin typeface="微軟正黑體" panose="020B0604030504040204" pitchFamily="34" charset="-120"/>
                <a:ea typeface="微軟正黑體" panose="020B0604030504040204" pitchFamily="34" charset="-120"/>
              </a:rPr>
              <a:t>(2)2023</a:t>
            </a:r>
            <a:r>
              <a:rPr lang="zh-TW" altLang="en-US" sz="1100" dirty="0" smtClean="0">
                <a:latin typeface="微軟正黑體" panose="020B0604030504040204" pitchFamily="34" charset="-120"/>
                <a:ea typeface="微軟正黑體" panose="020B0604030504040204" pitchFamily="34" charset="-120"/>
              </a:rPr>
              <a:t>年</a:t>
            </a:r>
            <a:r>
              <a:rPr lang="en-US" altLang="zh-TW" sz="1100" dirty="0" smtClean="0">
                <a:latin typeface="微軟正黑體" panose="020B0604030504040204" pitchFamily="34" charset="-120"/>
                <a:ea typeface="微軟正黑體" panose="020B0604030504040204" pitchFamily="34" charset="-120"/>
              </a:rPr>
              <a:t>Q1</a:t>
            </a:r>
            <a:r>
              <a:rPr lang="zh-TW" altLang="en-US" sz="1100" dirty="0" smtClean="0">
                <a:latin typeface="微軟正黑體" panose="020B0604030504040204" pitchFamily="34" charset="-120"/>
                <a:ea typeface="微軟正黑體" panose="020B0604030504040204" pitchFamily="34" charset="-120"/>
              </a:rPr>
              <a:t>有處分「蘇州常熟廠</a:t>
            </a:r>
            <a:r>
              <a:rPr lang="zh-TW" altLang="en-US" sz="1100" dirty="0">
                <a:latin typeface="微軟正黑體" panose="020B0604030504040204" pitchFamily="34" charset="-120"/>
                <a:ea typeface="微軟正黑體" panose="020B0604030504040204" pitchFamily="34" charset="-120"/>
              </a:rPr>
              <a:t>」</a:t>
            </a:r>
            <a:r>
              <a:rPr lang="zh-TW" altLang="en-US" sz="1100" dirty="0" smtClean="0">
                <a:latin typeface="微軟正黑體" panose="020B0604030504040204" pitchFamily="34" charset="-120"/>
                <a:ea typeface="微軟正黑體" panose="020B0604030504040204" pitchFamily="34" charset="-120"/>
              </a:rPr>
              <a:t>及</a:t>
            </a:r>
            <a:r>
              <a:rPr lang="en-US" altLang="zh-TW" sz="1100" dirty="0" smtClean="0">
                <a:latin typeface="微軟正黑體" panose="020B0604030504040204" pitchFamily="34" charset="-120"/>
                <a:ea typeface="微軟正黑體" panose="020B0604030504040204" pitchFamily="34" charset="-120"/>
              </a:rPr>
              <a:t>Q4</a:t>
            </a:r>
            <a:r>
              <a:rPr lang="zh-TW" altLang="en-US" sz="1100" dirty="0" smtClean="0">
                <a:latin typeface="微軟正黑體" panose="020B0604030504040204" pitchFamily="34" charset="-120"/>
                <a:ea typeface="微軟正黑體" panose="020B0604030504040204" pitchFamily="34" charset="-120"/>
              </a:rPr>
              <a:t>「</a:t>
            </a:r>
            <a:r>
              <a:rPr lang="zh-TW" altLang="en-US" sz="1100" dirty="0">
                <a:latin typeface="微軟正黑體" panose="020B0604030504040204" pitchFamily="34" charset="-120"/>
                <a:ea typeface="微軟正黑體" panose="020B0604030504040204" pitchFamily="34" charset="-120"/>
              </a:rPr>
              <a:t>桃園廠</a:t>
            </a:r>
            <a:r>
              <a:rPr lang="zh-TW" altLang="en-US" sz="1100" dirty="0" smtClean="0">
                <a:latin typeface="微軟正黑體" panose="020B0604030504040204" pitchFamily="34" charset="-120"/>
                <a:ea typeface="微軟正黑體" panose="020B0604030504040204" pitchFamily="34" charset="-120"/>
              </a:rPr>
              <a:t>」其處分利益分別為</a:t>
            </a:r>
            <a:r>
              <a:rPr lang="en-US" altLang="zh-TW" sz="1100" dirty="0" smtClean="0">
                <a:latin typeface="微軟正黑體" panose="020B0604030504040204" pitchFamily="34" charset="-120"/>
                <a:ea typeface="微軟正黑體" panose="020B0604030504040204" pitchFamily="34" charset="-120"/>
              </a:rPr>
              <a:t>2.11</a:t>
            </a:r>
            <a:r>
              <a:rPr lang="zh-TW" altLang="en-US" sz="1100" dirty="0" smtClean="0">
                <a:latin typeface="微軟正黑體" panose="020B0604030504040204" pitchFamily="34" charset="-120"/>
                <a:ea typeface="微軟正黑體" panose="020B0604030504040204" pitchFamily="34" charset="-120"/>
              </a:rPr>
              <a:t>億及</a:t>
            </a:r>
            <a:r>
              <a:rPr lang="en-US" altLang="zh-TW" sz="1100" dirty="0" smtClean="0">
                <a:latin typeface="微軟正黑體" panose="020B0604030504040204" pitchFamily="34" charset="-120"/>
                <a:ea typeface="微軟正黑體" panose="020B0604030504040204" pitchFamily="34" charset="-120"/>
              </a:rPr>
              <a:t>3.36</a:t>
            </a:r>
            <a:r>
              <a:rPr lang="zh-TW" altLang="en-US" sz="1100" dirty="0" smtClean="0">
                <a:latin typeface="微軟正黑體" panose="020B0604030504040204" pitchFamily="34" charset="-120"/>
                <a:ea typeface="微軟正黑體" panose="020B0604030504040204" pitchFamily="34" charset="-120"/>
              </a:rPr>
              <a:t>億</a:t>
            </a:r>
            <a:r>
              <a:rPr lang="zh-TW" altLang="en-US" sz="1100" dirty="0">
                <a:latin typeface="微軟正黑體" panose="020B0604030504040204" pitchFamily="34" charset="-120"/>
                <a:ea typeface="微軟正黑體" panose="020B0604030504040204" pitchFamily="34" charset="-120"/>
              </a:rPr>
              <a:t>。　</a:t>
            </a:r>
            <a:endParaRPr lang="en-US" altLang="zh-TW" sz="1100" dirty="0" smtClean="0">
              <a:latin typeface="微軟正黑體" panose="020B0604030504040204" pitchFamily="34" charset="-120"/>
              <a:ea typeface="微軟正黑體" panose="020B0604030504040204" pitchFamily="34" charset="-120"/>
            </a:endParaRPr>
          </a:p>
          <a:p>
            <a:r>
              <a:rPr lang="zh-TW" altLang="en-US" sz="1100" dirty="0" smtClean="0">
                <a:latin typeface="微軟正黑體" panose="020B0604030504040204" pitchFamily="34" charset="-120"/>
                <a:ea typeface="微軟正黑體" panose="020B0604030504040204" pitchFamily="34" charset="-120"/>
              </a:rPr>
              <a:t>      </a:t>
            </a:r>
            <a:r>
              <a:rPr lang="en-US" altLang="zh-TW" sz="1100" dirty="0" smtClean="0">
                <a:latin typeface="微軟正黑體" panose="020B0604030504040204" pitchFamily="34" charset="-120"/>
                <a:ea typeface="微軟正黑體" panose="020B0604030504040204" pitchFamily="34" charset="-120"/>
              </a:rPr>
              <a:t>(3)2024</a:t>
            </a:r>
            <a:r>
              <a:rPr lang="zh-TW" altLang="en-US" sz="1100" dirty="0" smtClean="0">
                <a:latin typeface="微軟正黑體" panose="020B0604030504040204" pitchFamily="34" charset="-120"/>
                <a:ea typeface="微軟正黑體" panose="020B0604030504040204" pitchFamily="34" charset="-120"/>
              </a:rPr>
              <a:t>年</a:t>
            </a:r>
            <a:r>
              <a:rPr lang="en-US" altLang="zh-TW" sz="1100" dirty="0" smtClean="0">
                <a:latin typeface="微軟正黑體" panose="020B0604030504040204" pitchFamily="34" charset="-120"/>
                <a:ea typeface="微軟正黑體" panose="020B0604030504040204" pitchFamily="34" charset="-120"/>
              </a:rPr>
              <a:t>Q2</a:t>
            </a:r>
            <a:r>
              <a:rPr lang="zh-TW" altLang="en-US" sz="1100" dirty="0" smtClean="0">
                <a:latin typeface="微軟正黑體" panose="020B0604030504040204" pitchFamily="34" charset="-120"/>
                <a:ea typeface="微軟正黑體" panose="020B0604030504040204" pitchFamily="34" charset="-120"/>
              </a:rPr>
              <a:t>有處分台南商場土地收益</a:t>
            </a:r>
            <a:r>
              <a:rPr lang="en-US" altLang="zh-TW" sz="1100" dirty="0" smtClean="0">
                <a:latin typeface="微軟正黑體" panose="020B0604030504040204" pitchFamily="34" charset="-120"/>
                <a:ea typeface="微軟正黑體" panose="020B0604030504040204" pitchFamily="34" charset="-120"/>
              </a:rPr>
              <a:t>10.39</a:t>
            </a:r>
            <a:r>
              <a:rPr lang="zh-TW" altLang="en-US" sz="1100" dirty="0" smtClean="0">
                <a:latin typeface="微軟正黑體" panose="020B0604030504040204" pitchFamily="34" charset="-120"/>
                <a:ea typeface="微軟正黑體" panose="020B0604030504040204" pitchFamily="34" charset="-120"/>
              </a:rPr>
              <a:t>億</a:t>
            </a:r>
            <a:r>
              <a:rPr lang="zh-TW" altLang="en-US" sz="1100" dirty="0">
                <a:latin typeface="微軟正黑體" panose="020B0604030504040204" pitchFamily="34" charset="-120"/>
                <a:ea typeface="微軟正黑體" panose="020B0604030504040204" pitchFamily="34" charset="-120"/>
              </a:rPr>
              <a:t>。</a:t>
            </a:r>
          </a:p>
        </p:txBody>
      </p:sp>
      <p:pic>
        <p:nvPicPr>
          <p:cNvPr id="11" name="圖片 10"/>
          <p:cNvPicPr>
            <a:picLocks noChangeAspect="1"/>
          </p:cNvPicPr>
          <p:nvPr/>
        </p:nvPicPr>
        <p:blipFill>
          <a:blip r:embed="rId3"/>
          <a:stretch>
            <a:fillRect/>
          </a:stretch>
        </p:blipFill>
        <p:spPr>
          <a:xfrm>
            <a:off x="7467041" y="3489554"/>
            <a:ext cx="1487553" cy="323116"/>
          </a:xfrm>
          <a:prstGeom prst="rect">
            <a:avLst/>
          </a:prstGeom>
        </p:spPr>
      </p:pic>
      <p:sp>
        <p:nvSpPr>
          <p:cNvPr id="5" name="矩形 4"/>
          <p:cNvSpPr/>
          <p:nvPr/>
        </p:nvSpPr>
        <p:spPr>
          <a:xfrm>
            <a:off x="28360" y="5754206"/>
            <a:ext cx="6560699" cy="256590"/>
          </a:xfrm>
          <a:prstGeom prst="rect">
            <a:avLst/>
          </a:prstGeom>
          <a:noFill/>
          <a:ln w="381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13" name="圓角矩形 12"/>
          <p:cNvSpPr/>
          <p:nvPr/>
        </p:nvSpPr>
        <p:spPr>
          <a:xfrm>
            <a:off x="44817" y="4783314"/>
            <a:ext cx="251017" cy="124805"/>
          </a:xfrm>
          <a:prstGeom prst="roundRect">
            <a:avLst/>
          </a:prstGeom>
          <a:solidFill>
            <a:schemeClr val="tx2">
              <a:lumMod val="60000"/>
              <a:lumOff val="40000"/>
            </a:schemeClr>
          </a:solidFill>
          <a:effectLst>
            <a:innerShdw blurRad="63500" dist="50800" dir="13500000">
              <a:prstClr val="black">
                <a:alpha val="50000"/>
              </a:prstClr>
            </a:inn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14" name="圓角矩形 13"/>
          <p:cNvSpPr/>
          <p:nvPr/>
        </p:nvSpPr>
        <p:spPr>
          <a:xfrm>
            <a:off x="72291" y="5303502"/>
            <a:ext cx="223543" cy="113509"/>
          </a:xfrm>
          <a:prstGeom prst="roundRect">
            <a:avLst/>
          </a:prstGeom>
          <a:solidFill>
            <a:schemeClr val="accent3">
              <a:lumMod val="75000"/>
            </a:schemeClr>
          </a:solidFill>
          <a:ln>
            <a:solidFill>
              <a:schemeClr val="accent3">
                <a:lumMod val="75000"/>
              </a:schemeClr>
            </a:solidFill>
          </a:ln>
          <a:effectLst>
            <a:innerShdw blurRad="63500" dist="50800" dir="13500000">
              <a:prstClr val="black">
                <a:alpha val="50000"/>
              </a:prstClr>
            </a:inn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15" name="矩形 14"/>
          <p:cNvSpPr/>
          <p:nvPr/>
        </p:nvSpPr>
        <p:spPr>
          <a:xfrm>
            <a:off x="69291" y="5818634"/>
            <a:ext cx="226543" cy="68992"/>
          </a:xfrm>
          <a:prstGeom prst="rec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
        <p:nvSpPr>
          <p:cNvPr id="16" name="文字方塊 15"/>
          <p:cNvSpPr txBox="1"/>
          <p:nvPr/>
        </p:nvSpPr>
        <p:spPr>
          <a:xfrm>
            <a:off x="6589059" y="28695"/>
            <a:ext cx="2537704" cy="369332"/>
          </a:xfrm>
          <a:prstGeom prst="rect">
            <a:avLst/>
          </a:prstGeom>
          <a:solidFill>
            <a:schemeClr val="accent6">
              <a:lumMod val="40000"/>
              <a:lumOff val="60000"/>
            </a:schemeClr>
          </a:solidFill>
        </p:spPr>
        <p:txBody>
          <a:bodyPr wrap="square" rtlCol="0">
            <a:spAutoFit/>
          </a:bodyPr>
          <a:lstStyle/>
          <a:p>
            <a:r>
              <a:rPr lang="zh-TW" altLang="en-US" dirty="0" smtClean="0">
                <a:latin typeface="微軟正黑體" pitchFamily="34" charset="-120"/>
                <a:ea typeface="微軟正黑體" pitchFamily="34" charset="-120"/>
              </a:rPr>
              <a:t>近三年營運績效與成長</a:t>
            </a:r>
            <a:endParaRPr lang="zh-TW" altLang="en-US" dirty="0">
              <a:latin typeface="微軟正黑體" pitchFamily="34" charset="-120"/>
              <a:ea typeface="微軟正黑體" pitchFamily="34" charset="-120"/>
            </a:endParaRPr>
          </a:p>
        </p:txBody>
      </p:sp>
      <p:graphicFrame>
        <p:nvGraphicFramePr>
          <p:cNvPr id="4" name="表格 3"/>
          <p:cNvGraphicFramePr>
            <a:graphicFrameLocks noGrp="1"/>
          </p:cNvGraphicFramePr>
          <p:nvPr>
            <p:extLst>
              <p:ext uri="{D42A27DB-BD31-4B8C-83A1-F6EECF244321}">
                <p14:modId xmlns:p14="http://schemas.microsoft.com/office/powerpoint/2010/main" val="2328947845"/>
              </p:ext>
            </p:extLst>
          </p:nvPr>
        </p:nvGraphicFramePr>
        <p:xfrm>
          <a:off x="28359" y="3896165"/>
          <a:ext cx="6567388" cy="2105030"/>
        </p:xfrm>
        <a:graphic>
          <a:graphicData uri="http://schemas.openxmlformats.org/drawingml/2006/table">
            <a:tbl>
              <a:tblPr firstRow="1" bandRow="1">
                <a:tableStyleId>{5C22544A-7EE6-4342-B048-85BDC9FD1C3A}</a:tableStyleId>
              </a:tblPr>
              <a:tblGrid>
                <a:gridCol w="1260000">
                  <a:extLst>
                    <a:ext uri="{9D8B030D-6E8A-4147-A177-3AD203B41FA5}">
                      <a16:colId xmlns:a16="http://schemas.microsoft.com/office/drawing/2014/main" val="1093831972"/>
                    </a:ext>
                  </a:extLst>
                </a:gridCol>
                <a:gridCol w="662400">
                  <a:extLst>
                    <a:ext uri="{9D8B030D-6E8A-4147-A177-3AD203B41FA5}">
                      <a16:colId xmlns:a16="http://schemas.microsoft.com/office/drawing/2014/main" val="214716685"/>
                    </a:ext>
                  </a:extLst>
                </a:gridCol>
                <a:gridCol w="663388">
                  <a:extLst>
                    <a:ext uri="{9D8B030D-6E8A-4147-A177-3AD203B41FA5}">
                      <a16:colId xmlns:a16="http://schemas.microsoft.com/office/drawing/2014/main" val="1807800922"/>
                    </a:ext>
                  </a:extLst>
                </a:gridCol>
                <a:gridCol w="662400">
                  <a:extLst>
                    <a:ext uri="{9D8B030D-6E8A-4147-A177-3AD203B41FA5}">
                      <a16:colId xmlns:a16="http://schemas.microsoft.com/office/drawing/2014/main" val="4242458758"/>
                    </a:ext>
                  </a:extLst>
                </a:gridCol>
                <a:gridCol w="662400">
                  <a:extLst>
                    <a:ext uri="{9D8B030D-6E8A-4147-A177-3AD203B41FA5}">
                      <a16:colId xmlns:a16="http://schemas.microsoft.com/office/drawing/2014/main" val="2151783406"/>
                    </a:ext>
                  </a:extLst>
                </a:gridCol>
                <a:gridCol w="662400">
                  <a:extLst>
                    <a:ext uri="{9D8B030D-6E8A-4147-A177-3AD203B41FA5}">
                      <a16:colId xmlns:a16="http://schemas.microsoft.com/office/drawing/2014/main" val="1553826507"/>
                    </a:ext>
                  </a:extLst>
                </a:gridCol>
                <a:gridCol w="662400">
                  <a:extLst>
                    <a:ext uri="{9D8B030D-6E8A-4147-A177-3AD203B41FA5}">
                      <a16:colId xmlns:a16="http://schemas.microsoft.com/office/drawing/2014/main" val="3776985191"/>
                    </a:ext>
                  </a:extLst>
                </a:gridCol>
                <a:gridCol w="684000">
                  <a:extLst>
                    <a:ext uri="{9D8B030D-6E8A-4147-A177-3AD203B41FA5}">
                      <a16:colId xmlns:a16="http://schemas.microsoft.com/office/drawing/2014/main" val="2608825261"/>
                    </a:ext>
                  </a:extLst>
                </a:gridCol>
                <a:gridCol w="648000">
                  <a:extLst>
                    <a:ext uri="{9D8B030D-6E8A-4147-A177-3AD203B41FA5}">
                      <a16:colId xmlns:a16="http://schemas.microsoft.com/office/drawing/2014/main" val="1731686252"/>
                    </a:ext>
                  </a:extLst>
                </a:gridCol>
              </a:tblGrid>
              <a:tr h="291470">
                <a:tc rowSpan="2">
                  <a:txBody>
                    <a:bodyPr/>
                    <a:lstStyle/>
                    <a:p>
                      <a:pPr algn="ctr"/>
                      <a:r>
                        <a:rPr lang="zh-TW" altLang="en-US" sz="1100" dirty="0" smtClean="0">
                          <a:solidFill>
                            <a:schemeClr val="tx1"/>
                          </a:solidFill>
                          <a:latin typeface="微軟正黑體" panose="020B0604030504040204" pitchFamily="34" charset="-120"/>
                          <a:ea typeface="微軟正黑體" panose="020B0604030504040204" pitchFamily="34" charset="-120"/>
                        </a:rPr>
                        <a:t>項目</a:t>
                      </a:r>
                      <a:r>
                        <a:rPr lang="en-US" altLang="zh-TW" sz="1100" dirty="0" smtClean="0">
                          <a:solidFill>
                            <a:schemeClr val="tx1"/>
                          </a:solidFill>
                          <a:latin typeface="微軟正黑體" panose="020B0604030504040204" pitchFamily="34" charset="-120"/>
                          <a:ea typeface="微軟正黑體" panose="020B0604030504040204" pitchFamily="34" charset="-120"/>
                        </a:rPr>
                        <a:t>/</a:t>
                      </a:r>
                      <a:r>
                        <a:rPr lang="zh-TW" altLang="en-US" sz="1100" dirty="0" smtClean="0">
                          <a:solidFill>
                            <a:schemeClr val="tx1"/>
                          </a:solidFill>
                          <a:latin typeface="微軟正黑體" panose="020B0604030504040204" pitchFamily="34" charset="-120"/>
                          <a:ea typeface="微軟正黑體" panose="020B0604030504040204" pitchFamily="34" charset="-120"/>
                        </a:rPr>
                        <a:t>年度</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rowSpan="2">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2021</a:t>
                      </a:r>
                      <a:r>
                        <a:rPr lang="zh-TW" altLang="en-US" sz="1100" dirty="0" smtClean="0">
                          <a:solidFill>
                            <a:schemeClr val="tx1"/>
                          </a:solidFill>
                          <a:latin typeface="微軟正黑體" panose="020B0604030504040204" pitchFamily="34" charset="-120"/>
                          <a:ea typeface="微軟正黑體" panose="020B0604030504040204" pitchFamily="34" charset="-120"/>
                        </a:rPr>
                        <a:t>年</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rowSpan="2">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2022</a:t>
                      </a:r>
                      <a:r>
                        <a:rPr lang="zh-TW" altLang="en-US" sz="1100" dirty="0" smtClean="0">
                          <a:solidFill>
                            <a:schemeClr val="tx1"/>
                          </a:solidFill>
                          <a:latin typeface="微軟正黑體" panose="020B0604030504040204" pitchFamily="34" charset="-120"/>
                          <a:ea typeface="微軟正黑體" panose="020B0604030504040204" pitchFamily="34" charset="-120"/>
                        </a:rPr>
                        <a:t>年</a:t>
                      </a:r>
                      <a:endParaRPr lang="en-US" altLang="zh-TW" sz="1100" dirty="0" smtClean="0">
                        <a:solidFill>
                          <a:schemeClr val="tx1"/>
                        </a:solidFill>
                        <a:latin typeface="微軟正黑體" panose="020B0604030504040204" pitchFamily="34" charset="-120"/>
                        <a:ea typeface="微軟正黑體" panose="020B0604030504040204" pitchFamily="34" charset="-120"/>
                      </a:endParaRPr>
                    </a:p>
                  </a:txBody>
                  <a:tcPr anchor="ct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gridSpan="5">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2023</a:t>
                      </a:r>
                      <a:r>
                        <a:rPr lang="zh-TW" altLang="en-US" sz="1100" dirty="0" smtClean="0">
                          <a:solidFill>
                            <a:schemeClr val="tx1"/>
                          </a:solidFill>
                          <a:latin typeface="微軟正黑體" panose="020B0604030504040204" pitchFamily="34" charset="-120"/>
                          <a:ea typeface="微軟正黑體" panose="020B0604030504040204" pitchFamily="34" charset="-120"/>
                        </a:rPr>
                        <a:t>年</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hMerge="1">
                  <a:txBody>
                    <a:bodyPr/>
                    <a:lstStyle/>
                    <a:p>
                      <a:endParaRPr lang="zh-TW" altLang="en-US" dirty="0"/>
                    </a:p>
                  </a:txBody>
                  <a:tcPr/>
                </a:tc>
                <a:tc hMerge="1">
                  <a:txBody>
                    <a:bodyPr/>
                    <a:lstStyle/>
                    <a:p>
                      <a:endParaRPr lang="zh-TW" altLang="en-US" dirty="0"/>
                    </a:p>
                  </a:txBody>
                  <a:tcPr/>
                </a:tc>
                <a:tc hMerge="1">
                  <a:txBody>
                    <a:bodyPr/>
                    <a:lstStyle/>
                    <a:p>
                      <a:endParaRPr lang="zh-TW" altLang="en-US" dirty="0"/>
                    </a:p>
                  </a:txBody>
                  <a:tcPr/>
                </a:tc>
                <a:tc hMerge="1">
                  <a:txBody>
                    <a:bodyPr/>
                    <a:lstStyle/>
                    <a:p>
                      <a:endParaRPr lang="zh-TW" altLang="en-US" dirty="0"/>
                    </a:p>
                  </a:txBody>
                  <a:tcPr/>
                </a:tc>
                <a:tc rowSpan="2">
                  <a:txBody>
                    <a:bodyPr/>
                    <a:lstStyle/>
                    <a:p>
                      <a:pPr algn="ctr"/>
                      <a:r>
                        <a:rPr lang="zh-TW" altLang="en-US" sz="1100" dirty="0" smtClean="0">
                          <a:solidFill>
                            <a:schemeClr val="tx1"/>
                          </a:solidFill>
                          <a:latin typeface="微軟正黑體" panose="020B0604030504040204" pitchFamily="34" charset="-120"/>
                          <a:ea typeface="微軟正黑體" panose="020B0604030504040204" pitchFamily="34" charset="-120"/>
                        </a:rPr>
                        <a:t>成長數</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0807757"/>
                  </a:ext>
                </a:extLst>
              </a:tr>
              <a:tr h="258700">
                <a:tc vMerge="1">
                  <a:txBody>
                    <a:bodyPr/>
                    <a:lstStyle/>
                    <a:p>
                      <a:endParaRPr lang="zh-TW" altLang="en-US" dirty="0">
                        <a:latin typeface="微軟正黑體" panose="020B0604030504040204" pitchFamily="34" charset="-120"/>
                        <a:ea typeface="微軟正黑體" panose="020B0604030504040204" pitchFamily="34" charset="-120"/>
                      </a:endParaRPr>
                    </a:p>
                  </a:txBody>
                  <a:tcPr/>
                </a:tc>
                <a:tc vMerge="1">
                  <a:txBody>
                    <a:bodyPr/>
                    <a:lstStyle/>
                    <a:p>
                      <a:endParaRPr lang="zh-TW" altLang="en-US" dirty="0">
                        <a:latin typeface="微軟正黑體" panose="020B0604030504040204" pitchFamily="34" charset="-120"/>
                        <a:ea typeface="微軟正黑體" panose="020B0604030504040204" pitchFamily="34" charset="-120"/>
                      </a:endParaRPr>
                    </a:p>
                  </a:txBody>
                  <a:tcPr/>
                </a:tc>
                <a:tc vMerge="1">
                  <a:txBody>
                    <a:bodyPr/>
                    <a:lstStyle/>
                    <a:p>
                      <a:endParaRPr lang="zh-TW" altLang="en-US" dirty="0">
                        <a:latin typeface="微軟正黑體" panose="020B0604030504040204" pitchFamily="34" charset="-120"/>
                        <a:ea typeface="微軟正黑體" panose="020B0604030504040204" pitchFamily="34" charset="-120"/>
                      </a:endParaRPr>
                    </a:p>
                  </a:txBody>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Q1</a:t>
                      </a: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Q2</a:t>
                      </a: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Q3</a:t>
                      </a: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Q4</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zh-TW" altLang="en-US" sz="1100" dirty="0" smtClean="0">
                          <a:solidFill>
                            <a:schemeClr val="tx1"/>
                          </a:solidFill>
                          <a:latin typeface="微軟正黑體" panose="020B0604030504040204" pitchFamily="34" charset="-120"/>
                          <a:ea typeface="微軟正黑體" panose="020B0604030504040204" pitchFamily="34" charset="-120"/>
                        </a:rPr>
                        <a:t>合計</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vMerge="1">
                  <a:txBody>
                    <a:bodyPr/>
                    <a:lstStyle/>
                    <a:p>
                      <a:endParaRPr lang="zh-TW" altLang="en-US"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39720195"/>
                  </a:ext>
                </a:extLst>
              </a:tr>
              <a:tr h="258700">
                <a:tc>
                  <a:txBody>
                    <a:bodyPr/>
                    <a:lstStyle/>
                    <a:p>
                      <a:r>
                        <a:rPr lang="zh-TW" altLang="en-US" sz="1100" dirty="0" smtClean="0">
                          <a:solidFill>
                            <a:schemeClr val="tx1"/>
                          </a:solidFill>
                          <a:latin typeface="微軟正黑體" panose="020B0604030504040204" pitchFamily="34" charset="-120"/>
                          <a:ea typeface="微軟正黑體" panose="020B0604030504040204" pitchFamily="34" charset="-120"/>
                        </a:rPr>
                        <a:t>      營業收入</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218.01</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212.79</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50.30</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51.87</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51.35</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56.89</a:t>
                      </a: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210.41</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rgbClr val="FF0000"/>
                          </a:solidFill>
                          <a:latin typeface="微軟正黑體" panose="020B0604030504040204" pitchFamily="34" charset="-120"/>
                          <a:ea typeface="微軟正黑體" panose="020B0604030504040204" pitchFamily="34" charset="-120"/>
                        </a:rPr>
                        <a:t>(2.38)</a:t>
                      </a:r>
                      <a:endParaRPr lang="zh-TW" altLang="en-US" sz="1100" dirty="0">
                        <a:solidFill>
                          <a:srgbClr val="FF0000"/>
                        </a:solidFill>
                        <a:latin typeface="微軟正黑體" panose="020B0604030504040204" pitchFamily="34" charset="-120"/>
                        <a:ea typeface="微軟正黑體" panose="020B0604030504040204" pitchFamily="34" charset="-120"/>
                      </a:endParaRPr>
                    </a:p>
                  </a:txBody>
                  <a:tcP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8895011"/>
                  </a:ext>
                </a:extLst>
              </a:tr>
              <a:tr h="258700">
                <a:tc>
                  <a:txBody>
                    <a:bodyPr/>
                    <a:lstStyle/>
                    <a:p>
                      <a:r>
                        <a:rPr lang="zh-TW" altLang="en-US" sz="1100" dirty="0" smtClean="0">
                          <a:solidFill>
                            <a:schemeClr val="tx1"/>
                          </a:solidFill>
                          <a:latin typeface="微軟正黑體" panose="020B0604030504040204" pitchFamily="34" charset="-120"/>
                          <a:ea typeface="微軟正黑體" panose="020B0604030504040204" pitchFamily="34" charset="-120"/>
                        </a:rPr>
                        <a:t>      營業毛利</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41.06</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43.02</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11.43</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12.12</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12.13</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14.18</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49.86</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6.84</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3089690"/>
                  </a:ext>
                </a:extLst>
              </a:tr>
              <a:tr h="258700">
                <a:tc>
                  <a:txBody>
                    <a:bodyPr/>
                    <a:lstStyle/>
                    <a:p>
                      <a:r>
                        <a:rPr lang="zh-TW" altLang="en-US" sz="1100" dirty="0" smtClean="0">
                          <a:solidFill>
                            <a:schemeClr val="tx1"/>
                          </a:solidFill>
                          <a:latin typeface="微軟正黑體" panose="020B0604030504040204" pitchFamily="34" charset="-120"/>
                          <a:ea typeface="微軟正黑體" panose="020B0604030504040204" pitchFamily="34" charset="-120"/>
                        </a:rPr>
                        <a:t>      營業淨利</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32.44</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33.49</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9.14</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9.90</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9.88</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11.45</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40.37</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6.88</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94929198"/>
                  </a:ext>
                </a:extLst>
              </a:tr>
              <a:tr h="258700">
                <a:tc>
                  <a:txBody>
                    <a:bodyPr/>
                    <a:lstStyle/>
                    <a:p>
                      <a:r>
                        <a:rPr lang="zh-TW" altLang="en-US" sz="1100" dirty="0" smtClean="0">
                          <a:solidFill>
                            <a:schemeClr val="tx1"/>
                          </a:solidFill>
                          <a:latin typeface="微軟正黑體" panose="020B0604030504040204" pitchFamily="34" charset="-120"/>
                          <a:ea typeface="微軟正黑體" panose="020B0604030504040204" pitchFamily="34" charset="-120"/>
                        </a:rPr>
                        <a:t>      稅後淨利</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29.33</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42.36</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8.75</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7.81</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7.64</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12.01</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36.21</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rgbClr val="FF0000"/>
                          </a:solidFill>
                          <a:latin typeface="微軟正黑體" panose="020B0604030504040204" pitchFamily="34" charset="-120"/>
                          <a:ea typeface="微軟正黑體" panose="020B0604030504040204" pitchFamily="34" charset="-120"/>
                        </a:rPr>
                        <a:t>(6.15)</a:t>
                      </a:r>
                      <a:endParaRPr lang="zh-TW" altLang="en-US" sz="1100" dirty="0">
                        <a:solidFill>
                          <a:srgbClr val="FF0000"/>
                        </a:solidFill>
                        <a:latin typeface="微軟正黑體" panose="020B0604030504040204" pitchFamily="34" charset="-120"/>
                        <a:ea typeface="微軟正黑體" panose="020B0604030504040204" pitchFamily="34" charset="-120"/>
                      </a:endParaRPr>
                    </a:p>
                  </a:txBody>
                  <a:tcP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40146525"/>
                  </a:ext>
                </a:extLst>
              </a:tr>
              <a:tr h="258700">
                <a:tc>
                  <a:txBody>
                    <a:bodyPr/>
                    <a:lstStyle/>
                    <a:p>
                      <a:r>
                        <a:rPr lang="zh-TW" altLang="en-US" sz="1100" dirty="0" smtClean="0">
                          <a:solidFill>
                            <a:schemeClr val="tx1"/>
                          </a:solidFill>
                          <a:latin typeface="微軟正黑體" panose="020B0604030504040204" pitchFamily="34" charset="-120"/>
                          <a:ea typeface="微軟正黑體" panose="020B0604030504040204" pitchFamily="34" charset="-120"/>
                        </a:rPr>
                        <a:t>      每股盈餘</a:t>
                      </a:r>
                      <a:r>
                        <a:rPr lang="en-US" altLang="zh-TW" sz="1100" dirty="0" smtClean="0">
                          <a:solidFill>
                            <a:schemeClr val="tx1"/>
                          </a:solidFill>
                          <a:latin typeface="微軟正黑體" panose="020B0604030504040204" pitchFamily="34" charset="-120"/>
                          <a:ea typeface="微軟正黑體" panose="020B0604030504040204" pitchFamily="34" charset="-120"/>
                        </a:rPr>
                        <a:t>(EPS)</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2.41</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3.51</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0.72</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0.64</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0.64</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1.00</a:t>
                      </a: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3.00</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rgbClr val="FF0000"/>
                          </a:solidFill>
                          <a:latin typeface="微軟正黑體" panose="020B0604030504040204" pitchFamily="34" charset="-120"/>
                          <a:ea typeface="微軟正黑體" panose="020B0604030504040204" pitchFamily="34" charset="-120"/>
                        </a:rPr>
                        <a:t>(0.51)</a:t>
                      </a:r>
                      <a:endParaRPr lang="zh-TW" altLang="en-US" sz="1100" dirty="0">
                        <a:solidFill>
                          <a:srgbClr val="FF0000"/>
                        </a:solidFill>
                        <a:latin typeface="微軟正黑體" panose="020B0604030504040204" pitchFamily="34" charset="-120"/>
                        <a:ea typeface="微軟正黑體" panose="020B0604030504040204" pitchFamily="34" charset="-120"/>
                      </a:endParaRPr>
                    </a:p>
                  </a:txBody>
                  <a:tcP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2599421"/>
                  </a:ext>
                </a:extLst>
              </a:tr>
              <a:tr h="258700">
                <a:tc>
                  <a:txBody>
                    <a:bodyPr/>
                    <a:lstStyle/>
                    <a:p>
                      <a:r>
                        <a:rPr lang="zh-TW" altLang="en-US" sz="1100" dirty="0" smtClean="0">
                          <a:solidFill>
                            <a:schemeClr val="tx1"/>
                          </a:solidFill>
                          <a:latin typeface="微軟正黑體" panose="020B0604030504040204" pitchFamily="34" charset="-120"/>
                          <a:ea typeface="微軟正黑體" panose="020B0604030504040204" pitchFamily="34" charset="-120"/>
                        </a:rPr>
                        <a:t>      合併毛利率</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18.83%</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20.22%</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22.73%</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23.37%</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23.62%</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24.93%</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23.70%</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bg1">
                          <a:lumMod val="50000"/>
                        </a:schemeClr>
                      </a:solidFill>
                      <a:prstDash val="sysDot"/>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chemeClr val="bg1">
                          <a:lumMod val="50000"/>
                        </a:schemeClr>
                      </a:solidFill>
                      <a:prstDash val="sysDot"/>
                      <a:round/>
                      <a:headEnd type="none" w="med" len="med"/>
                      <a:tailEnd type="none" w="med" len="med"/>
                    </a:lnT>
                    <a:lnB w="12700" cap="flat" cmpd="sng" algn="ctr">
                      <a:solidFill>
                        <a:schemeClr val="bg1">
                          <a:lumMod val="50000"/>
                        </a:schemeClr>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TW" sz="1100" dirty="0" smtClean="0">
                          <a:solidFill>
                            <a:schemeClr val="tx1"/>
                          </a:solidFill>
                          <a:latin typeface="微軟正黑體" panose="020B0604030504040204" pitchFamily="34" charset="-120"/>
                          <a:ea typeface="微軟正黑體" panose="020B0604030504040204" pitchFamily="34" charset="-120"/>
                        </a:rPr>
                        <a:t>3.48%</a:t>
                      </a:r>
                      <a:endParaRPr lang="zh-TW" altLang="en-US" sz="1100" dirty="0">
                        <a:solidFill>
                          <a:schemeClr val="tx1"/>
                        </a:solidFill>
                        <a:latin typeface="微軟正黑體" panose="020B0604030504040204" pitchFamily="34" charset="-120"/>
                        <a:ea typeface="微軟正黑體" panose="020B0604030504040204" pitchFamily="34" charset="-120"/>
                      </a:endParaRPr>
                    </a:p>
                  </a:txBody>
                  <a:tcP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12700" cap="flat" cmpd="sng" algn="ctr">
                      <a:solidFill>
                        <a:schemeClr val="bg1">
                          <a:lumMod val="50000"/>
                        </a:schemeClr>
                      </a:solidFill>
                      <a:prstDash val="sysDot"/>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43474975"/>
                  </a:ext>
                </a:extLst>
              </a:tr>
            </a:tbl>
          </a:graphicData>
        </a:graphic>
      </p:graphicFrame>
      <p:pic>
        <p:nvPicPr>
          <p:cNvPr id="3" name="圖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69847" y="3896165"/>
            <a:ext cx="2376128" cy="2153809"/>
          </a:xfrm>
          <a:prstGeom prst="rect">
            <a:avLst/>
          </a:prstGeom>
        </p:spPr>
      </p:pic>
      <p:sp>
        <p:nvSpPr>
          <p:cNvPr id="8" name="矩形 7"/>
          <p:cNvSpPr/>
          <p:nvPr/>
        </p:nvSpPr>
        <p:spPr>
          <a:xfrm>
            <a:off x="6663159" y="5737256"/>
            <a:ext cx="2333870" cy="256590"/>
          </a:xfrm>
          <a:prstGeom prst="rect">
            <a:avLst/>
          </a:prstGeom>
          <a:noFill/>
          <a:ln w="38100"/>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1027832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697886" y="225631"/>
            <a:ext cx="6818036" cy="641261"/>
          </a:xfrm>
          <a:prstGeom prst="rect">
            <a:avLst/>
          </a:prstGeom>
        </p:spPr>
        <p:txBody>
          <a:bodyPr/>
          <a:lstStyle/>
          <a:p>
            <a:pPr algn="ctr">
              <a:spcBef>
                <a:spcPts val="0"/>
              </a:spcBef>
              <a:spcAft>
                <a:spcPts val="1200"/>
              </a:spcAft>
            </a:pPr>
            <a:r>
              <a:rPr lang="zh-TW" altLang="en-US" sz="3200" dirty="0">
                <a:latin typeface="微軟正黑體" pitchFamily="34" charset="-120"/>
                <a:ea typeface="微軟正黑體" pitchFamily="34" charset="-120"/>
              </a:rPr>
              <a:t>四</a:t>
            </a:r>
            <a:r>
              <a:rPr lang="zh-TW" altLang="en-US" sz="3200" dirty="0" smtClean="0">
                <a:latin typeface="微軟正黑體" pitchFamily="34" charset="-120"/>
                <a:ea typeface="微軟正黑體" pitchFamily="34" charset="-120"/>
              </a:rPr>
              <a:t>、未來營運展望</a:t>
            </a:r>
            <a:endParaRPr lang="en-US" altLang="zh-TW" sz="3200" dirty="0" smtClean="0">
              <a:latin typeface="微軟正黑體" pitchFamily="34" charset="-120"/>
              <a:ea typeface="微軟正黑體" pitchFamily="34" charset="-120"/>
            </a:endParaRPr>
          </a:p>
        </p:txBody>
      </p:sp>
      <p:grpSp>
        <p:nvGrpSpPr>
          <p:cNvPr id="3" name="群組 8"/>
          <p:cNvGrpSpPr/>
          <p:nvPr/>
        </p:nvGrpSpPr>
        <p:grpSpPr>
          <a:xfrm>
            <a:off x="1695130" y="878773"/>
            <a:ext cx="7055781" cy="5238564"/>
            <a:chOff x="949232" y="3152738"/>
            <a:chExt cx="7055781" cy="705161"/>
          </a:xfrm>
          <a:scene3d>
            <a:camera prst="orthographicFront">
              <a:rot lat="0" lon="0" rev="0"/>
            </a:camera>
            <a:lightRig rig="contrasting" dir="t">
              <a:rot lat="0" lon="0" rev="1200000"/>
            </a:lightRig>
          </a:scene3d>
        </p:grpSpPr>
        <p:sp>
          <p:nvSpPr>
            <p:cNvPr id="10" name="圓角化同側角落矩形 9"/>
            <p:cNvSpPr/>
            <p:nvPr/>
          </p:nvSpPr>
          <p:spPr>
            <a:xfrm rot="5400000">
              <a:off x="4124542" y="-22572"/>
              <a:ext cx="705161" cy="7055781"/>
            </a:xfrm>
            <a:prstGeom prst="round2SameRect">
              <a:avLst/>
            </a:prstGeom>
            <a:solidFill>
              <a:srgbClr val="D3D2E3">
                <a:alpha val="89804"/>
              </a:srgbClr>
            </a:solidFill>
            <a:sp3d contourW="19050" prstMaterial="metal">
              <a:bevelT w="88900" h="203200"/>
              <a:bevelB w="165100" h="254000"/>
            </a:sp3d>
          </p:spPr>
          <p:style>
            <a:lnRef idx="0">
              <a:schemeClr val="accent4">
                <a:tint val="40000"/>
                <a:alpha val="90000"/>
                <a:hueOff val="-1972853"/>
                <a:satOff val="11079"/>
                <a:lumOff val="704"/>
                <a:alphaOff val="0"/>
              </a:schemeClr>
            </a:lnRef>
            <a:fillRef idx="1">
              <a:schemeClr val="accent4">
                <a:tint val="40000"/>
                <a:alpha val="90000"/>
                <a:hueOff val="-1972853"/>
                <a:satOff val="11079"/>
                <a:lumOff val="704"/>
                <a:alphaOff val="0"/>
              </a:schemeClr>
            </a:fillRef>
            <a:effectRef idx="0">
              <a:schemeClr val="accent4">
                <a:tint val="40000"/>
                <a:alpha val="90000"/>
                <a:hueOff val="-1972853"/>
                <a:satOff val="11079"/>
                <a:lumOff val="704"/>
                <a:alphaOff val="0"/>
              </a:schemeClr>
            </a:effectRef>
            <a:fontRef idx="minor">
              <a:schemeClr val="dk1">
                <a:hueOff val="0"/>
                <a:satOff val="0"/>
                <a:lumOff val="0"/>
                <a:alphaOff val="0"/>
              </a:schemeClr>
            </a:fontRef>
          </p:style>
        </p:sp>
        <p:sp>
          <p:nvSpPr>
            <p:cNvPr id="11" name="圓角化同側角落矩形 12"/>
            <p:cNvSpPr/>
            <p:nvPr/>
          </p:nvSpPr>
          <p:spPr>
            <a:xfrm>
              <a:off x="1018894" y="3152738"/>
              <a:ext cx="6877623" cy="705161"/>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a:lnSpc>
                  <a:spcPct val="150000"/>
                </a:lnSpc>
              </a:pPr>
              <a:r>
                <a:rPr lang="zh-TW" altLang="en-US" sz="1600" dirty="0">
                  <a:latin typeface="微軟正黑體" pitchFamily="34" charset="-120"/>
                  <a:ea typeface="微軟正黑體" pitchFamily="34" charset="-120"/>
                </a:rPr>
                <a:t>在下列六股潮勢</a:t>
              </a:r>
              <a:r>
                <a:rPr lang="en-US" altLang="zh-TW" sz="1600" dirty="0">
                  <a:latin typeface="微軟正黑體" pitchFamily="34" charset="-120"/>
                  <a:ea typeface="微軟正黑體" pitchFamily="34" charset="-120"/>
                </a:rPr>
                <a:t>(</a:t>
              </a:r>
              <a:r>
                <a:rPr lang="zh-TW" altLang="en-US" sz="1600" dirty="0">
                  <a:latin typeface="微軟正黑體" pitchFamily="34" charset="-120"/>
                  <a:ea typeface="微軟正黑體" pitchFamily="34" charset="-120"/>
                </a:rPr>
                <a:t>需求動能</a:t>
              </a:r>
              <a:r>
                <a:rPr lang="en-US" altLang="zh-TW" sz="1600" dirty="0">
                  <a:latin typeface="微軟正黑體" pitchFamily="34" charset="-120"/>
                  <a:ea typeface="微軟正黑體" pitchFamily="34" charset="-120"/>
                </a:rPr>
                <a:t>)</a:t>
              </a:r>
              <a:r>
                <a:rPr lang="zh-TW" altLang="en-US" sz="1600" dirty="0">
                  <a:latin typeface="微軟正黑體" pitchFamily="34" charset="-120"/>
                  <a:ea typeface="微軟正黑體" pitchFamily="34" charset="-120"/>
                </a:rPr>
                <a:t>的湧入下，庫存訂單維持</a:t>
              </a:r>
              <a:r>
                <a:rPr lang="zh-TW" altLang="en-US" sz="1600" dirty="0" smtClean="0">
                  <a:latin typeface="微軟正黑體" pitchFamily="34" charset="-120"/>
                  <a:ea typeface="微軟正黑體" pitchFamily="34" charset="-120"/>
                </a:rPr>
                <a:t>於</a:t>
              </a:r>
              <a:r>
                <a:rPr lang="en-US" altLang="zh-TW" sz="1600" dirty="0" smtClean="0">
                  <a:latin typeface="微軟正黑體" pitchFamily="34" charset="-120"/>
                  <a:ea typeface="微軟正黑體" pitchFamily="34" charset="-120"/>
                </a:rPr>
                <a:t>820</a:t>
              </a:r>
              <a:r>
                <a:rPr lang="zh-TW" altLang="en-US" sz="1600" dirty="0" smtClean="0">
                  <a:latin typeface="微軟正黑體" pitchFamily="34" charset="-120"/>
                  <a:ea typeface="微軟正黑體" pitchFamily="34" charset="-120"/>
                </a:rPr>
                <a:t>萬</a:t>
              </a:r>
              <a:r>
                <a:rPr lang="en-US" altLang="zh-TW" sz="1600" dirty="0">
                  <a:latin typeface="微軟正黑體" pitchFamily="34" charset="-120"/>
                  <a:ea typeface="微軟正黑體" pitchFamily="34" charset="-120"/>
                </a:rPr>
                <a:t>M</a:t>
              </a:r>
              <a:r>
                <a:rPr lang="en-US" altLang="zh-TW" sz="1600" baseline="30000" dirty="0">
                  <a:latin typeface="微軟正黑體" pitchFamily="34" charset="-120"/>
                  <a:ea typeface="微軟正黑體" pitchFamily="34" charset="-120"/>
                </a:rPr>
                <a:t>3</a:t>
              </a:r>
              <a:r>
                <a:rPr lang="zh-TW" altLang="en-US" sz="1600" dirty="0">
                  <a:latin typeface="微軟正黑體" pitchFamily="34" charset="-120"/>
                  <a:ea typeface="微軟正黑體" pitchFamily="34" charset="-120"/>
                </a:rPr>
                <a:t>，約</a:t>
              </a:r>
              <a:r>
                <a:rPr lang="zh-TW" altLang="en-US" sz="1600" dirty="0" smtClean="0">
                  <a:latin typeface="微軟正黑體" pitchFamily="34" charset="-120"/>
                  <a:ea typeface="微軟正黑體" pitchFamily="34" charset="-120"/>
                </a:rPr>
                <a:t>為去年</a:t>
              </a:r>
              <a:r>
                <a:rPr lang="zh-TW" altLang="en-US" sz="1600" dirty="0">
                  <a:latin typeface="微軟正黑體" pitchFamily="34" charset="-120"/>
                  <a:ea typeface="微軟正黑體" pitchFamily="34" charset="-120"/>
                </a:rPr>
                <a:t>出貨量</a:t>
              </a:r>
              <a:r>
                <a:rPr lang="en-US" altLang="zh-TW" sz="1600" dirty="0" smtClean="0">
                  <a:latin typeface="微軟正黑體" pitchFamily="34" charset="-120"/>
                  <a:ea typeface="微軟正黑體" pitchFamily="34" charset="-120"/>
                </a:rPr>
                <a:t>601</a:t>
              </a:r>
              <a:r>
                <a:rPr lang="zh-TW" altLang="en-US" sz="1600" dirty="0" smtClean="0">
                  <a:latin typeface="微軟正黑體" pitchFamily="34" charset="-120"/>
                  <a:ea typeface="微軟正黑體" pitchFamily="34" charset="-120"/>
                </a:rPr>
                <a:t>萬</a:t>
              </a:r>
              <a:r>
                <a:rPr lang="en-US" altLang="zh-TW" sz="1600" dirty="0">
                  <a:latin typeface="微軟正黑體" pitchFamily="34" charset="-120"/>
                  <a:ea typeface="微軟正黑體" pitchFamily="34" charset="-120"/>
                </a:rPr>
                <a:t>M</a:t>
              </a:r>
              <a:r>
                <a:rPr lang="en-US" altLang="zh-TW" sz="1600" baseline="30000" dirty="0">
                  <a:latin typeface="微軟正黑體" pitchFamily="34" charset="-120"/>
                  <a:ea typeface="微軟正黑體" pitchFamily="34" charset="-120"/>
                </a:rPr>
                <a:t>3</a:t>
              </a:r>
              <a:r>
                <a:rPr lang="zh-TW" altLang="en-US" sz="1600" dirty="0">
                  <a:latin typeface="微軟正黑體" pitchFamily="34" charset="-120"/>
                  <a:ea typeface="微軟正黑體" pitchFamily="34" charset="-120"/>
                </a:rPr>
                <a:t>的</a:t>
              </a:r>
              <a:r>
                <a:rPr lang="en-US" altLang="zh-TW" sz="1600" dirty="0" smtClean="0">
                  <a:latin typeface="微軟正黑體" pitchFamily="34" charset="-120"/>
                  <a:ea typeface="微軟正黑體" pitchFamily="34" charset="-120"/>
                </a:rPr>
                <a:t>1.36</a:t>
              </a:r>
              <a:r>
                <a:rPr lang="zh-TW" altLang="en-US" sz="1600" dirty="0" smtClean="0">
                  <a:latin typeface="微軟正黑體" pitchFamily="34" charset="-120"/>
                  <a:ea typeface="微軟正黑體" pitchFamily="34" charset="-120"/>
                </a:rPr>
                <a:t>倍 </a:t>
              </a:r>
              <a:r>
                <a:rPr lang="en-US" altLang="zh-TW" sz="1600" dirty="0" smtClean="0">
                  <a:latin typeface="微軟正黑體" pitchFamily="34" charset="-120"/>
                  <a:ea typeface="微軟正黑體" pitchFamily="34" charset="-120"/>
                </a:rPr>
                <a:t>(</a:t>
              </a:r>
              <a:r>
                <a:rPr lang="zh-TW" altLang="en-US" sz="1600" dirty="0" smtClean="0">
                  <a:latin typeface="微軟正黑體" pitchFamily="34" charset="-120"/>
                  <a:ea typeface="微軟正黑體" pitchFamily="34" charset="-120"/>
                </a:rPr>
                <a:t>訂單能見度</a:t>
              </a:r>
              <a:r>
                <a:rPr lang="en-US" altLang="zh-TW" sz="1600" dirty="0" smtClean="0">
                  <a:latin typeface="微軟正黑體" pitchFamily="34" charset="-120"/>
                  <a:ea typeface="微軟正黑體" pitchFamily="34" charset="-120"/>
                </a:rPr>
                <a:t>16</a:t>
              </a:r>
              <a:r>
                <a:rPr lang="zh-TW" altLang="en-US" sz="1600" dirty="0" smtClean="0">
                  <a:latin typeface="微軟正黑體" pitchFamily="34" charset="-120"/>
                  <a:ea typeface="微軟正黑體" pitchFamily="34" charset="-120"/>
                </a:rPr>
                <a:t>個月以上</a:t>
              </a:r>
              <a:r>
                <a:rPr lang="en-US" altLang="zh-TW" sz="1600" dirty="0" smtClean="0">
                  <a:latin typeface="微軟正黑體" pitchFamily="34" charset="-120"/>
                  <a:ea typeface="微軟正黑體" pitchFamily="34" charset="-120"/>
                </a:rPr>
                <a:t>)</a:t>
              </a:r>
              <a:r>
                <a:rPr lang="zh-TW" altLang="en-US" sz="1600" dirty="0" smtClean="0">
                  <a:latin typeface="微軟正黑體" pitchFamily="34" charset="-120"/>
                  <a:ea typeface="微軟正黑體" pitchFamily="34" charset="-120"/>
                </a:rPr>
                <a:t>，</a:t>
              </a:r>
              <a:r>
                <a:rPr lang="zh-TW" altLang="en-US" sz="1600" dirty="0">
                  <a:latin typeface="微軟正黑體" pitchFamily="34" charset="-120"/>
                  <a:ea typeface="微軟正黑體" pitchFamily="34" charset="-120"/>
                </a:rPr>
                <a:t>且在「擇優出貨」的策略下</a:t>
              </a:r>
              <a:r>
                <a:rPr lang="zh-TW" altLang="en-US" sz="1600" dirty="0" smtClean="0">
                  <a:latin typeface="微軟正黑體" pitchFamily="34" charset="-120"/>
                  <a:ea typeface="微軟正黑體" pitchFamily="34" charset="-120"/>
                </a:rPr>
                <a:t>，營運可望穩健成長、審慎樂觀。</a:t>
              </a:r>
              <a:r>
                <a:rPr lang="en-US" altLang="zh-TW" sz="1600" dirty="0" smtClean="0">
                  <a:latin typeface="微軟正黑體" pitchFamily="34" charset="-120"/>
                  <a:ea typeface="微軟正黑體" pitchFamily="34" charset="-120"/>
                </a:rPr>
                <a:t> </a:t>
              </a:r>
            </a:p>
            <a:p>
              <a:pPr marL="342900" indent="-342900">
                <a:lnSpc>
                  <a:spcPct val="150000"/>
                </a:lnSpc>
                <a:buFont typeface="+mj-lt"/>
                <a:buAutoNum type="arabicPeriod"/>
              </a:pPr>
              <a:r>
                <a:rPr lang="zh-TW" altLang="en-US" sz="1350" dirty="0" smtClean="0">
                  <a:latin typeface="微軟正黑體" pitchFamily="34" charset="-120"/>
                  <a:ea typeface="微軟正黑體" pitchFamily="34" charset="-120"/>
                </a:rPr>
                <a:t>護國群山電子廠辦的群聚興建與擴建，更帶動周邊房地產的開發。</a:t>
              </a:r>
              <a:endParaRPr lang="en-US" altLang="zh-TW" sz="1350" dirty="0" smtClean="0">
                <a:latin typeface="微軟正黑體" pitchFamily="34" charset="-120"/>
                <a:ea typeface="微軟正黑體" pitchFamily="34" charset="-120"/>
              </a:endParaRPr>
            </a:p>
            <a:p>
              <a:pPr marL="342900" indent="-342900">
                <a:lnSpc>
                  <a:spcPct val="150000"/>
                </a:lnSpc>
                <a:buFont typeface="+mj-lt"/>
                <a:buAutoNum type="arabicPeriod"/>
              </a:pPr>
              <a:r>
                <a:rPr lang="zh-TW" altLang="en-US" sz="1350" dirty="0" smtClean="0">
                  <a:latin typeface="微軟正黑體" pitchFamily="34" charset="-120"/>
                  <a:ea typeface="微軟正黑體" pitchFamily="34" charset="-120"/>
                </a:rPr>
                <a:t>興起的工業園區將帶動周邊的建設與房地產的需求與繁榮。</a:t>
              </a:r>
              <a:endParaRPr lang="en-US" altLang="zh-TW" sz="1350" dirty="0" smtClean="0">
                <a:latin typeface="微軟正黑體" pitchFamily="34" charset="-120"/>
                <a:ea typeface="微軟正黑體" pitchFamily="34" charset="-120"/>
              </a:endParaRPr>
            </a:p>
            <a:p>
              <a:pPr marL="800100" lvl="1" indent="-342900">
                <a:lnSpc>
                  <a:spcPct val="150000"/>
                </a:lnSpc>
              </a:pPr>
              <a:r>
                <a:rPr lang="zh-TW" altLang="en-US" sz="1350" dirty="0" smtClean="0">
                  <a:latin typeface="微軟正黑體" pitchFamily="34" charset="-120"/>
                  <a:ea typeface="微軟正黑體" pitchFamily="34" charset="-120"/>
                </a:rPr>
                <a:t>即：</a:t>
              </a:r>
              <a:r>
                <a:rPr lang="en-US" altLang="zh-TW" sz="1350" dirty="0" smtClean="0">
                  <a:latin typeface="微軟正黑體" pitchFamily="34" charset="-120"/>
                  <a:ea typeface="微軟正黑體" pitchFamily="34" charset="-120"/>
                </a:rPr>
                <a:t>(</a:t>
              </a:r>
              <a:r>
                <a:rPr lang="zh-TW" altLang="en-US" sz="1350" dirty="0" smtClean="0">
                  <a:latin typeface="微軟正黑體" pitchFamily="34" charset="-120"/>
                  <a:ea typeface="微軟正黑體" pitchFamily="34" charset="-120"/>
                </a:rPr>
                <a:t>產業移入＋建設到位＋人口遷住＝新造鎮</a:t>
              </a:r>
              <a:r>
                <a:rPr lang="en-US" altLang="zh-TW" sz="1350" dirty="0" smtClean="0">
                  <a:latin typeface="微軟正黑體" pitchFamily="34" charset="-120"/>
                  <a:ea typeface="微軟正黑體" pitchFamily="34" charset="-120"/>
                </a:rPr>
                <a:t>)</a:t>
              </a:r>
              <a:r>
                <a:rPr lang="zh-TW" altLang="en-US" sz="1350" dirty="0" smtClean="0">
                  <a:latin typeface="微軟正黑體" pitchFamily="34" charset="-120"/>
                  <a:ea typeface="微軟正黑體" pitchFamily="34" charset="-120"/>
                </a:rPr>
                <a:t>。</a:t>
              </a:r>
              <a:endParaRPr lang="en-US" altLang="zh-TW" sz="1350" dirty="0" smtClean="0">
                <a:latin typeface="微軟正黑體" pitchFamily="34" charset="-120"/>
                <a:ea typeface="微軟正黑體" pitchFamily="34" charset="-120"/>
              </a:endParaRPr>
            </a:p>
            <a:p>
              <a:pPr marL="342900" indent="-342900">
                <a:lnSpc>
                  <a:spcPct val="150000"/>
                </a:lnSpc>
                <a:buFont typeface="+mj-lt"/>
                <a:buAutoNum type="arabicPeriod" startAt="3"/>
              </a:pPr>
              <a:r>
                <a:rPr lang="zh-TW" altLang="en-US" sz="1350" dirty="0" smtClean="0">
                  <a:latin typeface="微軟正黑體" pitchFamily="34" charset="-120"/>
                  <a:ea typeface="微軟正黑體" pitchFamily="34" charset="-120"/>
                </a:rPr>
                <a:t>內政部積極修法，訂立容積獎勵予推動都更：危老、商辦、廠辦、住宅都更之案量將大量釋出，而目前僅是起</a:t>
              </a:r>
              <a:r>
                <a:rPr lang="en-US" altLang="zh-TW" sz="1350" dirty="0" smtClean="0">
                  <a:latin typeface="微軟正黑體" pitchFamily="34" charset="-120"/>
                  <a:ea typeface="微軟正黑體" pitchFamily="34" charset="-120"/>
                </a:rPr>
                <a:t>(</a:t>
              </a:r>
              <a:r>
                <a:rPr lang="zh-TW" altLang="en-US" sz="1350" dirty="0" smtClean="0">
                  <a:latin typeface="微軟正黑體" pitchFamily="34" charset="-120"/>
                  <a:ea typeface="微軟正黑體" pitchFamily="34" charset="-120"/>
                </a:rPr>
                <a:t>啟</a:t>
              </a:r>
              <a:r>
                <a:rPr lang="en-US" altLang="zh-TW" sz="1350" dirty="0" smtClean="0">
                  <a:latin typeface="微軟正黑體" pitchFamily="34" charset="-120"/>
                  <a:ea typeface="微軟正黑體" pitchFamily="34" charset="-120"/>
                </a:rPr>
                <a:t>)</a:t>
              </a:r>
              <a:r>
                <a:rPr lang="zh-TW" altLang="en-US" sz="1350" dirty="0" smtClean="0">
                  <a:latin typeface="微軟正黑體" pitchFamily="34" charset="-120"/>
                  <a:ea typeface="微軟正黑體" pitchFamily="34" charset="-120"/>
                </a:rPr>
                <a:t>步而已，往後仍屬於永續的百年商機。</a:t>
              </a:r>
              <a:endParaRPr lang="en-US" altLang="zh-TW" sz="1350" dirty="0" smtClean="0">
                <a:latin typeface="微軟正黑體" pitchFamily="34" charset="-120"/>
                <a:ea typeface="微軟正黑體" pitchFamily="34" charset="-120"/>
              </a:endParaRPr>
            </a:p>
            <a:p>
              <a:pPr marL="342900" indent="-342900">
                <a:lnSpc>
                  <a:spcPct val="150000"/>
                </a:lnSpc>
                <a:buFont typeface="+mj-lt"/>
                <a:buAutoNum type="arabicPeriod" startAt="3"/>
              </a:pPr>
              <a:r>
                <a:rPr lang="zh-TW" altLang="en-US" sz="1350" dirty="0" smtClean="0">
                  <a:latin typeface="微軟正黑體" pitchFamily="34" charset="-120"/>
                  <a:ea typeface="微軟正黑體" pitchFamily="34" charset="-120"/>
                </a:rPr>
                <a:t>為解決廠地需求的難題，將加速「廠辦都更」的進行，打造三能（節能、智能、儲能</a:t>
              </a:r>
              <a:r>
                <a:rPr lang="en-US" altLang="zh-TW" sz="1350" dirty="0" smtClean="0">
                  <a:latin typeface="微軟正黑體" pitchFamily="34" charset="-120"/>
                  <a:ea typeface="微軟正黑體" pitchFamily="34" charset="-120"/>
                </a:rPr>
                <a:t>)</a:t>
              </a:r>
              <a:r>
                <a:rPr lang="zh-TW" altLang="en-US" sz="1350" dirty="0" smtClean="0">
                  <a:latin typeface="微軟正黑體" pitchFamily="34" charset="-120"/>
                  <a:ea typeface="微軟正黑體" pitchFamily="34" charset="-120"/>
                </a:rPr>
                <a:t>與立體化、機能化的廠辦。</a:t>
              </a:r>
              <a:endParaRPr lang="en-US" altLang="zh-TW" sz="1350" dirty="0" smtClean="0">
                <a:latin typeface="微軟正黑體" pitchFamily="34" charset="-120"/>
                <a:ea typeface="微軟正黑體" pitchFamily="34" charset="-120"/>
              </a:endParaRPr>
            </a:p>
            <a:p>
              <a:pPr marL="342900" indent="-342900">
                <a:lnSpc>
                  <a:spcPct val="150000"/>
                </a:lnSpc>
                <a:buFont typeface="+mj-lt"/>
                <a:buAutoNum type="arabicPeriod" startAt="3"/>
              </a:pPr>
              <a:r>
                <a:rPr lang="zh-TW" altLang="en-US" sz="1350" dirty="0" smtClean="0">
                  <a:latin typeface="微軟正黑體" pitchFamily="34" charset="-120"/>
                  <a:ea typeface="微軟正黑體" pitchFamily="34" charset="-120"/>
                </a:rPr>
                <a:t>「家庭自然分戶</a:t>
              </a:r>
              <a:r>
                <a:rPr lang="en-US" altLang="zh-TW" sz="1350" dirty="0" smtClean="0">
                  <a:latin typeface="微軟正黑體" pitchFamily="34" charset="-120"/>
                  <a:ea typeface="微軟正黑體" pitchFamily="34" charset="-120"/>
                </a:rPr>
                <a:t>(1</a:t>
              </a:r>
              <a:r>
                <a:rPr lang="zh-TW" altLang="en-US" sz="1350" dirty="0" smtClean="0">
                  <a:latin typeface="微軟正黑體" pitchFamily="34" charset="-120"/>
                  <a:ea typeface="微軟正黑體" pitchFamily="34" charset="-120"/>
                </a:rPr>
                <a:t>戶</a:t>
              </a:r>
              <a:r>
                <a:rPr lang="en-US" altLang="zh-TW" sz="1350" dirty="0" smtClean="0">
                  <a:latin typeface="微軟正黑體" pitchFamily="34" charset="-120"/>
                  <a:ea typeface="微軟正黑體" pitchFamily="34" charset="-120"/>
                </a:rPr>
                <a:t>4</a:t>
              </a:r>
              <a:r>
                <a:rPr lang="zh-TW" altLang="en-US" sz="1350" dirty="0" smtClean="0">
                  <a:latin typeface="微軟正黑體" pitchFamily="34" charset="-120"/>
                  <a:ea typeface="微軟正黑體" pitchFamily="34" charset="-120"/>
                </a:rPr>
                <a:t>人↓</a:t>
              </a:r>
              <a:r>
                <a:rPr lang="en-US" altLang="zh-TW" sz="1350" dirty="0" smtClean="0">
                  <a:latin typeface="微軟正黑體" pitchFamily="34" charset="-120"/>
                  <a:ea typeface="微軟正黑體" pitchFamily="34" charset="-120"/>
                </a:rPr>
                <a:t>2.8~3</a:t>
              </a:r>
              <a:r>
                <a:rPr lang="zh-TW" altLang="en-US" sz="1350" dirty="0" smtClean="0">
                  <a:latin typeface="微軟正黑體" pitchFamily="34" charset="-120"/>
                  <a:ea typeface="微軟正黑體" pitchFamily="34" charset="-120"/>
                </a:rPr>
                <a:t>人」＋「自住剛性需求」＋「台商回流置產」三大需求穩定帶動，房市仍可維繫上揚趨勢。</a:t>
              </a:r>
              <a:endParaRPr lang="en-US" altLang="zh-TW" sz="1350" b="1" dirty="0" smtClean="0">
                <a:latin typeface="微軟正黑體" pitchFamily="34" charset="-120"/>
                <a:ea typeface="微軟正黑體" pitchFamily="34" charset="-120"/>
              </a:endParaRPr>
            </a:p>
            <a:p>
              <a:pPr marL="342900" indent="-342900">
                <a:lnSpc>
                  <a:spcPct val="150000"/>
                </a:lnSpc>
                <a:buFont typeface="+mj-lt"/>
                <a:buAutoNum type="arabicPeriod" startAt="3"/>
              </a:pPr>
              <a:r>
                <a:rPr lang="zh-TW" altLang="en-US" sz="1350" dirty="0" smtClean="0">
                  <a:latin typeface="微軟正黑體" pitchFamily="34" charset="-120"/>
                  <a:ea typeface="微軟正黑體" pitchFamily="34" charset="-120"/>
                </a:rPr>
                <a:t>政府公共工程（交通建設、水利工程、發電廠等）持續推動，尤其是「大南方計劃」將在四年內投入九千億元，在南部縣市進行公共建設、租稅優惠、創業協助等措施，均衡區域發展，另設立屏東、嘉義兩個科學園區，並與南科、橋頭園區、沙崙綠能科學園區形成大南方科技廊帶。</a:t>
              </a:r>
            </a:p>
          </p:txBody>
        </p:sp>
      </p:grpSp>
      <p:grpSp>
        <p:nvGrpSpPr>
          <p:cNvPr id="4" name="群組 11"/>
          <p:cNvGrpSpPr/>
          <p:nvPr/>
        </p:nvGrpSpPr>
        <p:grpSpPr>
          <a:xfrm>
            <a:off x="746335" y="842168"/>
            <a:ext cx="1129060" cy="5271043"/>
            <a:chOff x="437" y="3130389"/>
            <a:chExt cx="948794" cy="749857"/>
          </a:xfrm>
          <a:scene3d>
            <a:camera prst="orthographicFront">
              <a:rot lat="0" lon="0" rev="0"/>
            </a:camera>
            <a:lightRig rig="contrasting" dir="t">
              <a:rot lat="0" lon="0" rev="1200000"/>
            </a:lightRig>
          </a:scene3d>
        </p:grpSpPr>
        <p:sp>
          <p:nvSpPr>
            <p:cNvPr id="13" name="圓角矩形 12"/>
            <p:cNvSpPr/>
            <p:nvPr/>
          </p:nvSpPr>
          <p:spPr>
            <a:xfrm>
              <a:off x="437" y="3130389"/>
              <a:ext cx="948794" cy="749857"/>
            </a:xfrm>
            <a:prstGeom prst="roundRect">
              <a:avLst/>
            </a:prstGeom>
            <a:solidFill>
              <a:srgbClr val="645DAD"/>
            </a:solidFill>
            <a:sp3d contourW="19050" prstMaterial="metal">
              <a:bevelT w="88900" h="203200"/>
              <a:bevelB w="165100" h="254000"/>
            </a:sp3d>
          </p:spPr>
          <p:style>
            <a:lnRef idx="0">
              <a:schemeClr val="lt1">
                <a:hueOff val="0"/>
                <a:satOff val="0"/>
                <a:lumOff val="0"/>
                <a:alphaOff val="0"/>
              </a:schemeClr>
            </a:lnRef>
            <a:fillRef idx="1">
              <a:schemeClr val="accent4">
                <a:hueOff val="-2232385"/>
                <a:satOff val="13449"/>
                <a:lumOff val="1078"/>
                <a:alphaOff val="0"/>
              </a:schemeClr>
            </a:fillRef>
            <a:effectRef idx="2">
              <a:schemeClr val="accent4">
                <a:hueOff val="-2232385"/>
                <a:satOff val="13449"/>
                <a:lumOff val="1078"/>
                <a:alphaOff val="0"/>
              </a:schemeClr>
            </a:effectRef>
            <a:fontRef idx="minor">
              <a:schemeClr val="lt1"/>
            </a:fontRef>
          </p:style>
        </p:sp>
        <p:sp>
          <p:nvSpPr>
            <p:cNvPr id="14" name="圓角矩形 14"/>
            <p:cNvSpPr/>
            <p:nvPr/>
          </p:nvSpPr>
          <p:spPr>
            <a:xfrm>
              <a:off x="37042" y="3166994"/>
              <a:ext cx="875584" cy="67664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33350" tIns="66675" rIns="133350" bIns="66675" numCol="1" spcCol="1270" anchor="ctr" anchorCtr="0">
              <a:noAutofit/>
            </a:bodyPr>
            <a:lstStyle/>
            <a:p>
              <a:pPr lvl="0" algn="ctr" defTabSz="1555750">
                <a:lnSpc>
                  <a:spcPct val="90000"/>
                </a:lnSpc>
                <a:spcBef>
                  <a:spcPct val="0"/>
                </a:spcBef>
                <a:spcAft>
                  <a:spcPct val="35000"/>
                </a:spcAft>
              </a:pPr>
              <a:r>
                <a:rPr lang="en-US" altLang="zh-TW" sz="3500" kern="1200" dirty="0" smtClean="0">
                  <a:latin typeface="微軟正黑體" pitchFamily="34" charset="-120"/>
                  <a:ea typeface="微軟正黑體" pitchFamily="34" charset="-120"/>
                </a:rPr>
                <a:t>(</a:t>
              </a:r>
              <a:r>
                <a:rPr lang="zh-TW" altLang="en-US" sz="3500" kern="1200" dirty="0" smtClean="0">
                  <a:latin typeface="微軟正黑體" pitchFamily="34" charset="-120"/>
                  <a:ea typeface="微軟正黑體" pitchFamily="34" charset="-120"/>
                </a:rPr>
                <a:t>一</a:t>
              </a:r>
              <a:r>
                <a:rPr lang="en-US" altLang="zh-TW" sz="3500" kern="1200" dirty="0" smtClean="0">
                  <a:latin typeface="微軟正黑體" pitchFamily="34" charset="-120"/>
                  <a:ea typeface="微軟正黑體" pitchFamily="34" charset="-120"/>
                </a:rPr>
                <a:t>)</a:t>
              </a:r>
              <a:r>
                <a:rPr lang="zh-TW" altLang="en-US" sz="3500" kern="1200" dirty="0" smtClean="0">
                  <a:latin typeface="微軟正黑體" pitchFamily="34" charset="-120"/>
                  <a:ea typeface="微軟正黑體" pitchFamily="34" charset="-120"/>
                </a:rPr>
                <a:t> </a:t>
              </a:r>
              <a:endParaRPr lang="zh-TW" altLang="en-US" sz="3500" kern="1200" dirty="0">
                <a:latin typeface="微軟正黑體" pitchFamily="34" charset="-120"/>
                <a:ea typeface="微軟正黑體" pitchFamily="34" charset="-120"/>
              </a:endParaRPr>
            </a:p>
          </p:txBody>
        </p:sp>
      </p:grpSp>
      <p:sp>
        <p:nvSpPr>
          <p:cNvPr id="34" name="文字方塊 33"/>
          <p:cNvSpPr txBox="1"/>
          <p:nvPr/>
        </p:nvSpPr>
        <p:spPr>
          <a:xfrm>
            <a:off x="8685975" y="6413500"/>
            <a:ext cx="458025" cy="369332"/>
          </a:xfrm>
          <a:prstGeom prst="rect">
            <a:avLst/>
          </a:prstGeom>
          <a:noFill/>
        </p:spPr>
        <p:txBody>
          <a:bodyPr wrap="square" lIns="0" rIns="0" rtlCol="0">
            <a:spAutoFit/>
          </a:bodyPr>
          <a:lstStyle/>
          <a:p>
            <a:pPr algn="ctr"/>
            <a:r>
              <a:rPr lang="en-US" altLang="zh-TW" dirty="0" smtClean="0">
                <a:solidFill>
                  <a:schemeClr val="bg1">
                    <a:lumMod val="50000"/>
                  </a:schemeClr>
                </a:solidFill>
              </a:rPr>
              <a:t>P.7</a:t>
            </a:r>
            <a:endParaRPr lang="zh-TW" altLang="en-US" dirty="0">
              <a:solidFill>
                <a:schemeClr val="bg1">
                  <a:lumMod val="50000"/>
                </a:schemeClr>
              </a:solidFill>
            </a:endParaRPr>
          </a:p>
        </p:txBody>
      </p:sp>
      <p:sp>
        <p:nvSpPr>
          <p:cNvPr id="28" name="文字方塊 27"/>
          <p:cNvSpPr txBox="1"/>
          <p:nvPr/>
        </p:nvSpPr>
        <p:spPr>
          <a:xfrm>
            <a:off x="7515922" y="225631"/>
            <a:ext cx="1604328" cy="338554"/>
          </a:xfrm>
          <a:prstGeom prst="rect">
            <a:avLst/>
          </a:prstGeom>
        </p:spPr>
        <p:style>
          <a:lnRef idx="1">
            <a:schemeClr val="accent4"/>
          </a:lnRef>
          <a:fillRef idx="3">
            <a:schemeClr val="accent4"/>
          </a:fillRef>
          <a:effectRef idx="2">
            <a:schemeClr val="accent4"/>
          </a:effectRef>
          <a:fontRef idx="minor">
            <a:schemeClr val="lt1"/>
          </a:fontRef>
        </p:style>
        <p:txBody>
          <a:bodyPr wrap="square" lIns="0" rIns="0" rtlCol="0">
            <a:spAutoFit/>
          </a:bodyPr>
          <a:lstStyle/>
          <a:p>
            <a:pPr algn="ctr"/>
            <a:r>
              <a:rPr lang="zh-TW" altLang="en-US" sz="1600" dirty="0" smtClean="0">
                <a:latin typeface="微軟正黑體" pitchFamily="34" charset="-120"/>
                <a:ea typeface="微軟正黑體" pitchFamily="34" charset="-120"/>
              </a:rPr>
              <a:t>未來營運展望</a:t>
            </a:r>
            <a:endParaRPr lang="zh-TW" altLang="en-US"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文字方塊 33"/>
          <p:cNvSpPr txBox="1"/>
          <p:nvPr/>
        </p:nvSpPr>
        <p:spPr>
          <a:xfrm>
            <a:off x="8685975" y="6413500"/>
            <a:ext cx="458025" cy="369332"/>
          </a:xfrm>
          <a:prstGeom prst="rect">
            <a:avLst/>
          </a:prstGeom>
          <a:noFill/>
        </p:spPr>
        <p:txBody>
          <a:bodyPr wrap="square" lIns="0" rIns="0" rtlCol="0">
            <a:spAutoFit/>
          </a:bodyPr>
          <a:lstStyle/>
          <a:p>
            <a:pPr algn="ctr"/>
            <a:r>
              <a:rPr lang="en-US" altLang="zh-TW" dirty="0" smtClean="0">
                <a:solidFill>
                  <a:schemeClr val="bg1">
                    <a:lumMod val="50000"/>
                  </a:schemeClr>
                </a:solidFill>
              </a:rPr>
              <a:t>P.8</a:t>
            </a:r>
            <a:endParaRPr lang="zh-TW" altLang="en-US" dirty="0">
              <a:solidFill>
                <a:schemeClr val="bg1">
                  <a:lumMod val="50000"/>
                </a:schemeClr>
              </a:solidFill>
            </a:endParaRPr>
          </a:p>
        </p:txBody>
      </p:sp>
      <p:grpSp>
        <p:nvGrpSpPr>
          <p:cNvPr id="7" name="群組 20"/>
          <p:cNvGrpSpPr/>
          <p:nvPr/>
        </p:nvGrpSpPr>
        <p:grpSpPr>
          <a:xfrm>
            <a:off x="1540182" y="607287"/>
            <a:ext cx="7212992" cy="1297064"/>
            <a:chOff x="949203" y="5090877"/>
            <a:chExt cx="7055781" cy="1038314"/>
          </a:xfrm>
          <a:scene3d>
            <a:camera prst="orthographicFront">
              <a:rot lat="0" lon="0" rev="0"/>
            </a:camera>
            <a:lightRig rig="contrasting" dir="t">
              <a:rot lat="0" lon="0" rev="1200000"/>
            </a:lightRig>
          </a:scene3d>
        </p:grpSpPr>
        <p:sp>
          <p:nvSpPr>
            <p:cNvPr id="25" name="圓角化同側角落矩形 24"/>
            <p:cNvSpPr/>
            <p:nvPr/>
          </p:nvSpPr>
          <p:spPr>
            <a:xfrm rot="5400000">
              <a:off x="3957937" y="2082143"/>
              <a:ext cx="1038314" cy="7055781"/>
            </a:xfrm>
            <a:prstGeom prst="round2SameRect">
              <a:avLst/>
            </a:prstGeom>
            <a:solidFill>
              <a:srgbClr val="D3D2E3">
                <a:alpha val="89804"/>
              </a:srgbClr>
            </a:solidFill>
            <a:sp3d contourW="19050" prstMaterial="metal">
              <a:bevelT w="88900" h="203200"/>
              <a:bevelB w="165100" h="254000"/>
            </a:sp3d>
          </p:spPr>
          <p:style>
            <a:lnRef idx="0">
              <a:schemeClr val="accent4">
                <a:tint val="40000"/>
                <a:alpha val="90000"/>
                <a:hueOff val="-3945706"/>
                <a:satOff val="22157"/>
                <a:lumOff val="1408"/>
                <a:alphaOff val="0"/>
              </a:schemeClr>
            </a:lnRef>
            <a:fillRef idx="1">
              <a:schemeClr val="accent4">
                <a:tint val="40000"/>
                <a:alpha val="90000"/>
                <a:hueOff val="-3945706"/>
                <a:satOff val="22157"/>
                <a:lumOff val="1408"/>
                <a:alphaOff val="0"/>
              </a:schemeClr>
            </a:fillRef>
            <a:effectRef idx="0">
              <a:schemeClr val="accent4">
                <a:tint val="40000"/>
                <a:alpha val="90000"/>
                <a:hueOff val="-3945706"/>
                <a:satOff val="22157"/>
                <a:lumOff val="1408"/>
                <a:alphaOff val="0"/>
              </a:schemeClr>
            </a:effectRef>
            <a:fontRef idx="minor">
              <a:schemeClr val="dk1">
                <a:hueOff val="0"/>
                <a:satOff val="0"/>
                <a:lumOff val="0"/>
                <a:alphaOff val="0"/>
              </a:schemeClr>
            </a:fontRef>
          </p:style>
        </p:sp>
        <p:sp>
          <p:nvSpPr>
            <p:cNvPr id="26" name="圓角化同側角落矩形 20"/>
            <p:cNvSpPr/>
            <p:nvPr/>
          </p:nvSpPr>
          <p:spPr>
            <a:xfrm>
              <a:off x="1247394" y="5135535"/>
              <a:ext cx="6706905" cy="960097"/>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0" lvl="1" defTabSz="622300">
                <a:lnSpc>
                  <a:spcPct val="150000"/>
                </a:lnSpc>
                <a:spcAft>
                  <a:spcPts val="600"/>
                </a:spcAft>
              </a:pPr>
              <a:r>
                <a:rPr lang="zh-TW" altLang="en-US" sz="1500" dirty="0">
                  <a:latin typeface="微軟正黑體" pitchFamily="34" charset="-120"/>
                  <a:ea typeface="微軟正黑體" pitchFamily="34" charset="-120"/>
                </a:rPr>
                <a:t>目前的打房政策對部分建案確有延遲推案的流失，惟「捷運土開」、「軌道建設」以及「公辦都更」已成為建商佈局新走向，商辦大樓案量增溫、捷運宅的興建以及南部各大工業園區（產業園區）的積極開發設立，此等足以彌補前項的流失。</a:t>
              </a:r>
              <a:endParaRPr lang="en-US" altLang="zh-TW" sz="1500" dirty="0">
                <a:latin typeface="微軟正黑體" pitchFamily="34" charset="-120"/>
                <a:ea typeface="微軟正黑體" pitchFamily="34" charset="-120"/>
              </a:endParaRPr>
            </a:p>
          </p:txBody>
        </p:sp>
      </p:grpSp>
      <p:grpSp>
        <p:nvGrpSpPr>
          <p:cNvPr id="8" name="群組 23"/>
          <p:cNvGrpSpPr/>
          <p:nvPr/>
        </p:nvGrpSpPr>
        <p:grpSpPr>
          <a:xfrm>
            <a:off x="700541" y="606667"/>
            <a:ext cx="1159500" cy="1311371"/>
            <a:chOff x="437" y="5067819"/>
            <a:chExt cx="948765" cy="1084428"/>
          </a:xfrm>
          <a:scene3d>
            <a:camera prst="orthographicFront">
              <a:rot lat="0" lon="0" rev="0"/>
            </a:camera>
            <a:lightRig rig="contrasting" dir="t">
              <a:rot lat="0" lon="0" rev="1200000"/>
            </a:lightRig>
          </a:scene3d>
        </p:grpSpPr>
        <p:sp>
          <p:nvSpPr>
            <p:cNvPr id="35" name="圓角矩形 34"/>
            <p:cNvSpPr/>
            <p:nvPr/>
          </p:nvSpPr>
          <p:spPr>
            <a:xfrm>
              <a:off x="437" y="5067819"/>
              <a:ext cx="948765" cy="1084428"/>
            </a:xfrm>
            <a:prstGeom prst="roundRect">
              <a:avLst/>
            </a:prstGeom>
            <a:solidFill>
              <a:srgbClr val="645DAD"/>
            </a:solidFill>
            <a:sp3d contourW="19050" prstMaterial="metal">
              <a:bevelT w="88900" h="203200"/>
              <a:bevelB w="165100" h="254000"/>
            </a:sp3d>
          </p:spPr>
          <p:style>
            <a:lnRef idx="0">
              <a:schemeClr val="lt1">
                <a:hueOff val="0"/>
                <a:satOff val="0"/>
                <a:lumOff val="0"/>
                <a:alphaOff val="0"/>
              </a:schemeClr>
            </a:lnRef>
            <a:fillRef idx="1">
              <a:schemeClr val="accent4">
                <a:hueOff val="-4464770"/>
                <a:satOff val="26899"/>
                <a:lumOff val="2156"/>
                <a:alphaOff val="0"/>
              </a:schemeClr>
            </a:fillRef>
            <a:effectRef idx="2">
              <a:schemeClr val="accent4">
                <a:hueOff val="-4464770"/>
                <a:satOff val="26899"/>
                <a:lumOff val="2156"/>
                <a:alphaOff val="0"/>
              </a:schemeClr>
            </a:effectRef>
            <a:fontRef idx="minor">
              <a:schemeClr val="lt1"/>
            </a:fontRef>
          </p:style>
        </p:sp>
        <p:sp>
          <p:nvSpPr>
            <p:cNvPr id="36" name="圓角矩形 22"/>
            <p:cNvSpPr/>
            <p:nvPr/>
          </p:nvSpPr>
          <p:spPr>
            <a:xfrm>
              <a:off x="46752" y="5114134"/>
              <a:ext cx="856135" cy="99179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33350" tIns="66675" rIns="133350" bIns="66675" numCol="1" spcCol="1270" anchor="ctr" anchorCtr="0">
              <a:noAutofit/>
            </a:bodyPr>
            <a:lstStyle/>
            <a:p>
              <a:pPr lvl="0" algn="ctr" defTabSz="1555750">
                <a:lnSpc>
                  <a:spcPct val="90000"/>
                </a:lnSpc>
                <a:spcBef>
                  <a:spcPct val="0"/>
                </a:spcBef>
                <a:spcAft>
                  <a:spcPct val="35000"/>
                </a:spcAft>
              </a:pPr>
              <a:r>
                <a:rPr lang="en-US" altLang="zh-TW" sz="3500" dirty="0" smtClean="0">
                  <a:latin typeface="微軟正黑體" pitchFamily="34" charset="-120"/>
                  <a:ea typeface="微軟正黑體" pitchFamily="34" charset="-120"/>
                </a:rPr>
                <a:t>(</a:t>
              </a:r>
              <a:r>
                <a:rPr lang="zh-TW" altLang="en-US" sz="3500" dirty="0" smtClean="0">
                  <a:latin typeface="微軟正黑體" pitchFamily="34" charset="-120"/>
                  <a:ea typeface="微軟正黑體" pitchFamily="34" charset="-120"/>
                </a:rPr>
                <a:t>二</a:t>
              </a:r>
              <a:r>
                <a:rPr lang="en-US" altLang="zh-TW" sz="3500" dirty="0" smtClean="0">
                  <a:latin typeface="微軟正黑體" pitchFamily="34" charset="-120"/>
                  <a:ea typeface="微軟正黑體" pitchFamily="34" charset="-120"/>
                </a:rPr>
                <a:t>)</a:t>
              </a:r>
              <a:endParaRPr lang="zh-TW" altLang="en-US" sz="3500" kern="1200" dirty="0">
                <a:latin typeface="微軟正黑體" pitchFamily="34" charset="-120"/>
                <a:ea typeface="微軟正黑體" pitchFamily="34" charset="-120"/>
              </a:endParaRPr>
            </a:p>
          </p:txBody>
        </p:sp>
      </p:grpSp>
      <p:grpSp>
        <p:nvGrpSpPr>
          <p:cNvPr id="32" name="群組 8"/>
          <p:cNvGrpSpPr/>
          <p:nvPr/>
        </p:nvGrpSpPr>
        <p:grpSpPr>
          <a:xfrm>
            <a:off x="1649335" y="1975839"/>
            <a:ext cx="7055781" cy="739929"/>
            <a:chOff x="949232" y="3152738"/>
            <a:chExt cx="7055781" cy="705161"/>
          </a:xfrm>
          <a:scene3d>
            <a:camera prst="orthographicFront">
              <a:rot lat="0" lon="0" rev="0"/>
            </a:camera>
            <a:lightRig rig="contrasting" dir="t">
              <a:rot lat="0" lon="0" rev="1200000"/>
            </a:lightRig>
          </a:scene3d>
        </p:grpSpPr>
        <p:sp>
          <p:nvSpPr>
            <p:cNvPr id="33" name="圓角化同側角落矩形 32"/>
            <p:cNvSpPr/>
            <p:nvPr/>
          </p:nvSpPr>
          <p:spPr>
            <a:xfrm rot="5400000">
              <a:off x="4124542" y="-22572"/>
              <a:ext cx="705161" cy="7055781"/>
            </a:xfrm>
            <a:prstGeom prst="round2SameRect">
              <a:avLst/>
            </a:prstGeom>
            <a:solidFill>
              <a:srgbClr val="D1D3E5">
                <a:alpha val="89804"/>
              </a:srgbClr>
            </a:solidFill>
            <a:sp3d contourW="19050" prstMaterial="metal">
              <a:bevelT w="88900" h="203200"/>
              <a:bevelB w="165100" h="254000"/>
            </a:sp3d>
          </p:spPr>
          <p:style>
            <a:lnRef idx="0">
              <a:schemeClr val="accent4">
                <a:tint val="40000"/>
                <a:alpha val="90000"/>
                <a:hueOff val="-1972853"/>
                <a:satOff val="11079"/>
                <a:lumOff val="704"/>
                <a:alphaOff val="0"/>
              </a:schemeClr>
            </a:lnRef>
            <a:fillRef idx="1">
              <a:schemeClr val="accent4">
                <a:tint val="40000"/>
                <a:alpha val="90000"/>
                <a:hueOff val="-1972853"/>
                <a:satOff val="11079"/>
                <a:lumOff val="704"/>
                <a:alphaOff val="0"/>
              </a:schemeClr>
            </a:fillRef>
            <a:effectRef idx="0">
              <a:schemeClr val="accent4">
                <a:tint val="40000"/>
                <a:alpha val="90000"/>
                <a:hueOff val="-1972853"/>
                <a:satOff val="11079"/>
                <a:lumOff val="704"/>
                <a:alphaOff val="0"/>
              </a:schemeClr>
            </a:effectRef>
            <a:fontRef idx="minor">
              <a:schemeClr val="dk1">
                <a:hueOff val="0"/>
                <a:satOff val="0"/>
                <a:lumOff val="0"/>
                <a:alphaOff val="0"/>
              </a:schemeClr>
            </a:fontRef>
          </p:style>
        </p:sp>
        <p:sp>
          <p:nvSpPr>
            <p:cNvPr id="37" name="圓角化同側角落矩形 12"/>
            <p:cNvSpPr/>
            <p:nvPr/>
          </p:nvSpPr>
          <p:spPr>
            <a:xfrm>
              <a:off x="1085937" y="3187160"/>
              <a:ext cx="6884654" cy="636315"/>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0" lvl="1" defTabSz="622300">
                <a:lnSpc>
                  <a:spcPct val="150000"/>
                </a:lnSpc>
                <a:spcAft>
                  <a:spcPts val="600"/>
                </a:spcAft>
              </a:pPr>
              <a:r>
                <a:rPr lang="zh-TW" altLang="en-US" sz="1500" dirty="0" smtClean="0">
                  <a:latin typeface="微軟正黑體" pitchFamily="34" charset="-120"/>
                  <a:ea typeface="微軟正黑體" pitchFamily="34" charset="-120"/>
                </a:rPr>
                <a:t>本公司全台</a:t>
              </a:r>
              <a:r>
                <a:rPr lang="en-US" altLang="zh-TW" sz="1500" dirty="0" smtClean="0">
                  <a:latin typeface="微軟正黑體" pitchFamily="34" charset="-120"/>
                  <a:ea typeface="微軟正黑體" pitchFamily="34" charset="-120"/>
                </a:rPr>
                <a:t>28</a:t>
              </a:r>
              <a:r>
                <a:rPr lang="zh-TW" altLang="en-US" sz="1500" dirty="0" smtClean="0">
                  <a:latin typeface="微軟正黑體" pitchFamily="34" charset="-120"/>
                  <a:ea typeface="微軟正黑體" pitchFamily="34" charset="-120"/>
                </a:rPr>
                <a:t>個預拌廠均位於各區域樞紐位置，彼此可以</a:t>
              </a:r>
              <a:r>
                <a:rPr lang="en-US" altLang="zh-TW" sz="1500" dirty="0" smtClean="0">
                  <a:latin typeface="微軟正黑體" pitchFamily="34" charset="-120"/>
                  <a:ea typeface="微軟正黑體" pitchFamily="34" charset="-120"/>
                </a:rPr>
                <a:t>3~5</a:t>
              </a:r>
              <a:r>
                <a:rPr lang="zh-TW" altLang="en-US" sz="1500" dirty="0" smtClean="0">
                  <a:latin typeface="微軟正黑體" pitchFamily="34" charset="-120"/>
                  <a:ea typeface="微軟正黑體" pitchFamily="34" charset="-120"/>
                </a:rPr>
                <a:t>廠靈活調度支援，達最佳化的協同供貨能力，為需大量混凝土連續澆築的科技廠房首選。</a:t>
              </a:r>
              <a:endParaRPr lang="en-US" altLang="zh-TW" sz="1500" dirty="0">
                <a:latin typeface="微軟正黑體" pitchFamily="34" charset="-120"/>
                <a:ea typeface="微軟正黑體" pitchFamily="34" charset="-120"/>
              </a:endParaRPr>
            </a:p>
          </p:txBody>
        </p:sp>
      </p:grpSp>
      <p:grpSp>
        <p:nvGrpSpPr>
          <p:cNvPr id="38" name="群組 11"/>
          <p:cNvGrpSpPr/>
          <p:nvPr/>
        </p:nvGrpSpPr>
        <p:grpSpPr>
          <a:xfrm>
            <a:off x="700540" y="1964951"/>
            <a:ext cx="1129060" cy="774127"/>
            <a:chOff x="437" y="3130389"/>
            <a:chExt cx="948794" cy="749857"/>
          </a:xfrm>
          <a:scene3d>
            <a:camera prst="orthographicFront">
              <a:rot lat="0" lon="0" rev="0"/>
            </a:camera>
            <a:lightRig rig="contrasting" dir="t">
              <a:rot lat="0" lon="0" rev="1200000"/>
            </a:lightRig>
          </a:scene3d>
        </p:grpSpPr>
        <p:sp>
          <p:nvSpPr>
            <p:cNvPr id="39" name="圓角矩形 38"/>
            <p:cNvSpPr/>
            <p:nvPr/>
          </p:nvSpPr>
          <p:spPr>
            <a:xfrm>
              <a:off x="437" y="3130389"/>
              <a:ext cx="948794" cy="749857"/>
            </a:xfrm>
            <a:prstGeom prst="roundRect">
              <a:avLst/>
            </a:prstGeom>
            <a:solidFill>
              <a:srgbClr val="556EB7"/>
            </a:solidFill>
            <a:sp3d contourW="19050" prstMaterial="metal">
              <a:bevelT w="88900" h="203200"/>
              <a:bevelB w="165100" h="254000"/>
            </a:sp3d>
          </p:spPr>
          <p:style>
            <a:lnRef idx="0">
              <a:schemeClr val="lt1">
                <a:hueOff val="0"/>
                <a:satOff val="0"/>
                <a:lumOff val="0"/>
                <a:alphaOff val="0"/>
              </a:schemeClr>
            </a:lnRef>
            <a:fillRef idx="1">
              <a:schemeClr val="accent4">
                <a:hueOff val="-2232385"/>
                <a:satOff val="13449"/>
                <a:lumOff val="1078"/>
                <a:alphaOff val="0"/>
              </a:schemeClr>
            </a:fillRef>
            <a:effectRef idx="2">
              <a:schemeClr val="accent4">
                <a:hueOff val="-2232385"/>
                <a:satOff val="13449"/>
                <a:lumOff val="1078"/>
                <a:alphaOff val="0"/>
              </a:schemeClr>
            </a:effectRef>
            <a:fontRef idx="minor">
              <a:schemeClr val="lt1"/>
            </a:fontRef>
          </p:style>
        </p:sp>
        <p:sp>
          <p:nvSpPr>
            <p:cNvPr id="40" name="圓角矩形 14"/>
            <p:cNvSpPr/>
            <p:nvPr/>
          </p:nvSpPr>
          <p:spPr>
            <a:xfrm>
              <a:off x="37042" y="3166994"/>
              <a:ext cx="875584" cy="67664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33350" tIns="66675" rIns="133350" bIns="66675" numCol="1" spcCol="1270" anchor="ctr" anchorCtr="0">
              <a:noAutofit/>
            </a:bodyPr>
            <a:lstStyle/>
            <a:p>
              <a:pPr lvl="0" algn="ctr" defTabSz="1555750">
                <a:lnSpc>
                  <a:spcPct val="90000"/>
                </a:lnSpc>
                <a:spcBef>
                  <a:spcPct val="0"/>
                </a:spcBef>
                <a:spcAft>
                  <a:spcPct val="35000"/>
                </a:spcAft>
              </a:pPr>
              <a:r>
                <a:rPr lang="en-US" altLang="zh-TW" sz="3500" kern="1200" dirty="0" smtClean="0">
                  <a:latin typeface="微軟正黑體" pitchFamily="34" charset="-120"/>
                  <a:ea typeface="微軟正黑體" pitchFamily="34" charset="-120"/>
                </a:rPr>
                <a:t>(</a:t>
              </a:r>
              <a:r>
                <a:rPr lang="zh-TW" altLang="en-US" sz="3500" kern="1200" dirty="0" smtClean="0">
                  <a:latin typeface="微軟正黑體" pitchFamily="34" charset="-120"/>
                  <a:ea typeface="微軟正黑體" pitchFamily="34" charset="-120"/>
                </a:rPr>
                <a:t>三</a:t>
              </a:r>
              <a:r>
                <a:rPr lang="en-US" altLang="zh-TW" sz="3500" kern="1200" dirty="0" smtClean="0">
                  <a:latin typeface="微軟正黑體" pitchFamily="34" charset="-120"/>
                  <a:ea typeface="微軟正黑體" pitchFamily="34" charset="-120"/>
                </a:rPr>
                <a:t>)</a:t>
              </a:r>
              <a:r>
                <a:rPr lang="zh-TW" altLang="en-US" sz="3500" kern="1200" dirty="0" smtClean="0">
                  <a:latin typeface="微軟正黑體" pitchFamily="34" charset="-120"/>
                  <a:ea typeface="微軟正黑體" pitchFamily="34" charset="-120"/>
                </a:rPr>
                <a:t> </a:t>
              </a:r>
              <a:endParaRPr lang="zh-TW" altLang="en-US" sz="3500" kern="1200" dirty="0">
                <a:latin typeface="微軟正黑體" pitchFamily="34" charset="-120"/>
                <a:ea typeface="微軟正黑體" pitchFamily="34" charset="-120"/>
              </a:endParaRPr>
            </a:p>
          </p:txBody>
        </p:sp>
      </p:grpSp>
      <p:sp>
        <p:nvSpPr>
          <p:cNvPr id="41" name="文字方塊 40"/>
          <p:cNvSpPr txBox="1"/>
          <p:nvPr/>
        </p:nvSpPr>
        <p:spPr>
          <a:xfrm>
            <a:off x="7515922" y="225631"/>
            <a:ext cx="1604328" cy="338554"/>
          </a:xfrm>
          <a:prstGeom prst="rect">
            <a:avLst/>
          </a:prstGeom>
        </p:spPr>
        <p:style>
          <a:lnRef idx="1">
            <a:schemeClr val="accent4"/>
          </a:lnRef>
          <a:fillRef idx="3">
            <a:schemeClr val="accent4"/>
          </a:fillRef>
          <a:effectRef idx="2">
            <a:schemeClr val="accent4"/>
          </a:effectRef>
          <a:fontRef idx="minor">
            <a:schemeClr val="lt1"/>
          </a:fontRef>
        </p:style>
        <p:txBody>
          <a:bodyPr wrap="square" lIns="0" rIns="0" rtlCol="0">
            <a:spAutoFit/>
          </a:bodyPr>
          <a:lstStyle/>
          <a:p>
            <a:pPr algn="ctr"/>
            <a:r>
              <a:rPr lang="zh-TW" altLang="en-US" sz="1600" dirty="0" smtClean="0">
                <a:latin typeface="微軟正黑體" pitchFamily="34" charset="-120"/>
                <a:ea typeface="微軟正黑體" pitchFamily="34" charset="-120"/>
              </a:rPr>
              <a:t>未來營運展望</a:t>
            </a:r>
            <a:endParaRPr lang="zh-TW" altLang="en-US" sz="1600" dirty="0"/>
          </a:p>
        </p:txBody>
      </p:sp>
      <p:grpSp>
        <p:nvGrpSpPr>
          <p:cNvPr id="16" name="群組 14"/>
          <p:cNvGrpSpPr/>
          <p:nvPr/>
        </p:nvGrpSpPr>
        <p:grpSpPr>
          <a:xfrm>
            <a:off x="1626782" y="2822309"/>
            <a:ext cx="7301449" cy="1036459"/>
            <a:chOff x="949231" y="3954876"/>
            <a:chExt cx="7301449" cy="1038314"/>
          </a:xfrm>
          <a:scene3d>
            <a:camera prst="orthographicFront">
              <a:rot lat="0" lon="0" rev="0"/>
            </a:camera>
            <a:lightRig rig="contrasting" dir="t">
              <a:rot lat="0" lon="0" rev="1200000"/>
            </a:lightRig>
          </a:scene3d>
        </p:grpSpPr>
        <p:sp>
          <p:nvSpPr>
            <p:cNvPr id="17" name="圓角化同側角落矩形 16"/>
            <p:cNvSpPr/>
            <p:nvPr/>
          </p:nvSpPr>
          <p:spPr>
            <a:xfrm rot="5400000">
              <a:off x="3957965" y="946142"/>
              <a:ext cx="1038314" cy="7055781"/>
            </a:xfrm>
            <a:prstGeom prst="round2SameRect">
              <a:avLst/>
            </a:prstGeom>
            <a:solidFill>
              <a:srgbClr val="D0DAE8">
                <a:alpha val="89804"/>
              </a:srgbClr>
            </a:solidFill>
            <a:sp3d contourW="19050" prstMaterial="metal">
              <a:bevelT w="88900" h="203200"/>
              <a:bevelB w="165100" h="254000"/>
            </a:sp3d>
          </p:spPr>
          <p:style>
            <a:lnRef idx="0">
              <a:schemeClr val="accent4">
                <a:tint val="40000"/>
                <a:alpha val="90000"/>
                <a:hueOff val="-2959279"/>
                <a:satOff val="16618"/>
                <a:lumOff val="1056"/>
                <a:alphaOff val="0"/>
              </a:schemeClr>
            </a:lnRef>
            <a:fillRef idx="1">
              <a:schemeClr val="accent4">
                <a:tint val="40000"/>
                <a:alpha val="90000"/>
                <a:hueOff val="-2959279"/>
                <a:satOff val="16618"/>
                <a:lumOff val="1056"/>
                <a:alphaOff val="0"/>
              </a:schemeClr>
            </a:fillRef>
            <a:effectRef idx="0">
              <a:schemeClr val="accent4">
                <a:tint val="40000"/>
                <a:alpha val="90000"/>
                <a:hueOff val="-2959279"/>
                <a:satOff val="16618"/>
                <a:lumOff val="1056"/>
                <a:alphaOff val="0"/>
              </a:schemeClr>
            </a:effectRef>
            <a:fontRef idx="minor">
              <a:schemeClr val="dk1">
                <a:hueOff val="0"/>
                <a:satOff val="0"/>
                <a:lumOff val="0"/>
                <a:alphaOff val="0"/>
              </a:schemeClr>
            </a:fontRef>
          </p:style>
        </p:sp>
        <p:sp>
          <p:nvSpPr>
            <p:cNvPr id="18" name="圓角化同側角落矩形 16"/>
            <p:cNvSpPr/>
            <p:nvPr/>
          </p:nvSpPr>
          <p:spPr>
            <a:xfrm>
              <a:off x="1087918" y="4005561"/>
              <a:ext cx="7162762" cy="936942"/>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a:lnSpc>
                  <a:spcPct val="150000"/>
                </a:lnSpc>
              </a:pPr>
              <a:r>
                <a:rPr lang="zh-TW" altLang="en-US" sz="1500" dirty="0" smtClean="0">
                  <a:latin typeface="微軟正黑體" pitchFamily="34" charset="-120"/>
                  <a:ea typeface="微軟正黑體" pitchFamily="34" charset="-120"/>
                </a:rPr>
                <a:t>為滿足客戶的需求及擴大公司的營運規模與績效，除在台南增設仁德廠，台中租用太平廠外，同時也在新北汐止廠、高雄仁武廠、鳳山廠擴增生產設備，在「擇優出貨」的成功策略下，使營運穩定成長，並屢創佳績。</a:t>
              </a:r>
              <a:endParaRPr lang="zh-TW" altLang="en-US" sz="1500" dirty="0">
                <a:latin typeface="微軟正黑體" pitchFamily="34" charset="-120"/>
                <a:ea typeface="微軟正黑體" pitchFamily="34" charset="-120"/>
              </a:endParaRPr>
            </a:p>
          </p:txBody>
        </p:sp>
      </p:grpSp>
      <p:grpSp>
        <p:nvGrpSpPr>
          <p:cNvPr id="19" name="群組 17"/>
          <p:cNvGrpSpPr/>
          <p:nvPr/>
        </p:nvGrpSpPr>
        <p:grpSpPr>
          <a:xfrm>
            <a:off x="677988" y="2809300"/>
            <a:ext cx="1129060" cy="1055891"/>
            <a:chOff x="437" y="3945142"/>
            <a:chExt cx="948794" cy="1057783"/>
          </a:xfrm>
          <a:scene3d>
            <a:camera prst="orthographicFront">
              <a:rot lat="0" lon="0" rev="0"/>
            </a:camera>
            <a:lightRig rig="contrasting" dir="t">
              <a:rot lat="0" lon="0" rev="1200000"/>
            </a:lightRig>
          </a:scene3d>
        </p:grpSpPr>
        <p:sp>
          <p:nvSpPr>
            <p:cNvPr id="20" name="圓角矩形 19"/>
            <p:cNvSpPr/>
            <p:nvPr/>
          </p:nvSpPr>
          <p:spPr>
            <a:xfrm>
              <a:off x="437" y="3945142"/>
              <a:ext cx="948794" cy="1057783"/>
            </a:xfrm>
            <a:prstGeom prst="roundRect">
              <a:avLst/>
            </a:prstGeom>
            <a:solidFill>
              <a:srgbClr val="5280BC"/>
            </a:solidFill>
            <a:sp3d contourW="19050" prstMaterial="metal">
              <a:bevelT w="88900" h="203200"/>
              <a:bevelB w="165100" h="254000"/>
            </a:sp3d>
          </p:spPr>
          <p:style>
            <a:lnRef idx="0">
              <a:schemeClr val="lt1">
                <a:hueOff val="0"/>
                <a:satOff val="0"/>
                <a:lumOff val="0"/>
                <a:alphaOff val="0"/>
              </a:schemeClr>
            </a:lnRef>
            <a:fillRef idx="1">
              <a:schemeClr val="accent4">
                <a:hueOff val="-3348577"/>
                <a:satOff val="20174"/>
                <a:lumOff val="1617"/>
                <a:alphaOff val="0"/>
              </a:schemeClr>
            </a:fillRef>
            <a:effectRef idx="2">
              <a:schemeClr val="accent4">
                <a:hueOff val="-3348577"/>
                <a:satOff val="20174"/>
                <a:lumOff val="1617"/>
                <a:alphaOff val="0"/>
              </a:schemeClr>
            </a:effectRef>
            <a:fontRef idx="minor">
              <a:schemeClr val="lt1"/>
            </a:fontRef>
          </p:style>
        </p:sp>
        <p:sp>
          <p:nvSpPr>
            <p:cNvPr id="21" name="圓角矩形 18"/>
            <p:cNvSpPr/>
            <p:nvPr/>
          </p:nvSpPr>
          <p:spPr>
            <a:xfrm>
              <a:off x="46753" y="3991458"/>
              <a:ext cx="856162" cy="965151"/>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33350" tIns="66675" rIns="133350" bIns="66675" numCol="1" spcCol="1270" anchor="ctr" anchorCtr="0">
              <a:noAutofit/>
            </a:bodyPr>
            <a:lstStyle/>
            <a:p>
              <a:pPr lvl="0" algn="ctr" defTabSz="1555750">
                <a:lnSpc>
                  <a:spcPct val="90000"/>
                </a:lnSpc>
                <a:spcBef>
                  <a:spcPct val="0"/>
                </a:spcBef>
                <a:spcAft>
                  <a:spcPct val="35000"/>
                </a:spcAft>
              </a:pPr>
              <a:r>
                <a:rPr lang="en-US" altLang="zh-TW" sz="3500" dirty="0" smtClean="0">
                  <a:latin typeface="微軟正黑體" pitchFamily="34" charset="-120"/>
                  <a:ea typeface="微軟正黑體" pitchFamily="34" charset="-120"/>
                </a:rPr>
                <a:t>(</a:t>
              </a:r>
              <a:r>
                <a:rPr lang="zh-TW" altLang="en-US" sz="3500" dirty="0" smtClean="0">
                  <a:latin typeface="微軟正黑體" pitchFamily="34" charset="-120"/>
                  <a:ea typeface="微軟正黑體" pitchFamily="34" charset="-120"/>
                </a:rPr>
                <a:t>四</a:t>
              </a:r>
              <a:r>
                <a:rPr lang="en-US" altLang="zh-TW" sz="3500" dirty="0" smtClean="0">
                  <a:latin typeface="微軟正黑體" pitchFamily="34" charset="-120"/>
                  <a:ea typeface="微軟正黑體" pitchFamily="34" charset="-120"/>
                </a:rPr>
                <a:t>)</a:t>
              </a:r>
              <a:endParaRPr lang="zh-TW" altLang="en-US" sz="3500" kern="1200" dirty="0">
                <a:latin typeface="微軟正黑體" pitchFamily="34" charset="-120"/>
                <a:ea typeface="微軟正黑體" pitchFamily="34" charset="-120"/>
              </a:endParaRPr>
            </a:p>
          </p:txBody>
        </p:sp>
      </p:grpSp>
      <p:grpSp>
        <p:nvGrpSpPr>
          <p:cNvPr id="22" name="群組 21"/>
          <p:cNvGrpSpPr/>
          <p:nvPr/>
        </p:nvGrpSpPr>
        <p:grpSpPr>
          <a:xfrm>
            <a:off x="1626783" y="3935683"/>
            <a:ext cx="7165599" cy="1157078"/>
            <a:chOff x="949232" y="3152738"/>
            <a:chExt cx="7165599" cy="705161"/>
          </a:xfrm>
          <a:scene3d>
            <a:camera prst="orthographicFront">
              <a:rot lat="0" lon="0" rev="0"/>
            </a:camera>
            <a:lightRig rig="contrasting" dir="t">
              <a:rot lat="0" lon="0" rev="1200000"/>
            </a:lightRig>
          </a:scene3d>
        </p:grpSpPr>
        <p:sp>
          <p:nvSpPr>
            <p:cNvPr id="23" name="圓角化同側角落矩形 22"/>
            <p:cNvSpPr/>
            <p:nvPr/>
          </p:nvSpPr>
          <p:spPr>
            <a:xfrm rot="5400000">
              <a:off x="4124542" y="-22572"/>
              <a:ext cx="705161" cy="7055781"/>
            </a:xfrm>
            <a:prstGeom prst="round2SameRect">
              <a:avLst/>
            </a:prstGeom>
            <a:solidFill>
              <a:srgbClr val="D1D3E5">
                <a:alpha val="89804"/>
              </a:srgbClr>
            </a:solidFill>
            <a:sp3d contourW="19050" prstMaterial="metal">
              <a:bevelT w="88900" h="203200"/>
              <a:bevelB w="165100" h="254000"/>
            </a:sp3d>
          </p:spPr>
          <p:style>
            <a:lnRef idx="0">
              <a:schemeClr val="accent4">
                <a:tint val="40000"/>
                <a:alpha val="90000"/>
                <a:hueOff val="-1972853"/>
                <a:satOff val="11079"/>
                <a:lumOff val="704"/>
                <a:alphaOff val="0"/>
              </a:schemeClr>
            </a:lnRef>
            <a:fillRef idx="1">
              <a:schemeClr val="accent4">
                <a:tint val="40000"/>
                <a:alpha val="90000"/>
                <a:hueOff val="-1972853"/>
                <a:satOff val="11079"/>
                <a:lumOff val="704"/>
                <a:alphaOff val="0"/>
              </a:schemeClr>
            </a:fillRef>
            <a:effectRef idx="0">
              <a:schemeClr val="accent4">
                <a:tint val="40000"/>
                <a:alpha val="90000"/>
                <a:hueOff val="-1972853"/>
                <a:satOff val="11079"/>
                <a:lumOff val="704"/>
                <a:alphaOff val="0"/>
              </a:schemeClr>
            </a:effectRef>
            <a:fontRef idx="minor">
              <a:schemeClr val="dk1">
                <a:hueOff val="0"/>
                <a:satOff val="0"/>
                <a:lumOff val="0"/>
                <a:alphaOff val="0"/>
              </a:schemeClr>
            </a:fontRef>
          </p:style>
        </p:sp>
        <p:sp>
          <p:nvSpPr>
            <p:cNvPr id="24" name="圓角化同側角落矩形 12"/>
            <p:cNvSpPr/>
            <p:nvPr/>
          </p:nvSpPr>
          <p:spPr>
            <a:xfrm>
              <a:off x="1085937" y="3187160"/>
              <a:ext cx="7028894" cy="636315"/>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0" lvl="1" defTabSz="622300">
                <a:lnSpc>
                  <a:spcPct val="150000"/>
                </a:lnSpc>
                <a:spcAft>
                  <a:spcPts val="600"/>
                </a:spcAft>
              </a:pPr>
              <a:r>
                <a:rPr lang="zh-TW" altLang="en-US" sz="1500" dirty="0" smtClean="0">
                  <a:latin typeface="微軟正黑體" pitchFamily="34" charset="-120"/>
                  <a:ea typeface="微軟正黑體" pitchFamily="34" charset="-120"/>
                </a:rPr>
                <a:t>為擴展業務，選定”嘉義混凝土廠”增設</a:t>
              </a:r>
              <a:r>
                <a:rPr lang="en-US" altLang="zh-TW" sz="1500" dirty="0" smtClean="0">
                  <a:latin typeface="微軟正黑體" pitchFamily="34" charset="-120"/>
                  <a:ea typeface="微軟正黑體" pitchFamily="34" charset="-120"/>
                </a:rPr>
                <a:t>ALC</a:t>
              </a:r>
              <a:r>
                <a:rPr lang="zh-TW" altLang="en-US" sz="1500" dirty="0" smtClean="0">
                  <a:latin typeface="微軟正黑體" pitchFamily="34" charset="-120"/>
                  <a:ea typeface="微軟正黑體" pitchFamily="34" charset="-120"/>
                </a:rPr>
                <a:t>（</a:t>
              </a:r>
              <a:r>
                <a:rPr lang="en-US" altLang="zh-TW" sz="1500" dirty="0" smtClean="0">
                  <a:latin typeface="微軟正黑體" pitchFamily="34" charset="-120"/>
                  <a:ea typeface="微軟正黑體" pitchFamily="34" charset="-120"/>
                </a:rPr>
                <a:t>Autoclaved Light weight Concrete)</a:t>
              </a:r>
              <a:r>
                <a:rPr lang="zh-TW" altLang="en-US" sz="1500" dirty="0" smtClean="0">
                  <a:latin typeface="微軟正黑體" pitchFamily="34" charset="-120"/>
                  <a:ea typeface="微軟正黑體" pitchFamily="34" charset="-120"/>
                </a:rPr>
                <a:t>輕質隔間磚（一片＝</a:t>
              </a:r>
              <a:r>
                <a:rPr lang="en-US" altLang="zh-TW" sz="1500" dirty="0" smtClean="0">
                  <a:latin typeface="微軟正黑體" pitchFamily="34" charset="-120"/>
                  <a:ea typeface="微軟正黑體" pitchFamily="34" charset="-120"/>
                </a:rPr>
                <a:t>40</a:t>
              </a:r>
              <a:r>
                <a:rPr lang="zh-TW" altLang="en-US" sz="1500" dirty="0" smtClean="0">
                  <a:latin typeface="微軟正黑體" pitchFamily="34" charset="-120"/>
                  <a:ea typeface="微軟正黑體" pitchFamily="34" charset="-120"/>
                </a:rPr>
                <a:t>公分</a:t>
              </a:r>
              <a:r>
                <a:rPr lang="en-US" altLang="zh-TW" sz="1500" dirty="0" smtClean="0">
                  <a:latin typeface="微軟正黑體" pitchFamily="34" charset="-120"/>
                  <a:ea typeface="微軟正黑體" pitchFamily="34" charset="-120"/>
                </a:rPr>
                <a:t>×60</a:t>
              </a:r>
              <a:r>
                <a:rPr lang="zh-TW" altLang="en-US" sz="1500" dirty="0" smtClean="0">
                  <a:latin typeface="微軟正黑體" pitchFamily="34" charset="-120"/>
                  <a:ea typeface="微軟正黑體" pitchFamily="34" charset="-120"/>
                </a:rPr>
                <a:t>公分</a:t>
              </a:r>
              <a:r>
                <a:rPr lang="en-US" altLang="zh-TW" sz="1500" dirty="0" smtClean="0">
                  <a:latin typeface="微軟正黑體" pitchFamily="34" charset="-120"/>
                  <a:ea typeface="微軟正黑體" pitchFamily="34" charset="-120"/>
                </a:rPr>
                <a:t>×10</a:t>
              </a:r>
              <a:r>
                <a:rPr lang="zh-TW" altLang="en-US" sz="1500" dirty="0" smtClean="0">
                  <a:latin typeface="微軟正黑體" pitchFamily="34" charset="-120"/>
                  <a:ea typeface="微軟正黑體" pitchFamily="34" charset="-120"/>
                </a:rPr>
                <a:t>公分＝</a:t>
              </a:r>
              <a:r>
                <a:rPr lang="en-US" altLang="zh-TW" sz="1500" dirty="0" smtClean="0">
                  <a:latin typeface="微軟正黑體" pitchFamily="34" charset="-120"/>
                  <a:ea typeface="微軟正黑體" pitchFamily="34" charset="-120"/>
                </a:rPr>
                <a:t>0.024m</a:t>
              </a:r>
              <a:r>
                <a:rPr lang="en-US" altLang="zh-TW" sz="1500" baseline="30000" dirty="0" smtClean="0">
                  <a:latin typeface="微軟正黑體" pitchFamily="34" charset="-120"/>
                  <a:ea typeface="微軟正黑體" pitchFamily="34" charset="-120"/>
                </a:rPr>
                <a:t>3 </a:t>
              </a:r>
              <a:r>
                <a:rPr lang="zh-TW" altLang="en-US" sz="1500" dirty="0" smtClean="0">
                  <a:latin typeface="微軟正黑體" pitchFamily="34" charset="-120"/>
                  <a:ea typeface="微軟正黑體" pitchFamily="34" charset="-120"/>
                </a:rPr>
                <a:t>，可取代</a:t>
              </a:r>
              <a:r>
                <a:rPr lang="en-US" altLang="zh-TW" sz="1500" dirty="0" smtClean="0">
                  <a:latin typeface="微軟正黑體" pitchFamily="34" charset="-120"/>
                  <a:ea typeface="微軟正黑體" pitchFamily="34" charset="-120"/>
                </a:rPr>
                <a:t>24</a:t>
              </a:r>
              <a:r>
                <a:rPr lang="zh-TW" altLang="en-US" sz="1500" dirty="0" smtClean="0">
                  <a:latin typeface="微軟正黑體" pitchFamily="34" charset="-120"/>
                  <a:ea typeface="微軟正黑體" pitchFamily="34" charset="-120"/>
                </a:rPr>
                <a:t>塊紅磚，且重量為其</a:t>
              </a:r>
              <a:r>
                <a:rPr lang="en-US" altLang="zh-TW" sz="1500" dirty="0" smtClean="0">
                  <a:latin typeface="微軟正黑體" pitchFamily="34" charset="-120"/>
                  <a:ea typeface="微軟正黑體" pitchFamily="34" charset="-120"/>
                </a:rPr>
                <a:t>1/4</a:t>
              </a:r>
              <a:r>
                <a:rPr lang="zh-TW" altLang="en-US" sz="1500" dirty="0" smtClean="0">
                  <a:latin typeface="微軟正黑體" pitchFamily="34" charset="-120"/>
                  <a:ea typeface="微軟正黑體" pitchFamily="34" charset="-120"/>
                </a:rPr>
                <a:t>），正式邁入有百億元商機的「輕隔間市場」。</a:t>
              </a:r>
              <a:endParaRPr lang="zh-TW" altLang="en-US" sz="1500" dirty="0">
                <a:latin typeface="微軟正黑體" pitchFamily="34" charset="-120"/>
                <a:ea typeface="微軟正黑體" pitchFamily="34" charset="-120"/>
              </a:endParaRPr>
            </a:p>
          </p:txBody>
        </p:sp>
      </p:grpSp>
      <p:grpSp>
        <p:nvGrpSpPr>
          <p:cNvPr id="27" name="群組 26"/>
          <p:cNvGrpSpPr/>
          <p:nvPr/>
        </p:nvGrpSpPr>
        <p:grpSpPr>
          <a:xfrm>
            <a:off x="677988" y="3931623"/>
            <a:ext cx="1129060" cy="1168517"/>
            <a:chOff x="437" y="3130389"/>
            <a:chExt cx="948794" cy="749857"/>
          </a:xfrm>
          <a:scene3d>
            <a:camera prst="orthographicFront">
              <a:rot lat="0" lon="0" rev="0"/>
            </a:camera>
            <a:lightRig rig="contrasting" dir="t">
              <a:rot lat="0" lon="0" rev="1200000"/>
            </a:lightRig>
          </a:scene3d>
        </p:grpSpPr>
        <p:sp>
          <p:nvSpPr>
            <p:cNvPr id="28" name="圓角矩形 27"/>
            <p:cNvSpPr/>
            <p:nvPr/>
          </p:nvSpPr>
          <p:spPr>
            <a:xfrm>
              <a:off x="437" y="3130389"/>
              <a:ext cx="948794" cy="749857"/>
            </a:xfrm>
            <a:prstGeom prst="roundRect">
              <a:avLst/>
            </a:prstGeom>
            <a:solidFill>
              <a:srgbClr val="556EB7"/>
            </a:solidFill>
            <a:sp3d contourW="19050" prstMaterial="metal">
              <a:bevelT w="88900" h="203200"/>
              <a:bevelB w="165100" h="254000"/>
            </a:sp3d>
          </p:spPr>
          <p:style>
            <a:lnRef idx="0">
              <a:schemeClr val="lt1">
                <a:hueOff val="0"/>
                <a:satOff val="0"/>
                <a:lumOff val="0"/>
                <a:alphaOff val="0"/>
              </a:schemeClr>
            </a:lnRef>
            <a:fillRef idx="1">
              <a:schemeClr val="accent4">
                <a:hueOff val="-2232385"/>
                <a:satOff val="13449"/>
                <a:lumOff val="1078"/>
                <a:alphaOff val="0"/>
              </a:schemeClr>
            </a:fillRef>
            <a:effectRef idx="2">
              <a:schemeClr val="accent4">
                <a:hueOff val="-2232385"/>
                <a:satOff val="13449"/>
                <a:lumOff val="1078"/>
                <a:alphaOff val="0"/>
              </a:schemeClr>
            </a:effectRef>
            <a:fontRef idx="minor">
              <a:schemeClr val="lt1"/>
            </a:fontRef>
          </p:style>
        </p:sp>
        <p:sp>
          <p:nvSpPr>
            <p:cNvPr id="29" name="圓角矩形 14"/>
            <p:cNvSpPr/>
            <p:nvPr/>
          </p:nvSpPr>
          <p:spPr>
            <a:xfrm>
              <a:off x="37042" y="3166994"/>
              <a:ext cx="875584" cy="676647"/>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33350" tIns="66675" rIns="133350" bIns="66675" numCol="1" spcCol="1270" anchor="ctr" anchorCtr="0">
              <a:noAutofit/>
            </a:bodyPr>
            <a:lstStyle/>
            <a:p>
              <a:pPr lvl="0" algn="ctr" defTabSz="1555750">
                <a:lnSpc>
                  <a:spcPct val="90000"/>
                </a:lnSpc>
                <a:spcBef>
                  <a:spcPct val="0"/>
                </a:spcBef>
                <a:spcAft>
                  <a:spcPct val="35000"/>
                </a:spcAft>
              </a:pPr>
              <a:r>
                <a:rPr lang="en-US" altLang="zh-TW" sz="3500" kern="1200" dirty="0" smtClean="0">
                  <a:latin typeface="微軟正黑體" pitchFamily="34" charset="-120"/>
                  <a:ea typeface="微軟正黑體" pitchFamily="34" charset="-120"/>
                </a:rPr>
                <a:t>(</a:t>
              </a:r>
              <a:r>
                <a:rPr lang="zh-TW" altLang="en-US" sz="3500" kern="1200" dirty="0" smtClean="0">
                  <a:latin typeface="微軟正黑體" pitchFamily="34" charset="-120"/>
                  <a:ea typeface="微軟正黑體" pitchFamily="34" charset="-120"/>
                </a:rPr>
                <a:t>五</a:t>
              </a:r>
              <a:r>
                <a:rPr lang="en-US" altLang="zh-TW" sz="3500" kern="1200" dirty="0" smtClean="0">
                  <a:latin typeface="微軟正黑體" pitchFamily="34" charset="-120"/>
                  <a:ea typeface="微軟正黑體" pitchFamily="34" charset="-120"/>
                </a:rPr>
                <a:t>)</a:t>
              </a:r>
              <a:r>
                <a:rPr lang="zh-TW" altLang="en-US" sz="3500" kern="1200" dirty="0" smtClean="0">
                  <a:latin typeface="微軟正黑體" pitchFamily="34" charset="-120"/>
                  <a:ea typeface="微軟正黑體" pitchFamily="34" charset="-120"/>
                </a:rPr>
                <a:t> </a:t>
              </a:r>
              <a:endParaRPr lang="zh-TW" altLang="en-US" sz="3500" kern="1200" dirty="0">
                <a:latin typeface="微軟正黑體" pitchFamily="34" charset="-120"/>
                <a:ea typeface="微軟正黑體" pitchFamily="34" charset="-120"/>
              </a:endParaRPr>
            </a:p>
          </p:txBody>
        </p:sp>
      </p:grpSp>
      <p:grpSp>
        <p:nvGrpSpPr>
          <p:cNvPr id="30" name="群組 20"/>
          <p:cNvGrpSpPr/>
          <p:nvPr/>
        </p:nvGrpSpPr>
        <p:grpSpPr>
          <a:xfrm>
            <a:off x="1444848" y="5175940"/>
            <a:ext cx="7212992" cy="1105611"/>
            <a:chOff x="949203" y="5090877"/>
            <a:chExt cx="7055781" cy="1038314"/>
          </a:xfrm>
          <a:scene3d>
            <a:camera prst="orthographicFront">
              <a:rot lat="0" lon="0" rev="0"/>
            </a:camera>
            <a:lightRig rig="contrasting" dir="t">
              <a:rot lat="0" lon="0" rev="1200000"/>
            </a:lightRig>
          </a:scene3d>
        </p:grpSpPr>
        <p:sp>
          <p:nvSpPr>
            <p:cNvPr id="31" name="圓角化同側角落矩形 30"/>
            <p:cNvSpPr/>
            <p:nvPr/>
          </p:nvSpPr>
          <p:spPr>
            <a:xfrm rot="5400000">
              <a:off x="3957937" y="2082143"/>
              <a:ext cx="1038314" cy="7055781"/>
            </a:xfrm>
            <a:prstGeom prst="round2SameRect">
              <a:avLst/>
            </a:prstGeom>
            <a:solidFill>
              <a:srgbClr val="D3D2E3">
                <a:alpha val="89804"/>
              </a:srgbClr>
            </a:solidFill>
            <a:sp3d contourW="19050" prstMaterial="metal">
              <a:bevelT w="88900" h="203200"/>
              <a:bevelB w="165100" h="254000"/>
            </a:sp3d>
          </p:spPr>
          <p:style>
            <a:lnRef idx="0">
              <a:schemeClr val="accent4">
                <a:tint val="40000"/>
                <a:alpha val="90000"/>
                <a:hueOff val="-3945706"/>
                <a:satOff val="22157"/>
                <a:lumOff val="1408"/>
                <a:alphaOff val="0"/>
              </a:schemeClr>
            </a:lnRef>
            <a:fillRef idx="1">
              <a:schemeClr val="accent4">
                <a:tint val="40000"/>
                <a:alpha val="90000"/>
                <a:hueOff val="-3945706"/>
                <a:satOff val="22157"/>
                <a:lumOff val="1408"/>
                <a:alphaOff val="0"/>
              </a:schemeClr>
            </a:fillRef>
            <a:effectRef idx="0">
              <a:schemeClr val="accent4">
                <a:tint val="40000"/>
                <a:alpha val="90000"/>
                <a:hueOff val="-3945706"/>
                <a:satOff val="22157"/>
                <a:lumOff val="1408"/>
                <a:alphaOff val="0"/>
              </a:schemeClr>
            </a:effectRef>
            <a:fontRef idx="minor">
              <a:schemeClr val="dk1">
                <a:hueOff val="0"/>
                <a:satOff val="0"/>
                <a:lumOff val="0"/>
                <a:alphaOff val="0"/>
              </a:schemeClr>
            </a:fontRef>
          </p:style>
        </p:sp>
        <p:sp>
          <p:nvSpPr>
            <p:cNvPr id="42" name="圓角化同側角落矩形 20"/>
            <p:cNvSpPr/>
            <p:nvPr/>
          </p:nvSpPr>
          <p:spPr>
            <a:xfrm>
              <a:off x="1247394" y="5141562"/>
              <a:ext cx="6706905" cy="936942"/>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0" lvl="1" defTabSz="622300">
                <a:lnSpc>
                  <a:spcPct val="150000"/>
                </a:lnSpc>
                <a:spcAft>
                  <a:spcPts val="600"/>
                </a:spcAft>
              </a:pPr>
              <a:r>
                <a:rPr lang="zh-TW" altLang="en-US" sz="1600" dirty="0">
                  <a:latin typeface="微軟正黑體" pitchFamily="34" charset="-120"/>
                  <a:ea typeface="微軟正黑體" pitchFamily="34" charset="-120"/>
                </a:rPr>
                <a:t>公司獲利大幅提升，</a:t>
              </a:r>
              <a:r>
                <a:rPr lang="en-US" altLang="zh-TW" sz="1600" dirty="0">
                  <a:latin typeface="微軟正黑體" pitchFamily="34" charset="-120"/>
                  <a:ea typeface="微軟正黑體" pitchFamily="34" charset="-120"/>
                </a:rPr>
                <a:t>2021</a:t>
              </a:r>
              <a:r>
                <a:rPr lang="zh-TW" altLang="en-US" sz="1600" dirty="0" smtClean="0">
                  <a:latin typeface="微軟正黑體" pitchFamily="34" charset="-120"/>
                  <a:ea typeface="微軟正黑體" pitchFamily="34" charset="-120"/>
                </a:rPr>
                <a:t>年</a:t>
              </a:r>
              <a:r>
                <a:rPr lang="en-US" altLang="zh-TW" sz="1600" dirty="0" smtClean="0">
                  <a:latin typeface="微軟正黑體" pitchFamily="34" charset="-120"/>
                  <a:ea typeface="微軟正黑體" pitchFamily="34" charset="-120"/>
                </a:rPr>
                <a:t>~2023</a:t>
              </a:r>
              <a:r>
                <a:rPr lang="zh-TW" altLang="en-US" sz="1600" dirty="0" smtClean="0">
                  <a:latin typeface="微軟正黑體" pitchFamily="34" charset="-120"/>
                  <a:ea typeface="微軟正黑體" pitchFamily="34" charset="-120"/>
                </a:rPr>
                <a:t>年「</a:t>
              </a:r>
              <a:r>
                <a:rPr lang="zh-TW" altLang="en-US" sz="1600" dirty="0">
                  <a:latin typeface="微軟正黑體" pitchFamily="34" charset="-120"/>
                  <a:ea typeface="微軟正黑體" pitchFamily="34" charset="-120"/>
                </a:rPr>
                <a:t>營業活動淨現金流入</a:t>
              </a:r>
              <a:r>
                <a:rPr lang="zh-TW" altLang="en-US" sz="1600" dirty="0" smtClean="0">
                  <a:latin typeface="微軟正黑體" pitchFamily="34" charset="-120"/>
                  <a:ea typeface="微軟正黑體" pitchFamily="34" charset="-120"/>
                </a:rPr>
                <a:t>」分別達</a:t>
              </a:r>
              <a:r>
                <a:rPr lang="en-US" altLang="zh-TW" sz="1600" dirty="0">
                  <a:latin typeface="微軟正黑體" pitchFamily="34" charset="-120"/>
                  <a:ea typeface="微軟正黑體" pitchFamily="34" charset="-120"/>
                </a:rPr>
                <a:t>38.36</a:t>
              </a:r>
              <a:r>
                <a:rPr lang="zh-TW" altLang="en-US" sz="1600" dirty="0" smtClean="0">
                  <a:latin typeface="微軟正黑體" pitchFamily="34" charset="-120"/>
                  <a:ea typeface="微軟正黑體" pitchFamily="34" charset="-120"/>
                </a:rPr>
                <a:t>億</a:t>
              </a:r>
              <a:r>
                <a:rPr lang="en-US" altLang="zh-TW" sz="1600" dirty="0" smtClean="0">
                  <a:latin typeface="微軟正黑體" pitchFamily="34" charset="-120"/>
                  <a:ea typeface="微軟正黑體" pitchFamily="34" charset="-120"/>
                </a:rPr>
                <a:t>/29.78</a:t>
              </a:r>
              <a:r>
                <a:rPr lang="zh-TW" altLang="en-US" sz="1600" dirty="0" smtClean="0">
                  <a:latin typeface="微軟正黑體" pitchFamily="34" charset="-120"/>
                  <a:ea typeface="微軟正黑體" pitchFamily="34" charset="-120"/>
                </a:rPr>
                <a:t>億</a:t>
              </a:r>
              <a:r>
                <a:rPr lang="en-US" altLang="zh-TW" sz="1600" dirty="0" smtClean="0">
                  <a:latin typeface="微軟正黑體" pitchFamily="34" charset="-120"/>
                  <a:ea typeface="微軟正黑體" pitchFamily="34" charset="-120"/>
                </a:rPr>
                <a:t>/37.84</a:t>
              </a:r>
              <a:r>
                <a:rPr lang="zh-TW" altLang="en-US" sz="1600" dirty="0" smtClean="0">
                  <a:latin typeface="微軟正黑體" pitchFamily="34" charset="-120"/>
                  <a:ea typeface="微軟正黑體" pitchFamily="34" charset="-120"/>
                </a:rPr>
                <a:t>億，</a:t>
              </a:r>
              <a:r>
                <a:rPr lang="zh-TW" altLang="en-US" sz="1600" dirty="0">
                  <a:latin typeface="微軟正黑體" pitchFamily="34" charset="-120"/>
                  <a:ea typeface="微軟正黑體" pitchFamily="34" charset="-120"/>
                </a:rPr>
                <a:t>資金充裕可作有效的資本支出，並有能力跟著”高配息率、高殖利率”的趨勢邁進。</a:t>
              </a:r>
            </a:p>
          </p:txBody>
        </p:sp>
      </p:grpSp>
      <p:grpSp>
        <p:nvGrpSpPr>
          <p:cNvPr id="43" name="群組 23"/>
          <p:cNvGrpSpPr/>
          <p:nvPr/>
        </p:nvGrpSpPr>
        <p:grpSpPr>
          <a:xfrm>
            <a:off x="677988" y="5175939"/>
            <a:ext cx="1159500" cy="1117806"/>
            <a:chOff x="437" y="5067819"/>
            <a:chExt cx="948765" cy="1084428"/>
          </a:xfrm>
          <a:scene3d>
            <a:camera prst="orthographicFront">
              <a:rot lat="0" lon="0" rev="0"/>
            </a:camera>
            <a:lightRig rig="contrasting" dir="t">
              <a:rot lat="0" lon="0" rev="1200000"/>
            </a:lightRig>
          </a:scene3d>
        </p:grpSpPr>
        <p:sp>
          <p:nvSpPr>
            <p:cNvPr id="44" name="圓角矩形 43"/>
            <p:cNvSpPr/>
            <p:nvPr/>
          </p:nvSpPr>
          <p:spPr>
            <a:xfrm>
              <a:off x="437" y="5067819"/>
              <a:ext cx="948765" cy="1084428"/>
            </a:xfrm>
            <a:prstGeom prst="roundRect">
              <a:avLst/>
            </a:prstGeom>
            <a:solidFill>
              <a:srgbClr val="645DAD"/>
            </a:solidFill>
            <a:sp3d contourW="19050" prstMaterial="metal">
              <a:bevelT w="88900" h="203200"/>
              <a:bevelB w="165100" h="254000"/>
            </a:sp3d>
          </p:spPr>
          <p:style>
            <a:lnRef idx="0">
              <a:schemeClr val="lt1">
                <a:hueOff val="0"/>
                <a:satOff val="0"/>
                <a:lumOff val="0"/>
                <a:alphaOff val="0"/>
              </a:schemeClr>
            </a:lnRef>
            <a:fillRef idx="1">
              <a:schemeClr val="accent4">
                <a:hueOff val="-4464770"/>
                <a:satOff val="26899"/>
                <a:lumOff val="2156"/>
                <a:alphaOff val="0"/>
              </a:schemeClr>
            </a:fillRef>
            <a:effectRef idx="2">
              <a:schemeClr val="accent4">
                <a:hueOff val="-4464770"/>
                <a:satOff val="26899"/>
                <a:lumOff val="2156"/>
                <a:alphaOff val="0"/>
              </a:schemeClr>
            </a:effectRef>
            <a:fontRef idx="minor">
              <a:schemeClr val="lt1"/>
            </a:fontRef>
          </p:style>
        </p:sp>
        <p:sp>
          <p:nvSpPr>
            <p:cNvPr id="45" name="圓角矩形 22"/>
            <p:cNvSpPr/>
            <p:nvPr/>
          </p:nvSpPr>
          <p:spPr>
            <a:xfrm>
              <a:off x="46752" y="5114134"/>
              <a:ext cx="856135" cy="99179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33350" tIns="66675" rIns="133350" bIns="66675" numCol="1" spcCol="1270" anchor="ctr" anchorCtr="0">
              <a:noAutofit/>
            </a:bodyPr>
            <a:lstStyle/>
            <a:p>
              <a:pPr lvl="0" algn="ctr" defTabSz="1555750">
                <a:lnSpc>
                  <a:spcPct val="90000"/>
                </a:lnSpc>
                <a:spcBef>
                  <a:spcPct val="0"/>
                </a:spcBef>
                <a:spcAft>
                  <a:spcPct val="35000"/>
                </a:spcAft>
              </a:pPr>
              <a:r>
                <a:rPr lang="en-US" altLang="zh-TW" sz="3500" dirty="0" smtClean="0">
                  <a:latin typeface="微軟正黑體" pitchFamily="34" charset="-120"/>
                  <a:ea typeface="微軟正黑體" pitchFamily="34" charset="-120"/>
                </a:rPr>
                <a:t>(</a:t>
              </a:r>
              <a:r>
                <a:rPr lang="zh-TW" altLang="en-US" sz="3500" dirty="0" smtClean="0">
                  <a:latin typeface="微軟正黑體" pitchFamily="34" charset="-120"/>
                  <a:ea typeface="微軟正黑體" pitchFamily="34" charset="-120"/>
                </a:rPr>
                <a:t>六</a:t>
              </a:r>
              <a:r>
                <a:rPr lang="en-US" altLang="zh-TW" sz="3500" dirty="0" smtClean="0">
                  <a:latin typeface="微軟正黑體" pitchFamily="34" charset="-120"/>
                  <a:ea typeface="微軟正黑體" pitchFamily="34" charset="-120"/>
                </a:rPr>
                <a:t>)</a:t>
              </a:r>
              <a:endParaRPr lang="zh-TW" altLang="en-US" sz="3500" kern="1200" dirty="0">
                <a:latin typeface="微軟正黑體" pitchFamily="34" charset="-120"/>
                <a:ea typeface="微軟正黑體" pitchFamily="34" charset="-120"/>
              </a:endParaRPr>
            </a:p>
          </p:txBody>
        </p:sp>
      </p:grpSp>
    </p:spTree>
    <p:extLst>
      <p:ext uri="{BB962C8B-B14F-4D97-AF65-F5344CB8AC3E}">
        <p14:creationId xmlns:p14="http://schemas.microsoft.com/office/powerpoint/2010/main" val="244456343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11935</TotalTime>
  <Words>2290</Words>
  <Application>Microsoft Office PowerPoint</Application>
  <PresentationFormat>如螢幕大小 (4:3)</PresentationFormat>
  <Paragraphs>457</Paragraphs>
  <Slides>21</Slides>
  <Notes>2</Notes>
  <HiddenSlides>0</HiddenSlides>
  <MMClips>0</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21</vt:i4>
      </vt:variant>
    </vt:vector>
  </HeadingPairs>
  <TitlesOfParts>
    <vt:vector size="31" baseType="lpstr">
      <vt:lpstr>Arial Unicode MS</vt:lpstr>
      <vt:lpstr>Microsoft YaHei</vt:lpstr>
      <vt:lpstr>Microsoft YaHei</vt:lpstr>
      <vt:lpstr>宋体</vt:lpstr>
      <vt:lpstr>微軟正黑體</vt:lpstr>
      <vt:lpstr>新細明體</vt:lpstr>
      <vt:lpstr>Arial</vt:lpstr>
      <vt:lpstr>Calibri</vt:lpstr>
      <vt:lpstr>Wingdings</vt:lpstr>
      <vt:lpstr>Office Theme</vt:lpstr>
      <vt:lpstr>國產建材實業股份有限公司</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pace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Evie</dc:creator>
  <cp:lastModifiedBy>李瑞翎</cp:lastModifiedBy>
  <cp:revision>1051</cp:revision>
  <cp:lastPrinted>2024-12-03T06:30:21Z</cp:lastPrinted>
  <dcterms:created xsi:type="dcterms:W3CDTF">2015-03-09T07:31:44Z</dcterms:created>
  <dcterms:modified xsi:type="dcterms:W3CDTF">2024-12-03T06:30:22Z</dcterms:modified>
</cp:coreProperties>
</file>