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453" r:id="rId3"/>
    <p:sldId id="452" r:id="rId4"/>
    <p:sldId id="449" r:id="rId5"/>
    <p:sldId id="439" r:id="rId6"/>
    <p:sldId id="456" r:id="rId7"/>
    <p:sldId id="455" r:id="rId8"/>
    <p:sldId id="378" r:id="rId9"/>
    <p:sldId id="391" r:id="rId10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FF99"/>
    <a:srgbClr val="FFFFCC"/>
    <a:srgbClr val="9999FF"/>
    <a:srgbClr val="E6E6E6"/>
    <a:srgbClr val="1B60AB"/>
    <a:srgbClr val="3284DE"/>
    <a:srgbClr val="B8DEE8"/>
    <a:srgbClr val="154A85"/>
    <a:srgbClr val="FEB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80" autoAdjust="0"/>
    <p:restoredTop sz="94444" autoAdjust="0"/>
  </p:normalViewPr>
  <p:slideViewPr>
    <p:cSldViewPr snapToGrid="0" snapToObjects="1">
      <p:cViewPr varScale="1">
        <p:scale>
          <a:sx n="149" d="100"/>
          <a:sy n="149" d="100"/>
        </p:scale>
        <p:origin x="204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gsnas\&#38928;&#25292;&#20107;&#26989;&#34389;\&#20225;&#21123;&#37096;\&#21508;&#38917;&#20998;&#26512;\12.&#27155;&#22320;&#26495;&#38754;&#31309;\2025&#27155;&#22320;&#26495;&#38754;&#31309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gsnas\&#38928;&#25292;&#20107;&#26989;&#34389;\&#20225;&#21123;&#37096;\&#39640;&#23792;&#26371;&#36039;&#26009;\&#39640;&#23792;&#26371;1140710\&#39640;&#23792;&#26371;&#33891;&#20107;&#26371;&#36039;&#26009;07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2022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F8C1-4E0A-B55A-9A957FAE81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8C1-4E0A-B55A-9A957FAE81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F8C1-4E0A-B55A-9A957FAE81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8C1-4E0A-B55A-9A957FAE810D}"/>
              </c:ext>
            </c:extLst>
          </c:dPt>
          <c:dLbls>
            <c:dLbl>
              <c:idx val="0"/>
              <c:layout>
                <c:manualLayout>
                  <c:x val="-0.16069436316585425"/>
                  <c:y val="-0.509033684324400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8C1-4E0A-B55A-9A957FAE810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8C1-4E0A-B55A-9A957FAE810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F8C1-4E0A-B55A-9A957FAE810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8C1-4E0A-B55A-9A957FAE81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0.78300000000000003</c:v>
                </c:pt>
                <c:pt idx="1">
                  <c:v>8.9999999999999993E-3</c:v>
                </c:pt>
                <c:pt idx="2">
                  <c:v>0.114</c:v>
                </c:pt>
                <c:pt idx="3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D2-4A95-9762-6955AFAEC7E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2023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792775408528873E-3"/>
          <c:y val="0.2704591534906749"/>
          <c:w val="0.80853757400334547"/>
          <c:h val="0.62518220525005408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26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5C6E-4888-A8A8-75F2A92C73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C6E-4888-A8A8-75F2A92C73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C6E-4888-A8A8-75F2A92C73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C6E-4888-A8A8-75F2A92C73EA}"/>
              </c:ext>
            </c:extLst>
          </c:dPt>
          <c:dLbls>
            <c:dLbl>
              <c:idx val="0"/>
              <c:layout>
                <c:manualLayout>
                  <c:x val="0.10271502598561705"/>
                  <c:y val="-0.36568191693759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C6E-4888-A8A8-75F2A92C73EA}"/>
                </c:ext>
              </c:extLst>
            </c:dLbl>
            <c:dLbl>
              <c:idx val="1"/>
              <c:layout>
                <c:manualLayout>
                  <c:x val="-3.0210301760475598E-3"/>
                  <c:y val="-6.17385054569959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C6E-4888-A8A8-75F2A92C73EA}"/>
                </c:ext>
              </c:extLst>
            </c:dLbl>
            <c:dLbl>
              <c:idx val="2"/>
              <c:layout>
                <c:manualLayout>
                  <c:x val="8.4588844929331705E-2"/>
                  <c:y val="-6.64876212613801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C6E-4888-A8A8-75F2A92C73EA}"/>
                </c:ext>
              </c:extLst>
            </c:dLbl>
            <c:dLbl>
              <c:idx val="3"/>
              <c:layout>
                <c:manualLayout>
                  <c:x val="6.3441633696998817E-2"/>
                  <c:y val="-4.74911580438429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C6E-4888-A8A8-75F2A92C7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Sheet2!$D$4:$D$7</c:f>
              <c:numCache>
                <c:formatCode>0.0%</c:formatCode>
                <c:ptCount val="4"/>
                <c:pt idx="0">
                  <c:v>0.82799999999999996</c:v>
                </c:pt>
                <c:pt idx="1">
                  <c:v>1.6E-2</c:v>
                </c:pt>
                <c:pt idx="2">
                  <c:v>6.7000000000000004E-2</c:v>
                </c:pt>
                <c:pt idx="3">
                  <c:v>8.8999999999999996E-2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2C-472C-9613-C97E03529A3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2024</a:t>
            </a:r>
            <a:endParaRPr lang="en-US" dirty="0"/>
          </a:p>
        </c:rich>
      </c:tx>
      <c:layout>
        <c:manualLayout>
          <c:xMode val="edge"/>
          <c:yMode val="edge"/>
          <c:x val="0.42649778023269541"/>
          <c:y val="3.4594522235638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9554189848044826"/>
          <c:w val="0.8966319639192003"/>
          <c:h val="0.682534358119847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explosion val="25"/>
          <c:dPt>
            <c:idx val="0"/>
            <c:bubble3D val="0"/>
            <c:explosion val="32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5B7-4898-8D36-01EF377E73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5B7-4898-8D36-01EF377E73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A49B-4752-9CF8-F6147B6FEA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05B7-4898-8D36-01EF377E734C}"/>
              </c:ext>
            </c:extLst>
          </c:dPt>
          <c:dLbls>
            <c:dLbl>
              <c:idx val="0"/>
              <c:layout>
                <c:manualLayout>
                  <c:x val="0"/>
                  <c:y val="-0.528801982744765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5B7-4898-8D36-01EF377E734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5B7-4898-8D36-01EF377E734C}"/>
                </c:ext>
              </c:extLst>
            </c:dLbl>
            <c:dLbl>
              <c:idx val="2"/>
              <c:layout>
                <c:manualLayout>
                  <c:x val="2.4722209717823716E-2"/>
                  <c:y val="-1.97682984203651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49B-4752-9CF8-F6147B6FEA4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5B7-4898-8D36-01EF377E73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0.83899999999999997</c:v>
                </c:pt>
                <c:pt idx="1">
                  <c:v>1.9E-2</c:v>
                </c:pt>
                <c:pt idx="2">
                  <c:v>4.7E-2</c:v>
                </c:pt>
                <c:pt idx="3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EC-46E5-B4F5-6651C63939E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2Q25</a:t>
            </a:r>
            <a:endParaRPr lang="en-US" dirty="0"/>
          </a:p>
        </c:rich>
      </c:tx>
      <c:layout>
        <c:manualLayout>
          <c:xMode val="edge"/>
          <c:yMode val="edge"/>
          <c:x val="0.42649778023269541"/>
          <c:y val="3.4594522235638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9554189848044826"/>
          <c:w val="0.8966319639192003"/>
          <c:h val="0.682534358119847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1Q2025</c:v>
                </c:pt>
              </c:strCache>
            </c:strRef>
          </c:tx>
          <c:explosion val="25"/>
          <c:dPt>
            <c:idx val="0"/>
            <c:bubble3D val="0"/>
            <c:explosion val="32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499-4B8E-98F0-472E444B6D4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499-4B8E-98F0-472E444B6D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499-4B8E-98F0-472E444B6D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499-4B8E-98F0-472E444B6D4D}"/>
              </c:ext>
            </c:extLst>
          </c:dPt>
          <c:dLbls>
            <c:dLbl>
              <c:idx val="0"/>
              <c:layout>
                <c:manualLayout>
                  <c:x val="0"/>
                  <c:y val="-0.528801982744765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499-4B8E-98F0-472E444B6D4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499-4B8E-98F0-472E444B6D4D}"/>
                </c:ext>
              </c:extLst>
            </c:dLbl>
            <c:dLbl>
              <c:idx val="2"/>
              <c:layout>
                <c:manualLayout>
                  <c:x val="2.4722209717823716E-2"/>
                  <c:y val="-1.97682984203651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499-4B8E-98F0-472E444B6D4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499-4B8E-98F0-472E444B6D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0.84199999999999997</c:v>
                </c:pt>
                <c:pt idx="1">
                  <c:v>2.5000000000000001E-2</c:v>
                </c:pt>
                <c:pt idx="2">
                  <c:v>4.1000000000000002E-2</c:v>
                </c:pt>
                <c:pt idx="3">
                  <c:v>9.1999999999999998E-2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99-4B8E-98F0-472E444B6D4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619471691343714E-2"/>
          <c:y val="5.9354601951351851E-2"/>
          <c:w val="0.90597489797095132"/>
          <c:h val="0.81517459253763491"/>
        </c:manualLayout>
      </c:layout>
      <c:lineChart>
        <c:grouping val="standard"/>
        <c:varyColors val="0"/>
        <c:ser>
          <c:idx val="1"/>
          <c:order val="0"/>
          <c:tx>
            <c:strRef>
              <c:f>'圖表 (3)'!$B$3</c:f>
              <c:strCache>
                <c:ptCount val="1"/>
                <c:pt idx="0">
                  <c:v>同期</c:v>
                </c:pt>
              </c:strCache>
            </c:strRef>
          </c:tx>
          <c:spPr>
            <a:ln w="38100">
              <a:solidFill>
                <a:srgbClr val="0066FF"/>
              </a:solidFill>
            </a:ln>
          </c:spPr>
          <c:marker>
            <c:symbol val="circle"/>
            <c:size val="8"/>
            <c:spPr>
              <a:solidFill>
                <a:srgbClr val="0066FF"/>
              </a:solidFill>
              <a:ln w="9525">
                <a:solidFill>
                  <a:srgbClr val="0066FF"/>
                </a:solidFill>
              </a:ln>
            </c:spPr>
          </c:marker>
          <c:cat>
            <c:strRef>
              <c:f>'圖表 (3)'!$AF$2:$AQ$2</c:f>
              <c:strCache>
                <c:ptCount val="12"/>
                <c:pt idx="0">
                  <c:v>2024/6月</c:v>
                </c:pt>
                <c:pt idx="1">
                  <c:v>7月</c:v>
                </c:pt>
                <c:pt idx="2">
                  <c:v>8月</c:v>
                </c:pt>
                <c:pt idx="3">
                  <c:v>9月</c:v>
                </c:pt>
                <c:pt idx="4">
                  <c:v>10月</c:v>
                </c:pt>
                <c:pt idx="5">
                  <c:v>11月</c:v>
                </c:pt>
                <c:pt idx="6">
                  <c:v>12月</c:v>
                </c:pt>
                <c:pt idx="7">
                  <c:v>2025/1月</c:v>
                </c:pt>
                <c:pt idx="8">
                  <c:v>2月</c:v>
                </c:pt>
                <c:pt idx="9">
                  <c:v>3月</c:v>
                </c:pt>
                <c:pt idx="10">
                  <c:v>4月</c:v>
                </c:pt>
                <c:pt idx="11">
                  <c:v>5月</c:v>
                </c:pt>
              </c:strCache>
            </c:strRef>
          </c:cat>
          <c:val>
            <c:numRef>
              <c:f>'圖表 (3)'!$AF$3:$AQ$3</c:f>
              <c:numCache>
                <c:formatCode>#,##0_ </c:formatCode>
                <c:ptCount val="12"/>
                <c:pt idx="0">
                  <c:v>3109767</c:v>
                </c:pt>
                <c:pt idx="1">
                  <c:v>2918348</c:v>
                </c:pt>
                <c:pt idx="2">
                  <c:v>3030889</c:v>
                </c:pt>
                <c:pt idx="3">
                  <c:v>3247051</c:v>
                </c:pt>
                <c:pt idx="4">
                  <c:v>3201299</c:v>
                </c:pt>
                <c:pt idx="5">
                  <c:v>3212867</c:v>
                </c:pt>
                <c:pt idx="6">
                  <c:v>3085367</c:v>
                </c:pt>
                <c:pt idx="7">
                  <c:v>3067345</c:v>
                </c:pt>
                <c:pt idx="8">
                  <c:v>1962623</c:v>
                </c:pt>
                <c:pt idx="9">
                  <c:v>2822992</c:v>
                </c:pt>
                <c:pt idx="10">
                  <c:v>3358467</c:v>
                </c:pt>
                <c:pt idx="11">
                  <c:v>3550598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03-4438-9D8D-5CEB309AA059}"/>
            </c:ext>
          </c:extLst>
        </c:ser>
        <c:ser>
          <c:idx val="0"/>
          <c:order val="1"/>
          <c:tx>
            <c:strRef>
              <c:f>'圖表 (3)'!$B$4</c:f>
              <c:strCache>
                <c:ptCount val="1"/>
                <c:pt idx="0">
                  <c:v>本期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circle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strRef>
              <c:f>'圖表 (3)'!$AF$2:$AQ$2</c:f>
              <c:strCache>
                <c:ptCount val="12"/>
                <c:pt idx="0">
                  <c:v>2024/6月</c:v>
                </c:pt>
                <c:pt idx="1">
                  <c:v>7月</c:v>
                </c:pt>
                <c:pt idx="2">
                  <c:v>8月</c:v>
                </c:pt>
                <c:pt idx="3">
                  <c:v>9月</c:v>
                </c:pt>
                <c:pt idx="4">
                  <c:v>10月</c:v>
                </c:pt>
                <c:pt idx="5">
                  <c:v>11月</c:v>
                </c:pt>
                <c:pt idx="6">
                  <c:v>12月</c:v>
                </c:pt>
                <c:pt idx="7">
                  <c:v>2025/1月</c:v>
                </c:pt>
                <c:pt idx="8">
                  <c:v>2月</c:v>
                </c:pt>
                <c:pt idx="9">
                  <c:v>3月</c:v>
                </c:pt>
                <c:pt idx="10">
                  <c:v>4月</c:v>
                </c:pt>
                <c:pt idx="11">
                  <c:v>5月</c:v>
                </c:pt>
              </c:strCache>
            </c:strRef>
          </c:cat>
          <c:val>
            <c:numRef>
              <c:f>'圖表 (3)'!$AF$4:$AQ$4</c:f>
              <c:numCache>
                <c:formatCode>#,##0_ </c:formatCode>
                <c:ptCount val="12"/>
                <c:pt idx="0">
                  <c:v>4087426</c:v>
                </c:pt>
                <c:pt idx="1">
                  <c:v>3382399</c:v>
                </c:pt>
                <c:pt idx="2">
                  <c:v>4001961</c:v>
                </c:pt>
                <c:pt idx="3">
                  <c:v>2634719</c:v>
                </c:pt>
                <c:pt idx="4">
                  <c:v>2389187</c:v>
                </c:pt>
                <c:pt idx="5">
                  <c:v>3749813</c:v>
                </c:pt>
                <c:pt idx="6">
                  <c:v>4589431</c:v>
                </c:pt>
                <c:pt idx="7">
                  <c:v>3191208</c:v>
                </c:pt>
                <c:pt idx="8">
                  <c:v>1897170</c:v>
                </c:pt>
                <c:pt idx="9">
                  <c:v>3156259</c:v>
                </c:pt>
                <c:pt idx="10">
                  <c:v>2574441</c:v>
                </c:pt>
                <c:pt idx="11">
                  <c:v>2827507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03-4438-9D8D-5CEB309AA059}"/>
            </c:ext>
          </c:extLst>
        </c:ser>
        <c:ser>
          <c:idx val="2"/>
          <c:order val="2"/>
          <c:tx>
            <c:strRef>
              <c:f>'\\192.72.80.100\預拌事業處\企劃部\高峰會資料\高峰會1120112\[國內各區預拌混凝土出貨明細表0110.xlsx]合併'!$K$2</c:f>
              <c:strCache>
                <c:ptCount val="1"/>
              </c:strCache>
            </c:strRef>
          </c:tx>
          <c:cat>
            <c:strRef>
              <c:f>'圖表 (3)'!$AF$2:$AQ$2</c:f>
              <c:strCache>
                <c:ptCount val="12"/>
                <c:pt idx="0">
                  <c:v>2024/6月</c:v>
                </c:pt>
                <c:pt idx="1">
                  <c:v>7月</c:v>
                </c:pt>
                <c:pt idx="2">
                  <c:v>8月</c:v>
                </c:pt>
                <c:pt idx="3">
                  <c:v>9月</c:v>
                </c:pt>
                <c:pt idx="4">
                  <c:v>10月</c:v>
                </c:pt>
                <c:pt idx="5">
                  <c:v>11月</c:v>
                </c:pt>
                <c:pt idx="6">
                  <c:v>12月</c:v>
                </c:pt>
                <c:pt idx="7">
                  <c:v>2025/1月</c:v>
                </c:pt>
                <c:pt idx="8">
                  <c:v>2月</c:v>
                </c:pt>
                <c:pt idx="9">
                  <c:v>3月</c:v>
                </c:pt>
                <c:pt idx="10">
                  <c:v>4月</c:v>
                </c:pt>
                <c:pt idx="11">
                  <c:v>5月</c:v>
                </c:pt>
              </c:strCache>
            </c:strRef>
          </c:cat>
          <c:val>
            <c:numRef>
              <c:f>[1]合併!$L$2:$M$2</c:f>
              <c:numCache>
                <c:formatCode>General</c:formatCode>
                <c:ptCount val="2"/>
                <c:pt idx="0">
                  <c:v>0</c:v>
                </c:pt>
                <c:pt idx="1">
                  <c:v>2.1146953405017922E-2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203-4438-9D8D-5CEB309AA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2282127"/>
        <c:axId val="1"/>
      </c:lineChart>
      <c:catAx>
        <c:axId val="175228212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1000000"/>
        </c:scaling>
        <c:delete val="0"/>
        <c:axPos val="l"/>
        <c:numFmt formatCode="#,##0_ " sourceLinked="1"/>
        <c:majorTickMark val="out"/>
        <c:minorTickMark val="none"/>
        <c:tickLblPos val="nextTo"/>
        <c:crossAx val="1752282127"/>
        <c:crosses val="autoZero"/>
        <c:crossBetween val="between"/>
      </c:valAx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0.44255050102542848"/>
          <c:y val="2.8368774262498623E-2"/>
          <c:w val="0.29857476064479793"/>
          <c:h val="8.837003159036258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txPr>
    <a:bodyPr/>
    <a:lstStyle/>
    <a:p>
      <a:pPr>
        <a:defRPr>
          <a:latin typeface="微軟正黑體" pitchFamily="34" charset="-120"/>
          <a:ea typeface="微軟正黑體" pitchFamily="34" charset="-120"/>
        </a:defRPr>
      </a:pPr>
      <a:endParaRPr lang="zh-TW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  <a:latin typeface="微軟正黑體" pitchFamily="34" charset="-120"/>
                    <a:ea typeface="微軟正黑體" pitchFamily="34" charset="-120"/>
                  </a:defRPr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物價指數!$BC$2:$BZ$2</c:f>
              <c:strCache>
                <c:ptCount val="24"/>
                <c:pt idx="0">
                  <c:v>2023年
7月</c:v>
                </c:pt>
                <c:pt idx="1">
                  <c:v>8月</c:v>
                </c:pt>
                <c:pt idx="2">
                  <c:v>9月</c:v>
                </c:pt>
                <c:pt idx="3">
                  <c:v>10月</c:v>
                </c:pt>
                <c:pt idx="4">
                  <c:v>11月</c:v>
                </c:pt>
                <c:pt idx="5">
                  <c:v>12月</c:v>
                </c:pt>
                <c:pt idx="6">
                  <c:v>2024年
1月</c:v>
                </c:pt>
                <c:pt idx="7">
                  <c:v>2月</c:v>
                </c:pt>
                <c:pt idx="8">
                  <c:v>3月</c:v>
                </c:pt>
                <c:pt idx="9">
                  <c:v>4月</c:v>
                </c:pt>
                <c:pt idx="10">
                  <c:v>5月</c:v>
                </c:pt>
                <c:pt idx="11">
                  <c:v>6月</c:v>
                </c:pt>
                <c:pt idx="12">
                  <c:v>7月</c:v>
                </c:pt>
                <c:pt idx="13">
                  <c:v>8月</c:v>
                </c:pt>
                <c:pt idx="14">
                  <c:v>9月</c:v>
                </c:pt>
                <c:pt idx="15">
                  <c:v>10月</c:v>
                </c:pt>
                <c:pt idx="16">
                  <c:v>11月</c:v>
                </c:pt>
                <c:pt idx="17">
                  <c:v>12月</c:v>
                </c:pt>
                <c:pt idx="18">
                  <c:v>2025年
1月</c:v>
                </c:pt>
                <c:pt idx="19">
                  <c:v>2月</c:v>
                </c:pt>
                <c:pt idx="20">
                  <c:v>3月</c:v>
                </c:pt>
                <c:pt idx="21">
                  <c:v>4月</c:v>
                </c:pt>
                <c:pt idx="22">
                  <c:v>5月</c:v>
                </c:pt>
                <c:pt idx="23">
                  <c:v>6月</c:v>
                </c:pt>
              </c:strCache>
            </c:strRef>
          </c:cat>
          <c:val>
            <c:numRef>
              <c:f>物價指數!$BC$3:$BZ$3</c:f>
              <c:numCache>
                <c:formatCode>0.0;_ࣿ</c:formatCode>
                <c:ptCount val="24"/>
                <c:pt idx="0">
                  <c:v>120.53</c:v>
                </c:pt>
                <c:pt idx="1">
                  <c:v>120.81</c:v>
                </c:pt>
                <c:pt idx="2">
                  <c:v>121.08</c:v>
                </c:pt>
                <c:pt idx="3">
                  <c:v>121.4</c:v>
                </c:pt>
                <c:pt idx="4">
                  <c:v>121.4</c:v>
                </c:pt>
                <c:pt idx="5">
                  <c:v>121.66</c:v>
                </c:pt>
                <c:pt idx="6">
                  <c:v>123.44</c:v>
                </c:pt>
                <c:pt idx="7">
                  <c:v>123.94</c:v>
                </c:pt>
                <c:pt idx="8">
                  <c:v>124.17</c:v>
                </c:pt>
                <c:pt idx="9">
                  <c:v>124.26</c:v>
                </c:pt>
                <c:pt idx="10">
                  <c:v>124.45</c:v>
                </c:pt>
                <c:pt idx="11">
                  <c:v>124.64</c:v>
                </c:pt>
                <c:pt idx="12">
                  <c:v>124.79</c:v>
                </c:pt>
                <c:pt idx="13">
                  <c:v>124.98</c:v>
                </c:pt>
                <c:pt idx="14">
                  <c:v>124.87</c:v>
                </c:pt>
                <c:pt idx="15">
                  <c:v>124.87</c:v>
                </c:pt>
                <c:pt idx="16">
                  <c:v>124.64</c:v>
                </c:pt>
                <c:pt idx="17">
                  <c:v>124.57</c:v>
                </c:pt>
                <c:pt idx="18">
                  <c:v>124.69</c:v>
                </c:pt>
                <c:pt idx="19">
                  <c:v>124.69</c:v>
                </c:pt>
                <c:pt idx="20">
                  <c:v>124.71</c:v>
                </c:pt>
                <c:pt idx="21">
                  <c:v>124.75</c:v>
                </c:pt>
                <c:pt idx="22">
                  <c:v>124.82</c:v>
                </c:pt>
                <c:pt idx="23">
                  <c:v>124.79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ADD-48A9-A969-1086C81DC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1720448"/>
        <c:axId val="401721984"/>
      </c:lineChart>
      <c:catAx>
        <c:axId val="401720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微軟正黑體" pitchFamily="34" charset="-120"/>
                <a:ea typeface="微軟正黑體" pitchFamily="34" charset="-120"/>
              </a:defRPr>
            </a:pPr>
            <a:endParaRPr lang="zh-TW"/>
          </a:p>
        </c:txPr>
        <c:crossAx val="401721984"/>
        <c:crosses val="autoZero"/>
        <c:auto val="1"/>
        <c:lblAlgn val="ctr"/>
        <c:lblOffset val="100"/>
        <c:noMultiLvlLbl val="0"/>
      </c:catAx>
      <c:valAx>
        <c:axId val="401721984"/>
        <c:scaling>
          <c:orientation val="minMax"/>
          <c:min val="90"/>
        </c:scaling>
        <c:delete val="0"/>
        <c:axPos val="l"/>
        <c:majorGridlines/>
        <c:numFmt formatCode="#,##0_);\(#,##0\)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微軟正黑體" pitchFamily="34" charset="-120"/>
                <a:ea typeface="微軟正黑體" pitchFamily="34" charset="-120"/>
              </a:defRPr>
            </a:pPr>
            <a:endParaRPr lang="zh-TW"/>
          </a:p>
        </c:txPr>
        <c:crossAx val="401720448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CE14BA-43E1-45F0-ADC6-FB875084BC95}" type="doc">
      <dgm:prSet loTypeId="urn:microsoft.com/office/officeart/2005/8/layout/radial5" loCatId="cycl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F3B46F4-64EF-4D65-8CD7-FD78EAC1C198}">
      <dgm:prSet phldrT="[文字]"/>
      <dgm:spPr/>
      <dgm:t>
        <a:bodyPr/>
        <a:lstStyle/>
        <a:p>
          <a:r>
            <a:rPr lang="zh-TW" altLang="en-US" dirty="0" smtClean="0"/>
            <a:t>公司沿革</a:t>
          </a:r>
          <a:endParaRPr lang="zh-TW" altLang="en-US" dirty="0"/>
        </a:p>
      </dgm:t>
    </dgm:pt>
    <dgm:pt modelId="{2D40F076-E370-44BF-9E5F-F0773F67A418}" type="parTrans" cxnId="{96D58119-F229-49CB-8B31-397EC33C74E3}">
      <dgm:prSet/>
      <dgm:spPr/>
      <dgm:t>
        <a:bodyPr/>
        <a:lstStyle/>
        <a:p>
          <a:endParaRPr lang="zh-TW" altLang="en-US"/>
        </a:p>
      </dgm:t>
    </dgm:pt>
    <dgm:pt modelId="{0220C44C-83A9-4E7A-AE82-212B6B7102CA}" type="sibTrans" cxnId="{96D58119-F229-49CB-8B31-397EC33C74E3}">
      <dgm:prSet/>
      <dgm:spPr/>
      <dgm:t>
        <a:bodyPr/>
        <a:lstStyle/>
        <a:p>
          <a:endParaRPr lang="zh-TW" altLang="en-US"/>
        </a:p>
      </dgm:t>
    </dgm:pt>
    <dgm:pt modelId="{5CB03F4A-1C72-4145-B63F-4E9DCBDEA5D1}">
      <dgm:prSet phldrT="[文字]"/>
      <dgm:spPr/>
      <dgm:t>
        <a:bodyPr/>
        <a:lstStyle/>
        <a:p>
          <a:r>
            <a:rPr lang="zh-TW" altLang="en-US" b="1" dirty="0" smtClean="0"/>
            <a:t>國內重要轉投資公司</a:t>
          </a:r>
          <a:endParaRPr lang="zh-TW" altLang="en-US" dirty="0"/>
        </a:p>
      </dgm:t>
    </dgm:pt>
    <dgm:pt modelId="{84F438D5-36EE-4F72-A858-E6A72C1B026A}" type="parTrans" cxnId="{9D8F626E-53E6-42FC-A8B2-AD12A470CEB6}">
      <dgm:prSet/>
      <dgm:spPr/>
      <dgm:t>
        <a:bodyPr/>
        <a:lstStyle/>
        <a:p>
          <a:endParaRPr lang="zh-TW" altLang="en-US"/>
        </a:p>
      </dgm:t>
    </dgm:pt>
    <dgm:pt modelId="{340D829B-464A-477A-9438-E6662FF01633}" type="sibTrans" cxnId="{9D8F626E-53E6-42FC-A8B2-AD12A470CEB6}">
      <dgm:prSet/>
      <dgm:spPr/>
      <dgm:t>
        <a:bodyPr/>
        <a:lstStyle/>
        <a:p>
          <a:endParaRPr lang="zh-TW" altLang="en-US"/>
        </a:p>
      </dgm:t>
    </dgm:pt>
    <dgm:pt modelId="{2845B144-2945-42FA-B43C-4D6843F58C7E}">
      <dgm:prSet phldrT="[文字]"/>
      <dgm:spPr/>
      <dgm:t>
        <a:bodyPr/>
        <a:lstStyle/>
        <a:p>
          <a:r>
            <a:rPr lang="zh-TW" altLang="en-US" b="1" dirty="0" smtClean="0"/>
            <a:t>境外轉投資公司</a:t>
          </a:r>
          <a:endParaRPr lang="zh-TW" altLang="en-US" dirty="0"/>
        </a:p>
      </dgm:t>
    </dgm:pt>
    <dgm:pt modelId="{34C831EB-A2D1-4CA9-95EB-8FD635F784CD}" type="parTrans" cxnId="{019F17F0-F146-4DCE-AEF4-66D1BAE5C22C}">
      <dgm:prSet/>
      <dgm:spPr/>
      <dgm:t>
        <a:bodyPr/>
        <a:lstStyle/>
        <a:p>
          <a:endParaRPr lang="zh-TW" altLang="en-US"/>
        </a:p>
      </dgm:t>
    </dgm:pt>
    <dgm:pt modelId="{1C7050FA-4B0E-4CBB-9286-329C064C1722}" type="sibTrans" cxnId="{019F17F0-F146-4DCE-AEF4-66D1BAE5C22C}">
      <dgm:prSet/>
      <dgm:spPr/>
      <dgm:t>
        <a:bodyPr/>
        <a:lstStyle/>
        <a:p>
          <a:endParaRPr lang="zh-TW" altLang="en-US"/>
        </a:p>
      </dgm:t>
    </dgm:pt>
    <dgm:pt modelId="{D7BDDD0F-35BE-4A5F-A7D5-1A67FEA762B0}">
      <dgm:prSet phldrT="[文字]"/>
      <dgm:spPr/>
      <dgm:t>
        <a:bodyPr/>
        <a:lstStyle/>
        <a:p>
          <a:r>
            <a:rPr lang="zh-TW" altLang="en-US" b="1" dirty="0" smtClean="0"/>
            <a:t>國內本業</a:t>
          </a:r>
          <a:endParaRPr lang="zh-TW" altLang="en-US" dirty="0"/>
        </a:p>
      </dgm:t>
    </dgm:pt>
    <dgm:pt modelId="{93351674-6EA3-4A21-8885-6E2E2F9B3E60}" type="parTrans" cxnId="{27127BFF-0AE4-49D9-9E1B-D3BBB1447986}">
      <dgm:prSet/>
      <dgm:spPr/>
      <dgm:t>
        <a:bodyPr/>
        <a:lstStyle/>
        <a:p>
          <a:endParaRPr lang="zh-TW" altLang="en-US"/>
        </a:p>
      </dgm:t>
    </dgm:pt>
    <dgm:pt modelId="{EAAAEAB0-B909-4B89-9B4C-0E291305ECD6}" type="sibTrans" cxnId="{27127BFF-0AE4-49D9-9E1B-D3BBB1447986}">
      <dgm:prSet/>
      <dgm:spPr/>
      <dgm:t>
        <a:bodyPr/>
        <a:lstStyle/>
        <a:p>
          <a:endParaRPr lang="zh-TW" altLang="en-US"/>
        </a:p>
      </dgm:t>
    </dgm:pt>
    <dgm:pt modelId="{BDA290B4-80B3-485B-B561-72BEFE36FF95}" type="pres">
      <dgm:prSet presAssocID="{15CE14BA-43E1-45F0-ADC6-FB875084BC9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FAB9BF0-3450-49FC-A6D8-21A20E37FD1A}" type="pres">
      <dgm:prSet presAssocID="{5F3B46F4-64EF-4D65-8CD7-FD78EAC1C198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E2C44228-EE9C-4FAD-976E-AC6A54D40AAD}" type="pres">
      <dgm:prSet presAssocID="{84F438D5-36EE-4F72-A858-E6A72C1B026A}" presName="parTrans" presStyleLbl="sibTrans2D1" presStyleIdx="0" presStyleCnt="3"/>
      <dgm:spPr/>
      <dgm:t>
        <a:bodyPr/>
        <a:lstStyle/>
        <a:p>
          <a:endParaRPr lang="zh-TW" altLang="en-US"/>
        </a:p>
      </dgm:t>
    </dgm:pt>
    <dgm:pt modelId="{58EA4147-6A3A-4640-B481-ACFDA7CE85D4}" type="pres">
      <dgm:prSet presAssocID="{84F438D5-36EE-4F72-A858-E6A72C1B026A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0FB63D87-5269-40CE-AA45-A566A6E47120}" type="pres">
      <dgm:prSet presAssocID="{5CB03F4A-1C72-4145-B63F-4E9DCBDEA5D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61DBB5-8D2C-49CA-A9BF-8CDA0E85DC79}" type="pres">
      <dgm:prSet presAssocID="{34C831EB-A2D1-4CA9-95EB-8FD635F784CD}" presName="parTrans" presStyleLbl="sibTrans2D1" presStyleIdx="1" presStyleCnt="3"/>
      <dgm:spPr/>
      <dgm:t>
        <a:bodyPr/>
        <a:lstStyle/>
        <a:p>
          <a:endParaRPr lang="zh-TW" altLang="en-US"/>
        </a:p>
      </dgm:t>
    </dgm:pt>
    <dgm:pt modelId="{21D1CCDB-5F60-4018-87C7-739C1CFC746C}" type="pres">
      <dgm:prSet presAssocID="{34C831EB-A2D1-4CA9-95EB-8FD635F784CD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700367E1-4800-416D-8EC4-160C7FBB6C7C}" type="pres">
      <dgm:prSet presAssocID="{2845B144-2945-42FA-B43C-4D6843F58C7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601B8C-3ADB-460B-A851-97F47D0098F9}" type="pres">
      <dgm:prSet presAssocID="{93351674-6EA3-4A21-8885-6E2E2F9B3E60}" presName="parTrans" presStyleLbl="sibTrans2D1" presStyleIdx="2" presStyleCnt="3"/>
      <dgm:spPr/>
      <dgm:t>
        <a:bodyPr/>
        <a:lstStyle/>
        <a:p>
          <a:endParaRPr lang="zh-TW" altLang="en-US"/>
        </a:p>
      </dgm:t>
    </dgm:pt>
    <dgm:pt modelId="{D882FEB6-8472-41B4-A876-2DB257750440}" type="pres">
      <dgm:prSet presAssocID="{93351674-6EA3-4A21-8885-6E2E2F9B3E60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7F34B0BA-3F6A-4377-ABEB-8BEC8EE13166}" type="pres">
      <dgm:prSet presAssocID="{D7BDDD0F-35BE-4A5F-A7D5-1A67FEA762B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BAE1A7F-BC30-4DF9-AFD4-E5FFEA17AB90}" type="presOf" srcId="{93351674-6EA3-4A21-8885-6E2E2F9B3E60}" destId="{8D601B8C-3ADB-460B-A851-97F47D0098F9}" srcOrd="0" destOrd="0" presId="urn:microsoft.com/office/officeart/2005/8/layout/radial5"/>
    <dgm:cxn modelId="{9D8F626E-53E6-42FC-A8B2-AD12A470CEB6}" srcId="{5F3B46F4-64EF-4D65-8CD7-FD78EAC1C198}" destId="{5CB03F4A-1C72-4145-B63F-4E9DCBDEA5D1}" srcOrd="0" destOrd="0" parTransId="{84F438D5-36EE-4F72-A858-E6A72C1B026A}" sibTransId="{340D829B-464A-477A-9438-E6662FF01633}"/>
    <dgm:cxn modelId="{019F17F0-F146-4DCE-AEF4-66D1BAE5C22C}" srcId="{5F3B46F4-64EF-4D65-8CD7-FD78EAC1C198}" destId="{2845B144-2945-42FA-B43C-4D6843F58C7E}" srcOrd="1" destOrd="0" parTransId="{34C831EB-A2D1-4CA9-95EB-8FD635F784CD}" sibTransId="{1C7050FA-4B0E-4CBB-9286-329C064C1722}"/>
    <dgm:cxn modelId="{5F4969A8-5046-4D96-8D8F-3042AD6FD2CE}" type="presOf" srcId="{5F3B46F4-64EF-4D65-8CD7-FD78EAC1C198}" destId="{7FAB9BF0-3450-49FC-A6D8-21A20E37FD1A}" srcOrd="0" destOrd="0" presId="urn:microsoft.com/office/officeart/2005/8/layout/radial5"/>
    <dgm:cxn modelId="{8A23C626-379A-4E08-B8B9-7AD5AED90C88}" type="presOf" srcId="{93351674-6EA3-4A21-8885-6E2E2F9B3E60}" destId="{D882FEB6-8472-41B4-A876-2DB257750440}" srcOrd="1" destOrd="0" presId="urn:microsoft.com/office/officeart/2005/8/layout/radial5"/>
    <dgm:cxn modelId="{0867B318-BF71-428E-BA71-045BB1F4AC38}" type="presOf" srcId="{5CB03F4A-1C72-4145-B63F-4E9DCBDEA5D1}" destId="{0FB63D87-5269-40CE-AA45-A566A6E47120}" srcOrd="0" destOrd="0" presId="urn:microsoft.com/office/officeart/2005/8/layout/radial5"/>
    <dgm:cxn modelId="{783A9A13-B15B-4312-A6B5-27CF0FEBA5AE}" type="presOf" srcId="{34C831EB-A2D1-4CA9-95EB-8FD635F784CD}" destId="{1361DBB5-8D2C-49CA-A9BF-8CDA0E85DC79}" srcOrd="0" destOrd="0" presId="urn:microsoft.com/office/officeart/2005/8/layout/radial5"/>
    <dgm:cxn modelId="{96D58119-F229-49CB-8B31-397EC33C74E3}" srcId="{15CE14BA-43E1-45F0-ADC6-FB875084BC95}" destId="{5F3B46F4-64EF-4D65-8CD7-FD78EAC1C198}" srcOrd="0" destOrd="0" parTransId="{2D40F076-E370-44BF-9E5F-F0773F67A418}" sibTransId="{0220C44C-83A9-4E7A-AE82-212B6B7102CA}"/>
    <dgm:cxn modelId="{32247D0F-20D3-4BF2-8EB1-5CC42DDE28CE}" type="presOf" srcId="{84F438D5-36EE-4F72-A858-E6A72C1B026A}" destId="{58EA4147-6A3A-4640-B481-ACFDA7CE85D4}" srcOrd="1" destOrd="0" presId="urn:microsoft.com/office/officeart/2005/8/layout/radial5"/>
    <dgm:cxn modelId="{27127BFF-0AE4-49D9-9E1B-D3BBB1447986}" srcId="{5F3B46F4-64EF-4D65-8CD7-FD78EAC1C198}" destId="{D7BDDD0F-35BE-4A5F-A7D5-1A67FEA762B0}" srcOrd="2" destOrd="0" parTransId="{93351674-6EA3-4A21-8885-6E2E2F9B3E60}" sibTransId="{EAAAEAB0-B909-4B89-9B4C-0E291305ECD6}"/>
    <dgm:cxn modelId="{B1C08554-D63C-4F02-B96E-09FF1E1195F5}" type="presOf" srcId="{84F438D5-36EE-4F72-A858-E6A72C1B026A}" destId="{E2C44228-EE9C-4FAD-976E-AC6A54D40AAD}" srcOrd="0" destOrd="0" presId="urn:microsoft.com/office/officeart/2005/8/layout/radial5"/>
    <dgm:cxn modelId="{2DAC5788-934D-4A26-8C63-26B664E2D941}" type="presOf" srcId="{2845B144-2945-42FA-B43C-4D6843F58C7E}" destId="{700367E1-4800-416D-8EC4-160C7FBB6C7C}" srcOrd="0" destOrd="0" presId="urn:microsoft.com/office/officeart/2005/8/layout/radial5"/>
    <dgm:cxn modelId="{53488E8A-B2F8-4CD0-B756-05A0116593A9}" type="presOf" srcId="{15CE14BA-43E1-45F0-ADC6-FB875084BC95}" destId="{BDA290B4-80B3-485B-B561-72BEFE36FF95}" srcOrd="0" destOrd="0" presId="urn:microsoft.com/office/officeart/2005/8/layout/radial5"/>
    <dgm:cxn modelId="{C1A422B2-DA00-4C01-B735-C32625A341FD}" type="presOf" srcId="{D7BDDD0F-35BE-4A5F-A7D5-1A67FEA762B0}" destId="{7F34B0BA-3F6A-4377-ABEB-8BEC8EE13166}" srcOrd="0" destOrd="0" presId="urn:microsoft.com/office/officeart/2005/8/layout/radial5"/>
    <dgm:cxn modelId="{225A1857-74D8-4093-95CB-3A080F882772}" type="presOf" srcId="{34C831EB-A2D1-4CA9-95EB-8FD635F784CD}" destId="{21D1CCDB-5F60-4018-87C7-739C1CFC746C}" srcOrd="1" destOrd="0" presId="urn:microsoft.com/office/officeart/2005/8/layout/radial5"/>
    <dgm:cxn modelId="{9E0EAD4B-2648-4A29-B4E0-92BDFE676991}" type="presParOf" srcId="{BDA290B4-80B3-485B-B561-72BEFE36FF95}" destId="{7FAB9BF0-3450-49FC-A6D8-21A20E37FD1A}" srcOrd="0" destOrd="0" presId="urn:microsoft.com/office/officeart/2005/8/layout/radial5"/>
    <dgm:cxn modelId="{B0E3F21D-418C-4ADE-9063-E5F7F3A550F4}" type="presParOf" srcId="{BDA290B4-80B3-485B-B561-72BEFE36FF95}" destId="{E2C44228-EE9C-4FAD-976E-AC6A54D40AAD}" srcOrd="1" destOrd="0" presId="urn:microsoft.com/office/officeart/2005/8/layout/radial5"/>
    <dgm:cxn modelId="{78050613-50C3-4000-912F-2D4E9643D58A}" type="presParOf" srcId="{E2C44228-EE9C-4FAD-976E-AC6A54D40AAD}" destId="{58EA4147-6A3A-4640-B481-ACFDA7CE85D4}" srcOrd="0" destOrd="0" presId="urn:microsoft.com/office/officeart/2005/8/layout/radial5"/>
    <dgm:cxn modelId="{12BFE2B9-9C0A-4A81-B79A-981F653E364C}" type="presParOf" srcId="{BDA290B4-80B3-485B-B561-72BEFE36FF95}" destId="{0FB63D87-5269-40CE-AA45-A566A6E47120}" srcOrd="2" destOrd="0" presId="urn:microsoft.com/office/officeart/2005/8/layout/radial5"/>
    <dgm:cxn modelId="{36462379-CB34-4491-985E-54E72E9C72F3}" type="presParOf" srcId="{BDA290B4-80B3-485B-B561-72BEFE36FF95}" destId="{1361DBB5-8D2C-49CA-A9BF-8CDA0E85DC79}" srcOrd="3" destOrd="0" presId="urn:microsoft.com/office/officeart/2005/8/layout/radial5"/>
    <dgm:cxn modelId="{243A5267-4541-4792-AD66-FC311093F63C}" type="presParOf" srcId="{1361DBB5-8D2C-49CA-A9BF-8CDA0E85DC79}" destId="{21D1CCDB-5F60-4018-87C7-739C1CFC746C}" srcOrd="0" destOrd="0" presId="urn:microsoft.com/office/officeart/2005/8/layout/radial5"/>
    <dgm:cxn modelId="{20ED1DF4-5BE4-44B2-B6AE-8B7E1D85A1DF}" type="presParOf" srcId="{BDA290B4-80B3-485B-B561-72BEFE36FF95}" destId="{700367E1-4800-416D-8EC4-160C7FBB6C7C}" srcOrd="4" destOrd="0" presId="urn:microsoft.com/office/officeart/2005/8/layout/radial5"/>
    <dgm:cxn modelId="{8E548D84-EB40-4FB9-A9FE-A63604B317E0}" type="presParOf" srcId="{BDA290B4-80B3-485B-B561-72BEFE36FF95}" destId="{8D601B8C-3ADB-460B-A851-97F47D0098F9}" srcOrd="5" destOrd="0" presId="urn:microsoft.com/office/officeart/2005/8/layout/radial5"/>
    <dgm:cxn modelId="{250531A4-7B38-4CAE-BC0E-2F87F7CD8A72}" type="presParOf" srcId="{8D601B8C-3ADB-460B-A851-97F47D0098F9}" destId="{D882FEB6-8472-41B4-A876-2DB257750440}" srcOrd="0" destOrd="0" presId="urn:microsoft.com/office/officeart/2005/8/layout/radial5"/>
    <dgm:cxn modelId="{61554163-7F32-4115-A11E-343C3D4FC35F}" type="presParOf" srcId="{BDA290B4-80B3-485B-B561-72BEFE36FF95}" destId="{7F34B0BA-3F6A-4377-ABEB-8BEC8EE13166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C51524-7A70-419A-BB48-C973B14239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89C509B-AFBB-4E0F-8881-D0B8F3AEE181}">
      <dgm:prSet/>
      <dgm:spPr/>
      <dgm:t>
        <a:bodyPr/>
        <a:lstStyle/>
        <a:p>
          <a:pPr rtl="0"/>
          <a:r>
            <a:rPr kumimoji="1" lang="zh-TW" dirty="0" smtClean="0"/>
            <a:t>科技廠</a:t>
          </a:r>
          <a:r>
            <a:rPr kumimoji="1" lang="zh-TW" altLang="en-US" dirty="0" smtClean="0"/>
            <a:t>房</a:t>
          </a:r>
          <a:r>
            <a:rPr kumimoji="1" lang="zh-TW" dirty="0" smtClean="0"/>
            <a:t>在全省遍地開發</a:t>
          </a:r>
          <a:r>
            <a:rPr kumimoji="1" lang="en-US" altLang="zh-TW" dirty="0" smtClean="0"/>
            <a:t>(</a:t>
          </a:r>
          <a:r>
            <a:rPr kumimoji="1" lang="zh-TW" altLang="zh-TW" dirty="0" smtClean="0"/>
            <a:t>桃竹苗大矽谷</a:t>
          </a:r>
          <a:r>
            <a:rPr kumimoji="1" lang="zh-TW" dirty="0" smtClean="0"/>
            <a:t>、</a:t>
          </a:r>
          <a:r>
            <a:rPr kumimoji="1" lang="zh-TW" altLang="en-US" dirty="0" smtClean="0"/>
            <a:t>大南方新矽谷計畫等</a:t>
          </a:r>
          <a:r>
            <a:rPr kumimoji="1" lang="en-US" altLang="zh-TW" dirty="0" smtClean="0"/>
            <a:t>)</a:t>
          </a:r>
          <a:r>
            <a:rPr kumimoji="1" lang="zh-TW" altLang="en-US" dirty="0" smtClean="0"/>
            <a:t>及</a:t>
          </a:r>
          <a:r>
            <a:rPr kumimoji="1" lang="zh-TW" dirty="0" smtClean="0"/>
            <a:t>輝達可能帶來的供應鏈建廠，加上危老都更重建建案，預期對預拌混凝土的需求應可維持。</a:t>
          </a:r>
          <a:endParaRPr lang="zh-TW" dirty="0"/>
        </a:p>
      </dgm:t>
    </dgm:pt>
    <dgm:pt modelId="{2129D134-3CB1-4C4E-B04D-E581F355C6D3}" type="parTrans" cxnId="{A9758E3C-5A83-4A46-ACB1-9DFD51039BCF}">
      <dgm:prSet/>
      <dgm:spPr/>
      <dgm:t>
        <a:bodyPr/>
        <a:lstStyle/>
        <a:p>
          <a:endParaRPr lang="zh-TW" altLang="en-US"/>
        </a:p>
      </dgm:t>
    </dgm:pt>
    <dgm:pt modelId="{E0E9345A-3094-4657-AD2A-F8B32065C2FF}" type="sibTrans" cxnId="{A9758E3C-5A83-4A46-ACB1-9DFD51039BCF}">
      <dgm:prSet/>
      <dgm:spPr/>
      <dgm:t>
        <a:bodyPr/>
        <a:lstStyle/>
        <a:p>
          <a:endParaRPr lang="zh-TW" altLang="en-US"/>
        </a:p>
      </dgm:t>
    </dgm:pt>
    <dgm:pt modelId="{92951753-F94A-4D7F-A7CF-D7BEB31627F1}">
      <dgm:prSet/>
      <dgm:spPr/>
      <dgm:t>
        <a:bodyPr/>
        <a:lstStyle/>
        <a:p>
          <a:pPr rtl="0"/>
          <a:r>
            <a:rPr kumimoji="1" lang="zh-TW" altLang="en-US" dirty="0" smtClean="0"/>
            <a:t>目前公司已經將高彈性模數混凝土，正式應用在科技大廠於高雄園區的先進建廠計畫中，未來也將擴展到新竹寶山二期、中科二期、嘉義科、南科與高雄楠梓等科學園區。</a:t>
          </a:r>
          <a:endParaRPr lang="zh-TW" dirty="0"/>
        </a:p>
      </dgm:t>
    </dgm:pt>
    <dgm:pt modelId="{DA0BB37A-F711-492C-9B63-F4D1C4A89A54}" type="parTrans" cxnId="{8614E2EB-D58C-49A0-BC6C-9D476FFD9422}">
      <dgm:prSet/>
      <dgm:spPr/>
      <dgm:t>
        <a:bodyPr/>
        <a:lstStyle/>
        <a:p>
          <a:endParaRPr lang="zh-TW" altLang="en-US"/>
        </a:p>
      </dgm:t>
    </dgm:pt>
    <dgm:pt modelId="{72B32B63-1BCF-486A-A7B2-F1D7C76C091E}" type="sibTrans" cxnId="{8614E2EB-D58C-49A0-BC6C-9D476FFD9422}">
      <dgm:prSet/>
      <dgm:spPr/>
      <dgm:t>
        <a:bodyPr/>
        <a:lstStyle/>
        <a:p>
          <a:endParaRPr lang="zh-TW" altLang="en-US"/>
        </a:p>
      </dgm:t>
    </dgm:pt>
    <dgm:pt modelId="{740E3CE1-587F-43C4-9BFC-5767A4982EEF}">
      <dgm:prSet/>
      <dgm:spPr/>
      <dgm:t>
        <a:bodyPr/>
        <a:lstStyle/>
        <a:p>
          <a:pPr rtl="0"/>
          <a:r>
            <a:rPr kumimoji="1" lang="zh-TW" altLang="en-US" dirty="0" smtClean="0"/>
            <a:t>集團佈局轉型未來仍會維持</a:t>
          </a:r>
          <a:r>
            <a:rPr kumimoji="1" lang="en-US" altLang="en-US" dirty="0" smtClean="0"/>
            <a:t>333</a:t>
          </a:r>
          <a:r>
            <a:rPr kumimoji="1" lang="zh-TW" altLang="en-US" dirty="0" smtClean="0"/>
            <a:t>的比例原則，</a:t>
          </a:r>
          <a:r>
            <a:rPr kumimoji="1" lang="en-US" altLang="en-US" dirty="0" smtClean="0"/>
            <a:t>3</a:t>
          </a:r>
          <a:r>
            <a:rPr kumimoji="1" lang="zh-TW" altLang="en-US" dirty="0" smtClean="0"/>
            <a:t>成廠房、</a:t>
          </a:r>
          <a:r>
            <a:rPr kumimoji="1" lang="en-US" altLang="en-US" dirty="0" smtClean="0"/>
            <a:t>3</a:t>
          </a:r>
          <a:r>
            <a:rPr kumimoji="1" lang="zh-TW" altLang="en-US" dirty="0" smtClean="0"/>
            <a:t>成住宅、</a:t>
          </a:r>
          <a:r>
            <a:rPr kumimoji="1" lang="en-US" altLang="en-US" dirty="0" smtClean="0"/>
            <a:t>3</a:t>
          </a:r>
          <a:r>
            <a:rPr kumimoji="1" lang="zh-TW" altLang="en-US" dirty="0" smtClean="0"/>
            <a:t>成公共建設，期待未來持平、持穩、獲利表現更</a:t>
          </a:r>
          <a:r>
            <a:rPr kumimoji="1" lang="zh-TW" altLang="en-US" dirty="0" smtClean="0"/>
            <a:t>佳。</a:t>
          </a:r>
          <a:endParaRPr lang="zh-TW" dirty="0"/>
        </a:p>
      </dgm:t>
    </dgm:pt>
    <dgm:pt modelId="{C689AF5F-70FF-4FD5-86A0-874B78FAA952}" type="parTrans" cxnId="{C09098CB-B710-440F-95F3-5FA5B0CBD39F}">
      <dgm:prSet/>
      <dgm:spPr/>
      <dgm:t>
        <a:bodyPr/>
        <a:lstStyle/>
        <a:p>
          <a:endParaRPr lang="zh-TW" altLang="en-US"/>
        </a:p>
      </dgm:t>
    </dgm:pt>
    <dgm:pt modelId="{BE7528F8-05A6-47FA-8D84-8C20B562FB0C}" type="sibTrans" cxnId="{C09098CB-B710-440F-95F3-5FA5B0CBD39F}">
      <dgm:prSet/>
      <dgm:spPr/>
      <dgm:t>
        <a:bodyPr/>
        <a:lstStyle/>
        <a:p>
          <a:endParaRPr lang="zh-TW" altLang="en-US"/>
        </a:p>
      </dgm:t>
    </dgm:pt>
    <dgm:pt modelId="{685B42FF-241A-4980-BECA-B4950CDFCE4D}" type="pres">
      <dgm:prSet presAssocID="{98C51524-7A70-419A-BB48-C973B14239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F734BC6-89A0-4F26-A5B3-3D025FCA6734}" type="pres">
      <dgm:prSet presAssocID="{689C509B-AFBB-4E0F-8881-D0B8F3AEE181}" presName="parentText" presStyleLbl="node1" presStyleIdx="0" presStyleCnt="3" custLinFactNeighborX="273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655F25-4488-4D85-B253-89FE25C3BAB3}" type="pres">
      <dgm:prSet presAssocID="{E0E9345A-3094-4657-AD2A-F8B32065C2FF}" presName="spacer" presStyleCnt="0"/>
      <dgm:spPr/>
    </dgm:pt>
    <dgm:pt modelId="{8BC04C28-F7CF-472B-AE7E-F24B884F60F9}" type="pres">
      <dgm:prSet presAssocID="{92951753-F94A-4D7F-A7CF-D7BEB31627F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B0B092-FD45-4EBA-8121-1E40C7E30300}" type="pres">
      <dgm:prSet presAssocID="{72B32B63-1BCF-486A-A7B2-F1D7C76C091E}" presName="spacer" presStyleCnt="0"/>
      <dgm:spPr/>
    </dgm:pt>
    <dgm:pt modelId="{F12BFC9E-C819-4B69-B856-4536E5789917}" type="pres">
      <dgm:prSet presAssocID="{740E3CE1-587F-43C4-9BFC-5767A4982EE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9758E3C-5A83-4A46-ACB1-9DFD51039BCF}" srcId="{98C51524-7A70-419A-BB48-C973B1423955}" destId="{689C509B-AFBB-4E0F-8881-D0B8F3AEE181}" srcOrd="0" destOrd="0" parTransId="{2129D134-3CB1-4C4E-B04D-E581F355C6D3}" sibTransId="{E0E9345A-3094-4657-AD2A-F8B32065C2FF}"/>
    <dgm:cxn modelId="{135767A9-0340-4F99-8565-790DC053F5AC}" type="presOf" srcId="{689C509B-AFBB-4E0F-8881-D0B8F3AEE181}" destId="{EF734BC6-89A0-4F26-A5B3-3D025FCA6734}" srcOrd="0" destOrd="0" presId="urn:microsoft.com/office/officeart/2005/8/layout/vList2"/>
    <dgm:cxn modelId="{C09098CB-B710-440F-95F3-5FA5B0CBD39F}" srcId="{98C51524-7A70-419A-BB48-C973B1423955}" destId="{740E3CE1-587F-43C4-9BFC-5767A4982EEF}" srcOrd="2" destOrd="0" parTransId="{C689AF5F-70FF-4FD5-86A0-874B78FAA952}" sibTransId="{BE7528F8-05A6-47FA-8D84-8C20B562FB0C}"/>
    <dgm:cxn modelId="{ED623F46-15A9-449C-84EC-FE09F2CF3C93}" type="presOf" srcId="{98C51524-7A70-419A-BB48-C973B1423955}" destId="{685B42FF-241A-4980-BECA-B4950CDFCE4D}" srcOrd="0" destOrd="0" presId="urn:microsoft.com/office/officeart/2005/8/layout/vList2"/>
    <dgm:cxn modelId="{BF4F552E-2B6A-4999-A896-C2ABE3227339}" type="presOf" srcId="{92951753-F94A-4D7F-A7CF-D7BEB31627F1}" destId="{8BC04C28-F7CF-472B-AE7E-F24B884F60F9}" srcOrd="0" destOrd="0" presId="urn:microsoft.com/office/officeart/2005/8/layout/vList2"/>
    <dgm:cxn modelId="{8614E2EB-D58C-49A0-BC6C-9D476FFD9422}" srcId="{98C51524-7A70-419A-BB48-C973B1423955}" destId="{92951753-F94A-4D7F-A7CF-D7BEB31627F1}" srcOrd="1" destOrd="0" parTransId="{DA0BB37A-F711-492C-9B63-F4D1C4A89A54}" sibTransId="{72B32B63-1BCF-486A-A7B2-F1D7C76C091E}"/>
    <dgm:cxn modelId="{70E7DAB3-20AD-4343-A166-3C2CC40FA0C7}" type="presOf" srcId="{740E3CE1-587F-43C4-9BFC-5767A4982EEF}" destId="{F12BFC9E-C819-4B69-B856-4536E5789917}" srcOrd="0" destOrd="0" presId="urn:microsoft.com/office/officeart/2005/8/layout/vList2"/>
    <dgm:cxn modelId="{CB910DD3-E600-452D-A03E-DB8BB62FED1B}" type="presParOf" srcId="{685B42FF-241A-4980-BECA-B4950CDFCE4D}" destId="{EF734BC6-89A0-4F26-A5B3-3D025FCA6734}" srcOrd="0" destOrd="0" presId="urn:microsoft.com/office/officeart/2005/8/layout/vList2"/>
    <dgm:cxn modelId="{FD657EB6-A358-4F2F-8BB6-E4823C4938E8}" type="presParOf" srcId="{685B42FF-241A-4980-BECA-B4950CDFCE4D}" destId="{0D655F25-4488-4D85-B253-89FE25C3BAB3}" srcOrd="1" destOrd="0" presId="urn:microsoft.com/office/officeart/2005/8/layout/vList2"/>
    <dgm:cxn modelId="{3A9C791E-9C2B-4090-A0D4-45C2266CCAC3}" type="presParOf" srcId="{685B42FF-241A-4980-BECA-B4950CDFCE4D}" destId="{8BC04C28-F7CF-472B-AE7E-F24B884F60F9}" srcOrd="2" destOrd="0" presId="urn:microsoft.com/office/officeart/2005/8/layout/vList2"/>
    <dgm:cxn modelId="{5E10FECD-18A6-4F93-B4E6-42F1D1CAA78F}" type="presParOf" srcId="{685B42FF-241A-4980-BECA-B4950CDFCE4D}" destId="{52B0B092-FD45-4EBA-8121-1E40C7E30300}" srcOrd="3" destOrd="0" presId="urn:microsoft.com/office/officeart/2005/8/layout/vList2"/>
    <dgm:cxn modelId="{E3C3A4B9-FA53-4B7A-B350-771DF0304A8A}" type="presParOf" srcId="{685B42FF-241A-4980-BECA-B4950CDFCE4D}" destId="{F12BFC9E-C819-4B69-B856-4536E578991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B9BF0-3450-49FC-A6D8-21A20E37FD1A}">
      <dsp:nvSpPr>
        <dsp:cNvPr id="0" name=""/>
        <dsp:cNvSpPr/>
      </dsp:nvSpPr>
      <dsp:spPr>
        <a:xfrm>
          <a:off x="3187563" y="2598821"/>
          <a:ext cx="1854472" cy="185447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公司沿革</a:t>
          </a:r>
          <a:endParaRPr lang="zh-TW" altLang="en-US" sz="4000" kern="1200" dirty="0"/>
        </a:p>
      </dsp:txBody>
      <dsp:txXfrm>
        <a:off x="3459144" y="2870402"/>
        <a:ext cx="1311310" cy="1311310"/>
      </dsp:txXfrm>
    </dsp:sp>
    <dsp:sp modelId="{E2C44228-EE9C-4FAD-976E-AC6A54D40AAD}">
      <dsp:nvSpPr>
        <dsp:cNvPr id="0" name=""/>
        <dsp:cNvSpPr/>
      </dsp:nvSpPr>
      <dsp:spPr>
        <a:xfrm rot="16200000">
          <a:off x="3918341" y="1924005"/>
          <a:ext cx="392916" cy="630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700" kern="1200"/>
        </a:p>
      </dsp:txBody>
      <dsp:txXfrm>
        <a:off x="3977279" y="2109047"/>
        <a:ext cx="275041" cy="378312"/>
      </dsp:txXfrm>
    </dsp:sp>
    <dsp:sp modelId="{0FB63D87-5269-40CE-AA45-A566A6E47120}">
      <dsp:nvSpPr>
        <dsp:cNvPr id="0" name=""/>
        <dsp:cNvSpPr/>
      </dsp:nvSpPr>
      <dsp:spPr>
        <a:xfrm>
          <a:off x="3187563" y="2996"/>
          <a:ext cx="1854472" cy="185447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/>
            <a:t>國內重要轉投資公司</a:t>
          </a:r>
          <a:endParaRPr lang="zh-TW" altLang="en-US" sz="2700" kern="1200" dirty="0"/>
        </a:p>
      </dsp:txBody>
      <dsp:txXfrm>
        <a:off x="3459144" y="274577"/>
        <a:ext cx="1311310" cy="1311310"/>
      </dsp:txXfrm>
    </dsp:sp>
    <dsp:sp modelId="{1361DBB5-8D2C-49CA-A9BF-8CDA0E85DC79}">
      <dsp:nvSpPr>
        <dsp:cNvPr id="0" name=""/>
        <dsp:cNvSpPr/>
      </dsp:nvSpPr>
      <dsp:spPr>
        <a:xfrm rot="1800000">
          <a:off x="5032736" y="3854193"/>
          <a:ext cx="392916" cy="630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700" kern="1200"/>
        </a:p>
      </dsp:txBody>
      <dsp:txXfrm>
        <a:off x="5040632" y="3950828"/>
        <a:ext cx="275041" cy="378312"/>
      </dsp:txXfrm>
    </dsp:sp>
    <dsp:sp modelId="{700367E1-4800-416D-8EC4-160C7FBB6C7C}">
      <dsp:nvSpPr>
        <dsp:cNvPr id="0" name=""/>
        <dsp:cNvSpPr/>
      </dsp:nvSpPr>
      <dsp:spPr>
        <a:xfrm>
          <a:off x="5435613" y="3896734"/>
          <a:ext cx="1854472" cy="1854472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/>
            <a:t>境外轉投資公司</a:t>
          </a:r>
          <a:endParaRPr lang="zh-TW" altLang="en-US" sz="2700" kern="1200" dirty="0"/>
        </a:p>
      </dsp:txBody>
      <dsp:txXfrm>
        <a:off x="5707194" y="4168315"/>
        <a:ext cx="1311310" cy="1311310"/>
      </dsp:txXfrm>
    </dsp:sp>
    <dsp:sp modelId="{8D601B8C-3ADB-460B-A851-97F47D0098F9}">
      <dsp:nvSpPr>
        <dsp:cNvPr id="0" name=""/>
        <dsp:cNvSpPr/>
      </dsp:nvSpPr>
      <dsp:spPr>
        <a:xfrm rot="9000000">
          <a:off x="2803946" y="3854193"/>
          <a:ext cx="392916" cy="630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700" kern="1200"/>
        </a:p>
      </dsp:txBody>
      <dsp:txXfrm rot="10800000">
        <a:off x="2913925" y="3950828"/>
        <a:ext cx="275041" cy="378312"/>
      </dsp:txXfrm>
    </dsp:sp>
    <dsp:sp modelId="{7F34B0BA-3F6A-4377-ABEB-8BEC8EE13166}">
      <dsp:nvSpPr>
        <dsp:cNvPr id="0" name=""/>
        <dsp:cNvSpPr/>
      </dsp:nvSpPr>
      <dsp:spPr>
        <a:xfrm>
          <a:off x="939513" y="3896734"/>
          <a:ext cx="1854472" cy="1854472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/>
            <a:t>國內本業</a:t>
          </a:r>
          <a:endParaRPr lang="zh-TW" altLang="en-US" sz="2700" kern="1200" dirty="0"/>
        </a:p>
      </dsp:txBody>
      <dsp:txXfrm>
        <a:off x="1211094" y="4168315"/>
        <a:ext cx="1311310" cy="1311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34BC6-89A0-4F26-A5B3-3D025FCA6734}">
      <dsp:nvSpPr>
        <dsp:cNvPr id="0" name=""/>
        <dsp:cNvSpPr/>
      </dsp:nvSpPr>
      <dsp:spPr>
        <a:xfrm>
          <a:off x="0" y="534792"/>
          <a:ext cx="7895601" cy="1345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sz="2300" kern="1200" dirty="0" smtClean="0"/>
            <a:t>科技廠</a:t>
          </a:r>
          <a:r>
            <a:rPr kumimoji="1" lang="zh-TW" altLang="en-US" sz="2300" kern="1200" dirty="0" smtClean="0"/>
            <a:t>房</a:t>
          </a:r>
          <a:r>
            <a:rPr kumimoji="1" lang="zh-TW" sz="2300" kern="1200" dirty="0" smtClean="0"/>
            <a:t>在全省遍地開發</a:t>
          </a:r>
          <a:r>
            <a:rPr kumimoji="1" lang="en-US" altLang="zh-TW" sz="2300" kern="1200" dirty="0" smtClean="0"/>
            <a:t>(</a:t>
          </a:r>
          <a:r>
            <a:rPr kumimoji="1" lang="zh-TW" altLang="zh-TW" sz="2300" kern="1200" dirty="0" smtClean="0"/>
            <a:t>桃竹苗大矽谷</a:t>
          </a:r>
          <a:r>
            <a:rPr kumimoji="1" lang="zh-TW" sz="2300" kern="1200" dirty="0" smtClean="0"/>
            <a:t>、</a:t>
          </a:r>
          <a:r>
            <a:rPr kumimoji="1" lang="zh-TW" altLang="en-US" sz="2300" kern="1200" dirty="0" smtClean="0"/>
            <a:t>大南方新矽谷計畫等</a:t>
          </a:r>
          <a:r>
            <a:rPr kumimoji="1" lang="en-US" altLang="zh-TW" sz="2300" kern="1200" dirty="0" smtClean="0"/>
            <a:t>)</a:t>
          </a:r>
          <a:r>
            <a:rPr kumimoji="1" lang="zh-TW" altLang="en-US" sz="2300" kern="1200" dirty="0" smtClean="0"/>
            <a:t>及</a:t>
          </a:r>
          <a:r>
            <a:rPr kumimoji="1" lang="zh-TW" sz="2300" kern="1200" dirty="0" smtClean="0"/>
            <a:t>輝達可能帶來的供應鏈建廠，加上危老都更重建建案，預期對預拌混凝土的需求應可維持。</a:t>
          </a:r>
          <a:endParaRPr lang="zh-TW" sz="2300" kern="1200" dirty="0"/>
        </a:p>
      </dsp:txBody>
      <dsp:txXfrm>
        <a:off x="65682" y="600474"/>
        <a:ext cx="7764237" cy="1214136"/>
      </dsp:txXfrm>
    </dsp:sp>
    <dsp:sp modelId="{8BC04C28-F7CF-472B-AE7E-F24B884F60F9}">
      <dsp:nvSpPr>
        <dsp:cNvPr id="0" name=""/>
        <dsp:cNvSpPr/>
      </dsp:nvSpPr>
      <dsp:spPr>
        <a:xfrm>
          <a:off x="0" y="1946532"/>
          <a:ext cx="7895601" cy="1345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300" kern="1200" dirty="0" smtClean="0"/>
            <a:t>目前公司已經將高彈性模數混凝土，正式應用在科技大廠於高雄園區的先進建廠計畫中，未來也將擴展到新竹寶山二期、中科二期、嘉義科、南科與高雄楠梓等科學園區。</a:t>
          </a:r>
          <a:endParaRPr lang="zh-TW" sz="2300" kern="1200" dirty="0"/>
        </a:p>
      </dsp:txBody>
      <dsp:txXfrm>
        <a:off x="65682" y="2012214"/>
        <a:ext cx="7764237" cy="1214136"/>
      </dsp:txXfrm>
    </dsp:sp>
    <dsp:sp modelId="{F12BFC9E-C819-4B69-B856-4536E5789917}">
      <dsp:nvSpPr>
        <dsp:cNvPr id="0" name=""/>
        <dsp:cNvSpPr/>
      </dsp:nvSpPr>
      <dsp:spPr>
        <a:xfrm>
          <a:off x="0" y="3358272"/>
          <a:ext cx="7895601" cy="1345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300" kern="1200" dirty="0" smtClean="0"/>
            <a:t>集團佈局轉型未來仍會維持</a:t>
          </a:r>
          <a:r>
            <a:rPr kumimoji="1" lang="en-US" altLang="en-US" sz="2300" kern="1200" dirty="0" smtClean="0"/>
            <a:t>333</a:t>
          </a:r>
          <a:r>
            <a:rPr kumimoji="1" lang="zh-TW" altLang="en-US" sz="2300" kern="1200" dirty="0" smtClean="0"/>
            <a:t>的比例原則，</a:t>
          </a:r>
          <a:r>
            <a:rPr kumimoji="1" lang="en-US" altLang="en-US" sz="2300" kern="1200" dirty="0" smtClean="0"/>
            <a:t>3</a:t>
          </a:r>
          <a:r>
            <a:rPr kumimoji="1" lang="zh-TW" altLang="en-US" sz="2300" kern="1200" dirty="0" smtClean="0"/>
            <a:t>成廠房、</a:t>
          </a:r>
          <a:r>
            <a:rPr kumimoji="1" lang="en-US" altLang="en-US" sz="2300" kern="1200" dirty="0" smtClean="0"/>
            <a:t>3</a:t>
          </a:r>
          <a:r>
            <a:rPr kumimoji="1" lang="zh-TW" altLang="en-US" sz="2300" kern="1200" dirty="0" smtClean="0"/>
            <a:t>成住宅、</a:t>
          </a:r>
          <a:r>
            <a:rPr kumimoji="1" lang="en-US" altLang="en-US" sz="2300" kern="1200" dirty="0" smtClean="0"/>
            <a:t>3</a:t>
          </a:r>
          <a:r>
            <a:rPr kumimoji="1" lang="zh-TW" altLang="en-US" sz="2300" kern="1200" dirty="0" smtClean="0"/>
            <a:t>成公共建設，期待未來持平、持穩、獲利表現更</a:t>
          </a:r>
          <a:r>
            <a:rPr kumimoji="1" lang="zh-TW" altLang="en-US" sz="2300" kern="1200" dirty="0" smtClean="0"/>
            <a:t>佳。</a:t>
          </a:r>
          <a:endParaRPr lang="zh-TW" sz="2300" kern="1200" dirty="0"/>
        </a:p>
      </dsp:txBody>
      <dsp:txXfrm>
        <a:off x="65682" y="3423954"/>
        <a:ext cx="7764237" cy="1214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86014981-9AFE-42DB-9826-C2EB6FAFCE82}" type="datetimeFigureOut">
              <a:rPr lang="zh-TW" altLang="en-US" smtClean="0"/>
              <a:pPr/>
              <a:t>2025/8/15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2" y="4714877"/>
            <a:ext cx="5438775" cy="4467225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165"/>
            <a:ext cx="2946400" cy="49688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9" y="9428165"/>
            <a:ext cx="2946400" cy="496887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2DF423C5-1F4C-46BB-90D0-426A858B49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B0F79-7966-4E9A-962A-24300D284E8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4326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→</a:t>
            </a:r>
            <a:r>
              <a:rPr lang="en-US" altLang="zh-TW" dirty="0"/>
              <a:t>https://ws.moi.gov.tw/001/Upload/400/relfile/0/4413/79c158fd-d51f-4061-b24b-fbcdb0fb92d9/month.html</a:t>
            </a:r>
            <a:r>
              <a:rPr lang="zh-TW" altLang="en-US" dirty="0"/>
              <a:t>（</a:t>
            </a:r>
            <a:r>
              <a:rPr lang="en-US" altLang="zh-TW" dirty="0"/>
              <a:t>8-2</a:t>
            </a:r>
            <a:r>
              <a:rPr lang="zh-TW" altLang="en-US" dirty="0"/>
              <a:t>）</a:t>
            </a:r>
            <a:endParaRPr lang="en-US" altLang="zh-TW" dirty="0"/>
          </a:p>
          <a:p>
            <a:r>
              <a:rPr lang="en-US" altLang="zh-TW" dirty="0"/>
              <a:t>OK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714BDC-ADCC-4A96-94C8-C3E0CF23D42F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218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封面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F7AA9-7E77-4DFA-B001-C210078EBC79}" type="datetimeFigureOut">
              <a:rPr lang="en-US"/>
              <a:pPr>
                <a:defRPr/>
              </a:pPr>
              <a:t>8/15/2025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13500-6B05-4545-A8B5-C027DA9E36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CEA53-EB17-40B4-B767-9C9C8E6883BA}" type="datetimeFigureOut">
              <a:rPr lang="en-US"/>
              <a:pPr>
                <a:defRPr/>
              </a:pPr>
              <a:t>8/15/2025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FB5A9-B7BC-4128-B081-ABF3E0FA61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匪頁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BBFFF-E90A-40D0-BE27-2B733546BCB1}" type="datetimeFigureOut">
              <a:rPr lang="en-US"/>
              <a:pPr>
                <a:defRPr/>
              </a:pPr>
              <a:t>8/15/2025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AD5F3-FE9B-48F2-AA47-DF9540650C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FB26-EE09-482E-B05D-4D4E8C16B482}" type="datetimeFigureOut">
              <a:rPr lang="zh-TW" altLang="en-US" smtClean="0"/>
              <a:pPr/>
              <a:t>2025/8/15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DEFB-6B5D-4ECB-AC7A-1463602260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058F3-23B1-4EDB-80A3-ECC23C1C053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26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2B2C7EF-8DD9-4FFB-AE4C-8E45D49CB370}" type="datetimeFigureOut">
              <a:rPr lang="en-US"/>
              <a:pPr>
                <a:defRPr/>
              </a:pPr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4274475-2725-4357-B645-23C4F38695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6" descr="內頁.jp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53" r:id="rId3"/>
    <p:sldLayoutId id="2147483657" r:id="rId4"/>
    <p:sldLayoutId id="2147483658" r:id="rId5"/>
    <p:sldLayoutId id="2147483659" r:id="rId6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10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9.png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8328"/>
            <a:ext cx="7772400" cy="1011996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國產建材實業股份有限公司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87532" y="1191211"/>
            <a:ext cx="6757060" cy="3499661"/>
          </a:xfrm>
        </p:spPr>
        <p:txBody>
          <a:bodyPr/>
          <a:lstStyle/>
          <a:p>
            <a:pPr algn="l"/>
            <a:endParaRPr lang="en-US" altLang="zh-TW" sz="27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公司基本簡介 </a:t>
            </a:r>
          </a:p>
          <a:p>
            <a:pPr algn="l"/>
            <a:r>
              <a:rPr lang="en-US" altLang="zh-TW" sz="2700" dirty="0" smtClean="0">
                <a:latin typeface="微軟正黑體" pitchFamily="34" charset="-120"/>
                <a:ea typeface="微軟正黑體" pitchFamily="34" charset="-120"/>
              </a:rPr>
              <a:t>2025</a:t>
            </a:r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年第</a:t>
            </a:r>
            <a:r>
              <a:rPr lang="en-US" altLang="zh-TW" sz="2700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季營運</a:t>
            </a:r>
            <a:r>
              <a:rPr lang="zh-TW" altLang="en-US" sz="2700" dirty="0">
                <a:latin typeface="微軟正黑體" pitchFamily="34" charset="-120"/>
                <a:ea typeface="微軟正黑體" pitchFamily="34" charset="-120"/>
              </a:rPr>
              <a:t>績效</a:t>
            </a:r>
            <a:endParaRPr lang="en-US" altLang="zh-TW" sz="2700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700" dirty="0" smtClean="0">
                <a:latin typeface="微軟正黑體" pitchFamily="34" charset="-120"/>
                <a:ea typeface="微軟正黑體" pitchFamily="34" charset="-120"/>
              </a:rPr>
              <a:t>營運展望</a:t>
            </a:r>
            <a:endParaRPr lang="en-US" altLang="zh-TW" sz="27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2700" dirty="0" smtClean="0">
                <a:latin typeface="微軟正黑體" pitchFamily="34" charset="-120"/>
                <a:ea typeface="微軟正黑體" pitchFamily="34" charset="-120"/>
              </a:rPr>
              <a:t>Q&amp;A</a:t>
            </a:r>
          </a:p>
          <a:p>
            <a:pPr algn="l"/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　　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2025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200" dirty="0"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日</a:t>
            </a: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圖片 8" descr="267ba9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180" y="3962400"/>
            <a:ext cx="3518573" cy="1847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未命名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587375" y="843148"/>
          <a:ext cx="8229600" cy="5754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矩形 6"/>
          <p:cNvSpPr/>
          <p:nvPr/>
        </p:nvSpPr>
        <p:spPr>
          <a:xfrm>
            <a:off x="3429195" y="5479918"/>
            <a:ext cx="2529330" cy="954107"/>
          </a:xfrm>
          <a:prstGeom prst="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為臺灣預拌混凝土之龍頭企業</a:t>
            </a: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全台共有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26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個預拌廠。</a:t>
            </a:r>
          </a:p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集團土地資產進行活化與創新營造新事業。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89588" y="1108026"/>
            <a:ext cx="2401082" cy="1815882"/>
          </a:xfrm>
          <a:prstGeom prst="rect">
            <a:avLst/>
          </a:prstGeom>
          <a:solidFill>
            <a:schemeClr val="accent4">
              <a:lumMod val="60000"/>
              <a:lumOff val="40000"/>
              <a:alpha val="2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de-DE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1984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年投資惠普公司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代號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8424)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持股比率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51%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2009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年設立臺北港埠公司，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2016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年正式營運。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2019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年設立國宇建材公司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2021</a:t>
            </a:r>
            <a:r>
              <a:rPr lang="zh-TW" altLang="en-US" sz="1400" noProof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年設立國檙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工程公司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2024</a:t>
            </a:r>
            <a:r>
              <a:rPr lang="zh-TW" altLang="en-US" sz="1400" noProof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投資重置資源公司，  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        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持股比率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67%</a:t>
            </a:r>
          </a:p>
        </p:txBody>
      </p:sp>
      <p:sp>
        <p:nvSpPr>
          <p:cNvPr id="9" name="矩形 8"/>
          <p:cNvSpPr/>
          <p:nvPr/>
        </p:nvSpPr>
        <p:spPr>
          <a:xfrm>
            <a:off x="5917223" y="4091898"/>
            <a:ext cx="3014275" cy="523220"/>
          </a:xfrm>
          <a:prstGeom prst="rect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de-DE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2003</a:t>
            </a:r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-2005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年於蘇州設立預拌廠</a:t>
            </a:r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en-US" altLang="zh-TW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2012-2018</a:t>
            </a:r>
            <a:r>
              <a:rPr lang="zh-TW" altLang="en-US" sz="1400" noProof="1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年設立海運等相關事業</a:t>
            </a:r>
            <a:endParaRPr lang="en-US" altLang="zh-TW" sz="1400" noProof="1" smtClean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右大括弧 9"/>
          <p:cNvSpPr/>
          <p:nvPr/>
        </p:nvSpPr>
        <p:spPr>
          <a:xfrm>
            <a:off x="3590670" y="1108026"/>
            <a:ext cx="45719" cy="1770401"/>
          </a:xfrm>
          <a:prstGeom prst="rightBrac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左大括弧 10"/>
          <p:cNvSpPr/>
          <p:nvPr/>
        </p:nvSpPr>
        <p:spPr>
          <a:xfrm>
            <a:off x="3429195" y="5479918"/>
            <a:ext cx="60891" cy="954107"/>
          </a:xfrm>
          <a:prstGeom prst="leftBrac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左大括弧 12"/>
          <p:cNvSpPr/>
          <p:nvPr/>
        </p:nvSpPr>
        <p:spPr>
          <a:xfrm rot="16200000">
            <a:off x="7371010" y="3133898"/>
            <a:ext cx="106701" cy="3014275"/>
          </a:xfrm>
          <a:prstGeom prst="leftBrace">
            <a:avLst/>
          </a:prstGeom>
          <a:ln w="38100">
            <a:solidFill>
              <a:srgbClr val="5767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89588" y="3547434"/>
            <a:ext cx="2401082" cy="738664"/>
          </a:xfrm>
          <a:prstGeom prst="rect">
            <a:avLst/>
          </a:prstGeom>
          <a:solidFill>
            <a:schemeClr val="accent3">
              <a:lumMod val="40000"/>
              <a:lumOff val="60000"/>
              <a:alpha val="2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創立於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1954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年，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1978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年於臺灣證交所上市，目前資本額</a:t>
            </a:r>
            <a:r>
              <a:rPr lang="en-US" altLang="zh-TW" sz="1400" dirty="0" smtClean="0">
                <a:latin typeface="微軟正黑體" pitchFamily="34" charset="-120"/>
                <a:ea typeface="微軟正黑體" pitchFamily="34" charset="-120"/>
              </a:rPr>
              <a:t>118</a:t>
            </a:r>
            <a:r>
              <a:rPr lang="zh-TW" altLang="en-US" sz="1400" dirty="0" smtClean="0">
                <a:latin typeface="微軟正黑體" pitchFamily="34" charset="-120"/>
                <a:ea typeface="微軟正黑體" pitchFamily="34" charset="-120"/>
              </a:rPr>
              <a:t>億。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右大括弧 15"/>
          <p:cNvSpPr/>
          <p:nvPr/>
        </p:nvSpPr>
        <p:spPr>
          <a:xfrm>
            <a:off x="3566920" y="3563533"/>
            <a:ext cx="95758" cy="738664"/>
          </a:xfrm>
          <a:prstGeom prst="rightBrac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81945" y="346719"/>
            <a:ext cx="6947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基本簡介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288941" y="6382512"/>
            <a:ext cx="5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P.1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302321" y="38637"/>
            <a:ext cx="162917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公司基本資料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650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003" y="6230841"/>
            <a:ext cx="7669369" cy="465897"/>
          </a:xfrm>
        </p:spPr>
        <p:txBody>
          <a:bodyPr/>
          <a:lstStyle/>
          <a:p>
            <a:pPr algn="l"/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共有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廠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，主要分佈在北、中、南區之樞紐位置，擁有區域最佳化的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協同作業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及調度能力， 可配合客戶在短時間內大量、同步進行澆築預拌混凝土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之需求</a:t>
            </a: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，也成為獲得科技廠辦、房建及重大建設青睞之利基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128" y="576254"/>
            <a:ext cx="6675120" cy="564297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42377" y="114002"/>
            <a:ext cx="6947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營業據點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577621" y="6452177"/>
            <a:ext cx="5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P.2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302321" y="38637"/>
            <a:ext cx="162917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公司基本資料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140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9549" y="-60212"/>
            <a:ext cx="8229600" cy="1143000"/>
          </a:xfrm>
        </p:spPr>
        <p:txBody>
          <a:bodyPr/>
          <a:lstStyle/>
          <a:p>
            <a:pPr algn="l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綜合損益表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552958" y="6397429"/>
            <a:ext cx="5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P.3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02" y="776287"/>
            <a:ext cx="8069847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3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圖表 4"/>
          <p:cNvGraphicFramePr/>
          <p:nvPr>
            <p:extLst>
              <p:ext uri="{D42A27DB-BD31-4B8C-83A1-F6EECF244321}">
                <p14:modId xmlns:p14="http://schemas.microsoft.com/office/powerpoint/2010/main" val="1202678307"/>
              </p:ext>
            </p:extLst>
          </p:nvPr>
        </p:nvGraphicFramePr>
        <p:xfrm>
          <a:off x="-321732" y="2463459"/>
          <a:ext cx="4109665" cy="256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77192" y="306726"/>
            <a:ext cx="66993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合併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營收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結構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407730" y="6473614"/>
            <a:ext cx="72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P.4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aphicFrame>
        <p:nvGraphicFramePr>
          <p:cNvPr id="9" name="圖表 8"/>
          <p:cNvGraphicFramePr/>
          <p:nvPr>
            <p:extLst>
              <p:ext uri="{D42A27DB-BD31-4B8C-83A1-F6EECF244321}">
                <p14:modId xmlns:p14="http://schemas.microsoft.com/office/powerpoint/2010/main" val="3702427629"/>
              </p:ext>
            </p:extLst>
          </p:nvPr>
        </p:nvGraphicFramePr>
        <p:xfrm>
          <a:off x="1447291" y="728846"/>
          <a:ext cx="4203864" cy="267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7736949" y="4685378"/>
            <a:ext cx="139390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金額單位：億元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" name="圖表 11"/>
          <p:cNvGraphicFramePr/>
          <p:nvPr>
            <p:extLst>
              <p:ext uri="{D42A27DB-BD31-4B8C-83A1-F6EECF244321}">
                <p14:modId xmlns:p14="http://schemas.microsoft.com/office/powerpoint/2010/main" val="2790917631"/>
              </p:ext>
            </p:extLst>
          </p:nvPr>
        </p:nvGraphicFramePr>
        <p:xfrm>
          <a:off x="3627284" y="2430922"/>
          <a:ext cx="4109665" cy="256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271" name="矩形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28575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圖表 20"/>
          <p:cNvGraphicFramePr/>
          <p:nvPr>
            <p:extLst>
              <p:ext uri="{D42A27DB-BD31-4B8C-83A1-F6EECF244321}">
                <p14:modId xmlns:p14="http://schemas.microsoft.com/office/powerpoint/2010/main" val="1392275723"/>
              </p:ext>
            </p:extLst>
          </p:nvPr>
        </p:nvGraphicFramePr>
        <p:xfrm>
          <a:off x="5346891" y="697537"/>
          <a:ext cx="4109665" cy="256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文字方塊 21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362" y="5021597"/>
            <a:ext cx="8386001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標題 1"/>
          <p:cNvSpPr>
            <a:spLocks noGrp="1"/>
          </p:cNvSpPr>
          <p:nvPr>
            <p:ph type="title"/>
          </p:nvPr>
        </p:nvSpPr>
        <p:spPr>
          <a:xfrm>
            <a:off x="665018" y="0"/>
            <a:ext cx="7888110" cy="836613"/>
          </a:xfrm>
        </p:spPr>
        <p:txBody>
          <a:bodyPr/>
          <a:lstStyle/>
          <a:p>
            <a:pPr algn="l" eaLnBrk="1" hangingPunct="1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建照總</a:t>
            </a:r>
            <a:r>
              <a:rPr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樓地板面積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70" name="矩形 7"/>
          <p:cNvSpPr>
            <a:spLocks noChangeArrowheads="1"/>
          </p:cNvSpPr>
          <p:nvPr/>
        </p:nvSpPr>
        <p:spPr bwMode="auto">
          <a:xfrm>
            <a:off x="122849" y="6470650"/>
            <a:ext cx="763061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*資料來源 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內政部營建署 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; 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建照總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樓地板面積為混凝土構造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鋼骨鋼筋混凝土構造</a:t>
            </a:r>
            <a:r>
              <a:rPr lang="en-US" altLang="zh-TW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鋼構造之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建照總</a:t>
            </a:r>
            <a:r>
              <a:rPr lang="zh-TW" altLang="en-US" sz="12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樓地板面積</a:t>
            </a:r>
            <a:endParaRPr lang="zh-TW" altLang="en-US" sz="1200" dirty="0"/>
          </a:p>
        </p:txBody>
      </p:sp>
      <p:sp>
        <p:nvSpPr>
          <p:cNvPr id="7272" name="文字方塊 4"/>
          <p:cNvSpPr txBox="1">
            <a:spLocks noChangeArrowheads="1"/>
          </p:cNvSpPr>
          <p:nvPr/>
        </p:nvSpPr>
        <p:spPr bwMode="auto">
          <a:xfrm>
            <a:off x="7308304" y="548680"/>
            <a:ext cx="1303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單位</a:t>
            </a:r>
            <a:r>
              <a:rPr lang="en-US" altLang="zh-TW" sz="1400" b="1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平方公尺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8407730" y="6473614"/>
            <a:ext cx="72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P.5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556625"/>
              </p:ext>
            </p:extLst>
          </p:nvPr>
        </p:nvGraphicFramePr>
        <p:xfrm>
          <a:off x="434822" y="4679481"/>
          <a:ext cx="8299940" cy="1800000"/>
        </p:xfrm>
        <a:graphic>
          <a:graphicData uri="http://schemas.openxmlformats.org/drawingml/2006/table">
            <a:tbl>
              <a:tblPr/>
              <a:tblGrid>
                <a:gridCol w="415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317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月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b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b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2025</a:t>
                      </a:r>
                      <a:b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同期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3,120,831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3,109,767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2,918,348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3,030,889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3,247,051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3,201,299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3,212,867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3,085,367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37,160,415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3,067,345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1,962,623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2,822,992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3,358,467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3,550,598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本期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3,550,598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4,087,426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3,382,399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4,001,961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2,634,719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2,389,187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3,749,813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4,589,431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39,596,961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3,191,208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1,897,170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3,156,259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2,574,441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2,827,507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差異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429,767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977,659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464,051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971,072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-612,332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-812,112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536,946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1,504,064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2,436,546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123,863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-65,453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333,267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-784,026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-723,091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增減率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-18.9%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-25.4%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48.7%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-23.3%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-20.4%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圖表 12">
            <a:extLst>
              <a:ext uri="{FF2B5EF4-FFF2-40B4-BE49-F238E27FC236}">
                <a16:creationId xmlns:a16="http://schemas.microsoft.com/office/drawing/2014/main" id="{AAA2FB81-034B-4F34-95AD-2F5F90DF1D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834988"/>
              </p:ext>
            </p:extLst>
          </p:nvPr>
        </p:nvGraphicFramePr>
        <p:xfrm>
          <a:off x="665017" y="1196752"/>
          <a:ext cx="8239315" cy="3178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6708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6547627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資料來源：中華民國</a:t>
            </a:r>
            <a:r>
              <a:rPr lang="zh-TW" altLang="en-US" sz="14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統計資訊網；</a:t>
            </a:r>
            <a:r>
              <a:rPr lang="zh-TW" altLang="en-US" sz="14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營造</a:t>
            </a:r>
            <a:r>
              <a:rPr lang="zh-TW" altLang="en-US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工程指數計算基期由</a:t>
            </a:r>
            <a:r>
              <a:rPr lang="en-US" altLang="zh-TW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95</a:t>
            </a:r>
            <a:r>
              <a:rPr lang="zh-TW" altLang="en-US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年改為</a:t>
            </a:r>
            <a:r>
              <a:rPr lang="en-US" altLang="zh-TW" sz="1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年，故指數重新計算。</a:t>
            </a:r>
            <a:b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1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標題 3"/>
          <p:cNvSpPr txBox="1">
            <a:spLocks/>
          </p:cNvSpPr>
          <p:nvPr/>
        </p:nvSpPr>
        <p:spPr>
          <a:xfrm>
            <a:off x="645834" y="0"/>
            <a:ext cx="8051309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近兩年 營造工程物價指數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  <a:cs typeface="+mj-cs"/>
              </a:rPr>
              <a:t> </a:t>
            </a:r>
            <a:r>
              <a:rPr lang="en-US" altLang="zh-TW" sz="2400" b="1" dirty="0"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  <a:cs typeface="+mj-cs"/>
              </a:rPr>
              <a:t>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預拌混凝土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7276563" y="28695"/>
            <a:ext cx="185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407730" y="6473614"/>
            <a:ext cx="72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P.6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309329"/>
              </p:ext>
            </p:extLst>
          </p:nvPr>
        </p:nvGraphicFramePr>
        <p:xfrm>
          <a:off x="485974" y="5085184"/>
          <a:ext cx="8293550" cy="1296144"/>
        </p:xfrm>
        <a:graphic>
          <a:graphicData uri="http://schemas.openxmlformats.org/drawingml/2006/table">
            <a:tbl>
              <a:tblPr/>
              <a:tblGrid>
                <a:gridCol w="331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3174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</a:t>
                      </a:r>
                      <a:r>
                        <a:rPr lang="en-US" altLang="zh-TW" sz="1000" b="0" i="0" u="none" strike="noStrike" dirty="0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000" b="0" i="0" u="none" strike="noStrike" dirty="0">
                          <a:solidFill>
                            <a:srgbClr val="FFFF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2025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物價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指數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125.0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圖表 1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712355"/>
              </p:ext>
            </p:extLst>
          </p:nvPr>
        </p:nvGraphicFramePr>
        <p:xfrm>
          <a:off x="645834" y="908720"/>
          <a:ext cx="8331911" cy="402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2805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714776" y="186188"/>
            <a:ext cx="5043179" cy="64126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營運展望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756549514"/>
              </p:ext>
            </p:extLst>
          </p:nvPr>
        </p:nvGraphicFramePr>
        <p:xfrm>
          <a:off x="868472" y="846608"/>
          <a:ext cx="7895601" cy="5238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文字方塊 33"/>
          <p:cNvSpPr txBox="1"/>
          <p:nvPr/>
        </p:nvSpPr>
        <p:spPr>
          <a:xfrm>
            <a:off x="8685975" y="6413500"/>
            <a:ext cx="458025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>P.7</a:t>
            </a:r>
            <a:endParaRPr lang="zh-TW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7515922" y="225631"/>
            <a:ext cx="1604328" cy="33855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0" rIns="0" rtlCol="0">
            <a:spAutoFit/>
          </a:bodyPr>
          <a:lstStyle/>
          <a:p>
            <a:pPr algn="ctr"/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營運展望</a:t>
            </a:r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1176967" y="3559718"/>
            <a:ext cx="6531429" cy="129441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1367414" y="3278895"/>
            <a:ext cx="6745184" cy="13300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635187" y="2914961"/>
            <a:ext cx="6804561" cy="1508166"/>
          </a:xfrm>
          <a:prstGeom prst="round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876315" y="2719449"/>
            <a:ext cx="6780810" cy="1496291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4000" b="1" kern="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657125" y="6436944"/>
            <a:ext cx="458025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</a:rPr>
              <a:t>P.8</a:t>
            </a:r>
            <a:endParaRPr lang="zh-TW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14674</TotalTime>
  <Words>718</Words>
  <Application>Microsoft Office PowerPoint</Application>
  <PresentationFormat>如螢幕大小 (4:3)</PresentationFormat>
  <Paragraphs>206</Paragraphs>
  <Slides>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Arial Unicode MS</vt:lpstr>
      <vt:lpstr>宋体</vt:lpstr>
      <vt:lpstr>微軟正黑體</vt:lpstr>
      <vt:lpstr>新細明體</vt:lpstr>
      <vt:lpstr>標楷體</vt:lpstr>
      <vt:lpstr>Arial</vt:lpstr>
      <vt:lpstr>Calibri</vt:lpstr>
      <vt:lpstr>Office Theme</vt:lpstr>
      <vt:lpstr>國產建材實業股份有限公司</vt:lpstr>
      <vt:lpstr>PowerPoint 簡報</vt:lpstr>
      <vt:lpstr>共有26廠，主要分佈在北、中、南區之樞紐位置，擁有區域最佳化的協同作業及調度能力， 可配合客戶在短時間內大量、同步進行澆築預拌混凝土之需求，也成為獲得科技廠辦、房建及重大建設青睞之利基。</vt:lpstr>
      <vt:lpstr>綜合損益表</vt:lpstr>
      <vt:lpstr>PowerPoint 簡報</vt:lpstr>
      <vt:lpstr>建照總樓地板面積</vt:lpstr>
      <vt:lpstr>PowerPoint 簡報</vt:lpstr>
      <vt:lpstr>PowerPoint 簡報</vt:lpstr>
      <vt:lpstr>PowerPoint 簡報</vt:lpstr>
    </vt:vector>
  </TitlesOfParts>
  <Company>pace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Evie</dc:creator>
  <cp:lastModifiedBy>許見印</cp:lastModifiedBy>
  <cp:revision>1145</cp:revision>
  <cp:lastPrinted>2024-12-03T06:30:21Z</cp:lastPrinted>
  <dcterms:created xsi:type="dcterms:W3CDTF">2015-03-09T07:31:44Z</dcterms:created>
  <dcterms:modified xsi:type="dcterms:W3CDTF">2025-08-15T07:29:06Z</dcterms:modified>
</cp:coreProperties>
</file>