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2"/>
  </p:notesMasterIdLst>
  <p:handoutMasterIdLst>
    <p:handoutMasterId r:id="rId13"/>
  </p:handoutMasterIdLst>
  <p:sldIdLst>
    <p:sldId id="405" r:id="rId3"/>
    <p:sldId id="389" r:id="rId4"/>
    <p:sldId id="457" r:id="rId5"/>
    <p:sldId id="465" r:id="rId6"/>
    <p:sldId id="454" r:id="rId7"/>
    <p:sldId id="470" r:id="rId8"/>
    <p:sldId id="468" r:id="rId9"/>
    <p:sldId id="408" r:id="rId10"/>
    <p:sldId id="391" r:id="rId11"/>
  </p:sldIdLst>
  <p:sldSz cx="9144000" cy="6858000" type="screen4x3"/>
  <p:notesSz cx="6797675" cy="9926638"/>
  <p:defaultTextStyle>
    <a:defPPr rtl="0">
      <a:defRPr lang="en-US"/>
    </a:defPPr>
    <a:lvl1pPr algn="l" defTabSz="457200" rtl="0" fontAlgn="base">
      <a:spcBef>
        <a:spcPct val="0"/>
      </a:spcBef>
      <a:spcAft>
        <a:spcPct val="0"/>
      </a:spcAft>
      <a:defRPr kumimoji="1" kern="1200">
        <a:solidFill>
          <a:schemeClr val="tx1"/>
        </a:solidFill>
        <a:latin typeface="Arial" charset="0"/>
        <a:ea typeface="新細明體" charset="-120"/>
        <a:cs typeface="+mn-cs"/>
      </a:defRPr>
    </a:lvl1pPr>
    <a:lvl2pPr marL="457200" algn="l" defTabSz="457200" rtl="0" fontAlgn="base">
      <a:spcBef>
        <a:spcPct val="0"/>
      </a:spcBef>
      <a:spcAft>
        <a:spcPct val="0"/>
      </a:spcAft>
      <a:defRPr kumimoji="1" kern="1200">
        <a:solidFill>
          <a:schemeClr val="tx1"/>
        </a:solidFill>
        <a:latin typeface="Arial" charset="0"/>
        <a:ea typeface="新細明體" charset="-120"/>
        <a:cs typeface="+mn-cs"/>
      </a:defRPr>
    </a:lvl2pPr>
    <a:lvl3pPr marL="914400" algn="l" defTabSz="457200" rtl="0" fontAlgn="base">
      <a:spcBef>
        <a:spcPct val="0"/>
      </a:spcBef>
      <a:spcAft>
        <a:spcPct val="0"/>
      </a:spcAft>
      <a:defRPr kumimoji="1" kern="1200">
        <a:solidFill>
          <a:schemeClr val="tx1"/>
        </a:solidFill>
        <a:latin typeface="Arial" charset="0"/>
        <a:ea typeface="新細明體" charset="-120"/>
        <a:cs typeface="+mn-cs"/>
      </a:defRPr>
    </a:lvl3pPr>
    <a:lvl4pPr marL="1371600" algn="l" defTabSz="457200" rtl="0" fontAlgn="base">
      <a:spcBef>
        <a:spcPct val="0"/>
      </a:spcBef>
      <a:spcAft>
        <a:spcPct val="0"/>
      </a:spcAft>
      <a:defRPr kumimoji="1" kern="1200">
        <a:solidFill>
          <a:schemeClr val="tx1"/>
        </a:solidFill>
        <a:latin typeface="Arial" charset="0"/>
        <a:ea typeface="新細明體" charset="-120"/>
        <a:cs typeface="+mn-cs"/>
      </a:defRPr>
    </a:lvl4pPr>
    <a:lvl5pPr marL="1828800" algn="l" defTabSz="457200"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D1D3E5"/>
    <a:srgbClr val="5960B2"/>
    <a:srgbClr val="D8D3E0"/>
    <a:srgbClr val="E1DBC3"/>
    <a:srgbClr val="E2D5C3"/>
    <a:srgbClr val="BDA554"/>
    <a:srgbClr val="BE9152"/>
    <a:srgbClr val="E2CFC2"/>
    <a:srgbClr val="BF7C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淺色樣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80" autoAdjust="0"/>
    <p:restoredTop sz="94660"/>
  </p:normalViewPr>
  <p:slideViewPr>
    <p:cSldViewPr snapToGrid="0" snapToObjects="1">
      <p:cViewPr>
        <p:scale>
          <a:sx n="150" d="100"/>
          <a:sy n="150" d="100"/>
        </p:scale>
        <p:origin x="1158" y="1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0" d="100"/>
          <a:sy n="110" d="100"/>
        </p:scale>
        <p:origin x="5286" y="1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2022</a:t>
            </a:r>
          </a:p>
        </c:rich>
      </c:tx>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smtClean="0"/>
              <a:t>2023</a:t>
            </a:r>
            <a:endParaRPr lang="en-US" dirty="0"/>
          </a:p>
        </c:rich>
      </c:tx>
      <c:layout>
        <c:manualLayout>
          <c:xMode val="edge"/>
          <c:yMode val="edge"/>
          <c:x val="0.54661459699013804"/>
          <c:y val="3.7866286891448754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198357511089798"/>
          <c:y val="0.27995738509944351"/>
          <c:w val="0.80853757400334547"/>
          <c:h val="0.62518220525005408"/>
        </c:manualLayout>
      </c:layout>
      <c:pie3DChart>
        <c:varyColors val="1"/>
        <c:ser>
          <c:idx val="0"/>
          <c:order val="0"/>
          <c:explosion val="25"/>
          <c:dPt>
            <c:idx val="0"/>
            <c:bubble3D val="0"/>
            <c:explosion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729E-4987-9AD3-B5A8FF897F9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729E-4987-9AD3-B5A8FF897F9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729E-4987-9AD3-B5A8FF897F9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729E-4987-9AD3-B5A8FF897F9D}"/>
              </c:ext>
            </c:extLst>
          </c:dPt>
          <c:dLbls>
            <c:dLbl>
              <c:idx val="0"/>
              <c:layout>
                <c:manualLayout>
                  <c:x val="-0.15407253897842557"/>
                  <c:y val="-0.48915892785158227"/>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29E-4987-9AD3-B5A8FF897F9D}"/>
                </c:ext>
              </c:extLst>
            </c:dLbl>
            <c:dLbl>
              <c:idx val="1"/>
              <c:layout>
                <c:manualLayout>
                  <c:x val="-3.0210301760475598E-3"/>
                  <c:y val="-6.1738505456995905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29E-4987-9AD3-B5A8FF897F9D}"/>
                </c:ext>
              </c:extLst>
            </c:dLbl>
            <c:dLbl>
              <c:idx val="2"/>
              <c:layout>
                <c:manualLayout>
                  <c:x val="8.4588844929331705E-2"/>
                  <c:y val="-6.6487621261380109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29E-4987-9AD3-B5A8FF897F9D}"/>
                </c:ext>
              </c:extLst>
            </c:dLbl>
            <c:dLbl>
              <c:idx val="3"/>
              <c:layout>
                <c:manualLayout>
                  <c:x val="6.3441633696998817E-2"/>
                  <c:y val="-4.7491158043842943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729E-4987-9AD3-B5A8FF897F9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Sheet2!$D$4:$D$7</c:f>
              <c:numCache>
                <c:formatCode>0.0%</c:formatCode>
                <c:ptCount val="4"/>
                <c:pt idx="0">
                  <c:v>0.82802850356294544</c:v>
                </c:pt>
                <c:pt idx="1">
                  <c:v>1.5676959619952493E-2</c:v>
                </c:pt>
                <c:pt idx="2">
                  <c:v>6.7458432304038002E-2</c:v>
                </c:pt>
                <c:pt idx="3">
                  <c:v>8.8836104513064132E-2</c:v>
                </c:pt>
              </c:numCache>
            </c:numRef>
          </c:val>
          <c:extLst>
            <c:ext xmlns:c16="http://schemas.microsoft.com/office/drawing/2014/chart" uri="{C3380CC4-5D6E-409C-BE32-E72D297353CC}">
              <c16:uniqueId val="{00000008-729E-4987-9AD3-B5A8FF897F9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smtClean="0"/>
              <a:t>2024</a:t>
            </a:r>
            <a:endParaRPr lang="en-US" dirty="0"/>
          </a:p>
        </c:rich>
      </c:tx>
      <c:layout>
        <c:manualLayout>
          <c:xMode val="edge"/>
          <c:yMode val="edge"/>
          <c:x val="0.42649778023269541"/>
          <c:y val="3.4594522235638893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3807891287241239E-3"/>
          <c:y val="0.30912158479586838"/>
          <c:w val="0.8966319639192003"/>
          <c:h val="0.68253435811984797"/>
        </c:manualLayout>
      </c:layout>
      <c:pie3DChart>
        <c:varyColors val="1"/>
        <c:ser>
          <c:idx val="0"/>
          <c:order val="0"/>
          <c:tx>
            <c:strRef>
              <c:f>Sheet1!$B$1</c:f>
              <c:strCache>
                <c:ptCount val="1"/>
                <c:pt idx="0">
                  <c:v>2023</c:v>
                </c:pt>
              </c:strCache>
            </c:strRef>
          </c:tx>
          <c:explosion val="25"/>
          <c:dPt>
            <c:idx val="0"/>
            <c:bubble3D val="0"/>
            <c:explosion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B64-4816-9982-5B3A8C76BFEF}"/>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B64-4816-9982-5B3A8C76BFEF}"/>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B64-4816-9982-5B3A8C76BFEF}"/>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B64-4816-9982-5B3A8C76BFEF}"/>
              </c:ext>
            </c:extLst>
          </c:dPt>
          <c:dLbls>
            <c:dLbl>
              <c:idx val="0"/>
              <c:layout>
                <c:manualLayout>
                  <c:x val="0"/>
                  <c:y val="-0.52880198274476597"/>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B64-4816-9982-5B3A8C76BFEF}"/>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3-1B64-4816-9982-5B3A8C76BFEF}"/>
                </c:ext>
              </c:extLst>
            </c:dLbl>
            <c:dLbl>
              <c:idx val="2"/>
              <c:layout>
                <c:manualLayout>
                  <c:x val="2.4722209717823716E-2"/>
                  <c:y val="-1.976829842036510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1B64-4816-9982-5B3A8C76BFEF}"/>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7-1B64-4816-9982-5B3A8C76BFE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0.0%</c:formatCode>
                <c:ptCount val="4"/>
                <c:pt idx="0">
                  <c:v>0.83899999999999997</c:v>
                </c:pt>
                <c:pt idx="1">
                  <c:v>1.9E-2</c:v>
                </c:pt>
                <c:pt idx="2">
                  <c:v>4.7E-2</c:v>
                </c:pt>
                <c:pt idx="3">
                  <c:v>9.5000000000000001E-2</c:v>
                </c:pt>
              </c:numCache>
            </c:numRef>
          </c:val>
          <c:extLst>
            <c:ext xmlns:c16="http://schemas.microsoft.com/office/drawing/2014/chart" uri="{C3380CC4-5D6E-409C-BE32-E72D297353CC}">
              <c16:uniqueId val="{00000008-1B64-4816-9982-5B3A8C76BFEF}"/>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smtClean="0"/>
              <a:t>2025</a:t>
            </a:r>
            <a:endParaRPr lang="en-US" dirty="0"/>
          </a:p>
        </c:rich>
      </c:tx>
      <c:layout>
        <c:manualLayout>
          <c:xMode val="edge"/>
          <c:yMode val="edge"/>
          <c:x val="0.42031722780323943"/>
          <c:y val="3.4594365780877649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4772043504657382"/>
          <c:w val="0.98624997414631121"/>
          <c:h val="0.75012414637850788"/>
        </c:manualLayout>
      </c:layout>
      <c:pie3DChart>
        <c:varyColors val="1"/>
        <c:ser>
          <c:idx val="0"/>
          <c:order val="0"/>
          <c:tx>
            <c:strRef>
              <c:f>Sheet1!$B$1</c:f>
              <c:strCache>
                <c:ptCount val="1"/>
                <c:pt idx="0">
                  <c:v>1Q2025</c:v>
                </c:pt>
              </c:strCache>
            </c:strRef>
          </c:tx>
          <c:explosion val="47"/>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DFC-4108-85C3-52863226DAC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DFC-4108-85C3-52863226DACE}"/>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DFC-4108-85C3-52863226DACE}"/>
              </c:ext>
            </c:extLst>
          </c:dPt>
          <c:dPt>
            <c:idx val="3"/>
            <c:bubble3D val="0"/>
            <c:explosion val="58"/>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DFC-4108-85C3-52863226DACE}"/>
              </c:ext>
            </c:extLst>
          </c:dPt>
          <c:dLbls>
            <c:dLbl>
              <c:idx val="0"/>
              <c:layout>
                <c:manualLayout>
                  <c:x val="0"/>
                  <c:y val="-0.52880198274476597"/>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DFC-4108-85C3-52863226DACE}"/>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3-8DFC-4108-85C3-52863226DACE}"/>
                </c:ext>
              </c:extLst>
            </c:dLbl>
            <c:dLbl>
              <c:idx val="2"/>
              <c:layout>
                <c:manualLayout>
                  <c:x val="2.4722209717823716E-2"/>
                  <c:y val="-1.976829842036510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DFC-4108-85C3-52863226DACE}"/>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7-8DFC-4108-85C3-52863226DACE}"/>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0.0%</c:formatCode>
                <c:ptCount val="4"/>
                <c:pt idx="0">
                  <c:v>0.84</c:v>
                </c:pt>
                <c:pt idx="1">
                  <c:v>2.5000000000000001E-2</c:v>
                </c:pt>
                <c:pt idx="2">
                  <c:v>4.5999999999999999E-2</c:v>
                </c:pt>
                <c:pt idx="3" formatCode="0.00%">
                  <c:v>8.8999999999999996E-2</c:v>
                </c:pt>
              </c:numCache>
            </c:numRef>
          </c:val>
          <c:extLst>
            <c:ext xmlns:c16="http://schemas.microsoft.com/office/drawing/2014/chart" uri="{C3380CC4-5D6E-409C-BE32-E72D297353CC}">
              <c16:uniqueId val="{00000008-8DFC-4108-85C3-52863226DACE}"/>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93042055721003E-2"/>
          <c:y val="0.18435565566670173"/>
          <c:w val="0.86206117277279337"/>
          <c:h val="0.61354387222383289"/>
        </c:manualLayout>
      </c:layout>
      <c:barChart>
        <c:barDir val="col"/>
        <c:grouping val="clustered"/>
        <c:varyColors val="0"/>
        <c:ser>
          <c:idx val="0"/>
          <c:order val="0"/>
          <c:tx>
            <c:strRef>
              <c:f>工作表1!$B$1</c:f>
              <c:strCache>
                <c:ptCount val="1"/>
                <c:pt idx="0">
                  <c:v>營業淨利</c:v>
                </c:pt>
              </c:strCache>
            </c:strRef>
          </c:tx>
          <c:spPr>
            <a:solidFill>
              <a:schemeClr val="accent1"/>
            </a:solidFill>
            <a:ln>
              <a:noFill/>
            </a:ln>
            <a:effectLst/>
            <a:scene3d>
              <a:camera prst="orthographicFront"/>
              <a:lightRig rig="twoPt" dir="t"/>
            </a:scene3d>
            <a:sp3d prstMaterial="metal">
              <a:bevelT w="152400" h="152400"/>
              <a:bevelB prst="relaxedInset"/>
            </a:sp3d>
          </c:spPr>
          <c:invertIfNegative val="0"/>
          <c:cat>
            <c:numRef>
              <c:f>工作表1!$A$2:$A$4</c:f>
              <c:numCache>
                <c:formatCode>General</c:formatCode>
                <c:ptCount val="3"/>
                <c:pt idx="0">
                  <c:v>2023</c:v>
                </c:pt>
                <c:pt idx="1">
                  <c:v>2024</c:v>
                </c:pt>
                <c:pt idx="2">
                  <c:v>2025</c:v>
                </c:pt>
              </c:numCache>
            </c:numRef>
          </c:cat>
          <c:val>
            <c:numRef>
              <c:f>工作表1!$B$2:$B$4</c:f>
              <c:numCache>
                <c:formatCode>General</c:formatCode>
                <c:ptCount val="3"/>
                <c:pt idx="0">
                  <c:v>49.86</c:v>
                </c:pt>
                <c:pt idx="1">
                  <c:v>55.84</c:v>
                </c:pt>
                <c:pt idx="2">
                  <c:v>61.79</c:v>
                </c:pt>
              </c:numCache>
            </c:numRef>
          </c:val>
          <c:extLst>
            <c:ext xmlns:c16="http://schemas.microsoft.com/office/drawing/2014/chart" uri="{C3380CC4-5D6E-409C-BE32-E72D297353CC}">
              <c16:uniqueId val="{00000000-E8E0-41E2-8E63-9C9ADFB305BF}"/>
            </c:ext>
          </c:extLst>
        </c:ser>
        <c:ser>
          <c:idx val="1"/>
          <c:order val="1"/>
          <c:tx>
            <c:strRef>
              <c:f>工作表1!$C$1</c:f>
              <c:strCache>
                <c:ptCount val="1"/>
                <c:pt idx="0">
                  <c:v>稅後淨利</c:v>
                </c:pt>
              </c:strCache>
            </c:strRef>
          </c:tx>
          <c:spPr>
            <a:solidFill>
              <a:srgbClr val="92D050"/>
            </a:solidFill>
            <a:ln>
              <a:noFill/>
            </a:ln>
            <a:effectLst/>
            <a:scene3d>
              <a:camera prst="orthographicFront"/>
              <a:lightRig rig="twoPt" dir="t"/>
            </a:scene3d>
            <a:sp3d prstMaterial="metal">
              <a:bevelT w="152400" h="152400"/>
              <a:bevelB w="152400" h="152400" prst="relaxedInset"/>
            </a:sp3d>
          </c:spPr>
          <c:invertIfNegative val="0"/>
          <c:cat>
            <c:numRef>
              <c:f>工作表1!$A$2:$A$4</c:f>
              <c:numCache>
                <c:formatCode>General</c:formatCode>
                <c:ptCount val="3"/>
                <c:pt idx="0">
                  <c:v>2023</c:v>
                </c:pt>
                <c:pt idx="1">
                  <c:v>2024</c:v>
                </c:pt>
                <c:pt idx="2">
                  <c:v>2025</c:v>
                </c:pt>
              </c:numCache>
            </c:numRef>
          </c:cat>
          <c:val>
            <c:numRef>
              <c:f>工作表1!$C$2:$C$4</c:f>
              <c:numCache>
                <c:formatCode>General</c:formatCode>
                <c:ptCount val="3"/>
                <c:pt idx="0">
                  <c:v>36.21</c:v>
                </c:pt>
                <c:pt idx="1">
                  <c:v>46.04</c:v>
                </c:pt>
                <c:pt idx="2">
                  <c:v>40.26</c:v>
                </c:pt>
              </c:numCache>
            </c:numRef>
          </c:val>
          <c:extLst>
            <c:ext xmlns:c16="http://schemas.microsoft.com/office/drawing/2014/chart" uri="{C3380CC4-5D6E-409C-BE32-E72D297353CC}">
              <c16:uniqueId val="{00000001-E8E0-41E2-8E63-9C9ADFB305BF}"/>
            </c:ext>
          </c:extLst>
        </c:ser>
        <c:dLbls>
          <c:showLegendKey val="0"/>
          <c:showVal val="0"/>
          <c:showCatName val="0"/>
          <c:showSerName val="0"/>
          <c:showPercent val="0"/>
          <c:showBubbleSize val="0"/>
        </c:dLbls>
        <c:gapWidth val="150"/>
        <c:axId val="1405860351"/>
        <c:axId val="1405858271"/>
      </c:barChart>
      <c:lineChart>
        <c:grouping val="stacked"/>
        <c:varyColors val="0"/>
        <c:ser>
          <c:idx val="2"/>
          <c:order val="2"/>
          <c:tx>
            <c:strRef>
              <c:f>工作表1!$D$1</c:f>
              <c:strCache>
                <c:ptCount val="1"/>
                <c:pt idx="0">
                  <c:v>合併毛利率</c:v>
                </c:pt>
              </c:strCache>
            </c:strRef>
          </c:tx>
          <c:spPr>
            <a:ln w="28575" cap="rnd">
              <a:solidFill>
                <a:srgbClr val="FF0000"/>
              </a:solidFill>
              <a:round/>
            </a:ln>
            <a:effectLst/>
          </c:spPr>
          <c:marker>
            <c:symbol val="none"/>
          </c:marker>
          <c:dPt>
            <c:idx val="3"/>
            <c:marker>
              <c:symbol val="none"/>
            </c:marker>
            <c:bubble3D val="0"/>
            <c:spPr>
              <a:ln w="34925" cap="rnd">
                <a:solidFill>
                  <a:srgbClr val="FF0000"/>
                </a:solidFill>
                <a:round/>
              </a:ln>
              <a:effectLst/>
            </c:spPr>
            <c:extLst>
              <c:ext xmlns:c16="http://schemas.microsoft.com/office/drawing/2014/chart" uri="{C3380CC4-5D6E-409C-BE32-E72D297353CC}">
                <c16:uniqueId val="{00000000-424F-46B4-96A3-F810D6E4C451}"/>
              </c:ext>
            </c:extLst>
          </c:dPt>
          <c:cat>
            <c:numRef>
              <c:f>工作表1!$A$2:$A$4</c:f>
              <c:numCache>
                <c:formatCode>General</c:formatCode>
                <c:ptCount val="3"/>
                <c:pt idx="0">
                  <c:v>2023</c:v>
                </c:pt>
                <c:pt idx="1">
                  <c:v>2024</c:v>
                </c:pt>
                <c:pt idx="2">
                  <c:v>2025</c:v>
                </c:pt>
              </c:numCache>
            </c:numRef>
          </c:cat>
          <c:val>
            <c:numRef>
              <c:f>工作表1!$D$2:$D$4</c:f>
              <c:numCache>
                <c:formatCode>0.00%</c:formatCode>
                <c:ptCount val="3"/>
                <c:pt idx="0">
                  <c:v>0.23699999999999999</c:v>
                </c:pt>
                <c:pt idx="1">
                  <c:v>0.2571</c:v>
                </c:pt>
                <c:pt idx="2">
                  <c:v>0.2742</c:v>
                </c:pt>
              </c:numCache>
            </c:numRef>
          </c:val>
          <c:smooth val="0"/>
          <c:extLst>
            <c:ext xmlns:c16="http://schemas.microsoft.com/office/drawing/2014/chart" uri="{C3380CC4-5D6E-409C-BE32-E72D297353CC}">
              <c16:uniqueId val="{00000002-E8E0-41E2-8E63-9C9ADFB305BF}"/>
            </c:ext>
          </c:extLst>
        </c:ser>
        <c:dLbls>
          <c:showLegendKey val="0"/>
          <c:showVal val="0"/>
          <c:showCatName val="0"/>
          <c:showSerName val="0"/>
          <c:showPercent val="0"/>
          <c:showBubbleSize val="0"/>
        </c:dLbls>
        <c:marker val="1"/>
        <c:smooth val="0"/>
        <c:axId val="586757888"/>
        <c:axId val="586769536"/>
      </c:lineChart>
      <c:catAx>
        <c:axId val="1405860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58271"/>
        <c:crosses val="autoZero"/>
        <c:auto val="1"/>
        <c:lblAlgn val="ctr"/>
        <c:lblOffset val="100"/>
        <c:noMultiLvlLbl val="0"/>
      </c:catAx>
      <c:valAx>
        <c:axId val="14058582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60351"/>
        <c:crosses val="autoZero"/>
        <c:crossBetween val="between"/>
      </c:valAx>
      <c:valAx>
        <c:axId val="586769536"/>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586757888"/>
        <c:crosses val="max"/>
        <c:crossBetween val="between"/>
      </c:valAx>
      <c:catAx>
        <c:axId val="586757888"/>
        <c:scaling>
          <c:orientation val="minMax"/>
        </c:scaling>
        <c:delete val="1"/>
        <c:axPos val="b"/>
        <c:numFmt formatCode="General" sourceLinked="1"/>
        <c:majorTickMark val="out"/>
        <c:minorTickMark val="none"/>
        <c:tickLblPos val="nextTo"/>
        <c:crossAx val="586769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07273846469517"/>
          <c:y val="7.3613991320391883E-2"/>
          <c:w val="0.88426928107927882"/>
          <c:h val="0.6543491593253814"/>
        </c:manualLayout>
      </c:layout>
      <c:lineChart>
        <c:grouping val="standard"/>
        <c:varyColors val="0"/>
        <c:ser>
          <c:idx val="0"/>
          <c:order val="0"/>
          <c:tx>
            <c:strRef>
              <c:f>工作表1!$B$1</c:f>
              <c:strCache>
                <c:ptCount val="1"/>
                <c:pt idx="0">
                  <c:v>Sameperiod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工作表1!$A$2:$A$14</c:f>
              <c:strCache>
                <c:ptCount val="13"/>
                <c:pt idx="0">
                  <c:v>Dec</c:v>
                </c:pt>
                <c:pt idx="1">
                  <c:v>JAN,2025</c:v>
                </c:pt>
                <c:pt idx="2">
                  <c:v>Feb</c:v>
                </c:pt>
                <c:pt idx="3">
                  <c:v>March</c:v>
                </c:pt>
                <c:pt idx="4">
                  <c:v>April</c:v>
                </c:pt>
                <c:pt idx="5">
                  <c:v>May</c:v>
                </c:pt>
                <c:pt idx="6">
                  <c:v>Jun</c:v>
                </c:pt>
                <c:pt idx="7">
                  <c:v>Jul</c:v>
                </c:pt>
                <c:pt idx="8">
                  <c:v>Aug</c:v>
                </c:pt>
                <c:pt idx="9">
                  <c:v>Sep</c:v>
                </c:pt>
                <c:pt idx="10">
                  <c:v>Oct</c:v>
                </c:pt>
                <c:pt idx="11">
                  <c:v>Nov</c:v>
                </c:pt>
                <c:pt idx="12">
                  <c:v>Dec</c:v>
                </c:pt>
              </c:strCache>
            </c:strRef>
          </c:cat>
          <c:val>
            <c:numRef>
              <c:f>工作表1!$B$2:$B$14</c:f>
              <c:numCache>
                <c:formatCode>General</c:formatCode>
                <c:ptCount val="13"/>
                <c:pt idx="0">
                  <c:v>3085367</c:v>
                </c:pt>
                <c:pt idx="1">
                  <c:v>3067345</c:v>
                </c:pt>
                <c:pt idx="2">
                  <c:v>1962623</c:v>
                </c:pt>
                <c:pt idx="3">
                  <c:v>2822992</c:v>
                </c:pt>
                <c:pt idx="4">
                  <c:v>3358467</c:v>
                </c:pt>
                <c:pt idx="5">
                  <c:v>3550598</c:v>
                </c:pt>
                <c:pt idx="6">
                  <c:v>4087426</c:v>
                </c:pt>
                <c:pt idx="7">
                  <c:v>3382399</c:v>
                </c:pt>
                <c:pt idx="8">
                  <c:v>4001961</c:v>
                </c:pt>
                <c:pt idx="9">
                  <c:v>2634719</c:v>
                </c:pt>
                <c:pt idx="10">
                  <c:v>2389187</c:v>
                </c:pt>
                <c:pt idx="11">
                  <c:v>3749813</c:v>
                </c:pt>
                <c:pt idx="12">
                  <c:v>4589431</c:v>
                </c:pt>
              </c:numCache>
            </c:numRef>
          </c:val>
          <c:smooth val="0"/>
          <c:extLst>
            <c:ext xmlns:c16="http://schemas.microsoft.com/office/drawing/2014/chart" uri="{C3380CC4-5D6E-409C-BE32-E72D297353CC}">
              <c16:uniqueId val="{00000000-8100-4761-9ACC-8317A58D86B2}"/>
            </c:ext>
          </c:extLst>
        </c:ser>
        <c:ser>
          <c:idx val="1"/>
          <c:order val="1"/>
          <c:tx>
            <c:strRef>
              <c:f>工作表1!$C$1</c:f>
              <c:strCache>
                <c:ptCount val="1"/>
                <c:pt idx="0">
                  <c:v>This issue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工作表1!$A$2:$A$14</c:f>
              <c:strCache>
                <c:ptCount val="13"/>
                <c:pt idx="0">
                  <c:v>Dec</c:v>
                </c:pt>
                <c:pt idx="1">
                  <c:v>JAN,2025</c:v>
                </c:pt>
                <c:pt idx="2">
                  <c:v>Feb</c:v>
                </c:pt>
                <c:pt idx="3">
                  <c:v>March</c:v>
                </c:pt>
                <c:pt idx="4">
                  <c:v>April</c:v>
                </c:pt>
                <c:pt idx="5">
                  <c:v>May</c:v>
                </c:pt>
                <c:pt idx="6">
                  <c:v>Jun</c:v>
                </c:pt>
                <c:pt idx="7">
                  <c:v>Jul</c:v>
                </c:pt>
                <c:pt idx="8">
                  <c:v>Aug</c:v>
                </c:pt>
                <c:pt idx="9">
                  <c:v>Sep</c:v>
                </c:pt>
                <c:pt idx="10">
                  <c:v>Oct</c:v>
                </c:pt>
                <c:pt idx="11">
                  <c:v>Nov</c:v>
                </c:pt>
                <c:pt idx="12">
                  <c:v>Dec</c:v>
                </c:pt>
              </c:strCache>
            </c:strRef>
          </c:cat>
          <c:val>
            <c:numRef>
              <c:f>工作表1!$C$2:$C$14</c:f>
              <c:numCache>
                <c:formatCode>General</c:formatCode>
                <c:ptCount val="13"/>
                <c:pt idx="0">
                  <c:v>4589431</c:v>
                </c:pt>
                <c:pt idx="1">
                  <c:v>3191028</c:v>
                </c:pt>
                <c:pt idx="2">
                  <c:v>1897170</c:v>
                </c:pt>
                <c:pt idx="3">
                  <c:v>3156259</c:v>
                </c:pt>
                <c:pt idx="4">
                  <c:v>2574441</c:v>
                </c:pt>
                <c:pt idx="5">
                  <c:v>2827507</c:v>
                </c:pt>
                <c:pt idx="6">
                  <c:v>2653427</c:v>
                </c:pt>
                <c:pt idx="7">
                  <c:v>2904220</c:v>
                </c:pt>
                <c:pt idx="8">
                  <c:v>2561186</c:v>
                </c:pt>
                <c:pt idx="9">
                  <c:v>2947437</c:v>
                </c:pt>
                <c:pt idx="10">
                  <c:v>2757461</c:v>
                </c:pt>
                <c:pt idx="11">
                  <c:v>2363557</c:v>
                </c:pt>
                <c:pt idx="12">
                  <c:v>2840632</c:v>
                </c:pt>
              </c:numCache>
            </c:numRef>
          </c:val>
          <c:smooth val="0"/>
          <c:extLst>
            <c:ext xmlns:c16="http://schemas.microsoft.com/office/drawing/2014/chart" uri="{C3380CC4-5D6E-409C-BE32-E72D297353CC}">
              <c16:uniqueId val="{00000001-8100-4761-9ACC-8317A58D86B2}"/>
            </c:ext>
          </c:extLst>
        </c:ser>
        <c:dLbls>
          <c:showLegendKey val="0"/>
          <c:showVal val="0"/>
          <c:showCatName val="0"/>
          <c:showSerName val="0"/>
          <c:showPercent val="0"/>
          <c:showBubbleSize val="0"/>
        </c:dLbls>
        <c:marker val="1"/>
        <c:smooth val="0"/>
        <c:axId val="565098944"/>
        <c:axId val="565088960"/>
      </c:lineChart>
      <c:catAx>
        <c:axId val="565098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565088960"/>
        <c:crosses val="autoZero"/>
        <c:auto val="1"/>
        <c:lblAlgn val="ctr"/>
        <c:lblOffset val="100"/>
        <c:noMultiLvlLbl val="0"/>
      </c:catAx>
      <c:valAx>
        <c:axId val="565088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565098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CE14BA-43E1-45F0-ADC6-FB875084BC95}" type="doc">
      <dgm:prSet loTypeId="urn:microsoft.com/office/officeart/2005/8/layout/radial5" loCatId="cycle" qsTypeId="urn:microsoft.com/office/officeart/2005/8/quickstyle/3d3" qsCatId="3D" csTypeId="urn:microsoft.com/office/officeart/2005/8/colors/colorful4" csCatId="colorful" phldr="1"/>
      <dgm:spPr/>
      <dgm:t>
        <a:bodyPr rtlCol="0"/>
        <a:lstStyle/>
        <a:p>
          <a:pPr rtl="0"/>
          <a:endParaRPr lang="zh-TW" altLang="en-US"/>
        </a:p>
      </dgm:t>
    </dgm:pt>
    <dgm:pt modelId="{5F3B46F4-64EF-4D65-8CD7-FD78EAC1C198}">
      <dgm:prSet phldrT="[文字]"/>
      <dgm:spPr/>
      <dgm:t>
        <a:bodyPr rtlCol="0"/>
        <a:lstStyle/>
        <a:p>
          <a:pPr rtl="0"/>
          <a:r>
            <a:rPr lang="en-US"/>
            <a:t>Company history</a:t>
          </a:r>
        </a:p>
      </dgm:t>
    </dgm:pt>
    <dgm:pt modelId="{2D40F076-E370-44BF-9E5F-F0773F67A418}" type="parTrans" cxnId="{96D58119-F229-49CB-8B31-397EC33C74E3}">
      <dgm:prSet/>
      <dgm:spPr/>
      <dgm:t>
        <a:bodyPr rtlCol="0"/>
        <a:lstStyle/>
        <a:p>
          <a:pPr rtl="0"/>
          <a:endParaRPr lang="zh-TW" altLang="en-US"/>
        </a:p>
      </dgm:t>
    </dgm:pt>
    <dgm:pt modelId="{0220C44C-83A9-4E7A-AE82-212B6B7102CA}" type="sibTrans" cxnId="{96D58119-F229-49CB-8B31-397EC33C74E3}">
      <dgm:prSet/>
      <dgm:spPr/>
      <dgm:t>
        <a:bodyPr rtlCol="0"/>
        <a:lstStyle/>
        <a:p>
          <a:pPr rtl="0"/>
          <a:endParaRPr lang="zh-TW" altLang="en-US"/>
        </a:p>
      </dgm:t>
    </dgm:pt>
    <dgm:pt modelId="{5CB03F4A-1C72-4145-B63F-4E9DCBDEA5D1}">
      <dgm:prSet phldrT="[文字]"/>
      <dgm:spPr/>
      <dgm:t>
        <a:bodyPr rtlCol="0"/>
        <a:lstStyle/>
        <a:p>
          <a:pPr rtl="0"/>
          <a:r>
            <a:rPr lang="en-US" b="1"/>
            <a:t>Key domestic re-investment companies</a:t>
          </a:r>
          <a:endParaRPr lang="zh-TW" altLang="en-US" dirty="0"/>
        </a:p>
      </dgm:t>
    </dgm:pt>
    <dgm:pt modelId="{84F438D5-36EE-4F72-A858-E6A72C1B026A}" type="parTrans" cxnId="{9D8F626E-53E6-42FC-A8B2-AD12A470CEB6}">
      <dgm:prSet/>
      <dgm:spPr/>
      <dgm:t>
        <a:bodyPr rtlCol="0"/>
        <a:lstStyle/>
        <a:p>
          <a:pPr rtl="0"/>
          <a:endParaRPr lang="zh-TW" altLang="en-US"/>
        </a:p>
      </dgm:t>
    </dgm:pt>
    <dgm:pt modelId="{340D829B-464A-477A-9438-E6662FF01633}" type="sibTrans" cxnId="{9D8F626E-53E6-42FC-A8B2-AD12A470CEB6}">
      <dgm:prSet/>
      <dgm:spPr/>
      <dgm:t>
        <a:bodyPr rtlCol="0"/>
        <a:lstStyle/>
        <a:p>
          <a:pPr rtl="0"/>
          <a:endParaRPr lang="zh-TW" altLang="en-US"/>
        </a:p>
      </dgm:t>
    </dgm:pt>
    <dgm:pt modelId="{2845B144-2945-42FA-B43C-4D6843F58C7E}">
      <dgm:prSet phldrT="[文字]"/>
      <dgm:spPr/>
      <dgm:t>
        <a:bodyPr rtlCol="0"/>
        <a:lstStyle/>
        <a:p>
          <a:pPr rtl="0"/>
          <a:r>
            <a:rPr lang="en-US" b="1"/>
            <a:t>Overseas re-investment companies</a:t>
          </a:r>
          <a:endParaRPr lang="zh-TW" altLang="en-US" dirty="0"/>
        </a:p>
      </dgm:t>
    </dgm:pt>
    <dgm:pt modelId="{34C831EB-A2D1-4CA9-95EB-8FD635F784CD}" type="parTrans" cxnId="{019F17F0-F146-4DCE-AEF4-66D1BAE5C22C}">
      <dgm:prSet/>
      <dgm:spPr/>
      <dgm:t>
        <a:bodyPr rtlCol="0"/>
        <a:lstStyle/>
        <a:p>
          <a:pPr rtl="0"/>
          <a:endParaRPr lang="zh-TW" altLang="en-US"/>
        </a:p>
      </dgm:t>
    </dgm:pt>
    <dgm:pt modelId="{1C7050FA-4B0E-4CBB-9286-329C064C1722}" type="sibTrans" cxnId="{019F17F0-F146-4DCE-AEF4-66D1BAE5C22C}">
      <dgm:prSet/>
      <dgm:spPr/>
      <dgm:t>
        <a:bodyPr rtlCol="0"/>
        <a:lstStyle/>
        <a:p>
          <a:pPr rtl="0"/>
          <a:endParaRPr lang="zh-TW" altLang="en-US"/>
        </a:p>
      </dgm:t>
    </dgm:pt>
    <dgm:pt modelId="{D7BDDD0F-35BE-4A5F-A7D5-1A67FEA762B0}">
      <dgm:prSet phldrT="[文字]"/>
      <dgm:spPr/>
      <dgm:t>
        <a:bodyPr rtlCol="0"/>
        <a:lstStyle/>
        <a:p>
          <a:pPr rtl="0"/>
          <a:r>
            <a:rPr lang="en-US" b="1"/>
            <a:t>Domestic operating activities</a:t>
          </a:r>
          <a:endParaRPr lang="zh-TW" altLang="en-US" dirty="0"/>
        </a:p>
      </dgm:t>
    </dgm:pt>
    <dgm:pt modelId="{93351674-6EA3-4A21-8885-6E2E2F9B3E60}" type="parTrans" cxnId="{27127BFF-0AE4-49D9-9E1B-D3BBB1447986}">
      <dgm:prSet/>
      <dgm:spPr/>
      <dgm:t>
        <a:bodyPr rtlCol="0"/>
        <a:lstStyle/>
        <a:p>
          <a:pPr rtl="0"/>
          <a:endParaRPr lang="zh-TW" altLang="en-US"/>
        </a:p>
      </dgm:t>
    </dgm:pt>
    <dgm:pt modelId="{EAAAEAB0-B909-4B89-9B4C-0E291305ECD6}" type="sibTrans" cxnId="{27127BFF-0AE4-49D9-9E1B-D3BBB1447986}">
      <dgm:prSet/>
      <dgm:spPr/>
      <dgm:t>
        <a:bodyPr rtlCol="0"/>
        <a:lstStyle/>
        <a:p>
          <a:pPr rtl="0"/>
          <a:endParaRPr lang="zh-TW" altLang="en-US"/>
        </a:p>
      </dgm:t>
    </dgm:pt>
    <dgm:pt modelId="{BDA290B4-80B3-485B-B561-72BEFE36FF95}" type="pres">
      <dgm:prSet presAssocID="{15CE14BA-43E1-45F0-ADC6-FB875084BC95}" presName="Name0" presStyleCnt="0">
        <dgm:presLayoutVars>
          <dgm:chMax val="1"/>
          <dgm:dir/>
          <dgm:animLvl val="ctr"/>
          <dgm:resizeHandles val="exact"/>
        </dgm:presLayoutVars>
      </dgm:prSet>
      <dgm:spPr/>
      <dgm:t>
        <a:bodyPr/>
        <a:lstStyle/>
        <a:p>
          <a:endParaRPr lang="zh-TW" altLang="en-US"/>
        </a:p>
      </dgm:t>
    </dgm:pt>
    <dgm:pt modelId="{7FAB9BF0-3450-49FC-A6D8-21A20E37FD1A}" type="pres">
      <dgm:prSet presAssocID="{5F3B46F4-64EF-4D65-8CD7-FD78EAC1C198}" presName="centerShape" presStyleLbl="node0" presStyleIdx="0" presStyleCnt="1"/>
      <dgm:spPr/>
      <dgm:t>
        <a:bodyPr/>
        <a:lstStyle/>
        <a:p>
          <a:endParaRPr lang="zh-TW" altLang="en-US"/>
        </a:p>
      </dgm:t>
    </dgm:pt>
    <dgm:pt modelId="{E2C44228-EE9C-4FAD-976E-AC6A54D40AAD}" type="pres">
      <dgm:prSet presAssocID="{84F438D5-36EE-4F72-A858-E6A72C1B026A}" presName="parTrans" presStyleLbl="sibTrans2D1" presStyleIdx="0" presStyleCnt="3"/>
      <dgm:spPr/>
      <dgm:t>
        <a:bodyPr/>
        <a:lstStyle/>
        <a:p>
          <a:endParaRPr lang="zh-TW" altLang="en-US"/>
        </a:p>
      </dgm:t>
    </dgm:pt>
    <dgm:pt modelId="{58EA4147-6A3A-4640-B481-ACFDA7CE85D4}" type="pres">
      <dgm:prSet presAssocID="{84F438D5-36EE-4F72-A858-E6A72C1B026A}" presName="connectorText" presStyleLbl="sibTrans2D1" presStyleIdx="0" presStyleCnt="3"/>
      <dgm:spPr/>
      <dgm:t>
        <a:bodyPr/>
        <a:lstStyle/>
        <a:p>
          <a:endParaRPr lang="zh-TW" altLang="en-US"/>
        </a:p>
      </dgm:t>
    </dgm:pt>
    <dgm:pt modelId="{0FB63D87-5269-40CE-AA45-A566A6E47120}" type="pres">
      <dgm:prSet presAssocID="{5CB03F4A-1C72-4145-B63F-4E9DCBDEA5D1}" presName="node" presStyleLbl="node1" presStyleIdx="0" presStyleCnt="3">
        <dgm:presLayoutVars>
          <dgm:bulletEnabled val="1"/>
        </dgm:presLayoutVars>
      </dgm:prSet>
      <dgm:spPr/>
      <dgm:t>
        <a:bodyPr/>
        <a:lstStyle/>
        <a:p>
          <a:endParaRPr lang="zh-TW" altLang="en-US"/>
        </a:p>
      </dgm:t>
    </dgm:pt>
    <dgm:pt modelId="{1361DBB5-8D2C-49CA-A9BF-8CDA0E85DC79}" type="pres">
      <dgm:prSet presAssocID="{34C831EB-A2D1-4CA9-95EB-8FD635F784CD}" presName="parTrans" presStyleLbl="sibTrans2D1" presStyleIdx="1" presStyleCnt="3"/>
      <dgm:spPr/>
      <dgm:t>
        <a:bodyPr/>
        <a:lstStyle/>
        <a:p>
          <a:endParaRPr lang="zh-TW" altLang="en-US"/>
        </a:p>
      </dgm:t>
    </dgm:pt>
    <dgm:pt modelId="{21D1CCDB-5F60-4018-87C7-739C1CFC746C}" type="pres">
      <dgm:prSet presAssocID="{34C831EB-A2D1-4CA9-95EB-8FD635F784CD}" presName="connectorText" presStyleLbl="sibTrans2D1" presStyleIdx="1" presStyleCnt="3"/>
      <dgm:spPr/>
      <dgm:t>
        <a:bodyPr/>
        <a:lstStyle/>
        <a:p>
          <a:endParaRPr lang="zh-TW" altLang="en-US"/>
        </a:p>
      </dgm:t>
    </dgm:pt>
    <dgm:pt modelId="{700367E1-4800-416D-8EC4-160C7FBB6C7C}" type="pres">
      <dgm:prSet presAssocID="{2845B144-2945-42FA-B43C-4D6843F58C7E}" presName="node" presStyleLbl="node1" presStyleIdx="1" presStyleCnt="3">
        <dgm:presLayoutVars>
          <dgm:bulletEnabled val="1"/>
        </dgm:presLayoutVars>
      </dgm:prSet>
      <dgm:spPr/>
      <dgm:t>
        <a:bodyPr/>
        <a:lstStyle/>
        <a:p>
          <a:endParaRPr lang="zh-TW" altLang="en-US"/>
        </a:p>
      </dgm:t>
    </dgm:pt>
    <dgm:pt modelId="{8D601B8C-3ADB-460B-A851-97F47D0098F9}" type="pres">
      <dgm:prSet presAssocID="{93351674-6EA3-4A21-8885-6E2E2F9B3E60}" presName="parTrans" presStyleLbl="sibTrans2D1" presStyleIdx="2" presStyleCnt="3"/>
      <dgm:spPr/>
      <dgm:t>
        <a:bodyPr/>
        <a:lstStyle/>
        <a:p>
          <a:endParaRPr lang="zh-TW" altLang="en-US"/>
        </a:p>
      </dgm:t>
    </dgm:pt>
    <dgm:pt modelId="{D882FEB6-8472-41B4-A876-2DB257750440}" type="pres">
      <dgm:prSet presAssocID="{93351674-6EA3-4A21-8885-6E2E2F9B3E60}" presName="connectorText" presStyleLbl="sibTrans2D1" presStyleIdx="2" presStyleCnt="3"/>
      <dgm:spPr/>
      <dgm:t>
        <a:bodyPr/>
        <a:lstStyle/>
        <a:p>
          <a:endParaRPr lang="zh-TW" altLang="en-US"/>
        </a:p>
      </dgm:t>
    </dgm:pt>
    <dgm:pt modelId="{7F34B0BA-3F6A-4377-ABEB-8BEC8EE13166}" type="pres">
      <dgm:prSet presAssocID="{D7BDDD0F-35BE-4A5F-A7D5-1A67FEA762B0}" presName="node" presStyleLbl="node1" presStyleIdx="2" presStyleCnt="3">
        <dgm:presLayoutVars>
          <dgm:bulletEnabled val="1"/>
        </dgm:presLayoutVars>
      </dgm:prSet>
      <dgm:spPr/>
      <dgm:t>
        <a:bodyPr/>
        <a:lstStyle/>
        <a:p>
          <a:endParaRPr lang="zh-TW" altLang="en-US"/>
        </a:p>
      </dgm:t>
    </dgm:pt>
  </dgm:ptLst>
  <dgm:cxnLst>
    <dgm:cxn modelId="{8BAE1A7F-BC30-4DF9-AFD4-E5FFEA17AB90}" type="presOf" srcId="{93351674-6EA3-4A21-8885-6E2E2F9B3E60}" destId="{8D601B8C-3ADB-460B-A851-97F47D0098F9}" srcOrd="0" destOrd="0" presId="urn:microsoft.com/office/officeart/2005/8/layout/radial5"/>
    <dgm:cxn modelId="{9D8F626E-53E6-42FC-A8B2-AD12A470CEB6}" srcId="{5F3B46F4-64EF-4D65-8CD7-FD78EAC1C198}" destId="{5CB03F4A-1C72-4145-B63F-4E9DCBDEA5D1}" srcOrd="0" destOrd="0" parTransId="{84F438D5-36EE-4F72-A858-E6A72C1B026A}" sibTransId="{340D829B-464A-477A-9438-E6662FF01633}"/>
    <dgm:cxn modelId="{019F17F0-F146-4DCE-AEF4-66D1BAE5C22C}" srcId="{5F3B46F4-64EF-4D65-8CD7-FD78EAC1C198}" destId="{2845B144-2945-42FA-B43C-4D6843F58C7E}" srcOrd="1" destOrd="0" parTransId="{34C831EB-A2D1-4CA9-95EB-8FD635F784CD}" sibTransId="{1C7050FA-4B0E-4CBB-9286-329C064C1722}"/>
    <dgm:cxn modelId="{5F4969A8-5046-4D96-8D8F-3042AD6FD2CE}" type="presOf" srcId="{5F3B46F4-64EF-4D65-8CD7-FD78EAC1C198}" destId="{7FAB9BF0-3450-49FC-A6D8-21A20E37FD1A}" srcOrd="0" destOrd="0" presId="urn:microsoft.com/office/officeart/2005/8/layout/radial5"/>
    <dgm:cxn modelId="{8A23C626-379A-4E08-B8B9-7AD5AED90C88}" type="presOf" srcId="{93351674-6EA3-4A21-8885-6E2E2F9B3E60}" destId="{D882FEB6-8472-41B4-A876-2DB257750440}" srcOrd="1" destOrd="0" presId="urn:microsoft.com/office/officeart/2005/8/layout/radial5"/>
    <dgm:cxn modelId="{0867B318-BF71-428E-BA71-045BB1F4AC38}" type="presOf" srcId="{5CB03F4A-1C72-4145-B63F-4E9DCBDEA5D1}" destId="{0FB63D87-5269-40CE-AA45-A566A6E47120}" srcOrd="0" destOrd="0" presId="urn:microsoft.com/office/officeart/2005/8/layout/radial5"/>
    <dgm:cxn modelId="{783A9A13-B15B-4312-A6B5-27CF0FEBA5AE}" type="presOf" srcId="{34C831EB-A2D1-4CA9-95EB-8FD635F784CD}" destId="{1361DBB5-8D2C-49CA-A9BF-8CDA0E85DC79}" srcOrd="0" destOrd="0" presId="urn:microsoft.com/office/officeart/2005/8/layout/radial5"/>
    <dgm:cxn modelId="{96D58119-F229-49CB-8B31-397EC33C74E3}" srcId="{15CE14BA-43E1-45F0-ADC6-FB875084BC95}" destId="{5F3B46F4-64EF-4D65-8CD7-FD78EAC1C198}" srcOrd="0" destOrd="0" parTransId="{2D40F076-E370-44BF-9E5F-F0773F67A418}" sibTransId="{0220C44C-83A9-4E7A-AE82-212B6B7102CA}"/>
    <dgm:cxn modelId="{32247D0F-20D3-4BF2-8EB1-5CC42DDE28CE}" type="presOf" srcId="{84F438D5-36EE-4F72-A858-E6A72C1B026A}" destId="{58EA4147-6A3A-4640-B481-ACFDA7CE85D4}" srcOrd="1" destOrd="0" presId="urn:microsoft.com/office/officeart/2005/8/layout/radial5"/>
    <dgm:cxn modelId="{27127BFF-0AE4-49D9-9E1B-D3BBB1447986}" srcId="{5F3B46F4-64EF-4D65-8CD7-FD78EAC1C198}" destId="{D7BDDD0F-35BE-4A5F-A7D5-1A67FEA762B0}" srcOrd="2" destOrd="0" parTransId="{93351674-6EA3-4A21-8885-6E2E2F9B3E60}" sibTransId="{EAAAEAB0-B909-4B89-9B4C-0E291305ECD6}"/>
    <dgm:cxn modelId="{B1C08554-D63C-4F02-B96E-09FF1E1195F5}" type="presOf" srcId="{84F438D5-36EE-4F72-A858-E6A72C1B026A}" destId="{E2C44228-EE9C-4FAD-976E-AC6A54D40AAD}" srcOrd="0" destOrd="0" presId="urn:microsoft.com/office/officeart/2005/8/layout/radial5"/>
    <dgm:cxn modelId="{2DAC5788-934D-4A26-8C63-26B664E2D941}" type="presOf" srcId="{2845B144-2945-42FA-B43C-4D6843F58C7E}" destId="{700367E1-4800-416D-8EC4-160C7FBB6C7C}" srcOrd="0" destOrd="0" presId="urn:microsoft.com/office/officeart/2005/8/layout/radial5"/>
    <dgm:cxn modelId="{53488E8A-B2F8-4CD0-B756-05A0116593A9}" type="presOf" srcId="{15CE14BA-43E1-45F0-ADC6-FB875084BC95}" destId="{BDA290B4-80B3-485B-B561-72BEFE36FF95}" srcOrd="0" destOrd="0" presId="urn:microsoft.com/office/officeart/2005/8/layout/radial5"/>
    <dgm:cxn modelId="{C1A422B2-DA00-4C01-B735-C32625A341FD}" type="presOf" srcId="{D7BDDD0F-35BE-4A5F-A7D5-1A67FEA762B0}" destId="{7F34B0BA-3F6A-4377-ABEB-8BEC8EE13166}" srcOrd="0" destOrd="0" presId="urn:microsoft.com/office/officeart/2005/8/layout/radial5"/>
    <dgm:cxn modelId="{225A1857-74D8-4093-95CB-3A080F882772}" type="presOf" srcId="{34C831EB-A2D1-4CA9-95EB-8FD635F784CD}" destId="{21D1CCDB-5F60-4018-87C7-739C1CFC746C}" srcOrd="1" destOrd="0" presId="urn:microsoft.com/office/officeart/2005/8/layout/radial5"/>
    <dgm:cxn modelId="{9E0EAD4B-2648-4A29-B4E0-92BDFE676991}" type="presParOf" srcId="{BDA290B4-80B3-485B-B561-72BEFE36FF95}" destId="{7FAB9BF0-3450-49FC-A6D8-21A20E37FD1A}" srcOrd="0" destOrd="0" presId="urn:microsoft.com/office/officeart/2005/8/layout/radial5"/>
    <dgm:cxn modelId="{B0E3F21D-418C-4ADE-9063-E5F7F3A550F4}" type="presParOf" srcId="{BDA290B4-80B3-485B-B561-72BEFE36FF95}" destId="{E2C44228-EE9C-4FAD-976E-AC6A54D40AAD}" srcOrd="1" destOrd="0" presId="urn:microsoft.com/office/officeart/2005/8/layout/radial5"/>
    <dgm:cxn modelId="{78050613-50C3-4000-912F-2D4E9643D58A}" type="presParOf" srcId="{E2C44228-EE9C-4FAD-976E-AC6A54D40AAD}" destId="{58EA4147-6A3A-4640-B481-ACFDA7CE85D4}" srcOrd="0" destOrd="0" presId="urn:microsoft.com/office/officeart/2005/8/layout/radial5"/>
    <dgm:cxn modelId="{12BFE2B9-9C0A-4A81-B79A-981F653E364C}" type="presParOf" srcId="{BDA290B4-80B3-485B-B561-72BEFE36FF95}" destId="{0FB63D87-5269-40CE-AA45-A566A6E47120}" srcOrd="2" destOrd="0" presId="urn:microsoft.com/office/officeart/2005/8/layout/radial5"/>
    <dgm:cxn modelId="{36462379-CB34-4491-985E-54E72E9C72F3}" type="presParOf" srcId="{BDA290B4-80B3-485B-B561-72BEFE36FF95}" destId="{1361DBB5-8D2C-49CA-A9BF-8CDA0E85DC79}" srcOrd="3" destOrd="0" presId="urn:microsoft.com/office/officeart/2005/8/layout/radial5"/>
    <dgm:cxn modelId="{243A5267-4541-4792-AD66-FC311093F63C}" type="presParOf" srcId="{1361DBB5-8D2C-49CA-A9BF-8CDA0E85DC79}" destId="{21D1CCDB-5F60-4018-87C7-739C1CFC746C}" srcOrd="0" destOrd="0" presId="urn:microsoft.com/office/officeart/2005/8/layout/radial5"/>
    <dgm:cxn modelId="{20ED1DF4-5BE4-44B2-B6AE-8B7E1D85A1DF}" type="presParOf" srcId="{BDA290B4-80B3-485B-B561-72BEFE36FF95}" destId="{700367E1-4800-416D-8EC4-160C7FBB6C7C}" srcOrd="4" destOrd="0" presId="urn:microsoft.com/office/officeart/2005/8/layout/radial5"/>
    <dgm:cxn modelId="{8E548D84-EB40-4FB9-A9FE-A63604B317E0}" type="presParOf" srcId="{BDA290B4-80B3-485B-B561-72BEFE36FF95}" destId="{8D601B8C-3ADB-460B-A851-97F47D0098F9}" srcOrd="5" destOrd="0" presId="urn:microsoft.com/office/officeart/2005/8/layout/radial5"/>
    <dgm:cxn modelId="{250531A4-7B38-4CAE-BC0E-2F87F7CD8A72}" type="presParOf" srcId="{8D601B8C-3ADB-460B-A851-97F47D0098F9}" destId="{D882FEB6-8472-41B4-A876-2DB257750440}" srcOrd="0" destOrd="0" presId="urn:microsoft.com/office/officeart/2005/8/layout/radial5"/>
    <dgm:cxn modelId="{61554163-7F32-4115-A11E-343C3D4FC35F}" type="presParOf" srcId="{BDA290B4-80B3-485B-B561-72BEFE36FF95}" destId="{7F34B0BA-3F6A-4377-ABEB-8BEC8EE13166}"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C51524-7A70-419A-BB48-C973B14239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689C509B-AFBB-4E0F-8881-D0B8F3AEE181}">
      <dgm:prSet/>
      <dgm:spPr/>
      <dgm:t>
        <a:bodyPr/>
        <a:lstStyle/>
        <a:p>
          <a:pPr rtl="0"/>
          <a:r>
            <a:rPr lang="en-US" b="1" i="0" dirty="0" smtClean="0"/>
            <a:t>The company plans to invest in the construction of its second slag grinding plant and commence operations at two new ready-mixed concrete plants in Taichung and </a:t>
          </a:r>
          <a:r>
            <a:rPr lang="en-US" b="1" i="0" dirty="0" err="1" smtClean="0"/>
            <a:t>Xizhi</a:t>
          </a:r>
          <a:r>
            <a:rPr lang="en-US" b="1" i="0" dirty="0" smtClean="0"/>
            <a:t>. In addition to producing low-carbon, high-end refined slag powder to leverage the diversified strategic advantages of 'Material is King,' these moves will also continuously expand and drive new operational momentum.</a:t>
          </a:r>
          <a:endParaRPr lang="zh-TW" dirty="0"/>
        </a:p>
      </dgm:t>
    </dgm:pt>
    <dgm:pt modelId="{2129D134-3CB1-4C4E-B04D-E581F355C6D3}" type="parTrans" cxnId="{A9758E3C-5A83-4A46-ACB1-9DFD51039BCF}">
      <dgm:prSet/>
      <dgm:spPr/>
      <dgm:t>
        <a:bodyPr/>
        <a:lstStyle/>
        <a:p>
          <a:endParaRPr lang="zh-TW" altLang="en-US"/>
        </a:p>
      </dgm:t>
    </dgm:pt>
    <dgm:pt modelId="{E0E9345A-3094-4657-AD2A-F8B32065C2FF}" type="sibTrans" cxnId="{A9758E3C-5A83-4A46-ACB1-9DFD51039BCF}">
      <dgm:prSet/>
      <dgm:spPr/>
      <dgm:t>
        <a:bodyPr/>
        <a:lstStyle/>
        <a:p>
          <a:endParaRPr lang="zh-TW" altLang="en-US"/>
        </a:p>
      </dgm:t>
    </dgm:pt>
    <dgm:pt modelId="{92951753-F94A-4D7F-A7CF-D7BEB31627F1}">
      <dgm:prSet/>
      <dgm:spPr/>
      <dgm:t>
        <a:bodyPr/>
        <a:lstStyle/>
        <a:p>
          <a:pPr rtl="0"/>
          <a:r>
            <a:rPr lang="en-US" altLang="zh-TW" b="1" i="0" dirty="0" smtClean="0"/>
            <a:t>Currently, the company has officially applied high elastic modulus concrete in the advanced factory construction projects of major technology companies in the Kaohsiung Science Park. In the future, it will be expanded to Hsinchu </a:t>
          </a:r>
          <a:r>
            <a:rPr lang="en-US" altLang="zh-TW" b="1" i="0" dirty="0" err="1" smtClean="0"/>
            <a:t>Baoshan</a:t>
          </a:r>
          <a:r>
            <a:rPr lang="en-US" altLang="zh-TW" b="1" i="0" dirty="0" smtClean="0"/>
            <a:t> Phase II, Central Taiwan Science Park Phase II, Chiayi Science Park, Southern Taiwan Science Park and Kaohsiung </a:t>
          </a:r>
          <a:r>
            <a:rPr lang="en-US" altLang="zh-TW" b="1" i="0" dirty="0" err="1" smtClean="0"/>
            <a:t>Nanzi</a:t>
          </a:r>
          <a:r>
            <a:rPr lang="en-US" altLang="zh-TW" b="1" i="0" dirty="0" smtClean="0"/>
            <a:t> Science Park.</a:t>
          </a:r>
          <a:endParaRPr lang="zh-TW" b="1" i="0" dirty="0"/>
        </a:p>
      </dgm:t>
    </dgm:pt>
    <dgm:pt modelId="{DA0BB37A-F711-492C-9B63-F4D1C4A89A54}" type="parTrans" cxnId="{8614E2EB-D58C-49A0-BC6C-9D476FFD9422}">
      <dgm:prSet/>
      <dgm:spPr/>
      <dgm:t>
        <a:bodyPr/>
        <a:lstStyle/>
        <a:p>
          <a:endParaRPr lang="zh-TW" altLang="en-US"/>
        </a:p>
      </dgm:t>
    </dgm:pt>
    <dgm:pt modelId="{72B32B63-1BCF-486A-A7B2-F1D7C76C091E}" type="sibTrans" cxnId="{8614E2EB-D58C-49A0-BC6C-9D476FFD9422}">
      <dgm:prSet/>
      <dgm:spPr/>
      <dgm:t>
        <a:bodyPr/>
        <a:lstStyle/>
        <a:p>
          <a:endParaRPr lang="zh-TW" altLang="en-US"/>
        </a:p>
      </dgm:t>
    </dgm:pt>
    <dgm:pt modelId="{740E3CE1-587F-43C4-9BFC-5767A4982EEF}">
      <dgm:prSet/>
      <dgm:spPr/>
      <dgm:t>
        <a:bodyPr/>
        <a:lstStyle/>
        <a:p>
          <a:pPr rtl="0"/>
          <a:r>
            <a:rPr lang="en-US" b="1" i="0" dirty="0" smtClean="0"/>
            <a:t>In the </a:t>
          </a:r>
          <a:r>
            <a:rPr lang="en-US" b="1" i="0" dirty="0" err="1" smtClean="0"/>
            <a:t>Guandu</a:t>
          </a:r>
          <a:r>
            <a:rPr lang="en-US" b="1" i="0" dirty="0" smtClean="0"/>
            <a:t> Plain, located just a few kilometers from the </a:t>
          </a:r>
          <a:r>
            <a:rPr lang="en-US" b="1" i="0" dirty="0" err="1" smtClean="0"/>
            <a:t>Beitou-Shilin</a:t>
          </a:r>
          <a:r>
            <a:rPr lang="en-US" b="1" i="0" dirty="0" smtClean="0"/>
            <a:t> Technology Park (BSTP), the Company holds approximately ten land parcels totaling nearly 20,000 ping. Given the proximity to BSTP, these land assets are expected to possess substantial potential development value once the government completes the national land planning and the urban-planning district expropriation process, and the returned land is allocated.</a:t>
          </a:r>
        </a:p>
        <a:p>
          <a:pPr rtl="0"/>
          <a:r>
            <a:rPr lang="en-US" b="1" i="0" dirty="0" smtClean="0"/>
            <a:t>Regarding the large-scale development project in </a:t>
          </a:r>
          <a:r>
            <a:rPr lang="en-US" b="1" i="0" dirty="0" err="1" smtClean="0"/>
            <a:t>Nangang</a:t>
          </a:r>
          <a:r>
            <a:rPr lang="en-US" b="1" i="0" dirty="0" smtClean="0"/>
            <a:t>, the project is progressing on schedule and is expected to be completed around the end of 2027. With NVIDIA’s new R&amp;D center set to move into the neighboring </a:t>
          </a:r>
          <a:r>
            <a:rPr lang="en-US" b="1" i="0" dirty="0" err="1" smtClean="0"/>
            <a:t>Ruentex</a:t>
          </a:r>
          <a:r>
            <a:rPr lang="en-US" b="1" i="0" dirty="0" smtClean="0"/>
            <a:t> </a:t>
          </a:r>
          <a:r>
            <a:rPr lang="en-US" b="1" i="0" dirty="0" err="1" smtClean="0"/>
            <a:t>Yucheng</a:t>
          </a:r>
          <a:r>
            <a:rPr lang="en-US" b="1" i="0" dirty="0" smtClean="0"/>
            <a:t> Building, the project’s significant potential value is further enhanced.</a:t>
          </a:r>
          <a:endParaRPr lang="zh-TW" b="1" i="0" dirty="0"/>
        </a:p>
      </dgm:t>
    </dgm:pt>
    <dgm:pt modelId="{C689AF5F-70FF-4FD5-86A0-874B78FAA952}" type="parTrans" cxnId="{C09098CB-B710-440F-95F3-5FA5B0CBD39F}">
      <dgm:prSet/>
      <dgm:spPr/>
      <dgm:t>
        <a:bodyPr/>
        <a:lstStyle/>
        <a:p>
          <a:endParaRPr lang="zh-TW" altLang="en-US"/>
        </a:p>
      </dgm:t>
    </dgm:pt>
    <dgm:pt modelId="{BE7528F8-05A6-47FA-8D84-8C20B562FB0C}" type="sibTrans" cxnId="{C09098CB-B710-440F-95F3-5FA5B0CBD39F}">
      <dgm:prSet/>
      <dgm:spPr/>
      <dgm:t>
        <a:bodyPr/>
        <a:lstStyle/>
        <a:p>
          <a:endParaRPr lang="zh-TW" altLang="en-US"/>
        </a:p>
      </dgm:t>
    </dgm:pt>
    <dgm:pt modelId="{685B42FF-241A-4980-BECA-B4950CDFCE4D}" type="pres">
      <dgm:prSet presAssocID="{98C51524-7A70-419A-BB48-C973B1423955}" presName="linear" presStyleCnt="0">
        <dgm:presLayoutVars>
          <dgm:animLvl val="lvl"/>
          <dgm:resizeHandles val="exact"/>
        </dgm:presLayoutVars>
      </dgm:prSet>
      <dgm:spPr/>
      <dgm:t>
        <a:bodyPr/>
        <a:lstStyle/>
        <a:p>
          <a:endParaRPr lang="zh-TW" altLang="en-US"/>
        </a:p>
      </dgm:t>
    </dgm:pt>
    <dgm:pt modelId="{EF734BC6-89A0-4F26-A5B3-3D025FCA6734}" type="pres">
      <dgm:prSet presAssocID="{689C509B-AFBB-4E0F-8881-D0B8F3AEE181}" presName="parentText" presStyleLbl="node1" presStyleIdx="0" presStyleCnt="3" custScaleY="75712" custLinFactNeighborY="16960">
        <dgm:presLayoutVars>
          <dgm:chMax val="0"/>
          <dgm:bulletEnabled val="1"/>
        </dgm:presLayoutVars>
      </dgm:prSet>
      <dgm:spPr/>
      <dgm:t>
        <a:bodyPr/>
        <a:lstStyle/>
        <a:p>
          <a:endParaRPr lang="zh-TW" altLang="en-US"/>
        </a:p>
      </dgm:t>
    </dgm:pt>
    <dgm:pt modelId="{0D655F25-4488-4D85-B253-89FE25C3BAB3}" type="pres">
      <dgm:prSet presAssocID="{E0E9345A-3094-4657-AD2A-F8B32065C2FF}" presName="spacer" presStyleCnt="0"/>
      <dgm:spPr/>
    </dgm:pt>
    <dgm:pt modelId="{8BC04C28-F7CF-472B-AE7E-F24B884F60F9}" type="pres">
      <dgm:prSet presAssocID="{92951753-F94A-4D7F-A7CF-D7BEB31627F1}" presName="parentText" presStyleLbl="node1" presStyleIdx="1" presStyleCnt="3" custScaleY="61177">
        <dgm:presLayoutVars>
          <dgm:chMax val="0"/>
          <dgm:bulletEnabled val="1"/>
        </dgm:presLayoutVars>
      </dgm:prSet>
      <dgm:spPr/>
      <dgm:t>
        <a:bodyPr/>
        <a:lstStyle/>
        <a:p>
          <a:endParaRPr lang="zh-TW" altLang="en-US"/>
        </a:p>
      </dgm:t>
    </dgm:pt>
    <dgm:pt modelId="{52B0B092-FD45-4EBA-8121-1E40C7E30300}" type="pres">
      <dgm:prSet presAssocID="{72B32B63-1BCF-486A-A7B2-F1D7C76C091E}" presName="spacer" presStyleCnt="0"/>
      <dgm:spPr/>
    </dgm:pt>
    <dgm:pt modelId="{F12BFC9E-C819-4B69-B856-4536E5789917}" type="pres">
      <dgm:prSet presAssocID="{740E3CE1-587F-43C4-9BFC-5767A4982EEF}" presName="parentText" presStyleLbl="node1" presStyleIdx="2" presStyleCnt="3">
        <dgm:presLayoutVars>
          <dgm:chMax val="0"/>
          <dgm:bulletEnabled val="1"/>
        </dgm:presLayoutVars>
      </dgm:prSet>
      <dgm:spPr/>
      <dgm:t>
        <a:bodyPr/>
        <a:lstStyle/>
        <a:p>
          <a:endParaRPr lang="zh-TW" altLang="en-US"/>
        </a:p>
      </dgm:t>
    </dgm:pt>
  </dgm:ptLst>
  <dgm:cxnLst>
    <dgm:cxn modelId="{A9758E3C-5A83-4A46-ACB1-9DFD51039BCF}" srcId="{98C51524-7A70-419A-BB48-C973B1423955}" destId="{689C509B-AFBB-4E0F-8881-D0B8F3AEE181}" srcOrd="0" destOrd="0" parTransId="{2129D134-3CB1-4C4E-B04D-E581F355C6D3}" sibTransId="{E0E9345A-3094-4657-AD2A-F8B32065C2FF}"/>
    <dgm:cxn modelId="{135767A9-0340-4F99-8565-790DC053F5AC}" type="presOf" srcId="{689C509B-AFBB-4E0F-8881-D0B8F3AEE181}" destId="{EF734BC6-89A0-4F26-A5B3-3D025FCA6734}" srcOrd="0" destOrd="0" presId="urn:microsoft.com/office/officeart/2005/8/layout/vList2"/>
    <dgm:cxn modelId="{C09098CB-B710-440F-95F3-5FA5B0CBD39F}" srcId="{98C51524-7A70-419A-BB48-C973B1423955}" destId="{740E3CE1-587F-43C4-9BFC-5767A4982EEF}" srcOrd="2" destOrd="0" parTransId="{C689AF5F-70FF-4FD5-86A0-874B78FAA952}" sibTransId="{BE7528F8-05A6-47FA-8D84-8C20B562FB0C}"/>
    <dgm:cxn modelId="{ED623F46-15A9-449C-84EC-FE09F2CF3C93}" type="presOf" srcId="{98C51524-7A70-419A-BB48-C973B1423955}" destId="{685B42FF-241A-4980-BECA-B4950CDFCE4D}" srcOrd="0" destOrd="0" presId="urn:microsoft.com/office/officeart/2005/8/layout/vList2"/>
    <dgm:cxn modelId="{BF4F552E-2B6A-4999-A896-C2ABE3227339}" type="presOf" srcId="{92951753-F94A-4D7F-A7CF-D7BEB31627F1}" destId="{8BC04C28-F7CF-472B-AE7E-F24B884F60F9}" srcOrd="0" destOrd="0" presId="urn:microsoft.com/office/officeart/2005/8/layout/vList2"/>
    <dgm:cxn modelId="{8614E2EB-D58C-49A0-BC6C-9D476FFD9422}" srcId="{98C51524-7A70-419A-BB48-C973B1423955}" destId="{92951753-F94A-4D7F-A7CF-D7BEB31627F1}" srcOrd="1" destOrd="0" parTransId="{DA0BB37A-F711-492C-9B63-F4D1C4A89A54}" sibTransId="{72B32B63-1BCF-486A-A7B2-F1D7C76C091E}"/>
    <dgm:cxn modelId="{70E7DAB3-20AD-4343-A166-3C2CC40FA0C7}" type="presOf" srcId="{740E3CE1-587F-43C4-9BFC-5767A4982EEF}" destId="{F12BFC9E-C819-4B69-B856-4536E5789917}" srcOrd="0" destOrd="0" presId="urn:microsoft.com/office/officeart/2005/8/layout/vList2"/>
    <dgm:cxn modelId="{CB910DD3-E600-452D-A03E-DB8BB62FED1B}" type="presParOf" srcId="{685B42FF-241A-4980-BECA-B4950CDFCE4D}" destId="{EF734BC6-89A0-4F26-A5B3-3D025FCA6734}" srcOrd="0" destOrd="0" presId="urn:microsoft.com/office/officeart/2005/8/layout/vList2"/>
    <dgm:cxn modelId="{FD657EB6-A358-4F2F-8BB6-E4823C4938E8}" type="presParOf" srcId="{685B42FF-241A-4980-BECA-B4950CDFCE4D}" destId="{0D655F25-4488-4D85-B253-89FE25C3BAB3}" srcOrd="1" destOrd="0" presId="urn:microsoft.com/office/officeart/2005/8/layout/vList2"/>
    <dgm:cxn modelId="{3A9C791E-9C2B-4090-A0D4-45C2266CCAC3}" type="presParOf" srcId="{685B42FF-241A-4980-BECA-B4950CDFCE4D}" destId="{8BC04C28-F7CF-472B-AE7E-F24B884F60F9}" srcOrd="2" destOrd="0" presId="urn:microsoft.com/office/officeart/2005/8/layout/vList2"/>
    <dgm:cxn modelId="{5E10FECD-18A6-4F93-B4E6-42F1D1CAA78F}" type="presParOf" srcId="{685B42FF-241A-4980-BECA-B4950CDFCE4D}" destId="{52B0B092-FD45-4EBA-8121-1E40C7E30300}" srcOrd="3" destOrd="0" presId="urn:microsoft.com/office/officeart/2005/8/layout/vList2"/>
    <dgm:cxn modelId="{E3C3A4B9-FA53-4B7A-B350-771DF0304A8A}" type="presParOf" srcId="{685B42FF-241A-4980-BECA-B4950CDFCE4D}" destId="{F12BFC9E-C819-4B69-B856-4536E578991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B9BF0-3450-49FC-A6D8-21A20E37FD1A}">
      <dsp:nvSpPr>
        <dsp:cNvPr id="0" name=""/>
        <dsp:cNvSpPr/>
      </dsp:nvSpPr>
      <dsp:spPr>
        <a:xfrm>
          <a:off x="3187563" y="2598821"/>
          <a:ext cx="1854472" cy="1854472"/>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rtlCol="0" anchor="ctr" anchorCtr="0">
          <a:noAutofit/>
        </a:bodyPr>
        <a:lstStyle/>
        <a:p>
          <a:pPr lvl="0" algn="ctr" defTabSz="1111250" rtl="0">
            <a:lnSpc>
              <a:spcPct val="90000"/>
            </a:lnSpc>
            <a:spcBef>
              <a:spcPct val="0"/>
            </a:spcBef>
            <a:spcAft>
              <a:spcPct val="35000"/>
            </a:spcAft>
          </a:pPr>
          <a:r>
            <a:rPr lang="en-US" sz="2500" kern="1200"/>
            <a:t>Company history</a:t>
          </a:r>
        </a:p>
      </dsp:txBody>
      <dsp:txXfrm>
        <a:off x="3459144" y="2870402"/>
        <a:ext cx="1311310" cy="1311310"/>
      </dsp:txXfrm>
    </dsp:sp>
    <dsp:sp modelId="{E2C44228-EE9C-4FAD-976E-AC6A54D40AAD}">
      <dsp:nvSpPr>
        <dsp:cNvPr id="0" name=""/>
        <dsp:cNvSpPr/>
      </dsp:nvSpPr>
      <dsp:spPr>
        <a:xfrm rot="16200000">
          <a:off x="3918341" y="1924005"/>
          <a:ext cx="392916" cy="630520"/>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a:off x="3977279" y="2109047"/>
        <a:ext cx="275041" cy="378312"/>
      </dsp:txXfrm>
    </dsp:sp>
    <dsp:sp modelId="{0FB63D87-5269-40CE-AA45-A566A6E47120}">
      <dsp:nvSpPr>
        <dsp:cNvPr id="0" name=""/>
        <dsp:cNvSpPr/>
      </dsp:nvSpPr>
      <dsp:spPr>
        <a:xfrm>
          <a:off x="3187563" y="2996"/>
          <a:ext cx="1854472" cy="1854472"/>
        </a:xfrm>
        <a:prstGeom prst="ellips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Key domestic re-investment companies</a:t>
          </a:r>
          <a:endParaRPr lang="zh-TW" altLang="en-US" sz="1900" kern="1200" dirty="0"/>
        </a:p>
      </dsp:txBody>
      <dsp:txXfrm>
        <a:off x="3459144" y="274577"/>
        <a:ext cx="1311310" cy="1311310"/>
      </dsp:txXfrm>
    </dsp:sp>
    <dsp:sp modelId="{1361DBB5-8D2C-49CA-A9BF-8CDA0E85DC79}">
      <dsp:nvSpPr>
        <dsp:cNvPr id="0" name=""/>
        <dsp:cNvSpPr/>
      </dsp:nvSpPr>
      <dsp:spPr>
        <a:xfrm rot="1800000">
          <a:off x="5032736" y="3854193"/>
          <a:ext cx="392916" cy="630520"/>
        </a:xfrm>
        <a:prstGeom prst="rightArrow">
          <a:avLst>
            <a:gd name="adj1" fmla="val 60000"/>
            <a:gd name="adj2" fmla="val 50000"/>
          </a:avLst>
        </a:prstGeom>
        <a:solidFill>
          <a:schemeClr val="accent4">
            <a:hueOff val="-2232385"/>
            <a:satOff val="13449"/>
            <a:lumOff val="107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a:off x="5040632" y="3950828"/>
        <a:ext cx="275041" cy="378312"/>
      </dsp:txXfrm>
    </dsp:sp>
    <dsp:sp modelId="{700367E1-4800-416D-8EC4-160C7FBB6C7C}">
      <dsp:nvSpPr>
        <dsp:cNvPr id="0" name=""/>
        <dsp:cNvSpPr/>
      </dsp:nvSpPr>
      <dsp:spPr>
        <a:xfrm>
          <a:off x="5435613" y="3896734"/>
          <a:ext cx="1854472" cy="1854472"/>
        </a:xfrm>
        <a:prstGeom prst="ellipse">
          <a:avLst/>
        </a:prstGeom>
        <a:solidFill>
          <a:schemeClr val="accent4">
            <a:hueOff val="-2232385"/>
            <a:satOff val="13449"/>
            <a:lumOff val="107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Overseas re-investment companies</a:t>
          </a:r>
          <a:endParaRPr lang="zh-TW" altLang="en-US" sz="1900" kern="1200" dirty="0"/>
        </a:p>
      </dsp:txBody>
      <dsp:txXfrm>
        <a:off x="5707194" y="4168315"/>
        <a:ext cx="1311310" cy="1311310"/>
      </dsp:txXfrm>
    </dsp:sp>
    <dsp:sp modelId="{8D601B8C-3ADB-460B-A851-97F47D0098F9}">
      <dsp:nvSpPr>
        <dsp:cNvPr id="0" name=""/>
        <dsp:cNvSpPr/>
      </dsp:nvSpPr>
      <dsp:spPr>
        <a:xfrm rot="9000000">
          <a:off x="2803946" y="3854193"/>
          <a:ext cx="392916" cy="630520"/>
        </a:xfrm>
        <a:prstGeom prst="rightArrow">
          <a:avLst>
            <a:gd name="adj1" fmla="val 60000"/>
            <a:gd name="adj2" fmla="val 50000"/>
          </a:avLst>
        </a:prstGeom>
        <a:solidFill>
          <a:schemeClr val="accent4">
            <a:hueOff val="-4464770"/>
            <a:satOff val="26899"/>
            <a:lumOff val="215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rtlCol="0" anchor="ctr" anchorCtr="0">
          <a:noAutofit/>
        </a:bodyPr>
        <a:lstStyle/>
        <a:p>
          <a:pPr lvl="0" algn="ctr" defTabSz="844550" rtl="0">
            <a:lnSpc>
              <a:spcPct val="90000"/>
            </a:lnSpc>
            <a:spcBef>
              <a:spcPct val="0"/>
            </a:spcBef>
            <a:spcAft>
              <a:spcPct val="35000"/>
            </a:spcAft>
          </a:pPr>
          <a:endParaRPr lang="zh-TW" altLang="en-US" sz="1900" kern="1200"/>
        </a:p>
      </dsp:txBody>
      <dsp:txXfrm rot="10800000">
        <a:off x="2913925" y="3950828"/>
        <a:ext cx="275041" cy="378312"/>
      </dsp:txXfrm>
    </dsp:sp>
    <dsp:sp modelId="{7F34B0BA-3F6A-4377-ABEB-8BEC8EE13166}">
      <dsp:nvSpPr>
        <dsp:cNvPr id="0" name=""/>
        <dsp:cNvSpPr/>
      </dsp:nvSpPr>
      <dsp:spPr>
        <a:xfrm>
          <a:off x="939513" y="3896734"/>
          <a:ext cx="1854472" cy="1854472"/>
        </a:xfrm>
        <a:prstGeom prst="ellipse">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rtlCol="0" anchor="ctr" anchorCtr="0">
          <a:noAutofit/>
        </a:bodyPr>
        <a:lstStyle/>
        <a:p>
          <a:pPr lvl="0" algn="ctr" defTabSz="844550" rtl="0">
            <a:lnSpc>
              <a:spcPct val="90000"/>
            </a:lnSpc>
            <a:spcBef>
              <a:spcPct val="0"/>
            </a:spcBef>
            <a:spcAft>
              <a:spcPct val="35000"/>
            </a:spcAft>
          </a:pPr>
          <a:r>
            <a:rPr lang="en-US" sz="1900" b="1" kern="1200"/>
            <a:t>Domestic operating activities</a:t>
          </a:r>
          <a:endParaRPr lang="zh-TW" altLang="en-US" sz="1900" kern="1200" dirty="0"/>
        </a:p>
      </dsp:txBody>
      <dsp:txXfrm>
        <a:off x="1211094" y="4168315"/>
        <a:ext cx="1311310" cy="1311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34BC6-89A0-4F26-A5B3-3D025FCA6734}">
      <dsp:nvSpPr>
        <dsp:cNvPr id="0" name=""/>
        <dsp:cNvSpPr/>
      </dsp:nvSpPr>
      <dsp:spPr>
        <a:xfrm>
          <a:off x="0" y="61559"/>
          <a:ext cx="7895601" cy="17514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b="1" i="0" kern="1200" dirty="0" smtClean="0"/>
            <a:t>The company plans to invest in the construction of its second slag grinding plant and commence operations at two new ready-mixed concrete plants in Taichung and </a:t>
          </a:r>
          <a:r>
            <a:rPr lang="en-US" sz="1500" b="1" i="0" kern="1200" dirty="0" err="1" smtClean="0"/>
            <a:t>Xizhi</a:t>
          </a:r>
          <a:r>
            <a:rPr lang="en-US" sz="1500" b="1" i="0" kern="1200" dirty="0" smtClean="0"/>
            <a:t>. In addition to producing low-carbon, high-end refined slag powder to leverage the diversified strategic advantages of 'Material is King,' these moves will also continuously expand and drive new operational momentum.</a:t>
          </a:r>
          <a:endParaRPr lang="zh-TW" sz="1500" kern="1200" dirty="0"/>
        </a:p>
      </dsp:txBody>
      <dsp:txXfrm>
        <a:off x="85499" y="147058"/>
        <a:ext cx="7724603" cy="1580454"/>
      </dsp:txXfrm>
    </dsp:sp>
    <dsp:sp modelId="{8BC04C28-F7CF-472B-AE7E-F24B884F60F9}">
      <dsp:nvSpPr>
        <dsp:cNvPr id="0" name=""/>
        <dsp:cNvSpPr/>
      </dsp:nvSpPr>
      <dsp:spPr>
        <a:xfrm>
          <a:off x="0" y="1848886"/>
          <a:ext cx="7895601" cy="14152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altLang="zh-TW" sz="1500" b="1" i="0" kern="1200" dirty="0" smtClean="0"/>
            <a:t>Currently, the company has officially applied high elastic modulus concrete in the advanced factory construction projects of major technology companies in the Kaohsiung Science Park. In the future, it will be expanded to Hsinchu </a:t>
          </a:r>
          <a:r>
            <a:rPr lang="en-US" altLang="zh-TW" sz="1500" b="1" i="0" kern="1200" dirty="0" err="1" smtClean="0"/>
            <a:t>Baoshan</a:t>
          </a:r>
          <a:r>
            <a:rPr lang="en-US" altLang="zh-TW" sz="1500" b="1" i="0" kern="1200" dirty="0" smtClean="0"/>
            <a:t> Phase II, Central Taiwan Science Park Phase II, Chiayi Science Park, Southern Taiwan Science Park and Kaohsiung </a:t>
          </a:r>
          <a:r>
            <a:rPr lang="en-US" altLang="zh-TW" sz="1500" b="1" i="0" kern="1200" dirty="0" err="1" smtClean="0"/>
            <a:t>Nanzi</a:t>
          </a:r>
          <a:r>
            <a:rPr lang="en-US" altLang="zh-TW" sz="1500" b="1" i="0" kern="1200" dirty="0" smtClean="0"/>
            <a:t> Science Park.</a:t>
          </a:r>
          <a:endParaRPr lang="zh-TW" sz="1500" b="1" i="0" kern="1200" dirty="0"/>
        </a:p>
      </dsp:txBody>
      <dsp:txXfrm>
        <a:off x="69085" y="1917971"/>
        <a:ext cx="7757431" cy="1277043"/>
      </dsp:txXfrm>
    </dsp:sp>
    <dsp:sp modelId="{F12BFC9E-C819-4B69-B856-4536E5789917}">
      <dsp:nvSpPr>
        <dsp:cNvPr id="0" name=""/>
        <dsp:cNvSpPr/>
      </dsp:nvSpPr>
      <dsp:spPr>
        <a:xfrm>
          <a:off x="0" y="3307299"/>
          <a:ext cx="7895601" cy="23133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en-US" sz="1500" b="1" i="0" kern="1200" dirty="0" smtClean="0"/>
            <a:t>In the </a:t>
          </a:r>
          <a:r>
            <a:rPr lang="en-US" sz="1500" b="1" i="0" kern="1200" dirty="0" err="1" smtClean="0"/>
            <a:t>Guandu</a:t>
          </a:r>
          <a:r>
            <a:rPr lang="en-US" sz="1500" b="1" i="0" kern="1200" dirty="0" smtClean="0"/>
            <a:t> Plain, located just a few kilometers from the </a:t>
          </a:r>
          <a:r>
            <a:rPr lang="en-US" sz="1500" b="1" i="0" kern="1200" dirty="0" err="1" smtClean="0"/>
            <a:t>Beitou-Shilin</a:t>
          </a:r>
          <a:r>
            <a:rPr lang="en-US" sz="1500" b="1" i="0" kern="1200" dirty="0" smtClean="0"/>
            <a:t> Technology Park (BSTP), the Company holds approximately ten land parcels totaling nearly 20,000 ping. Given the proximity to BSTP, these land assets are expected to possess substantial potential development value once the government completes the national land planning and the urban-planning district expropriation process, and the returned land is allocated.</a:t>
          </a:r>
        </a:p>
        <a:p>
          <a:pPr lvl="0" algn="l" defTabSz="666750" rtl="0">
            <a:lnSpc>
              <a:spcPct val="90000"/>
            </a:lnSpc>
            <a:spcBef>
              <a:spcPct val="0"/>
            </a:spcBef>
            <a:spcAft>
              <a:spcPct val="35000"/>
            </a:spcAft>
          </a:pPr>
          <a:r>
            <a:rPr lang="en-US" sz="1500" b="1" i="0" kern="1200" dirty="0" smtClean="0"/>
            <a:t>Regarding the large-scale development project in </a:t>
          </a:r>
          <a:r>
            <a:rPr lang="en-US" sz="1500" b="1" i="0" kern="1200" dirty="0" err="1" smtClean="0"/>
            <a:t>Nangang</a:t>
          </a:r>
          <a:r>
            <a:rPr lang="en-US" sz="1500" b="1" i="0" kern="1200" dirty="0" smtClean="0"/>
            <a:t>, the project is progressing on schedule and is expected to be completed around the end of 2027. With NVIDIA’s new R&amp;D center set to move into the neighboring </a:t>
          </a:r>
          <a:r>
            <a:rPr lang="en-US" sz="1500" b="1" i="0" kern="1200" dirty="0" err="1" smtClean="0"/>
            <a:t>Ruentex</a:t>
          </a:r>
          <a:r>
            <a:rPr lang="en-US" sz="1500" b="1" i="0" kern="1200" dirty="0" smtClean="0"/>
            <a:t> </a:t>
          </a:r>
          <a:r>
            <a:rPr lang="en-US" sz="1500" b="1" i="0" kern="1200" dirty="0" err="1" smtClean="0"/>
            <a:t>Yucheng</a:t>
          </a:r>
          <a:r>
            <a:rPr lang="en-US" sz="1500" b="1" i="0" kern="1200" dirty="0" smtClean="0"/>
            <a:t> Building, the project’s significant potential value is further enhanced.</a:t>
          </a:r>
          <a:endParaRPr lang="zh-TW" sz="1500" b="1" i="0" kern="1200" dirty="0"/>
        </a:p>
      </dsp:txBody>
      <dsp:txXfrm>
        <a:off x="112926" y="3420225"/>
        <a:ext cx="7669749" cy="2087457"/>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504AE2C-7683-4F9D-AE26-25D34977941A}" type="datetimeFigureOut">
              <a:rPr lang="zh-TW" altLang="en-US" smtClean="0"/>
              <a:t>2026/3/11</a:t>
            </a:fld>
            <a:endParaRPr lang="zh-TW" altLang="en-US"/>
          </a:p>
        </p:txBody>
      </p:sp>
      <p:sp>
        <p:nvSpPr>
          <p:cNvPr id="4" name="頁尾版面配置區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1031045A-E263-4DF4-8251-6274F5A8440A}" type="slidenum">
              <a:rPr lang="zh-TW" altLang="en-US" smtClean="0"/>
              <a:t>‹#›</a:t>
            </a:fld>
            <a:endParaRPr lang="zh-TW" altLang="en-US"/>
          </a:p>
        </p:txBody>
      </p:sp>
    </p:spTree>
    <p:extLst>
      <p:ext uri="{BB962C8B-B14F-4D97-AF65-F5344CB8AC3E}">
        <p14:creationId xmlns:p14="http://schemas.microsoft.com/office/powerpoint/2010/main" val="802965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pPr rtl="0"/>
            <a:endParaRPr lang="zh-TW" altLang="en-US"/>
          </a:p>
        </p:txBody>
      </p:sp>
      <p:sp>
        <p:nvSpPr>
          <p:cNvPr id="3" name="日期版面配置區 2"/>
          <p:cNvSpPr>
            <a:spLocks noGrp="1"/>
          </p:cNvSpPr>
          <p:nvPr>
            <p:ph type="dt" idx="1"/>
          </p:nvPr>
        </p:nvSpPr>
        <p:spPr>
          <a:xfrm>
            <a:off x="3849689" y="0"/>
            <a:ext cx="2946400" cy="496888"/>
          </a:xfrm>
          <a:prstGeom prst="rect">
            <a:avLst/>
          </a:prstGeom>
        </p:spPr>
        <p:txBody>
          <a:bodyPr vert="horz" lIns="91432" tIns="45716" rIns="91432" bIns="45716" rtlCol="0"/>
          <a:lstStyle>
            <a:lvl1pPr algn="r">
              <a:defRPr sz="1200"/>
            </a:lvl1pPr>
          </a:lstStyle>
          <a:p>
            <a:pPr rtl="0"/>
            <a:fld id="{86014981-9AFE-42DB-9826-C2EB6FAFCE82}" type="datetimeFigureOut">
              <a:rPr lang="zh-TW" altLang="en-US" smtClean="0"/>
              <a:pPr rtl="0"/>
              <a:t>2026/3/11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pPr rtl="0"/>
            <a:endParaRPr lang="zh-TW" altLang="en-US"/>
          </a:p>
        </p:txBody>
      </p:sp>
      <p:sp>
        <p:nvSpPr>
          <p:cNvPr id="5" name="備忘稿版面配置區 4"/>
          <p:cNvSpPr>
            <a:spLocks noGrp="1"/>
          </p:cNvSpPr>
          <p:nvPr>
            <p:ph type="body" sz="quarter" idx="3"/>
          </p:nvPr>
        </p:nvSpPr>
        <p:spPr>
          <a:xfrm>
            <a:off x="679454" y="4714878"/>
            <a:ext cx="5438775" cy="4467225"/>
          </a:xfrm>
          <a:prstGeom prst="rect">
            <a:avLst/>
          </a:prstGeom>
        </p:spPr>
        <p:txBody>
          <a:bodyPr vert="horz" lIns="91432" tIns="45716" rIns="91432" bIns="45716" rtlCol="0">
            <a:normAutofit/>
          </a:bodyPr>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p>
        </p:txBody>
      </p:sp>
      <p:sp>
        <p:nvSpPr>
          <p:cNvPr id="6" name="頁尾版面配置區 5"/>
          <p:cNvSpPr>
            <a:spLocks noGrp="1"/>
          </p:cNvSpPr>
          <p:nvPr>
            <p:ph type="ftr" sz="quarter" idx="4"/>
          </p:nvPr>
        </p:nvSpPr>
        <p:spPr>
          <a:xfrm>
            <a:off x="0" y="9428165"/>
            <a:ext cx="2946400" cy="496887"/>
          </a:xfrm>
          <a:prstGeom prst="rect">
            <a:avLst/>
          </a:prstGeom>
        </p:spPr>
        <p:txBody>
          <a:bodyPr vert="horz" lIns="91432" tIns="45716" rIns="91432" bIns="45716" rtlCol="0" anchor="b"/>
          <a:lstStyle>
            <a:lvl1pPr algn="l">
              <a:defRPr sz="1200"/>
            </a:lvl1pPr>
          </a:lstStyle>
          <a:p>
            <a:pPr rtl="0"/>
            <a:endParaRPr lang="zh-TW" altLang="en-US"/>
          </a:p>
        </p:txBody>
      </p:sp>
      <p:sp>
        <p:nvSpPr>
          <p:cNvPr id="7" name="投影片編號版面配置區 6"/>
          <p:cNvSpPr>
            <a:spLocks noGrp="1"/>
          </p:cNvSpPr>
          <p:nvPr>
            <p:ph type="sldNum" sz="quarter" idx="5"/>
          </p:nvPr>
        </p:nvSpPr>
        <p:spPr>
          <a:xfrm>
            <a:off x="3849689" y="9428165"/>
            <a:ext cx="2946400" cy="496887"/>
          </a:xfrm>
          <a:prstGeom prst="rect">
            <a:avLst/>
          </a:prstGeom>
        </p:spPr>
        <p:txBody>
          <a:bodyPr vert="horz" lIns="91432" tIns="45716" rIns="91432" bIns="45716" rtlCol="0" anchor="b"/>
          <a:lstStyle>
            <a:lvl1pPr algn="r">
              <a:defRPr sz="1200"/>
            </a:lvl1pPr>
          </a:lstStyle>
          <a:p>
            <a:pPr rtl="0"/>
            <a:fld id="{2DF423C5-1F4C-46BB-90D0-426A858B493E}" type="slidenum">
              <a:rPr lang="zh-TW" altLang="en-US" smtClean="0"/>
              <a:pPr rtl="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rtlCol="0"/>
          <a:lstStyle/>
          <a:p>
            <a:pPr rtl="0"/>
            <a:endParaRPr lang="en-US" dirty="0"/>
          </a:p>
        </p:txBody>
      </p:sp>
      <p:sp>
        <p:nvSpPr>
          <p:cNvPr id="4" name="投影片編號版面配置區 3"/>
          <p:cNvSpPr>
            <a:spLocks noGrp="1"/>
          </p:cNvSpPr>
          <p:nvPr>
            <p:ph type="sldNum" sz="quarter" idx="5"/>
          </p:nvPr>
        </p:nvSpPr>
        <p:spPr/>
        <p:txBody>
          <a:bodyPr rtlCol="0"/>
          <a:lstStyle/>
          <a:p>
            <a:pPr rtl="0"/>
            <a:fld id="{2DF423C5-1F4C-46BB-90D0-426A858B493E}" type="slidenum">
              <a:rPr lang="zh-TW" altLang="en-US" smtClean="0"/>
              <a:pPr rtl="0"/>
              <a:t>1</a:t>
            </a:fld>
            <a:endParaRPr lang="zh-TW" altLang="en-US"/>
          </a:p>
        </p:txBody>
      </p:sp>
    </p:spTree>
    <p:extLst>
      <p:ext uri="{BB962C8B-B14F-4D97-AF65-F5344CB8AC3E}">
        <p14:creationId xmlns:p14="http://schemas.microsoft.com/office/powerpoint/2010/main" val="346823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rtlCol="0">
            <a:normAutofit/>
          </a:bodyPr>
          <a:lstStyle/>
          <a:p>
            <a:pPr rtl="0"/>
            <a:endParaRPr lang="zh-TW" altLang="en-US" dirty="0"/>
          </a:p>
        </p:txBody>
      </p:sp>
      <p:sp>
        <p:nvSpPr>
          <p:cNvPr id="4" name="投影片編號版面配置區 3"/>
          <p:cNvSpPr>
            <a:spLocks noGrp="1"/>
          </p:cNvSpPr>
          <p:nvPr>
            <p:ph type="sldNum" sz="quarter" idx="10"/>
          </p:nvPr>
        </p:nvSpPr>
        <p:spPr/>
        <p:txBody>
          <a:bodyPr rtlCol="0"/>
          <a:lstStyle/>
          <a:p>
            <a:pPr rtl="0"/>
            <a:fld id="{064B0F79-7966-4E9A-962A-24300D284E83}" type="slidenum">
              <a:rPr lang="zh-TW" altLang="en-US" smtClean="0"/>
              <a:pPr rtl="0"/>
              <a:t>2</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DF423C5-1F4C-46BB-90D0-426A858B493E}" type="slidenum">
              <a:rPr lang="zh-TW" altLang="en-US" smtClean="0"/>
              <a:pPr/>
              <a:t>3</a:t>
            </a:fld>
            <a:endParaRPr lang="zh-TW" altLang="en-US"/>
          </a:p>
        </p:txBody>
      </p:sp>
    </p:spTree>
    <p:extLst>
      <p:ext uri="{BB962C8B-B14F-4D97-AF65-F5344CB8AC3E}">
        <p14:creationId xmlns:p14="http://schemas.microsoft.com/office/powerpoint/2010/main" val="3185936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rtl="0"/>
            <a:fld id="{2DF423C5-1F4C-46BB-90D0-426A858B493E}" type="slidenum">
              <a:rPr lang="zh-TW" altLang="en-US" smtClean="0"/>
              <a:pPr rtl="0"/>
              <a:t>5</a:t>
            </a:fld>
            <a:endParaRPr lang="zh-TW" altLang="en-US"/>
          </a:p>
        </p:txBody>
      </p:sp>
    </p:spTree>
    <p:extLst>
      <p:ext uri="{BB962C8B-B14F-4D97-AF65-F5344CB8AC3E}">
        <p14:creationId xmlns:p14="http://schemas.microsoft.com/office/powerpoint/2010/main" val="422637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DF423C5-1F4C-46BB-90D0-426A858B493E}" type="slidenum">
              <a:rPr lang="zh-TW" altLang="en-US" smtClean="0"/>
              <a:pPr/>
              <a:t>6</a:t>
            </a:fld>
            <a:endParaRPr lang="zh-TW" altLang="en-US"/>
          </a:p>
        </p:txBody>
      </p:sp>
    </p:spTree>
    <p:extLst>
      <p:ext uri="{BB962C8B-B14F-4D97-AF65-F5344CB8AC3E}">
        <p14:creationId xmlns:p14="http://schemas.microsoft.com/office/powerpoint/2010/main" val="2871510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封面.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rtlCol="0"/>
          <a:lstStyle/>
          <a:p>
            <a:pPr rtl="0"/>
            <a:r>
              <a:rPr lang="en-US"/>
              <a:t>Click to edit Master title style</a:t>
            </a:r>
          </a:p>
        </p:txBody>
      </p:sp>
      <p:sp>
        <p:nvSpPr>
          <p:cNvPr id="3" name="Subtitl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US"/>
              <a:t>Click to edit Master subtitle style</a:t>
            </a:r>
          </a:p>
        </p:txBody>
      </p:sp>
      <p:sp>
        <p:nvSpPr>
          <p:cNvPr id="5" name="Date Placeholder 3"/>
          <p:cNvSpPr>
            <a:spLocks noGrp="1"/>
          </p:cNvSpPr>
          <p:nvPr>
            <p:ph type="dt" sz="half" idx="10"/>
          </p:nvPr>
        </p:nvSpPr>
        <p:spPr/>
        <p:txBody>
          <a:bodyPr rtlCol="0"/>
          <a:lstStyle>
            <a:lvl1pPr>
              <a:defRPr/>
            </a:lvl1pPr>
          </a:lstStyle>
          <a:p>
            <a:pPr rtl="0">
              <a:defRPr/>
            </a:pPr>
            <a:fld id="{239F7AA9-7E77-4DFA-B001-C210078EBC79}" type="datetimeFigureOut">
              <a:rPr lang="en-US"/>
              <a:pPr rtl="0">
                <a:defRPr/>
              </a:pPr>
              <a:t>3/11/2026</a:t>
            </a:fld>
            <a:endParaRPr lang="en-US" dirty="0"/>
          </a:p>
        </p:txBody>
      </p:sp>
      <p:sp>
        <p:nvSpPr>
          <p:cNvPr id="6" name="Footer Placeholder 4"/>
          <p:cNvSpPr>
            <a:spLocks noGrp="1"/>
          </p:cNvSpPr>
          <p:nvPr>
            <p:ph type="ftr" sz="quarter" idx="11"/>
          </p:nvPr>
        </p:nvSpPr>
        <p:spPr/>
        <p:txBody>
          <a:bodyPr rtlCol="0"/>
          <a:lstStyle>
            <a:lvl1pPr>
              <a:defRPr/>
            </a:lvl1pPr>
          </a:lstStyle>
          <a:p>
            <a:pPr rtl="0">
              <a:defRPr/>
            </a:pPr>
            <a:endParaRPr lang="en-US" dirty="0"/>
          </a:p>
        </p:txBody>
      </p:sp>
      <p:sp>
        <p:nvSpPr>
          <p:cNvPr id="7" name="Slide Number Placeholder 5"/>
          <p:cNvSpPr>
            <a:spLocks noGrp="1"/>
          </p:cNvSpPr>
          <p:nvPr>
            <p:ph type="sldNum" sz="quarter" idx="12"/>
          </p:nvPr>
        </p:nvSpPr>
        <p:spPr/>
        <p:txBody>
          <a:bodyPr rtlCol="0"/>
          <a:lstStyle>
            <a:lvl1pPr>
              <a:defRPr/>
            </a:lvl1pPr>
          </a:lstStyle>
          <a:p>
            <a:pPr rtl="0">
              <a:defRPr/>
            </a:pPr>
            <a:fld id="{B6C13500-6B05-4545-A8B5-C027DA9E36FC}" type="slidenum">
              <a:rPr lang="en-US"/>
              <a:pPr rtl="0">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rtlCol="0"/>
          <a:lstStyle>
            <a:lvl1pPr>
              <a:defRPr/>
            </a:lvl1pPr>
          </a:lstStyle>
          <a:p>
            <a:pPr rtl="0">
              <a:defRPr/>
            </a:pPr>
            <a:fld id="{CB7CEA53-EB17-40B4-B767-9C9C8E6883BA}" type="datetimeFigureOut">
              <a:rPr lang="en-US"/>
              <a:pPr rtl="0">
                <a:defRPr/>
              </a:pPr>
              <a:t>3/11/2026</a:t>
            </a:fld>
            <a:endParaRPr lang="en-US" dirty="0"/>
          </a:p>
        </p:txBody>
      </p:sp>
      <p:sp>
        <p:nvSpPr>
          <p:cNvPr id="3" name="Footer Placeholder 4"/>
          <p:cNvSpPr>
            <a:spLocks noGrp="1"/>
          </p:cNvSpPr>
          <p:nvPr>
            <p:ph type="ftr" sz="quarter" idx="11"/>
          </p:nvPr>
        </p:nvSpPr>
        <p:spPr/>
        <p:txBody>
          <a:bodyPr rtlCol="0"/>
          <a:lstStyle>
            <a:lvl1pPr>
              <a:defRPr/>
            </a:lvl1pPr>
          </a:lstStyle>
          <a:p>
            <a:pPr rtl="0">
              <a:defRPr/>
            </a:pPr>
            <a:endParaRPr lang="en-US" dirty="0"/>
          </a:p>
        </p:txBody>
      </p:sp>
      <p:sp>
        <p:nvSpPr>
          <p:cNvPr id="4" name="Slide Number Placeholder 5"/>
          <p:cNvSpPr>
            <a:spLocks noGrp="1"/>
          </p:cNvSpPr>
          <p:nvPr>
            <p:ph type="sldNum" sz="quarter" idx="12"/>
          </p:nvPr>
        </p:nvSpPr>
        <p:spPr/>
        <p:txBody>
          <a:bodyPr rtlCol="0"/>
          <a:lstStyle>
            <a:lvl1pPr>
              <a:defRPr/>
            </a:lvl1pPr>
          </a:lstStyle>
          <a:p>
            <a:pPr rtl="0">
              <a:defRPr/>
            </a:pPr>
            <a:fld id="{026FB5A9-B7BC-4128-B081-ABF3E0FA6184}" type="slidenum">
              <a:rPr lang="en-US"/>
              <a:pPr rtl="0">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匪頁.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rtlCol="0"/>
          <a:lstStyle>
            <a:lvl1pPr>
              <a:defRPr/>
            </a:lvl1pPr>
          </a:lstStyle>
          <a:p>
            <a:pPr rtl="0">
              <a:defRPr/>
            </a:pPr>
            <a:fld id="{F67BBFFF-E90A-40D0-BE27-2B733546BCB1}" type="datetimeFigureOut">
              <a:rPr lang="en-US"/>
              <a:pPr rtl="0">
                <a:defRPr/>
              </a:pPr>
              <a:t>3/11/2026</a:t>
            </a:fld>
            <a:endParaRPr lang="en-US" dirty="0"/>
          </a:p>
        </p:txBody>
      </p:sp>
      <p:sp>
        <p:nvSpPr>
          <p:cNvPr id="4" name="Footer Placeholder 2"/>
          <p:cNvSpPr>
            <a:spLocks noGrp="1"/>
          </p:cNvSpPr>
          <p:nvPr>
            <p:ph type="ftr" sz="quarter" idx="11"/>
          </p:nvPr>
        </p:nvSpPr>
        <p:spPr/>
        <p:txBody>
          <a:bodyPr rtlCol="0"/>
          <a:lstStyle>
            <a:lvl1pPr>
              <a:defRPr/>
            </a:lvl1pPr>
          </a:lstStyle>
          <a:p>
            <a:pPr rtl="0">
              <a:defRPr/>
            </a:pPr>
            <a:endParaRPr lang="en-US" dirty="0"/>
          </a:p>
        </p:txBody>
      </p:sp>
      <p:sp>
        <p:nvSpPr>
          <p:cNvPr id="5" name="Slide Number Placeholder 3"/>
          <p:cNvSpPr>
            <a:spLocks noGrp="1"/>
          </p:cNvSpPr>
          <p:nvPr>
            <p:ph type="sldNum" sz="quarter" idx="12"/>
          </p:nvPr>
        </p:nvSpPr>
        <p:spPr/>
        <p:txBody>
          <a:bodyPr rtlCol="0"/>
          <a:lstStyle>
            <a:lvl1pPr>
              <a:defRPr/>
            </a:lvl1pPr>
          </a:lstStyle>
          <a:p>
            <a:pPr rtl="0">
              <a:defRPr/>
            </a:pPr>
            <a:fld id="{D9AAD5F3-FE9B-48F2-AA47-DF9540650C7E}" type="slidenum">
              <a:rPr lang="en-US"/>
              <a:pPr rtl="0">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lstStyle/>
          <a:p>
            <a:pPr rtl="0"/>
            <a:r>
              <a:rPr lang="en-US"/>
              <a:t>按一下以編輯母片標題樣式</a:t>
            </a:r>
          </a:p>
        </p:txBody>
      </p:sp>
      <p:sp>
        <p:nvSpPr>
          <p:cNvPr id="3" name="內容版面配置區 2"/>
          <p:cNvSpPr>
            <a:spLocks noGrp="1"/>
          </p:cNvSpPr>
          <p:nvPr>
            <p:ph idx="1"/>
          </p:nvPr>
        </p:nvSpPr>
        <p:spPr/>
        <p:txBody>
          <a:bodyPr rtlCol="0"/>
          <a:lstStyle/>
          <a:p>
            <a:pPr lvl="0" rtl="0"/>
            <a:r>
              <a:rPr lang="en-US"/>
              <a:t>按一下以編輯母片文字樣式</a:t>
            </a:r>
          </a:p>
          <a:p>
            <a:pPr lvl="1" rtl="0"/>
            <a:r>
              <a:rPr lang="en-US"/>
              <a:t>第二層</a:t>
            </a:r>
          </a:p>
          <a:p>
            <a:pPr lvl="2" rtl="0"/>
            <a:r>
              <a:rPr lang="en-US"/>
              <a:t>第三層</a:t>
            </a:r>
          </a:p>
          <a:p>
            <a:pPr lvl="3" rtl="0"/>
            <a:r>
              <a:rPr lang="en-US"/>
              <a:t>第四層</a:t>
            </a:r>
          </a:p>
          <a:p>
            <a:pPr lvl="4" rtl="0"/>
            <a:r>
              <a:rPr lang="en-US"/>
              <a:t>第五層</a:t>
            </a:r>
          </a:p>
        </p:txBody>
      </p:sp>
      <p:sp>
        <p:nvSpPr>
          <p:cNvPr id="4" name="日期版面配置區 3"/>
          <p:cNvSpPr>
            <a:spLocks noGrp="1"/>
          </p:cNvSpPr>
          <p:nvPr>
            <p:ph type="dt" sz="half" idx="10"/>
          </p:nvPr>
        </p:nvSpPr>
        <p:spPr/>
        <p:txBody>
          <a:bodyPr rtlCol="0"/>
          <a:lstStyle/>
          <a:p>
            <a:pPr rtl="0"/>
            <a:fld id="{CD64FB26-EE09-482E-B05D-4D4E8C16B482}" type="datetimeFigureOut">
              <a:rPr lang="zh-TW" altLang="en-US" smtClean="0"/>
              <a:pPr rtl="0"/>
              <a:t>2026/3/11</a:t>
            </a:fld>
            <a:endParaRPr lang="zh-TW" altLang="en-US"/>
          </a:p>
        </p:txBody>
      </p:sp>
      <p:sp>
        <p:nvSpPr>
          <p:cNvPr id="5" name="頁尾版面配置區 4"/>
          <p:cNvSpPr>
            <a:spLocks noGrp="1"/>
          </p:cNvSpPr>
          <p:nvPr>
            <p:ph type="ftr" sz="quarter" idx="11"/>
          </p:nvPr>
        </p:nvSpPr>
        <p:spPr/>
        <p:txBody>
          <a:bodyPr rtlCol="0"/>
          <a:lstStyle/>
          <a:p>
            <a:pPr rtl="0"/>
            <a:endParaRPr lang="zh-TW" altLang="en-US"/>
          </a:p>
        </p:txBody>
      </p:sp>
      <p:sp>
        <p:nvSpPr>
          <p:cNvPr id="6" name="投影片編號版面配置區 5"/>
          <p:cNvSpPr>
            <a:spLocks noGrp="1"/>
          </p:cNvSpPr>
          <p:nvPr>
            <p:ph type="sldNum" sz="quarter" idx="12"/>
          </p:nvPr>
        </p:nvSpPr>
        <p:spPr/>
        <p:txBody>
          <a:bodyPr rtlCol="0"/>
          <a:lstStyle/>
          <a:p>
            <a:pPr rtl="0"/>
            <a:fld id="{8A3EDEFB-6B5D-4ECB-AC7A-1463602260F8}" type="slidenum">
              <a:rPr lang="zh-TW" altLang="en-US" smtClean="0"/>
              <a:pPr rtl="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標題投影片">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cstate="print"/>
          <a:srcRect/>
          <a:stretch>
            <a:fillRect/>
          </a:stretch>
        </p:blipFill>
        <p:spPr bwMode="auto">
          <a:xfrm>
            <a:off x="1588" y="0"/>
            <a:ext cx="9140825" cy="6856413"/>
          </a:xfrm>
          <a:prstGeom prst="rect">
            <a:avLst/>
          </a:prstGeom>
          <a:noFill/>
          <a:ln w="9525">
            <a:noFill/>
            <a:miter lim="800000"/>
            <a:headEnd/>
            <a:tailEnd/>
          </a:ln>
        </p:spPr>
      </p:pic>
    </p:spTree>
    <p:extLst>
      <p:ext uri="{BB962C8B-B14F-4D97-AF65-F5344CB8AC3E}">
        <p14:creationId xmlns:p14="http://schemas.microsoft.com/office/powerpoint/2010/main" val="4127071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封面.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altLang="zh-C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239F7AA9-7E77-4DFA-B001-C210078EBC79}"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3/11/2026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6C13500-6B05-4545-A8B5-C027DA9E36FC}"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4507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B7CEA53-EB17-40B4-B767-9C9C8E6883BA}"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3/11/2026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26FB5A9-B7BC-4128-B081-ABF3E0FA6184}"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330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匪頁.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F67BBFFF-E90A-40D0-BE27-2B733546BCB1}"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3/11/2026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Footer Placeholder 2"/>
          <p:cNvSpPr>
            <a:spLocks noGrp="1"/>
          </p:cNvSpPr>
          <p:nvPr>
            <p:ph type="ftr" sz="quarter" idx="11"/>
          </p:nvPr>
        </p:nvSpPr>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Slide Number Placeholder 3"/>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9AAD5F3-FE9B-48F2-AA47-DF9540650C7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82662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標題投影片">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cstate="print"/>
          <a:srcRect/>
          <a:stretch>
            <a:fillRect/>
          </a:stretch>
        </p:blipFill>
        <p:spPr bwMode="auto">
          <a:xfrm>
            <a:off x="1588" y="0"/>
            <a:ext cx="9140825" cy="6856413"/>
          </a:xfrm>
          <a:prstGeom prst="rect">
            <a:avLst/>
          </a:prstGeom>
          <a:noFill/>
          <a:ln w="9525">
            <a:noFill/>
            <a:miter lim="800000"/>
            <a:headEnd/>
            <a:tailEnd/>
          </a:ln>
        </p:spPr>
      </p:pic>
    </p:spTree>
    <p:extLst>
      <p:ext uri="{BB962C8B-B14F-4D97-AF65-F5344CB8AC3E}">
        <p14:creationId xmlns:p14="http://schemas.microsoft.com/office/powerpoint/2010/main" val="30882633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bodyPr>
          <a:lstStyle/>
          <a:p>
            <a:pPr lvl="0" rtl="0"/>
            <a:r>
              <a:rPr lang="en-US"/>
              <a:t>Click to edit Master title style</a:t>
            </a:r>
            <a:endParaRPr lang="en-US" altLang="zh-TW"/>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US" altLang="zh-TW"/>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rtl="0">
              <a:defRPr/>
            </a:pPr>
            <a:fld id="{A2B2C7EF-8DD9-4FFB-AE4C-8E45D49CB370}" type="datetimeFigureOut">
              <a:rPr lang="en-US"/>
              <a:pPr rtl="0">
                <a:defRPr/>
              </a:pPr>
              <a:t>3/11/2026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rtl="0">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rtl="0">
              <a:defRPr/>
            </a:pPr>
            <a:fld id="{B4274475-2725-4357-B645-23C4F386952B}" type="slidenum">
              <a:rPr lang="en-US"/>
              <a:pPr rtl="0">
                <a:defRPr/>
              </a:pPr>
              <a:t>‹#›</a:t>
            </a:fld>
            <a:endParaRPr lang="en-US" dirty="0"/>
          </a:p>
        </p:txBody>
      </p:sp>
      <p:pic>
        <p:nvPicPr>
          <p:cNvPr id="1031" name="Picture 6" descr="內頁.jpg"/>
          <p:cNvPicPr>
            <a:picLocks noChangeAspect="1"/>
          </p:cNvPicPr>
          <p:nvPr userDrawn="1"/>
        </p:nvPicPr>
        <p:blipFill>
          <a:blip r:embed="rId7"/>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2" r:id="rId1"/>
    <p:sldLayoutId id="2147483651" r:id="rId2"/>
    <p:sldLayoutId id="2147483653" r:id="rId3"/>
    <p:sldLayoutId id="2147483658" r:id="rId4"/>
    <p:sldLayoutId id="2147483665" r:id="rId5"/>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endParaRPr lang="en-US" altLang="zh-TW"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ltLang="zh-TW"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2B2C7EF-8DD9-4FFB-AE4C-8E45D49CB370}" type="datetimeFigureOut">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3/11/2026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4274475-2725-4357-B645-23C4F386952B}"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1031" name="Picture 6" descr="內頁.jpg"/>
          <p:cNvPicPr>
            <a:picLocks noChangeAspect="1"/>
          </p:cNvPicPr>
          <p:nvPr userDrawn="1"/>
        </p:nvPicPr>
        <p:blipFill>
          <a:blip r:embed="rId6"/>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3337840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64306" y="217248"/>
            <a:ext cx="7772400" cy="1470025"/>
          </a:xfrm>
        </p:spPr>
        <p:txBody>
          <a:bodyPr rtlCol="0"/>
          <a:lstStyle/>
          <a:p>
            <a:pPr rtl="0"/>
            <a:r>
              <a:rPr lang="en-US" sz="3600" b="1" dirty="0" err="1">
                <a:latin typeface="Arial Unicode MS" panose="020B0604020202020204" pitchFamily="34" charset="-120"/>
                <a:ea typeface="Arial Unicode MS" panose="020B0604020202020204" pitchFamily="34" charset="-120"/>
                <a:cs typeface="Arial Unicode MS" panose="020B0604020202020204" pitchFamily="34" charset="-120"/>
              </a:rPr>
              <a:t>Goldsun</a:t>
            </a:r>
            <a:r>
              <a:rPr lang="en-US" sz="3600" b="1" dirty="0">
                <a:latin typeface="Arial Unicode MS" panose="020B0604020202020204" pitchFamily="34" charset="-120"/>
                <a:ea typeface="Arial Unicode MS" panose="020B0604020202020204" pitchFamily="34" charset="-120"/>
                <a:cs typeface="Arial Unicode MS" panose="020B0604020202020204" pitchFamily="34" charset="-120"/>
              </a:rPr>
              <a:t> Building Materials Co., Ltd.</a:t>
            </a:r>
          </a:p>
        </p:txBody>
      </p:sp>
      <p:sp>
        <p:nvSpPr>
          <p:cNvPr id="3" name="副標題 2"/>
          <p:cNvSpPr>
            <a:spLocks noGrp="1"/>
          </p:cNvSpPr>
          <p:nvPr>
            <p:ph type="subTitle" idx="1"/>
          </p:nvPr>
        </p:nvSpPr>
        <p:spPr>
          <a:xfrm>
            <a:off x="874206" y="1383771"/>
            <a:ext cx="6757060" cy="2549197"/>
          </a:xfrm>
        </p:spPr>
        <p:txBody>
          <a:bodyPr rtlCol="0"/>
          <a:lstStyle/>
          <a:p>
            <a:pPr algn="l" rtl="0"/>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en-US" sz="2000" dirty="0">
                <a:latin typeface="Arial Unicode MS" panose="020B0604020202020204" pitchFamily="34" charset="-120"/>
                <a:ea typeface="Arial Unicode MS" panose="020B0604020202020204" pitchFamily="34" charset="-120"/>
                <a:cs typeface="Arial Unicode MS" panose="020B0604020202020204" pitchFamily="34" charset="-120"/>
              </a:rPr>
              <a:t>Company Profile </a:t>
            </a:r>
          </a:p>
          <a:p>
            <a:pPr algn="l"/>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 2025 </a:t>
            </a:r>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Operating Performance</a:t>
            </a:r>
            <a:endParaRPr lang="en-US" altLang="zh-TW" sz="2000" dirty="0" smtClean="0">
              <a:latin typeface="Arial Unicode MS" panose="020B0604020202020204" pitchFamily="34" charset="-120"/>
              <a:ea typeface="Arial Unicode MS" panose="020B0604020202020204" pitchFamily="34" charset="-120"/>
              <a:cs typeface="Arial Unicode MS" panose="020B0604020202020204" pitchFamily="34" charset="-120"/>
            </a:endParaRPr>
          </a:p>
          <a:p>
            <a:pPr algn="l"/>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rPr>
              <a:t>Outlook for Future Operations</a:t>
            </a:r>
          </a:p>
          <a:p>
            <a:pPr algn="l" rtl="0"/>
            <a:r>
              <a:rPr lang="en-US" sz="2000" dirty="0" smtClean="0">
                <a:latin typeface="Arial Unicode MS" panose="020B0604020202020204" pitchFamily="34" charset="-120"/>
                <a:ea typeface="Arial Unicode MS" panose="020B0604020202020204" pitchFamily="34" charset="-120"/>
                <a:cs typeface="Arial Unicode MS" panose="020B0604020202020204" pitchFamily="34" charset="-120"/>
              </a:rPr>
              <a:t> Q&amp;A</a:t>
            </a:r>
            <a:endParaRPr lang="en-US" altLang="zh-TW" sz="2000" dirty="0">
              <a:latin typeface="Arial Unicode MS" panose="020B0604020202020204" pitchFamily="34" charset="-120"/>
              <a:ea typeface="Arial Unicode MS" panose="020B0604020202020204" pitchFamily="34" charset="-120"/>
              <a:cs typeface="Arial Unicode MS" panose="020B0604020202020204" pitchFamily="34" charset="-120"/>
            </a:endParaRPr>
          </a:p>
          <a:p>
            <a:pPr rtl="0"/>
            <a:endParaRPr lang="en-US" altLang="zh-TW" sz="2400" dirty="0">
              <a:latin typeface="Arial Unicode MS" panose="020B0604020202020204" pitchFamily="34" charset="-120"/>
              <a:ea typeface="Arial Unicode MS" panose="020B0604020202020204" pitchFamily="34" charset="-120"/>
              <a:cs typeface="Arial Unicode MS" panose="020B0604020202020204" pitchFamily="34" charset="-120"/>
            </a:endParaRPr>
          </a:p>
          <a:p>
            <a:pPr algn="l" rtl="0"/>
            <a:r>
              <a:rPr lang="en-US" sz="1800" dirty="0">
                <a:latin typeface="Arial Unicode MS" panose="020B0604020202020204" pitchFamily="34" charset="-120"/>
                <a:ea typeface="Arial Unicode MS" panose="020B0604020202020204" pitchFamily="34" charset="-120"/>
                <a:cs typeface="Arial Unicode MS" panose="020B0604020202020204" pitchFamily="34" charset="-120"/>
              </a:rPr>
              <a:t>　　　　　</a:t>
            </a:r>
            <a:r>
              <a:rPr lang="en-US" sz="1800" dirty="0" smtClean="0">
                <a:latin typeface="Arial Unicode MS" panose="020B0604020202020204" pitchFamily="34" charset="-120"/>
                <a:ea typeface="Arial Unicode MS" panose="020B0604020202020204" pitchFamily="34" charset="-120"/>
                <a:cs typeface="Arial Unicode MS" panose="020B0604020202020204" pitchFamily="34" charset="-120"/>
              </a:rPr>
              <a:t>Mar</a:t>
            </a:r>
            <a:r>
              <a:rPr lang="en-US" sz="1800" dirty="0" smtClean="0">
                <a:latin typeface="Arial Unicode MS" panose="020B0604020202020204" pitchFamily="34" charset="-120"/>
                <a:ea typeface="Arial Unicode MS" panose="020B0604020202020204" pitchFamily="34" charset="-120"/>
                <a:cs typeface="Arial Unicode MS" panose="020B0604020202020204" pitchFamily="34" charset="-120"/>
              </a:rPr>
              <a:t>  12, 2026</a:t>
            </a:r>
            <a:endParaRPr lang="en-US" sz="1800"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9" name="圖片 8" descr="267ba98.png"/>
          <p:cNvPicPr>
            <a:picLocks noChangeAspect="1"/>
          </p:cNvPicPr>
          <p:nvPr/>
        </p:nvPicPr>
        <p:blipFill>
          <a:blip r:embed="rId3"/>
          <a:stretch>
            <a:fillRect/>
          </a:stretch>
        </p:blipFill>
        <p:spPr>
          <a:xfrm>
            <a:off x="5181769" y="4062412"/>
            <a:ext cx="3328057" cy="1747076"/>
          </a:xfrm>
          <a:prstGeom prst="rect">
            <a:avLst/>
          </a:prstGeom>
        </p:spPr>
      </p:pic>
      <p:sp>
        <p:nvSpPr>
          <p:cNvPr id="6" name="文字方塊 5">
            <a:extLst>
              <a:ext uri="{FF2B5EF4-FFF2-40B4-BE49-F238E27FC236}">
                <a16:creationId xmlns:a16="http://schemas.microsoft.com/office/drawing/2014/main" id="{2BC9DD4E-7FE3-4317-BBB0-57D1EB0ECF78}"/>
              </a:ext>
            </a:extLst>
          </p:cNvPr>
          <p:cNvSpPr txBox="1"/>
          <p:nvPr/>
        </p:nvSpPr>
        <p:spPr>
          <a:xfrm>
            <a:off x="5474198" y="4062412"/>
            <a:ext cx="1371600" cy="646331"/>
          </a:xfrm>
          <a:prstGeom prst="rect">
            <a:avLst/>
          </a:prstGeom>
          <a:solidFill>
            <a:schemeClr val="bg1"/>
          </a:solidFill>
        </p:spPr>
        <p:txBody>
          <a:bodyPr wrap="square" lIns="0" tIns="0" rIns="0" bIns="0">
            <a:spAutoFit/>
          </a:bodyPr>
          <a:lstStyle/>
          <a:p>
            <a:pPr algn="ctr" rtl="0"/>
            <a:r>
              <a:rPr lang="en-US" altLang="zh-TW" sz="1400" dirty="0">
                <a:solidFill>
                  <a:srgbClr val="6B6969"/>
                </a:solidFill>
              </a:rPr>
              <a:t>Scan to check the building safety</a:t>
            </a:r>
          </a:p>
        </p:txBody>
      </p:sp>
      <p:sp>
        <p:nvSpPr>
          <p:cNvPr id="8" name="文字方塊 7">
            <a:extLst>
              <a:ext uri="{FF2B5EF4-FFF2-40B4-BE49-F238E27FC236}">
                <a16:creationId xmlns:a16="http://schemas.microsoft.com/office/drawing/2014/main" id="{3D5950E9-0B5D-4630-A424-00CEF423C1A8}"/>
              </a:ext>
            </a:extLst>
          </p:cNvPr>
          <p:cNvSpPr txBox="1"/>
          <p:nvPr/>
        </p:nvSpPr>
        <p:spPr>
          <a:xfrm>
            <a:off x="5294671" y="4758605"/>
            <a:ext cx="1637071" cy="861774"/>
          </a:xfrm>
          <a:prstGeom prst="rect">
            <a:avLst/>
          </a:prstGeom>
          <a:solidFill>
            <a:schemeClr val="bg1"/>
          </a:solidFill>
        </p:spPr>
        <p:txBody>
          <a:bodyPr wrap="square" lIns="0" tIns="0" rIns="0" bIns="0">
            <a:spAutoFit/>
          </a:bodyPr>
          <a:lstStyle/>
          <a:p>
            <a:pPr rtl="0"/>
            <a:r>
              <a:rPr lang="en-US" altLang="zh-TW" sz="700" dirty="0"/>
              <a:t>Scan the QR code with your smartphone to see the traceability records from </a:t>
            </a:r>
            <a:r>
              <a:rPr lang="en-US" altLang="zh-TW" sz="700" dirty="0" err="1"/>
              <a:t>Goldsun</a:t>
            </a:r>
            <a:r>
              <a:rPr lang="en-US" altLang="zh-TW" sz="700" dirty="0"/>
              <a:t>.  They immediately show the source of sand and gravel, the strength of concrete, date of pouring, chloride ions inspection, and other information, giving you access to information on building quality.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未命名.jpg"/>
          <p:cNvPicPr>
            <a:picLocks noChangeAspect="1"/>
          </p:cNvPicPr>
          <p:nvPr/>
        </p:nvPicPr>
        <p:blipFill>
          <a:blip r:embed="rId3" cstate="print"/>
          <a:stretch>
            <a:fillRect/>
          </a:stretch>
        </p:blipFill>
        <p:spPr>
          <a:xfrm>
            <a:off x="3166" y="0"/>
            <a:ext cx="9137668" cy="6858000"/>
          </a:xfrm>
          <a:prstGeom prst="rect">
            <a:avLst/>
          </a:prstGeom>
        </p:spPr>
      </p:pic>
      <p:graphicFrame>
        <p:nvGraphicFramePr>
          <p:cNvPr id="5" name="內容版面配置區 4"/>
          <p:cNvGraphicFramePr>
            <a:graphicFrameLocks noGrp="1"/>
          </p:cNvGraphicFramePr>
          <p:nvPr>
            <p:ph idx="1"/>
          </p:nvPr>
        </p:nvGraphicFramePr>
        <p:xfrm>
          <a:off x="587375" y="843148"/>
          <a:ext cx="8229600" cy="5754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矩形 6"/>
          <p:cNvSpPr/>
          <p:nvPr/>
        </p:nvSpPr>
        <p:spPr>
          <a:xfrm>
            <a:off x="3529779" y="5373216"/>
            <a:ext cx="2419759" cy="1107996"/>
          </a:xfrm>
          <a:prstGeom prst="rect">
            <a:avLst/>
          </a:prstGeom>
          <a:solidFill>
            <a:schemeClr val="accent1">
              <a:lumMod val="40000"/>
              <a:lumOff val="60000"/>
              <a:alpha val="36000"/>
            </a:schemeClr>
          </a:solidFill>
        </p:spPr>
        <p:txBody>
          <a:bodyPr wrap="square" rtlCol="0">
            <a:spAutoFit/>
          </a:bodyPr>
          <a:lstStyle/>
          <a:p>
            <a:pPr rtl="0"/>
            <a:r>
              <a:rPr lang="en-US" sz="1100" dirty="0">
                <a:latin typeface="Arial Unicode MS" panose="020B0604020202020204" pitchFamily="34" charset="-120"/>
                <a:ea typeface="Arial Unicode MS" panose="020B0604020202020204" pitchFamily="34" charset="-120"/>
              </a:rPr>
              <a:t>A leader in Taiwan's ready-mix concrete market</a:t>
            </a:r>
            <a:r>
              <a:rPr lang="en-US" altLang="zh-TW" sz="1100" dirty="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a:p>
            <a:pPr rtl="0"/>
            <a:r>
              <a:rPr lang="en-US" sz="1100" dirty="0" smtClean="0">
                <a:latin typeface="Arial Unicode MS" panose="020B0604020202020204" pitchFamily="34" charset="-120"/>
                <a:ea typeface="Arial Unicode MS" panose="020B0604020202020204" pitchFamily="34" charset="-120"/>
              </a:rPr>
              <a:t>26 </a:t>
            </a:r>
            <a:r>
              <a:rPr lang="en-US" sz="1100" dirty="0">
                <a:latin typeface="Arial Unicode MS" panose="020B0604020202020204" pitchFamily="34" charset="-120"/>
                <a:ea typeface="Arial Unicode MS" panose="020B0604020202020204" pitchFamily="34" charset="-120"/>
              </a:rPr>
              <a:t>ready-mix plants in </a:t>
            </a:r>
            <a:r>
              <a:rPr lang="en-US" sz="1100" dirty="0" smtClean="0">
                <a:latin typeface="Arial Unicode MS" panose="020B0604020202020204" pitchFamily="34" charset="-120"/>
                <a:ea typeface="Arial Unicode MS" panose="020B0604020202020204" pitchFamily="34" charset="-120"/>
              </a:rPr>
              <a:t>Taiwan</a:t>
            </a:r>
            <a:r>
              <a:rPr lang="en-US" altLang="zh-TW" sz="1100" dirty="0" smtClean="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a:p>
            <a:pPr rtl="0"/>
            <a:r>
              <a:rPr lang="en-US" sz="1100" dirty="0">
                <a:latin typeface="Arial Unicode MS" panose="020B0604020202020204" pitchFamily="34" charset="-120"/>
                <a:ea typeface="Arial Unicode MS" panose="020B0604020202020204" pitchFamily="34" charset="-120"/>
              </a:rPr>
              <a:t>Revitalization of the corporate group's land assets and innovation of construction business</a:t>
            </a:r>
            <a:r>
              <a:rPr lang="en-US" altLang="zh-TW" sz="1100" dirty="0">
                <a:latin typeface="Arial Unicode MS" panose="020B0604020202020204" pitchFamily="34" charset="-120"/>
                <a:ea typeface="Arial Unicode MS" panose="020B0604020202020204" pitchFamily="34" charset="-120"/>
              </a:rPr>
              <a:t>.</a:t>
            </a:r>
            <a:endParaRPr lang="en-US" sz="1100" dirty="0">
              <a:latin typeface="Arial Unicode MS" panose="020B0604020202020204" pitchFamily="34" charset="-120"/>
              <a:ea typeface="Arial Unicode MS" panose="020B0604020202020204" pitchFamily="34" charset="-120"/>
            </a:endParaRPr>
          </a:p>
        </p:txBody>
      </p:sp>
      <p:sp>
        <p:nvSpPr>
          <p:cNvPr id="8" name="矩形 7"/>
          <p:cNvSpPr/>
          <p:nvPr/>
        </p:nvSpPr>
        <p:spPr>
          <a:xfrm>
            <a:off x="1056904" y="928368"/>
            <a:ext cx="2472875" cy="2308324"/>
          </a:xfrm>
          <a:prstGeom prst="rect">
            <a:avLst/>
          </a:prstGeom>
          <a:solidFill>
            <a:schemeClr val="accent4">
              <a:lumMod val="60000"/>
              <a:lumOff val="40000"/>
              <a:alpha val="25000"/>
            </a:schemeClr>
          </a:solidFill>
        </p:spPr>
        <p:txBody>
          <a:bodyPr wrap="square" rtlCol="0">
            <a:spAutoFit/>
          </a:bodyPr>
          <a:lstStyle/>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Invested in Wellpool (stock code 8424), with 51% in shareholding in 1984.</a:t>
            </a:r>
          </a:p>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Established Taipei Port Terminal Company in 2009, and officially started operations in 2016</a:t>
            </a:r>
            <a:r>
              <a:rPr lang="en-US" sz="1200" noProof="1" smtClean="0">
                <a:solidFill>
                  <a:sysClr val="windowText" lastClr="000000"/>
                </a:solidFill>
                <a:latin typeface="Arial Unicode MS" panose="020B0604020202020204" pitchFamily="34" charset="-120"/>
                <a:ea typeface="Arial Unicode MS" panose="020B0604020202020204" pitchFamily="34" charset="-120"/>
              </a:rPr>
              <a:t>.</a:t>
            </a:r>
          </a:p>
          <a:p>
            <a:pPr lvl="0"/>
            <a:r>
              <a:rPr lang="en-US" sz="1200" noProof="1">
                <a:solidFill>
                  <a:sysClr val="windowText" lastClr="000000"/>
                </a:solidFill>
                <a:latin typeface="Arial Unicode MS" panose="020B0604020202020204" pitchFamily="34" charset="-120"/>
                <a:ea typeface="Arial Unicode MS" panose="020B0604020202020204" pitchFamily="34" charset="-120"/>
              </a:rPr>
              <a:t>Established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Goyu </a:t>
            </a:r>
            <a:r>
              <a:rPr lang="en-US" sz="1200" noProof="1">
                <a:solidFill>
                  <a:sysClr val="windowText" lastClr="000000"/>
                </a:solidFill>
                <a:latin typeface="Arial Unicode MS" panose="020B0604020202020204" pitchFamily="34" charset="-120"/>
                <a:ea typeface="Arial Unicode MS" panose="020B0604020202020204" pitchFamily="34" charset="-120"/>
              </a:rPr>
              <a:t>Building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 </a:t>
            </a:r>
            <a:r>
              <a:rPr lang="en-US" sz="1200" noProof="1">
                <a:solidFill>
                  <a:sysClr val="windowText" lastClr="000000"/>
                </a:solidFill>
                <a:latin typeface="Arial Unicode MS" panose="020B0604020202020204" pitchFamily="34" charset="-120"/>
                <a:ea typeface="Arial Unicode MS" panose="020B0604020202020204" pitchFamily="34" charset="-120"/>
              </a:rPr>
              <a:t>in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2019. Established Galc Inc </a:t>
            </a:r>
            <a:r>
              <a:rPr lang="en-US" sz="1200" noProof="1">
                <a:solidFill>
                  <a:sysClr val="windowText" lastClr="000000"/>
                </a:solidFill>
                <a:latin typeface="Arial Unicode MS" panose="020B0604020202020204" pitchFamily="34" charset="-120"/>
                <a:ea typeface="Arial Unicode MS" panose="020B0604020202020204" pitchFamily="34" charset="-120"/>
              </a:rPr>
              <a:t>in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2021</a:t>
            </a:r>
          </a:p>
          <a:p>
            <a:pPr lvl="0"/>
            <a:r>
              <a:rPr lang="en-US" sz="1200" noProof="1" smtClean="0">
                <a:solidFill>
                  <a:sysClr val="windowText" lastClr="000000"/>
                </a:solidFill>
                <a:latin typeface="Arial Unicode MS" panose="020B0604020202020204" pitchFamily="34" charset="-120"/>
                <a:ea typeface="Arial Unicode MS" panose="020B0604020202020204" pitchFamily="34" charset="-120"/>
              </a:rPr>
              <a:t>Invested </a:t>
            </a:r>
            <a:r>
              <a:rPr lang="en-US" sz="1200" noProof="1">
                <a:solidFill>
                  <a:sysClr val="windowText" lastClr="000000"/>
                </a:solidFill>
                <a:latin typeface="Arial Unicode MS" panose="020B0604020202020204" pitchFamily="34" charset="-120"/>
                <a:ea typeface="Arial Unicode MS" panose="020B0604020202020204" pitchFamily="34" charset="-120"/>
              </a:rPr>
              <a:t>in </a:t>
            </a:r>
            <a:r>
              <a:rPr lang="en-US" altLang="zh-TW" sz="1200" dirty="0">
                <a:solidFill>
                  <a:sysClr val="windowText" lastClr="000000"/>
                </a:solidFill>
                <a:latin typeface="Arial Unicode MS" panose="020B0604020202020204" pitchFamily="34" charset="-120"/>
                <a:ea typeface="Arial Unicode MS" panose="020B0604020202020204" pitchFamily="34" charset="-120"/>
              </a:rPr>
              <a:t>Reset Resource Technologies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 </a:t>
            </a:r>
            <a:r>
              <a:rPr lang="en-US" sz="1200" noProof="1">
                <a:solidFill>
                  <a:sysClr val="windowText" lastClr="000000"/>
                </a:solidFill>
                <a:latin typeface="Arial Unicode MS" panose="020B0604020202020204" pitchFamily="34" charset="-120"/>
                <a:ea typeface="Arial Unicode MS" panose="020B0604020202020204" pitchFamily="34" charset="-120"/>
              </a:rPr>
              <a:t>in 2024, and held 67% of shares</a:t>
            </a:r>
            <a:endParaRPr lang="en-US" altLang="zh-TW" sz="1200" noProof="1">
              <a:solidFill>
                <a:sysClr val="windowText" lastClr="000000"/>
              </a:solidFill>
              <a:latin typeface="Arial Unicode MS" panose="020B0604020202020204" pitchFamily="34" charset="-120"/>
              <a:ea typeface="Arial Unicode MS" panose="020B0604020202020204" pitchFamily="34" charset="-120"/>
            </a:endParaRPr>
          </a:p>
        </p:txBody>
      </p:sp>
      <p:sp>
        <p:nvSpPr>
          <p:cNvPr id="9" name="矩形 8"/>
          <p:cNvSpPr/>
          <p:nvPr/>
        </p:nvSpPr>
        <p:spPr>
          <a:xfrm>
            <a:off x="6489340" y="3387357"/>
            <a:ext cx="2358008" cy="1200329"/>
          </a:xfrm>
          <a:prstGeom prst="rect">
            <a:avLst/>
          </a:prstGeom>
          <a:solidFill>
            <a:schemeClr val="tx2">
              <a:lumMod val="60000"/>
              <a:lumOff val="40000"/>
              <a:alpha val="16000"/>
            </a:schemeClr>
          </a:solidFill>
        </p:spPr>
        <p:txBody>
          <a:bodyPr wrap="square" rtlCol="0">
            <a:spAutoFit/>
          </a:bodyPr>
          <a:lstStyle/>
          <a:p>
            <a:pPr lvl="0" rtl="0"/>
            <a:r>
              <a:rPr lang="en-US" sz="1200" noProof="1">
                <a:solidFill>
                  <a:sysClr val="windowText" lastClr="000000"/>
                </a:solidFill>
                <a:latin typeface="Arial Unicode MS" panose="020B0604020202020204" pitchFamily="34" charset="-120"/>
                <a:ea typeface="Arial Unicode MS" panose="020B0604020202020204" pitchFamily="34" charset="-120"/>
              </a:rPr>
              <a:t>Established a ready-mix concrete plant in Suzhou from 2003-2005</a:t>
            </a:r>
          </a:p>
          <a:p>
            <a:pPr lvl="0"/>
            <a:r>
              <a:rPr lang="en-US" sz="1200" noProof="1">
                <a:solidFill>
                  <a:sysClr val="windowText" lastClr="000000"/>
                </a:solidFill>
                <a:latin typeface="Arial Unicode MS" panose="020B0604020202020204" pitchFamily="34" charset="-120"/>
                <a:ea typeface="Arial Unicode MS" panose="020B0604020202020204" pitchFamily="34" charset="-120"/>
              </a:rPr>
              <a:t>Established shipping and other related </a:t>
            </a:r>
            <a:r>
              <a:rPr lang="en-US" sz="1200" noProof="1" smtClean="0">
                <a:solidFill>
                  <a:sysClr val="windowText" lastClr="000000"/>
                </a:solidFill>
                <a:latin typeface="Arial Unicode MS" panose="020B0604020202020204" pitchFamily="34" charset="-120"/>
                <a:ea typeface="Arial Unicode MS" panose="020B0604020202020204" pitchFamily="34" charset="-120"/>
              </a:rPr>
              <a:t>businesses in 2012~2018</a:t>
            </a:r>
            <a:endParaRPr lang="en-US" sz="1200" noProof="1">
              <a:solidFill>
                <a:sysClr val="windowText" lastClr="000000"/>
              </a:solidFill>
              <a:latin typeface="Arial Unicode MS" panose="020B0604020202020204" pitchFamily="34" charset="-120"/>
              <a:ea typeface="Arial Unicode MS" panose="020B0604020202020204" pitchFamily="34" charset="-120"/>
            </a:endParaRPr>
          </a:p>
        </p:txBody>
      </p:sp>
      <p:sp>
        <p:nvSpPr>
          <p:cNvPr id="10" name="右大括弧 9"/>
          <p:cNvSpPr/>
          <p:nvPr/>
        </p:nvSpPr>
        <p:spPr>
          <a:xfrm>
            <a:off x="3590670" y="928368"/>
            <a:ext cx="45719" cy="2308324"/>
          </a:xfrm>
          <a:prstGeom prst="rightBrac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1" name="左大括弧 10"/>
          <p:cNvSpPr/>
          <p:nvPr/>
        </p:nvSpPr>
        <p:spPr>
          <a:xfrm>
            <a:off x="3529779" y="5373216"/>
            <a:ext cx="72008" cy="1378628"/>
          </a:xfrm>
          <a:prstGeom prst="leftBrac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3" name="左大括弧 12"/>
          <p:cNvSpPr/>
          <p:nvPr/>
        </p:nvSpPr>
        <p:spPr>
          <a:xfrm rot="16200000">
            <a:off x="7632340" y="3471563"/>
            <a:ext cx="72008" cy="2304256"/>
          </a:xfrm>
          <a:prstGeom prst="leftBrace">
            <a:avLst/>
          </a:prstGeom>
          <a:ln w="38100">
            <a:solidFill>
              <a:srgbClr val="5767B4"/>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5" name="矩形 14"/>
          <p:cNvSpPr/>
          <p:nvPr/>
        </p:nvSpPr>
        <p:spPr>
          <a:xfrm>
            <a:off x="1467185" y="3572023"/>
            <a:ext cx="1944216" cy="1015663"/>
          </a:xfrm>
          <a:prstGeom prst="rect">
            <a:avLst/>
          </a:prstGeom>
          <a:solidFill>
            <a:schemeClr val="accent3">
              <a:lumMod val="40000"/>
              <a:lumOff val="60000"/>
              <a:alpha val="25000"/>
            </a:schemeClr>
          </a:solidFill>
        </p:spPr>
        <p:txBody>
          <a:bodyPr wrap="square" rtlCol="0">
            <a:spAutoFit/>
          </a:bodyPr>
          <a:lstStyle/>
          <a:p>
            <a:pPr rtl="0"/>
            <a:r>
              <a:rPr lang="en-US" sz="1200" dirty="0">
                <a:latin typeface="Arial Unicode MS" panose="020B0604020202020204" pitchFamily="34" charset="-120"/>
                <a:ea typeface="Arial Unicode MS" panose="020B0604020202020204" pitchFamily="34" charset="-120"/>
              </a:rPr>
              <a:t>Established in 1954.  Listed in the Taiwan Stock Exchange since 1978.  Current capital at NT$11.8 billion.</a:t>
            </a:r>
          </a:p>
        </p:txBody>
      </p:sp>
      <p:sp>
        <p:nvSpPr>
          <p:cNvPr id="16" name="右大括弧 15"/>
          <p:cNvSpPr/>
          <p:nvPr/>
        </p:nvSpPr>
        <p:spPr>
          <a:xfrm>
            <a:off x="3411401" y="3611802"/>
            <a:ext cx="72008" cy="936104"/>
          </a:xfrm>
          <a:prstGeom prst="rightBrac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zh-TW" altLang="en-US" dirty="0">
              <a:latin typeface="Arial Unicode MS" panose="020B0604020202020204" pitchFamily="34" charset="-120"/>
              <a:ea typeface="Arial Unicode MS" panose="020B0604020202020204" pitchFamily="34" charset="-120"/>
            </a:endParaRPr>
          </a:p>
        </p:txBody>
      </p:sp>
      <p:sp>
        <p:nvSpPr>
          <p:cNvPr id="14" name="文字方塊 13"/>
          <p:cNvSpPr txBox="1"/>
          <p:nvPr/>
        </p:nvSpPr>
        <p:spPr>
          <a:xfrm>
            <a:off x="1056904" y="21082"/>
            <a:ext cx="6947065" cy="461665"/>
          </a:xfrm>
          <a:prstGeom prst="rect">
            <a:avLst/>
          </a:prstGeom>
          <a:noFill/>
        </p:spPr>
        <p:txBody>
          <a:bodyPr wrap="square" rtlCol="0">
            <a:spAutoFit/>
          </a:bodyPr>
          <a:lstStyle/>
          <a:p>
            <a:pPr rtl="0"/>
            <a:r>
              <a:rPr lang="en-US" sz="2400" b="1" kern="0" dirty="0" smtClean="0">
                <a:latin typeface="Arial Unicode MS" panose="020B0604020202020204" pitchFamily="34" charset="-120"/>
                <a:ea typeface="Arial Unicode MS" panose="020B0604020202020204" pitchFamily="34" charset="-120"/>
              </a:rPr>
              <a:t> </a:t>
            </a:r>
            <a:r>
              <a:rPr lang="en-US" sz="2400" b="1" dirty="0">
                <a:latin typeface="微軟正黑體" panose="020B0604030504040204" pitchFamily="34" charset="-120"/>
                <a:ea typeface="微軟正黑體" panose="020B0604030504040204" pitchFamily="34" charset="-120"/>
              </a:rPr>
              <a:t>Company Profile </a:t>
            </a:r>
            <a:endParaRPr lang="en-US" altLang="zh-TW" sz="2400" b="1" dirty="0">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8552958" y="6465823"/>
            <a:ext cx="528034" cy="369332"/>
          </a:xfrm>
          <a:prstGeom prst="rect">
            <a:avLst/>
          </a:prstGeom>
          <a:noFill/>
        </p:spPr>
        <p:txBody>
          <a:bodyPr wrap="square" rtlCol="0">
            <a:spAutoFit/>
          </a:bodyPr>
          <a:lstStyle/>
          <a:p>
            <a:pPr algn="ctr" rtl="0"/>
            <a:r>
              <a:rPr lang="en-US" dirty="0">
                <a:solidFill>
                  <a:schemeClr val="bg1">
                    <a:lumMod val="50000"/>
                  </a:schemeClr>
                </a:solidFill>
                <a:latin typeface="Arial Unicode MS" pitchFamily="34" charset="-120"/>
                <a:ea typeface="Arial Unicode MS" pitchFamily="34" charset="-120"/>
                <a:cs typeface="Arial Unicode MS" pitchFamily="34" charset="-120"/>
              </a:rPr>
              <a:t>P.1</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a:spLocks noChangeArrowheads="1"/>
          </p:cNvSpPr>
          <p:nvPr/>
        </p:nvSpPr>
        <p:spPr bwMode="auto">
          <a:xfrm>
            <a:off x="549421" y="142210"/>
            <a:ext cx="7470896" cy="461665"/>
          </a:xfrm>
          <a:prstGeom prst="rect">
            <a:avLst/>
          </a:prstGeom>
          <a:noFill/>
          <a:ln w="9525">
            <a:noFill/>
            <a:miter lim="800000"/>
            <a:headEnd/>
            <a:tailEnd/>
          </a:ln>
        </p:spPr>
        <p:txBody>
          <a:bodyPr wrap="square">
            <a:spAutoFit/>
          </a:bodyPr>
          <a:lstStyle/>
          <a:p>
            <a:pPr>
              <a:spcBef>
                <a:spcPts val="1200"/>
              </a:spcBef>
            </a:pPr>
            <a:r>
              <a:rPr lang="en-US" altLang="zh-TW" sz="2400" b="1" kern="0" dirty="0" smtClean="0">
                <a:latin typeface="微軟正黑體" pitchFamily="34" charset="-120"/>
                <a:ea typeface="微軟正黑體" pitchFamily="34" charset="-120"/>
              </a:rPr>
              <a:t>Plants Operated by </a:t>
            </a:r>
            <a:r>
              <a:rPr lang="en-US" altLang="zh-TW" sz="2400" b="1" kern="0" dirty="0" err="1" smtClean="0">
                <a:latin typeface="微軟正黑體" pitchFamily="34" charset="-120"/>
                <a:ea typeface="微軟正黑體" pitchFamily="34" charset="-120"/>
              </a:rPr>
              <a:t>Goldsun</a:t>
            </a:r>
            <a:r>
              <a:rPr lang="en-US" altLang="zh-TW" sz="2400" b="1" kern="0" dirty="0" smtClean="0">
                <a:latin typeface="微軟正黑體" pitchFamily="34" charset="-120"/>
                <a:ea typeface="微軟正黑體" pitchFamily="34" charset="-120"/>
              </a:rPr>
              <a:t> in Taiwan</a:t>
            </a:r>
            <a:endParaRPr lang="zh-TW" altLang="en-US" sz="2400" b="1" kern="0" dirty="0">
              <a:latin typeface="微軟正黑體" pitchFamily="34" charset="-120"/>
              <a:ea typeface="微軟正黑體" pitchFamily="34" charset="-120"/>
            </a:endParaRPr>
          </a:p>
        </p:txBody>
      </p:sp>
      <p:sp>
        <p:nvSpPr>
          <p:cNvPr id="14" name="文字方塊 13"/>
          <p:cNvSpPr txBox="1"/>
          <p:nvPr/>
        </p:nvSpPr>
        <p:spPr>
          <a:xfrm>
            <a:off x="8454980" y="6450238"/>
            <a:ext cx="528034" cy="369332"/>
          </a:xfrm>
          <a:prstGeom prst="rect">
            <a:avLst/>
          </a:prstGeom>
          <a:noFill/>
        </p:spPr>
        <p:txBody>
          <a:bodyPr wrap="square" rtlCol="0">
            <a:spAutoFit/>
          </a:bodyPr>
          <a:lstStyle/>
          <a:p>
            <a:pPr algn="ct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P.2</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930" y="650792"/>
            <a:ext cx="7914067" cy="5506340"/>
          </a:xfrm>
          <a:prstGeom prst="rect">
            <a:avLst/>
          </a:prstGeom>
        </p:spPr>
      </p:pic>
      <p:sp>
        <p:nvSpPr>
          <p:cNvPr id="4" name="文字方塊 3"/>
          <p:cNvSpPr txBox="1"/>
          <p:nvPr/>
        </p:nvSpPr>
        <p:spPr>
          <a:xfrm>
            <a:off x="850006" y="6265572"/>
            <a:ext cx="7392473" cy="553998"/>
          </a:xfrm>
          <a:prstGeom prst="rect">
            <a:avLst/>
          </a:prstGeom>
          <a:noFill/>
        </p:spPr>
        <p:txBody>
          <a:bodyPr wrap="square" rtlCol="0">
            <a:spAutoFit/>
          </a:bodyPr>
          <a:lstStyle/>
          <a:p>
            <a:pPr algn="just"/>
            <a:r>
              <a:rPr lang="en-US" altLang="zh-TW" sz="1000" dirty="0" err="1"/>
              <a:t>Goldsun's</a:t>
            </a:r>
            <a:r>
              <a:rPr lang="en-US" altLang="zh-TW" sz="1000" dirty="0"/>
              <a:t> headquarters in </a:t>
            </a:r>
            <a:r>
              <a:rPr lang="en-US" altLang="zh-TW" sz="1000" dirty="0" err="1"/>
              <a:t>Neihu</a:t>
            </a:r>
            <a:r>
              <a:rPr lang="en-US" altLang="zh-TW" sz="1000" dirty="0"/>
              <a:t> and </a:t>
            </a:r>
            <a:r>
              <a:rPr lang="en-US" altLang="zh-TW" sz="1000" dirty="0" smtClean="0"/>
              <a:t>26 </a:t>
            </a:r>
            <a:r>
              <a:rPr lang="en-US" altLang="zh-TW" sz="1000" dirty="0"/>
              <a:t>plants </a:t>
            </a:r>
            <a:r>
              <a:rPr lang="en-US" altLang="zh-TW" sz="1000" dirty="0" smtClean="0"/>
              <a:t> </a:t>
            </a:r>
            <a:r>
              <a:rPr lang="en-US" altLang="zh-TW" sz="1000" dirty="0"/>
              <a:t>across major cities in Taiwan achieved </a:t>
            </a:r>
            <a:r>
              <a:rPr lang="en-US" altLang="zh-TW" sz="1000" dirty="0" smtClean="0"/>
              <a:t>coordinated operations </a:t>
            </a:r>
            <a:r>
              <a:rPr lang="en-US" altLang="zh-TW" sz="1000" dirty="0"/>
              <a:t>in providing massive ready-mix concrete products, which is highly welcomed by tech corporations, construction sites and major infrastructure projects.</a:t>
            </a:r>
            <a:endParaRPr lang="zh-TW" altLang="en-US" sz="1000" dirty="0"/>
          </a:p>
        </p:txBody>
      </p:sp>
    </p:spTree>
    <p:extLst>
      <p:ext uri="{BB962C8B-B14F-4D97-AF65-F5344CB8AC3E}">
        <p14:creationId xmlns:p14="http://schemas.microsoft.com/office/powerpoint/2010/main" val="2128553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3922" y="224298"/>
            <a:ext cx="5942652" cy="461665"/>
          </a:xfrm>
          <a:prstGeom prst="rect">
            <a:avLst/>
          </a:prstGeom>
        </p:spPr>
        <p:txBody>
          <a:bodyPr wrap="none">
            <a:spAutoFit/>
          </a:bodyPr>
          <a:lstStyle/>
          <a:p>
            <a:pPr algn="ctr"/>
            <a:r>
              <a:rPr lang="en-US" altLang="zh-TW" sz="2400" b="1" kern="0" dirty="0" smtClean="0">
                <a:latin typeface="Arial Unicode MS" panose="020B0604020202020204" pitchFamily="34" charset="-120"/>
                <a:ea typeface="Arial Unicode MS" panose="020B0604020202020204" pitchFamily="34" charset="-120"/>
              </a:rPr>
              <a:t> </a:t>
            </a:r>
            <a:r>
              <a:rPr lang="en-US" altLang="zh-TW" sz="2400" b="1" kern="0" dirty="0">
                <a:latin typeface="微軟正黑體" panose="020B0604030504040204" pitchFamily="34" charset="-120"/>
                <a:ea typeface="微軟正黑體" panose="020B0604030504040204" pitchFamily="34" charset="-120"/>
              </a:rPr>
              <a:t>Statements of Comprehensive Income</a:t>
            </a:r>
          </a:p>
        </p:txBody>
      </p:sp>
      <p:sp>
        <p:nvSpPr>
          <p:cNvPr id="5" name="文字方塊 4"/>
          <p:cNvSpPr txBox="1"/>
          <p:nvPr/>
        </p:nvSpPr>
        <p:spPr>
          <a:xfrm>
            <a:off x="8552958" y="6397429"/>
            <a:ext cx="528034" cy="369332"/>
          </a:xfrm>
          <a:prstGeom prst="rect">
            <a:avLst/>
          </a:prstGeom>
          <a:noFill/>
        </p:spPr>
        <p:txBody>
          <a:bodyPr wrap="square" rtlCol="0">
            <a:spAutoFit/>
          </a:bodyPr>
          <a:lstStyle/>
          <a:p>
            <a:pPr algn="ct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P.3</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pic>
        <p:nvPicPr>
          <p:cNvPr id="2" name="圖片 1"/>
          <p:cNvPicPr>
            <a:picLocks noChangeAspect="1"/>
          </p:cNvPicPr>
          <p:nvPr/>
        </p:nvPicPr>
        <p:blipFill>
          <a:blip r:embed="rId2"/>
          <a:stretch>
            <a:fillRect/>
          </a:stretch>
        </p:blipFill>
        <p:spPr>
          <a:xfrm>
            <a:off x="648206" y="768351"/>
            <a:ext cx="8140194" cy="5533856"/>
          </a:xfrm>
          <a:prstGeom prst="rect">
            <a:avLst/>
          </a:prstGeom>
        </p:spPr>
      </p:pic>
    </p:spTree>
    <p:extLst>
      <p:ext uri="{BB962C8B-B14F-4D97-AF65-F5344CB8AC3E}">
        <p14:creationId xmlns:p14="http://schemas.microsoft.com/office/powerpoint/2010/main" val="396948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p:cNvGraphicFramePr/>
          <p:nvPr>
            <p:extLst>
              <p:ext uri="{D42A27DB-BD31-4B8C-83A1-F6EECF244321}">
                <p14:modId xmlns:p14="http://schemas.microsoft.com/office/powerpoint/2010/main" val="247329684"/>
              </p:ext>
            </p:extLst>
          </p:nvPr>
        </p:nvGraphicFramePr>
        <p:xfrm>
          <a:off x="13485" y="2133859"/>
          <a:ext cx="3193265" cy="31187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圖表 4"/>
          <p:cNvGraphicFramePr/>
          <p:nvPr>
            <p:extLst>
              <p:ext uri="{D42A27DB-BD31-4B8C-83A1-F6EECF244321}">
                <p14:modId xmlns:p14="http://schemas.microsoft.com/office/powerpoint/2010/main" val="2111810152"/>
              </p:ext>
            </p:extLst>
          </p:nvPr>
        </p:nvGraphicFramePr>
        <p:xfrm>
          <a:off x="376865" y="991324"/>
          <a:ext cx="3401385" cy="28048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圖表 5"/>
          <p:cNvGraphicFramePr/>
          <p:nvPr>
            <p:extLst>
              <p:ext uri="{D42A27DB-BD31-4B8C-83A1-F6EECF244321}">
                <p14:modId xmlns:p14="http://schemas.microsoft.com/office/powerpoint/2010/main" val="1284159236"/>
              </p:ext>
            </p:extLst>
          </p:nvPr>
        </p:nvGraphicFramePr>
        <p:xfrm>
          <a:off x="3206750" y="2196717"/>
          <a:ext cx="3377197" cy="2706317"/>
        </p:xfrm>
        <a:graphic>
          <a:graphicData uri="http://schemas.openxmlformats.org/drawingml/2006/chart">
            <c:chart xmlns:c="http://schemas.openxmlformats.org/drawingml/2006/chart" xmlns:r="http://schemas.openxmlformats.org/officeDocument/2006/relationships" r:id="rId5"/>
          </a:graphicData>
        </a:graphic>
      </p:graphicFrame>
      <p:sp>
        <p:nvSpPr>
          <p:cNvPr id="18" name="文字方塊 17"/>
          <p:cNvSpPr txBox="1">
            <a:spLocks noChangeArrowheads="1"/>
          </p:cNvSpPr>
          <p:nvPr/>
        </p:nvSpPr>
        <p:spPr bwMode="auto">
          <a:xfrm>
            <a:off x="636998" y="281663"/>
            <a:ext cx="7506030" cy="461665"/>
          </a:xfrm>
          <a:prstGeom prst="rect">
            <a:avLst/>
          </a:prstGeom>
          <a:noFill/>
          <a:ln w="9525">
            <a:noFill/>
            <a:miter lim="800000"/>
            <a:headEnd/>
            <a:tailEnd/>
          </a:ln>
        </p:spPr>
        <p:txBody>
          <a:bodyPr wrap="square">
            <a:spAutoFit/>
          </a:bodyPr>
          <a:lstStyle/>
          <a:p>
            <a:pPr>
              <a:spcBef>
                <a:spcPts val="600"/>
              </a:spcBef>
              <a:defRPr sz="1862" b="0" i="0" u="none" strike="noStrike" kern="1200" spc="0" baseline="0">
                <a:solidFill>
                  <a:prstClr val="black">
                    <a:lumMod val="65000"/>
                    <a:lumOff val="35000"/>
                  </a:prstClr>
                </a:solidFill>
                <a:latin typeface="+mn-lt"/>
                <a:ea typeface="+mn-ea"/>
                <a:cs typeface="+mn-cs"/>
              </a:defRPr>
            </a:pPr>
            <a:r>
              <a:rPr lang="en-US" altLang="zh-TW" sz="2400" b="1" dirty="0" smtClean="0">
                <a:latin typeface="微軟正黑體" panose="020B0604030504040204" pitchFamily="34" charset="-120"/>
                <a:ea typeface="微軟正黑體" panose="020B0604030504040204" pitchFamily="34" charset="-120"/>
              </a:rPr>
              <a:t>Consolidated Revenue Structure</a:t>
            </a:r>
            <a:r>
              <a:rPr lang="zh-TW" altLang="en-US" sz="2400" b="1" dirty="0" smtClean="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P.4</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20" name="文字方塊 19"/>
          <p:cNvSpPr txBox="1"/>
          <p:nvPr/>
        </p:nvSpPr>
        <p:spPr>
          <a:xfrm rot="10800000" flipV="1">
            <a:off x="7219699" y="4623282"/>
            <a:ext cx="1846659" cy="276999"/>
          </a:xfrm>
          <a:prstGeom prst="rect">
            <a:avLst/>
          </a:prstGeom>
          <a:noFill/>
        </p:spPr>
        <p:txBody>
          <a:bodyPr vert="horz" wrap="square" lIns="0" rIns="0" rtlCol="0" anchor="ctr">
            <a:spAutoFit/>
          </a:bodyPr>
          <a:lstStyle/>
          <a:p>
            <a:pPr lvl="0" defTabSz="914400" eaLnBrk="0" hangingPunct="0"/>
            <a:r>
              <a:rPr lang="en-US" altLang="zh-TW" sz="1200" dirty="0">
                <a:solidFill>
                  <a:srgbClr val="000000"/>
                </a:solidFill>
                <a:latin typeface="Bahnschrift" panose="020B0502040204020203" pitchFamily="34" charset="0"/>
                <a:ea typeface="新細明體" panose="02020500000000000000" pitchFamily="18" charset="-120"/>
              </a:rPr>
              <a:t>Unit: NT$ 100 million</a:t>
            </a:r>
            <a:endParaRPr kumimoji="0" lang="zh-TW" altLang="zh-TW" sz="1200" dirty="0">
              <a:latin typeface="Bahnschrift" panose="020B0502040204020203" pitchFamily="34" charset="0"/>
            </a:endParaRPr>
          </a:p>
        </p:txBody>
      </p:sp>
      <p:graphicFrame>
        <p:nvGraphicFramePr>
          <p:cNvPr id="223" name="圖表 222"/>
          <p:cNvGraphicFramePr/>
          <p:nvPr>
            <p:extLst>
              <p:ext uri="{D42A27DB-BD31-4B8C-83A1-F6EECF244321}">
                <p14:modId xmlns:p14="http://schemas.microsoft.com/office/powerpoint/2010/main" val="3969261179"/>
              </p:ext>
            </p:extLst>
          </p:nvPr>
        </p:nvGraphicFramePr>
        <p:xfrm>
          <a:off x="5019981" y="975376"/>
          <a:ext cx="4109665" cy="2442681"/>
        </p:xfrm>
        <a:graphic>
          <a:graphicData uri="http://schemas.openxmlformats.org/drawingml/2006/chart">
            <c:chart xmlns:c="http://schemas.openxmlformats.org/drawingml/2006/chart" xmlns:r="http://schemas.openxmlformats.org/officeDocument/2006/relationships" r:id="rId6"/>
          </a:graphicData>
        </a:graphic>
      </p:graphicFrame>
      <p:pic>
        <p:nvPicPr>
          <p:cNvPr id="2" name="圖片 1"/>
          <p:cNvPicPr>
            <a:picLocks noChangeAspect="1"/>
          </p:cNvPicPr>
          <p:nvPr/>
        </p:nvPicPr>
        <p:blipFill>
          <a:blip r:embed="rId7"/>
          <a:stretch>
            <a:fillRect/>
          </a:stretch>
        </p:blipFill>
        <p:spPr>
          <a:xfrm>
            <a:off x="717422" y="4919894"/>
            <a:ext cx="7956678" cy="1571625"/>
          </a:xfrm>
          <a:prstGeom prst="rect">
            <a:avLst/>
          </a:prstGeom>
        </p:spPr>
      </p:pic>
    </p:spTree>
    <p:extLst>
      <p:ext uri="{BB962C8B-B14F-4D97-AF65-F5344CB8AC3E}">
        <p14:creationId xmlns:p14="http://schemas.microsoft.com/office/powerpoint/2010/main" val="1964728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圖表 5"/>
          <p:cNvGraphicFramePr/>
          <p:nvPr>
            <p:extLst>
              <p:ext uri="{D42A27DB-BD31-4B8C-83A1-F6EECF244321}">
                <p14:modId xmlns:p14="http://schemas.microsoft.com/office/powerpoint/2010/main" val="939884336"/>
              </p:ext>
            </p:extLst>
          </p:nvPr>
        </p:nvGraphicFramePr>
        <p:xfrm>
          <a:off x="859627" y="877078"/>
          <a:ext cx="7108716" cy="3865434"/>
        </p:xfrm>
        <a:graphic>
          <a:graphicData uri="http://schemas.openxmlformats.org/drawingml/2006/chart">
            <c:chart xmlns:c="http://schemas.openxmlformats.org/drawingml/2006/chart" xmlns:r="http://schemas.openxmlformats.org/officeDocument/2006/relationships" r:id="rId3"/>
          </a:graphicData>
        </a:graphic>
      </p:graphicFrame>
      <p:sp>
        <p:nvSpPr>
          <p:cNvPr id="7" name="文字方塊 6"/>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P.5</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2" name="文字方塊 1"/>
          <p:cNvSpPr txBox="1"/>
          <p:nvPr/>
        </p:nvSpPr>
        <p:spPr>
          <a:xfrm>
            <a:off x="142505" y="6227954"/>
            <a:ext cx="8796222" cy="430887"/>
          </a:xfrm>
          <a:prstGeom prst="rect">
            <a:avLst/>
          </a:prstGeom>
          <a:noFill/>
        </p:spPr>
        <p:txBody>
          <a:bodyPr wrap="square" rtlCol="0">
            <a:spAutoFit/>
          </a:bodyPr>
          <a:lstStyle/>
          <a:p>
            <a:r>
              <a:rPr lang="en-US" altLang="zh-TW" sz="1100" dirty="0" smtClean="0">
                <a:latin typeface="微軟正黑體" panose="020B0604030504040204" pitchFamily="34" charset="-120"/>
                <a:ea typeface="微軟正黑體" panose="020B0604030504040204" pitchFamily="34" charset="-120"/>
              </a:rPr>
              <a:t>Note:</a:t>
            </a:r>
            <a:r>
              <a:rPr lang="zh-TW" altLang="en-US" sz="1100" dirty="0" smtClean="0">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100" dirty="0" smtClean="0">
                <a:latin typeface="微軟正黑體" panose="020B0604030504040204" pitchFamily="34" charset="-120"/>
                <a:ea typeface="微軟正黑體" panose="020B0604030504040204" pitchFamily="34" charset="-120"/>
              </a:rPr>
              <a:t>(1)2023 </a:t>
            </a:r>
            <a:r>
              <a:rPr lang="en-US" altLang="zh-TW" sz="1100" dirty="0">
                <a:latin typeface="微軟正黑體" panose="020B0604030504040204" pitchFamily="34" charset="-120"/>
                <a:ea typeface="微軟正黑體" panose="020B0604030504040204" pitchFamily="34" charset="-120"/>
              </a:rPr>
              <a:t>Proceeds from disposal </a:t>
            </a:r>
            <a:r>
              <a:rPr lang="zh-TW" altLang="en-US" sz="1100" dirty="0" smtClean="0">
                <a:latin typeface="微軟正黑體" panose="020B0604030504040204" pitchFamily="34" charset="-120"/>
                <a:ea typeface="微軟正黑體" panose="020B0604030504040204" pitchFamily="34" charset="-120"/>
              </a:rPr>
              <a:t>「</a:t>
            </a:r>
            <a:r>
              <a:rPr lang="en-US" altLang="zh-TW" sz="1100" dirty="0">
                <a:latin typeface="微軟正黑體" panose="020B0604030504040204" pitchFamily="34" charset="-120"/>
                <a:ea typeface="微軟正黑體" panose="020B0604030504040204" pitchFamily="34" charset="-120"/>
              </a:rPr>
              <a:t> Suzhou Changshu Factory </a:t>
            </a:r>
            <a:r>
              <a:rPr lang="zh-TW" altLang="en-US" sz="1100" dirty="0" smtClean="0">
                <a:latin typeface="微軟正黑體" panose="020B0604030504040204" pitchFamily="34" charset="-120"/>
                <a:ea typeface="微軟正黑體" panose="020B0604030504040204" pitchFamily="34" charset="-120"/>
              </a:rPr>
              <a:t>」</a:t>
            </a:r>
            <a:r>
              <a:rPr lang="en-US" altLang="zh-TW" sz="1100" dirty="0" smtClean="0">
                <a:latin typeface="微軟正黑體" panose="020B0604030504040204" pitchFamily="34" charset="-120"/>
                <a:ea typeface="微軟正黑體" panose="020B0604030504040204" pitchFamily="34" charset="-120"/>
              </a:rPr>
              <a:t>0.211 </a:t>
            </a:r>
            <a:r>
              <a:rPr lang="en-US" altLang="zh-TW" sz="1100" dirty="0">
                <a:latin typeface="微軟正黑體" panose="020B0604030504040204" pitchFamily="34" charset="-120"/>
                <a:ea typeface="微軟正黑體" panose="020B0604030504040204" pitchFamily="34" charset="-120"/>
              </a:rPr>
              <a:t>billion </a:t>
            </a:r>
            <a:r>
              <a:rPr lang="en-US" altLang="zh-TW" sz="1100" dirty="0" smtClean="0">
                <a:latin typeface="微軟正黑體" panose="020B0604030504040204" pitchFamily="34" charset="-120"/>
                <a:ea typeface="微軟正黑體" panose="020B0604030504040204" pitchFamily="34" charset="-120"/>
              </a:rPr>
              <a:t> and Q4</a:t>
            </a:r>
            <a:r>
              <a:rPr lang="zh-TW" altLang="en-US" sz="1100" dirty="0" smtClean="0">
                <a:latin typeface="微軟正黑體" panose="020B0604030504040204" pitchFamily="34" charset="-120"/>
                <a:ea typeface="微軟正黑體" panose="020B0604030504040204" pitchFamily="34" charset="-120"/>
              </a:rPr>
              <a:t>「</a:t>
            </a:r>
            <a:r>
              <a:rPr lang="en-US" altLang="zh-TW" sz="1100" dirty="0">
                <a:latin typeface="微軟正黑體" panose="020B0604030504040204" pitchFamily="34" charset="-120"/>
                <a:ea typeface="微軟正黑體" panose="020B0604030504040204" pitchFamily="34" charset="-120"/>
              </a:rPr>
              <a:t> Taoyuan Factory </a:t>
            </a:r>
            <a:r>
              <a:rPr lang="zh-TW" altLang="en-US" sz="1100" dirty="0" smtClean="0">
                <a:latin typeface="微軟正黑體" panose="020B0604030504040204" pitchFamily="34" charset="-120"/>
                <a:ea typeface="微軟正黑體" panose="020B0604030504040204" pitchFamily="34" charset="-120"/>
              </a:rPr>
              <a:t>」</a:t>
            </a:r>
            <a:r>
              <a:rPr lang="en-US" altLang="zh-TW" sz="1100" dirty="0" smtClean="0">
                <a:latin typeface="微軟正黑體" panose="020B0604030504040204" pitchFamily="34" charset="-120"/>
                <a:ea typeface="微軟正黑體" panose="020B0604030504040204" pitchFamily="34" charset="-120"/>
              </a:rPr>
              <a:t>0.336 </a:t>
            </a:r>
            <a:r>
              <a:rPr lang="en-US" altLang="zh-TW" sz="1100" dirty="0">
                <a:latin typeface="微軟正黑體" panose="020B0604030504040204" pitchFamily="34" charset="-120"/>
                <a:ea typeface="微軟正黑體" panose="020B0604030504040204" pitchFamily="34" charset="-120"/>
              </a:rPr>
              <a:t>billion </a:t>
            </a:r>
            <a:r>
              <a:rPr lang="zh-TW" altLang="en-US" sz="1100" dirty="0" smtClean="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　</a:t>
            </a:r>
            <a:endParaRPr lang="en-US" altLang="zh-TW" sz="1100" dirty="0" smtClean="0">
              <a:latin typeface="微軟正黑體" panose="020B0604030504040204" pitchFamily="34" charset="-120"/>
              <a:ea typeface="微軟正黑體" panose="020B0604030504040204" pitchFamily="34" charset="-120"/>
            </a:endParaRPr>
          </a:p>
          <a:p>
            <a:r>
              <a:rPr lang="zh-TW" altLang="en-US" sz="1100" dirty="0" smtClean="0">
                <a:latin typeface="微軟正黑體" panose="020B0604030504040204" pitchFamily="34" charset="-120"/>
                <a:ea typeface="微軟正黑體" panose="020B0604030504040204" pitchFamily="34" charset="-120"/>
              </a:rPr>
              <a:t>           </a:t>
            </a:r>
            <a:r>
              <a:rPr lang="en-US" altLang="zh-TW" sz="1100" dirty="0" smtClean="0">
                <a:latin typeface="微軟正黑體" panose="020B0604030504040204" pitchFamily="34" charset="-120"/>
                <a:ea typeface="微軟正黑體" panose="020B0604030504040204" pitchFamily="34" charset="-120"/>
              </a:rPr>
              <a:t>(</a:t>
            </a:r>
            <a:r>
              <a:rPr lang="en-US" altLang="zh-TW" sz="1100" dirty="0">
                <a:latin typeface="微軟正黑體" panose="020B0604030504040204" pitchFamily="34" charset="-120"/>
                <a:ea typeface="微軟正黑體" panose="020B0604030504040204" pitchFamily="34" charset="-120"/>
              </a:rPr>
              <a:t>2</a:t>
            </a:r>
            <a:r>
              <a:rPr lang="en-US" altLang="zh-TW" sz="1100" dirty="0" smtClean="0">
                <a:latin typeface="微軟正黑體" panose="020B0604030504040204" pitchFamily="34" charset="-120"/>
                <a:ea typeface="微軟正黑體" panose="020B0604030504040204" pitchFamily="34" charset="-120"/>
              </a:rPr>
              <a:t>)2024 </a:t>
            </a:r>
            <a:r>
              <a:rPr lang="en-US" altLang="zh-TW" sz="1100" dirty="0">
                <a:latin typeface="微軟正黑體" panose="020B0604030504040204" pitchFamily="34" charset="-120"/>
                <a:ea typeface="微軟正黑體" panose="020B0604030504040204" pitchFamily="34" charset="-120"/>
              </a:rPr>
              <a:t>Proceeds from disposal Tainan shopping mall land </a:t>
            </a:r>
            <a:r>
              <a:rPr lang="en-US" altLang="zh-TW" sz="1100" dirty="0" smtClean="0">
                <a:latin typeface="微軟正黑體" panose="020B0604030504040204" pitchFamily="34" charset="-120"/>
                <a:ea typeface="微軟正黑體" panose="020B0604030504040204" pitchFamily="34" charset="-120"/>
              </a:rPr>
              <a:t>1.039 billion</a:t>
            </a:r>
            <a:r>
              <a:rPr lang="zh-TW" altLang="en-US" sz="1100" dirty="0" smtClean="0">
                <a:latin typeface="微軟正黑體" panose="020B0604030504040204" pitchFamily="34" charset="-120"/>
                <a:ea typeface="微軟正黑體" panose="020B0604030504040204" pitchFamily="34" charset="-120"/>
              </a:rPr>
              <a:t>。</a:t>
            </a:r>
            <a:endParaRPr lang="zh-TW" altLang="en-US" sz="1100" dirty="0">
              <a:latin typeface="微軟正黑體" panose="020B0604030504040204" pitchFamily="34" charset="-120"/>
              <a:ea typeface="微軟正黑體" panose="020B0604030504040204" pitchFamily="34" charset="-120"/>
            </a:endParaRPr>
          </a:p>
        </p:txBody>
      </p:sp>
      <p:sp>
        <p:nvSpPr>
          <p:cNvPr id="19" name="文字方塊 18"/>
          <p:cNvSpPr txBox="1"/>
          <p:nvPr/>
        </p:nvSpPr>
        <p:spPr>
          <a:xfrm rot="10800000" flipV="1">
            <a:off x="7282987" y="3972089"/>
            <a:ext cx="1846659" cy="276999"/>
          </a:xfrm>
          <a:prstGeom prst="rect">
            <a:avLst/>
          </a:prstGeom>
          <a:noFill/>
        </p:spPr>
        <p:txBody>
          <a:bodyPr vert="horz" wrap="square" lIns="0" rIns="0" rtlCol="0" anchor="ctr">
            <a:spAutoFit/>
          </a:bodyPr>
          <a:lstStyle/>
          <a:p>
            <a:pPr lvl="0" defTabSz="914400" eaLnBrk="0" hangingPunct="0"/>
            <a:r>
              <a:rPr lang="en-US" altLang="zh-TW" sz="1200" dirty="0">
                <a:solidFill>
                  <a:srgbClr val="000000"/>
                </a:solidFill>
                <a:latin typeface="Bahnschrift" panose="020B0502040204020203" pitchFamily="34" charset="0"/>
                <a:ea typeface="新細明體" panose="02020500000000000000" pitchFamily="18" charset="-120"/>
              </a:rPr>
              <a:t>Unit: NT$ 100 million</a:t>
            </a:r>
            <a:endParaRPr kumimoji="0" lang="zh-TW" altLang="zh-TW" sz="1200" dirty="0">
              <a:latin typeface="Bahnschrift" panose="020B0502040204020203" pitchFamily="34" charset="0"/>
            </a:endParaRPr>
          </a:p>
        </p:txBody>
      </p:sp>
      <p:sp>
        <p:nvSpPr>
          <p:cNvPr id="10" name="矩形 9"/>
          <p:cNvSpPr/>
          <p:nvPr/>
        </p:nvSpPr>
        <p:spPr>
          <a:xfrm>
            <a:off x="737118" y="9531"/>
            <a:ext cx="8392527" cy="830997"/>
          </a:xfrm>
          <a:prstGeom prst="rect">
            <a:avLst/>
          </a:prstGeom>
        </p:spPr>
        <p:txBody>
          <a:bodyPr wrap="square">
            <a:spAutoFit/>
          </a:bodyPr>
          <a:lstStyle/>
          <a:p>
            <a:pPr>
              <a:spcBef>
                <a:spcPts val="600"/>
              </a:spcBef>
              <a:defRPr sz="1862" b="0" i="0" u="none" strike="noStrike" kern="1200" spc="0" baseline="0">
                <a:solidFill>
                  <a:prstClr val="black">
                    <a:lumMod val="65000"/>
                    <a:lumOff val="35000"/>
                  </a:prstClr>
                </a:solidFill>
                <a:latin typeface="+mn-lt"/>
                <a:ea typeface="+mn-ea"/>
                <a:cs typeface="+mn-cs"/>
              </a:defRPr>
            </a:pPr>
            <a:r>
              <a:rPr lang="en-US" altLang="zh-TW" sz="2400" b="1" dirty="0" smtClean="0">
                <a:solidFill>
                  <a:prstClr val="black">
                    <a:lumMod val="65000"/>
                    <a:lumOff val="35000"/>
                  </a:prstClr>
                </a:solidFill>
                <a:latin typeface="微軟正黑體" panose="020B0604030504040204" pitchFamily="34" charset="-120"/>
                <a:ea typeface="微軟正黑體" panose="020B0604030504040204" pitchFamily="34" charset="-120"/>
              </a:rPr>
              <a:t>Comparison </a:t>
            </a:r>
            <a:r>
              <a:rPr lang="en-US" altLang="zh-TW" sz="2400" b="1" dirty="0">
                <a:solidFill>
                  <a:prstClr val="black">
                    <a:lumMod val="65000"/>
                    <a:lumOff val="35000"/>
                  </a:prstClr>
                </a:solidFill>
                <a:latin typeface="微軟正黑體" panose="020B0604030504040204" pitchFamily="34" charset="-120"/>
                <a:ea typeface="微軟正黑體" panose="020B0604030504040204" pitchFamily="34" charset="-120"/>
              </a:rPr>
              <a:t>of operating performance and growth in the past three years</a:t>
            </a:r>
          </a:p>
        </p:txBody>
      </p:sp>
      <p:pic>
        <p:nvPicPr>
          <p:cNvPr id="3" name="圖片 2"/>
          <p:cNvPicPr>
            <a:picLocks noChangeAspect="1"/>
          </p:cNvPicPr>
          <p:nvPr/>
        </p:nvPicPr>
        <p:blipFill>
          <a:blip r:embed="rId4"/>
          <a:stretch>
            <a:fillRect/>
          </a:stretch>
        </p:blipFill>
        <p:spPr>
          <a:xfrm>
            <a:off x="419100" y="4362450"/>
            <a:ext cx="8051799" cy="1770483"/>
          </a:xfrm>
          <a:prstGeom prst="rect">
            <a:avLst/>
          </a:prstGeom>
        </p:spPr>
      </p:pic>
    </p:spTree>
    <p:extLst>
      <p:ext uri="{BB962C8B-B14F-4D97-AF65-F5344CB8AC3E}">
        <p14:creationId xmlns:p14="http://schemas.microsoft.com/office/powerpoint/2010/main" val="1327202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613751" y="94023"/>
            <a:ext cx="8229600" cy="725261"/>
          </a:xfrm>
          <a:prstGeom prst="rect">
            <a:avLst/>
          </a:prstGeom>
        </p:spPr>
        <p:txBody>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l"/>
            <a:r>
              <a:rPr kumimoji="0" lang="en-US" altLang="zh-TW" sz="2400" b="1" dirty="0" smtClean="0">
                <a:latin typeface="微軟正黑體" panose="020B0604030504040204" pitchFamily="34" charset="-120"/>
                <a:ea typeface="微軟正黑體" panose="020B0604030504040204" pitchFamily="34" charset="-120"/>
                <a:cs typeface="+mn-cs"/>
              </a:rPr>
              <a:t>Total </a:t>
            </a:r>
            <a:r>
              <a:rPr kumimoji="0" lang="en-US" altLang="zh-TW" sz="2400" b="1" dirty="0">
                <a:latin typeface="微軟正黑體" panose="020B0604030504040204" pitchFamily="34" charset="-120"/>
                <a:ea typeface="微軟正黑體" panose="020B0604030504040204" pitchFamily="34" charset="-120"/>
                <a:cs typeface="+mn-cs"/>
              </a:rPr>
              <a:t>Building floor area</a:t>
            </a:r>
            <a:endParaRPr kumimoji="0" lang="zh-TW" altLang="en-US" sz="2400" b="1" dirty="0">
              <a:latin typeface="微軟正黑體" panose="020B0604030504040204" pitchFamily="34" charset="-120"/>
              <a:ea typeface="微軟正黑體" panose="020B0604030504040204" pitchFamily="34" charset="-120"/>
              <a:cs typeface="+mn-cs"/>
            </a:endParaRPr>
          </a:p>
        </p:txBody>
      </p:sp>
      <p:graphicFrame>
        <p:nvGraphicFramePr>
          <p:cNvPr id="3" name="表格 2"/>
          <p:cNvGraphicFramePr>
            <a:graphicFrameLocks noGrp="1"/>
          </p:cNvGraphicFramePr>
          <p:nvPr>
            <p:extLst>
              <p:ext uri="{D42A27DB-BD31-4B8C-83A1-F6EECF244321}">
                <p14:modId xmlns:p14="http://schemas.microsoft.com/office/powerpoint/2010/main" val="668889642"/>
              </p:ext>
            </p:extLst>
          </p:nvPr>
        </p:nvGraphicFramePr>
        <p:xfrm>
          <a:off x="122849" y="4362450"/>
          <a:ext cx="8552325" cy="1966958"/>
        </p:xfrm>
        <a:graphic>
          <a:graphicData uri="http://schemas.openxmlformats.org/drawingml/2006/table">
            <a:tbl>
              <a:tblPr/>
              <a:tblGrid>
                <a:gridCol w="502019">
                  <a:extLst>
                    <a:ext uri="{9D8B030D-6E8A-4147-A177-3AD203B41FA5}">
                      <a16:colId xmlns:a16="http://schemas.microsoft.com/office/drawing/2014/main" val="20000"/>
                    </a:ext>
                  </a:extLst>
                </a:gridCol>
                <a:gridCol w="600636">
                  <a:extLst>
                    <a:ext uri="{9D8B030D-6E8A-4147-A177-3AD203B41FA5}">
                      <a16:colId xmlns:a16="http://schemas.microsoft.com/office/drawing/2014/main" val="20001"/>
                    </a:ext>
                  </a:extLst>
                </a:gridCol>
                <a:gridCol w="587057">
                  <a:extLst>
                    <a:ext uri="{9D8B030D-6E8A-4147-A177-3AD203B41FA5}">
                      <a16:colId xmlns:a16="http://schemas.microsoft.com/office/drawing/2014/main" val="20002"/>
                    </a:ext>
                  </a:extLst>
                </a:gridCol>
                <a:gridCol w="620443">
                  <a:extLst>
                    <a:ext uri="{9D8B030D-6E8A-4147-A177-3AD203B41FA5}">
                      <a16:colId xmlns:a16="http://schemas.microsoft.com/office/drawing/2014/main" val="20003"/>
                    </a:ext>
                  </a:extLst>
                </a:gridCol>
                <a:gridCol w="701982">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549748">
                  <a:extLst>
                    <a:ext uri="{9D8B030D-6E8A-4147-A177-3AD203B41FA5}">
                      <a16:colId xmlns:a16="http://schemas.microsoft.com/office/drawing/2014/main" val="20006"/>
                    </a:ext>
                  </a:extLst>
                </a:gridCol>
                <a:gridCol w="669452">
                  <a:extLst>
                    <a:ext uri="{9D8B030D-6E8A-4147-A177-3AD203B41FA5}">
                      <a16:colId xmlns:a16="http://schemas.microsoft.com/office/drawing/2014/main" val="20007"/>
                    </a:ext>
                  </a:extLst>
                </a:gridCol>
                <a:gridCol w="636494">
                  <a:extLst>
                    <a:ext uri="{9D8B030D-6E8A-4147-A177-3AD203B41FA5}">
                      <a16:colId xmlns:a16="http://schemas.microsoft.com/office/drawing/2014/main" val="20008"/>
                    </a:ext>
                  </a:extLst>
                </a:gridCol>
                <a:gridCol w="555384">
                  <a:extLst>
                    <a:ext uri="{9D8B030D-6E8A-4147-A177-3AD203B41FA5}">
                      <a16:colId xmlns:a16="http://schemas.microsoft.com/office/drawing/2014/main" val="20009"/>
                    </a:ext>
                  </a:extLst>
                </a:gridCol>
                <a:gridCol w="620443">
                  <a:extLst>
                    <a:ext uri="{9D8B030D-6E8A-4147-A177-3AD203B41FA5}">
                      <a16:colId xmlns:a16="http://schemas.microsoft.com/office/drawing/2014/main" val="20010"/>
                    </a:ext>
                  </a:extLst>
                </a:gridCol>
                <a:gridCol w="620443">
                  <a:extLst>
                    <a:ext uri="{9D8B030D-6E8A-4147-A177-3AD203B41FA5}">
                      <a16:colId xmlns:a16="http://schemas.microsoft.com/office/drawing/2014/main" val="20011"/>
                    </a:ext>
                  </a:extLst>
                </a:gridCol>
                <a:gridCol w="620443">
                  <a:extLst>
                    <a:ext uri="{9D8B030D-6E8A-4147-A177-3AD203B41FA5}">
                      <a16:colId xmlns:a16="http://schemas.microsoft.com/office/drawing/2014/main" val="20012"/>
                    </a:ext>
                  </a:extLst>
                </a:gridCol>
                <a:gridCol w="658181">
                  <a:extLst>
                    <a:ext uri="{9D8B030D-6E8A-4147-A177-3AD203B41FA5}">
                      <a16:colId xmlns:a16="http://schemas.microsoft.com/office/drawing/2014/main" val="20013"/>
                    </a:ext>
                  </a:extLst>
                </a:gridCol>
              </a:tblGrid>
              <a:tr h="338318">
                <a:tc>
                  <a:txBody>
                    <a:bodyPr/>
                    <a:lstStyle/>
                    <a:p>
                      <a:pPr algn="ctr" fontAlgn="ctr"/>
                      <a:r>
                        <a:rPr lang="en-US" altLang="zh-TW" sz="900" b="1" i="0" u="none" strike="noStrike" dirty="0" smtClean="0">
                          <a:solidFill>
                            <a:schemeClr val="bg1"/>
                          </a:solidFill>
                          <a:latin typeface="微軟正黑體" pitchFamily="34" charset="-120"/>
                          <a:ea typeface="微軟正黑體" pitchFamily="34" charset="-120"/>
                        </a:rPr>
                        <a:t>year/</a:t>
                      </a:r>
                    </a:p>
                    <a:p>
                      <a:pPr algn="ctr" fontAlgn="ctr"/>
                      <a:r>
                        <a:rPr lang="en-US" altLang="zh-TW" sz="900" b="1" i="0" u="none" strike="noStrike" dirty="0" smtClean="0">
                          <a:solidFill>
                            <a:schemeClr val="bg1"/>
                          </a:solidFill>
                          <a:latin typeface="微軟正黑體" pitchFamily="34" charset="-120"/>
                          <a:ea typeface="微軟正黑體" pitchFamily="34" charset="-120"/>
                        </a:rPr>
                        <a:t>month</a:t>
                      </a:r>
                      <a:r>
                        <a:rPr lang="zh-TW" altLang="en-US" sz="900" b="1" i="0" u="none" strike="noStrike" dirty="0">
                          <a:solidFill>
                            <a:schemeClr val="bg1"/>
                          </a:solidFill>
                          <a:latin typeface="微軟正黑體" pitchFamily="34" charset="-120"/>
                          <a:ea typeface="微軟正黑體" pitchFamily="34" charset="-12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Dec</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Jan,</a:t>
                      </a:r>
                    </a:p>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2025</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Feb</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Mar</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Apr</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May</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June</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July</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Aug</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Sep</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Oct</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Nov</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algn="ctr" defTabSz="457200" rtl="0" eaLnBrk="1" fontAlgn="ctr" latinLnBrk="0" hangingPunct="1"/>
                      <a:r>
                        <a:rPr lang="en-US" sz="900" b="1" i="0" u="none" strike="noStrike" kern="1200" dirty="0" smtClean="0">
                          <a:solidFill>
                            <a:srgbClr val="FFFFFF"/>
                          </a:solidFill>
                          <a:effectLst/>
                          <a:latin typeface="微軟正黑體" panose="020B0604030504040204" pitchFamily="34" charset="-120"/>
                          <a:ea typeface="微軟正黑體" panose="020B0604030504040204" pitchFamily="34" charset="-120"/>
                          <a:cs typeface="+mn-cs"/>
                        </a:rPr>
                        <a:t>Dec</a:t>
                      </a:r>
                      <a:endParaRPr lang="en-US" sz="900" b="1" i="0" u="none" strike="noStrike" kern="1200" dirty="0">
                        <a:solidFill>
                          <a:srgbClr val="FFFFFF"/>
                        </a:solidFill>
                        <a:effectLst/>
                        <a:latin typeface="微軟正黑體" panose="020B0604030504040204" pitchFamily="34" charset="-120"/>
                        <a:ea typeface="微軟正黑體" panose="020B0604030504040204" pitchFamily="34" charset="-120"/>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360000">
                <a:tc>
                  <a:txBody>
                    <a:bodyPr/>
                    <a:lstStyle/>
                    <a:p>
                      <a:pPr algn="ctr" fontAlgn="ctr"/>
                      <a:r>
                        <a:rPr lang="en-US" altLang="zh-TW" sz="900" b="1" i="0" u="none" strike="noStrike" dirty="0" smtClean="0">
                          <a:solidFill>
                            <a:srgbClr val="000000"/>
                          </a:solidFill>
                          <a:latin typeface="Times New Roman" panose="02020603050405020304" pitchFamily="18" charset="0"/>
                          <a:ea typeface="微軟正黑體" pitchFamily="34" charset="-120"/>
                          <a:cs typeface="Times New Roman" panose="02020603050405020304" pitchFamily="18" charset="0"/>
                        </a:rPr>
                        <a:t>same period</a:t>
                      </a:r>
                      <a:endParaRPr lang="zh-TW" altLang="en-US" sz="900" b="1" i="0" u="none" strike="noStrike" dirty="0">
                        <a:solidFill>
                          <a:srgbClr val="000000"/>
                        </a:solidFill>
                        <a:latin typeface="Times New Roman" panose="02020603050405020304" pitchFamily="18" charset="0"/>
                        <a:ea typeface="微軟正黑體" pitchFamily="34"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3,085,367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3,067,345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1,962,623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2,822,992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3,358,467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3,550,598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4,087,426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3,382,399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4,001,961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2,634,719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2,389,187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3,749,813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4,589,431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60000">
                <a:tc>
                  <a:txBody>
                    <a:bodyPr/>
                    <a:lstStyle/>
                    <a:p>
                      <a:pPr algn="ctr" fontAlgn="ctr"/>
                      <a:r>
                        <a:rPr lang="en-US" altLang="zh-TW" sz="900" b="1" i="0" u="none" strike="noStrike" dirty="0" smtClean="0">
                          <a:solidFill>
                            <a:srgbClr val="000000"/>
                          </a:solidFill>
                          <a:latin typeface="Times New Roman" panose="02020603050405020304" pitchFamily="18" charset="0"/>
                          <a:ea typeface="微軟正黑體" pitchFamily="34" charset="-120"/>
                          <a:cs typeface="Times New Roman" panose="02020603050405020304" pitchFamily="18" charset="0"/>
                        </a:rPr>
                        <a:t>This issue</a:t>
                      </a:r>
                      <a:endParaRPr lang="zh-TW" altLang="en-US" sz="900" b="1" i="0" u="none" strike="noStrike" dirty="0">
                        <a:solidFill>
                          <a:srgbClr val="000000"/>
                        </a:solidFill>
                        <a:latin typeface="Times New Roman" panose="02020603050405020304" pitchFamily="18" charset="0"/>
                        <a:ea typeface="微軟正黑體" pitchFamily="34"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4,589,431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3,191,208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1,897,170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3,156,259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2,574,441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2,827,507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2,653,427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2,904,220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2,561,186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2,947,437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2,757,461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2,363,557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2,840,632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60000">
                <a:tc>
                  <a:txBody>
                    <a:bodyPr/>
                    <a:lstStyle/>
                    <a:p>
                      <a:pPr algn="ctr" fontAlgn="ctr"/>
                      <a:r>
                        <a:rPr lang="en-US" altLang="zh-TW" sz="900" b="1" i="0" u="none" strike="noStrike" dirty="0" smtClean="0">
                          <a:solidFill>
                            <a:srgbClr val="000000"/>
                          </a:solidFill>
                          <a:latin typeface="Times New Roman" panose="02020603050405020304" pitchFamily="18" charset="0"/>
                          <a:ea typeface="微軟正黑體" pitchFamily="34" charset="-120"/>
                          <a:cs typeface="Times New Roman" panose="02020603050405020304" pitchFamily="18" charset="0"/>
                        </a:rPr>
                        <a:t>Compare</a:t>
                      </a:r>
                      <a:endParaRPr lang="zh-TW" altLang="en-US" sz="900" b="1" i="0" u="none" strike="noStrike" dirty="0">
                        <a:solidFill>
                          <a:srgbClr val="000000"/>
                        </a:solidFill>
                        <a:latin typeface="Times New Roman" panose="02020603050405020304" pitchFamily="18" charset="0"/>
                        <a:ea typeface="微軟正黑體" pitchFamily="34"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1,504,064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123,863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-65,453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333,267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-784,026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-723,091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-1,433,999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-478,179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-1,440,775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312,718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368,274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FF0000"/>
                          </a:solidFill>
                          <a:effectLst/>
                          <a:latin typeface="微軟正黑體" panose="020B0604030504040204" pitchFamily="34" charset="-120"/>
                          <a:ea typeface="微軟正黑體" panose="020B0604030504040204" pitchFamily="34" charset="-120"/>
                        </a:rPr>
                        <a:t>-1,386,256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800" b="0" i="0" u="none" strike="noStrike" dirty="0">
                          <a:solidFill>
                            <a:srgbClr val="FF0000"/>
                          </a:solidFill>
                          <a:effectLst/>
                          <a:latin typeface="微軟正黑體" panose="020B0604030504040204" pitchFamily="34" charset="-120"/>
                          <a:ea typeface="微軟正黑體" panose="020B0604030504040204" pitchFamily="34" charset="-120"/>
                        </a:rPr>
                        <a:t>-1,748,799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60000">
                <a:tc>
                  <a:txBody>
                    <a:bodyPr/>
                    <a:lstStyle/>
                    <a:p>
                      <a:pPr algn="ctr" fontAlgn="ctr"/>
                      <a:r>
                        <a:rPr lang="en-US" altLang="zh-TW" sz="900" b="1" i="0" u="none" strike="noStrike" dirty="0" smtClean="0">
                          <a:solidFill>
                            <a:srgbClr val="000000"/>
                          </a:solidFill>
                          <a:latin typeface="Times New Roman" panose="02020603050405020304" pitchFamily="18" charset="0"/>
                          <a:ea typeface="微軟正黑體" pitchFamily="34" charset="-120"/>
                          <a:cs typeface="Times New Roman" panose="02020603050405020304" pitchFamily="18" charset="0"/>
                        </a:rPr>
                        <a:t>increase or decrease rate</a:t>
                      </a:r>
                      <a:endParaRPr lang="zh-TW" altLang="en-US" sz="900" b="1" i="0" u="none" strike="noStrike" dirty="0">
                        <a:solidFill>
                          <a:srgbClr val="000000"/>
                        </a:solidFill>
                        <a:latin typeface="Times New Roman" panose="02020603050405020304" pitchFamily="18" charset="0"/>
                        <a:ea typeface="微軟正黑體" pitchFamily="34" charset="-12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48.7%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-23.3%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-20.4%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-35.1%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-36.0%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800" b="0" i="0" u="none" strike="noStrike" dirty="0">
                          <a:solidFill>
                            <a:srgbClr val="FF0000"/>
                          </a:solidFill>
                          <a:effectLst/>
                          <a:latin typeface="微軟正黑體" panose="020B0604030504040204" pitchFamily="34" charset="-120"/>
                          <a:ea typeface="微軟正黑體" panose="020B0604030504040204" pitchFamily="34" charset="-120"/>
                        </a:rPr>
                        <a:t>-37.0%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800" b="0" i="0" u="none" strike="noStrike" dirty="0">
                          <a:solidFill>
                            <a:srgbClr val="FF0000"/>
                          </a:solidFill>
                          <a:effectLst/>
                          <a:latin typeface="微軟正黑體" panose="020B0604030504040204" pitchFamily="34" charset="-120"/>
                          <a:ea typeface="微軟正黑體" panose="020B0604030504040204" pitchFamily="34" charset="-120"/>
                        </a:rPr>
                        <a:t>-38.1%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sp>
        <p:nvSpPr>
          <p:cNvPr id="11" name="矩形 7"/>
          <p:cNvSpPr>
            <a:spLocks noChangeArrowheads="1"/>
          </p:cNvSpPr>
          <p:nvPr/>
        </p:nvSpPr>
        <p:spPr bwMode="auto">
          <a:xfrm>
            <a:off x="122849" y="6348290"/>
            <a:ext cx="8330869" cy="461665"/>
          </a:xfrm>
          <a:prstGeom prst="rect">
            <a:avLst/>
          </a:prstGeom>
          <a:noFill/>
          <a:ln w="9525">
            <a:noFill/>
            <a:miter lim="800000"/>
            <a:headEnd/>
            <a:tailEnd/>
          </a:ln>
        </p:spPr>
        <p:txBody>
          <a:bodyPr wrap="square">
            <a:spAutoFit/>
          </a:bodyPr>
          <a:lstStyle/>
          <a:p>
            <a:r>
              <a:rPr lang="zh-TW" altLang="en-US" sz="1200" dirty="0" smtClean="0">
                <a:solidFill>
                  <a:srgbClr val="000000"/>
                </a:solidFill>
                <a:latin typeface="微軟正黑體" pitchFamily="34" charset="-120"/>
                <a:ea typeface="微軟正黑體" pitchFamily="34" charset="-120"/>
              </a:rPr>
              <a:t>*</a:t>
            </a:r>
            <a:r>
              <a:rPr lang="en-US" altLang="zh-TW" sz="1200" dirty="0">
                <a:solidFill>
                  <a:srgbClr val="000000"/>
                </a:solidFill>
                <a:latin typeface="微軟正黑體" pitchFamily="34" charset="-120"/>
                <a:ea typeface="微軟正黑體" pitchFamily="34" charset="-120"/>
              </a:rPr>
              <a:t> Source :</a:t>
            </a:r>
            <a:r>
              <a:rPr lang="zh-TW" altLang="en-US" sz="1200" dirty="0" smtClean="0">
                <a:solidFill>
                  <a:srgbClr val="000000"/>
                </a:solidFill>
                <a:latin typeface="微軟正黑體" pitchFamily="34" charset="-120"/>
                <a:ea typeface="微軟正黑體" pitchFamily="34" charset="-120"/>
              </a:rPr>
              <a:t> </a:t>
            </a:r>
            <a:r>
              <a:rPr lang="en-US" altLang="zh-TW" sz="1200" dirty="0">
                <a:solidFill>
                  <a:srgbClr val="000000"/>
                </a:solidFill>
                <a:latin typeface="微軟正黑體" pitchFamily="34" charset="-120"/>
                <a:ea typeface="微軟正黑體" pitchFamily="34" charset="-120"/>
              </a:rPr>
              <a:t>Department of Interior and Construction; </a:t>
            </a:r>
            <a:r>
              <a:rPr lang="en-US" altLang="zh-TW" sz="1200" dirty="0">
                <a:latin typeface="微軟正黑體" pitchFamily="34" charset="-120"/>
                <a:ea typeface="微軟正黑體" pitchFamily="34" charset="-120"/>
              </a:rPr>
              <a:t>Total construction floor </a:t>
            </a:r>
            <a:r>
              <a:rPr lang="en-US" altLang="zh-TW" sz="1200" dirty="0" smtClean="0">
                <a:latin typeface="微軟正黑體" pitchFamily="34" charset="-120"/>
                <a:ea typeface="微軟正黑體" pitchFamily="34" charset="-120"/>
              </a:rPr>
              <a:t>area</a:t>
            </a:r>
            <a:r>
              <a:rPr lang="en-US" altLang="zh-TW" sz="1200" dirty="0">
                <a:solidFill>
                  <a:srgbClr val="000000"/>
                </a:solidFill>
                <a:latin typeface="微軟正黑體" pitchFamily="34" charset="-120"/>
                <a:ea typeface="微軟正黑體" pitchFamily="34" charset="-120"/>
              </a:rPr>
              <a:t> </a:t>
            </a:r>
            <a:r>
              <a:rPr lang="en-US" altLang="zh-TW" sz="1200" dirty="0" smtClean="0">
                <a:solidFill>
                  <a:srgbClr val="000000"/>
                </a:solidFill>
                <a:latin typeface="微軟正黑體" pitchFamily="34" charset="-120"/>
                <a:ea typeface="微軟正黑體" pitchFamily="34" charset="-120"/>
              </a:rPr>
              <a:t> for concrete </a:t>
            </a:r>
            <a:r>
              <a:rPr lang="en-US" altLang="zh-TW" sz="1200" dirty="0">
                <a:solidFill>
                  <a:srgbClr val="000000"/>
                </a:solidFill>
                <a:latin typeface="微軟正黑體" pitchFamily="34" charset="-120"/>
                <a:ea typeface="微軟正黑體" pitchFamily="34" charset="-120"/>
              </a:rPr>
              <a:t>construction </a:t>
            </a:r>
            <a:r>
              <a:rPr lang="en-US" altLang="zh-TW" sz="1200" dirty="0" smtClean="0">
                <a:solidFill>
                  <a:srgbClr val="000000"/>
                </a:solidFill>
                <a:latin typeface="微軟正黑體" pitchFamily="34" charset="-120"/>
                <a:ea typeface="微軟正黑體" pitchFamily="34" charset="-120"/>
              </a:rPr>
              <a:t>+</a:t>
            </a:r>
            <a:r>
              <a:rPr lang="en-US" altLang="zh-TW" sz="1200" dirty="0">
                <a:solidFill>
                  <a:srgbClr val="000000"/>
                </a:solidFill>
                <a:latin typeface="微軟正黑體" pitchFamily="34" charset="-120"/>
                <a:ea typeface="微軟正黑體" pitchFamily="34" charset="-120"/>
              </a:rPr>
              <a:t> Steel reinforced concrete construction </a:t>
            </a:r>
            <a:r>
              <a:rPr lang="en-US" altLang="zh-TW" sz="1200" dirty="0" smtClean="0">
                <a:solidFill>
                  <a:srgbClr val="000000"/>
                </a:solidFill>
                <a:latin typeface="微軟正黑體" pitchFamily="34" charset="-120"/>
                <a:ea typeface="微軟正黑體" pitchFamily="34" charset="-120"/>
              </a:rPr>
              <a:t>+</a:t>
            </a:r>
            <a:r>
              <a:rPr lang="en-US" altLang="zh-TW" sz="1200" dirty="0">
                <a:solidFill>
                  <a:srgbClr val="000000"/>
                </a:solidFill>
                <a:latin typeface="微軟正黑體" pitchFamily="34" charset="-120"/>
                <a:ea typeface="微軟正黑體" pitchFamily="34" charset="-120"/>
              </a:rPr>
              <a:t>Total floor area of ​​steel structure building license</a:t>
            </a:r>
            <a:endParaRPr lang="zh-TW" altLang="en-US" sz="1200" dirty="0"/>
          </a:p>
        </p:txBody>
      </p:sp>
      <p:sp>
        <p:nvSpPr>
          <p:cNvPr id="13" name="文字方塊 12"/>
          <p:cNvSpPr txBox="1"/>
          <p:nvPr/>
        </p:nvSpPr>
        <p:spPr>
          <a:xfrm>
            <a:off x="8453718" y="6488668"/>
            <a:ext cx="682560" cy="369332"/>
          </a:xfrm>
          <a:prstGeom prst="rect">
            <a:avLst/>
          </a:prstGeom>
          <a:noFill/>
        </p:spPr>
        <p:txBody>
          <a:bodyPr wrap="square" rtlCol="0">
            <a:spAutoFit/>
          </a:bodyPr>
          <a:lstStyle/>
          <a:p>
            <a:pPr algn="ctr"/>
            <a:r>
              <a:rPr lang="en-US" altLang="zh-TW" dirty="0" smtClean="0">
                <a:solidFill>
                  <a:schemeClr val="bg1">
                    <a:lumMod val="50000"/>
                  </a:schemeClr>
                </a:solidFill>
              </a:rPr>
              <a:t>P.6</a:t>
            </a:r>
            <a:endParaRPr lang="zh-TW" altLang="en-US" dirty="0">
              <a:solidFill>
                <a:schemeClr val="bg1">
                  <a:lumMod val="50000"/>
                </a:schemeClr>
              </a:solidFill>
            </a:endParaRPr>
          </a:p>
        </p:txBody>
      </p:sp>
      <p:graphicFrame>
        <p:nvGraphicFramePr>
          <p:cNvPr id="16" name="圖表 15"/>
          <p:cNvGraphicFramePr/>
          <p:nvPr>
            <p:extLst>
              <p:ext uri="{D42A27DB-BD31-4B8C-83A1-F6EECF244321}">
                <p14:modId xmlns:p14="http://schemas.microsoft.com/office/powerpoint/2010/main" val="965022095"/>
              </p:ext>
            </p:extLst>
          </p:nvPr>
        </p:nvGraphicFramePr>
        <p:xfrm>
          <a:off x="584200" y="643372"/>
          <a:ext cx="7797800" cy="3848100"/>
        </p:xfrm>
        <a:graphic>
          <a:graphicData uri="http://schemas.openxmlformats.org/drawingml/2006/chart">
            <c:chart xmlns:c="http://schemas.openxmlformats.org/drawingml/2006/chart" xmlns:r="http://schemas.openxmlformats.org/officeDocument/2006/relationships" r:id="rId2"/>
          </a:graphicData>
        </a:graphic>
      </p:graphicFrame>
      <p:sp>
        <p:nvSpPr>
          <p:cNvPr id="17" name="矩形 16"/>
          <p:cNvSpPr/>
          <p:nvPr/>
        </p:nvSpPr>
        <p:spPr>
          <a:xfrm>
            <a:off x="6775629" y="653500"/>
            <a:ext cx="1447832" cy="276999"/>
          </a:xfrm>
          <a:prstGeom prst="rect">
            <a:avLst/>
          </a:prstGeom>
        </p:spPr>
        <p:txBody>
          <a:bodyPr wrap="none">
            <a:spAutoFit/>
          </a:bodyPr>
          <a:lstStyle/>
          <a:p>
            <a:r>
              <a:rPr lang="en-US" altLang="zh-TW" sz="1200" dirty="0"/>
              <a:t>Unit: square meter</a:t>
            </a:r>
            <a:endParaRPr lang="zh-TW" altLang="en-US" sz="1200" dirty="0"/>
          </a:p>
        </p:txBody>
      </p:sp>
    </p:spTree>
    <p:extLst>
      <p:ext uri="{BB962C8B-B14F-4D97-AF65-F5344CB8AC3E}">
        <p14:creationId xmlns:p14="http://schemas.microsoft.com/office/powerpoint/2010/main" val="2251807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768350" y="110815"/>
            <a:ext cx="6865559" cy="641261"/>
          </a:xfrm>
          <a:prstGeom prst="rect">
            <a:avLst/>
          </a:prstGeom>
        </p:spPr>
        <p:txBody>
          <a:bodyPr rtlCol="0"/>
          <a:lstStyle/>
          <a:p>
            <a:pPr>
              <a:spcBef>
                <a:spcPts val="0"/>
              </a:spcBef>
              <a:spcAft>
                <a:spcPts val="1200"/>
              </a:spcAft>
            </a:pPr>
            <a:r>
              <a:rPr lang="en-US" sz="2400" dirty="0" smtClean="0">
                <a:latin typeface="Arial Unicode MS" panose="020B0604020202020204" pitchFamily="34" charset="-120"/>
                <a:ea typeface="Arial Unicode MS" panose="020B0604020202020204" pitchFamily="34" charset="-120"/>
              </a:rPr>
              <a:t> </a:t>
            </a:r>
            <a:r>
              <a:rPr lang="en-US" sz="2400" dirty="0">
                <a:latin typeface="微軟正黑體" panose="020B0604030504040204" pitchFamily="34" charset="-120"/>
                <a:ea typeface="微軟正黑體" panose="020B0604030504040204" pitchFamily="34" charset="-120"/>
              </a:rPr>
              <a:t>Outlook for </a:t>
            </a:r>
            <a:r>
              <a:rPr lang="en-US" sz="2400" dirty="0" smtClean="0">
                <a:latin typeface="微軟正黑體" panose="020B0604030504040204" pitchFamily="34" charset="-120"/>
                <a:ea typeface="微軟正黑體" panose="020B0604030504040204" pitchFamily="34" charset="-120"/>
              </a:rPr>
              <a:t>Future </a:t>
            </a:r>
            <a:r>
              <a:rPr lang="en-US" sz="2400" dirty="0">
                <a:latin typeface="微軟正黑體" panose="020B0604030504040204" pitchFamily="34" charset="-120"/>
                <a:ea typeface="微軟正黑體" panose="020B0604030504040204" pitchFamily="34" charset="-120"/>
              </a:rPr>
              <a:t>Operations</a:t>
            </a:r>
            <a:endParaRPr lang="en-US" altLang="zh-TW" sz="2400" dirty="0">
              <a:latin typeface="微軟正黑體" panose="020B0604030504040204" pitchFamily="34" charset="-120"/>
              <a:ea typeface="微軟正黑體" panose="020B0604030504040204" pitchFamily="34" charset="-120"/>
            </a:endParaRPr>
          </a:p>
        </p:txBody>
      </p:sp>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rtl="0"/>
            <a:r>
              <a:rPr lang="en-US" dirty="0" smtClean="0">
                <a:solidFill>
                  <a:schemeClr val="bg1">
                    <a:lumMod val="50000"/>
                  </a:schemeClr>
                </a:solidFill>
              </a:rPr>
              <a:t>P.7</a:t>
            </a:r>
            <a:endParaRPr lang="zh-TW" altLang="en-US" dirty="0">
              <a:solidFill>
                <a:schemeClr val="bg1">
                  <a:lumMod val="50000"/>
                </a:schemeClr>
              </a:solidFill>
            </a:endParaRPr>
          </a:p>
        </p:txBody>
      </p:sp>
      <p:graphicFrame>
        <p:nvGraphicFramePr>
          <p:cNvPr id="23" name="資料庫圖表 22"/>
          <p:cNvGraphicFramePr/>
          <p:nvPr>
            <p:extLst>
              <p:ext uri="{D42A27DB-BD31-4B8C-83A1-F6EECF244321}">
                <p14:modId xmlns:p14="http://schemas.microsoft.com/office/powerpoint/2010/main" val="2091528603"/>
              </p:ext>
            </p:extLst>
          </p:nvPr>
        </p:nvGraphicFramePr>
        <p:xfrm>
          <a:off x="868472" y="846608"/>
          <a:ext cx="7895601" cy="5674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831286" y="4429496"/>
            <a:ext cx="6531429" cy="129441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TW" altLang="en-US"/>
          </a:p>
        </p:txBody>
      </p:sp>
      <p:sp>
        <p:nvSpPr>
          <p:cNvPr id="4" name="圓角矩形 3"/>
          <p:cNvSpPr/>
          <p:nvPr/>
        </p:nvSpPr>
        <p:spPr>
          <a:xfrm>
            <a:off x="1211300" y="3847596"/>
            <a:ext cx="6745184" cy="133003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zh-TW" altLang="en-US"/>
          </a:p>
        </p:txBody>
      </p:sp>
      <p:sp>
        <p:nvSpPr>
          <p:cNvPr id="5" name="圓角矩形 4"/>
          <p:cNvSpPr/>
          <p:nvPr/>
        </p:nvSpPr>
        <p:spPr>
          <a:xfrm>
            <a:off x="1579432" y="3182585"/>
            <a:ext cx="6804561" cy="1508166"/>
          </a:xfrm>
          <a:prstGeom prst="roundRect">
            <a:avLst/>
          </a:prstGeom>
          <a:gradFill>
            <a:gsLst>
              <a:gs pos="0">
                <a:schemeClr val="tx2">
                  <a:lumMod val="40000"/>
                  <a:lumOff val="60000"/>
                </a:schemeClr>
              </a:gs>
              <a:gs pos="100000">
                <a:schemeClr val="accent1">
                  <a:tint val="50000"/>
                  <a:shade val="100000"/>
                  <a:satMod val="350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rtl="0"/>
            <a:endParaRPr lang="zh-TW" altLang="en-US"/>
          </a:p>
        </p:txBody>
      </p:sp>
      <p:sp>
        <p:nvSpPr>
          <p:cNvPr id="6" name="圓角矩形 5"/>
          <p:cNvSpPr/>
          <p:nvPr/>
        </p:nvSpPr>
        <p:spPr>
          <a:xfrm>
            <a:off x="1876315" y="2719449"/>
            <a:ext cx="6780810" cy="1496291"/>
          </a:xfrm>
          <a:prstGeom prst="roundRect">
            <a:avLst/>
          </a:prstGeom>
          <a:gradFill>
            <a:gsLst>
              <a:gs pos="0">
                <a:schemeClr val="accent1">
                  <a:lumMod val="20000"/>
                  <a:lumOff val="80000"/>
                </a:schemeClr>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000" b="1" kern="0" dirty="0" smtClean="0">
                <a:solidFill>
                  <a:srgbClr val="0070C0"/>
                </a:solidFill>
                <a:latin typeface="Arial Unicode MS" panose="020B0604020202020204" pitchFamily="34" charset="-120"/>
                <a:ea typeface="Arial Unicode MS" panose="020B0604020202020204" pitchFamily="34" charset="-120"/>
              </a:rPr>
              <a:t> Q&amp;A</a:t>
            </a:r>
            <a:endParaRPr lang="en-US" altLang="zh-TW" sz="4000" b="1" kern="0" dirty="0">
              <a:solidFill>
                <a:srgbClr val="0070C0"/>
              </a:solidFill>
              <a:latin typeface="Arial Unicode MS" panose="020B0604020202020204" pitchFamily="34" charset="-120"/>
              <a:ea typeface="Arial Unicode MS" panose="020B0604020202020204" pitchFamily="34" charset="-120"/>
            </a:endParaRPr>
          </a:p>
        </p:txBody>
      </p:sp>
      <p:sp>
        <p:nvSpPr>
          <p:cNvPr id="7" name="文字方塊 6"/>
          <p:cNvSpPr txBox="1"/>
          <p:nvPr/>
        </p:nvSpPr>
        <p:spPr>
          <a:xfrm>
            <a:off x="8644246" y="6436944"/>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P.8</a:t>
            </a:r>
            <a:endParaRPr lang="zh-TW" altLang="en-US" dirty="0">
              <a:solidFill>
                <a:schemeClr val="bg1">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13820</TotalTime>
  <Words>759</Words>
  <Application>Microsoft Office PowerPoint</Application>
  <PresentationFormat>如螢幕大小 (4:3)</PresentationFormat>
  <Paragraphs>143</Paragraphs>
  <Slides>9</Slides>
  <Notes>5</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9</vt:i4>
      </vt:variant>
    </vt:vector>
  </HeadingPairs>
  <TitlesOfParts>
    <vt:vector size="20" baseType="lpstr">
      <vt:lpstr>Arial Unicode MS</vt:lpstr>
      <vt:lpstr>宋体</vt:lpstr>
      <vt:lpstr>微軟正黑體</vt:lpstr>
      <vt:lpstr>新細明體</vt:lpstr>
      <vt:lpstr>Arial</vt:lpstr>
      <vt:lpstr>Bahnschrift</vt:lpstr>
      <vt:lpstr>Calibri</vt:lpstr>
      <vt:lpstr>Times New Roman</vt:lpstr>
      <vt:lpstr>Wingdings</vt:lpstr>
      <vt:lpstr>Office Theme</vt:lpstr>
      <vt:lpstr>1_Office Theme</vt:lpstr>
      <vt:lpstr>Goldsun Building Materials Co., Ltd.</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pace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Evie</dc:creator>
  <cp:lastModifiedBy>許見印</cp:lastModifiedBy>
  <cp:revision>997</cp:revision>
  <cp:lastPrinted>2021-04-22T07:17:32Z</cp:lastPrinted>
  <dcterms:created xsi:type="dcterms:W3CDTF">2015-03-09T07:31:44Z</dcterms:created>
  <dcterms:modified xsi:type="dcterms:W3CDTF">2026-03-11T08:47:33Z</dcterms:modified>
</cp:coreProperties>
</file>