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85" r:id="rId2"/>
    <p:sldId id="386" r:id="rId3"/>
    <p:sldId id="407" r:id="rId4"/>
    <p:sldId id="408" r:id="rId5"/>
    <p:sldId id="409" r:id="rId6"/>
    <p:sldId id="410" r:id="rId7"/>
    <p:sldId id="411" r:id="rId8"/>
    <p:sldId id="416" r:id="rId9"/>
    <p:sldId id="414" r:id="rId10"/>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p15:clr>
            <a:srgbClr val="A4A3A4"/>
          </p15:clr>
        </p15:guide>
        <p15:guide id="2" orient="horz" pos="2024">
          <p15:clr>
            <a:srgbClr val="A4A3A4"/>
          </p15:clr>
        </p15:guide>
        <p15:guide id="3" orient="horz" pos="572">
          <p15:clr>
            <a:srgbClr val="A4A3A4"/>
          </p15:clr>
        </p15:guide>
        <p15:guide id="4" orient="horz" pos="4156">
          <p15:clr>
            <a:srgbClr val="A4A3A4"/>
          </p15:clr>
        </p15:guide>
        <p15:guide id="5" orient="horz" pos="164">
          <p15:clr>
            <a:srgbClr val="A4A3A4"/>
          </p15:clr>
        </p15:guide>
        <p15:guide id="6" orient="horz" pos="4201">
          <p15:clr>
            <a:srgbClr val="A4A3A4"/>
          </p15:clr>
        </p15:guide>
        <p15:guide id="7" pos="5647">
          <p15:clr>
            <a:srgbClr val="A4A3A4"/>
          </p15:clr>
        </p15:guide>
        <p15:guide id="8" pos="657">
          <p15:clr>
            <a:srgbClr val="A4A3A4"/>
          </p15:clr>
        </p15:guide>
        <p15:guide id="9" pos="3198">
          <p15:clr>
            <a:srgbClr val="A4A3A4"/>
          </p15:clr>
        </p15:guide>
        <p15:guide id="10" pos="703">
          <p15:clr>
            <a:srgbClr val="A4A3A4"/>
          </p15:clr>
        </p15:guide>
        <p15:guide id="11" pos="3152">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6A4"/>
    <a:srgbClr val="FFFFFF"/>
    <a:srgbClr val="FFC000"/>
    <a:srgbClr val="FFFF99"/>
    <a:srgbClr val="006600"/>
    <a:srgbClr val="003300"/>
    <a:srgbClr val="0000C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2" autoAdjust="0"/>
    <p:restoredTop sz="91412" autoAdjust="0"/>
  </p:normalViewPr>
  <p:slideViewPr>
    <p:cSldViewPr>
      <p:cViewPr varScale="1">
        <p:scale>
          <a:sx n="104" d="100"/>
          <a:sy n="104" d="100"/>
        </p:scale>
        <p:origin x="1776" y="84"/>
      </p:cViewPr>
      <p:guideLst>
        <p:guide orient="horz" pos="2614"/>
        <p:guide orient="horz" pos="2024"/>
        <p:guide orient="horz" pos="572"/>
        <p:guide orient="horz" pos="4156"/>
        <p:guide orient="horz" pos="164"/>
        <p:guide orient="horz" pos="4201"/>
        <p:guide pos="5647"/>
        <p:guide pos="657"/>
        <p:guide pos="3198"/>
        <p:guide pos="703"/>
        <p:guide pos="3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339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447" cy="496332"/>
          </a:xfrm>
          <a:prstGeom prst="rect">
            <a:avLst/>
          </a:prstGeom>
        </p:spPr>
        <p:txBody>
          <a:bodyPr vert="horz" lIns="91313" tIns="45657" rIns="91313" bIns="45657" rtlCol="0"/>
          <a:lstStyle>
            <a:lvl1pPr algn="l">
              <a:defRPr sz="1200"/>
            </a:lvl1pPr>
          </a:lstStyle>
          <a:p>
            <a:endParaRPr lang="zh-TW" altLang="en-US"/>
          </a:p>
        </p:txBody>
      </p:sp>
      <p:sp>
        <p:nvSpPr>
          <p:cNvPr id="3" name="日期版面配置區 2"/>
          <p:cNvSpPr>
            <a:spLocks noGrp="1"/>
          </p:cNvSpPr>
          <p:nvPr>
            <p:ph type="dt" sz="quarter" idx="1"/>
          </p:nvPr>
        </p:nvSpPr>
        <p:spPr>
          <a:xfrm>
            <a:off x="3850643" y="1"/>
            <a:ext cx="2945447" cy="496332"/>
          </a:xfrm>
          <a:prstGeom prst="rect">
            <a:avLst/>
          </a:prstGeom>
        </p:spPr>
        <p:txBody>
          <a:bodyPr vert="horz" lIns="91313" tIns="45657" rIns="91313" bIns="45657" rtlCol="0"/>
          <a:lstStyle>
            <a:lvl1pPr algn="r">
              <a:defRPr sz="1200"/>
            </a:lvl1pPr>
          </a:lstStyle>
          <a:p>
            <a:fld id="{E9B8E52C-F467-4D7F-82EF-7AAF81836039}" type="datetimeFigureOut">
              <a:rPr lang="zh-TW" altLang="en-US" smtClean="0"/>
              <a:pPr/>
              <a:t>2023/11/30</a:t>
            </a:fld>
            <a:endParaRPr lang="zh-TW" altLang="en-US"/>
          </a:p>
        </p:txBody>
      </p:sp>
      <p:sp>
        <p:nvSpPr>
          <p:cNvPr id="4" name="頁尾版面配置區 3"/>
          <p:cNvSpPr>
            <a:spLocks noGrp="1"/>
          </p:cNvSpPr>
          <p:nvPr>
            <p:ph type="ftr" sz="quarter" idx="2"/>
          </p:nvPr>
        </p:nvSpPr>
        <p:spPr>
          <a:xfrm>
            <a:off x="1" y="9430309"/>
            <a:ext cx="2945447" cy="496332"/>
          </a:xfrm>
          <a:prstGeom prst="rect">
            <a:avLst/>
          </a:prstGeom>
        </p:spPr>
        <p:txBody>
          <a:bodyPr vert="horz" lIns="91313" tIns="45657" rIns="91313" bIns="4565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3" y="9430309"/>
            <a:ext cx="2945447" cy="496332"/>
          </a:xfrm>
          <a:prstGeom prst="rect">
            <a:avLst/>
          </a:prstGeom>
        </p:spPr>
        <p:txBody>
          <a:bodyPr vert="horz" lIns="91313" tIns="45657" rIns="91313" bIns="45657" rtlCol="0" anchor="b"/>
          <a:lstStyle>
            <a:lvl1pPr algn="r">
              <a:defRPr sz="1200"/>
            </a:lvl1pPr>
          </a:lstStyle>
          <a:p>
            <a:fld id="{AD7702C6-4E3F-40A0-BB42-2576C03D3F18}" type="slidenum">
              <a:rPr lang="zh-TW" altLang="en-US" smtClean="0"/>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5"/>
            <a:ext cx="2945659" cy="496411"/>
          </a:xfrm>
          <a:prstGeom prst="rect">
            <a:avLst/>
          </a:prstGeom>
        </p:spPr>
        <p:txBody>
          <a:bodyPr vert="horz" lIns="95555" tIns="47778" rIns="95555" bIns="47778" rtlCol="0"/>
          <a:lstStyle>
            <a:lvl1pPr algn="l">
              <a:defRPr sz="1200"/>
            </a:lvl1pPr>
          </a:lstStyle>
          <a:p>
            <a:endParaRPr lang="zh-TW" altLang="en-US"/>
          </a:p>
        </p:txBody>
      </p:sp>
      <p:sp>
        <p:nvSpPr>
          <p:cNvPr id="3" name="日期版面配置區 2"/>
          <p:cNvSpPr>
            <a:spLocks noGrp="1"/>
          </p:cNvSpPr>
          <p:nvPr>
            <p:ph type="dt" idx="1"/>
          </p:nvPr>
        </p:nvSpPr>
        <p:spPr>
          <a:xfrm>
            <a:off x="3850444" y="5"/>
            <a:ext cx="2945659" cy="496411"/>
          </a:xfrm>
          <a:prstGeom prst="rect">
            <a:avLst/>
          </a:prstGeom>
        </p:spPr>
        <p:txBody>
          <a:bodyPr vert="horz" lIns="95555" tIns="47778" rIns="95555" bIns="47778" rtlCol="0"/>
          <a:lstStyle>
            <a:lvl1pPr algn="r">
              <a:defRPr sz="1200"/>
            </a:lvl1pPr>
          </a:lstStyle>
          <a:p>
            <a:fld id="{DBCDF6F2-BBC3-4E0A-84FB-DB6E659BE598}" type="datetimeFigureOut">
              <a:rPr lang="zh-TW" altLang="en-US" smtClean="0"/>
              <a:pPr/>
              <a:t>2023/11/30</a:t>
            </a:fld>
            <a:endParaRPr lang="zh-TW" altLang="en-US"/>
          </a:p>
        </p:txBody>
      </p:sp>
      <p:sp>
        <p:nvSpPr>
          <p:cNvPr id="4" name="投影片圖像版面配置區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5555" tIns="47778" rIns="95555" bIns="47778" rtlCol="0" anchor="ctr"/>
          <a:lstStyle/>
          <a:p>
            <a:endParaRPr lang="zh-TW" altLang="en-US"/>
          </a:p>
        </p:txBody>
      </p:sp>
      <p:sp>
        <p:nvSpPr>
          <p:cNvPr id="5" name="備忘稿版面配置區 4"/>
          <p:cNvSpPr>
            <a:spLocks noGrp="1"/>
          </p:cNvSpPr>
          <p:nvPr>
            <p:ph type="body" sz="quarter" idx="3"/>
          </p:nvPr>
        </p:nvSpPr>
        <p:spPr>
          <a:xfrm>
            <a:off x="679772" y="4715907"/>
            <a:ext cx="5438139" cy="4467701"/>
          </a:xfrm>
          <a:prstGeom prst="rect">
            <a:avLst/>
          </a:prstGeom>
        </p:spPr>
        <p:txBody>
          <a:bodyPr vert="horz" lIns="95555" tIns="47778" rIns="95555" bIns="47778"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 y="9430095"/>
            <a:ext cx="2945659" cy="496411"/>
          </a:xfrm>
          <a:prstGeom prst="rect">
            <a:avLst/>
          </a:prstGeom>
        </p:spPr>
        <p:txBody>
          <a:bodyPr vert="horz" lIns="95555" tIns="47778" rIns="95555" bIns="47778"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30095"/>
            <a:ext cx="2945659" cy="496411"/>
          </a:xfrm>
          <a:prstGeom prst="rect">
            <a:avLst/>
          </a:prstGeom>
        </p:spPr>
        <p:txBody>
          <a:bodyPr vert="horz" lIns="95555" tIns="47778" rIns="95555" bIns="47778" rtlCol="0" anchor="b"/>
          <a:lstStyle>
            <a:lvl1pPr algn="r">
              <a:defRPr sz="1200"/>
            </a:lvl1pPr>
          </a:lstStyle>
          <a:p>
            <a:fld id="{4167BD82-3A5A-463E-9D05-843AD2979D0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167BD82-3A5A-463E-9D05-843AD2979D02}" type="slidenum">
              <a:rPr lang="zh-TW" altLang="en-US" smtClean="0"/>
              <a:pPr/>
              <a:t>3</a:t>
            </a:fld>
            <a:endParaRPr lang="zh-TW" altLang="en-US"/>
          </a:p>
        </p:txBody>
      </p:sp>
    </p:spTree>
    <p:extLst>
      <p:ext uri="{BB962C8B-B14F-4D97-AF65-F5344CB8AC3E}">
        <p14:creationId xmlns:p14="http://schemas.microsoft.com/office/powerpoint/2010/main" val="181739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167BD82-3A5A-463E-9D05-843AD2979D02}" type="slidenum">
              <a:rPr lang="zh-TW" altLang="en-US" smtClean="0"/>
              <a:pPr/>
              <a:t>6</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167BD82-3A5A-463E-9D05-843AD2979D02}" type="slidenum">
              <a:rPr lang="zh-TW" altLang="en-US" smtClean="0"/>
              <a:pPr/>
              <a:t>7</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167BD82-3A5A-463E-9D05-843AD2979D02}" type="slidenum">
              <a:rPr lang="zh-TW" altLang="en-US" smtClean="0"/>
              <a:pPr/>
              <a:t>8</a:t>
            </a:fld>
            <a:endParaRPr lang="zh-TW" altLang="en-US"/>
          </a:p>
        </p:txBody>
      </p:sp>
    </p:spTree>
    <p:extLst>
      <p:ext uri="{BB962C8B-B14F-4D97-AF65-F5344CB8AC3E}">
        <p14:creationId xmlns:p14="http://schemas.microsoft.com/office/powerpoint/2010/main" val="217440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封面">
    <p:spTree>
      <p:nvGrpSpPr>
        <p:cNvPr id="1" name=""/>
        <p:cNvGrpSpPr/>
        <p:nvPr/>
      </p:nvGrpSpPr>
      <p:grpSpPr>
        <a:xfrm>
          <a:off x="0" y="0"/>
          <a:ext cx="0" cy="0"/>
          <a:chOff x="0" y="0"/>
          <a:chExt cx="0" cy="0"/>
        </a:xfrm>
      </p:grpSpPr>
      <p:pic>
        <p:nvPicPr>
          <p:cNvPr id="23" name="Picture 2" descr="O:\高雄_新田案_國硯-高雄市苓雅區成功段300-1~403-7地號等32筆\06_協力廠商檔案\聖工房3D\20100430\TIF檔\透視圖23.jpg"/>
          <p:cNvPicPr>
            <a:picLocks noChangeAspect="1" noChangeArrowheads="1"/>
          </p:cNvPicPr>
          <p:nvPr userDrawn="1"/>
        </p:nvPicPr>
        <p:blipFill>
          <a:blip r:embed="rId2" cstate="print">
            <a:lum bright="10000" contrast="10000"/>
          </a:blip>
          <a:srcRect l="25105"/>
          <a:stretch>
            <a:fillRect/>
          </a:stretch>
        </p:blipFill>
        <p:spPr bwMode="auto">
          <a:xfrm>
            <a:off x="0" y="0"/>
            <a:ext cx="9144000" cy="6858000"/>
          </a:xfrm>
          <a:prstGeom prst="rect">
            <a:avLst/>
          </a:prstGeom>
          <a:noFill/>
        </p:spPr>
      </p:pic>
      <p:sp>
        <p:nvSpPr>
          <p:cNvPr id="24" name="Rectangle 61"/>
          <p:cNvSpPr>
            <a:spLocks noChangeArrowheads="1"/>
          </p:cNvSpPr>
          <p:nvPr userDrawn="1"/>
        </p:nvSpPr>
        <p:spPr bwMode="auto">
          <a:xfrm>
            <a:off x="3505200" y="2208213"/>
            <a:ext cx="5638800" cy="4648200"/>
          </a:xfrm>
          <a:prstGeom prst="rect">
            <a:avLst/>
          </a:prstGeom>
          <a:solidFill>
            <a:srgbClr val="FFFF99">
              <a:alpha val="40000"/>
            </a:srgbClr>
          </a:solidFill>
          <a:ln w="9525">
            <a:noFill/>
            <a:miter lim="800000"/>
            <a:headEnd/>
            <a:tailEnd/>
          </a:ln>
          <a:effectLst/>
        </p:spPr>
        <p:txBody>
          <a:bodyPr wrap="none" anchor="ctr"/>
          <a:lstStyle/>
          <a:p>
            <a:pPr algn="ctr"/>
            <a:endParaRPr lang="en-GB">
              <a:solidFill>
                <a:srgbClr val="666666"/>
              </a:solidFill>
            </a:endParaRPr>
          </a:p>
        </p:txBody>
      </p:sp>
      <p:sp>
        <p:nvSpPr>
          <p:cNvPr id="25" name="Rectangle 54"/>
          <p:cNvSpPr>
            <a:spLocks noChangeArrowheads="1"/>
          </p:cNvSpPr>
          <p:nvPr userDrawn="1"/>
        </p:nvSpPr>
        <p:spPr bwMode="auto">
          <a:xfrm>
            <a:off x="0" y="0"/>
            <a:ext cx="5638800" cy="4648200"/>
          </a:xfrm>
          <a:prstGeom prst="rect">
            <a:avLst/>
          </a:prstGeom>
          <a:solidFill>
            <a:srgbClr val="800040">
              <a:alpha val="28999"/>
            </a:srgbClr>
          </a:solidFill>
          <a:ln w="9525">
            <a:noFill/>
            <a:miter lim="800000"/>
            <a:headEnd/>
            <a:tailEnd/>
          </a:ln>
          <a:effectLst/>
        </p:spPr>
        <p:txBody>
          <a:bodyPr wrap="none" anchor="ctr"/>
          <a:lstStyle/>
          <a:p>
            <a:pPr algn="ctr"/>
            <a:endParaRPr lang="en-GB">
              <a:solidFill>
                <a:srgbClr val="666666"/>
              </a:solidFill>
            </a:endParaRPr>
          </a:p>
        </p:txBody>
      </p:sp>
      <p:sp>
        <p:nvSpPr>
          <p:cNvPr id="26" name="Rectangle 63"/>
          <p:cNvSpPr>
            <a:spLocks noChangeArrowheads="1"/>
          </p:cNvSpPr>
          <p:nvPr userDrawn="1"/>
        </p:nvSpPr>
        <p:spPr bwMode="auto">
          <a:xfrm>
            <a:off x="3505200" y="0"/>
            <a:ext cx="5638800" cy="4648200"/>
          </a:xfrm>
          <a:prstGeom prst="rect">
            <a:avLst/>
          </a:prstGeom>
          <a:solidFill>
            <a:srgbClr val="99CC00">
              <a:alpha val="16078"/>
            </a:srgbClr>
          </a:solidFill>
          <a:ln w="9525">
            <a:noFill/>
            <a:miter lim="800000"/>
            <a:headEnd/>
            <a:tailEnd/>
          </a:ln>
          <a:effectLst/>
        </p:spPr>
        <p:txBody>
          <a:bodyPr wrap="none" anchor="ctr"/>
          <a:lstStyle/>
          <a:p>
            <a:pPr algn="ctr"/>
            <a:endParaRPr lang="en-GB">
              <a:solidFill>
                <a:srgbClr val="666666"/>
              </a:solidFill>
            </a:endParaRPr>
          </a:p>
        </p:txBody>
      </p:sp>
      <p:sp>
        <p:nvSpPr>
          <p:cNvPr id="27" name="Rectangle 62"/>
          <p:cNvSpPr>
            <a:spLocks noChangeArrowheads="1"/>
          </p:cNvSpPr>
          <p:nvPr userDrawn="1"/>
        </p:nvSpPr>
        <p:spPr bwMode="auto">
          <a:xfrm>
            <a:off x="0" y="2208213"/>
            <a:ext cx="5638800" cy="4648200"/>
          </a:xfrm>
          <a:prstGeom prst="rect">
            <a:avLst/>
          </a:prstGeom>
          <a:solidFill>
            <a:schemeClr val="accent1">
              <a:alpha val="28999"/>
            </a:schemeClr>
          </a:solidFill>
          <a:ln w="9525">
            <a:noFill/>
            <a:miter lim="800000"/>
            <a:headEnd/>
            <a:tailEnd/>
          </a:ln>
          <a:effectLst/>
        </p:spPr>
        <p:txBody>
          <a:bodyPr wrap="none" anchor="ctr"/>
          <a:lstStyle/>
          <a:p>
            <a:pPr algn="ctr"/>
            <a:endParaRPr lang="en-GB">
              <a:solidFill>
                <a:srgbClr val="666666"/>
              </a:solidFill>
            </a:endParaRPr>
          </a:p>
        </p:txBody>
      </p:sp>
      <p:sp>
        <p:nvSpPr>
          <p:cNvPr id="28" name="副標題 2"/>
          <p:cNvSpPr txBox="1">
            <a:spLocks/>
          </p:cNvSpPr>
          <p:nvPr userDrawn="1"/>
        </p:nvSpPr>
        <p:spPr>
          <a:xfrm>
            <a:off x="107504" y="260648"/>
            <a:ext cx="4536504" cy="2016224"/>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TW" sz="5800" b="1" i="0" u="none" strike="noStrike" kern="1200" cap="none" spc="0" normalizeH="0" baseline="0" noProof="0" dirty="0">
                <a:ln>
                  <a:noFill/>
                </a:ln>
                <a:solidFill>
                  <a:schemeClr val="bg1">
                    <a:lumMod val="95000"/>
                  </a:schemeClr>
                </a:solidFill>
                <a:effectLst/>
                <a:uLnTx/>
                <a:uFillTx/>
                <a:latin typeface="Aharoni" pitchFamily="2" charset="-79"/>
                <a:ea typeface="微軟正黑體" pitchFamily="34" charset="-120"/>
                <a:cs typeface="Aharoni" pitchFamily="2" charset="-79"/>
              </a:rPr>
              <a:t>2023</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TW" altLang="en-US" sz="5800" b="1" i="0" u="none" strike="noStrike" kern="1200" cap="none" spc="0" normalizeH="0" baseline="0" noProof="0" dirty="0">
                <a:ln>
                  <a:noFill/>
                </a:ln>
                <a:solidFill>
                  <a:schemeClr val="bg1">
                    <a:lumMod val="95000"/>
                  </a:schemeClr>
                </a:solidFill>
                <a:effectLst/>
                <a:uLnTx/>
                <a:uFillTx/>
                <a:latin typeface="Gisha" pitchFamily="34" charset="-79"/>
                <a:ea typeface="微軟正黑體" pitchFamily="34" charset="-120"/>
                <a:cs typeface="Gisha" pitchFamily="34" charset="-79"/>
              </a:rPr>
              <a:t>國揚實業股份有限公司</a:t>
            </a:r>
          </a:p>
          <a:p>
            <a:pPr marL="342900" marR="0" lvl="0" indent="-342900" algn="l" defTabSz="914400" rtl="0" eaLnBrk="1" fontAlgn="auto" latinLnBrk="0" hangingPunct="1">
              <a:lnSpc>
                <a:spcPct val="100000"/>
              </a:lnSpc>
              <a:spcBef>
                <a:spcPct val="20000"/>
              </a:spcBef>
              <a:spcAft>
                <a:spcPts val="0"/>
              </a:spcAft>
              <a:buClrTx/>
              <a:buSzTx/>
              <a:tabLst/>
              <a:defRPr/>
            </a:pPr>
            <a:r>
              <a:rPr lang="en-US" altLang="zh-TW" sz="3300" b="1" kern="1200" noProof="0" dirty="0">
                <a:solidFill>
                  <a:srgbClr val="002060"/>
                </a:solidFill>
                <a:latin typeface="微軟正黑體" pitchFamily="34" charset="-120"/>
                <a:ea typeface="微軟正黑體" pitchFamily="34" charset="-120"/>
                <a:cs typeface="+mn-cs"/>
              </a:rPr>
              <a:t>Kuo  Yang  Construction </a:t>
            </a:r>
            <a:r>
              <a:rPr lang="en-US" altLang="zh-TW" sz="3300" b="1" kern="1200" noProof="0" dirty="0" err="1">
                <a:solidFill>
                  <a:srgbClr val="002060"/>
                </a:solidFill>
                <a:latin typeface="微軟正黑體" pitchFamily="34" charset="-120"/>
                <a:ea typeface="微軟正黑體" pitchFamily="34" charset="-120"/>
                <a:cs typeface="+mn-cs"/>
              </a:rPr>
              <a:t>Co.,Ltd</a:t>
            </a:r>
            <a:r>
              <a:rPr lang="en-US" altLang="zh-TW" sz="3300" b="1" kern="1200" noProof="0" dirty="0">
                <a:solidFill>
                  <a:srgbClr val="002060"/>
                </a:solidFill>
                <a:latin typeface="微軟正黑體" pitchFamily="34" charset="-120"/>
                <a:ea typeface="微軟正黑體" pitchFamily="34" charset="-120"/>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r>
              <a:rPr lang="en-US" altLang="zh-TW" sz="3300" b="1" kern="1200" noProof="0" dirty="0">
                <a:solidFill>
                  <a:srgbClr val="002060"/>
                </a:solidFill>
                <a:latin typeface="微軟正黑體" pitchFamily="34" charset="-120"/>
                <a:ea typeface="微軟正黑體" pitchFamily="34" charset="-120"/>
                <a:cs typeface="+mn-cs"/>
              </a:rPr>
              <a:t>(2505 TW)</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TW" altLang="en-US" sz="32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n-cs"/>
            </a:endParaRPr>
          </a:p>
        </p:txBody>
      </p:sp>
      <p:sp>
        <p:nvSpPr>
          <p:cNvPr id="29" name="矩形 28"/>
          <p:cNvSpPr/>
          <p:nvPr userDrawn="1"/>
        </p:nvSpPr>
        <p:spPr>
          <a:xfrm>
            <a:off x="0" y="6633384"/>
            <a:ext cx="9144000" cy="252000"/>
          </a:xfrm>
          <a:prstGeom prst="rect">
            <a:avLst/>
          </a:prstGeom>
          <a:solidFill>
            <a:srgbClr val="17375E">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29"/>
          <p:cNvGrpSpPr/>
          <p:nvPr userDrawn="1"/>
        </p:nvGrpSpPr>
        <p:grpSpPr>
          <a:xfrm>
            <a:off x="7380312" y="6461964"/>
            <a:ext cx="1921343" cy="487190"/>
            <a:chOff x="-108520" y="6470202"/>
            <a:chExt cx="1921343" cy="487190"/>
          </a:xfrm>
        </p:grpSpPr>
        <p:sp>
          <p:nvSpPr>
            <p:cNvPr id="31" name="文字方塊 30"/>
            <p:cNvSpPr txBox="1"/>
            <p:nvPr/>
          </p:nvSpPr>
          <p:spPr bwMode="auto">
            <a:xfrm>
              <a:off x="409177" y="6588060"/>
              <a:ext cx="1403646" cy="369332"/>
            </a:xfrm>
            <a:prstGeom prst="rect">
              <a:avLst/>
            </a:prstGeom>
            <a:noFill/>
          </p:spPr>
          <p:txBody>
            <a:bodyPr wrap="square">
              <a:spAutoFit/>
            </a:bodyPr>
            <a:lstStyle/>
            <a:p>
              <a:pPr>
                <a:defRPr/>
              </a:pPr>
              <a:r>
                <a:rPr lang="zh-TW" altLang="en-US" b="1" dirty="0">
                  <a:solidFill>
                    <a:schemeClr val="bg1">
                      <a:lumMod val="75000"/>
                    </a:schemeClr>
                  </a:solidFill>
                  <a:effectLst>
                    <a:outerShdw blurRad="38100" dist="38100" dir="2700000" algn="tl">
                      <a:srgbClr val="000000">
                        <a:alpha val="43137"/>
                      </a:srgbClr>
                    </a:outerShdw>
                  </a:effectLst>
                  <a:latin typeface="微軟正黑體" pitchFamily="34" charset="-120"/>
                  <a:ea typeface="微軟正黑體" pitchFamily="34" charset="-120"/>
                </a:rPr>
                <a:t>國 揚 建 設</a:t>
              </a:r>
            </a:p>
          </p:txBody>
        </p:sp>
        <p:pic>
          <p:nvPicPr>
            <p:cNvPr id="32" name="圖片 13" descr="mark.jpg"/>
            <p:cNvPicPr>
              <a:picLocks noChangeAspect="1"/>
            </p:cNvPicPr>
            <p:nvPr/>
          </p:nvPicPr>
          <p:blipFill>
            <a:blip r:embed="rId3" cstate="print">
              <a:clrChange>
                <a:clrFrom>
                  <a:srgbClr val="FFFFFF"/>
                </a:clrFrom>
                <a:clrTo>
                  <a:srgbClr val="FFFFFF">
                    <a:alpha val="0"/>
                  </a:srgbClr>
                </a:clrTo>
              </a:clrChange>
            </a:blip>
            <a:srcRect b="30922"/>
            <a:stretch>
              <a:fillRect/>
            </a:stretch>
          </p:blipFill>
          <p:spPr bwMode="auto">
            <a:xfrm>
              <a:off x="-108520" y="6470202"/>
              <a:ext cx="725886" cy="415182"/>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33" name="群組 29"/>
          <p:cNvGrpSpPr/>
          <p:nvPr userDrawn="1"/>
        </p:nvGrpSpPr>
        <p:grpSpPr>
          <a:xfrm>
            <a:off x="-36512" y="6622646"/>
            <a:ext cx="1224136" cy="215444"/>
            <a:chOff x="7380312" y="6597932"/>
            <a:chExt cx="1224136" cy="215444"/>
          </a:xfrm>
        </p:grpSpPr>
        <p:sp>
          <p:nvSpPr>
            <p:cNvPr id="34" name="文字方塊 22"/>
            <p:cNvSpPr txBox="1">
              <a:spLocks noChangeArrowheads="1"/>
            </p:cNvSpPr>
            <p:nvPr/>
          </p:nvSpPr>
          <p:spPr bwMode="auto">
            <a:xfrm>
              <a:off x="7380312" y="6597932"/>
              <a:ext cx="1224136" cy="215444"/>
            </a:xfrm>
            <a:prstGeom prst="rect">
              <a:avLst/>
            </a:prstGeom>
            <a:noFill/>
            <a:ln w="9525">
              <a:noFill/>
              <a:miter lim="800000"/>
              <a:headEnd/>
              <a:tailEnd/>
            </a:ln>
          </p:spPr>
          <p:txBody>
            <a:bodyPr wrap="square">
              <a:spAutoFit/>
            </a:bodyPr>
            <a:lstStyle/>
            <a:p>
              <a:r>
                <a:rPr lang="zh-TW" altLang="en-US" sz="800" dirty="0">
                  <a:solidFill>
                    <a:schemeClr val="bg1"/>
                  </a:solidFill>
                  <a:latin typeface="微軟正黑體" pitchFamily="34" charset="-120"/>
                  <a:ea typeface="微軟正黑體" pitchFamily="34" charset="-120"/>
                </a:rPr>
                <a:t>活力      生活      新建築     </a:t>
              </a:r>
            </a:p>
          </p:txBody>
        </p:sp>
        <p:cxnSp>
          <p:nvCxnSpPr>
            <p:cNvPr id="35" name="直線接點 34"/>
            <p:cNvCxnSpPr/>
            <p:nvPr/>
          </p:nvCxnSpPr>
          <p:spPr>
            <a:xfrm>
              <a:off x="7740352" y="6669360"/>
              <a:ext cx="0" cy="7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8100392" y="6669360"/>
              <a:ext cx="0" cy="72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結語">
    <p:spTree>
      <p:nvGrpSpPr>
        <p:cNvPr id="1" name=""/>
        <p:cNvGrpSpPr/>
        <p:nvPr/>
      </p:nvGrpSpPr>
      <p:grpSpPr>
        <a:xfrm>
          <a:off x="0" y="0"/>
          <a:ext cx="0" cy="0"/>
          <a:chOff x="0" y="0"/>
          <a:chExt cx="0" cy="0"/>
        </a:xfrm>
      </p:grpSpPr>
      <p:grpSp>
        <p:nvGrpSpPr>
          <p:cNvPr id="2" name="群組 15"/>
          <p:cNvGrpSpPr/>
          <p:nvPr userDrawn="1"/>
        </p:nvGrpSpPr>
        <p:grpSpPr>
          <a:xfrm>
            <a:off x="1115616" y="332656"/>
            <a:ext cx="504056" cy="626711"/>
            <a:chOff x="1403648" y="433151"/>
            <a:chExt cx="504056" cy="626711"/>
          </a:xfrm>
        </p:grpSpPr>
        <p:grpSp>
          <p:nvGrpSpPr>
            <p:cNvPr id="3" name="群組 14"/>
            <p:cNvGrpSpPr/>
            <p:nvPr/>
          </p:nvGrpSpPr>
          <p:grpSpPr>
            <a:xfrm>
              <a:off x="1403648" y="433151"/>
              <a:ext cx="504056" cy="547577"/>
              <a:chOff x="1403648" y="433151"/>
              <a:chExt cx="504056" cy="547577"/>
            </a:xfrm>
          </p:grpSpPr>
          <p:sp>
            <p:nvSpPr>
              <p:cNvPr id="21" name="矩形 20"/>
              <p:cNvSpPr/>
              <p:nvPr/>
            </p:nvSpPr>
            <p:spPr>
              <a:xfrm>
                <a:off x="1403648" y="476672"/>
                <a:ext cx="504056" cy="5040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接點 21"/>
              <p:cNvCxnSpPr/>
              <p:nvPr/>
            </p:nvCxnSpPr>
            <p:spPr>
              <a:xfrm rot="8220000">
                <a:off x="1514132" y="433151"/>
                <a:ext cx="0" cy="324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文字方塊 19"/>
            <p:cNvSpPr txBox="1"/>
            <p:nvPr/>
          </p:nvSpPr>
          <p:spPr>
            <a:xfrm>
              <a:off x="1547664" y="659752"/>
              <a:ext cx="360040" cy="400110"/>
            </a:xfrm>
            <a:prstGeom prst="rect">
              <a:avLst/>
            </a:prstGeom>
            <a:noFill/>
          </p:spPr>
          <p:txBody>
            <a:bodyPr wrap="square" rtlCol="0">
              <a:spAutoFit/>
            </a:bodyPr>
            <a:lstStyle/>
            <a:p>
              <a:r>
                <a:rPr lang="zh-TW" altLang="en-US" sz="2000" dirty="0">
                  <a:solidFill>
                    <a:schemeClr val="bg1"/>
                  </a:solidFill>
                  <a:latin typeface="微軟正黑體" pitchFamily="34" charset="-120"/>
                  <a:ea typeface="微軟正黑體" pitchFamily="34" charset="-120"/>
                </a:rPr>
                <a:t>結</a:t>
              </a:r>
            </a:p>
          </p:txBody>
        </p:sp>
      </p:grpSp>
      <p:sp>
        <p:nvSpPr>
          <p:cNvPr id="23" name="文字方塊 22"/>
          <p:cNvSpPr txBox="1"/>
          <p:nvPr userDrawn="1"/>
        </p:nvSpPr>
        <p:spPr>
          <a:xfrm>
            <a:off x="1547664" y="620688"/>
            <a:ext cx="504056" cy="323165"/>
          </a:xfrm>
          <a:prstGeom prst="rect">
            <a:avLst/>
          </a:prstGeom>
          <a:noFill/>
        </p:spPr>
        <p:txBody>
          <a:bodyPr wrap="square" rtlCol="0">
            <a:spAutoFit/>
          </a:bodyPr>
          <a:lstStyle/>
          <a:p>
            <a:r>
              <a:rPr lang="zh-TW" altLang="en-US" sz="1500" dirty="0">
                <a:solidFill>
                  <a:schemeClr val="bg2">
                    <a:lumMod val="50000"/>
                  </a:schemeClr>
                </a:solidFill>
                <a:latin typeface="微軟正黑體" pitchFamily="34" charset="-120"/>
                <a:ea typeface="微軟正黑體" pitchFamily="34" charset="-120"/>
              </a:rPr>
              <a:t>語</a:t>
            </a:r>
          </a:p>
        </p:txBody>
      </p:sp>
      <p:cxnSp>
        <p:nvCxnSpPr>
          <p:cNvPr id="24" name="直線接點 23"/>
          <p:cNvCxnSpPr/>
          <p:nvPr userDrawn="1"/>
        </p:nvCxnSpPr>
        <p:spPr>
          <a:xfrm flipH="1">
            <a:off x="611560" y="260648"/>
            <a:ext cx="431992"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userDrawn="1"/>
        </p:nvCxnSpPr>
        <p:spPr>
          <a:xfrm>
            <a:off x="1907704" y="808225"/>
            <a:ext cx="698412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userDrawn="1"/>
        </p:nvSpPr>
        <p:spPr>
          <a:xfrm>
            <a:off x="-36512" y="404664"/>
            <a:ext cx="648072" cy="369332"/>
          </a:xfrm>
          <a:prstGeom prst="rect">
            <a:avLst/>
          </a:prstGeom>
          <a:noFill/>
        </p:spPr>
        <p:txBody>
          <a:bodyPr wrap="square" rtlCol="0">
            <a:spAutoFit/>
          </a:bodyPr>
          <a:lstStyle/>
          <a:p>
            <a:r>
              <a:rPr lang="en-US" altLang="zh-TW" dirty="0">
                <a:latin typeface="Gisha" pitchFamily="34" charset="-79"/>
                <a:cs typeface="Gisha" pitchFamily="34" charset="-79"/>
              </a:rPr>
              <a:t>M</a:t>
            </a:r>
            <a:r>
              <a:rPr lang="en-US" altLang="zh-TW" sz="1000" dirty="0">
                <a:latin typeface="Gisha" pitchFamily="34" charset="-79"/>
                <a:cs typeface="Gisha" pitchFamily="34" charset="-79"/>
              </a:rPr>
              <a:t>ENU</a:t>
            </a:r>
            <a:endParaRPr lang="zh-TW" altLang="en-US" sz="1000" dirty="0">
              <a:latin typeface="Gisha" pitchFamily="34" charset="-79"/>
              <a:cs typeface="Gisha" pitchFamily="34" charset="-79"/>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_章節分頁">
    <p:spTree>
      <p:nvGrpSpPr>
        <p:cNvPr id="1" name=""/>
        <p:cNvGrpSpPr/>
        <p:nvPr/>
      </p:nvGrpSpPr>
      <p:grpSpPr>
        <a:xfrm>
          <a:off x="0" y="0"/>
          <a:ext cx="0" cy="0"/>
          <a:chOff x="0" y="0"/>
          <a:chExt cx="0" cy="0"/>
        </a:xfrm>
      </p:grpSpPr>
      <p:sp>
        <p:nvSpPr>
          <p:cNvPr id="6" name="Rectangle 63"/>
          <p:cNvSpPr>
            <a:spLocks noChangeArrowheads="1"/>
          </p:cNvSpPr>
          <p:nvPr userDrawn="1"/>
        </p:nvSpPr>
        <p:spPr bwMode="auto">
          <a:xfrm>
            <a:off x="3505200" y="0"/>
            <a:ext cx="5638800" cy="4648200"/>
          </a:xfrm>
          <a:prstGeom prst="rect">
            <a:avLst/>
          </a:prstGeom>
          <a:solidFill>
            <a:srgbClr val="99CC00">
              <a:alpha val="18039"/>
            </a:srgbClr>
          </a:solidFill>
          <a:ln w="9525">
            <a:noFill/>
            <a:miter lim="800000"/>
            <a:headEnd/>
            <a:tailEnd/>
          </a:ln>
          <a:effectLst/>
        </p:spPr>
        <p:txBody>
          <a:bodyPr wrap="none" anchor="ctr"/>
          <a:lstStyle/>
          <a:p>
            <a:pPr algn="ctr"/>
            <a:endParaRPr lang="en-GB">
              <a:solidFill>
                <a:srgbClr val="666666"/>
              </a:solidFill>
            </a:endParaRPr>
          </a:p>
        </p:txBody>
      </p:sp>
      <p:sp>
        <p:nvSpPr>
          <p:cNvPr id="7" name="Rectangle 54"/>
          <p:cNvSpPr>
            <a:spLocks noChangeArrowheads="1"/>
          </p:cNvSpPr>
          <p:nvPr userDrawn="1"/>
        </p:nvSpPr>
        <p:spPr bwMode="auto">
          <a:xfrm>
            <a:off x="0" y="0"/>
            <a:ext cx="5638800" cy="4648200"/>
          </a:xfrm>
          <a:prstGeom prst="rect">
            <a:avLst/>
          </a:prstGeom>
          <a:solidFill>
            <a:srgbClr val="800040">
              <a:alpha val="28999"/>
            </a:srgbClr>
          </a:solidFill>
          <a:ln w="9525">
            <a:noFill/>
            <a:miter lim="800000"/>
            <a:headEnd/>
            <a:tailEnd/>
          </a:ln>
          <a:effectLst/>
        </p:spPr>
        <p:txBody>
          <a:bodyPr wrap="none" anchor="ctr"/>
          <a:lstStyle/>
          <a:p>
            <a:pPr algn="ctr"/>
            <a:endParaRPr lang="en-GB">
              <a:solidFill>
                <a:srgbClr val="666666"/>
              </a:solidFill>
            </a:endParaRPr>
          </a:p>
        </p:txBody>
      </p:sp>
      <p:sp>
        <p:nvSpPr>
          <p:cNvPr id="8" name="Rectangle 62"/>
          <p:cNvSpPr>
            <a:spLocks noChangeArrowheads="1"/>
          </p:cNvSpPr>
          <p:nvPr userDrawn="1"/>
        </p:nvSpPr>
        <p:spPr bwMode="auto">
          <a:xfrm>
            <a:off x="0" y="2208213"/>
            <a:ext cx="5638800" cy="4648200"/>
          </a:xfrm>
          <a:prstGeom prst="rect">
            <a:avLst/>
          </a:prstGeom>
          <a:solidFill>
            <a:schemeClr val="accent1">
              <a:alpha val="28999"/>
            </a:schemeClr>
          </a:solidFill>
          <a:ln w="9525">
            <a:noFill/>
            <a:miter lim="800000"/>
            <a:headEnd/>
            <a:tailEnd/>
          </a:ln>
          <a:effectLst/>
        </p:spPr>
        <p:txBody>
          <a:bodyPr wrap="none" anchor="ctr"/>
          <a:lstStyle/>
          <a:p>
            <a:pPr algn="ctr"/>
            <a:endParaRPr lang="en-GB">
              <a:solidFill>
                <a:srgbClr val="666666"/>
              </a:solidFill>
            </a:endParaRPr>
          </a:p>
        </p:txBody>
      </p:sp>
      <p:sp>
        <p:nvSpPr>
          <p:cNvPr id="9" name="Rectangle 61"/>
          <p:cNvSpPr>
            <a:spLocks noChangeArrowheads="1"/>
          </p:cNvSpPr>
          <p:nvPr userDrawn="1"/>
        </p:nvSpPr>
        <p:spPr bwMode="auto">
          <a:xfrm>
            <a:off x="3505200" y="2208213"/>
            <a:ext cx="5638800" cy="4648200"/>
          </a:xfrm>
          <a:prstGeom prst="rect">
            <a:avLst/>
          </a:prstGeom>
          <a:solidFill>
            <a:srgbClr val="FFFF99">
              <a:alpha val="36078"/>
            </a:srgbClr>
          </a:solidFill>
          <a:ln w="9525">
            <a:noFill/>
            <a:miter lim="800000"/>
            <a:headEnd/>
            <a:tailEnd/>
          </a:ln>
          <a:effectLst/>
        </p:spPr>
        <p:txBody>
          <a:bodyPr wrap="none" anchor="ctr"/>
          <a:lstStyle/>
          <a:p>
            <a:pPr algn="ctr"/>
            <a:endParaRPr lang="en-GB">
              <a:solidFill>
                <a:srgbClr val="66666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_目錄">
    <p:spTree>
      <p:nvGrpSpPr>
        <p:cNvPr id="1" name=""/>
        <p:cNvGrpSpPr/>
        <p:nvPr/>
      </p:nvGrpSpPr>
      <p:grpSpPr>
        <a:xfrm>
          <a:off x="0" y="0"/>
          <a:ext cx="0" cy="0"/>
          <a:chOff x="0" y="0"/>
          <a:chExt cx="0" cy="0"/>
        </a:xfrm>
      </p:grpSpPr>
      <p:cxnSp>
        <p:nvCxnSpPr>
          <p:cNvPr id="30" name="直線接點 29"/>
          <p:cNvCxnSpPr/>
          <p:nvPr userDrawn="1"/>
        </p:nvCxnSpPr>
        <p:spPr>
          <a:xfrm flipH="1">
            <a:off x="611560" y="260648"/>
            <a:ext cx="431992"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040524" y="259061"/>
            <a:ext cx="8103476" cy="6597352"/>
          </a:xfrm>
          <a:prstGeom prst="rect">
            <a:avLst/>
          </a:prstGeom>
          <a:blipFill>
            <a:blip r:embed="rId2" cstate="print">
              <a:alphaModFix amt="79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1040524" y="259061"/>
            <a:ext cx="8103476" cy="6597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3" name="群組 22"/>
          <p:cNvGrpSpPr/>
          <p:nvPr userDrawn="1"/>
        </p:nvGrpSpPr>
        <p:grpSpPr>
          <a:xfrm>
            <a:off x="1115616" y="332656"/>
            <a:ext cx="504056" cy="626711"/>
            <a:chOff x="1403648" y="433151"/>
            <a:chExt cx="504056" cy="626711"/>
          </a:xfrm>
        </p:grpSpPr>
        <p:grpSp>
          <p:nvGrpSpPr>
            <p:cNvPr id="24" name="群組 14"/>
            <p:cNvGrpSpPr/>
            <p:nvPr/>
          </p:nvGrpSpPr>
          <p:grpSpPr>
            <a:xfrm>
              <a:off x="1403648" y="433151"/>
              <a:ext cx="504056" cy="547577"/>
              <a:chOff x="1403648" y="433151"/>
              <a:chExt cx="504056" cy="547577"/>
            </a:xfrm>
          </p:grpSpPr>
          <p:sp>
            <p:nvSpPr>
              <p:cNvPr id="26" name="矩形 25"/>
              <p:cNvSpPr/>
              <p:nvPr/>
            </p:nvSpPr>
            <p:spPr>
              <a:xfrm>
                <a:off x="1403648" y="476672"/>
                <a:ext cx="504056" cy="5040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 name="直線接點 26"/>
              <p:cNvCxnSpPr/>
              <p:nvPr/>
            </p:nvCxnSpPr>
            <p:spPr>
              <a:xfrm rot="8220000">
                <a:off x="1514132" y="433151"/>
                <a:ext cx="0" cy="324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1547664" y="659752"/>
              <a:ext cx="360040" cy="400110"/>
            </a:xfrm>
            <a:prstGeom prst="rect">
              <a:avLst/>
            </a:prstGeom>
            <a:noFill/>
          </p:spPr>
          <p:txBody>
            <a:bodyPr wrap="square" rtlCol="0">
              <a:spAutoFit/>
            </a:bodyPr>
            <a:lstStyle/>
            <a:p>
              <a:r>
                <a:rPr lang="zh-TW" altLang="en-US" sz="2000" dirty="0">
                  <a:solidFill>
                    <a:schemeClr val="bg1"/>
                  </a:solidFill>
                  <a:latin typeface="微軟正黑體" pitchFamily="34" charset="-120"/>
                  <a:ea typeface="微軟正黑體" pitchFamily="34" charset="-120"/>
                </a:rPr>
                <a:t>免</a:t>
              </a:r>
            </a:p>
          </p:txBody>
        </p:sp>
      </p:grpSp>
      <p:cxnSp>
        <p:nvCxnSpPr>
          <p:cNvPr id="29" name="直線接點 28"/>
          <p:cNvCxnSpPr/>
          <p:nvPr userDrawn="1"/>
        </p:nvCxnSpPr>
        <p:spPr>
          <a:xfrm>
            <a:off x="2272352" y="805218"/>
            <a:ext cx="6620096" cy="300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字方塊 27"/>
          <p:cNvSpPr txBox="1"/>
          <p:nvPr userDrawn="1"/>
        </p:nvSpPr>
        <p:spPr>
          <a:xfrm>
            <a:off x="1547664" y="620688"/>
            <a:ext cx="864096" cy="323165"/>
          </a:xfrm>
          <a:prstGeom prst="rect">
            <a:avLst/>
          </a:prstGeom>
          <a:noFill/>
        </p:spPr>
        <p:txBody>
          <a:bodyPr wrap="square" rtlCol="0">
            <a:spAutoFit/>
          </a:bodyPr>
          <a:lstStyle/>
          <a:p>
            <a:r>
              <a:rPr lang="zh-TW" altLang="en-US" sz="1500" dirty="0">
                <a:solidFill>
                  <a:schemeClr val="bg2">
                    <a:lumMod val="50000"/>
                  </a:schemeClr>
                </a:solidFill>
                <a:latin typeface="微軟正黑體" pitchFamily="34" charset="-120"/>
                <a:ea typeface="微軟正黑體" pitchFamily="34" charset="-120"/>
              </a:rPr>
              <a:t>責聲明</a:t>
            </a:r>
          </a:p>
        </p:txBody>
      </p:sp>
      <p:sp>
        <p:nvSpPr>
          <p:cNvPr id="15" name="文字方塊 14"/>
          <p:cNvSpPr txBox="1"/>
          <p:nvPr userDrawn="1"/>
        </p:nvSpPr>
        <p:spPr>
          <a:xfrm>
            <a:off x="-36512" y="404664"/>
            <a:ext cx="648072" cy="369332"/>
          </a:xfrm>
          <a:prstGeom prst="rect">
            <a:avLst/>
          </a:prstGeom>
          <a:noFill/>
        </p:spPr>
        <p:txBody>
          <a:bodyPr wrap="square" rtlCol="0">
            <a:spAutoFit/>
          </a:bodyPr>
          <a:lstStyle/>
          <a:p>
            <a:r>
              <a:rPr lang="en-US" altLang="zh-TW" dirty="0">
                <a:latin typeface="Gisha" pitchFamily="34" charset="-79"/>
                <a:cs typeface="Gisha" pitchFamily="34" charset="-79"/>
              </a:rPr>
              <a:t>M</a:t>
            </a:r>
            <a:r>
              <a:rPr lang="en-US" altLang="zh-TW" sz="1000" dirty="0">
                <a:latin typeface="Gisha" pitchFamily="34" charset="-79"/>
                <a:cs typeface="Gisha" pitchFamily="34" charset="-79"/>
              </a:rPr>
              <a:t>ENU</a:t>
            </a:r>
            <a:endParaRPr lang="zh-TW" altLang="en-US" sz="1000" dirty="0">
              <a:latin typeface="Gisha" pitchFamily="34" charset="-79"/>
              <a:cs typeface="Gisha" pitchFamily="34"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整體企業形象CIS資料">
    <p:spTree>
      <p:nvGrpSpPr>
        <p:cNvPr id="1" name=""/>
        <p:cNvGrpSpPr/>
        <p:nvPr/>
      </p:nvGrpSpPr>
      <p:grpSpPr>
        <a:xfrm>
          <a:off x="0" y="0"/>
          <a:ext cx="0" cy="0"/>
          <a:chOff x="0" y="0"/>
          <a:chExt cx="0" cy="0"/>
        </a:xfrm>
      </p:grpSpPr>
      <p:grpSp>
        <p:nvGrpSpPr>
          <p:cNvPr id="2" name="群組 22"/>
          <p:cNvGrpSpPr/>
          <p:nvPr userDrawn="1"/>
        </p:nvGrpSpPr>
        <p:grpSpPr>
          <a:xfrm>
            <a:off x="1115616" y="332656"/>
            <a:ext cx="504056" cy="626711"/>
            <a:chOff x="1403648" y="433151"/>
            <a:chExt cx="504056" cy="626711"/>
          </a:xfrm>
        </p:grpSpPr>
        <p:grpSp>
          <p:nvGrpSpPr>
            <p:cNvPr id="3" name="群組 14"/>
            <p:cNvGrpSpPr/>
            <p:nvPr/>
          </p:nvGrpSpPr>
          <p:grpSpPr>
            <a:xfrm>
              <a:off x="1403648" y="433151"/>
              <a:ext cx="504056" cy="547577"/>
              <a:chOff x="1403648" y="433151"/>
              <a:chExt cx="504056" cy="547577"/>
            </a:xfrm>
          </p:grpSpPr>
          <p:sp>
            <p:nvSpPr>
              <p:cNvPr id="26" name="矩形 25"/>
              <p:cNvSpPr/>
              <p:nvPr/>
            </p:nvSpPr>
            <p:spPr>
              <a:xfrm>
                <a:off x="1403648" y="476672"/>
                <a:ext cx="504056" cy="5040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 name="直線接點 26"/>
              <p:cNvCxnSpPr/>
              <p:nvPr/>
            </p:nvCxnSpPr>
            <p:spPr>
              <a:xfrm rot="8220000">
                <a:off x="1514132" y="433151"/>
                <a:ext cx="0" cy="324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1547664" y="659752"/>
              <a:ext cx="360040" cy="400110"/>
            </a:xfrm>
            <a:prstGeom prst="rect">
              <a:avLst/>
            </a:prstGeom>
            <a:noFill/>
          </p:spPr>
          <p:txBody>
            <a:bodyPr wrap="square" rtlCol="0">
              <a:spAutoFit/>
            </a:bodyPr>
            <a:lstStyle/>
            <a:p>
              <a:r>
                <a:rPr lang="zh-TW" altLang="en-US" sz="2000" dirty="0">
                  <a:solidFill>
                    <a:schemeClr val="bg1"/>
                  </a:solidFill>
                  <a:latin typeface="微軟正黑體" pitchFamily="34" charset="-120"/>
                  <a:ea typeface="微軟正黑體" pitchFamily="34" charset="-120"/>
                </a:rPr>
                <a:t>基</a:t>
              </a:r>
            </a:p>
          </p:txBody>
        </p:sp>
      </p:grpSp>
      <p:sp>
        <p:nvSpPr>
          <p:cNvPr id="28" name="文字方塊 27"/>
          <p:cNvSpPr txBox="1"/>
          <p:nvPr userDrawn="1"/>
        </p:nvSpPr>
        <p:spPr>
          <a:xfrm>
            <a:off x="1547664" y="620688"/>
            <a:ext cx="2376264" cy="323165"/>
          </a:xfrm>
          <a:prstGeom prst="rect">
            <a:avLst/>
          </a:prstGeom>
          <a:noFill/>
        </p:spPr>
        <p:txBody>
          <a:bodyPr wrap="square" rtlCol="0">
            <a:spAutoFit/>
          </a:bodyPr>
          <a:lstStyle/>
          <a:p>
            <a:r>
              <a:rPr lang="zh-TW" altLang="en-US" sz="1500" dirty="0">
                <a:solidFill>
                  <a:schemeClr val="bg2">
                    <a:lumMod val="50000"/>
                  </a:schemeClr>
                </a:solidFill>
                <a:latin typeface="微軟正黑體" pitchFamily="34" charset="-120"/>
                <a:ea typeface="微軟正黑體" pitchFamily="34" charset="-120"/>
              </a:rPr>
              <a:t>本資料</a:t>
            </a:r>
          </a:p>
        </p:txBody>
      </p:sp>
      <p:cxnSp>
        <p:nvCxnSpPr>
          <p:cNvPr id="29" name="直線接點 28"/>
          <p:cNvCxnSpPr/>
          <p:nvPr userDrawn="1"/>
        </p:nvCxnSpPr>
        <p:spPr>
          <a:xfrm flipV="1">
            <a:off x="2311879" y="808225"/>
            <a:ext cx="6580569" cy="265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userDrawn="1"/>
        </p:nvCxnSpPr>
        <p:spPr>
          <a:xfrm flipH="1">
            <a:off x="611560" y="260648"/>
            <a:ext cx="431992"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文字方塊 30"/>
          <p:cNvSpPr txBox="1"/>
          <p:nvPr userDrawn="1"/>
        </p:nvSpPr>
        <p:spPr>
          <a:xfrm>
            <a:off x="-36512" y="404664"/>
            <a:ext cx="648072" cy="369332"/>
          </a:xfrm>
          <a:prstGeom prst="rect">
            <a:avLst/>
          </a:prstGeom>
          <a:noFill/>
        </p:spPr>
        <p:txBody>
          <a:bodyPr wrap="square" rtlCol="0">
            <a:spAutoFit/>
          </a:bodyPr>
          <a:lstStyle/>
          <a:p>
            <a:r>
              <a:rPr lang="en-US" altLang="zh-TW" dirty="0">
                <a:latin typeface="Gisha" pitchFamily="34" charset="-79"/>
                <a:cs typeface="Gisha" pitchFamily="34" charset="-79"/>
              </a:rPr>
              <a:t>M</a:t>
            </a:r>
            <a:r>
              <a:rPr lang="en-US" altLang="zh-TW" sz="1000" dirty="0">
                <a:latin typeface="Gisha" pitchFamily="34" charset="-79"/>
                <a:cs typeface="Gisha" pitchFamily="34" charset="-79"/>
              </a:rPr>
              <a:t>ENU</a:t>
            </a:r>
            <a:endParaRPr lang="zh-TW" altLang="en-US" sz="1000" dirty="0">
              <a:latin typeface="Gisha" pitchFamily="34" charset="-79"/>
              <a:cs typeface="Gisha" pitchFamily="34"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公益活動相關資料">
    <p:spTree>
      <p:nvGrpSpPr>
        <p:cNvPr id="1" name=""/>
        <p:cNvGrpSpPr/>
        <p:nvPr/>
      </p:nvGrpSpPr>
      <p:grpSpPr>
        <a:xfrm>
          <a:off x="0" y="0"/>
          <a:ext cx="0" cy="0"/>
          <a:chOff x="0" y="0"/>
          <a:chExt cx="0" cy="0"/>
        </a:xfrm>
      </p:grpSpPr>
      <p:grpSp>
        <p:nvGrpSpPr>
          <p:cNvPr id="7" name="群組 15"/>
          <p:cNvGrpSpPr/>
          <p:nvPr userDrawn="1"/>
        </p:nvGrpSpPr>
        <p:grpSpPr>
          <a:xfrm>
            <a:off x="1115616" y="332656"/>
            <a:ext cx="504056" cy="626711"/>
            <a:chOff x="1403648" y="433151"/>
            <a:chExt cx="504056" cy="626711"/>
          </a:xfrm>
        </p:grpSpPr>
        <p:grpSp>
          <p:nvGrpSpPr>
            <p:cNvPr id="8" name="群組 14"/>
            <p:cNvGrpSpPr/>
            <p:nvPr/>
          </p:nvGrpSpPr>
          <p:grpSpPr>
            <a:xfrm>
              <a:off x="1403648" y="433151"/>
              <a:ext cx="504056" cy="547577"/>
              <a:chOff x="1403648" y="433151"/>
              <a:chExt cx="504056" cy="547577"/>
            </a:xfrm>
          </p:grpSpPr>
          <p:sp>
            <p:nvSpPr>
              <p:cNvPr id="10" name="矩形 9"/>
              <p:cNvSpPr/>
              <p:nvPr/>
            </p:nvSpPr>
            <p:spPr>
              <a:xfrm>
                <a:off x="1403648" y="476672"/>
                <a:ext cx="504056" cy="5040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接點 10"/>
              <p:cNvCxnSpPr/>
              <p:nvPr/>
            </p:nvCxnSpPr>
            <p:spPr>
              <a:xfrm rot="8220000">
                <a:off x="1514132" y="433151"/>
                <a:ext cx="0" cy="324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文字方塊 8"/>
            <p:cNvSpPr txBox="1"/>
            <p:nvPr/>
          </p:nvSpPr>
          <p:spPr>
            <a:xfrm>
              <a:off x="1547664" y="659752"/>
              <a:ext cx="360040" cy="400110"/>
            </a:xfrm>
            <a:prstGeom prst="rect">
              <a:avLst/>
            </a:prstGeom>
            <a:noFill/>
          </p:spPr>
          <p:txBody>
            <a:bodyPr wrap="square" rtlCol="0">
              <a:spAutoFit/>
            </a:bodyPr>
            <a:lstStyle/>
            <a:p>
              <a:r>
                <a:rPr lang="zh-TW" altLang="en-US" sz="2000" dirty="0">
                  <a:solidFill>
                    <a:schemeClr val="bg1"/>
                  </a:solidFill>
                  <a:latin typeface="微軟正黑體" pitchFamily="34" charset="-120"/>
                  <a:ea typeface="微軟正黑體" pitchFamily="34" charset="-120"/>
                </a:rPr>
                <a:t>經</a:t>
              </a:r>
            </a:p>
          </p:txBody>
        </p:sp>
      </p:grpSp>
      <p:sp>
        <p:nvSpPr>
          <p:cNvPr id="12" name="文字方塊 11"/>
          <p:cNvSpPr txBox="1"/>
          <p:nvPr userDrawn="1"/>
        </p:nvSpPr>
        <p:spPr>
          <a:xfrm>
            <a:off x="1547664" y="620688"/>
            <a:ext cx="1656184" cy="323165"/>
          </a:xfrm>
          <a:prstGeom prst="rect">
            <a:avLst/>
          </a:prstGeom>
          <a:noFill/>
        </p:spPr>
        <p:txBody>
          <a:bodyPr wrap="square" rtlCol="0">
            <a:spAutoFit/>
          </a:bodyPr>
          <a:lstStyle/>
          <a:p>
            <a:r>
              <a:rPr lang="zh-TW" altLang="en-US" sz="1500" dirty="0">
                <a:solidFill>
                  <a:schemeClr val="bg2">
                    <a:lumMod val="50000"/>
                  </a:schemeClr>
                </a:solidFill>
                <a:latin typeface="微軟正黑體" pitchFamily="34" charset="-120"/>
                <a:ea typeface="微軟正黑體" pitchFamily="34" charset="-120"/>
              </a:rPr>
              <a:t>營策略</a:t>
            </a:r>
          </a:p>
        </p:txBody>
      </p:sp>
      <p:cxnSp>
        <p:nvCxnSpPr>
          <p:cNvPr id="14" name="直線接點 13"/>
          <p:cNvCxnSpPr/>
          <p:nvPr userDrawn="1"/>
        </p:nvCxnSpPr>
        <p:spPr>
          <a:xfrm flipH="1">
            <a:off x="611560" y="260648"/>
            <a:ext cx="431992"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字方塊 16"/>
          <p:cNvSpPr txBox="1"/>
          <p:nvPr userDrawn="1"/>
        </p:nvSpPr>
        <p:spPr>
          <a:xfrm>
            <a:off x="-36512" y="404664"/>
            <a:ext cx="648072" cy="369332"/>
          </a:xfrm>
          <a:prstGeom prst="rect">
            <a:avLst/>
          </a:prstGeom>
          <a:noFill/>
        </p:spPr>
        <p:txBody>
          <a:bodyPr wrap="square" rtlCol="0">
            <a:spAutoFit/>
          </a:bodyPr>
          <a:lstStyle/>
          <a:p>
            <a:r>
              <a:rPr lang="en-US" altLang="zh-TW" dirty="0">
                <a:latin typeface="Gisha" pitchFamily="34" charset="-79"/>
                <a:cs typeface="Gisha" pitchFamily="34" charset="-79"/>
              </a:rPr>
              <a:t>M</a:t>
            </a:r>
            <a:r>
              <a:rPr lang="en-US" altLang="zh-TW" sz="1000" dirty="0">
                <a:latin typeface="Gisha" pitchFamily="34" charset="-79"/>
                <a:cs typeface="Gisha" pitchFamily="34" charset="-79"/>
              </a:rPr>
              <a:t>ENU</a:t>
            </a:r>
            <a:endParaRPr lang="zh-TW" altLang="en-US" sz="1000" dirty="0">
              <a:latin typeface="Gisha" pitchFamily="34" charset="-79"/>
              <a:cs typeface="Gisha" pitchFamily="34" charset="-79"/>
            </a:endParaRPr>
          </a:p>
        </p:txBody>
      </p:sp>
      <p:cxnSp>
        <p:nvCxnSpPr>
          <p:cNvPr id="15" name="直線接點 14"/>
          <p:cNvCxnSpPr/>
          <p:nvPr userDrawn="1"/>
        </p:nvCxnSpPr>
        <p:spPr>
          <a:xfrm>
            <a:off x="2272352" y="805218"/>
            <a:ext cx="6620096" cy="300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歷年代表作品">
    <p:spTree>
      <p:nvGrpSpPr>
        <p:cNvPr id="1" name=""/>
        <p:cNvGrpSpPr/>
        <p:nvPr/>
      </p:nvGrpSpPr>
      <p:grpSpPr>
        <a:xfrm>
          <a:off x="0" y="0"/>
          <a:ext cx="0" cy="0"/>
          <a:chOff x="0" y="0"/>
          <a:chExt cx="0" cy="0"/>
        </a:xfrm>
      </p:grpSpPr>
      <p:grpSp>
        <p:nvGrpSpPr>
          <p:cNvPr id="3" name="群組 2"/>
          <p:cNvGrpSpPr/>
          <p:nvPr userDrawn="1"/>
        </p:nvGrpSpPr>
        <p:grpSpPr>
          <a:xfrm>
            <a:off x="1115616" y="332656"/>
            <a:ext cx="504056" cy="626711"/>
            <a:chOff x="1403648" y="433151"/>
            <a:chExt cx="504056" cy="626711"/>
          </a:xfrm>
        </p:grpSpPr>
        <p:grpSp>
          <p:nvGrpSpPr>
            <p:cNvPr id="4" name="群組 14"/>
            <p:cNvGrpSpPr/>
            <p:nvPr/>
          </p:nvGrpSpPr>
          <p:grpSpPr>
            <a:xfrm>
              <a:off x="1403648" y="433151"/>
              <a:ext cx="504056" cy="547577"/>
              <a:chOff x="1403648" y="433151"/>
              <a:chExt cx="504056" cy="547577"/>
            </a:xfrm>
          </p:grpSpPr>
          <p:sp>
            <p:nvSpPr>
              <p:cNvPr id="6" name="矩形 5"/>
              <p:cNvSpPr/>
              <p:nvPr/>
            </p:nvSpPr>
            <p:spPr>
              <a:xfrm>
                <a:off x="1403648" y="476672"/>
                <a:ext cx="504056" cy="5040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p:nvPr/>
            </p:nvCxnSpPr>
            <p:spPr>
              <a:xfrm rot="8220000">
                <a:off x="1514132" y="433151"/>
                <a:ext cx="0" cy="324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文字方塊 4"/>
            <p:cNvSpPr txBox="1"/>
            <p:nvPr/>
          </p:nvSpPr>
          <p:spPr>
            <a:xfrm>
              <a:off x="1547664" y="659752"/>
              <a:ext cx="360040" cy="400110"/>
            </a:xfrm>
            <a:prstGeom prst="rect">
              <a:avLst/>
            </a:prstGeom>
            <a:noFill/>
          </p:spPr>
          <p:txBody>
            <a:bodyPr wrap="square" rtlCol="0">
              <a:spAutoFit/>
            </a:bodyPr>
            <a:lstStyle/>
            <a:p>
              <a:r>
                <a:rPr lang="zh-TW" altLang="en-US" sz="2000" dirty="0">
                  <a:solidFill>
                    <a:schemeClr val="bg1"/>
                  </a:solidFill>
                  <a:latin typeface="微軟正黑體" pitchFamily="34" charset="-120"/>
                  <a:ea typeface="微軟正黑體" pitchFamily="34" charset="-120"/>
                </a:rPr>
                <a:t>財</a:t>
              </a:r>
            </a:p>
          </p:txBody>
        </p:sp>
      </p:grpSp>
      <p:sp>
        <p:nvSpPr>
          <p:cNvPr id="8" name="文字方塊 7"/>
          <p:cNvSpPr txBox="1"/>
          <p:nvPr userDrawn="1"/>
        </p:nvSpPr>
        <p:spPr>
          <a:xfrm>
            <a:off x="1547664" y="620688"/>
            <a:ext cx="1656184" cy="323165"/>
          </a:xfrm>
          <a:prstGeom prst="rect">
            <a:avLst/>
          </a:prstGeom>
          <a:noFill/>
        </p:spPr>
        <p:txBody>
          <a:bodyPr wrap="square" rtlCol="0">
            <a:spAutoFit/>
          </a:bodyPr>
          <a:lstStyle/>
          <a:p>
            <a:r>
              <a:rPr lang="zh-TW" altLang="en-US" sz="1500" dirty="0">
                <a:solidFill>
                  <a:schemeClr val="bg2">
                    <a:lumMod val="50000"/>
                  </a:schemeClr>
                </a:solidFill>
                <a:latin typeface="微軟正黑體" pitchFamily="34" charset="-120"/>
                <a:ea typeface="微軟正黑體" pitchFamily="34" charset="-120"/>
              </a:rPr>
              <a:t>務數據</a:t>
            </a:r>
          </a:p>
        </p:txBody>
      </p:sp>
      <p:cxnSp>
        <p:nvCxnSpPr>
          <p:cNvPr id="9" name="直線接點 8"/>
          <p:cNvCxnSpPr/>
          <p:nvPr userDrawn="1"/>
        </p:nvCxnSpPr>
        <p:spPr>
          <a:xfrm flipH="1">
            <a:off x="611560" y="260648"/>
            <a:ext cx="431992"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userDrawn="1"/>
        </p:nvSpPr>
        <p:spPr>
          <a:xfrm>
            <a:off x="-36512" y="404664"/>
            <a:ext cx="648072" cy="369332"/>
          </a:xfrm>
          <a:prstGeom prst="rect">
            <a:avLst/>
          </a:prstGeom>
          <a:noFill/>
        </p:spPr>
        <p:txBody>
          <a:bodyPr wrap="square" rtlCol="0">
            <a:spAutoFit/>
          </a:bodyPr>
          <a:lstStyle/>
          <a:p>
            <a:r>
              <a:rPr lang="en-US" altLang="zh-TW" dirty="0">
                <a:latin typeface="Gisha" pitchFamily="34" charset="-79"/>
                <a:cs typeface="Gisha" pitchFamily="34" charset="-79"/>
              </a:rPr>
              <a:t>M</a:t>
            </a:r>
            <a:r>
              <a:rPr lang="en-US" altLang="zh-TW" sz="1000" dirty="0">
                <a:latin typeface="Gisha" pitchFamily="34" charset="-79"/>
                <a:cs typeface="Gisha" pitchFamily="34" charset="-79"/>
              </a:rPr>
              <a:t>ENU</a:t>
            </a:r>
            <a:endParaRPr lang="zh-TW" altLang="en-US" sz="1000" dirty="0">
              <a:latin typeface="Gisha" pitchFamily="34" charset="-79"/>
              <a:cs typeface="Gisha" pitchFamily="34" charset="-79"/>
            </a:endParaRPr>
          </a:p>
        </p:txBody>
      </p:sp>
      <p:cxnSp>
        <p:nvCxnSpPr>
          <p:cNvPr id="12" name="直線接點 11"/>
          <p:cNvCxnSpPr/>
          <p:nvPr userDrawn="1"/>
        </p:nvCxnSpPr>
        <p:spPr>
          <a:xfrm>
            <a:off x="2272352" y="805218"/>
            <a:ext cx="6620096" cy="300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工地管理維護">
    <p:spTree>
      <p:nvGrpSpPr>
        <p:cNvPr id="1" name=""/>
        <p:cNvGrpSpPr/>
        <p:nvPr/>
      </p:nvGrpSpPr>
      <p:grpSpPr>
        <a:xfrm>
          <a:off x="0" y="0"/>
          <a:ext cx="0" cy="0"/>
          <a:chOff x="0" y="0"/>
          <a:chExt cx="0" cy="0"/>
        </a:xfrm>
      </p:grpSpPr>
      <p:grpSp>
        <p:nvGrpSpPr>
          <p:cNvPr id="8" name="群組 15"/>
          <p:cNvGrpSpPr/>
          <p:nvPr userDrawn="1"/>
        </p:nvGrpSpPr>
        <p:grpSpPr>
          <a:xfrm>
            <a:off x="1115616" y="332656"/>
            <a:ext cx="504056" cy="626711"/>
            <a:chOff x="1403648" y="433151"/>
            <a:chExt cx="504056" cy="626711"/>
          </a:xfrm>
        </p:grpSpPr>
        <p:grpSp>
          <p:nvGrpSpPr>
            <p:cNvPr id="9" name="群組 14"/>
            <p:cNvGrpSpPr/>
            <p:nvPr/>
          </p:nvGrpSpPr>
          <p:grpSpPr>
            <a:xfrm>
              <a:off x="1403648" y="433151"/>
              <a:ext cx="504056" cy="547577"/>
              <a:chOff x="1403648" y="433151"/>
              <a:chExt cx="504056" cy="547577"/>
            </a:xfrm>
          </p:grpSpPr>
          <p:sp>
            <p:nvSpPr>
              <p:cNvPr id="11" name="矩形 10"/>
              <p:cNvSpPr/>
              <p:nvPr/>
            </p:nvSpPr>
            <p:spPr>
              <a:xfrm>
                <a:off x="1403648" y="476672"/>
                <a:ext cx="504056" cy="5040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p:cNvCxnSpPr/>
              <p:nvPr/>
            </p:nvCxnSpPr>
            <p:spPr>
              <a:xfrm rot="8220000">
                <a:off x="1514132" y="433151"/>
                <a:ext cx="0" cy="324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文字方塊 9"/>
            <p:cNvSpPr txBox="1"/>
            <p:nvPr/>
          </p:nvSpPr>
          <p:spPr>
            <a:xfrm>
              <a:off x="1547664" y="659752"/>
              <a:ext cx="360040" cy="400110"/>
            </a:xfrm>
            <a:prstGeom prst="rect">
              <a:avLst/>
            </a:prstGeom>
            <a:noFill/>
          </p:spPr>
          <p:txBody>
            <a:bodyPr wrap="square" rtlCol="0">
              <a:spAutoFit/>
            </a:bodyPr>
            <a:lstStyle/>
            <a:p>
              <a:r>
                <a:rPr lang="zh-TW" altLang="en-US" sz="2000" dirty="0">
                  <a:solidFill>
                    <a:schemeClr val="bg1"/>
                  </a:solidFill>
                  <a:latin typeface="微軟正黑體" pitchFamily="34" charset="-120"/>
                  <a:ea typeface="微軟正黑體" pitchFamily="34" charset="-120"/>
                </a:rPr>
                <a:t>營</a:t>
              </a:r>
            </a:p>
          </p:txBody>
        </p:sp>
      </p:grpSp>
      <p:sp>
        <p:nvSpPr>
          <p:cNvPr id="13" name="文字方塊 12"/>
          <p:cNvSpPr txBox="1"/>
          <p:nvPr userDrawn="1"/>
        </p:nvSpPr>
        <p:spPr>
          <a:xfrm>
            <a:off x="1547664" y="620688"/>
            <a:ext cx="1656184" cy="323165"/>
          </a:xfrm>
          <a:prstGeom prst="rect">
            <a:avLst/>
          </a:prstGeom>
          <a:noFill/>
        </p:spPr>
        <p:txBody>
          <a:bodyPr wrap="square" rtlCol="0">
            <a:spAutoFit/>
          </a:bodyPr>
          <a:lstStyle/>
          <a:p>
            <a:r>
              <a:rPr lang="zh-TW" altLang="en-US" sz="1500" dirty="0">
                <a:solidFill>
                  <a:schemeClr val="bg2">
                    <a:lumMod val="50000"/>
                  </a:schemeClr>
                </a:solidFill>
                <a:latin typeface="微軟正黑體" pitchFamily="34" charset="-120"/>
                <a:ea typeface="微軟正黑體" pitchFamily="34" charset="-120"/>
              </a:rPr>
              <a:t>運概況</a:t>
            </a:r>
            <a:r>
              <a:rPr lang="en-US" altLang="zh-TW" sz="1500" dirty="0">
                <a:solidFill>
                  <a:schemeClr val="bg2">
                    <a:lumMod val="50000"/>
                  </a:schemeClr>
                </a:solidFill>
                <a:latin typeface="微軟正黑體" pitchFamily="34" charset="-120"/>
                <a:ea typeface="微軟正黑體" pitchFamily="34" charset="-120"/>
              </a:rPr>
              <a:t>-</a:t>
            </a:r>
            <a:r>
              <a:rPr lang="en-US" altLang="zh-TW" sz="1500" dirty="0" err="1">
                <a:solidFill>
                  <a:schemeClr val="bg2">
                    <a:lumMod val="50000"/>
                  </a:schemeClr>
                </a:solidFill>
                <a:latin typeface="微軟正黑體" pitchFamily="34" charset="-120"/>
                <a:ea typeface="微軟正黑體" pitchFamily="34" charset="-120"/>
              </a:rPr>
              <a:t>成屋個案</a:t>
            </a:r>
            <a:endParaRPr lang="zh-TW" altLang="en-US" sz="1500" dirty="0">
              <a:solidFill>
                <a:schemeClr val="bg2">
                  <a:lumMod val="50000"/>
                </a:schemeClr>
              </a:solidFill>
              <a:latin typeface="微軟正黑體" pitchFamily="34" charset="-120"/>
              <a:ea typeface="微軟正黑體" pitchFamily="34" charset="-120"/>
            </a:endParaRPr>
          </a:p>
        </p:txBody>
      </p:sp>
      <p:cxnSp>
        <p:nvCxnSpPr>
          <p:cNvPr id="14" name="直線接點 13"/>
          <p:cNvCxnSpPr/>
          <p:nvPr userDrawn="1"/>
        </p:nvCxnSpPr>
        <p:spPr>
          <a:xfrm>
            <a:off x="3135086" y="807522"/>
            <a:ext cx="5756746" cy="70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userDrawn="1"/>
        </p:nvCxnSpPr>
        <p:spPr>
          <a:xfrm flipH="1">
            <a:off x="611560" y="260648"/>
            <a:ext cx="431992"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userDrawn="1"/>
        </p:nvSpPr>
        <p:spPr>
          <a:xfrm>
            <a:off x="-36512" y="404664"/>
            <a:ext cx="648072" cy="369332"/>
          </a:xfrm>
          <a:prstGeom prst="rect">
            <a:avLst/>
          </a:prstGeom>
          <a:noFill/>
        </p:spPr>
        <p:txBody>
          <a:bodyPr wrap="square" rtlCol="0">
            <a:spAutoFit/>
          </a:bodyPr>
          <a:lstStyle/>
          <a:p>
            <a:r>
              <a:rPr lang="en-US" altLang="zh-TW" dirty="0">
                <a:latin typeface="Gisha" pitchFamily="34" charset="-79"/>
                <a:cs typeface="Gisha" pitchFamily="34" charset="-79"/>
              </a:rPr>
              <a:t>M</a:t>
            </a:r>
            <a:r>
              <a:rPr lang="en-US" altLang="zh-TW" sz="1000" dirty="0">
                <a:latin typeface="Gisha" pitchFamily="34" charset="-79"/>
                <a:cs typeface="Gisha" pitchFamily="34" charset="-79"/>
              </a:rPr>
              <a:t>ENU</a:t>
            </a:r>
            <a:endParaRPr lang="zh-TW" altLang="en-US" sz="1000" dirty="0">
              <a:latin typeface="Gisha" pitchFamily="34" charset="-79"/>
              <a:cs typeface="Gisha" pitchFamily="34"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工地管理維護">
    <p:spTree>
      <p:nvGrpSpPr>
        <p:cNvPr id="1" name=""/>
        <p:cNvGrpSpPr/>
        <p:nvPr/>
      </p:nvGrpSpPr>
      <p:grpSpPr>
        <a:xfrm>
          <a:off x="0" y="0"/>
          <a:ext cx="0" cy="0"/>
          <a:chOff x="0" y="0"/>
          <a:chExt cx="0" cy="0"/>
        </a:xfrm>
      </p:grpSpPr>
      <p:grpSp>
        <p:nvGrpSpPr>
          <p:cNvPr id="2" name="群組 15"/>
          <p:cNvGrpSpPr/>
          <p:nvPr userDrawn="1"/>
        </p:nvGrpSpPr>
        <p:grpSpPr>
          <a:xfrm>
            <a:off x="1115616" y="332656"/>
            <a:ext cx="504056" cy="626711"/>
            <a:chOff x="1403648" y="433151"/>
            <a:chExt cx="504056" cy="626711"/>
          </a:xfrm>
        </p:grpSpPr>
        <p:grpSp>
          <p:nvGrpSpPr>
            <p:cNvPr id="3" name="群組 14"/>
            <p:cNvGrpSpPr/>
            <p:nvPr/>
          </p:nvGrpSpPr>
          <p:grpSpPr>
            <a:xfrm>
              <a:off x="1403648" y="433151"/>
              <a:ext cx="504056" cy="547577"/>
              <a:chOff x="1403648" y="433151"/>
              <a:chExt cx="504056" cy="547577"/>
            </a:xfrm>
          </p:grpSpPr>
          <p:sp>
            <p:nvSpPr>
              <p:cNvPr id="11" name="矩形 10"/>
              <p:cNvSpPr/>
              <p:nvPr/>
            </p:nvSpPr>
            <p:spPr>
              <a:xfrm>
                <a:off x="1403648" y="476672"/>
                <a:ext cx="504056" cy="5040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p:cNvCxnSpPr/>
              <p:nvPr/>
            </p:nvCxnSpPr>
            <p:spPr>
              <a:xfrm rot="8220000">
                <a:off x="1514132" y="433151"/>
                <a:ext cx="0" cy="324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文字方塊 9"/>
            <p:cNvSpPr txBox="1"/>
            <p:nvPr/>
          </p:nvSpPr>
          <p:spPr>
            <a:xfrm>
              <a:off x="1547664" y="659752"/>
              <a:ext cx="360040" cy="400110"/>
            </a:xfrm>
            <a:prstGeom prst="rect">
              <a:avLst/>
            </a:prstGeom>
            <a:noFill/>
          </p:spPr>
          <p:txBody>
            <a:bodyPr wrap="square" rtlCol="0">
              <a:spAutoFit/>
            </a:bodyPr>
            <a:lstStyle/>
            <a:p>
              <a:r>
                <a:rPr lang="zh-TW" altLang="en-US" sz="2000" dirty="0">
                  <a:solidFill>
                    <a:schemeClr val="bg1"/>
                  </a:solidFill>
                  <a:latin typeface="微軟正黑體" pitchFamily="34" charset="-120"/>
                  <a:ea typeface="微軟正黑體" pitchFamily="34" charset="-120"/>
                </a:rPr>
                <a:t>營</a:t>
              </a:r>
            </a:p>
          </p:txBody>
        </p:sp>
      </p:grpSp>
      <p:sp>
        <p:nvSpPr>
          <p:cNvPr id="13" name="文字方塊 12"/>
          <p:cNvSpPr txBox="1"/>
          <p:nvPr userDrawn="1"/>
        </p:nvSpPr>
        <p:spPr>
          <a:xfrm>
            <a:off x="1547664" y="620688"/>
            <a:ext cx="1656184" cy="323165"/>
          </a:xfrm>
          <a:prstGeom prst="rect">
            <a:avLst/>
          </a:prstGeom>
          <a:noFill/>
        </p:spPr>
        <p:txBody>
          <a:bodyPr wrap="square" rtlCol="0">
            <a:spAutoFit/>
          </a:bodyPr>
          <a:lstStyle/>
          <a:p>
            <a:r>
              <a:rPr lang="zh-TW" altLang="en-US" sz="1500" dirty="0">
                <a:solidFill>
                  <a:schemeClr val="bg2">
                    <a:lumMod val="50000"/>
                  </a:schemeClr>
                </a:solidFill>
                <a:latin typeface="微軟正黑體" pitchFamily="34" charset="-120"/>
                <a:ea typeface="微軟正黑體" pitchFamily="34" charset="-120"/>
              </a:rPr>
              <a:t>運概況</a:t>
            </a:r>
            <a:r>
              <a:rPr lang="en-US" altLang="zh-TW" sz="1500" dirty="0">
                <a:solidFill>
                  <a:schemeClr val="bg2">
                    <a:lumMod val="50000"/>
                  </a:schemeClr>
                </a:solidFill>
                <a:latin typeface="微軟正黑體" pitchFamily="34" charset="-120"/>
                <a:ea typeface="微軟正黑體" pitchFamily="34" charset="-120"/>
              </a:rPr>
              <a:t>-</a:t>
            </a:r>
            <a:r>
              <a:rPr lang="zh-TW" altLang="en-US" sz="1500" dirty="0">
                <a:solidFill>
                  <a:schemeClr val="bg2">
                    <a:lumMod val="50000"/>
                  </a:schemeClr>
                </a:solidFill>
                <a:latin typeface="微軟正黑體" pitchFamily="34" charset="-120"/>
                <a:ea typeface="微軟正黑體" pitchFamily="34" charset="-120"/>
              </a:rPr>
              <a:t>預售</a:t>
            </a:r>
            <a:r>
              <a:rPr lang="en-US" altLang="zh-TW" sz="1500" dirty="0" err="1">
                <a:solidFill>
                  <a:schemeClr val="bg2">
                    <a:lumMod val="50000"/>
                  </a:schemeClr>
                </a:solidFill>
                <a:latin typeface="微軟正黑體" pitchFamily="34" charset="-120"/>
                <a:ea typeface="微軟正黑體" pitchFamily="34" charset="-120"/>
              </a:rPr>
              <a:t>個案</a:t>
            </a:r>
            <a:endParaRPr lang="zh-TW" altLang="en-US" sz="1500" dirty="0">
              <a:solidFill>
                <a:schemeClr val="bg2">
                  <a:lumMod val="50000"/>
                </a:schemeClr>
              </a:solidFill>
              <a:latin typeface="微軟正黑體" pitchFamily="34" charset="-120"/>
              <a:ea typeface="微軟正黑體" pitchFamily="34" charset="-120"/>
            </a:endParaRPr>
          </a:p>
        </p:txBody>
      </p:sp>
      <p:cxnSp>
        <p:nvCxnSpPr>
          <p:cNvPr id="14" name="直線接點 13"/>
          <p:cNvCxnSpPr/>
          <p:nvPr userDrawn="1"/>
        </p:nvCxnSpPr>
        <p:spPr>
          <a:xfrm>
            <a:off x="3135086" y="807522"/>
            <a:ext cx="5756746" cy="70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userDrawn="1"/>
        </p:nvCxnSpPr>
        <p:spPr>
          <a:xfrm flipH="1">
            <a:off x="611560" y="260648"/>
            <a:ext cx="431992"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userDrawn="1"/>
        </p:nvSpPr>
        <p:spPr>
          <a:xfrm>
            <a:off x="-36512" y="404664"/>
            <a:ext cx="648072" cy="369332"/>
          </a:xfrm>
          <a:prstGeom prst="rect">
            <a:avLst/>
          </a:prstGeom>
          <a:noFill/>
        </p:spPr>
        <p:txBody>
          <a:bodyPr wrap="square" rtlCol="0">
            <a:spAutoFit/>
          </a:bodyPr>
          <a:lstStyle/>
          <a:p>
            <a:r>
              <a:rPr lang="en-US" altLang="zh-TW" dirty="0">
                <a:latin typeface="Gisha" pitchFamily="34" charset="-79"/>
                <a:cs typeface="Gisha" pitchFamily="34" charset="-79"/>
              </a:rPr>
              <a:t>M</a:t>
            </a:r>
            <a:r>
              <a:rPr lang="en-US" altLang="zh-TW" sz="1000" dirty="0">
                <a:latin typeface="Gisha" pitchFamily="34" charset="-79"/>
                <a:cs typeface="Gisha" pitchFamily="34" charset="-79"/>
              </a:rPr>
              <a:t>ENU</a:t>
            </a:r>
            <a:endParaRPr lang="zh-TW" altLang="en-US" sz="1000" dirty="0">
              <a:latin typeface="Gisha" pitchFamily="34" charset="-79"/>
              <a:cs typeface="Gisha" pitchFamily="34"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_工地管理維護">
    <p:spTree>
      <p:nvGrpSpPr>
        <p:cNvPr id="1" name=""/>
        <p:cNvGrpSpPr/>
        <p:nvPr/>
      </p:nvGrpSpPr>
      <p:grpSpPr>
        <a:xfrm>
          <a:off x="0" y="0"/>
          <a:ext cx="0" cy="0"/>
          <a:chOff x="0" y="0"/>
          <a:chExt cx="0" cy="0"/>
        </a:xfrm>
      </p:grpSpPr>
      <p:grpSp>
        <p:nvGrpSpPr>
          <p:cNvPr id="2" name="群組 15"/>
          <p:cNvGrpSpPr/>
          <p:nvPr userDrawn="1"/>
        </p:nvGrpSpPr>
        <p:grpSpPr>
          <a:xfrm>
            <a:off x="1115616" y="332656"/>
            <a:ext cx="504056" cy="626711"/>
            <a:chOff x="1403648" y="433151"/>
            <a:chExt cx="504056" cy="626711"/>
          </a:xfrm>
        </p:grpSpPr>
        <p:grpSp>
          <p:nvGrpSpPr>
            <p:cNvPr id="3" name="群組 14"/>
            <p:cNvGrpSpPr/>
            <p:nvPr/>
          </p:nvGrpSpPr>
          <p:grpSpPr>
            <a:xfrm>
              <a:off x="1403648" y="433151"/>
              <a:ext cx="504056" cy="547577"/>
              <a:chOff x="1403648" y="433151"/>
              <a:chExt cx="504056" cy="547577"/>
            </a:xfrm>
          </p:grpSpPr>
          <p:sp>
            <p:nvSpPr>
              <p:cNvPr id="11" name="矩形 10"/>
              <p:cNvSpPr/>
              <p:nvPr/>
            </p:nvSpPr>
            <p:spPr>
              <a:xfrm>
                <a:off x="1403648" y="476672"/>
                <a:ext cx="504056" cy="5040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p:cNvCxnSpPr/>
              <p:nvPr/>
            </p:nvCxnSpPr>
            <p:spPr>
              <a:xfrm rot="8220000">
                <a:off x="1514132" y="433151"/>
                <a:ext cx="0" cy="324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文字方塊 9"/>
            <p:cNvSpPr txBox="1"/>
            <p:nvPr/>
          </p:nvSpPr>
          <p:spPr>
            <a:xfrm>
              <a:off x="1547664" y="659752"/>
              <a:ext cx="360040" cy="400110"/>
            </a:xfrm>
            <a:prstGeom prst="rect">
              <a:avLst/>
            </a:prstGeom>
            <a:noFill/>
          </p:spPr>
          <p:txBody>
            <a:bodyPr wrap="square" rtlCol="0">
              <a:spAutoFit/>
            </a:bodyPr>
            <a:lstStyle/>
            <a:p>
              <a:r>
                <a:rPr lang="zh-TW" altLang="en-US" sz="2000" dirty="0">
                  <a:solidFill>
                    <a:schemeClr val="bg1"/>
                  </a:solidFill>
                  <a:latin typeface="微軟正黑體" pitchFamily="34" charset="-120"/>
                  <a:ea typeface="微軟正黑體" pitchFamily="34" charset="-120"/>
                </a:rPr>
                <a:t>營</a:t>
              </a:r>
            </a:p>
          </p:txBody>
        </p:sp>
      </p:grpSp>
      <p:sp>
        <p:nvSpPr>
          <p:cNvPr id="13" name="文字方塊 12"/>
          <p:cNvSpPr txBox="1"/>
          <p:nvPr userDrawn="1"/>
        </p:nvSpPr>
        <p:spPr>
          <a:xfrm>
            <a:off x="1547664" y="620688"/>
            <a:ext cx="1656184" cy="323165"/>
          </a:xfrm>
          <a:prstGeom prst="rect">
            <a:avLst/>
          </a:prstGeom>
          <a:noFill/>
        </p:spPr>
        <p:txBody>
          <a:bodyPr wrap="square" rtlCol="0">
            <a:spAutoFit/>
          </a:bodyPr>
          <a:lstStyle/>
          <a:p>
            <a:r>
              <a:rPr lang="zh-TW" altLang="en-US" sz="1500" dirty="0">
                <a:solidFill>
                  <a:schemeClr val="bg2">
                    <a:lumMod val="50000"/>
                  </a:schemeClr>
                </a:solidFill>
                <a:latin typeface="微軟正黑體" pitchFamily="34" charset="-120"/>
                <a:ea typeface="微軟正黑體" pitchFamily="34" charset="-120"/>
              </a:rPr>
              <a:t>運概況</a:t>
            </a:r>
            <a:r>
              <a:rPr lang="en-US" altLang="zh-TW" sz="1500" dirty="0">
                <a:solidFill>
                  <a:schemeClr val="bg2">
                    <a:lumMod val="50000"/>
                  </a:schemeClr>
                </a:solidFill>
                <a:latin typeface="微軟正黑體" pitchFamily="34" charset="-120"/>
                <a:ea typeface="微軟正黑體" pitchFamily="34" charset="-120"/>
              </a:rPr>
              <a:t>-</a:t>
            </a:r>
            <a:r>
              <a:rPr lang="zh-TW" altLang="en-US" sz="1500" dirty="0">
                <a:solidFill>
                  <a:schemeClr val="bg2">
                    <a:lumMod val="50000"/>
                  </a:schemeClr>
                </a:solidFill>
                <a:latin typeface="微軟正黑體" pitchFamily="34" charset="-120"/>
                <a:ea typeface="微軟正黑體" pitchFamily="34" charset="-120"/>
              </a:rPr>
              <a:t>開發</a:t>
            </a:r>
            <a:r>
              <a:rPr lang="en-US" altLang="zh-TW" sz="1500" dirty="0" err="1">
                <a:solidFill>
                  <a:schemeClr val="bg2">
                    <a:lumMod val="50000"/>
                  </a:schemeClr>
                </a:solidFill>
                <a:latin typeface="微軟正黑體" pitchFamily="34" charset="-120"/>
                <a:ea typeface="微軟正黑體" pitchFamily="34" charset="-120"/>
              </a:rPr>
              <a:t>個案</a:t>
            </a:r>
            <a:endParaRPr lang="zh-TW" altLang="en-US" sz="1500" dirty="0">
              <a:solidFill>
                <a:schemeClr val="bg2">
                  <a:lumMod val="50000"/>
                </a:schemeClr>
              </a:solidFill>
              <a:latin typeface="微軟正黑體" pitchFamily="34" charset="-120"/>
              <a:ea typeface="微軟正黑體" pitchFamily="34" charset="-120"/>
            </a:endParaRPr>
          </a:p>
        </p:txBody>
      </p:sp>
      <p:cxnSp>
        <p:nvCxnSpPr>
          <p:cNvPr id="14" name="直線接點 13"/>
          <p:cNvCxnSpPr/>
          <p:nvPr userDrawn="1"/>
        </p:nvCxnSpPr>
        <p:spPr>
          <a:xfrm>
            <a:off x="3135086" y="807522"/>
            <a:ext cx="5756746" cy="70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userDrawn="1"/>
        </p:nvCxnSpPr>
        <p:spPr>
          <a:xfrm flipH="1">
            <a:off x="611560" y="260648"/>
            <a:ext cx="431992"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userDrawn="1"/>
        </p:nvSpPr>
        <p:spPr>
          <a:xfrm>
            <a:off x="-36512" y="404664"/>
            <a:ext cx="648072" cy="369332"/>
          </a:xfrm>
          <a:prstGeom prst="rect">
            <a:avLst/>
          </a:prstGeom>
          <a:noFill/>
        </p:spPr>
        <p:txBody>
          <a:bodyPr wrap="square" rtlCol="0">
            <a:spAutoFit/>
          </a:bodyPr>
          <a:lstStyle/>
          <a:p>
            <a:r>
              <a:rPr lang="en-US" altLang="zh-TW" dirty="0">
                <a:latin typeface="Gisha" pitchFamily="34" charset="-79"/>
                <a:cs typeface="Gisha" pitchFamily="34" charset="-79"/>
              </a:rPr>
              <a:t>M</a:t>
            </a:r>
            <a:r>
              <a:rPr lang="en-US" altLang="zh-TW" sz="1000" dirty="0">
                <a:latin typeface="Gisha" pitchFamily="34" charset="-79"/>
                <a:cs typeface="Gisha" pitchFamily="34" charset="-79"/>
              </a:rPr>
              <a:t>ENU</a:t>
            </a:r>
            <a:endParaRPr lang="zh-TW" altLang="en-US" sz="1000" dirty="0">
              <a:latin typeface="Gisha" pitchFamily="34" charset="-79"/>
              <a:cs typeface="Gisha" pitchFamily="34" charset="-79"/>
            </a:endParaRPr>
          </a:p>
        </p:txBody>
      </p:sp>
    </p:spTree>
    <p:extLst>
      <p:ext uri="{BB962C8B-B14F-4D97-AF65-F5344CB8AC3E}">
        <p14:creationId xmlns:p14="http://schemas.microsoft.com/office/powerpoint/2010/main" val="199250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nvSpPr>
        <p:spPr>
          <a:xfrm>
            <a:off x="-360" y="260648"/>
            <a:ext cx="1044000" cy="6597352"/>
          </a:xfrm>
          <a:prstGeom prst="rect">
            <a:avLst/>
          </a:prstGeom>
          <a:solidFill>
            <a:srgbClr val="CCC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userDrawn="1"/>
        </p:nvSpPr>
        <p:spPr>
          <a:xfrm>
            <a:off x="1042988" y="908050"/>
            <a:ext cx="792162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4"/>
          <p:cNvSpPr/>
          <p:nvPr userDrawn="1"/>
        </p:nvSpPr>
        <p:spPr>
          <a:xfrm>
            <a:off x="0" y="0"/>
            <a:ext cx="8676000" cy="260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userDrawn="1"/>
        </p:nvSpPr>
        <p:spPr>
          <a:xfrm>
            <a:off x="8694000" y="0"/>
            <a:ext cx="450000" cy="2606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6" name="群組 15"/>
          <p:cNvGrpSpPr/>
          <p:nvPr userDrawn="1"/>
        </p:nvGrpSpPr>
        <p:grpSpPr>
          <a:xfrm>
            <a:off x="7308304" y="-16351"/>
            <a:ext cx="1512168" cy="276999"/>
            <a:chOff x="7236296" y="-16351"/>
            <a:chExt cx="1512168" cy="276999"/>
          </a:xfrm>
        </p:grpSpPr>
        <p:sp>
          <p:nvSpPr>
            <p:cNvPr id="17" name="文字方塊 16"/>
            <p:cNvSpPr txBox="1"/>
            <p:nvPr userDrawn="1"/>
          </p:nvSpPr>
          <p:spPr bwMode="auto">
            <a:xfrm>
              <a:off x="7236296" y="-16351"/>
              <a:ext cx="1512168" cy="276999"/>
            </a:xfrm>
            <a:prstGeom prst="rect">
              <a:avLst/>
            </a:prstGeom>
            <a:noFill/>
          </p:spPr>
          <p:txBody>
            <a:bodyPr wrap="square">
              <a:spAutoFit/>
            </a:bodyPr>
            <a:lstStyle/>
            <a:p>
              <a:pPr>
                <a:defRPr/>
              </a:pPr>
              <a:r>
                <a:rPr lang="zh-TW" altLang="en-US" sz="1200" dirty="0">
                  <a:solidFill>
                    <a:schemeClr val="tx1">
                      <a:lumMod val="65000"/>
                      <a:lumOff val="35000"/>
                    </a:schemeClr>
                  </a:solidFill>
                  <a:effectLst>
                    <a:outerShdw blurRad="38100" dist="38100" dir="2700000" algn="tl">
                      <a:srgbClr val="000000">
                        <a:alpha val="43137"/>
                      </a:srgbClr>
                    </a:outerShdw>
                  </a:effectLst>
                  <a:latin typeface="華康黑體 Std W9" pitchFamily="34" charset="-120"/>
                  <a:ea typeface="華康黑體 Std W9" pitchFamily="34" charset="-120"/>
                </a:rPr>
                <a:t> </a:t>
              </a:r>
              <a:r>
                <a:rPr lang="en-US" altLang="zh-TW" sz="1200" kern="1200" dirty="0">
                  <a:solidFill>
                    <a:schemeClr val="tx1">
                      <a:lumMod val="65000"/>
                      <a:lumOff val="35000"/>
                    </a:schemeClr>
                  </a:solidFill>
                  <a:effectLst/>
                  <a:latin typeface="華康黑體 Std W9" pitchFamily="34" charset="-120"/>
                  <a:ea typeface="華康黑體 Std W9" pitchFamily="34" charset="-120"/>
                  <a:cs typeface="+mn-cs"/>
                </a:rPr>
                <a:t>-</a:t>
              </a:r>
              <a:r>
                <a:rPr lang="en-US" altLang="zh-TW" sz="1200" dirty="0">
                  <a:solidFill>
                    <a:schemeClr val="tx1">
                      <a:lumMod val="65000"/>
                      <a:lumOff val="35000"/>
                    </a:schemeClr>
                  </a:solidFill>
                  <a:effectLst>
                    <a:outerShdw blurRad="38100" dist="38100" dir="2700000" algn="tl">
                      <a:srgbClr val="000000">
                        <a:alpha val="43137"/>
                      </a:srgbClr>
                    </a:outerShdw>
                  </a:effectLst>
                  <a:latin typeface="華康黑體 Std W9" pitchFamily="34" charset="-120"/>
                  <a:ea typeface="華康黑體 Std W9" pitchFamily="34" charset="-120"/>
                </a:rPr>
                <a:t> </a:t>
              </a:r>
              <a:r>
                <a:rPr lang="zh-TW" altLang="en-US" sz="1200" dirty="0">
                  <a:solidFill>
                    <a:schemeClr val="tx1">
                      <a:lumMod val="65000"/>
                      <a:lumOff val="35000"/>
                    </a:schemeClr>
                  </a:solidFill>
                  <a:effectLst/>
                  <a:latin typeface="華康黑體 Std W9" pitchFamily="34" charset="-120"/>
                  <a:ea typeface="華康黑體 Std W9" pitchFamily="34" charset="-120"/>
                </a:rPr>
                <a:t>國 揚         建 設 </a:t>
              </a:r>
              <a:r>
                <a:rPr lang="en-US" altLang="zh-TW" sz="1200" dirty="0">
                  <a:solidFill>
                    <a:schemeClr val="tx1">
                      <a:lumMod val="65000"/>
                      <a:lumOff val="35000"/>
                    </a:schemeClr>
                  </a:solidFill>
                  <a:effectLst/>
                  <a:latin typeface="華康黑體 Std W9" pitchFamily="34" charset="-120"/>
                  <a:ea typeface="華康黑體 Std W9" pitchFamily="34" charset="-120"/>
                </a:rPr>
                <a:t>- </a:t>
              </a:r>
              <a:endParaRPr lang="zh-TW" altLang="en-US" sz="1200" dirty="0">
                <a:solidFill>
                  <a:schemeClr val="tx1">
                    <a:lumMod val="65000"/>
                    <a:lumOff val="35000"/>
                  </a:schemeClr>
                </a:solidFill>
                <a:effectLst/>
                <a:latin typeface="華康黑體 Std W9" pitchFamily="34" charset="-120"/>
                <a:ea typeface="華康黑體 Std W9" pitchFamily="34" charset="-120"/>
              </a:endParaRPr>
            </a:p>
          </p:txBody>
        </p:sp>
        <p:pic>
          <p:nvPicPr>
            <p:cNvPr id="18" name="圖片 13" descr="mark.jpg"/>
            <p:cNvPicPr>
              <a:picLocks noChangeAspect="1"/>
            </p:cNvPicPr>
            <p:nvPr userDrawn="1"/>
          </p:nvPicPr>
          <p:blipFill>
            <a:blip r:embed="rId12" cstate="print">
              <a:clrChange>
                <a:clrFrom>
                  <a:srgbClr val="FFFFFF"/>
                </a:clrFrom>
                <a:clrTo>
                  <a:srgbClr val="FFFFFF">
                    <a:alpha val="0"/>
                  </a:srgbClr>
                </a:clrTo>
              </a:clrChange>
              <a:grayscl/>
              <a:lum bright="10000"/>
            </a:blip>
            <a:srcRect/>
            <a:stretch>
              <a:fillRect/>
            </a:stretch>
          </p:blipFill>
          <p:spPr bwMode="auto">
            <a:xfrm>
              <a:off x="7740352" y="-9090"/>
              <a:ext cx="468000" cy="262477"/>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54" r:id="rId1"/>
    <p:sldLayoutId id="2147483657" r:id="rId2"/>
    <p:sldLayoutId id="2147483649" r:id="rId3"/>
    <p:sldLayoutId id="2147483656" r:id="rId4"/>
    <p:sldLayoutId id="2147483650" r:id="rId5"/>
    <p:sldLayoutId id="2147483655" r:id="rId6"/>
    <p:sldLayoutId id="2147483651" r:id="rId7"/>
    <p:sldLayoutId id="2147483659" r:id="rId8"/>
    <p:sldLayoutId id="2147483660"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0611.jpg%20%20%20%20%20%20%20%20%20%20%20%20%20%20%20%20%20%20%20%20%20%20%20%20%20%20%20%20%20%20%20%20%20%20%20%20%20%20%20%20%20%20%20%20%20%20%20%20%20%20%20%20%20%20%20%20%200004A84E%0cMacintosh%20HD%20%20%20%20%20%20%20%20%20%20%20%20%20%20%20%20%20%20%20BB7A89A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2"/>
          <p:cNvSpPr txBox="1">
            <a:spLocks/>
          </p:cNvSpPr>
          <p:nvPr/>
        </p:nvSpPr>
        <p:spPr>
          <a:xfrm>
            <a:off x="1022920" y="1412776"/>
            <a:ext cx="7869560" cy="4525963"/>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a:latin typeface="Corbel" panose="020B0503020204020204" pitchFamily="34" charset="0"/>
                <a:ea typeface="微軟正黑體" pitchFamily="34" charset="-120"/>
              </a:rPr>
              <a:t>The prospective statements released or mentioned in this presentation are based on our company’s data as well as the current situation.</a:t>
            </a:r>
          </a:p>
          <a:p>
            <a:pPr marL="342900" marR="0" lvl="0" indent="-342900" algn="l" defTabSz="914400" rtl="0" eaLnBrk="1" fontAlgn="auto" latinLnBrk="0" hangingPunct="1">
              <a:lnSpc>
                <a:spcPct val="100000"/>
              </a:lnSpc>
              <a:spcBef>
                <a:spcPct val="20000"/>
              </a:spcBef>
              <a:spcAft>
                <a:spcPts val="0"/>
              </a:spcAft>
              <a:buClrTx/>
              <a:buSzTx/>
              <a:tabLst/>
              <a:defRPr/>
            </a:pPr>
            <a:endParaRPr lang="zh-TW" altLang="en-US" sz="1600" dirty="0">
              <a:latin typeface="Corbel" pitchFamily="34" charset="0"/>
              <a:ea typeface="微軟正黑體" pitchFamily="34"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a:latin typeface="Corbel" pitchFamily="34" charset="0"/>
                <a:ea typeface="微軟正黑體" pitchFamily="34" charset="-120"/>
              </a:rPr>
              <a:t>The forward-looking statements contained in this presentation are affected by risks, uncertainties, and people’s inferences. As a result, actual results may differ materially from those in the forward-looking statements. There are various factors that can affect our prospective statements, including but not limited to the increasing cost of raw materials, market demands, changes of policies or financial situations, and risks that our company cannot control.</a:t>
            </a:r>
          </a:p>
          <a:p>
            <a:pPr marL="342900" marR="0" lvl="0" indent="-342900" algn="l" defTabSz="914400" rtl="0" eaLnBrk="1" fontAlgn="auto" latinLnBrk="0" hangingPunct="1">
              <a:lnSpc>
                <a:spcPct val="100000"/>
              </a:lnSpc>
              <a:spcBef>
                <a:spcPct val="20000"/>
              </a:spcBef>
              <a:spcAft>
                <a:spcPts val="0"/>
              </a:spcAft>
              <a:buClrTx/>
              <a:buSzTx/>
              <a:tabLst/>
              <a:defRPr/>
            </a:pPr>
            <a:endParaRPr lang="zh-TW" altLang="en-US" sz="1600" dirty="0">
              <a:latin typeface="Corbel" pitchFamily="34" charset="0"/>
              <a:ea typeface="微軟正黑體" pitchFamily="34"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a:latin typeface="Corbel" pitchFamily="34" charset="0"/>
                <a:ea typeface="微軟正黑體" pitchFamily="34" charset="-120"/>
              </a:rPr>
              <a:t>Our company makes no representation or warranty, whether explicitly or implied, as to the accuracy, completeness or reliability of these forward-looking statements, nor do the statements represent a complete description of our company, the current situation, or further important developments. Our statements on future outlook represent our company’s views regarding the future and the data. Our company does not guarantee the accuracy of the data nor undertake any obligation to update or correct any forward-looking statements, whether as a result of new information or future events.</a:t>
            </a:r>
          </a:p>
          <a:p>
            <a:pPr marL="342900" marR="0" lvl="0" indent="-342900" algn="l" defTabSz="914400" rtl="0" eaLnBrk="1" fontAlgn="auto" latinLnBrk="0" hangingPunct="1">
              <a:lnSpc>
                <a:spcPct val="100000"/>
              </a:lnSpc>
              <a:spcBef>
                <a:spcPct val="20000"/>
              </a:spcBef>
              <a:spcAft>
                <a:spcPts val="0"/>
              </a:spcAft>
              <a:buClrTx/>
              <a:buSzTx/>
              <a:tabLst/>
              <a:defRPr/>
            </a:pPr>
            <a:endParaRPr lang="zh-TW" altLang="en-US" sz="1600" dirty="0">
              <a:latin typeface="Corbel" pitchFamily="34" charset="0"/>
              <a:ea typeface="微軟正黑體" pitchFamily="34"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a:latin typeface="Corbel" pitchFamily="34" charset="0"/>
                <a:ea typeface="微軟正黑體" pitchFamily="34" charset="-120"/>
              </a:rPr>
              <a:t>No third party may use the presentation and its contents without our company’s written permission.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1600" b="0" i="0" u="none" strike="noStrike" kern="1200" cap="none" spc="0" normalizeH="0" baseline="0" noProof="0" dirty="0">
              <a:ln>
                <a:noFill/>
              </a:ln>
              <a:solidFill>
                <a:schemeClr val="tx1"/>
              </a:solidFill>
              <a:effectLst/>
              <a:uLnTx/>
              <a:uFillTx/>
              <a:latin typeface="Corbel" panose="020B0503020204020204" pitchFamily="34" charset="0"/>
            </a:endParaRPr>
          </a:p>
        </p:txBody>
      </p:sp>
      <p:sp>
        <p:nvSpPr>
          <p:cNvPr id="12" name="文字方塊 11"/>
          <p:cNvSpPr txBox="1"/>
          <p:nvPr/>
        </p:nvSpPr>
        <p:spPr>
          <a:xfrm>
            <a:off x="-36512" y="1340768"/>
            <a:ext cx="1059432" cy="2904962"/>
          </a:xfrm>
          <a:prstGeom prst="rect">
            <a:avLst/>
          </a:prstGeom>
          <a:noFill/>
        </p:spPr>
        <p:txBody>
          <a:bodyPr wrap="square" rtlCol="0">
            <a:spAutoFit/>
          </a:bodyPr>
          <a:lstStyle/>
          <a:p>
            <a:pPr algn="just">
              <a:spcBef>
                <a:spcPts val="400"/>
              </a:spcBef>
              <a:buFont typeface="Arial" pitchFamily="34" charset="0"/>
              <a:buChar char="•"/>
            </a:pPr>
            <a:r>
              <a:rPr lang="en-US" sz="900" dirty="0">
                <a:latin typeface="Corbel" panose="020B0503020204020204" pitchFamily="34" charset="0"/>
                <a:ea typeface="微軟正黑體" pitchFamily="34" charset="-120"/>
              </a:rPr>
              <a:t>Disclaimer</a:t>
            </a:r>
          </a:p>
          <a:p>
            <a:pPr algn="just">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Profile</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Operating Strategies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Financial Data</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Activities—Existing Houses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Activities—Pre-sale Houses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Activities—Development</a:t>
            </a:r>
          </a:p>
          <a:p>
            <a:pPr>
              <a:spcBef>
                <a:spcPts val="400"/>
              </a:spcBef>
            </a:pPr>
            <a:endParaRPr lang="en-US" altLang="zh-TW" sz="900" dirty="0">
              <a:solidFill>
                <a:schemeClr val="bg1">
                  <a:lumMod val="50000"/>
                </a:schemeClr>
              </a:solidFill>
              <a:latin typeface="Corbel" panose="020B0503020204020204" pitchFamily="34" charset="0"/>
              <a:ea typeface="微軟正黑體" pitchFamily="34" charset="-120"/>
            </a:endParaRPr>
          </a:p>
          <a:p>
            <a:pPr>
              <a:spcBef>
                <a:spcPts val="400"/>
              </a:spcBef>
              <a:buFont typeface="Arial" pitchFamily="34" charset="0"/>
              <a:buChar char="•"/>
            </a:pPr>
            <a:endParaRPr lang="en-US" altLang="zh-TW" sz="900" dirty="0">
              <a:latin typeface="Corbel" panose="020B0503020204020204" pitchFamily="34" charset="0"/>
              <a:ea typeface="微軟正黑體" pitchFamily="34" charset="-120"/>
            </a:endParaRPr>
          </a:p>
          <a:p>
            <a:pPr>
              <a:lnSpc>
                <a:spcPct val="150000"/>
              </a:lnSpc>
              <a:buFont typeface="Arial" pitchFamily="34" charset="0"/>
              <a:buChar char="•"/>
            </a:pPr>
            <a:endParaRPr lang="en-US" altLang="zh-TW" sz="900" dirty="0">
              <a:latin typeface="Corbel" panose="020B0503020204020204" pitchFamily="34" charset="0"/>
              <a:ea typeface="微軟正黑體"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6512" y="1340768"/>
            <a:ext cx="1079995" cy="2715167"/>
          </a:xfrm>
          <a:prstGeom prst="rect">
            <a:avLst/>
          </a:prstGeom>
          <a:noFill/>
        </p:spPr>
        <p:txBody>
          <a:bodyPr wrap="square" rtlCol="0">
            <a:spAutoFit/>
          </a:bodyPr>
          <a:lstStyle/>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Disclaimer</a:t>
            </a:r>
          </a:p>
          <a:p>
            <a:pPr algn="just">
              <a:spcBef>
                <a:spcPts val="400"/>
              </a:spcBef>
              <a:buFont typeface="Arial" pitchFamily="34" charset="0"/>
              <a:buChar char="•"/>
            </a:pPr>
            <a:r>
              <a:rPr lang="en-US" sz="900" dirty="0">
                <a:latin typeface="Corbel" panose="020B0503020204020204" pitchFamily="34" charset="0"/>
                <a:ea typeface="微軟正黑體" pitchFamily="34" charset="-120"/>
              </a:rPr>
              <a:t>Profile</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Operating Strategies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Financial Data</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Activities—Existing Houses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Activities—Pre-sale Houses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Activities—Development</a:t>
            </a:r>
          </a:p>
          <a:p>
            <a:pPr>
              <a:spcBef>
                <a:spcPts val="400"/>
              </a:spcBef>
              <a:buFont typeface="Arial" pitchFamily="34" charset="0"/>
              <a:buChar char="•"/>
            </a:pPr>
            <a:endParaRPr lang="en-US" altLang="zh-TW" sz="900" dirty="0">
              <a:latin typeface="Corbel" panose="020B0503020204020204" pitchFamily="34" charset="0"/>
              <a:ea typeface="微軟正黑體" pitchFamily="34" charset="-120"/>
            </a:endParaRPr>
          </a:p>
          <a:p>
            <a:pPr>
              <a:lnSpc>
                <a:spcPct val="150000"/>
              </a:lnSpc>
              <a:buFont typeface="Arial" pitchFamily="34" charset="0"/>
              <a:buChar char="•"/>
            </a:pPr>
            <a:endParaRPr lang="en-US" altLang="zh-TW" sz="900" dirty="0">
              <a:latin typeface="Corbel" panose="020B0503020204020204" pitchFamily="34" charset="0"/>
              <a:ea typeface="微軟正黑體" pitchFamily="34" charset="-120"/>
            </a:endParaRPr>
          </a:p>
        </p:txBody>
      </p:sp>
      <p:sp>
        <p:nvSpPr>
          <p:cNvPr id="11" name="Rectangle 1"/>
          <p:cNvSpPr>
            <a:spLocks noChangeArrowheads="1"/>
          </p:cNvSpPr>
          <p:nvPr/>
        </p:nvSpPr>
        <p:spPr bwMode="auto">
          <a:xfrm>
            <a:off x="1187623" y="874321"/>
            <a:ext cx="7632849" cy="19851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pPr>
            <a:r>
              <a:rPr kumimoji="1" lang="en-US" sz="1500" b="1" dirty="0">
                <a:effectLst>
                  <a:outerShdw blurRad="38100" dist="38100" dir="2700000" algn="tl">
                    <a:srgbClr val="000000">
                      <a:alpha val="43137"/>
                    </a:srgbClr>
                  </a:outerShdw>
                </a:effectLst>
                <a:latin typeface="Corbel" panose="020B0503020204020204" pitchFamily="34" charset="0"/>
                <a:ea typeface="微軟正黑體" pitchFamily="34" charset="-120"/>
                <a:cs typeface="細明體" pitchFamily="49" charset="-120"/>
              </a:rPr>
              <a:t>Establishment &amp; Background</a:t>
            </a:r>
          </a:p>
          <a:p>
            <a:pPr marL="0" marR="0" lvl="0" indent="0" algn="just" defTabSz="914400" rtl="0" eaLnBrk="0" fontAlgn="base" latinLnBrk="0" hangingPunct="0">
              <a:spcBef>
                <a:spcPct val="0"/>
              </a:spcBef>
              <a:spcAft>
                <a:spcPct val="0"/>
              </a:spcAft>
              <a:buClrTx/>
              <a:buSzTx/>
              <a:buFontTx/>
              <a:buNone/>
              <a:tabLst/>
            </a:pPr>
            <a:r>
              <a:rPr kumimoji="1" lang="en-US" sz="1200" dirty="0">
                <a:latin typeface="Corbel" panose="020B0503020204020204" pitchFamily="34" charset="0"/>
                <a:ea typeface="微軟正黑體" pitchFamily="34" charset="-120"/>
                <a:cs typeface="細明體" pitchFamily="49" charset="-120"/>
              </a:rPr>
              <a:t>        Founded in 1972, Kuo Yang Construction grew as Taiwan's economy started taking off. Over the past 50 years, Kuo Yang's focus has turned into the technology industry. And as technology has developed into today's exquisite tourism and culture-creative industries, we continuously pursue excellence and express it in the architecture that Kuo Yang has so long been praised for.</a:t>
            </a:r>
          </a:p>
          <a:p>
            <a:pPr marL="0" marR="0" lvl="0" indent="0" algn="just" defTabSz="914400" rtl="0" eaLnBrk="0" fontAlgn="base" latinLnBrk="0" hangingPunct="0">
              <a:spcBef>
                <a:spcPct val="0"/>
              </a:spcBef>
              <a:spcAft>
                <a:spcPct val="0"/>
              </a:spcAft>
              <a:buClrTx/>
              <a:buSzTx/>
              <a:buFontTx/>
              <a:buNone/>
              <a:tabLst/>
            </a:pPr>
            <a:r>
              <a:rPr kumimoji="1" lang="en-US" sz="1200" dirty="0">
                <a:latin typeface="Corbel" panose="020B0503020204020204" pitchFamily="34" charset="0"/>
                <a:ea typeface="微軟正黑體" pitchFamily="34" charset="-120"/>
                <a:cs typeface="細明體" pitchFamily="49" charset="-120"/>
              </a:rPr>
              <a:t>        In 2000, Kuo Yang foresaw a new era that would be affected by globalization and a love of quality lifestyles. As a result, Kuo Yang took the lead in integrating resources such as construction planning and property management. By successfully utilizing creativity in construction, Kuo Yang has added new value to buildings. That value lies in making architecture not just be buildings, but in being homes that carry on a dialog with life, and which bring a feeling of safety. A home should also be the source of energy and growth for all family members.</a:t>
            </a:r>
          </a:p>
        </p:txBody>
      </p:sp>
      <p:sp>
        <p:nvSpPr>
          <p:cNvPr id="12" name="Text Box 7"/>
          <p:cNvSpPr txBox="1">
            <a:spLocks noChangeArrowheads="1"/>
          </p:cNvSpPr>
          <p:nvPr/>
        </p:nvSpPr>
        <p:spPr bwMode="auto">
          <a:xfrm>
            <a:off x="5113576" y="2852936"/>
            <a:ext cx="3851036" cy="1138773"/>
          </a:xfrm>
          <a:prstGeom prst="rect">
            <a:avLst/>
          </a:prstGeom>
          <a:noFill/>
          <a:ln w="12700" cap="sq">
            <a:noFill/>
            <a:miter lim="800000"/>
            <a:headEnd type="none" w="sm" len="sm"/>
            <a:tailEnd type="none" w="sm" len="sm"/>
          </a:ln>
        </p:spPr>
        <p:txBody>
          <a:bodyPr wrap="square">
            <a:spAutoFit/>
          </a:bodyPr>
          <a:lstStyle/>
          <a:p>
            <a:pPr>
              <a:defRPr/>
            </a:pPr>
            <a:r>
              <a:rPr lang="en-US" sz="1600" b="1" u="sng" dirty="0" err="1">
                <a:solidFill>
                  <a:srgbClr val="C00000"/>
                </a:solidFill>
                <a:latin typeface="Corbel" panose="020B0503020204020204" pitchFamily="34" charset="0"/>
                <a:ea typeface="微軟正黑體" pitchFamily="34" charset="-120"/>
              </a:rPr>
              <a:t>Red→Vitality</a:t>
            </a:r>
            <a:endParaRPr lang="en-US" sz="1600" b="1" u="sng" dirty="0">
              <a:solidFill>
                <a:srgbClr val="C00000"/>
              </a:solidFill>
              <a:latin typeface="Corbel" panose="020B0503020204020204" pitchFamily="34" charset="0"/>
              <a:ea typeface="微軟正黑體" pitchFamily="34" charset="-120"/>
            </a:endParaRPr>
          </a:p>
          <a:p>
            <a:pPr>
              <a:defRPr/>
            </a:pPr>
            <a:r>
              <a:rPr lang="en-US" sz="1200" dirty="0">
                <a:latin typeface="Corbel" panose="020B0503020204020204" pitchFamily="34" charset="0"/>
                <a:ea typeface="微軟正黑體" pitchFamily="34" charset="-120"/>
              </a:rPr>
              <a:t>Energetic &amp; Innovative</a:t>
            </a:r>
          </a:p>
          <a:p>
            <a:pPr>
              <a:defRPr/>
            </a:pPr>
            <a:r>
              <a:rPr lang="en-US" sz="1200" dirty="0">
                <a:latin typeface="Corbel" panose="020B0503020204020204" pitchFamily="34" charset="0"/>
                <a:ea typeface="微軟正黑體" pitchFamily="34" charset="-120"/>
              </a:rPr>
              <a:t>Represents the company's energy and reflects its young spirit</a:t>
            </a:r>
          </a:p>
          <a:p>
            <a:pPr>
              <a:defRPr/>
            </a:pPr>
            <a:endParaRPr lang="zh-TW" altLang="en-US" sz="1600" dirty="0">
              <a:latin typeface="Corbel" panose="020B0503020204020204" pitchFamily="34" charset="0"/>
              <a:ea typeface="微軟正黑體" pitchFamily="34" charset="-120"/>
            </a:endParaRPr>
          </a:p>
        </p:txBody>
      </p:sp>
      <p:sp>
        <p:nvSpPr>
          <p:cNvPr id="13" name="Text Box 8"/>
          <p:cNvSpPr txBox="1">
            <a:spLocks noChangeArrowheads="1"/>
          </p:cNvSpPr>
          <p:nvPr/>
        </p:nvSpPr>
        <p:spPr bwMode="auto">
          <a:xfrm>
            <a:off x="5113574" y="5051057"/>
            <a:ext cx="3851037" cy="892552"/>
          </a:xfrm>
          <a:prstGeom prst="rect">
            <a:avLst/>
          </a:prstGeom>
          <a:noFill/>
          <a:ln w="12700" cap="sq">
            <a:noFill/>
            <a:miter lim="800000"/>
            <a:headEnd type="none" w="sm" len="sm"/>
            <a:tailEnd type="none" w="sm" len="sm"/>
          </a:ln>
        </p:spPr>
        <p:txBody>
          <a:bodyPr wrap="square">
            <a:spAutoFit/>
          </a:bodyPr>
          <a:lstStyle/>
          <a:p>
            <a:pPr>
              <a:defRPr/>
            </a:pPr>
            <a:r>
              <a:rPr lang="en-US" sz="1600" b="1" u="sng" dirty="0" err="1">
                <a:solidFill>
                  <a:srgbClr val="002060"/>
                </a:solidFill>
                <a:latin typeface="Corbel" panose="020B0503020204020204" pitchFamily="34" charset="0"/>
                <a:ea typeface="微軟正黑體" pitchFamily="34" charset="-120"/>
              </a:rPr>
              <a:t>Blue→New</a:t>
            </a:r>
            <a:r>
              <a:rPr lang="en-US" sz="1600" b="1" u="sng" dirty="0">
                <a:solidFill>
                  <a:srgbClr val="002060"/>
                </a:solidFill>
                <a:latin typeface="Corbel" panose="020B0503020204020204" pitchFamily="34" charset="0"/>
                <a:ea typeface="微軟正黑體" pitchFamily="34" charset="-120"/>
              </a:rPr>
              <a:t> Architecture</a:t>
            </a:r>
          </a:p>
          <a:p>
            <a:pPr>
              <a:defRPr/>
            </a:pPr>
            <a:r>
              <a:rPr lang="en-US" sz="1200" dirty="0">
                <a:latin typeface="Corbel" panose="020B0503020204020204" pitchFamily="34" charset="0"/>
                <a:ea typeface="微軟正黑體" pitchFamily="34" charset="-120"/>
              </a:rPr>
              <a:t>New Architecture &amp; A New Era</a:t>
            </a:r>
          </a:p>
          <a:p>
            <a:pPr>
              <a:defRPr/>
            </a:pPr>
            <a:r>
              <a:rPr lang="en-US" sz="1200" dirty="0">
                <a:latin typeface="Corbel" panose="020B0503020204020204" pitchFamily="34" charset="0"/>
                <a:ea typeface="微軟正黑體" pitchFamily="34" charset="-120"/>
              </a:rPr>
              <a:t>Represents the company's modern fusion of architectural vocabulary</a:t>
            </a:r>
          </a:p>
          <a:p>
            <a:pPr>
              <a:defRPr/>
            </a:pPr>
            <a:r>
              <a:rPr lang="en-US" sz="1200" dirty="0">
                <a:latin typeface="Corbel" panose="020B0503020204020204" pitchFamily="34" charset="0"/>
                <a:ea typeface="微軟正黑體" pitchFamily="34" charset="-120"/>
              </a:rPr>
              <a:t>and expresses the company's solid determination to reach sustainability</a:t>
            </a:r>
          </a:p>
        </p:txBody>
      </p:sp>
      <p:sp>
        <p:nvSpPr>
          <p:cNvPr id="14" name="Text Box 8"/>
          <p:cNvSpPr txBox="1">
            <a:spLocks noChangeArrowheads="1"/>
          </p:cNvSpPr>
          <p:nvPr/>
        </p:nvSpPr>
        <p:spPr bwMode="auto">
          <a:xfrm>
            <a:off x="5113574" y="3750468"/>
            <a:ext cx="3851035" cy="1261884"/>
          </a:xfrm>
          <a:prstGeom prst="rect">
            <a:avLst/>
          </a:prstGeom>
          <a:noFill/>
          <a:ln w="12700" cap="sq">
            <a:noFill/>
            <a:miter lim="800000"/>
            <a:headEnd type="none" w="sm" len="sm"/>
            <a:tailEnd type="none" w="sm" len="sm"/>
          </a:ln>
        </p:spPr>
        <p:txBody>
          <a:bodyPr wrap="square">
            <a:spAutoFit/>
          </a:bodyPr>
          <a:lstStyle/>
          <a:p>
            <a:pPr>
              <a:defRPr/>
            </a:pPr>
            <a:r>
              <a:rPr lang="en-US" sz="1600" b="1" u="sng" dirty="0" err="1">
                <a:solidFill>
                  <a:srgbClr val="007635"/>
                </a:solidFill>
                <a:latin typeface="Corbel" panose="020B0503020204020204" pitchFamily="34" charset="0"/>
                <a:ea typeface="微軟正黑體" pitchFamily="34" charset="-120"/>
              </a:rPr>
              <a:t>Green→Life</a:t>
            </a:r>
            <a:endParaRPr lang="en-US" sz="1600" b="1" u="sng" dirty="0">
              <a:solidFill>
                <a:srgbClr val="007635"/>
              </a:solidFill>
              <a:latin typeface="Corbel" panose="020B0503020204020204" pitchFamily="34" charset="0"/>
              <a:ea typeface="微軟正黑體" pitchFamily="34" charset="-120"/>
            </a:endParaRPr>
          </a:p>
          <a:p>
            <a:pPr>
              <a:defRPr/>
            </a:pPr>
            <a:r>
              <a:rPr lang="en-US" sz="1200" dirty="0">
                <a:latin typeface="Corbel" panose="020B0503020204020204" pitchFamily="34" charset="0"/>
                <a:ea typeface="微軟正黑體" pitchFamily="34" charset="-120"/>
              </a:rPr>
              <a:t>Alive &amp; Environmental</a:t>
            </a:r>
          </a:p>
          <a:p>
            <a:pPr>
              <a:defRPr/>
            </a:pPr>
            <a:r>
              <a:rPr lang="en-US" sz="1200" dirty="0">
                <a:latin typeface="Corbel" panose="020B0503020204020204" pitchFamily="34" charset="0"/>
                <a:ea typeface="微軟正黑體" pitchFamily="34" charset="-120"/>
              </a:rPr>
              <a:t>Represents the company's management philosophy</a:t>
            </a:r>
          </a:p>
          <a:p>
            <a:pPr>
              <a:defRPr/>
            </a:pPr>
            <a:r>
              <a:rPr lang="en-US" sz="1200" dirty="0">
                <a:latin typeface="Corbel" panose="020B0503020204020204" pitchFamily="34" charset="0"/>
                <a:ea typeface="微軟正黑體" pitchFamily="34" charset="-120"/>
              </a:rPr>
              <a:t>of providing better living spaces</a:t>
            </a:r>
          </a:p>
          <a:p>
            <a:pPr>
              <a:defRPr/>
            </a:pPr>
            <a:r>
              <a:rPr lang="en-US" sz="1200" dirty="0">
                <a:latin typeface="Corbel" panose="020B0503020204020204" pitchFamily="34" charset="0"/>
                <a:ea typeface="微軟正黑體" pitchFamily="34" charset="-120"/>
              </a:rPr>
              <a:t>by promoting a green and environmentally-friendly lifestyle.</a:t>
            </a:r>
          </a:p>
        </p:txBody>
      </p:sp>
      <p:sp>
        <p:nvSpPr>
          <p:cNvPr id="15" name="文字方塊 14"/>
          <p:cNvSpPr txBox="1"/>
          <p:nvPr/>
        </p:nvSpPr>
        <p:spPr bwMode="auto">
          <a:xfrm>
            <a:off x="1475656" y="4365104"/>
            <a:ext cx="3637919" cy="2664296"/>
          </a:xfrm>
          <a:prstGeom prst="rect">
            <a:avLst/>
          </a:prstGeom>
          <a:noFill/>
          <a:ln w="9525">
            <a:noFill/>
            <a:miter lim="800000"/>
            <a:headEnd/>
            <a:tailEnd/>
          </a:ln>
        </p:spPr>
        <p:txBody>
          <a:bodyPr anchor="ctr">
            <a:normAutofit/>
          </a:bodyPr>
          <a:lstStyle/>
          <a:p>
            <a:pPr fontAlgn="auto">
              <a:lnSpc>
                <a:spcPts val="1600"/>
              </a:lnSpc>
              <a:spcAft>
                <a:spcPts val="0"/>
              </a:spcAft>
              <a:defRPr/>
            </a:pPr>
            <a:r>
              <a:rPr kumimoji="1" lang="en-US" sz="1400" dirty="0">
                <a:latin typeface="Corbel" panose="020B0503020204020204" pitchFamily="34" charset="0"/>
                <a:ea typeface="微軟正黑體" pitchFamily="34" charset="-120"/>
                <a:cs typeface="細明體" pitchFamily="49" charset="-120"/>
              </a:rPr>
              <a:t>Profile:</a:t>
            </a:r>
          </a:p>
          <a:p>
            <a:pPr marL="228600" indent="-228600" fontAlgn="auto">
              <a:lnSpc>
                <a:spcPts val="1600"/>
              </a:lnSpc>
              <a:spcAft>
                <a:spcPts val="0"/>
              </a:spcAft>
              <a:buFont typeface="+mj-lt"/>
              <a:buAutoNum type="arabicPeriod"/>
              <a:defRPr/>
            </a:pPr>
            <a:r>
              <a:rPr kumimoji="1" lang="en-US" sz="1200" dirty="0">
                <a:latin typeface="Corbel" panose="020B0503020204020204" pitchFamily="34" charset="0"/>
                <a:ea typeface="微軟正黑體" pitchFamily="34" charset="-120"/>
                <a:cs typeface="細明體" pitchFamily="49" charset="-120"/>
              </a:rPr>
              <a:t>Company Name: Kuo Yang Construction Co., Ltd.</a:t>
            </a:r>
          </a:p>
          <a:p>
            <a:pPr marL="228600" indent="-228600" fontAlgn="auto">
              <a:lnSpc>
                <a:spcPts val="1600"/>
              </a:lnSpc>
              <a:spcAft>
                <a:spcPts val="0"/>
              </a:spcAft>
              <a:buFont typeface="+mj-lt"/>
              <a:buAutoNum type="arabicPeriod"/>
              <a:defRPr/>
            </a:pPr>
            <a:r>
              <a:rPr kumimoji="1" lang="en-US" sz="1200" dirty="0">
                <a:latin typeface="Corbel" panose="020B0503020204020204" pitchFamily="34" charset="0"/>
                <a:ea typeface="微軟正黑體" pitchFamily="34" charset="-120"/>
                <a:cs typeface="細明體" pitchFamily="49" charset="-120"/>
              </a:rPr>
              <a:t>Stock Code: 2505</a:t>
            </a:r>
          </a:p>
          <a:p>
            <a:pPr marL="228600" indent="-228600" fontAlgn="auto">
              <a:lnSpc>
                <a:spcPts val="1600"/>
              </a:lnSpc>
              <a:spcAft>
                <a:spcPts val="0"/>
              </a:spcAft>
              <a:buFont typeface="+mj-lt"/>
              <a:buAutoNum type="arabicPeriod"/>
              <a:defRPr/>
            </a:pPr>
            <a:r>
              <a:rPr kumimoji="1" lang="en-US" sz="1200" dirty="0">
                <a:latin typeface="Corbel" panose="020B0503020204020204" pitchFamily="34" charset="0"/>
                <a:ea typeface="微軟正黑體" pitchFamily="34" charset="-120"/>
                <a:cs typeface="細明體" pitchFamily="49" charset="-120"/>
              </a:rPr>
              <a:t>Date of establishment: June 2, 1972</a:t>
            </a:r>
          </a:p>
          <a:p>
            <a:pPr marL="228600" indent="-228600" fontAlgn="auto">
              <a:lnSpc>
                <a:spcPts val="1600"/>
              </a:lnSpc>
              <a:spcAft>
                <a:spcPts val="0"/>
              </a:spcAft>
              <a:buFont typeface="+mj-lt"/>
              <a:buAutoNum type="arabicPeriod"/>
              <a:defRPr/>
            </a:pPr>
            <a:r>
              <a:rPr kumimoji="1" lang="en-US" sz="1200" dirty="0">
                <a:latin typeface="Corbel" panose="020B0503020204020204" pitchFamily="34" charset="0"/>
                <a:ea typeface="微軟正黑體" pitchFamily="34" charset="-120"/>
                <a:cs typeface="細明體" pitchFamily="49" charset="-120"/>
              </a:rPr>
              <a:t>Time to market: November 14, 1979</a:t>
            </a:r>
          </a:p>
          <a:p>
            <a:pPr marL="228600" indent="-228600">
              <a:lnSpc>
                <a:spcPts val="1600"/>
              </a:lnSpc>
              <a:buFont typeface="+mj-lt"/>
              <a:buAutoNum type="arabicPeriod"/>
              <a:defRPr/>
            </a:pPr>
            <a:r>
              <a:rPr kumimoji="1" lang="en-US" sz="1200" dirty="0">
                <a:latin typeface="Corbel" panose="020B0503020204020204" pitchFamily="34" charset="0"/>
                <a:ea typeface="微軟正黑體" pitchFamily="34" charset="-120"/>
                <a:cs typeface="細明體" pitchFamily="49" charset="-120"/>
              </a:rPr>
              <a:t>Paid-in capital:</a:t>
            </a:r>
            <a:r>
              <a:rPr lang="en-US" sz="1200" dirty="0">
                <a:latin typeface="Corbel" panose="020B0503020204020204" pitchFamily="34" charset="0"/>
                <a:ea typeface="微軟正黑體" pitchFamily="34" charset="-120"/>
                <a:cs typeface="細明體" pitchFamily="49" charset="-120"/>
              </a:rPr>
              <a:t> NT$3.8 billion</a:t>
            </a:r>
          </a:p>
          <a:p>
            <a:pPr marL="228600" indent="-228600">
              <a:lnSpc>
                <a:spcPts val="1600"/>
              </a:lnSpc>
              <a:buFont typeface="+mj-lt"/>
              <a:buAutoNum type="arabicPeriod"/>
              <a:defRPr/>
            </a:pPr>
            <a:r>
              <a:rPr kumimoji="1" lang="en-US" sz="1200" dirty="0">
                <a:latin typeface="Corbel" panose="020B0503020204020204" pitchFamily="34" charset="0"/>
                <a:ea typeface="微軟正黑體" pitchFamily="34" charset="-120"/>
                <a:cs typeface="細明體" pitchFamily="49" charset="-120"/>
              </a:rPr>
              <a:t>Market capitalization</a:t>
            </a:r>
            <a:r>
              <a:rPr lang="en-US" sz="1200" dirty="0">
                <a:latin typeface="Corbel" panose="020B0503020204020204" pitchFamily="34" charset="0"/>
                <a:ea typeface="微軟正黑體" pitchFamily="34" charset="-120"/>
                <a:cs typeface="細明體" pitchFamily="49" charset="-120"/>
              </a:rPr>
              <a:t> NT$6.8 billion (estimated based on the closing price of NT$18 on 2023/10/31)</a:t>
            </a:r>
          </a:p>
          <a:p>
            <a:pPr marL="228600" indent="-228600">
              <a:lnSpc>
                <a:spcPts val="1600"/>
              </a:lnSpc>
              <a:buFont typeface="+mj-lt"/>
              <a:buAutoNum type="arabicPeriod"/>
              <a:defRPr/>
            </a:pPr>
            <a:r>
              <a:rPr kumimoji="1" lang="en-US" sz="1200" dirty="0">
                <a:latin typeface="Corbel" panose="020B0503020204020204" pitchFamily="34" charset="0"/>
                <a:ea typeface="微軟正黑體" pitchFamily="34" charset="-120"/>
                <a:cs typeface="細明體" pitchFamily="49" charset="-120"/>
              </a:rPr>
              <a:t>Revenue:</a:t>
            </a:r>
            <a:r>
              <a:rPr lang="en-US" sz="1200" dirty="0">
                <a:latin typeface="Corbel" panose="020B0503020204020204" pitchFamily="34" charset="0"/>
                <a:ea typeface="微軟正黑體" pitchFamily="34" charset="-120"/>
                <a:cs typeface="細明體" pitchFamily="49" charset="-120"/>
              </a:rPr>
              <a:t> NT$435 million (2023/1/1-2023/9/30)</a:t>
            </a:r>
          </a:p>
          <a:p>
            <a:pPr marL="228600" indent="-228600">
              <a:lnSpc>
                <a:spcPts val="1600"/>
              </a:lnSpc>
              <a:buFont typeface="+mj-lt"/>
              <a:buAutoNum type="arabicPeriod"/>
              <a:defRPr/>
            </a:pPr>
            <a:r>
              <a:rPr kumimoji="1" lang="en-US" sz="1200" dirty="0">
                <a:latin typeface="Corbel" panose="020B0503020204020204" pitchFamily="34" charset="0"/>
                <a:ea typeface="微軟正黑體" pitchFamily="34" charset="-120"/>
                <a:cs typeface="細明體" pitchFamily="49" charset="-120"/>
              </a:rPr>
              <a:t>Company website URL:</a:t>
            </a:r>
            <a:r>
              <a:rPr lang="en-US" sz="1200" dirty="0">
                <a:latin typeface="Corbel" panose="020B0503020204020204" pitchFamily="34" charset="0"/>
                <a:ea typeface="微軟正黑體" pitchFamily="34" charset="-120"/>
                <a:cs typeface="細明體" pitchFamily="49" charset="-120"/>
              </a:rPr>
              <a:t> www.kycc.com.tw/</a:t>
            </a:r>
          </a:p>
        </p:txBody>
      </p:sp>
      <p:pic>
        <p:nvPicPr>
          <p:cNvPr id="16" name="Picture 4" descr="11.jpg                                                         0004A84EMacintosh HD                   BB7A89A4:"/>
          <p:cNvPicPr>
            <a:picLocks noChangeAspect="1" noChangeArrowheads="1"/>
          </p:cNvPicPr>
          <p:nvPr/>
        </p:nvPicPr>
        <p:blipFill>
          <a:blip r:embed="rId3" r:link="rId4" cstate="print">
            <a:clrChange>
              <a:clrFrom>
                <a:srgbClr val="FFFFFF"/>
              </a:clrFrom>
              <a:clrTo>
                <a:srgbClr val="FFFFFF">
                  <a:alpha val="0"/>
                </a:srgbClr>
              </a:clrTo>
            </a:clrChange>
          </a:blip>
          <a:srcRect l="65593" t="22240" r="9411" b="47550"/>
          <a:stretch>
            <a:fillRect/>
          </a:stretch>
        </p:blipFill>
        <p:spPr bwMode="auto">
          <a:xfrm>
            <a:off x="2369275" y="2852937"/>
            <a:ext cx="1986427" cy="1800200"/>
          </a:xfrm>
          <a:prstGeom prst="rect">
            <a:avLst/>
          </a:prstGeom>
          <a:ln>
            <a:noFill/>
          </a:ln>
          <a:effectLst/>
        </p:spPr>
      </p:pic>
      <p:pic>
        <p:nvPicPr>
          <p:cNvPr id="17" name="Picture 3" descr="T:\10.2012年度_金石獎(品牌企業)\00_公司簡介類\0830\國揚.jpg"/>
          <p:cNvPicPr>
            <a:picLocks noChangeAspect="1" noChangeArrowheads="1"/>
          </p:cNvPicPr>
          <p:nvPr/>
        </p:nvPicPr>
        <p:blipFill>
          <a:blip r:embed="rId5" cstate="print">
            <a:lum contrast="20000"/>
          </a:blip>
          <a:srcRect l="23289" t="17055" r="22959" b="34162"/>
          <a:stretch>
            <a:fillRect/>
          </a:stretch>
        </p:blipFill>
        <p:spPr bwMode="auto">
          <a:xfrm>
            <a:off x="2518258" y="2895761"/>
            <a:ext cx="1565717" cy="1280600"/>
          </a:xfrm>
          <a:prstGeom prst="rect">
            <a:avLst/>
          </a:prstGeom>
          <a:ln>
            <a:noFill/>
          </a:ln>
          <a:effectLst>
            <a:outerShdw blurRad="190500" algn="tl" rotWithShape="0">
              <a:srgbClr val="000000">
                <a:alpha val="70000"/>
              </a:srgbClr>
            </a:outerShdw>
          </a:effectLst>
          <a:scene3d>
            <a:camera prst="orthographicFront"/>
            <a:lightRig rig="threePt" dir="t"/>
          </a:scene3d>
          <a:sp3d>
            <a:bevelT/>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043608" y="3429000"/>
            <a:ext cx="8100392" cy="3429000"/>
          </a:xfrm>
          <a:prstGeom prst="rect">
            <a:avLst/>
          </a:prstGeom>
          <a:solidFill>
            <a:srgbClr val="523F69">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orbel" panose="020B0503020204020204" pitchFamily="34" charset="0"/>
            </a:endParaRPr>
          </a:p>
        </p:txBody>
      </p:sp>
      <p:sp>
        <p:nvSpPr>
          <p:cNvPr id="2" name="文字方塊 1"/>
          <p:cNvSpPr txBox="1"/>
          <p:nvPr/>
        </p:nvSpPr>
        <p:spPr>
          <a:xfrm>
            <a:off x="-36512" y="1340768"/>
            <a:ext cx="1080120" cy="2715167"/>
          </a:xfrm>
          <a:prstGeom prst="rect">
            <a:avLst/>
          </a:prstGeom>
          <a:noFill/>
        </p:spPr>
        <p:txBody>
          <a:bodyPr wrap="square" rtlCol="0">
            <a:spAutoFit/>
          </a:bodyPr>
          <a:lstStyle/>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Disclaimer</a:t>
            </a:r>
          </a:p>
          <a:p>
            <a:pPr algn="just">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Profile</a:t>
            </a:r>
          </a:p>
          <a:p>
            <a:pPr algn="just">
              <a:spcBef>
                <a:spcPts val="400"/>
              </a:spcBef>
              <a:buFont typeface="Arial" pitchFamily="34" charset="0"/>
              <a:buChar char="•"/>
            </a:pPr>
            <a:r>
              <a:rPr lang="en-US" sz="900" dirty="0">
                <a:latin typeface="Corbel" panose="020B0503020204020204" pitchFamily="34" charset="0"/>
                <a:ea typeface="微軟正黑體" pitchFamily="34" charset="-120"/>
              </a:rPr>
              <a:t>Operating Strategies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Financial Data</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Activities—Existing Houses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Activities—Pre-sale Houses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Activities—Development</a:t>
            </a:r>
          </a:p>
          <a:p>
            <a:pPr>
              <a:spcBef>
                <a:spcPts val="400"/>
              </a:spcBef>
              <a:buFont typeface="Arial" pitchFamily="34" charset="0"/>
              <a:buChar char="•"/>
            </a:pPr>
            <a:endParaRPr lang="en-US" altLang="zh-TW" sz="900" dirty="0">
              <a:latin typeface="Corbel" panose="020B0503020204020204" pitchFamily="34" charset="0"/>
              <a:ea typeface="微軟正黑體" pitchFamily="34" charset="-120"/>
            </a:endParaRPr>
          </a:p>
          <a:p>
            <a:pPr>
              <a:lnSpc>
                <a:spcPct val="150000"/>
              </a:lnSpc>
              <a:buFont typeface="Arial" pitchFamily="34" charset="0"/>
              <a:buChar char="•"/>
            </a:pPr>
            <a:endParaRPr lang="en-US" altLang="zh-TW" sz="900" dirty="0">
              <a:latin typeface="Corbel" panose="020B0503020204020204" pitchFamily="34" charset="0"/>
              <a:ea typeface="微軟正黑體" pitchFamily="34" charset="-120"/>
            </a:endParaRPr>
          </a:p>
        </p:txBody>
      </p:sp>
      <p:sp>
        <p:nvSpPr>
          <p:cNvPr id="4" name="文字方塊 3"/>
          <p:cNvSpPr txBox="1"/>
          <p:nvPr/>
        </p:nvSpPr>
        <p:spPr>
          <a:xfrm>
            <a:off x="1115616" y="1094620"/>
            <a:ext cx="3528392" cy="892552"/>
          </a:xfrm>
          <a:prstGeom prst="rect">
            <a:avLst/>
          </a:prstGeom>
          <a:noFill/>
        </p:spPr>
        <p:txBody>
          <a:bodyPr wrap="square" rtlCol="0">
            <a:spAutoFit/>
          </a:bodyPr>
          <a:lstStyle/>
          <a:p>
            <a:pPr marL="442913" indent="-442913"/>
            <a:r>
              <a:rPr lang="en-US" sz="1300" dirty="0">
                <a:latin typeface="Corbel" panose="020B0503020204020204" pitchFamily="34" charset="0"/>
                <a:ea typeface="微軟正黑體" pitchFamily="34" charset="-120"/>
              </a:rPr>
              <a:t>A. 	</a:t>
            </a:r>
            <a:r>
              <a:rPr lang="en-US" sz="1300" b="1" dirty="0">
                <a:latin typeface="Corbel" panose="020B0503020204020204" pitchFamily="34" charset="0"/>
                <a:ea typeface="微軟正黑體" pitchFamily="34" charset="-120"/>
              </a:rPr>
              <a:t>Operating Model:</a:t>
            </a:r>
          </a:p>
          <a:p>
            <a:pPr lvl="1"/>
            <a:r>
              <a:rPr lang="en-US" sz="1300" dirty="0">
                <a:latin typeface="Corbel" panose="020B0503020204020204" pitchFamily="34" charset="0"/>
                <a:ea typeface="微軟正黑體" pitchFamily="34" charset="-120"/>
              </a:rPr>
              <a:t>Add value to the land with brand advantages and improve after-sales service; establish the brand’s image to address the changes in the real estate market, and thereby propose correct selling strategies.</a:t>
            </a:r>
          </a:p>
        </p:txBody>
      </p:sp>
      <p:sp>
        <p:nvSpPr>
          <p:cNvPr id="13" name="文字方塊 12"/>
          <p:cNvSpPr txBox="1"/>
          <p:nvPr/>
        </p:nvSpPr>
        <p:spPr>
          <a:xfrm>
            <a:off x="5072732" y="1094620"/>
            <a:ext cx="3528392" cy="692497"/>
          </a:xfrm>
          <a:prstGeom prst="rect">
            <a:avLst/>
          </a:prstGeom>
          <a:noFill/>
        </p:spPr>
        <p:txBody>
          <a:bodyPr wrap="square" rtlCol="0">
            <a:spAutoFit/>
          </a:bodyPr>
          <a:lstStyle/>
          <a:p>
            <a:pPr marL="442913" indent="-442913"/>
            <a:r>
              <a:rPr lang="en-US" sz="1300" dirty="0">
                <a:latin typeface="Corbel" panose="020B0503020204020204" pitchFamily="34" charset="0"/>
                <a:ea typeface="微軟正黑體" pitchFamily="34" charset="-120"/>
              </a:rPr>
              <a:t>B. 	</a:t>
            </a:r>
            <a:r>
              <a:rPr lang="en-US" sz="1300" b="1" dirty="0">
                <a:latin typeface="Corbel" panose="020B0503020204020204" pitchFamily="34" charset="0"/>
                <a:ea typeface="微軟正黑體" pitchFamily="34" charset="-120"/>
              </a:rPr>
              <a:t>Product Marketing and Product Value:</a:t>
            </a:r>
          </a:p>
          <a:p>
            <a:pPr lvl="1"/>
            <a:r>
              <a:rPr lang="en-US" sz="1300" dirty="0">
                <a:latin typeface="Corbel" panose="020B0503020204020204" pitchFamily="34" charset="0"/>
                <a:ea typeface="微軟正黑體" pitchFamily="34" charset="-120"/>
              </a:rPr>
              <a:t>Reduce market risks through the advantages of products and prime locations.</a:t>
            </a:r>
          </a:p>
        </p:txBody>
      </p:sp>
      <p:sp>
        <p:nvSpPr>
          <p:cNvPr id="14" name="文字方塊 13"/>
          <p:cNvSpPr txBox="1"/>
          <p:nvPr/>
        </p:nvSpPr>
        <p:spPr>
          <a:xfrm>
            <a:off x="1115616" y="2627486"/>
            <a:ext cx="3528392" cy="492443"/>
          </a:xfrm>
          <a:prstGeom prst="rect">
            <a:avLst/>
          </a:prstGeom>
          <a:noFill/>
        </p:spPr>
        <p:txBody>
          <a:bodyPr wrap="square" rtlCol="0">
            <a:spAutoFit/>
          </a:bodyPr>
          <a:lstStyle/>
          <a:p>
            <a:pPr marL="442913" indent="-442913"/>
            <a:r>
              <a:rPr lang="en-US" sz="1300" dirty="0">
                <a:latin typeface="Corbel" panose="020B0503020204020204" pitchFamily="34" charset="0"/>
                <a:ea typeface="微軟正黑體" pitchFamily="34" charset="-120"/>
              </a:rPr>
              <a:t>C. 	</a:t>
            </a:r>
            <a:r>
              <a:rPr lang="en-US" sz="1300" b="1" dirty="0">
                <a:latin typeface="Corbel" panose="020B0503020204020204" pitchFamily="34" charset="0"/>
                <a:ea typeface="微軟正黑體" pitchFamily="34" charset="-120"/>
              </a:rPr>
              <a:t>Management:</a:t>
            </a:r>
          </a:p>
          <a:p>
            <a:pPr lvl="1"/>
            <a:r>
              <a:rPr lang="en-US" sz="1300" dirty="0">
                <a:latin typeface="Corbel" panose="020B0503020204020204" pitchFamily="34" charset="0"/>
                <a:ea typeface="微軟正黑體" pitchFamily="34" charset="-120"/>
              </a:rPr>
              <a:t>Improve corporate governance as well as work and management efficiency.</a:t>
            </a:r>
          </a:p>
        </p:txBody>
      </p:sp>
      <p:sp>
        <p:nvSpPr>
          <p:cNvPr id="15" name="文字方塊 14"/>
          <p:cNvSpPr txBox="1"/>
          <p:nvPr/>
        </p:nvSpPr>
        <p:spPr>
          <a:xfrm>
            <a:off x="5077780" y="1956983"/>
            <a:ext cx="3528392" cy="1092607"/>
          </a:xfrm>
          <a:prstGeom prst="rect">
            <a:avLst/>
          </a:prstGeom>
          <a:noFill/>
        </p:spPr>
        <p:txBody>
          <a:bodyPr wrap="square" rtlCol="0">
            <a:spAutoFit/>
          </a:bodyPr>
          <a:lstStyle/>
          <a:p>
            <a:pPr marL="442913" indent="-442913"/>
            <a:r>
              <a:rPr lang="en-US" sz="1300" dirty="0">
                <a:latin typeface="Corbel" panose="020B0503020204020204" pitchFamily="34" charset="0"/>
                <a:ea typeface="微軟正黑體" pitchFamily="34" charset="-120"/>
              </a:rPr>
              <a:t>D. 	</a:t>
            </a:r>
            <a:r>
              <a:rPr lang="en-US" sz="1300" b="1" dirty="0">
                <a:latin typeface="Corbel" panose="020B0503020204020204" pitchFamily="34" charset="0"/>
                <a:ea typeface="微軟正黑體" pitchFamily="34" charset="-120"/>
              </a:rPr>
              <a:t>Customer Service:</a:t>
            </a:r>
          </a:p>
          <a:p>
            <a:pPr lvl="1"/>
            <a:r>
              <a:rPr lang="en-US" sz="1300" dirty="0">
                <a:latin typeface="Corbel" panose="020B0503020204020204" pitchFamily="34" charset="0"/>
                <a:ea typeface="微軟正黑體" pitchFamily="34" charset="-120"/>
              </a:rPr>
              <a:t>Provide construction schedules, develop a comprehensive community, and provide checks for the structural health of houses. These services help make our company a thoughtful construction company for house buyers.</a:t>
            </a:r>
          </a:p>
          <a:p>
            <a:pPr lvl="1"/>
            <a:endParaRPr lang="en-US" altLang="zh-TW" sz="1300" dirty="0">
              <a:latin typeface="Corbel" pitchFamily="34" charset="0"/>
              <a:ea typeface="微軟正黑體" pitchFamily="34" charset="-120"/>
            </a:endParaRPr>
          </a:p>
        </p:txBody>
      </p:sp>
      <p:sp>
        <p:nvSpPr>
          <p:cNvPr id="10" name="文字方塊 9"/>
          <p:cNvSpPr txBox="1"/>
          <p:nvPr/>
        </p:nvSpPr>
        <p:spPr>
          <a:xfrm>
            <a:off x="6970582" y="3899665"/>
            <a:ext cx="2223108" cy="1015663"/>
          </a:xfrm>
          <a:prstGeom prst="rect">
            <a:avLst/>
          </a:prstGeom>
          <a:noFill/>
        </p:spPr>
        <p:txBody>
          <a:bodyPr vert="horz" wrap="square" rtlCol="0">
            <a:spAutoFit/>
          </a:bodyPr>
          <a:lstStyle/>
          <a:p>
            <a:pPr algn="ctr"/>
            <a:r>
              <a:rPr lang="en-US" sz="2000" b="1" dirty="0">
                <a:solidFill>
                  <a:srgbClr val="FFC000"/>
                </a:solidFill>
                <a:effectLst>
                  <a:outerShdw blurRad="38100" dist="38100" dir="2700000" algn="tl">
                    <a:srgbClr val="000000">
                      <a:alpha val="43137"/>
                    </a:srgbClr>
                  </a:outerShdw>
                </a:effectLst>
                <a:latin typeface="Corbel" panose="020B0503020204020204" pitchFamily="34" charset="0"/>
                <a:ea typeface="微軟正黑體" pitchFamily="34" charset="-120"/>
              </a:rPr>
              <a:t>Build happy homes for Kuo Yang's customers.</a:t>
            </a:r>
          </a:p>
        </p:txBody>
      </p:sp>
      <p:sp>
        <p:nvSpPr>
          <p:cNvPr id="11" name="文字方塊 10"/>
          <p:cNvSpPr txBox="1"/>
          <p:nvPr/>
        </p:nvSpPr>
        <p:spPr>
          <a:xfrm>
            <a:off x="6988838" y="5279922"/>
            <a:ext cx="2223108" cy="1015663"/>
          </a:xfrm>
          <a:prstGeom prst="rect">
            <a:avLst/>
          </a:prstGeom>
          <a:noFill/>
        </p:spPr>
        <p:txBody>
          <a:bodyPr vert="horz" wrap="square" rtlCol="0">
            <a:spAutoFit/>
          </a:bodyPr>
          <a:lstStyle/>
          <a:p>
            <a:pPr algn="ctr"/>
            <a:r>
              <a:rPr lang="en-US" sz="2000" b="1" dirty="0">
                <a:solidFill>
                  <a:srgbClr val="FFC000"/>
                </a:solidFill>
                <a:effectLst>
                  <a:outerShdw blurRad="38100" dist="38100" dir="2700000" algn="tl">
                    <a:srgbClr val="000000">
                      <a:alpha val="43137"/>
                    </a:srgbClr>
                  </a:outerShdw>
                </a:effectLst>
                <a:latin typeface="Corbel" panose="020B0503020204020204" pitchFamily="34" charset="0"/>
                <a:ea typeface="微軟正黑體" pitchFamily="34" charset="-120"/>
              </a:rPr>
              <a:t>Make customers' dreams come true.</a:t>
            </a:r>
          </a:p>
        </p:txBody>
      </p:sp>
      <p:pic>
        <p:nvPicPr>
          <p:cNvPr id="5" name="圖片 4" descr="一張含有 戶外, 雲, 樹狀, 建築 的圖片">
            <a:extLst>
              <a:ext uri="{FF2B5EF4-FFF2-40B4-BE49-F238E27FC236}">
                <a16:creationId xmlns:a16="http://schemas.microsoft.com/office/drawing/2014/main" id="{E7183880-1677-6B2F-6D03-DBEFFBE6E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76" t="16592" r="23611" b="17708"/>
          <a:stretch/>
        </p:blipFill>
        <p:spPr>
          <a:xfrm>
            <a:off x="1043608" y="3414184"/>
            <a:ext cx="5976664" cy="34438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512" y="1340768"/>
            <a:ext cx="1080120" cy="2715167"/>
          </a:xfrm>
          <a:prstGeom prst="rect">
            <a:avLst/>
          </a:prstGeom>
          <a:noFill/>
        </p:spPr>
        <p:txBody>
          <a:bodyPr wrap="square" rtlCol="0">
            <a:spAutoFit/>
          </a:bodyPr>
          <a:lstStyle/>
          <a:p>
            <a:pPr algn="just">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Disclaimer</a:t>
            </a:r>
          </a:p>
          <a:p>
            <a:pPr algn="just">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Profile</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Operating Strategies</a:t>
            </a:r>
          </a:p>
          <a:p>
            <a:pPr algn="just">
              <a:spcBef>
                <a:spcPts val="400"/>
              </a:spcBef>
              <a:buFont typeface="Arial" pitchFamily="34" charset="0"/>
              <a:buChar char="•"/>
            </a:pPr>
            <a:r>
              <a:rPr lang="en-US" sz="900" dirty="0">
                <a:latin typeface="Corbel" panose="020B0503020204020204" pitchFamily="34" charset="0"/>
                <a:ea typeface="微軟正黑體" pitchFamily="34" charset="-120"/>
              </a:rPr>
              <a:t>Financial Data</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Activities—Existing Houses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Activities—Pre-sale Houses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Activities—Development</a:t>
            </a:r>
          </a:p>
          <a:p>
            <a:pPr>
              <a:spcBef>
                <a:spcPts val="400"/>
              </a:spcBef>
              <a:buFont typeface="Arial" pitchFamily="34" charset="0"/>
              <a:buChar char="•"/>
            </a:pPr>
            <a:endParaRPr lang="en-US" altLang="zh-TW" sz="900" dirty="0">
              <a:latin typeface="Corbel" panose="020B0503020204020204" pitchFamily="34" charset="0"/>
              <a:ea typeface="微軟正黑體" pitchFamily="34" charset="-120"/>
            </a:endParaRPr>
          </a:p>
          <a:p>
            <a:pPr>
              <a:lnSpc>
                <a:spcPct val="150000"/>
              </a:lnSpc>
              <a:buFont typeface="Arial" pitchFamily="34" charset="0"/>
              <a:buChar char="•"/>
            </a:pPr>
            <a:endParaRPr lang="en-US" altLang="zh-TW" sz="900" dirty="0">
              <a:latin typeface="Corbel" panose="020B0503020204020204" pitchFamily="34" charset="0"/>
              <a:ea typeface="微軟正黑體" pitchFamily="34" charset="-120"/>
            </a:endParaRPr>
          </a:p>
        </p:txBody>
      </p:sp>
      <p:grpSp>
        <p:nvGrpSpPr>
          <p:cNvPr id="5" name="群組 4"/>
          <p:cNvGrpSpPr/>
          <p:nvPr/>
        </p:nvGrpSpPr>
        <p:grpSpPr>
          <a:xfrm>
            <a:off x="1187624" y="977009"/>
            <a:ext cx="7704856" cy="5510896"/>
            <a:chOff x="1821980" y="1165564"/>
            <a:chExt cx="6624735" cy="5250215"/>
          </a:xfrm>
        </p:grpSpPr>
        <p:graphicFrame>
          <p:nvGraphicFramePr>
            <p:cNvPr id="3" name="內容版面配置區 4"/>
            <p:cNvGraphicFramePr>
              <a:graphicFrameLocks/>
            </p:cNvGraphicFramePr>
            <p:nvPr>
              <p:extLst>
                <p:ext uri="{D42A27DB-BD31-4B8C-83A1-F6EECF244321}">
                  <p14:modId xmlns:p14="http://schemas.microsoft.com/office/powerpoint/2010/main" val="3354612344"/>
                </p:ext>
              </p:extLst>
            </p:nvPr>
          </p:nvGraphicFramePr>
          <p:xfrm>
            <a:off x="1821980" y="1412776"/>
            <a:ext cx="6624734" cy="5003003"/>
          </p:xfrm>
          <a:graphic>
            <a:graphicData uri="http://schemas.openxmlformats.org/drawingml/2006/table">
              <a:tbl>
                <a:tblPr firstRow="1" bandRow="1">
                  <a:tableStyleId>{073A0DAA-6AF3-43AB-8588-CEC1D06C72B9}</a:tableStyleId>
                </a:tblPr>
                <a:tblGrid>
                  <a:gridCol w="2299814">
                    <a:extLst>
                      <a:ext uri="{9D8B030D-6E8A-4147-A177-3AD203B41FA5}">
                        <a16:colId xmlns:a16="http://schemas.microsoft.com/office/drawing/2014/main" val="20000"/>
                      </a:ext>
                    </a:extLst>
                  </a:gridCol>
                  <a:gridCol w="1743561">
                    <a:extLst>
                      <a:ext uri="{9D8B030D-6E8A-4147-A177-3AD203B41FA5}">
                        <a16:colId xmlns:a16="http://schemas.microsoft.com/office/drawing/2014/main" val="20002"/>
                      </a:ext>
                    </a:extLst>
                  </a:gridCol>
                  <a:gridCol w="1830740">
                    <a:extLst>
                      <a:ext uri="{9D8B030D-6E8A-4147-A177-3AD203B41FA5}">
                        <a16:colId xmlns:a16="http://schemas.microsoft.com/office/drawing/2014/main" val="20003"/>
                      </a:ext>
                    </a:extLst>
                  </a:gridCol>
                  <a:gridCol w="1830740">
                    <a:extLst>
                      <a:ext uri="{9D8B030D-6E8A-4147-A177-3AD203B41FA5}">
                        <a16:colId xmlns:a16="http://schemas.microsoft.com/office/drawing/2014/main" val="20004"/>
                      </a:ext>
                    </a:extLst>
                  </a:gridCol>
                </a:tblGrid>
                <a:tr h="46977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sz="1600" b="1" u="none" strike="noStrike" cap="none" normalizeH="0" baseline="0">
                            <a:ln>
                              <a:noFill/>
                            </a:ln>
                            <a:effectLst/>
                            <a:latin typeface="Corbel" panose="020B0503020204020204" pitchFamily="34" charset="0"/>
                            <a:ea typeface="微軟正黑體" pitchFamily="34" charset="-120"/>
                          </a:rPr>
                          <a:t>Item</a:t>
                        </a:r>
                      </a:p>
                    </a:txBody>
                    <a:tcPr marL="90000" marR="90000" marT="46800" marB="46800" anchor="ctr" horzOverflow="overflow">
                      <a:solidFill>
                        <a:schemeClr val="tx1">
                          <a:lumMod val="50000"/>
                          <a:lumOff val="50000"/>
                        </a:schemeClr>
                      </a:solidFill>
                    </a:tcPr>
                  </a:tc>
                  <a:tc>
                    <a:txBody>
                      <a:bodyPr/>
                      <a:lstStyle/>
                      <a:p>
                        <a:pPr marL="0" algn="ctr" defTabSz="914400" rtl="0" eaLnBrk="1" latinLnBrk="0" hangingPunct="1"/>
                        <a:r>
                          <a:rPr lang="en-US" sz="1600" b="1">
                            <a:solidFill>
                              <a:schemeClr val="lt1"/>
                            </a:solidFill>
                            <a:latin typeface="Corbel" panose="020B0503020204020204" pitchFamily="34" charset="0"/>
                            <a:ea typeface="微軟正黑體" pitchFamily="34" charset="-120"/>
                            <a:cs typeface="Times New Roman" pitchFamily="18" charset="0"/>
                          </a:rPr>
                          <a:t>2021</a:t>
                        </a:r>
                      </a:p>
                    </a:txBody>
                    <a:tcPr anchor="ctr">
                      <a:solidFill>
                        <a:schemeClr val="tx1">
                          <a:lumMod val="50000"/>
                          <a:lumOff val="50000"/>
                        </a:schemeClr>
                      </a:solidFill>
                    </a:tcPr>
                  </a:tc>
                  <a:tc>
                    <a:txBody>
                      <a:bodyPr/>
                      <a:lstStyle/>
                      <a:p>
                        <a:pPr algn="ctr"/>
                        <a:r>
                          <a:rPr lang="en-US" sz="1600" b="1">
                            <a:latin typeface="Corbel" panose="020B0503020204020204" pitchFamily="34" charset="0"/>
                            <a:ea typeface="微軟正黑體" pitchFamily="34" charset="-120"/>
                            <a:cs typeface="Times New Roman" pitchFamily="18" charset="0"/>
                          </a:rPr>
                          <a:t>2022</a:t>
                        </a:r>
                      </a:p>
                    </a:txBody>
                    <a:tcPr anchor="ctr">
                      <a:solidFill>
                        <a:schemeClr val="tx1">
                          <a:lumMod val="50000"/>
                          <a:lumOff val="50000"/>
                        </a:schemeClr>
                      </a:solidFill>
                    </a:tcPr>
                  </a:tc>
                  <a:tc>
                    <a:txBody>
                      <a:bodyPr/>
                      <a:lstStyle/>
                      <a:p>
                        <a:pPr algn="ctr"/>
                        <a:r>
                          <a:rPr lang="en-US" sz="1600" b="1">
                            <a:latin typeface="Corbel" panose="020B0503020204020204" pitchFamily="34" charset="0"/>
                            <a:ea typeface="微軟正黑體" pitchFamily="34" charset="-120"/>
                            <a:cs typeface="Times New Roman" pitchFamily="18" charset="0"/>
                          </a:rPr>
                          <a:t>2023</a:t>
                        </a:r>
                      </a:p>
                      <a:p>
                        <a:pPr algn="ctr"/>
                        <a:r>
                          <a:rPr lang="en-US" sz="1600" b="1">
                            <a:latin typeface="Corbel" panose="020B0503020204020204" pitchFamily="34" charset="0"/>
                            <a:ea typeface="微軟正黑體" pitchFamily="34" charset="-120"/>
                            <a:cs typeface="Times New Roman" pitchFamily="18" charset="0"/>
                          </a:rPr>
                          <a:t>Q1-Q3</a:t>
                        </a:r>
                      </a:p>
                    </a:txBody>
                    <a:tcPr anchor="ctr">
                      <a:solidFill>
                        <a:schemeClr val="tx1">
                          <a:lumMod val="50000"/>
                          <a:lumOff val="50000"/>
                        </a:schemeClr>
                      </a:solidFill>
                    </a:tcPr>
                  </a:tc>
                  <a:extLst>
                    <a:ext uri="{0D108BD9-81ED-4DB2-BD59-A6C34878D82A}">
                      <a16:rowId xmlns:a16="http://schemas.microsoft.com/office/drawing/2014/main" val="10000"/>
                    </a:ext>
                  </a:extLst>
                </a:tr>
                <a:tr h="4672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sz="1600" b="1" u="none" strike="noStrike" cap="none" normalizeH="0" baseline="0">
                            <a:ln>
                              <a:noFill/>
                            </a:ln>
                            <a:effectLst/>
                            <a:latin typeface="Corbel" panose="020B0503020204020204" pitchFamily="34" charset="0"/>
                            <a:ea typeface="微軟正黑體" pitchFamily="34" charset="-120"/>
                          </a:rPr>
                          <a:t>Operating revenue</a:t>
                        </a:r>
                      </a:p>
                    </a:txBody>
                    <a:tcPr anchor="ctr" horzOverflow="overflow"/>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5,124,284</a:t>
                        </a:r>
                      </a:p>
                    </a:txBody>
                    <a:tcPr marL="9525" marR="9525" marT="9525" marB="0" anchor="ctr"/>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3,954,516</a:t>
                        </a:r>
                      </a:p>
                    </a:txBody>
                    <a:tcPr marL="9525" marR="9525" marT="9525" marB="0" anchor="ctr"/>
                  </a:tc>
                  <a:tc>
                    <a:txBody>
                      <a:bodyPr/>
                      <a:lstStyle/>
                      <a:p>
                        <a:pPr marL="0" algn="r" defTabSz="914400" rtl="0" eaLnBrk="1" fontAlgn="ctr" latinLnBrk="0" hangingPunct="1"/>
                        <a:r>
                          <a:rPr lang="en-US" sz="1600" b="0">
                            <a:solidFill>
                              <a:schemeClr val="dk1"/>
                            </a:solidFill>
                            <a:latin typeface="Corbel" panose="020B0503020204020204" pitchFamily="34" charset="0"/>
                            <a:ea typeface="微軟正黑體" pitchFamily="34" charset="-120"/>
                            <a:cs typeface="+mn-cs"/>
                          </a:rPr>
                          <a:t>434,674</a:t>
                        </a:r>
                      </a:p>
                    </a:txBody>
                    <a:tcPr marL="9525" marR="9525" marT="9525" marB="0" anchor="ctr"/>
                  </a:tc>
                  <a:extLst>
                    <a:ext uri="{0D108BD9-81ED-4DB2-BD59-A6C34878D82A}">
                      <a16:rowId xmlns:a16="http://schemas.microsoft.com/office/drawing/2014/main" val="10001"/>
                    </a:ext>
                  </a:extLst>
                </a:tr>
                <a:tr h="4672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sz="1600" b="1" u="none" strike="noStrike" cap="none" normalizeH="0" baseline="0">
                            <a:ln>
                              <a:noFill/>
                            </a:ln>
                            <a:effectLst/>
                            <a:latin typeface="Corbel" panose="020B0503020204020204" pitchFamily="34" charset="0"/>
                            <a:ea typeface="微軟正黑體" pitchFamily="34" charset="-120"/>
                          </a:rPr>
                          <a:t>Operating costs</a:t>
                        </a:r>
                      </a:p>
                    </a:txBody>
                    <a:tcPr anchor="ctr" horzOverflow="overflow"/>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(3,762,094)</a:t>
                        </a:r>
                      </a:p>
                    </a:txBody>
                    <a:tcPr marL="9525" marR="9525" marT="9525" marB="0" anchor="ctr"/>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(3,169,639)</a:t>
                        </a:r>
                      </a:p>
                    </a:txBody>
                    <a:tcPr marL="9525" marR="9525" marT="9525" marB="0" anchor="ctr"/>
                  </a:tc>
                  <a:tc>
                    <a:txBody>
                      <a:bodyPr/>
                      <a:lstStyle/>
                      <a:p>
                        <a:pPr marL="0" algn="r" defTabSz="914400" rtl="0" eaLnBrk="1" fontAlgn="ctr" latinLnBrk="0" hangingPunct="1"/>
                        <a:r>
                          <a:rPr lang="en-US" sz="1600" b="0">
                            <a:solidFill>
                              <a:schemeClr val="dk1"/>
                            </a:solidFill>
                            <a:latin typeface="Corbel" panose="020B0503020204020204" pitchFamily="34" charset="0"/>
                            <a:ea typeface="微軟正黑體" pitchFamily="34" charset="-120"/>
                            <a:cs typeface="+mn-cs"/>
                          </a:rPr>
                          <a:t>(283,398)</a:t>
                        </a:r>
                      </a:p>
                    </a:txBody>
                    <a:tcPr marL="9525" marR="9525" marT="9525" marB="0" anchor="ctr"/>
                  </a:tc>
                  <a:extLst>
                    <a:ext uri="{0D108BD9-81ED-4DB2-BD59-A6C34878D82A}">
                      <a16:rowId xmlns:a16="http://schemas.microsoft.com/office/drawing/2014/main" val="10002"/>
                    </a:ext>
                  </a:extLst>
                </a:tr>
                <a:tr h="4672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sz="1600" b="1" u="none" strike="noStrike" cap="none" normalizeH="0" baseline="0">
                            <a:ln>
                              <a:noFill/>
                            </a:ln>
                            <a:effectLst/>
                            <a:latin typeface="Corbel" panose="020B0503020204020204" pitchFamily="34" charset="0"/>
                            <a:ea typeface="微軟正黑體" pitchFamily="34" charset="-120"/>
                          </a:rPr>
                          <a:t>Operating profit</a:t>
                        </a:r>
                      </a:p>
                    </a:txBody>
                    <a:tcPr anchor="ctr" horzOverflow="overflow"/>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1,362,190</a:t>
                        </a:r>
                      </a:p>
                    </a:txBody>
                    <a:tcPr marL="9525" marR="9525" marT="9525" marB="0" anchor="ctr"/>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784,877</a:t>
                        </a:r>
                      </a:p>
                    </a:txBody>
                    <a:tcPr marL="9525" marR="9525" marT="9525" marB="0" anchor="ctr"/>
                  </a:tc>
                  <a:tc>
                    <a:txBody>
                      <a:bodyPr/>
                      <a:lstStyle/>
                      <a:p>
                        <a:pPr marL="0" algn="r" defTabSz="914400" rtl="0" eaLnBrk="1" fontAlgn="ctr" latinLnBrk="0" hangingPunct="1"/>
                        <a:r>
                          <a:rPr lang="en-US" sz="1600" b="0">
                            <a:solidFill>
                              <a:schemeClr val="dk1"/>
                            </a:solidFill>
                            <a:latin typeface="Corbel" panose="020B0503020204020204" pitchFamily="34" charset="0"/>
                            <a:ea typeface="微軟正黑體" pitchFamily="34" charset="-120"/>
                            <a:cs typeface="+mn-cs"/>
                          </a:rPr>
                          <a:t>151,276</a:t>
                        </a:r>
                      </a:p>
                    </a:txBody>
                    <a:tcPr marL="9525" marR="9525" marT="9525" marB="0" anchor="ctr"/>
                  </a:tc>
                  <a:extLst>
                    <a:ext uri="{0D108BD9-81ED-4DB2-BD59-A6C34878D82A}">
                      <a16:rowId xmlns:a16="http://schemas.microsoft.com/office/drawing/2014/main" val="10003"/>
                    </a:ext>
                  </a:extLst>
                </a:tr>
                <a:tr h="4672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sz="1600" b="1" u="none" strike="noStrike" cap="none" normalizeH="0" baseline="0">
                            <a:ln>
                              <a:noFill/>
                            </a:ln>
                            <a:effectLst/>
                            <a:latin typeface="Corbel" panose="020B0503020204020204" pitchFamily="34" charset="0"/>
                            <a:ea typeface="微軟正黑體" pitchFamily="34" charset="-120"/>
                          </a:rPr>
                          <a:t>Gross profit margin</a:t>
                        </a:r>
                      </a:p>
                    </a:txBody>
                    <a:tcPr anchor="ctr" horzOverflow="overflow"/>
                  </a:tc>
                  <a:tc>
                    <a:txBody>
                      <a:bodyPr/>
                      <a:lstStyle/>
                      <a:p>
                        <a:pPr marL="0" algn="r" defTabSz="914400" rtl="0" eaLnBrk="1" fontAlgn="ctr" latinLnBrk="0" hangingPunct="1"/>
                        <a:r>
                          <a:rPr lang="en-US" sz="1600" b="0" dirty="0">
                            <a:latin typeface="Corbel" panose="020B0503020204020204" pitchFamily="34" charset="0"/>
                            <a:ea typeface="微軟正黑體" pitchFamily="34" charset="-120"/>
                          </a:rPr>
                          <a:t>26%</a:t>
                        </a:r>
                      </a:p>
                    </a:txBody>
                    <a:tcPr marL="9525" marR="9525" marT="9525" marB="0" anchor="ctr"/>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20%</a:t>
                        </a:r>
                      </a:p>
                    </a:txBody>
                    <a:tcPr marL="9525" marR="9525" marT="9525" marB="0" anchor="ctr"/>
                  </a:tc>
                  <a:tc>
                    <a:txBody>
                      <a:bodyPr/>
                      <a:lstStyle/>
                      <a:p>
                        <a:pPr marL="0" algn="r" defTabSz="914400" rtl="0" eaLnBrk="1" fontAlgn="ctr" latinLnBrk="0" hangingPunct="1"/>
                        <a:r>
                          <a:rPr lang="en-US" sz="1600" b="0">
                            <a:solidFill>
                              <a:schemeClr val="dk1"/>
                            </a:solidFill>
                            <a:latin typeface="Corbel" panose="020B0503020204020204" pitchFamily="34" charset="0"/>
                            <a:ea typeface="微軟正黑體" pitchFamily="34" charset="-120"/>
                            <a:cs typeface="+mn-cs"/>
                          </a:rPr>
                          <a:t>35%</a:t>
                        </a:r>
                      </a:p>
                    </a:txBody>
                    <a:tcPr marL="9525" marR="9525" marT="9525" marB="0" anchor="ctr"/>
                  </a:tc>
                  <a:extLst>
                    <a:ext uri="{0D108BD9-81ED-4DB2-BD59-A6C34878D82A}">
                      <a16:rowId xmlns:a16="http://schemas.microsoft.com/office/drawing/2014/main" val="10004"/>
                    </a:ext>
                  </a:extLst>
                </a:tr>
                <a:tr h="4672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sz="1600" b="1" u="none" strike="noStrike" cap="none" normalizeH="0" baseline="0">
                            <a:ln>
                              <a:noFill/>
                            </a:ln>
                            <a:effectLst/>
                            <a:latin typeface="Corbel" panose="020B0503020204020204" pitchFamily="34" charset="0"/>
                            <a:ea typeface="微軟正黑體" pitchFamily="34" charset="-120"/>
                          </a:rPr>
                          <a:t>Operating profit (loss)</a:t>
                        </a:r>
                      </a:p>
                    </a:txBody>
                    <a:tcPr anchor="ctr" horzOverflow="overflow"/>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940,233</a:t>
                        </a:r>
                      </a:p>
                    </a:txBody>
                    <a:tcPr marL="9525" marR="9525" marT="9525" marB="0" anchor="ctr"/>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279,217</a:t>
                        </a:r>
                      </a:p>
                    </a:txBody>
                    <a:tcPr marL="9525" marR="9525" marT="9525" marB="0" anchor="ctr"/>
                  </a:tc>
                  <a:tc>
                    <a:txBody>
                      <a:bodyPr/>
                      <a:lstStyle/>
                      <a:p>
                        <a:pPr marL="0" algn="r" defTabSz="914400" rtl="0" eaLnBrk="1" fontAlgn="ctr" latinLnBrk="0" hangingPunct="1"/>
                        <a:r>
                          <a:rPr lang="en-US" sz="1600" b="0">
                            <a:solidFill>
                              <a:schemeClr val="dk1"/>
                            </a:solidFill>
                            <a:latin typeface="Corbel" panose="020B0503020204020204" pitchFamily="34" charset="0"/>
                            <a:ea typeface="微軟正黑體" pitchFamily="34" charset="-120"/>
                            <a:cs typeface="+mn-cs"/>
                          </a:rPr>
                          <a:t>(45,648)</a:t>
                        </a:r>
                      </a:p>
                    </a:txBody>
                    <a:tcPr marL="9525" marR="9525" marT="9525" marB="0" anchor="ctr"/>
                  </a:tc>
                  <a:extLst>
                    <a:ext uri="{0D108BD9-81ED-4DB2-BD59-A6C34878D82A}">
                      <a16:rowId xmlns:a16="http://schemas.microsoft.com/office/drawing/2014/main" val="10005"/>
                    </a:ext>
                  </a:extLst>
                </a:tr>
                <a:tr h="4672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sz="1600" b="1" u="none" strike="noStrike" cap="none" normalizeH="0" baseline="0">
                            <a:ln>
                              <a:noFill/>
                            </a:ln>
                            <a:effectLst/>
                            <a:latin typeface="Corbel" panose="020B0503020204020204" pitchFamily="34" charset="0"/>
                            <a:ea typeface="微軟正黑體" pitchFamily="34" charset="-120"/>
                          </a:rPr>
                          <a:t>Non-operating income</a:t>
                        </a:r>
                      </a:p>
                    </a:txBody>
                    <a:tcPr anchor="ctr" horzOverflow="overflow"/>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225,397</a:t>
                        </a:r>
                      </a:p>
                    </a:txBody>
                    <a:tcPr marL="9525" marR="9525" marT="9525" marB="0" anchor="ctr"/>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274,182</a:t>
                        </a:r>
                      </a:p>
                    </a:txBody>
                    <a:tcPr marL="9525" marR="9525" marT="9525" marB="0" anchor="ctr"/>
                  </a:tc>
                  <a:tc>
                    <a:txBody>
                      <a:bodyPr/>
                      <a:lstStyle/>
                      <a:p>
                        <a:pPr marL="0" algn="r" defTabSz="914400" rtl="0" eaLnBrk="1" fontAlgn="ctr" latinLnBrk="0" hangingPunct="1"/>
                        <a:r>
                          <a:rPr lang="en-US" sz="1600" b="0">
                            <a:solidFill>
                              <a:schemeClr val="dk1"/>
                            </a:solidFill>
                            <a:latin typeface="Corbel" panose="020B0503020204020204" pitchFamily="34" charset="0"/>
                            <a:ea typeface="微軟正黑體" pitchFamily="34" charset="-120"/>
                            <a:cs typeface="+mn-cs"/>
                          </a:rPr>
                          <a:t>245,455</a:t>
                        </a:r>
                      </a:p>
                    </a:txBody>
                    <a:tcPr marL="9525" marR="9525" marT="9525" marB="0" anchor="ctr"/>
                  </a:tc>
                  <a:extLst>
                    <a:ext uri="{0D108BD9-81ED-4DB2-BD59-A6C34878D82A}">
                      <a16:rowId xmlns:a16="http://schemas.microsoft.com/office/drawing/2014/main" val="10006"/>
                    </a:ext>
                  </a:extLst>
                </a:tr>
                <a:tr h="4672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sz="1600" b="1" u="none" strike="noStrike" cap="none" normalizeH="0" baseline="0">
                            <a:ln>
                              <a:noFill/>
                            </a:ln>
                            <a:effectLst/>
                            <a:latin typeface="Corbel" panose="020B0503020204020204" pitchFamily="34" charset="0"/>
                            <a:ea typeface="微軟正黑體" pitchFamily="34" charset="-120"/>
                          </a:rPr>
                          <a:t>Pre-tax profit</a:t>
                        </a:r>
                      </a:p>
                    </a:txBody>
                    <a:tcPr anchor="ctr" horzOverflow="overflow"/>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1,165,630</a:t>
                        </a:r>
                      </a:p>
                    </a:txBody>
                    <a:tcPr marL="9525" marR="9525" marT="9525" marB="0" anchor="ctr"/>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553,399</a:t>
                        </a:r>
                      </a:p>
                    </a:txBody>
                    <a:tcPr marL="9525" marR="9525" marT="9525" marB="0" anchor="ctr"/>
                  </a:tc>
                  <a:tc>
                    <a:txBody>
                      <a:bodyPr/>
                      <a:lstStyle/>
                      <a:p>
                        <a:pPr marL="0" algn="r" defTabSz="914400" rtl="0" eaLnBrk="1" fontAlgn="ctr" latinLnBrk="0" hangingPunct="1"/>
                        <a:r>
                          <a:rPr lang="en-US" sz="1600" b="0">
                            <a:solidFill>
                              <a:schemeClr val="dk1"/>
                            </a:solidFill>
                            <a:latin typeface="Corbel" panose="020B0503020204020204" pitchFamily="34" charset="0"/>
                            <a:ea typeface="微軟正黑體" pitchFamily="34" charset="-120"/>
                            <a:cs typeface="+mn-cs"/>
                          </a:rPr>
                          <a:t>199,807</a:t>
                        </a:r>
                      </a:p>
                    </a:txBody>
                    <a:tcPr marL="9525" marR="9525" marT="9525" marB="0" anchor="ctr"/>
                  </a:tc>
                  <a:extLst>
                    <a:ext uri="{0D108BD9-81ED-4DB2-BD59-A6C34878D82A}">
                      <a16:rowId xmlns:a16="http://schemas.microsoft.com/office/drawing/2014/main" val="10007"/>
                    </a:ext>
                  </a:extLst>
                </a:tr>
                <a:tr h="4672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sz="1600" b="1" u="none" strike="noStrike" cap="none" normalizeH="0" baseline="0">
                            <a:ln>
                              <a:noFill/>
                            </a:ln>
                            <a:effectLst/>
                            <a:latin typeface="Corbel" panose="020B0503020204020204" pitchFamily="34" charset="0"/>
                            <a:ea typeface="微軟正黑體" pitchFamily="34" charset="-120"/>
                          </a:rPr>
                          <a:t>Income tax expenses</a:t>
                        </a:r>
                      </a:p>
                    </a:txBody>
                    <a:tcPr anchor="ctr" horzOverflow="overflow"/>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(183,493)</a:t>
                        </a:r>
                      </a:p>
                    </a:txBody>
                    <a:tcPr marL="9525" marR="9525" marT="9525" marB="0" anchor="ctr"/>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(67,481)</a:t>
                        </a:r>
                      </a:p>
                    </a:txBody>
                    <a:tcPr marL="9525" marR="9525" marT="9525" marB="0" anchor="ctr"/>
                  </a:tc>
                  <a:tc>
                    <a:txBody>
                      <a:bodyPr/>
                      <a:lstStyle/>
                      <a:p>
                        <a:pPr marL="0" algn="r" defTabSz="914400" rtl="0" eaLnBrk="1" fontAlgn="ctr" latinLnBrk="0" hangingPunct="1"/>
                        <a:r>
                          <a:rPr lang="en-US" sz="1600" b="0">
                            <a:solidFill>
                              <a:schemeClr val="dk1"/>
                            </a:solidFill>
                            <a:latin typeface="Corbel" panose="020B0503020204020204" pitchFamily="34" charset="0"/>
                            <a:ea typeface="微軟正黑體" pitchFamily="34" charset="-120"/>
                            <a:cs typeface="+mn-cs"/>
                          </a:rPr>
                          <a:t>(18,635)</a:t>
                        </a:r>
                      </a:p>
                    </a:txBody>
                    <a:tcPr marL="9525" marR="9525" marT="9525" marB="0" anchor="ctr"/>
                  </a:tc>
                  <a:extLst>
                    <a:ext uri="{0D108BD9-81ED-4DB2-BD59-A6C34878D82A}">
                      <a16:rowId xmlns:a16="http://schemas.microsoft.com/office/drawing/2014/main" val="10008"/>
                    </a:ext>
                  </a:extLst>
                </a:tr>
                <a:tr h="4672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sz="1600" b="1" u="none" strike="noStrike" cap="none" normalizeH="0" baseline="0">
                            <a:ln>
                              <a:noFill/>
                            </a:ln>
                            <a:effectLst/>
                            <a:latin typeface="Corbel" panose="020B0503020204020204" pitchFamily="34" charset="0"/>
                            <a:ea typeface="微軟正黑體" pitchFamily="34" charset="-120"/>
                          </a:rPr>
                          <a:t>Net profit for the period</a:t>
                        </a:r>
                      </a:p>
                    </a:txBody>
                    <a:tcPr anchor="ctr" horzOverflow="overflow"/>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982,137</a:t>
                        </a:r>
                      </a:p>
                    </a:txBody>
                    <a:tcPr marL="9525" marR="9525" marT="9525" marB="0" anchor="ctr"/>
                  </a:tc>
                  <a:tc>
                    <a:txBody>
                      <a:bodyPr/>
                      <a:lstStyle/>
                      <a:p>
                        <a:pPr marL="0" algn="r" defTabSz="914400" rtl="0" eaLnBrk="1" fontAlgn="ctr" latinLnBrk="0" hangingPunct="1"/>
                        <a:r>
                          <a:rPr lang="en-US" sz="1600" b="0">
                            <a:solidFill>
                              <a:schemeClr val="dk1"/>
                            </a:solidFill>
                            <a:latin typeface="Corbel" panose="020B0503020204020204" pitchFamily="34" charset="0"/>
                            <a:ea typeface="微軟正黑體" pitchFamily="34" charset="-120"/>
                            <a:cs typeface="+mn-cs"/>
                          </a:rPr>
                          <a:t>485,918</a:t>
                        </a:r>
                      </a:p>
                    </a:txBody>
                    <a:tcPr marL="9525" marR="9525" marT="9525" marB="0" anchor="ctr"/>
                  </a:tc>
                  <a:tc>
                    <a:txBody>
                      <a:bodyPr/>
                      <a:lstStyle/>
                      <a:p>
                        <a:pPr marL="0" algn="r" defTabSz="914400" rtl="0" eaLnBrk="1" fontAlgn="ctr" latinLnBrk="0" hangingPunct="1"/>
                        <a:r>
                          <a:rPr lang="en-US" sz="1600" b="0">
                            <a:solidFill>
                              <a:schemeClr val="dk1"/>
                            </a:solidFill>
                            <a:latin typeface="Corbel" panose="020B0503020204020204" pitchFamily="34" charset="0"/>
                            <a:ea typeface="微軟正黑體" pitchFamily="34" charset="-120"/>
                            <a:cs typeface="+mn-cs"/>
                          </a:rPr>
                          <a:t>181,172</a:t>
                        </a:r>
                      </a:p>
                    </a:txBody>
                    <a:tcPr marL="9525" marR="9525" marT="9525" marB="0" anchor="ctr"/>
                  </a:tc>
                  <a:extLst>
                    <a:ext uri="{0D108BD9-81ED-4DB2-BD59-A6C34878D82A}">
                      <a16:rowId xmlns:a16="http://schemas.microsoft.com/office/drawing/2014/main" val="10009"/>
                    </a:ext>
                  </a:extLst>
                </a:tr>
                <a:tr h="4672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sz="1600" b="1" u="none" strike="noStrike" cap="none" normalizeH="0" baseline="0">
                            <a:ln>
                              <a:noFill/>
                            </a:ln>
                            <a:effectLst/>
                            <a:latin typeface="Corbel" panose="020B0503020204020204" pitchFamily="34" charset="0"/>
                            <a:ea typeface="微軟正黑體" pitchFamily="34" charset="-120"/>
                          </a:rPr>
                          <a:t>EPS</a:t>
                        </a:r>
                      </a:p>
                    </a:txBody>
                    <a:tcPr anchor="ctr" horzOverflow="overflow"/>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2.58</a:t>
                        </a:r>
                      </a:p>
                    </a:txBody>
                    <a:tcPr marL="9525" marR="9525" marT="9525" marB="0" anchor="ctr"/>
                  </a:tc>
                  <a:tc>
                    <a:txBody>
                      <a:bodyPr/>
                      <a:lstStyle/>
                      <a:p>
                        <a:pPr marL="0" algn="r" defTabSz="914400" rtl="0" eaLnBrk="1" fontAlgn="ctr" latinLnBrk="0" hangingPunct="1"/>
                        <a:r>
                          <a:rPr lang="en-US" sz="1600" b="0">
                            <a:latin typeface="Corbel" panose="020B0503020204020204" pitchFamily="34" charset="0"/>
                            <a:ea typeface="微軟正黑體" pitchFamily="34" charset="-120"/>
                          </a:rPr>
                          <a:t>1.28</a:t>
                        </a:r>
                      </a:p>
                    </a:txBody>
                    <a:tcPr marL="9525" marR="9525" marT="9525" marB="0" anchor="ctr"/>
                  </a:tc>
                  <a:tc>
                    <a:txBody>
                      <a:bodyPr/>
                      <a:lstStyle/>
                      <a:p>
                        <a:pPr marL="0" algn="r" defTabSz="914400" rtl="0" eaLnBrk="1" fontAlgn="ctr" latinLnBrk="0" hangingPunct="1"/>
                        <a:r>
                          <a:rPr lang="en-US" sz="1600" b="0" dirty="0">
                            <a:solidFill>
                              <a:schemeClr val="dk1"/>
                            </a:solidFill>
                            <a:latin typeface="Corbel" panose="020B0503020204020204" pitchFamily="34" charset="0"/>
                            <a:ea typeface="微軟正黑體" pitchFamily="34" charset="-120"/>
                            <a:cs typeface="+mn-cs"/>
                          </a:rPr>
                          <a:t>0.48</a:t>
                        </a:r>
                      </a:p>
                    </a:txBody>
                    <a:tcPr marL="9525" marR="9525" marT="9525" marB="0" anchor="ctr"/>
                  </a:tc>
                  <a:extLst>
                    <a:ext uri="{0D108BD9-81ED-4DB2-BD59-A6C34878D82A}">
                      <a16:rowId xmlns:a16="http://schemas.microsoft.com/office/drawing/2014/main" val="10010"/>
                    </a:ext>
                  </a:extLst>
                </a:tr>
              </a:tbl>
            </a:graphicData>
          </a:graphic>
        </p:graphicFrame>
        <p:sp>
          <p:nvSpPr>
            <p:cNvPr id="4" name="矩形 3"/>
            <p:cNvSpPr/>
            <p:nvPr/>
          </p:nvSpPr>
          <p:spPr>
            <a:xfrm>
              <a:off x="7492608" y="1165564"/>
              <a:ext cx="954107" cy="263896"/>
            </a:xfrm>
            <a:prstGeom prst="rect">
              <a:avLst/>
            </a:prstGeom>
          </p:spPr>
          <p:txBody>
            <a:bodyPr wrap="none">
              <a:spAutoFit/>
            </a:bodyPr>
            <a:lstStyle/>
            <a:p>
              <a:pPr lvl="0" algn="r" fontAlgn="base">
                <a:spcBef>
                  <a:spcPct val="20000"/>
                </a:spcBef>
                <a:spcAft>
                  <a:spcPct val="0"/>
                </a:spcAft>
                <a:buClr>
                  <a:schemeClr val="folHlink"/>
                </a:buClr>
                <a:buSzPct val="60000"/>
              </a:pPr>
              <a:r>
                <a:rPr kumimoji="1" lang="en-US" sz="1200" b="1">
                  <a:latin typeface="Corbel" panose="020B0503020204020204" pitchFamily="34" charset="0"/>
                  <a:ea typeface="微軟正黑體" pitchFamily="34" charset="-120"/>
                </a:rPr>
                <a:t>Unit: NT$1,000</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512" y="1340768"/>
            <a:ext cx="1080120" cy="2715167"/>
          </a:xfrm>
          <a:prstGeom prst="rect">
            <a:avLst/>
          </a:prstGeom>
          <a:noFill/>
        </p:spPr>
        <p:txBody>
          <a:bodyPr wrap="square" rtlCol="0">
            <a:spAutoFit/>
          </a:bodyPr>
          <a:lstStyle/>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Disclaimer</a:t>
            </a:r>
          </a:p>
          <a:p>
            <a:pPr algn="just">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Profile</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Operating Strategies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Financial Data</a:t>
            </a:r>
          </a:p>
          <a:p>
            <a:pPr algn="just">
              <a:spcBef>
                <a:spcPts val="400"/>
              </a:spcBef>
              <a:buFont typeface="Arial" pitchFamily="34" charset="0"/>
              <a:buChar char="•"/>
            </a:pPr>
            <a:r>
              <a:rPr lang="en-US" sz="900" dirty="0">
                <a:latin typeface="Corbel" panose="020B0503020204020204" pitchFamily="34" charset="0"/>
                <a:ea typeface="微軟正黑體" pitchFamily="34" charset="-120"/>
              </a:rPr>
              <a:t>Business Activities—Existing Houses</a:t>
            </a:r>
          </a:p>
          <a:p>
            <a:pPr algn="just">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Activities—Pre-sale Houses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Activities—Development</a:t>
            </a:r>
          </a:p>
          <a:p>
            <a:pPr>
              <a:spcBef>
                <a:spcPts val="400"/>
              </a:spcBef>
              <a:buFont typeface="Arial" pitchFamily="34" charset="0"/>
              <a:buChar char="•"/>
            </a:pPr>
            <a:endParaRPr lang="en-US" altLang="zh-TW" sz="900" dirty="0">
              <a:latin typeface="Corbel" panose="020B0503020204020204" pitchFamily="34" charset="0"/>
              <a:ea typeface="微軟正黑體" pitchFamily="34" charset="-120"/>
            </a:endParaRPr>
          </a:p>
          <a:p>
            <a:pPr>
              <a:lnSpc>
                <a:spcPct val="150000"/>
              </a:lnSpc>
              <a:buFont typeface="Arial" pitchFamily="34" charset="0"/>
              <a:buChar char="•"/>
            </a:pPr>
            <a:endParaRPr lang="en-US" altLang="zh-TW" sz="900" dirty="0">
              <a:latin typeface="Corbel" panose="020B0503020204020204" pitchFamily="34" charset="0"/>
              <a:ea typeface="微軟正黑體" pitchFamily="34" charset="-120"/>
            </a:endParaRPr>
          </a:p>
        </p:txBody>
      </p:sp>
      <p:graphicFrame>
        <p:nvGraphicFramePr>
          <p:cNvPr id="7" name="內容版面配置區 3"/>
          <p:cNvGraphicFramePr>
            <a:graphicFrameLocks/>
          </p:cNvGraphicFramePr>
          <p:nvPr>
            <p:extLst>
              <p:ext uri="{D42A27DB-BD31-4B8C-83A1-F6EECF244321}">
                <p14:modId xmlns:p14="http://schemas.microsoft.com/office/powerpoint/2010/main" val="2850088726"/>
              </p:ext>
            </p:extLst>
          </p:nvPr>
        </p:nvGraphicFramePr>
        <p:xfrm>
          <a:off x="1187624" y="980728"/>
          <a:ext cx="7776865" cy="2703392"/>
        </p:xfrm>
        <a:graphic>
          <a:graphicData uri="http://schemas.openxmlformats.org/drawingml/2006/table">
            <a:tbl>
              <a:tblPr firstRow="1" bandRow="1">
                <a:tableStyleId>{073A0DAA-6AF3-43AB-8588-CEC1D06C72B9}</a:tableStyleId>
              </a:tblPr>
              <a:tblGrid>
                <a:gridCol w="2136501">
                  <a:extLst>
                    <a:ext uri="{9D8B030D-6E8A-4147-A177-3AD203B41FA5}">
                      <a16:colId xmlns:a16="http://schemas.microsoft.com/office/drawing/2014/main" val="20000"/>
                    </a:ext>
                  </a:extLst>
                </a:gridCol>
                <a:gridCol w="1281901">
                  <a:extLst>
                    <a:ext uri="{9D8B030D-6E8A-4147-A177-3AD203B41FA5}">
                      <a16:colId xmlns:a16="http://schemas.microsoft.com/office/drawing/2014/main" val="20001"/>
                    </a:ext>
                  </a:extLst>
                </a:gridCol>
                <a:gridCol w="1281901">
                  <a:extLst>
                    <a:ext uri="{9D8B030D-6E8A-4147-A177-3AD203B41FA5}">
                      <a16:colId xmlns:a16="http://schemas.microsoft.com/office/drawing/2014/main" val="20002"/>
                    </a:ext>
                  </a:extLst>
                </a:gridCol>
                <a:gridCol w="1880121">
                  <a:extLst>
                    <a:ext uri="{9D8B030D-6E8A-4147-A177-3AD203B41FA5}">
                      <a16:colId xmlns:a16="http://schemas.microsoft.com/office/drawing/2014/main" val="20003"/>
                    </a:ext>
                  </a:extLst>
                </a:gridCol>
                <a:gridCol w="1196441">
                  <a:extLst>
                    <a:ext uri="{9D8B030D-6E8A-4147-A177-3AD203B41FA5}">
                      <a16:colId xmlns:a16="http://schemas.microsoft.com/office/drawing/2014/main" val="20004"/>
                    </a:ext>
                  </a:extLst>
                </a:gridCol>
              </a:tblGrid>
              <a:tr h="648072">
                <a:tc>
                  <a:txBody>
                    <a:bodyPr/>
                    <a:lstStyle/>
                    <a:p>
                      <a:pPr algn="ctr"/>
                      <a:r>
                        <a:rPr lang="en-US" sz="1400" dirty="0">
                          <a:latin typeface="Corbel" panose="020B0503020204020204" pitchFamily="34" charset="0"/>
                          <a:ea typeface="微軟正黑體" pitchFamily="34" charset="-120"/>
                        </a:rPr>
                        <a:t>Case</a:t>
                      </a:r>
                    </a:p>
                  </a:txBody>
                  <a:tcPr anchor="ctr">
                    <a:solidFill>
                      <a:schemeClr val="tx1">
                        <a:lumMod val="50000"/>
                        <a:lumOff val="50000"/>
                      </a:schemeClr>
                    </a:solidFill>
                  </a:tcPr>
                </a:tc>
                <a:tc>
                  <a:txBody>
                    <a:bodyPr/>
                    <a:lstStyle/>
                    <a:p>
                      <a:pPr algn="ctr"/>
                      <a:r>
                        <a:rPr lang="en-US" sz="1400">
                          <a:latin typeface="Corbel" panose="020B0503020204020204" pitchFamily="34" charset="0"/>
                          <a:ea typeface="微軟正黑體" pitchFamily="34" charset="-120"/>
                        </a:rPr>
                        <a:t>Location</a:t>
                      </a:r>
                    </a:p>
                  </a:txBody>
                  <a:tcPr anchor="ctr">
                    <a:solidFill>
                      <a:schemeClr val="tx1">
                        <a:lumMod val="50000"/>
                        <a:lumOff val="50000"/>
                      </a:schemeClr>
                    </a:solidFill>
                  </a:tcPr>
                </a:tc>
                <a:tc>
                  <a:txBody>
                    <a:bodyPr/>
                    <a:lstStyle/>
                    <a:p>
                      <a:pPr algn="ctr"/>
                      <a:r>
                        <a:rPr lang="en-US" sz="1400" dirty="0">
                          <a:latin typeface="Corbel" panose="020B0503020204020204" pitchFamily="34" charset="0"/>
                          <a:ea typeface="微軟正黑體" pitchFamily="34" charset="-120"/>
                        </a:rPr>
                        <a:t>Number of units/vehicles</a:t>
                      </a:r>
                    </a:p>
                  </a:txBody>
                  <a:tcPr anchor="ctr">
                    <a:solidFill>
                      <a:schemeClr val="tx1">
                        <a:lumMod val="50000"/>
                        <a:lumOff val="50000"/>
                      </a:schemeClr>
                    </a:solidFill>
                  </a:tcPr>
                </a:tc>
                <a:tc>
                  <a:txBody>
                    <a:bodyPr/>
                    <a:lstStyle/>
                    <a:p>
                      <a:pPr algn="ctr"/>
                      <a:r>
                        <a:rPr lang="en-US" sz="1400">
                          <a:latin typeface="Corbel" panose="020B0503020204020204" pitchFamily="34" charset="0"/>
                          <a:ea typeface="微軟正黑體" pitchFamily="34" charset="-120"/>
                        </a:rPr>
                        <a:t>Sales amount</a:t>
                      </a:r>
                    </a:p>
                    <a:p>
                      <a:pPr algn="ctr"/>
                      <a:r>
                        <a:rPr lang="en-US" sz="1400">
                          <a:latin typeface="Corbel" panose="020B0503020204020204" pitchFamily="34" charset="0"/>
                          <a:ea typeface="微軟正黑體" pitchFamily="34" charset="-120"/>
                        </a:rPr>
                        <a:t>(NT$100 million)</a:t>
                      </a:r>
                    </a:p>
                  </a:txBody>
                  <a:tcPr anchor="ctr">
                    <a:solidFill>
                      <a:schemeClr val="tx1">
                        <a:lumMod val="50000"/>
                        <a:lumOff val="50000"/>
                      </a:schemeClr>
                    </a:solidFill>
                  </a:tcPr>
                </a:tc>
                <a:tc>
                  <a:txBody>
                    <a:bodyPr/>
                    <a:lstStyle/>
                    <a:p>
                      <a:pPr algn="ctr"/>
                      <a:r>
                        <a:rPr lang="en-US" sz="1400">
                          <a:latin typeface="Corbel" panose="020B0503020204020204" pitchFamily="34" charset="0"/>
                          <a:ea typeface="微軟正黑體" pitchFamily="34" charset="-120"/>
                        </a:rPr>
                        <a:t>Ratio of Kuo Yang’s investments</a:t>
                      </a:r>
                    </a:p>
                  </a:txBody>
                  <a:tcPr anchor="ctr">
                    <a:solidFill>
                      <a:schemeClr val="tx1">
                        <a:lumMod val="50000"/>
                        <a:lumOff val="50000"/>
                      </a:schemeClr>
                    </a:solidFill>
                  </a:tcPr>
                </a:tc>
                <a:extLst>
                  <a:ext uri="{0D108BD9-81ED-4DB2-BD59-A6C34878D82A}">
                    <a16:rowId xmlns:a16="http://schemas.microsoft.com/office/drawing/2014/main" val="10000"/>
                  </a:ext>
                </a:extLst>
              </a:tr>
              <a:tr h="467776">
                <a:tc>
                  <a:txBody>
                    <a:bodyPr/>
                    <a:lstStyle/>
                    <a:p>
                      <a:pPr algn="ctr" fontAlgn="ctr"/>
                      <a:r>
                        <a:rPr lang="en-US" sz="1400" u="none" strike="noStrike">
                          <a:latin typeface="Corbel" panose="020B0503020204020204" pitchFamily="34" charset="0"/>
                          <a:ea typeface="微軟正黑體" pitchFamily="34" charset="-120"/>
                        </a:rPr>
                        <a:t>Kuo Yan</a:t>
                      </a:r>
                    </a:p>
                  </a:txBody>
                  <a:tcPr marL="0" marR="0" marT="0" marB="0" anchor="ctr"/>
                </a:tc>
                <a:tc>
                  <a:txBody>
                    <a:bodyPr/>
                    <a:lstStyle/>
                    <a:p>
                      <a:pPr algn="ctr"/>
                      <a:r>
                        <a:rPr lang="en-US" sz="1400">
                          <a:latin typeface="Corbel" panose="020B0503020204020204" pitchFamily="34" charset="0"/>
                          <a:ea typeface="微軟正黑體" pitchFamily="34" charset="-120"/>
                        </a:rPr>
                        <a:t>Kaohsiung City</a:t>
                      </a:r>
                    </a:p>
                  </a:txBody>
                  <a:tcPr anchor="ctr"/>
                </a:tc>
                <a:tc>
                  <a:txBody>
                    <a:bodyPr/>
                    <a:lstStyle/>
                    <a:p>
                      <a:pPr marL="0" algn="ctr" defTabSz="914400" rtl="0" eaLnBrk="1" latinLnBrk="0" hangingPunct="1"/>
                      <a:r>
                        <a:rPr lang="en-US" sz="1400" dirty="0">
                          <a:solidFill>
                            <a:schemeClr val="dk1"/>
                          </a:solidFill>
                          <a:latin typeface="Corbel" panose="020B0503020204020204" pitchFamily="34" charset="0"/>
                          <a:ea typeface="微軟正黑體" pitchFamily="34" charset="-120"/>
                          <a:cs typeface="+mn-cs"/>
                        </a:rPr>
                        <a:t>14/48</a:t>
                      </a:r>
                    </a:p>
                  </a:txBody>
                  <a:tcPr anchor="ctr"/>
                </a:tc>
                <a:tc>
                  <a:txBody>
                    <a:bodyPr/>
                    <a:lstStyle/>
                    <a:p>
                      <a:pPr algn="ctr" fontAlgn="ctr"/>
                      <a:r>
                        <a:rPr lang="en-US" sz="1400" u="none" strike="noStrike">
                          <a:latin typeface="Corbel" panose="020B0503020204020204" pitchFamily="34" charset="0"/>
                          <a:ea typeface="微軟正黑體" pitchFamily="34" charset="-120"/>
                        </a:rPr>
                        <a:t>10</a:t>
                      </a:r>
                    </a:p>
                  </a:txBody>
                  <a:tcPr marL="0" marR="0" marT="0" marB="0" anchor="ctr"/>
                </a:tc>
                <a:tc>
                  <a:txBody>
                    <a:bodyPr/>
                    <a:lstStyle/>
                    <a:p>
                      <a:pPr algn="r"/>
                      <a:r>
                        <a:rPr lang="en-US" sz="1400">
                          <a:latin typeface="Corbel" panose="020B0503020204020204" pitchFamily="34" charset="0"/>
                          <a:ea typeface="微軟正黑體" pitchFamily="34" charset="-120"/>
                        </a:rPr>
                        <a:t>100%</a:t>
                      </a:r>
                    </a:p>
                  </a:txBody>
                  <a:tcPr anchor="ctr"/>
                </a:tc>
                <a:extLst>
                  <a:ext uri="{0D108BD9-81ED-4DB2-BD59-A6C34878D82A}">
                    <a16:rowId xmlns:a16="http://schemas.microsoft.com/office/drawing/2014/main" val="10001"/>
                  </a:ext>
                </a:extLst>
              </a:tr>
              <a:tr h="4677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u="none" strike="noStrike">
                          <a:latin typeface="Corbel" panose="020B0503020204020204" pitchFamily="34" charset="0"/>
                          <a:ea typeface="微軟正黑體" pitchFamily="34" charset="-120"/>
                        </a:rPr>
                        <a:t>The Green Place</a:t>
                      </a:r>
                    </a:p>
                  </a:txBody>
                  <a:tcPr marL="0" marR="0" marT="0" marB="0" anchor="ctr"/>
                </a:tc>
                <a:tc>
                  <a:txBody>
                    <a:bodyPr/>
                    <a:lstStyle/>
                    <a:p>
                      <a:pPr algn="ctr"/>
                      <a:r>
                        <a:rPr lang="en-US" sz="1400">
                          <a:latin typeface="Corbel" panose="020B0503020204020204" pitchFamily="34" charset="0"/>
                          <a:ea typeface="微軟正黑體" pitchFamily="34" charset="-120"/>
                        </a:rPr>
                        <a:t>Tainan City</a:t>
                      </a:r>
                    </a:p>
                  </a:txBody>
                  <a:tcPr anchor="ctr"/>
                </a:tc>
                <a:tc>
                  <a:txBody>
                    <a:bodyPr/>
                    <a:lstStyle/>
                    <a:p>
                      <a:pPr marL="0" algn="ctr" defTabSz="914400" rtl="0" eaLnBrk="1" fontAlgn="ctr" latinLnBrk="0" hangingPunct="1"/>
                      <a:r>
                        <a:rPr lang="en-US" sz="1400">
                          <a:solidFill>
                            <a:schemeClr val="dk1"/>
                          </a:solidFill>
                          <a:latin typeface="Corbel" panose="020B0503020204020204" pitchFamily="34" charset="0"/>
                          <a:ea typeface="微軟正黑體" pitchFamily="34" charset="-120"/>
                          <a:cs typeface="+mn-cs"/>
                        </a:rPr>
                        <a:t>12 households</a:t>
                      </a:r>
                    </a:p>
                  </a:txBody>
                  <a:tcPr marL="0" marR="0" marT="0" marB="0" anchor="ctr"/>
                </a:tc>
                <a:tc>
                  <a:txBody>
                    <a:bodyPr/>
                    <a:lstStyle/>
                    <a:p>
                      <a:pPr algn="ctr" fontAlgn="ctr"/>
                      <a:r>
                        <a:rPr lang="en-US" sz="1400" b="0" i="0" u="none" strike="noStrike">
                          <a:solidFill>
                            <a:schemeClr val="dk1"/>
                          </a:solidFill>
                          <a:latin typeface="Corbel" panose="020B0503020204020204" pitchFamily="34" charset="0"/>
                          <a:ea typeface="微軟正黑體" pitchFamily="34" charset="-120"/>
                          <a:cs typeface="+mn-cs"/>
                        </a:rPr>
                        <a:t>4.6</a:t>
                      </a:r>
                    </a:p>
                  </a:txBody>
                  <a:tcPr marL="0" marR="0" marT="0" marB="0" anchor="ctr"/>
                </a:tc>
                <a:tc>
                  <a:txBody>
                    <a:bodyPr/>
                    <a:lstStyle/>
                    <a:p>
                      <a:pPr algn="r"/>
                      <a:r>
                        <a:rPr lang="en-US" sz="1400">
                          <a:latin typeface="Corbel" panose="020B0503020204020204" pitchFamily="34" charset="0"/>
                          <a:ea typeface="微軟正黑體" pitchFamily="34" charset="-120"/>
                        </a:rPr>
                        <a:t>65%</a:t>
                      </a:r>
                    </a:p>
                  </a:txBody>
                  <a:tcPr anchor="ctr"/>
                </a:tc>
                <a:extLst>
                  <a:ext uri="{0D108BD9-81ED-4DB2-BD59-A6C34878D82A}">
                    <a16:rowId xmlns:a16="http://schemas.microsoft.com/office/drawing/2014/main" val="10002"/>
                  </a:ext>
                </a:extLst>
              </a:tr>
              <a:tr h="467776">
                <a:tc>
                  <a:txBody>
                    <a:bodyPr/>
                    <a:lstStyle/>
                    <a:p>
                      <a:pPr marL="0" algn="ctr" defTabSz="914400" rtl="0" eaLnBrk="1" fontAlgn="ctr" latinLnBrk="0" hangingPunct="1"/>
                      <a:r>
                        <a:rPr lang="en-US" sz="1400">
                          <a:solidFill>
                            <a:schemeClr val="dk1"/>
                          </a:solidFill>
                          <a:latin typeface="Corbel" panose="020B0503020204020204" pitchFamily="34" charset="0"/>
                          <a:ea typeface="微軟正黑體" pitchFamily="34" charset="-120"/>
                          <a:cs typeface="+mn-cs"/>
                        </a:rPr>
                        <a:t>Smile Era</a:t>
                      </a:r>
                    </a:p>
                  </a:txBody>
                  <a:tcPr marL="0" marR="0" marT="0" marB="0" anchor="ctr"/>
                </a:tc>
                <a:tc>
                  <a:txBody>
                    <a:bodyPr/>
                    <a:lstStyle/>
                    <a:p>
                      <a:pPr marL="0" algn="ctr" defTabSz="914400" rtl="0" eaLnBrk="1" latinLnBrk="0" hangingPunct="1"/>
                      <a:r>
                        <a:rPr lang="en-US" sz="1400">
                          <a:solidFill>
                            <a:schemeClr val="dk1"/>
                          </a:solidFill>
                          <a:latin typeface="Corbel" panose="020B0503020204020204" pitchFamily="34" charset="0"/>
                          <a:ea typeface="微軟正黑體" pitchFamily="34" charset="-120"/>
                          <a:cs typeface="+mn-cs"/>
                        </a:rPr>
                        <a:t>Kaohsiung City</a:t>
                      </a:r>
                    </a:p>
                  </a:txBody>
                  <a:tcPr anchor="ctr"/>
                </a:tc>
                <a:tc>
                  <a:txBody>
                    <a:bodyPr/>
                    <a:lstStyle/>
                    <a:p>
                      <a:pPr marL="0" algn="ctr" defTabSz="914400" rtl="0" eaLnBrk="1" latinLnBrk="0" hangingPunct="1"/>
                      <a:r>
                        <a:rPr lang="en-US" sz="1400">
                          <a:solidFill>
                            <a:schemeClr val="dk1"/>
                          </a:solidFill>
                          <a:latin typeface="Corbel" panose="020B0503020204020204" pitchFamily="34" charset="0"/>
                          <a:ea typeface="微軟正黑體" pitchFamily="34" charset="-120"/>
                          <a:cs typeface="+mn-cs"/>
                        </a:rPr>
                        <a:t>1/34</a:t>
                      </a:r>
                    </a:p>
                  </a:txBody>
                  <a:tcPr anchor="ctr"/>
                </a:tc>
                <a:tc>
                  <a:txBody>
                    <a:bodyPr/>
                    <a:lstStyle/>
                    <a:p>
                      <a:pPr marL="0" algn="ctr" defTabSz="914400" rtl="0" eaLnBrk="1" fontAlgn="b" latinLnBrk="0" hangingPunct="1"/>
                      <a:r>
                        <a:rPr lang="en-US" sz="1400">
                          <a:solidFill>
                            <a:schemeClr val="dk1"/>
                          </a:solidFill>
                          <a:latin typeface="Corbel" panose="020B0503020204020204" pitchFamily="34" charset="0"/>
                          <a:ea typeface="微軟正黑體" pitchFamily="34" charset="-120"/>
                          <a:cs typeface="+mn-cs"/>
                        </a:rPr>
                        <a:t>0.4</a:t>
                      </a:r>
                    </a:p>
                  </a:txBody>
                  <a:tcPr marL="0" marR="0" marT="0" marB="0" anchor="ctr"/>
                </a:tc>
                <a:tc>
                  <a:txBody>
                    <a:bodyPr/>
                    <a:lstStyle/>
                    <a:p>
                      <a:pPr marL="0" algn="r" defTabSz="914400" rtl="0" eaLnBrk="1" latinLnBrk="0" hangingPunct="1"/>
                      <a:r>
                        <a:rPr lang="en-US" sz="1400">
                          <a:solidFill>
                            <a:schemeClr val="dk1"/>
                          </a:solidFill>
                          <a:latin typeface="Corbel" panose="020B0503020204020204" pitchFamily="34" charset="0"/>
                          <a:ea typeface="微軟正黑體" pitchFamily="34" charset="-120"/>
                          <a:cs typeface="+mn-cs"/>
                        </a:rPr>
                        <a:t>70%</a:t>
                      </a:r>
                    </a:p>
                  </a:txBody>
                  <a:tcPr anchor="ctr"/>
                </a:tc>
                <a:extLst>
                  <a:ext uri="{0D108BD9-81ED-4DB2-BD59-A6C34878D82A}">
                    <a16:rowId xmlns:a16="http://schemas.microsoft.com/office/drawing/2014/main" val="10003"/>
                  </a:ext>
                </a:extLst>
              </a:tr>
              <a:tr h="467776">
                <a:tc>
                  <a:txBody>
                    <a:bodyPr/>
                    <a:lstStyle/>
                    <a:p>
                      <a:pPr marL="0" algn="ctr" defTabSz="914400" rtl="0" eaLnBrk="1" fontAlgn="ctr" latinLnBrk="0" hangingPunct="1"/>
                      <a:r>
                        <a:rPr lang="en-US" sz="1400">
                          <a:solidFill>
                            <a:schemeClr val="dk1"/>
                          </a:solidFill>
                          <a:latin typeface="Corbel" panose="020B0503020204020204" pitchFamily="34" charset="0"/>
                          <a:ea typeface="微軟正黑體" pitchFamily="34" charset="-120"/>
                          <a:cs typeface="+mn-cs"/>
                        </a:rPr>
                        <a:t>Total</a:t>
                      </a:r>
                    </a:p>
                  </a:txBody>
                  <a:tcPr marL="0" marR="0" marT="0" marB="0" anchor="ctr"/>
                </a:tc>
                <a:tc>
                  <a:txBody>
                    <a:bodyPr/>
                    <a:lstStyle/>
                    <a:p>
                      <a:pPr marL="0" algn="l" defTabSz="914400" rtl="0" eaLnBrk="1" latinLnBrk="0" hangingPunct="1"/>
                      <a:endParaRPr lang="zh-TW" altLang="en-US" sz="1400" kern="1200" dirty="0">
                        <a:solidFill>
                          <a:schemeClr val="dk1"/>
                        </a:solidFill>
                        <a:latin typeface="Corbel" panose="020B0503020204020204" pitchFamily="34" charset="0"/>
                        <a:ea typeface="微軟正黑體" pitchFamily="34" charset="-120"/>
                        <a:cs typeface="+mn-cs"/>
                      </a:endParaRPr>
                    </a:p>
                  </a:txBody>
                  <a:tcPr anchor="ctr"/>
                </a:tc>
                <a:tc>
                  <a:txBody>
                    <a:bodyPr/>
                    <a:lstStyle/>
                    <a:p>
                      <a:pPr marL="0" algn="ctr" defTabSz="914400" rtl="0" eaLnBrk="1" latinLnBrk="0" hangingPunct="1"/>
                      <a:r>
                        <a:rPr lang="en-US" sz="1400">
                          <a:solidFill>
                            <a:schemeClr val="dk1"/>
                          </a:solidFill>
                          <a:latin typeface="Corbel" panose="020B0503020204020204" pitchFamily="34" charset="0"/>
                          <a:ea typeface="微軟正黑體" pitchFamily="34" charset="-120"/>
                          <a:cs typeface="+mn-cs"/>
                        </a:rPr>
                        <a:t>27/82</a:t>
                      </a:r>
                    </a:p>
                  </a:txBody>
                  <a:tcPr anchor="ctr"/>
                </a:tc>
                <a:tc>
                  <a:txBody>
                    <a:bodyPr/>
                    <a:lstStyle/>
                    <a:p>
                      <a:pPr marL="0" algn="ctr" defTabSz="914400" rtl="0" eaLnBrk="1" fontAlgn="b" latinLnBrk="0" hangingPunct="1"/>
                      <a:r>
                        <a:rPr lang="en-US" sz="1400">
                          <a:solidFill>
                            <a:schemeClr val="dk1"/>
                          </a:solidFill>
                          <a:latin typeface="Corbel" panose="020B0503020204020204" pitchFamily="34" charset="0"/>
                          <a:ea typeface="微軟正黑體" pitchFamily="34" charset="-120"/>
                          <a:cs typeface="+mn-cs"/>
                        </a:rPr>
                        <a:t>15</a:t>
                      </a:r>
                    </a:p>
                  </a:txBody>
                  <a:tcPr marL="0" marR="0" marT="0" marB="0" anchor="ctr"/>
                </a:tc>
                <a:tc>
                  <a:txBody>
                    <a:bodyPr/>
                    <a:lstStyle/>
                    <a:p>
                      <a:pPr marL="0" algn="l" defTabSz="914400" rtl="0" eaLnBrk="1" latinLnBrk="0" hangingPunct="1"/>
                      <a:endParaRPr lang="zh-TW" altLang="en-US" sz="1400" kern="1200" dirty="0">
                        <a:solidFill>
                          <a:schemeClr val="dk1"/>
                        </a:solidFill>
                        <a:latin typeface="Corbel" panose="020B0503020204020204" pitchFamily="34" charset="0"/>
                        <a:ea typeface="微軟正黑體" pitchFamily="34" charset="-120"/>
                        <a:cs typeface="+mn-cs"/>
                      </a:endParaRPr>
                    </a:p>
                  </a:txBody>
                  <a:tcPr anchor="ctr"/>
                </a:tc>
                <a:extLst>
                  <a:ext uri="{0D108BD9-81ED-4DB2-BD59-A6C34878D82A}">
                    <a16:rowId xmlns:a16="http://schemas.microsoft.com/office/drawing/2014/main" val="10004"/>
                  </a:ext>
                </a:extLst>
              </a:tr>
            </a:tbl>
          </a:graphicData>
        </a:graphic>
      </p:graphicFrame>
      <p:grpSp>
        <p:nvGrpSpPr>
          <p:cNvPr id="17" name="群組 16"/>
          <p:cNvGrpSpPr/>
          <p:nvPr/>
        </p:nvGrpSpPr>
        <p:grpSpPr>
          <a:xfrm>
            <a:off x="2263180" y="3758977"/>
            <a:ext cx="5472608" cy="2880320"/>
            <a:chOff x="3923928" y="3068959"/>
            <a:chExt cx="4752528" cy="3475313"/>
          </a:xfrm>
        </p:grpSpPr>
        <p:pic>
          <p:nvPicPr>
            <p:cNvPr id="4" name="Picture 5" descr="D:\Users\amei1734\Desktop\法說會簡報檔\20171206\一期\圖片12.png"/>
            <p:cNvPicPr>
              <a:picLocks noChangeAspect="1" noChangeArrowheads="1"/>
            </p:cNvPicPr>
            <p:nvPr/>
          </p:nvPicPr>
          <p:blipFill>
            <a:blip r:embed="rId3" cstate="print"/>
            <a:srcRect/>
            <a:stretch>
              <a:fillRect/>
            </a:stretch>
          </p:blipFill>
          <p:spPr bwMode="auto">
            <a:xfrm>
              <a:off x="3923928" y="4847961"/>
              <a:ext cx="2664296" cy="1696311"/>
            </a:xfrm>
            <a:prstGeom prst="rect">
              <a:avLst/>
            </a:prstGeom>
            <a:noFill/>
          </p:spPr>
        </p:pic>
        <p:pic>
          <p:nvPicPr>
            <p:cNvPr id="2055" name="Picture 7" descr="D:\Users\amei1734\Desktop\法說會簡報檔\20171206\二期\圖片10.jpg"/>
            <p:cNvPicPr>
              <a:picLocks noChangeAspect="1" noChangeArrowheads="1"/>
            </p:cNvPicPr>
            <p:nvPr/>
          </p:nvPicPr>
          <p:blipFill>
            <a:blip r:embed="rId4" cstate="print"/>
            <a:srcRect/>
            <a:stretch>
              <a:fillRect/>
            </a:stretch>
          </p:blipFill>
          <p:spPr bwMode="auto">
            <a:xfrm>
              <a:off x="3923928" y="3068960"/>
              <a:ext cx="2672330" cy="1710576"/>
            </a:xfrm>
            <a:prstGeom prst="rect">
              <a:avLst/>
            </a:prstGeom>
            <a:noFill/>
          </p:spPr>
        </p:pic>
        <p:pic>
          <p:nvPicPr>
            <p:cNvPr id="1028" name="Picture 4"/>
            <p:cNvPicPr>
              <a:picLocks noChangeAspect="1" noChangeArrowheads="1"/>
            </p:cNvPicPr>
            <p:nvPr/>
          </p:nvPicPr>
          <p:blipFill>
            <a:blip r:embed="rId5" cstate="print"/>
            <a:srcRect/>
            <a:stretch>
              <a:fillRect/>
            </a:stretch>
          </p:blipFill>
          <p:spPr bwMode="auto">
            <a:xfrm>
              <a:off x="6660232" y="4845229"/>
              <a:ext cx="2016224" cy="1671505"/>
            </a:xfrm>
            <a:prstGeom prst="rect">
              <a:avLst/>
            </a:prstGeom>
            <a:noFill/>
            <a:ln w="9525">
              <a:noFill/>
              <a:miter lim="800000"/>
              <a:headEnd/>
              <a:tailEnd/>
            </a:ln>
          </p:spPr>
        </p:pic>
        <p:pic>
          <p:nvPicPr>
            <p:cNvPr id="16" name="Picture 3" descr="T:\10.2012年度_金石獎(品牌企業)\04_工地管理類\img-823195509-0029.jpg"/>
            <p:cNvPicPr>
              <a:picLocks noChangeAspect="1" noChangeArrowheads="1"/>
            </p:cNvPicPr>
            <p:nvPr/>
          </p:nvPicPr>
          <p:blipFill>
            <a:blip r:embed="rId6" cstate="print"/>
            <a:srcRect/>
            <a:stretch>
              <a:fillRect/>
            </a:stretch>
          </p:blipFill>
          <p:spPr bwMode="auto">
            <a:xfrm>
              <a:off x="6660232" y="3068959"/>
              <a:ext cx="2016224" cy="1699041"/>
            </a:xfrm>
            <a:prstGeom prst="rect">
              <a:avLst/>
            </a:prstGeom>
            <a:noFill/>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字方塊 1"/>
          <p:cNvSpPr txBox="1"/>
          <p:nvPr/>
        </p:nvSpPr>
        <p:spPr>
          <a:xfrm>
            <a:off x="-36512" y="1340768"/>
            <a:ext cx="1080120" cy="2715167"/>
          </a:xfrm>
          <a:prstGeom prst="rect">
            <a:avLst/>
          </a:prstGeom>
          <a:noFill/>
        </p:spPr>
        <p:txBody>
          <a:bodyPr wrap="square" rtlCol="0">
            <a:spAutoFit/>
          </a:bodyPr>
          <a:lstStyle/>
          <a:p>
            <a:pPr algn="just">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Disclaimer</a:t>
            </a:r>
          </a:p>
          <a:p>
            <a:pPr algn="just">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Profile</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Operating Strategies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Financial Data</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Activities—Existing Houses</a:t>
            </a:r>
          </a:p>
          <a:p>
            <a:pPr>
              <a:spcBef>
                <a:spcPts val="400"/>
              </a:spcBef>
              <a:buFont typeface="Arial" pitchFamily="34" charset="0"/>
              <a:buChar char="•"/>
            </a:pPr>
            <a:r>
              <a:rPr lang="en-US" sz="900" dirty="0">
                <a:latin typeface="Corbel" panose="020B0503020204020204" pitchFamily="34" charset="0"/>
                <a:ea typeface="微軟正黑體" pitchFamily="34" charset="-120"/>
              </a:rPr>
              <a:t>Business Activities—Pre-sale Houses</a:t>
            </a:r>
          </a:p>
          <a:p>
            <a:pPr algn="just">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Activities—Development</a:t>
            </a:r>
          </a:p>
          <a:p>
            <a:pPr>
              <a:spcBef>
                <a:spcPts val="400"/>
              </a:spcBef>
              <a:buFont typeface="Arial" pitchFamily="34" charset="0"/>
              <a:buChar char="•"/>
            </a:pPr>
            <a:endParaRPr lang="en-US" altLang="zh-TW" sz="900" dirty="0">
              <a:latin typeface="Corbel" panose="020B0503020204020204" pitchFamily="34" charset="0"/>
              <a:ea typeface="微軟正黑體" pitchFamily="34" charset="-120"/>
            </a:endParaRPr>
          </a:p>
          <a:p>
            <a:pPr>
              <a:lnSpc>
                <a:spcPct val="150000"/>
              </a:lnSpc>
              <a:buFont typeface="Arial" pitchFamily="34" charset="0"/>
              <a:buChar char="•"/>
            </a:pPr>
            <a:endParaRPr lang="en-US" altLang="zh-TW" sz="900" dirty="0">
              <a:latin typeface="Corbel" panose="020B0503020204020204" pitchFamily="34" charset="0"/>
              <a:ea typeface="微軟正黑體" pitchFamily="34" charset="-120"/>
            </a:endParaRPr>
          </a:p>
        </p:txBody>
      </p:sp>
      <p:graphicFrame>
        <p:nvGraphicFramePr>
          <p:cNvPr id="3" name="內容版面配置區 3"/>
          <p:cNvGraphicFramePr>
            <a:graphicFrameLocks/>
          </p:cNvGraphicFramePr>
          <p:nvPr>
            <p:extLst>
              <p:ext uri="{D42A27DB-BD31-4B8C-83A1-F6EECF244321}">
                <p14:modId xmlns:p14="http://schemas.microsoft.com/office/powerpoint/2010/main" val="2205383852"/>
              </p:ext>
            </p:extLst>
          </p:nvPr>
        </p:nvGraphicFramePr>
        <p:xfrm>
          <a:off x="1187624" y="980728"/>
          <a:ext cx="7776864" cy="3714079"/>
        </p:xfrm>
        <a:graphic>
          <a:graphicData uri="http://schemas.openxmlformats.org/drawingml/2006/table">
            <a:tbl>
              <a:tblPr firstRow="1" bandRow="1">
                <a:tableStyleId>{073A0DAA-6AF3-43AB-8588-CEC1D06C72B9}</a:tableStyleId>
              </a:tblPr>
              <a:tblGrid>
                <a:gridCol w="1031625">
                  <a:extLst>
                    <a:ext uri="{9D8B030D-6E8A-4147-A177-3AD203B41FA5}">
                      <a16:colId xmlns:a16="http://schemas.microsoft.com/office/drawing/2014/main" val="20000"/>
                    </a:ext>
                  </a:extLst>
                </a:gridCol>
                <a:gridCol w="1904538">
                  <a:extLst>
                    <a:ext uri="{9D8B030D-6E8A-4147-A177-3AD203B41FA5}">
                      <a16:colId xmlns:a16="http://schemas.microsoft.com/office/drawing/2014/main" val="20001"/>
                    </a:ext>
                  </a:extLst>
                </a:gridCol>
                <a:gridCol w="1031625">
                  <a:extLst>
                    <a:ext uri="{9D8B030D-6E8A-4147-A177-3AD203B41FA5}">
                      <a16:colId xmlns:a16="http://schemas.microsoft.com/office/drawing/2014/main" val="20002"/>
                    </a:ext>
                  </a:extLst>
                </a:gridCol>
                <a:gridCol w="1190336">
                  <a:extLst>
                    <a:ext uri="{9D8B030D-6E8A-4147-A177-3AD203B41FA5}">
                      <a16:colId xmlns:a16="http://schemas.microsoft.com/office/drawing/2014/main" val="20003"/>
                    </a:ext>
                  </a:extLst>
                </a:gridCol>
                <a:gridCol w="1507760">
                  <a:extLst>
                    <a:ext uri="{9D8B030D-6E8A-4147-A177-3AD203B41FA5}">
                      <a16:colId xmlns:a16="http://schemas.microsoft.com/office/drawing/2014/main" val="20004"/>
                    </a:ext>
                  </a:extLst>
                </a:gridCol>
                <a:gridCol w="1110980">
                  <a:extLst>
                    <a:ext uri="{9D8B030D-6E8A-4147-A177-3AD203B41FA5}">
                      <a16:colId xmlns:a16="http://schemas.microsoft.com/office/drawing/2014/main" val="20005"/>
                    </a:ext>
                  </a:extLst>
                </a:gridCol>
              </a:tblGrid>
              <a:tr h="576065">
                <a:tc>
                  <a:txBody>
                    <a:bodyPr/>
                    <a:lstStyle/>
                    <a:p>
                      <a:pPr marL="0" algn="ctr" defTabSz="914400" rtl="0" eaLnBrk="1" latinLnBrk="0" hangingPunct="1"/>
                      <a:r>
                        <a:rPr lang="en-US" sz="1100" b="1">
                          <a:solidFill>
                            <a:schemeClr val="lt1"/>
                          </a:solidFill>
                          <a:latin typeface="Corbel" panose="020B0503020204020204" pitchFamily="34" charset="0"/>
                          <a:ea typeface="微軟正黑體" pitchFamily="34" charset="-120"/>
                          <a:cs typeface="+mn-cs"/>
                        </a:rPr>
                        <a:t>Category</a:t>
                      </a:r>
                    </a:p>
                  </a:txBody>
                  <a:tcPr anchor="ctr">
                    <a:solidFill>
                      <a:schemeClr val="tx1">
                        <a:lumMod val="50000"/>
                        <a:lumOff val="50000"/>
                      </a:schemeClr>
                    </a:solidFill>
                  </a:tcPr>
                </a:tc>
                <a:tc>
                  <a:txBody>
                    <a:bodyPr/>
                    <a:lstStyle/>
                    <a:p>
                      <a:pPr algn="ctr"/>
                      <a:r>
                        <a:rPr lang="en-US" sz="1100">
                          <a:latin typeface="Corbel" panose="020B0503020204020204" pitchFamily="34" charset="0"/>
                          <a:ea typeface="微軟正黑體" pitchFamily="34" charset="-120"/>
                        </a:rPr>
                        <a:t>Case</a:t>
                      </a:r>
                    </a:p>
                  </a:txBody>
                  <a:tcPr anchor="ctr">
                    <a:solidFill>
                      <a:schemeClr val="tx1">
                        <a:lumMod val="50000"/>
                        <a:lumOff val="50000"/>
                      </a:schemeClr>
                    </a:solidFill>
                  </a:tcPr>
                </a:tc>
                <a:tc>
                  <a:txBody>
                    <a:bodyPr/>
                    <a:lstStyle/>
                    <a:p>
                      <a:pPr algn="ctr"/>
                      <a:r>
                        <a:rPr lang="en-US" sz="1100">
                          <a:latin typeface="Corbel" panose="020B0503020204020204" pitchFamily="34" charset="0"/>
                          <a:ea typeface="微軟正黑體" pitchFamily="34" charset="-120"/>
                        </a:rPr>
                        <a:t>Location</a:t>
                      </a:r>
                    </a:p>
                  </a:txBody>
                  <a:tcPr anchor="ctr">
                    <a:solidFill>
                      <a:schemeClr val="tx1">
                        <a:lumMod val="50000"/>
                        <a:lumOff val="50000"/>
                      </a:schemeClr>
                    </a:solidFill>
                  </a:tcPr>
                </a:tc>
                <a:tc>
                  <a:txBody>
                    <a:bodyPr/>
                    <a:lstStyle/>
                    <a:p>
                      <a:pPr marL="0" algn="ctr" defTabSz="914400" rtl="0" eaLnBrk="1" latinLnBrk="0" hangingPunct="1"/>
                      <a:r>
                        <a:rPr lang="en-US" sz="1100" b="1">
                          <a:solidFill>
                            <a:schemeClr val="lt1"/>
                          </a:solidFill>
                          <a:latin typeface="Corbel" panose="020B0503020204020204" pitchFamily="34" charset="0"/>
                          <a:ea typeface="微軟正黑體" pitchFamily="34" charset="-120"/>
                          <a:cs typeface="+mn-cs"/>
                        </a:rPr>
                        <a:t>Sales</a:t>
                      </a:r>
                    </a:p>
                    <a:p>
                      <a:pPr marL="0" algn="ctr" defTabSz="914400" rtl="0" eaLnBrk="1" latinLnBrk="0" hangingPunct="1"/>
                      <a:r>
                        <a:rPr lang="en-US" sz="1000" b="1">
                          <a:solidFill>
                            <a:schemeClr val="lt1"/>
                          </a:solidFill>
                          <a:latin typeface="Corbel" panose="020B0503020204020204" pitchFamily="34" charset="0"/>
                          <a:ea typeface="微軟正黑體" pitchFamily="34" charset="-120"/>
                          <a:cs typeface="+mn-cs"/>
                        </a:rPr>
                        <a:t>(NT$100 million)</a:t>
                      </a:r>
                    </a:p>
                  </a:txBody>
                  <a:tcPr anchor="ctr">
                    <a:solidFill>
                      <a:schemeClr val="tx1">
                        <a:lumMod val="50000"/>
                        <a:lumOff val="50000"/>
                      </a:schemeClr>
                    </a:solidFill>
                  </a:tcPr>
                </a:tc>
                <a:tc>
                  <a:txBody>
                    <a:bodyPr/>
                    <a:lstStyle/>
                    <a:p>
                      <a:pPr algn="ctr"/>
                      <a:r>
                        <a:rPr lang="en-US" sz="1100">
                          <a:latin typeface="Corbel" panose="020B0503020204020204" pitchFamily="34" charset="0"/>
                          <a:ea typeface="微軟正黑體" pitchFamily="34" charset="-120"/>
                          <a:cs typeface="Times New Roman" pitchFamily="18" charset="0"/>
                        </a:rPr>
                        <a:t>Estimated year for obtaning building use permit</a:t>
                      </a:r>
                    </a:p>
                  </a:txBody>
                  <a:tcPr anchor="ctr">
                    <a:solidFill>
                      <a:schemeClr val="tx1">
                        <a:lumMod val="50000"/>
                        <a:lumOff val="50000"/>
                      </a:schemeClr>
                    </a:solidFill>
                  </a:tcPr>
                </a:tc>
                <a:tc>
                  <a:txBody>
                    <a:bodyPr/>
                    <a:lstStyle/>
                    <a:p>
                      <a:pPr algn="ctr"/>
                      <a:r>
                        <a:rPr lang="en-US" sz="1100">
                          <a:latin typeface="Corbel" panose="020B0503020204020204" pitchFamily="34" charset="0"/>
                          <a:ea typeface="微軟正黑體" pitchFamily="34" charset="-120"/>
                        </a:rPr>
                        <a:t>Ratio of Kuo Yang’s investments</a:t>
                      </a:r>
                    </a:p>
                  </a:txBody>
                  <a:tcPr anchor="ctr">
                    <a:solidFill>
                      <a:schemeClr val="tx1">
                        <a:lumMod val="50000"/>
                        <a:lumOff val="50000"/>
                      </a:schemeClr>
                    </a:solidFill>
                  </a:tcPr>
                </a:tc>
                <a:extLst>
                  <a:ext uri="{0D108BD9-81ED-4DB2-BD59-A6C34878D82A}">
                    <a16:rowId xmlns:a16="http://schemas.microsoft.com/office/drawing/2014/main" val="10000"/>
                  </a:ext>
                </a:extLst>
              </a:tr>
              <a:tr h="356984">
                <a:tc rowSpan="4">
                  <a:txBody>
                    <a:bodyPr/>
                    <a:lstStyle/>
                    <a:p>
                      <a:pPr algn="ctr" fontAlgn="ctr"/>
                      <a:r>
                        <a:rPr lang="en-US" sz="1100" b="1" i="0" u="none" strike="noStrike" dirty="0">
                          <a:solidFill>
                            <a:srgbClr val="C00000"/>
                          </a:solidFill>
                          <a:latin typeface="Corbel" panose="020B0503020204020204" pitchFamily="34" charset="0"/>
                          <a:ea typeface="微軟正黑體" pitchFamily="34" charset="-120"/>
                          <a:cs typeface="Times New Roman" pitchFamily="18" charset="0"/>
                        </a:rPr>
                        <a:t>Residential buildings</a:t>
                      </a:r>
                    </a:p>
                    <a:p>
                      <a:pPr algn="l" rtl="0" fontAlgn="ctr"/>
                      <a:endParaRPr lang="zh-TW" altLang="en-US" sz="1100" b="1" i="0" u="none" strike="noStrike" dirty="0">
                        <a:solidFill>
                          <a:srgbClr val="000000"/>
                        </a:solidFill>
                        <a:latin typeface="Corbel" panose="020B0503020204020204" pitchFamily="34" charset="0"/>
                        <a:ea typeface="微軟正黑體" pitchFamily="34" charset="-120"/>
                        <a:cs typeface="Times New Roman" pitchFamily="18" charset="0"/>
                      </a:endParaRPr>
                    </a:p>
                  </a:txBody>
                  <a:tcPr marL="0" marR="0" marT="0" marB="0" anchor="ctr"/>
                </a:tc>
                <a:tc>
                  <a:txBody>
                    <a:bodyPr/>
                    <a:lstStyle/>
                    <a:p>
                      <a:pPr marL="177800" indent="0" algn="l" fontAlgn="ctr"/>
                      <a:r>
                        <a:rPr lang="en-US" sz="1100" b="0" i="0" u="none" strike="noStrike" dirty="0">
                          <a:solidFill>
                            <a:srgbClr val="000000"/>
                          </a:solidFill>
                          <a:latin typeface="Corbel" panose="020B0503020204020204" pitchFamily="34" charset="0"/>
                          <a:ea typeface="微軟正黑體" pitchFamily="34" charset="-120"/>
                          <a:cs typeface="Times New Roman" pitchFamily="18" charset="0"/>
                        </a:rPr>
                        <a:t>Kuo Yang Jilin Urban Renewal</a:t>
                      </a:r>
                    </a:p>
                  </a:txBody>
                  <a:tcPr marL="0" marR="0" marT="0" marB="0" anchor="ctr"/>
                </a:tc>
                <a:tc>
                  <a:txBody>
                    <a:bodyPr/>
                    <a:lstStyle/>
                    <a:p>
                      <a:pPr algn="ctr"/>
                      <a:r>
                        <a:rPr lang="en-US" sz="1100">
                          <a:latin typeface="Corbel" panose="020B0503020204020204" pitchFamily="34" charset="0"/>
                          <a:ea typeface="微軟正黑體" pitchFamily="34" charset="-120"/>
                          <a:cs typeface="Times New Roman" pitchFamily="18" charset="0"/>
                        </a:rPr>
                        <a:t>Taipei City</a:t>
                      </a:r>
                    </a:p>
                  </a:txBody>
                  <a:tcPr anchor="ctr"/>
                </a:tc>
                <a:tc>
                  <a:txBody>
                    <a:bodyPr/>
                    <a:lstStyle/>
                    <a:p>
                      <a:pPr marL="0" algn="ctr" defTabSz="914400" rtl="0" eaLnBrk="1" fontAlgn="ctr" latinLnBrk="0" hangingPunct="1">
                        <a:tabLst>
                          <a:tab pos="804863" algn="l"/>
                        </a:tabLst>
                      </a:pPr>
                      <a:r>
                        <a:rPr lang="en-US" sz="1100" b="0">
                          <a:solidFill>
                            <a:schemeClr val="dk1"/>
                          </a:solidFill>
                          <a:latin typeface="Corbel" panose="020B0503020204020204" pitchFamily="34" charset="0"/>
                          <a:ea typeface="微軟正黑體" pitchFamily="34" charset="-120"/>
                          <a:cs typeface="Times New Roman" pitchFamily="18" charset="0"/>
                        </a:rPr>
                        <a:t>16</a:t>
                      </a:r>
                    </a:p>
                  </a:txBody>
                  <a:tcPr marL="0" marR="0" marT="0" marB="0" anchor="ctr"/>
                </a:tc>
                <a:tc>
                  <a:txBody>
                    <a:bodyPr/>
                    <a:lstStyle/>
                    <a:p>
                      <a:pPr marL="0" algn="ctr" defTabSz="914400" rtl="0" eaLnBrk="1" fontAlgn="b" latinLnBrk="0" hangingPunct="1"/>
                      <a:r>
                        <a:rPr lang="en-US" sz="1100" b="0">
                          <a:solidFill>
                            <a:schemeClr val="dk1"/>
                          </a:solidFill>
                          <a:latin typeface="Corbel" panose="020B0503020204020204" pitchFamily="34" charset="0"/>
                          <a:ea typeface="微軟正黑體" pitchFamily="34" charset="-120"/>
                          <a:cs typeface="Times New Roman" pitchFamily="18" charset="0"/>
                        </a:rPr>
                        <a:t>116</a:t>
                      </a:r>
                    </a:p>
                  </a:txBody>
                  <a:tcPr marL="0" marR="0" marT="0" marB="0" anchor="ctr"/>
                </a:tc>
                <a:tc>
                  <a:txBody>
                    <a:bodyPr/>
                    <a:lstStyle/>
                    <a:p>
                      <a:pPr algn="r"/>
                      <a:r>
                        <a:rPr lang="en-US" sz="1100" b="0">
                          <a:latin typeface="Corbel" panose="020B0503020204020204" pitchFamily="34" charset="0"/>
                          <a:ea typeface="微軟正黑體" pitchFamily="34" charset="-120"/>
                          <a:cs typeface="Times New Roman" pitchFamily="18" charset="0"/>
                        </a:rPr>
                        <a:t>100%</a:t>
                      </a:r>
                    </a:p>
                  </a:txBody>
                  <a:tcPr anchor="ctr"/>
                </a:tc>
                <a:extLst>
                  <a:ext uri="{0D108BD9-81ED-4DB2-BD59-A6C34878D82A}">
                    <a16:rowId xmlns:a16="http://schemas.microsoft.com/office/drawing/2014/main" val="399878412"/>
                  </a:ext>
                </a:extLst>
              </a:tr>
              <a:tr h="360040">
                <a:tc vMerge="1">
                  <a:txBody>
                    <a:bodyPr/>
                    <a:lstStyle/>
                    <a:p>
                      <a:pPr algn="l" rtl="0" fontAlgn="ctr"/>
                      <a:endParaRPr lang="zh-TW" altLang="en-US" sz="1600" b="1" i="0" u="none" strike="noStrike" dirty="0">
                        <a:solidFill>
                          <a:srgbClr val="000000"/>
                        </a:solidFill>
                        <a:latin typeface="微軟正黑體" pitchFamily="34" charset="-120"/>
                        <a:ea typeface="微軟正黑體" pitchFamily="34" charset="-120"/>
                        <a:cs typeface="Times New Roman" pitchFamily="18" charset="0"/>
                      </a:endParaRPr>
                    </a:p>
                  </a:txBody>
                  <a:tcPr marL="0" marR="0" marT="0" marB="0" anchor="ctr"/>
                </a:tc>
                <a:tc>
                  <a:txBody>
                    <a:bodyPr/>
                    <a:lstStyle/>
                    <a:p>
                      <a:pPr marL="177800" indent="0" algn="l" fontAlgn="ctr"/>
                      <a:r>
                        <a:rPr lang="en-US" sz="1100" b="0" i="0" u="none" strike="noStrike" dirty="0">
                          <a:solidFill>
                            <a:srgbClr val="000000"/>
                          </a:solidFill>
                          <a:latin typeface="Corbel" panose="020B0503020204020204" pitchFamily="34" charset="0"/>
                          <a:ea typeface="微軟正黑體" pitchFamily="34" charset="-120"/>
                          <a:cs typeface="Times New Roman" pitchFamily="18" charset="0"/>
                        </a:rPr>
                        <a:t>The Green Place - Green Light Area</a:t>
                      </a:r>
                    </a:p>
                  </a:txBody>
                  <a:tcPr marL="0" marR="0" marT="0" marB="0" anchor="ctr"/>
                </a:tc>
                <a:tc>
                  <a:txBody>
                    <a:bodyPr/>
                    <a:lstStyle/>
                    <a:p>
                      <a:pPr algn="ctr"/>
                      <a:r>
                        <a:rPr lang="en-US" sz="1100">
                          <a:latin typeface="Corbel" panose="020B0503020204020204" pitchFamily="34" charset="0"/>
                          <a:ea typeface="微軟正黑體" pitchFamily="34" charset="-120"/>
                          <a:cs typeface="Times New Roman" pitchFamily="18" charset="0"/>
                        </a:rPr>
                        <a:t>Tainan City</a:t>
                      </a:r>
                    </a:p>
                  </a:txBody>
                  <a:tcPr anchor="ctr"/>
                </a:tc>
                <a:tc>
                  <a:txBody>
                    <a:bodyPr/>
                    <a:lstStyle/>
                    <a:p>
                      <a:pPr marL="0" algn="ctr" defTabSz="914400" rtl="0" eaLnBrk="1" fontAlgn="ctr" latinLnBrk="0" hangingPunct="1">
                        <a:tabLst>
                          <a:tab pos="804863" algn="l"/>
                        </a:tabLst>
                      </a:pPr>
                      <a:r>
                        <a:rPr lang="en-US" sz="1100" b="0">
                          <a:solidFill>
                            <a:schemeClr val="dk1"/>
                          </a:solidFill>
                          <a:latin typeface="Corbel" panose="020B0503020204020204" pitchFamily="34" charset="0"/>
                          <a:ea typeface="微軟正黑體" pitchFamily="34" charset="-120"/>
                          <a:cs typeface="Times New Roman" pitchFamily="18" charset="0"/>
                        </a:rPr>
                        <a:t>34</a:t>
                      </a:r>
                    </a:p>
                  </a:txBody>
                  <a:tcPr marL="0" marR="0" marT="0" marB="0" anchor="ctr"/>
                </a:tc>
                <a:tc>
                  <a:txBody>
                    <a:bodyPr/>
                    <a:lstStyle/>
                    <a:p>
                      <a:pPr marL="0" algn="ctr" defTabSz="914400" rtl="0" eaLnBrk="1" fontAlgn="b" latinLnBrk="0" hangingPunct="1"/>
                      <a:r>
                        <a:rPr lang="en-US" sz="1100" b="0">
                          <a:solidFill>
                            <a:schemeClr val="dk1"/>
                          </a:solidFill>
                          <a:latin typeface="Corbel" panose="020B0503020204020204" pitchFamily="34" charset="0"/>
                          <a:ea typeface="微軟正黑體" pitchFamily="34" charset="-120"/>
                          <a:cs typeface="Times New Roman" pitchFamily="18" charset="0"/>
                        </a:rPr>
                        <a:t>114</a:t>
                      </a:r>
                    </a:p>
                  </a:txBody>
                  <a:tcPr marL="0" marR="0" marT="0" marB="0" anchor="ctr"/>
                </a:tc>
                <a:tc>
                  <a:txBody>
                    <a:bodyPr/>
                    <a:lstStyle/>
                    <a:p>
                      <a:pPr algn="r"/>
                      <a:r>
                        <a:rPr lang="en-US" sz="1100" b="0">
                          <a:latin typeface="Corbel" panose="020B0503020204020204" pitchFamily="34" charset="0"/>
                          <a:ea typeface="微軟正黑體" pitchFamily="34" charset="-120"/>
                          <a:cs typeface="Times New Roman" pitchFamily="18" charset="0"/>
                        </a:rPr>
                        <a:t>65%</a:t>
                      </a:r>
                    </a:p>
                  </a:txBody>
                  <a:tcPr anchor="ctr"/>
                </a:tc>
                <a:extLst>
                  <a:ext uri="{0D108BD9-81ED-4DB2-BD59-A6C34878D82A}">
                    <a16:rowId xmlns:a16="http://schemas.microsoft.com/office/drawing/2014/main" val="2240552790"/>
                  </a:ext>
                </a:extLst>
              </a:tr>
              <a:tr h="360040">
                <a:tc vMerge="1">
                  <a:txBody>
                    <a:bodyPr/>
                    <a:lstStyle/>
                    <a:p>
                      <a:endParaRPr lang="zh-TW" altLang="en-US"/>
                    </a:p>
                  </a:txBody>
                  <a:tcPr/>
                </a:tc>
                <a:tc>
                  <a:txBody>
                    <a:bodyPr/>
                    <a:lstStyle/>
                    <a:p>
                      <a:pPr marL="17780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Corbel" panose="020B0503020204020204" pitchFamily="34" charset="0"/>
                          <a:ea typeface="微軟正黑體" pitchFamily="34" charset="-120"/>
                          <a:cs typeface="Times New Roman" pitchFamily="18" charset="0"/>
                        </a:rPr>
                        <a:t>Shin Tokyo City </a:t>
                      </a:r>
                    </a:p>
                    <a:p>
                      <a:pPr marL="17780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Corbel" panose="020B0503020204020204" pitchFamily="34" charset="0"/>
                          <a:ea typeface="微軟正黑體" pitchFamily="34" charset="-120"/>
                          <a:cs typeface="Times New Roman" pitchFamily="18" charset="0"/>
                        </a:rPr>
                        <a:t>(</a:t>
                      </a:r>
                      <a:r>
                        <a:rPr lang="en-US" sz="1100" b="0" i="0" u="none" strike="noStrike" dirty="0" err="1">
                          <a:solidFill>
                            <a:srgbClr val="000000"/>
                          </a:solidFill>
                          <a:latin typeface="Corbel" panose="020B0503020204020204" pitchFamily="34" charset="0"/>
                          <a:ea typeface="微軟正黑體" pitchFamily="34" charset="-120"/>
                          <a:cs typeface="Times New Roman" pitchFamily="18" charset="0"/>
                        </a:rPr>
                        <a:t>Fengshan</a:t>
                      </a:r>
                      <a:r>
                        <a:rPr lang="en-US" sz="1100" b="0" i="0" u="none" strike="noStrike" dirty="0">
                          <a:solidFill>
                            <a:srgbClr val="000000"/>
                          </a:solidFill>
                          <a:latin typeface="Corbel" panose="020B0503020204020204" pitchFamily="34" charset="0"/>
                          <a:ea typeface="微軟正黑體" pitchFamily="34" charset="-120"/>
                          <a:cs typeface="Times New Roman" pitchFamily="18" charset="0"/>
                        </a:rPr>
                        <a:t> Project)</a:t>
                      </a:r>
                    </a:p>
                  </a:txBody>
                  <a:tcPr marL="0" marR="0" marT="0" marB="0" anchor="ctr"/>
                </a:tc>
                <a:tc>
                  <a:txBody>
                    <a:bodyPr/>
                    <a:lstStyle/>
                    <a:p>
                      <a:pPr marL="0" algn="ctr" defTabSz="914400" rtl="0" eaLnBrk="1" fontAlgn="ctr" latinLnBrk="0" hangingPunct="1"/>
                      <a:r>
                        <a:rPr lang="en-US" sz="1100" b="0" i="0" u="none" strike="noStrike">
                          <a:solidFill>
                            <a:srgbClr val="000000"/>
                          </a:solidFill>
                          <a:latin typeface="Corbel" panose="020B0503020204020204" pitchFamily="34" charset="0"/>
                          <a:ea typeface="微軟正黑體" pitchFamily="34" charset="-120"/>
                          <a:cs typeface="Times New Roman" pitchFamily="18" charset="0"/>
                        </a:rPr>
                        <a:t>Kaohsiung City</a:t>
                      </a:r>
                    </a:p>
                  </a:txBody>
                  <a:tcPr anchor="ctr"/>
                </a:tc>
                <a:tc>
                  <a:txBody>
                    <a:bodyPr/>
                    <a:lstStyle/>
                    <a:p>
                      <a:pPr marL="0" algn="ctr" defTabSz="914400" rtl="0" eaLnBrk="1" fontAlgn="ctr" latinLnBrk="0" hangingPunct="1">
                        <a:tabLst>
                          <a:tab pos="804863" algn="l"/>
                        </a:tabLst>
                      </a:pPr>
                      <a:r>
                        <a:rPr lang="en-US" sz="1100" b="0">
                          <a:solidFill>
                            <a:schemeClr val="dk1"/>
                          </a:solidFill>
                          <a:latin typeface="Corbel" panose="020B0503020204020204" pitchFamily="34" charset="0"/>
                          <a:ea typeface="微軟正黑體" pitchFamily="34" charset="-120"/>
                          <a:cs typeface="Times New Roman" pitchFamily="18" charset="0"/>
                        </a:rPr>
                        <a:t>50</a:t>
                      </a:r>
                    </a:p>
                  </a:txBody>
                  <a:tcPr marL="0" marR="0" marT="0" marB="0" anchor="ctr"/>
                </a:tc>
                <a:tc>
                  <a:txBody>
                    <a:bodyPr/>
                    <a:lstStyle/>
                    <a:p>
                      <a:pPr marL="0" algn="ctr" defTabSz="914400" rtl="0" eaLnBrk="1" fontAlgn="b" latinLnBrk="0" hangingPunct="1"/>
                      <a:r>
                        <a:rPr lang="en-US" sz="1100" b="0">
                          <a:solidFill>
                            <a:schemeClr val="dk1"/>
                          </a:solidFill>
                          <a:latin typeface="Corbel" panose="020B0503020204020204" pitchFamily="34" charset="0"/>
                          <a:ea typeface="微軟正黑體" pitchFamily="34" charset="-120"/>
                          <a:cs typeface="Times New Roman" pitchFamily="18" charset="0"/>
                        </a:rPr>
                        <a:t>114</a:t>
                      </a:r>
                    </a:p>
                  </a:txBody>
                  <a:tcPr marL="0" marR="0" marT="0" marB="0" anchor="ctr"/>
                </a:tc>
                <a:tc>
                  <a:txBody>
                    <a:bodyPr/>
                    <a:lstStyle/>
                    <a:p>
                      <a:pPr algn="r"/>
                      <a:r>
                        <a:rPr lang="en-US" sz="1100" b="0">
                          <a:latin typeface="Corbel" panose="020B0503020204020204" pitchFamily="34" charset="0"/>
                          <a:ea typeface="微軟正黑體" pitchFamily="34" charset="-120"/>
                          <a:cs typeface="Times New Roman" pitchFamily="18" charset="0"/>
                        </a:rPr>
                        <a:t>50%</a:t>
                      </a:r>
                    </a:p>
                  </a:txBody>
                  <a:tcPr anchor="ctr"/>
                </a:tc>
                <a:extLst>
                  <a:ext uri="{0D108BD9-81ED-4DB2-BD59-A6C34878D82A}">
                    <a16:rowId xmlns:a16="http://schemas.microsoft.com/office/drawing/2014/main" val="872026063"/>
                  </a:ext>
                </a:extLst>
              </a:tr>
              <a:tr h="360040">
                <a:tc vMerge="1">
                  <a:txBody>
                    <a:bodyPr/>
                    <a:lstStyle/>
                    <a:p>
                      <a:pPr algn="l" rtl="0" fontAlgn="ctr"/>
                      <a:endParaRPr lang="zh-TW" altLang="en-US" sz="1600" b="1" i="0" u="none" strike="noStrike" dirty="0">
                        <a:solidFill>
                          <a:srgbClr val="000000"/>
                        </a:solidFill>
                        <a:latin typeface="微軟正黑體" pitchFamily="34" charset="-120"/>
                        <a:ea typeface="微軟正黑體" pitchFamily="34" charset="-120"/>
                        <a:cs typeface="Times New Roman" pitchFamily="18"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Corbel" panose="020B0503020204020204" pitchFamily="34" charset="0"/>
                          <a:ea typeface="微軟正黑體" pitchFamily="34" charset="-120"/>
                          <a:cs typeface="Times New Roman" pitchFamily="18" charset="0"/>
                        </a:rPr>
                        <a:t>3 projects 	Subtotal</a:t>
                      </a:r>
                    </a:p>
                  </a:txBody>
                  <a:tcPr marL="0" marR="0" marT="0" marB="0" anchor="ctr"/>
                </a:tc>
                <a:tc>
                  <a:txBody>
                    <a:bodyPr/>
                    <a:lstStyle/>
                    <a:p>
                      <a:pPr marL="0" algn="l" defTabSz="914400" rtl="0" eaLnBrk="1" fontAlgn="ctr" latinLnBrk="0" hangingPunct="1"/>
                      <a:endParaRPr lang="zh-TW" altLang="en-US" sz="1100" b="0" i="0" u="none" strike="noStrike" kern="1200" dirty="0">
                        <a:solidFill>
                          <a:srgbClr val="000000"/>
                        </a:solidFill>
                        <a:latin typeface="Corbel" panose="020B0503020204020204" pitchFamily="34" charset="0"/>
                        <a:ea typeface="微軟正黑體" pitchFamily="34" charset="-120"/>
                        <a:cs typeface="Times New Roman" pitchFamily="18" charset="0"/>
                      </a:endParaRPr>
                    </a:p>
                  </a:txBody>
                  <a:tcPr anchor="ctr"/>
                </a:tc>
                <a:tc>
                  <a:txBody>
                    <a:bodyPr/>
                    <a:lstStyle/>
                    <a:p>
                      <a:pPr marL="0" algn="ctr" defTabSz="914400" rtl="0" eaLnBrk="1" fontAlgn="ctr" latinLnBrk="0" hangingPunct="1">
                        <a:tabLst>
                          <a:tab pos="804863" algn="l"/>
                        </a:tabLst>
                      </a:pPr>
                      <a:r>
                        <a:rPr lang="en-US" sz="1100" b="0">
                          <a:solidFill>
                            <a:schemeClr val="dk1"/>
                          </a:solidFill>
                          <a:latin typeface="Corbel" panose="020B0503020204020204" pitchFamily="34" charset="0"/>
                          <a:ea typeface="微軟正黑體" pitchFamily="34" charset="-120"/>
                          <a:cs typeface="Times New Roman" pitchFamily="18" charset="0"/>
                        </a:rPr>
                        <a:t>100</a:t>
                      </a:r>
                    </a:p>
                  </a:txBody>
                  <a:tcPr marL="0" marR="0" marT="0" marB="0" anchor="ctr"/>
                </a:tc>
                <a:tc>
                  <a:txBody>
                    <a:bodyPr/>
                    <a:lstStyle/>
                    <a:p>
                      <a:pPr marL="0" algn="l" defTabSz="914400" rtl="0" eaLnBrk="1" fontAlgn="b" latinLnBrk="0" hangingPunct="1"/>
                      <a:endParaRPr lang="en-US" altLang="zh-TW" sz="1100" b="0" kern="1200" dirty="0">
                        <a:solidFill>
                          <a:schemeClr val="dk1"/>
                        </a:solidFill>
                        <a:latin typeface="Corbel" panose="020B0503020204020204" pitchFamily="34" charset="0"/>
                        <a:ea typeface="微軟正黑體" pitchFamily="34" charset="-120"/>
                        <a:cs typeface="Times New Roman" pitchFamily="18" charset="0"/>
                      </a:endParaRPr>
                    </a:p>
                  </a:txBody>
                  <a:tcPr marL="0" marR="0" marT="0" marB="0" anchor="ctr"/>
                </a:tc>
                <a:tc>
                  <a:txBody>
                    <a:bodyPr/>
                    <a:lstStyle/>
                    <a:p>
                      <a:pPr algn="l" rtl="0"/>
                      <a:endParaRPr lang="zh-TW" altLang="en-US" sz="1100" b="0" dirty="0">
                        <a:latin typeface="Corbel" panose="020B0503020204020204" pitchFamily="34" charset="0"/>
                        <a:ea typeface="微軟正黑體" pitchFamily="34" charset="-120"/>
                        <a:cs typeface="Times New Roman" pitchFamily="18" charset="0"/>
                      </a:endParaRPr>
                    </a:p>
                  </a:txBody>
                  <a:tcPr anchor="ctr"/>
                </a:tc>
                <a:extLst>
                  <a:ext uri="{0D108BD9-81ED-4DB2-BD59-A6C34878D82A}">
                    <a16:rowId xmlns:a16="http://schemas.microsoft.com/office/drawing/2014/main" val="2164504147"/>
                  </a:ext>
                </a:extLst>
              </a:tr>
              <a:tr h="360040">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a:solidFill>
                            <a:srgbClr val="C00000"/>
                          </a:solidFill>
                          <a:latin typeface="Corbel" panose="020B0503020204020204" pitchFamily="34" charset="0"/>
                          <a:ea typeface="微軟正黑體" pitchFamily="34" charset="-120"/>
                          <a:cs typeface="Times New Roman" pitchFamily="18" charset="0"/>
                        </a:rPr>
                        <a:t>Plants and offices</a:t>
                      </a:r>
                    </a:p>
                    <a:p>
                      <a:pPr algn="l" rtl="0" fontAlgn="ctr"/>
                      <a:endParaRPr lang="zh-TW" altLang="en-US" sz="1100" b="1" i="0" u="none" strike="noStrike" dirty="0">
                        <a:solidFill>
                          <a:srgbClr val="000000"/>
                        </a:solidFill>
                        <a:latin typeface="Corbel" panose="020B0503020204020204" pitchFamily="34" charset="0"/>
                        <a:ea typeface="微軟正黑體" pitchFamily="34" charset="-120"/>
                        <a:cs typeface="Times New Roman" pitchFamily="18" charset="0"/>
                      </a:endParaRPr>
                    </a:p>
                  </a:txBody>
                  <a:tcPr marL="0" marR="0" marT="0" marB="0" anchor="ctr"/>
                </a:tc>
                <a:tc>
                  <a:txBody>
                    <a:bodyPr/>
                    <a:lstStyle/>
                    <a:p>
                      <a:pPr marL="177800" indent="0" algn="l" defTabSz="914400" rtl="0" eaLnBrk="1" fontAlgn="ctr" latinLnBrk="0" hangingPunct="1"/>
                      <a:r>
                        <a:rPr lang="en-US" sz="1100" b="0" i="0" u="none" strike="noStrike" kern="1200" dirty="0">
                          <a:solidFill>
                            <a:srgbClr val="000000"/>
                          </a:solidFill>
                          <a:latin typeface="Corbel" panose="020B0503020204020204" pitchFamily="34" charset="0"/>
                          <a:ea typeface="微軟正黑體" pitchFamily="34" charset="-120"/>
                          <a:cs typeface="Times New Roman" pitchFamily="18" charset="0"/>
                        </a:rPr>
                        <a:t>Kuo Yang Intercontinental (</a:t>
                      </a:r>
                      <a:r>
                        <a:rPr lang="en-US" sz="1100" b="0" i="0" u="none" strike="noStrike" kern="1200" dirty="0" err="1">
                          <a:solidFill>
                            <a:srgbClr val="000000"/>
                          </a:solidFill>
                          <a:latin typeface="Corbel" panose="020B0503020204020204" pitchFamily="34" charset="0"/>
                          <a:ea typeface="微軟正黑體" pitchFamily="34" charset="-120"/>
                          <a:cs typeface="Times New Roman" pitchFamily="18" charset="0"/>
                        </a:rPr>
                        <a:t>Neihu</a:t>
                      </a:r>
                      <a:r>
                        <a:rPr lang="en-US" sz="1100" b="0" i="0" u="none" strike="noStrike" kern="1200" dirty="0">
                          <a:solidFill>
                            <a:srgbClr val="000000"/>
                          </a:solidFill>
                          <a:latin typeface="Corbel" panose="020B0503020204020204" pitchFamily="34" charset="0"/>
                          <a:ea typeface="微軟正黑體" pitchFamily="34" charset="-120"/>
                          <a:cs typeface="Times New Roman" pitchFamily="18" charset="0"/>
                        </a:rPr>
                        <a:t> Project)</a:t>
                      </a:r>
                    </a:p>
                  </a:txBody>
                  <a:tcPr marL="0" marR="0" marT="0" marB="0" anchor="ctr"/>
                </a:tc>
                <a:tc>
                  <a:txBody>
                    <a:bodyPr/>
                    <a:lstStyle/>
                    <a:p>
                      <a:pPr algn="ctr"/>
                      <a:r>
                        <a:rPr lang="en-US" sz="1100">
                          <a:latin typeface="Corbel" panose="020B0503020204020204" pitchFamily="34" charset="0"/>
                          <a:ea typeface="微軟正黑體" pitchFamily="34" charset="-120"/>
                          <a:cs typeface="Times New Roman" pitchFamily="18" charset="0"/>
                        </a:rPr>
                        <a:t>Taipei City</a:t>
                      </a:r>
                    </a:p>
                  </a:txBody>
                  <a:tcPr anchor="ctr"/>
                </a:tc>
                <a:tc>
                  <a:txBody>
                    <a:bodyPr/>
                    <a:lstStyle/>
                    <a:p>
                      <a:pPr marL="0" algn="ctr" defTabSz="914400" rtl="0" eaLnBrk="1" fontAlgn="ctr" latinLnBrk="0" hangingPunct="1">
                        <a:tabLst>
                          <a:tab pos="804863" algn="l"/>
                        </a:tabLst>
                      </a:pPr>
                      <a:r>
                        <a:rPr lang="en-US" sz="1100" b="0">
                          <a:solidFill>
                            <a:schemeClr val="dk1"/>
                          </a:solidFill>
                          <a:latin typeface="Corbel" panose="020B0503020204020204" pitchFamily="34" charset="0"/>
                          <a:ea typeface="微軟正黑體" pitchFamily="34" charset="-120"/>
                          <a:cs typeface="Times New Roman" pitchFamily="18" charset="0"/>
                        </a:rPr>
                        <a:t>68</a:t>
                      </a:r>
                    </a:p>
                  </a:txBody>
                  <a:tcPr marL="0" marR="0" marT="0" marB="0" anchor="ctr"/>
                </a:tc>
                <a:tc>
                  <a:txBody>
                    <a:bodyPr/>
                    <a:lstStyle/>
                    <a:p>
                      <a:pPr marL="0" algn="ctr" defTabSz="914400" rtl="0" eaLnBrk="1" fontAlgn="b" latinLnBrk="0" hangingPunct="1"/>
                      <a:r>
                        <a:rPr lang="en-US" sz="1100" b="0">
                          <a:solidFill>
                            <a:schemeClr val="dk1"/>
                          </a:solidFill>
                          <a:latin typeface="Corbel" panose="020B0503020204020204" pitchFamily="34" charset="0"/>
                          <a:ea typeface="微軟正黑體" pitchFamily="34" charset="-120"/>
                          <a:cs typeface="Times New Roman" pitchFamily="18" charset="0"/>
                        </a:rPr>
                        <a:t>113</a:t>
                      </a:r>
                    </a:p>
                  </a:txBody>
                  <a:tcPr marL="0" marR="0" marT="0" marB="0" anchor="ctr"/>
                </a:tc>
                <a:tc>
                  <a:txBody>
                    <a:bodyPr/>
                    <a:lstStyle/>
                    <a:p>
                      <a:pPr algn="r"/>
                      <a:r>
                        <a:rPr lang="en-US" sz="1100" b="0">
                          <a:latin typeface="Corbel" panose="020B0503020204020204" pitchFamily="34" charset="0"/>
                          <a:ea typeface="微軟正黑體" pitchFamily="34" charset="-120"/>
                          <a:cs typeface="Times New Roman" pitchFamily="18" charset="0"/>
                        </a:rPr>
                        <a:t>50%</a:t>
                      </a:r>
                    </a:p>
                  </a:txBody>
                  <a:tcPr anchor="ctr"/>
                </a:tc>
                <a:extLst>
                  <a:ext uri="{0D108BD9-81ED-4DB2-BD59-A6C34878D82A}">
                    <a16:rowId xmlns:a16="http://schemas.microsoft.com/office/drawing/2014/main" val="918970599"/>
                  </a:ext>
                </a:extLst>
              </a:tr>
              <a:tr h="360040">
                <a:tc vMerge="1">
                  <a:txBody>
                    <a:bodyPr/>
                    <a:lstStyle/>
                    <a:p>
                      <a:pPr algn="l" rtl="0" fontAlgn="ctr"/>
                      <a:endParaRPr lang="zh-TW" altLang="en-US" sz="1600" b="1" i="0" u="none" strike="noStrike" dirty="0">
                        <a:solidFill>
                          <a:srgbClr val="000000"/>
                        </a:solidFill>
                        <a:latin typeface="微軟正黑體" pitchFamily="34" charset="-120"/>
                        <a:ea typeface="微軟正黑體" pitchFamily="34" charset="-120"/>
                        <a:cs typeface="Times New Roman" pitchFamily="18" charset="0"/>
                      </a:endParaRPr>
                    </a:p>
                  </a:txBody>
                  <a:tcPr marL="0" marR="0" marT="0" marB="0" anchor="ctr"/>
                </a:tc>
                <a:tc>
                  <a:txBody>
                    <a:bodyPr/>
                    <a:lstStyle/>
                    <a:p>
                      <a:pPr marL="72000" algn="l" defTabSz="914400" rtl="0" eaLnBrk="1" fontAlgn="ctr" latinLnBrk="0" hangingPunct="1"/>
                      <a:r>
                        <a:rPr lang="en-US" sz="1100" b="0" i="0" u="none" strike="noStrike" dirty="0">
                          <a:solidFill>
                            <a:srgbClr val="000000"/>
                          </a:solidFill>
                          <a:latin typeface="Corbel" panose="020B0503020204020204" pitchFamily="34" charset="0"/>
                          <a:ea typeface="微軟正黑體" pitchFamily="34" charset="-120"/>
                          <a:cs typeface="Times New Roman" pitchFamily="18" charset="0"/>
                        </a:rPr>
                        <a:t>Kuo Yang Digital </a:t>
                      </a:r>
                    </a:p>
                    <a:p>
                      <a:pPr marL="72000" algn="l" defTabSz="914400" rtl="0" eaLnBrk="1" fontAlgn="ctr" latinLnBrk="0" hangingPunct="1"/>
                      <a:r>
                        <a:rPr lang="en-US" sz="1100" b="0" i="0" u="none" strike="noStrike" dirty="0">
                          <a:solidFill>
                            <a:srgbClr val="000000"/>
                          </a:solidFill>
                          <a:latin typeface="Corbel" panose="020B0503020204020204" pitchFamily="34" charset="0"/>
                          <a:ea typeface="微軟正黑體" pitchFamily="34" charset="-120"/>
                          <a:cs typeface="Times New Roman" pitchFamily="18" charset="0"/>
                        </a:rPr>
                        <a:t>(</a:t>
                      </a:r>
                      <a:r>
                        <a:rPr lang="en-US" sz="1100" b="0" i="0" u="none" strike="noStrike" dirty="0" err="1">
                          <a:solidFill>
                            <a:srgbClr val="000000"/>
                          </a:solidFill>
                          <a:latin typeface="Corbel" panose="020B0503020204020204" pitchFamily="34" charset="0"/>
                          <a:ea typeface="微軟正黑體" pitchFamily="34" charset="-120"/>
                          <a:cs typeface="Times New Roman" pitchFamily="18" charset="0"/>
                        </a:rPr>
                        <a:t>Sanchong</a:t>
                      </a:r>
                      <a:r>
                        <a:rPr lang="en-US" sz="1100" b="0" i="0" u="none" strike="noStrike" dirty="0">
                          <a:solidFill>
                            <a:srgbClr val="000000"/>
                          </a:solidFill>
                          <a:latin typeface="Corbel" panose="020B0503020204020204" pitchFamily="34" charset="0"/>
                          <a:ea typeface="微軟正黑體" pitchFamily="34" charset="-120"/>
                          <a:cs typeface="Times New Roman" pitchFamily="18" charset="0"/>
                        </a:rPr>
                        <a:t> Project)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a:latin typeface="Corbel" panose="020B0503020204020204" pitchFamily="34" charset="0"/>
                          <a:ea typeface="微軟正黑體" pitchFamily="34" charset="-120"/>
                        </a:rPr>
                        <a:t>New Taipei City</a:t>
                      </a:r>
                    </a:p>
                  </a:txBody>
                  <a:tcPr anchor="ctr"/>
                </a:tc>
                <a:tc>
                  <a:txBody>
                    <a:bodyPr/>
                    <a:lstStyle/>
                    <a:p>
                      <a:pPr marL="0" algn="ctr" defTabSz="914400" rtl="0" eaLnBrk="1" fontAlgn="ctr" latinLnBrk="0" hangingPunct="1">
                        <a:tabLst>
                          <a:tab pos="804863" algn="l"/>
                        </a:tabLst>
                      </a:pPr>
                      <a:r>
                        <a:rPr lang="en-US" sz="1100" b="0">
                          <a:solidFill>
                            <a:schemeClr val="dk1"/>
                          </a:solidFill>
                          <a:latin typeface="Corbel" panose="020B0503020204020204" pitchFamily="34" charset="0"/>
                          <a:ea typeface="微軟正黑體" pitchFamily="34" charset="-120"/>
                          <a:cs typeface="Times New Roman" pitchFamily="18" charset="0"/>
                        </a:rPr>
                        <a:t>68</a:t>
                      </a:r>
                    </a:p>
                  </a:txBody>
                  <a:tcPr marL="0" marR="0" marT="0" marB="0" anchor="ctr"/>
                </a:tc>
                <a:tc>
                  <a:txBody>
                    <a:bodyPr/>
                    <a:lstStyle/>
                    <a:p>
                      <a:pPr marL="0" algn="ctr" defTabSz="914400" rtl="0" eaLnBrk="1" fontAlgn="b" latinLnBrk="0" hangingPunct="1"/>
                      <a:r>
                        <a:rPr lang="en-US" sz="1100" b="0">
                          <a:solidFill>
                            <a:schemeClr val="dk1"/>
                          </a:solidFill>
                          <a:latin typeface="Corbel" panose="020B0503020204020204" pitchFamily="34" charset="0"/>
                          <a:ea typeface="微軟正黑體" pitchFamily="34" charset="-120"/>
                          <a:cs typeface="Times New Roman" pitchFamily="18" charset="0"/>
                        </a:rPr>
                        <a:t>115</a:t>
                      </a:r>
                    </a:p>
                  </a:txBody>
                  <a:tcPr marL="0" marR="0" marT="0" marB="0" anchor="ctr"/>
                </a:tc>
                <a:tc>
                  <a:txBody>
                    <a:bodyPr/>
                    <a:lstStyle/>
                    <a:p>
                      <a:pPr algn="r"/>
                      <a:r>
                        <a:rPr lang="en-US" sz="1100" b="0">
                          <a:latin typeface="Corbel" panose="020B0503020204020204" pitchFamily="34" charset="0"/>
                          <a:ea typeface="微軟正黑體" pitchFamily="34" charset="-120"/>
                          <a:cs typeface="Times New Roman" pitchFamily="18" charset="0"/>
                        </a:rPr>
                        <a:t>50%</a:t>
                      </a:r>
                    </a:p>
                  </a:txBody>
                  <a:tcPr anchor="ctr"/>
                </a:tc>
                <a:extLst>
                  <a:ext uri="{0D108BD9-81ED-4DB2-BD59-A6C34878D82A}">
                    <a16:rowId xmlns:a16="http://schemas.microsoft.com/office/drawing/2014/main" val="1554830500"/>
                  </a:ext>
                </a:extLst>
              </a:tr>
              <a:tr h="360040">
                <a:tc vMerge="1">
                  <a:txBody>
                    <a:bodyPr/>
                    <a:lstStyle/>
                    <a:p>
                      <a:pPr algn="l" rtl="0" fontAlgn="ctr"/>
                      <a:endParaRPr lang="zh-TW" altLang="en-US" sz="1600" b="1" i="0" u="none" strike="noStrike" dirty="0">
                        <a:solidFill>
                          <a:srgbClr val="000000"/>
                        </a:solidFill>
                        <a:latin typeface="微軟正黑體" pitchFamily="34" charset="-120"/>
                        <a:ea typeface="微軟正黑體" pitchFamily="34" charset="-120"/>
                        <a:cs typeface="Times New Roman" pitchFamily="18"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Corbel" panose="020B0503020204020204" pitchFamily="34" charset="0"/>
                          <a:ea typeface="微軟正黑體" pitchFamily="34" charset="-120"/>
                          <a:cs typeface="Times New Roman" pitchFamily="18" charset="0"/>
                        </a:rPr>
                        <a:t>2 projects 	Subtotal</a:t>
                      </a:r>
                    </a:p>
                  </a:txBody>
                  <a:tcPr marL="0" marR="0" marT="0" marB="0" anchor="ctr"/>
                </a:tc>
                <a:tc>
                  <a:txBody>
                    <a:bodyPr/>
                    <a:lstStyle/>
                    <a:p>
                      <a:pPr algn="l" rtl="0"/>
                      <a:endParaRPr lang="zh-TW" altLang="en-US" sz="1100" dirty="0">
                        <a:latin typeface="Corbel" panose="020B0503020204020204" pitchFamily="34" charset="0"/>
                        <a:ea typeface="微軟正黑體" pitchFamily="34" charset="-120"/>
                        <a:cs typeface="Times New Roman" pitchFamily="18" charset="0"/>
                      </a:endParaRPr>
                    </a:p>
                  </a:txBody>
                  <a:tcPr anchor="ctr"/>
                </a:tc>
                <a:tc>
                  <a:txBody>
                    <a:bodyPr/>
                    <a:lstStyle/>
                    <a:p>
                      <a:pPr marL="0" algn="ctr" defTabSz="914400" rtl="0" eaLnBrk="1" fontAlgn="ctr" latinLnBrk="0" hangingPunct="1">
                        <a:tabLst>
                          <a:tab pos="804863" algn="l"/>
                        </a:tabLst>
                      </a:pPr>
                      <a:r>
                        <a:rPr lang="en-US" sz="1100" b="0">
                          <a:solidFill>
                            <a:schemeClr val="dk1"/>
                          </a:solidFill>
                          <a:latin typeface="Corbel" panose="020B0503020204020204" pitchFamily="34" charset="0"/>
                          <a:ea typeface="微軟正黑體" pitchFamily="34" charset="-120"/>
                          <a:cs typeface="Times New Roman" pitchFamily="18" charset="0"/>
                        </a:rPr>
                        <a:t>136</a:t>
                      </a:r>
                    </a:p>
                  </a:txBody>
                  <a:tcPr marL="0" marR="0" marT="0" marB="0" anchor="ctr"/>
                </a:tc>
                <a:tc>
                  <a:txBody>
                    <a:bodyPr/>
                    <a:lstStyle/>
                    <a:p>
                      <a:pPr marL="0" algn="l" defTabSz="914400" rtl="0" eaLnBrk="1" fontAlgn="b" latinLnBrk="0" hangingPunct="1"/>
                      <a:endParaRPr lang="en-US" altLang="zh-TW" sz="1100" b="0" kern="1200" dirty="0">
                        <a:solidFill>
                          <a:schemeClr val="dk1"/>
                        </a:solidFill>
                        <a:latin typeface="Corbel" panose="020B0503020204020204" pitchFamily="34" charset="0"/>
                        <a:ea typeface="微軟正黑體" pitchFamily="34" charset="-120"/>
                        <a:cs typeface="Times New Roman" pitchFamily="18" charset="0"/>
                      </a:endParaRPr>
                    </a:p>
                  </a:txBody>
                  <a:tcPr marL="0" marR="0" marT="0" marB="0" anchor="ctr"/>
                </a:tc>
                <a:tc>
                  <a:txBody>
                    <a:bodyPr/>
                    <a:lstStyle/>
                    <a:p>
                      <a:pPr algn="l" rtl="0"/>
                      <a:endParaRPr lang="zh-TW" altLang="en-US" sz="1100" b="0" dirty="0">
                        <a:latin typeface="Corbel" panose="020B0503020204020204" pitchFamily="34" charset="0"/>
                        <a:ea typeface="微軟正黑體" pitchFamily="34" charset="-120"/>
                        <a:cs typeface="Times New Roman" pitchFamily="18" charset="0"/>
                      </a:endParaRPr>
                    </a:p>
                  </a:txBody>
                  <a:tcPr anchor="ctr"/>
                </a:tc>
                <a:extLst>
                  <a:ext uri="{0D108BD9-81ED-4DB2-BD59-A6C34878D82A}">
                    <a16:rowId xmlns:a16="http://schemas.microsoft.com/office/drawing/2014/main" val="3150705806"/>
                  </a:ext>
                </a:extLst>
              </a:tr>
              <a:tr h="46913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a:solidFill>
                            <a:srgbClr val="C00000"/>
                          </a:solidFill>
                          <a:latin typeface="Corbel" panose="020B0503020204020204" pitchFamily="34" charset="0"/>
                          <a:ea typeface="微軟正黑體" pitchFamily="34" charset="-120"/>
                          <a:cs typeface="Times New Roman" pitchFamily="18" charset="0"/>
                        </a:rPr>
                        <a:t>Residential building + plant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a:solidFill>
                            <a:srgbClr val="000000"/>
                          </a:solidFill>
                          <a:latin typeface="Corbel" panose="020B0503020204020204" pitchFamily="34" charset="0"/>
                          <a:ea typeface="微軟正黑體" pitchFamily="34" charset="-120"/>
                          <a:cs typeface="Times New Roman" pitchFamily="18" charset="0"/>
                        </a:rPr>
                        <a:t>5 projects 	Total</a:t>
                      </a:r>
                    </a:p>
                  </a:txBody>
                  <a:tcPr marL="0" marR="0" marT="0" marB="0" anchor="ctr"/>
                </a:tc>
                <a:tc>
                  <a:txBody>
                    <a:bodyPr/>
                    <a:lstStyle/>
                    <a:p>
                      <a:pPr algn="l" rtl="0"/>
                      <a:endParaRPr lang="zh-TW" altLang="en-US" sz="1100" dirty="0">
                        <a:latin typeface="Corbel" panose="020B0503020204020204" pitchFamily="34" charset="0"/>
                        <a:ea typeface="微軟正黑體" pitchFamily="34" charset="-120"/>
                        <a:cs typeface="Times New Roman" pitchFamily="18" charset="0"/>
                      </a:endParaRPr>
                    </a:p>
                  </a:txBody>
                  <a:tcPr anchor="ctr"/>
                </a:tc>
                <a:tc>
                  <a:txBody>
                    <a:bodyPr/>
                    <a:lstStyle/>
                    <a:p>
                      <a:pPr marL="0" algn="ctr" defTabSz="914400" rtl="0" eaLnBrk="1" fontAlgn="ctr" latinLnBrk="0" hangingPunct="1">
                        <a:tabLst>
                          <a:tab pos="804863" algn="l"/>
                        </a:tabLst>
                      </a:pPr>
                      <a:r>
                        <a:rPr lang="en-US" sz="1100" b="0">
                          <a:solidFill>
                            <a:schemeClr val="dk1"/>
                          </a:solidFill>
                          <a:latin typeface="Corbel" panose="020B0503020204020204" pitchFamily="34" charset="0"/>
                          <a:ea typeface="微軟正黑體" pitchFamily="34" charset="-120"/>
                          <a:cs typeface="Times New Roman" pitchFamily="18" charset="0"/>
                        </a:rPr>
                        <a:t>236</a:t>
                      </a:r>
                    </a:p>
                  </a:txBody>
                  <a:tcPr marL="0" marR="0" marT="0" marB="0" anchor="ctr"/>
                </a:tc>
                <a:tc>
                  <a:txBody>
                    <a:bodyPr/>
                    <a:lstStyle/>
                    <a:p>
                      <a:pPr marL="0" algn="l" defTabSz="914400" rtl="0" eaLnBrk="1" fontAlgn="b" latinLnBrk="0" hangingPunct="1"/>
                      <a:endParaRPr lang="en-US" altLang="zh-TW" sz="1100" b="0" kern="1200" dirty="0">
                        <a:solidFill>
                          <a:schemeClr val="dk1"/>
                        </a:solidFill>
                        <a:latin typeface="Corbel" panose="020B0503020204020204" pitchFamily="34" charset="0"/>
                        <a:ea typeface="微軟正黑體" pitchFamily="34" charset="-120"/>
                        <a:cs typeface="Times New Roman" pitchFamily="18" charset="0"/>
                      </a:endParaRPr>
                    </a:p>
                  </a:txBody>
                  <a:tcPr marL="0" marR="0" marT="0" marB="0" anchor="ctr"/>
                </a:tc>
                <a:tc>
                  <a:txBody>
                    <a:bodyPr/>
                    <a:lstStyle/>
                    <a:p>
                      <a:pPr algn="l" rtl="0"/>
                      <a:endParaRPr lang="zh-TW" altLang="en-US" sz="1100" b="0" dirty="0">
                        <a:latin typeface="Corbel" panose="020B0503020204020204" pitchFamily="34" charset="0"/>
                        <a:ea typeface="微軟正黑體" pitchFamily="34" charset="-120"/>
                        <a:cs typeface="Times New Roman" pitchFamily="18" charset="0"/>
                      </a:endParaRPr>
                    </a:p>
                  </a:txBody>
                  <a:tcPr anchor="ctr"/>
                </a:tc>
                <a:extLst>
                  <a:ext uri="{0D108BD9-81ED-4DB2-BD59-A6C34878D82A}">
                    <a16:rowId xmlns:a16="http://schemas.microsoft.com/office/drawing/2014/main" val="921986692"/>
                  </a:ext>
                </a:extLst>
              </a:tr>
            </a:tbl>
          </a:graphicData>
        </a:graphic>
      </p:graphicFrame>
      <p:pic>
        <p:nvPicPr>
          <p:cNvPr id="10" name="Picture 2"/>
          <p:cNvPicPr>
            <a:picLocks noChangeAspect="1" noChangeArrowheads="1"/>
          </p:cNvPicPr>
          <p:nvPr/>
        </p:nvPicPr>
        <p:blipFill>
          <a:blip r:embed="rId3" cstate="print"/>
          <a:srcRect/>
          <a:stretch>
            <a:fillRect/>
          </a:stretch>
        </p:blipFill>
        <p:spPr bwMode="auto">
          <a:xfrm>
            <a:off x="29846808" y="-27750464"/>
            <a:ext cx="3576711" cy="2387066"/>
          </a:xfrm>
          <a:prstGeom prst="rect">
            <a:avLst/>
          </a:prstGeom>
          <a:noFill/>
          <a:ln w="9525">
            <a:noFill/>
            <a:miter lim="800000"/>
            <a:headEnd/>
            <a:tailEnd/>
          </a:ln>
        </p:spPr>
      </p:pic>
      <p:pic>
        <p:nvPicPr>
          <p:cNvPr id="4" name="圖片 3" descr="一張含有 戶外, 雲, 樹狀, 建築 的圖片">
            <a:extLst>
              <a:ext uri="{FF2B5EF4-FFF2-40B4-BE49-F238E27FC236}">
                <a16:creationId xmlns:a16="http://schemas.microsoft.com/office/drawing/2014/main" id="{AF079987-0A25-F0C3-11F8-D2642E8A75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6" t="16592" r="47010" b="17708"/>
          <a:stretch/>
        </p:blipFill>
        <p:spPr>
          <a:xfrm>
            <a:off x="1547664" y="4725144"/>
            <a:ext cx="2232248" cy="2009351"/>
          </a:xfrm>
          <a:prstGeom prst="rect">
            <a:avLst/>
          </a:prstGeom>
        </p:spPr>
      </p:pic>
      <p:pic>
        <p:nvPicPr>
          <p:cNvPr id="6" name="圖片 5" descr="一張含有 建築, 雲, 高層建築物, 戶外 的圖片&#10;&#10;自動產生的描述">
            <a:extLst>
              <a:ext uri="{FF2B5EF4-FFF2-40B4-BE49-F238E27FC236}">
                <a16:creationId xmlns:a16="http://schemas.microsoft.com/office/drawing/2014/main" id="{6F30934B-A68F-1627-896D-1DD24C421B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1911" y="4725144"/>
            <a:ext cx="1811934" cy="2009351"/>
          </a:xfrm>
          <a:prstGeom prst="rect">
            <a:avLst/>
          </a:prstGeom>
        </p:spPr>
      </p:pic>
      <p:pic>
        <p:nvPicPr>
          <p:cNvPr id="5" name="圖片 4" descr="內湖1.jpeg">
            <a:extLst>
              <a:ext uri="{FF2B5EF4-FFF2-40B4-BE49-F238E27FC236}">
                <a16:creationId xmlns:a16="http://schemas.microsoft.com/office/drawing/2014/main" id="{7AE9CF97-C396-AFD7-50A2-A4B6F8D5F27B}"/>
              </a:ext>
            </a:extLst>
          </p:cNvPr>
          <p:cNvPicPr>
            <a:picLocks noChangeAspect="1"/>
          </p:cNvPicPr>
          <p:nvPr/>
        </p:nvPicPr>
        <p:blipFill rotWithShape="1">
          <a:blip r:embed="rId6" cstate="print"/>
          <a:srcRect l="-5794" r="-1"/>
          <a:stretch/>
        </p:blipFill>
        <p:spPr>
          <a:xfrm>
            <a:off x="5784402" y="4725144"/>
            <a:ext cx="2843808" cy="200935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512" y="1340768"/>
            <a:ext cx="1008112" cy="2715167"/>
          </a:xfrm>
          <a:prstGeom prst="rect">
            <a:avLst/>
          </a:prstGeom>
          <a:noFill/>
        </p:spPr>
        <p:txBody>
          <a:bodyPr wrap="square" rtlCol="0">
            <a:spAutoFit/>
          </a:bodyPr>
          <a:lstStyle/>
          <a:p>
            <a:pPr algn="just">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Disclaimer</a:t>
            </a:r>
          </a:p>
          <a:p>
            <a:pPr algn="just">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Profile</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Operating Strategies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Financial Data</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Activities—Existing Houses</a:t>
            </a:r>
          </a:p>
          <a:p>
            <a:pPr>
              <a:spcBef>
                <a:spcPts val="400"/>
              </a:spcBef>
              <a:buFont typeface="Arial" pitchFamily="34" charset="0"/>
              <a:buChar char="•"/>
            </a:pPr>
            <a:r>
              <a:rPr lang="en-US" sz="900" dirty="0">
                <a:solidFill>
                  <a:schemeClr val="bg1">
                    <a:lumMod val="50000"/>
                  </a:schemeClr>
                </a:solidFill>
                <a:latin typeface="Corbel" panose="020B0503020204020204" pitchFamily="34" charset="0"/>
                <a:ea typeface="微軟正黑體" pitchFamily="34" charset="-120"/>
              </a:rPr>
              <a:t>Business Activities—Pre-sale Houses</a:t>
            </a:r>
          </a:p>
          <a:p>
            <a:pPr algn="just">
              <a:spcBef>
                <a:spcPts val="400"/>
              </a:spcBef>
              <a:buFont typeface="Arial" pitchFamily="34" charset="0"/>
              <a:buChar char="•"/>
            </a:pPr>
            <a:r>
              <a:rPr lang="en-US" sz="900" dirty="0">
                <a:latin typeface="Corbel" panose="020B0503020204020204" pitchFamily="34" charset="0"/>
                <a:ea typeface="微軟正黑體" pitchFamily="34" charset="-120"/>
              </a:rPr>
              <a:t>Business Activities—Development</a:t>
            </a:r>
          </a:p>
          <a:p>
            <a:pPr>
              <a:spcBef>
                <a:spcPts val="400"/>
              </a:spcBef>
              <a:buFont typeface="Arial" pitchFamily="34" charset="0"/>
              <a:buChar char="•"/>
            </a:pPr>
            <a:endParaRPr lang="en-US" altLang="zh-TW" sz="900" dirty="0">
              <a:latin typeface="Corbel" panose="020B0503020204020204" pitchFamily="34" charset="0"/>
              <a:ea typeface="微軟正黑體" pitchFamily="34" charset="-120"/>
            </a:endParaRPr>
          </a:p>
          <a:p>
            <a:pPr>
              <a:lnSpc>
                <a:spcPct val="150000"/>
              </a:lnSpc>
              <a:buFont typeface="Arial" pitchFamily="34" charset="0"/>
              <a:buChar char="•"/>
            </a:pPr>
            <a:endParaRPr lang="en-US" altLang="zh-TW" sz="900" dirty="0">
              <a:latin typeface="Corbel" panose="020B0503020204020204" pitchFamily="34" charset="0"/>
              <a:ea typeface="微軟正黑體" pitchFamily="34" charset="-120"/>
            </a:endParaRPr>
          </a:p>
        </p:txBody>
      </p:sp>
      <p:graphicFrame>
        <p:nvGraphicFramePr>
          <p:cNvPr id="3" name="內容版面配置區 3"/>
          <p:cNvGraphicFramePr>
            <a:graphicFrameLocks/>
          </p:cNvGraphicFramePr>
          <p:nvPr>
            <p:extLst>
              <p:ext uri="{D42A27DB-BD31-4B8C-83A1-F6EECF244321}">
                <p14:modId xmlns:p14="http://schemas.microsoft.com/office/powerpoint/2010/main" val="2013998432"/>
              </p:ext>
            </p:extLst>
          </p:nvPr>
        </p:nvGraphicFramePr>
        <p:xfrm>
          <a:off x="1187624" y="1370421"/>
          <a:ext cx="7848871" cy="5036574"/>
        </p:xfrm>
        <a:graphic>
          <a:graphicData uri="http://schemas.openxmlformats.org/drawingml/2006/table">
            <a:tbl>
              <a:tblPr firstRow="1" bandRow="1">
                <a:tableStyleId>{073A0DAA-6AF3-43AB-8588-CEC1D06C72B9}</a:tableStyleId>
              </a:tblPr>
              <a:tblGrid>
                <a:gridCol w="1041177">
                  <a:extLst>
                    <a:ext uri="{9D8B030D-6E8A-4147-A177-3AD203B41FA5}">
                      <a16:colId xmlns:a16="http://schemas.microsoft.com/office/drawing/2014/main" val="20000"/>
                    </a:ext>
                  </a:extLst>
                </a:gridCol>
                <a:gridCol w="1842082">
                  <a:extLst>
                    <a:ext uri="{9D8B030D-6E8A-4147-A177-3AD203B41FA5}">
                      <a16:colId xmlns:a16="http://schemas.microsoft.com/office/drawing/2014/main" val="20001"/>
                    </a:ext>
                  </a:extLst>
                </a:gridCol>
                <a:gridCol w="1121267">
                  <a:extLst>
                    <a:ext uri="{9D8B030D-6E8A-4147-A177-3AD203B41FA5}">
                      <a16:colId xmlns:a16="http://schemas.microsoft.com/office/drawing/2014/main" val="20002"/>
                    </a:ext>
                  </a:extLst>
                </a:gridCol>
                <a:gridCol w="1201358">
                  <a:extLst>
                    <a:ext uri="{9D8B030D-6E8A-4147-A177-3AD203B41FA5}">
                      <a16:colId xmlns:a16="http://schemas.microsoft.com/office/drawing/2014/main" val="20003"/>
                    </a:ext>
                  </a:extLst>
                </a:gridCol>
                <a:gridCol w="1521720">
                  <a:extLst>
                    <a:ext uri="{9D8B030D-6E8A-4147-A177-3AD203B41FA5}">
                      <a16:colId xmlns:a16="http://schemas.microsoft.com/office/drawing/2014/main" val="20004"/>
                    </a:ext>
                  </a:extLst>
                </a:gridCol>
                <a:gridCol w="1121267">
                  <a:extLst>
                    <a:ext uri="{9D8B030D-6E8A-4147-A177-3AD203B41FA5}">
                      <a16:colId xmlns:a16="http://schemas.microsoft.com/office/drawing/2014/main" val="20005"/>
                    </a:ext>
                  </a:extLst>
                </a:gridCol>
              </a:tblGrid>
              <a:tr h="504056">
                <a:tc>
                  <a:txBody>
                    <a:bodyPr/>
                    <a:lstStyle/>
                    <a:p>
                      <a:pPr marL="0" algn="ctr" defTabSz="914400" rtl="0" eaLnBrk="1" latinLnBrk="0" hangingPunct="1"/>
                      <a:r>
                        <a:rPr lang="en-US" sz="1200" b="1" dirty="0">
                          <a:solidFill>
                            <a:schemeClr val="lt1"/>
                          </a:solidFill>
                          <a:latin typeface="Corbel" panose="020B0503020204020204" pitchFamily="34" charset="0"/>
                          <a:ea typeface="微軟正黑體" pitchFamily="34" charset="-120"/>
                          <a:cs typeface="+mn-cs"/>
                        </a:rPr>
                        <a:t>Category</a:t>
                      </a:r>
                    </a:p>
                  </a:txBody>
                  <a:tcPr anchor="ctr">
                    <a:solidFill>
                      <a:schemeClr val="tx1">
                        <a:lumMod val="50000"/>
                        <a:lumOff val="50000"/>
                      </a:schemeClr>
                    </a:solidFill>
                  </a:tcPr>
                </a:tc>
                <a:tc>
                  <a:txBody>
                    <a:bodyPr/>
                    <a:lstStyle/>
                    <a:p>
                      <a:pPr algn="ctr"/>
                      <a:r>
                        <a:rPr lang="en-US" sz="1200">
                          <a:latin typeface="Corbel" panose="020B0503020204020204" pitchFamily="34" charset="0"/>
                          <a:ea typeface="微軟正黑體" pitchFamily="34" charset="-120"/>
                        </a:rPr>
                        <a:t>Case</a:t>
                      </a:r>
                    </a:p>
                  </a:txBody>
                  <a:tcPr anchor="ctr">
                    <a:solidFill>
                      <a:schemeClr val="tx1">
                        <a:lumMod val="50000"/>
                        <a:lumOff val="50000"/>
                      </a:schemeClr>
                    </a:solidFill>
                  </a:tcPr>
                </a:tc>
                <a:tc>
                  <a:txBody>
                    <a:bodyPr/>
                    <a:lstStyle/>
                    <a:p>
                      <a:pPr algn="ctr"/>
                      <a:r>
                        <a:rPr lang="en-US" sz="1200">
                          <a:latin typeface="Corbel" panose="020B0503020204020204" pitchFamily="34" charset="0"/>
                          <a:ea typeface="微軟正黑體" pitchFamily="34" charset="-120"/>
                        </a:rPr>
                        <a:t>Location</a:t>
                      </a:r>
                    </a:p>
                  </a:txBody>
                  <a:tcPr anchor="ctr">
                    <a:solidFill>
                      <a:schemeClr val="tx1">
                        <a:lumMod val="50000"/>
                        <a:lumOff val="50000"/>
                      </a:schemeClr>
                    </a:solidFill>
                  </a:tcPr>
                </a:tc>
                <a:tc>
                  <a:txBody>
                    <a:bodyPr/>
                    <a:lstStyle/>
                    <a:p>
                      <a:pPr algn="ctr"/>
                      <a:r>
                        <a:rPr lang="en-US" sz="1200">
                          <a:latin typeface="Corbel" panose="020B0503020204020204" pitchFamily="34" charset="0"/>
                          <a:ea typeface="微軟正黑體" pitchFamily="34" charset="-120"/>
                        </a:rPr>
                        <a:t>Land area acquired (pings)</a:t>
                      </a:r>
                    </a:p>
                  </a:txBody>
                  <a:tcPr anchor="ctr">
                    <a:solidFill>
                      <a:schemeClr val="tx1">
                        <a:lumMod val="50000"/>
                        <a:lumOff val="50000"/>
                      </a:schemeClr>
                    </a:solidFill>
                  </a:tcPr>
                </a:tc>
                <a:tc>
                  <a:txBody>
                    <a:bodyPr/>
                    <a:lstStyle/>
                    <a:p>
                      <a:pPr algn="ctr"/>
                      <a:r>
                        <a:rPr lang="en-US" sz="1200">
                          <a:latin typeface="Corbel" panose="020B0503020204020204" pitchFamily="34" charset="0"/>
                          <a:ea typeface="微軟正黑體" pitchFamily="34" charset="-120"/>
                          <a:cs typeface="Times New Roman" pitchFamily="18" charset="0"/>
                        </a:rPr>
                        <a:t>Estimated date for obtaining building license</a:t>
                      </a:r>
                    </a:p>
                  </a:txBody>
                  <a:tcPr anchor="ctr">
                    <a:solidFill>
                      <a:schemeClr val="tx1">
                        <a:lumMod val="50000"/>
                        <a:lumOff val="50000"/>
                      </a:schemeClr>
                    </a:solidFill>
                  </a:tcPr>
                </a:tc>
                <a:tc>
                  <a:txBody>
                    <a:bodyPr/>
                    <a:lstStyle/>
                    <a:p>
                      <a:pPr algn="ctr"/>
                      <a:r>
                        <a:rPr lang="en-US" sz="1200">
                          <a:latin typeface="Corbel" panose="020B0503020204020204" pitchFamily="34" charset="0"/>
                          <a:ea typeface="微軟正黑體" pitchFamily="34" charset="-120"/>
                        </a:rPr>
                        <a:t>Ratio of Kuo Yang’s investments</a:t>
                      </a:r>
                    </a:p>
                  </a:txBody>
                  <a:tcPr anchor="ctr">
                    <a:solidFill>
                      <a:schemeClr val="tx1">
                        <a:lumMod val="50000"/>
                        <a:lumOff val="50000"/>
                      </a:schemeClr>
                    </a:solidFill>
                  </a:tcPr>
                </a:tc>
                <a:extLst>
                  <a:ext uri="{0D108BD9-81ED-4DB2-BD59-A6C34878D82A}">
                    <a16:rowId xmlns:a16="http://schemas.microsoft.com/office/drawing/2014/main" val="10000"/>
                  </a:ext>
                </a:extLst>
              </a:tr>
              <a:tr h="345936">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C00000"/>
                          </a:solidFill>
                          <a:latin typeface="Corbel" panose="020B0503020204020204" pitchFamily="34" charset="0"/>
                          <a:ea typeface="微軟正黑體" pitchFamily="34" charset="-120"/>
                          <a:cs typeface="Times New Roman" pitchFamily="18" charset="0"/>
                        </a:rPr>
                        <a:t>Residential buildings</a:t>
                      </a:r>
                    </a:p>
                  </a:txBody>
                  <a:tcPr marL="0" marR="0" marT="0" marB="0" anchor="ctr"/>
                </a:tc>
                <a:tc>
                  <a:txBody>
                    <a:bodyPr/>
                    <a:lstStyle/>
                    <a:p>
                      <a:pPr algn="l" fontAlgn="ctr"/>
                      <a:r>
                        <a:rPr lang="en-US" sz="1200" b="0" i="0" u="none" strike="noStrike">
                          <a:solidFill>
                            <a:srgbClr val="000000"/>
                          </a:solidFill>
                          <a:latin typeface="Corbel" panose="020B0503020204020204" pitchFamily="34" charset="0"/>
                          <a:ea typeface="微軟正黑體" pitchFamily="34" charset="-120"/>
                          <a:cs typeface="Times New Roman" pitchFamily="18" charset="0"/>
                        </a:rPr>
                        <a:t>  Xindian Baoyuan Urban Renewal</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latin typeface="Corbel" panose="020B0503020204020204" pitchFamily="34" charset="0"/>
                          <a:ea typeface="微軟正黑體" pitchFamily="34" charset="-120"/>
                        </a:rPr>
                        <a:t>New Taipei City</a:t>
                      </a:r>
                    </a:p>
                  </a:txBody>
                  <a:tcPr anchor="ctr"/>
                </a:tc>
                <a:tc>
                  <a:txBody>
                    <a:bodyPr/>
                    <a:lstStyle/>
                    <a:p>
                      <a:pPr marL="0" algn="ctr" defTabSz="914400" rtl="0" eaLnBrk="1" fontAlgn="ctr" latinLnBrk="0" hangingPunct="1">
                        <a:tabLst>
                          <a:tab pos="804863" algn="l"/>
                        </a:tabLst>
                      </a:pPr>
                      <a:r>
                        <a:rPr lang="en-US" sz="1200" b="0">
                          <a:solidFill>
                            <a:schemeClr val="dk1"/>
                          </a:solidFill>
                          <a:latin typeface="Corbel" panose="020B0503020204020204" pitchFamily="34" charset="0"/>
                          <a:ea typeface="微軟正黑體" pitchFamily="34" charset="-120"/>
                          <a:cs typeface="Times New Roman" pitchFamily="18" charset="0"/>
                        </a:rPr>
                        <a:t> -</a:t>
                      </a:r>
                    </a:p>
                  </a:txBody>
                  <a:tcPr marL="0" marR="0" marT="0" marB="0" anchor="ctr"/>
                </a:tc>
                <a:tc>
                  <a:txBody>
                    <a:bodyPr/>
                    <a:lstStyle/>
                    <a:p>
                      <a:pPr marL="0" algn="ctr" defTabSz="914400" rtl="0" eaLnBrk="1" fontAlgn="b" latinLnBrk="0" hangingPunct="1"/>
                      <a:r>
                        <a:rPr lang="en-US" sz="1200" b="0">
                          <a:solidFill>
                            <a:schemeClr val="dk1"/>
                          </a:solidFill>
                          <a:latin typeface="Corbel" panose="020B0503020204020204" pitchFamily="34" charset="0"/>
                          <a:ea typeface="微軟正黑體" pitchFamily="34" charset="-120"/>
                          <a:cs typeface="Times New Roman" pitchFamily="18" charset="0"/>
                        </a:rPr>
                        <a:t>2024/03</a:t>
                      </a: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latin typeface="Corbel" panose="020B0503020204020204" pitchFamily="34" charset="0"/>
                          <a:ea typeface="微軟正黑體" pitchFamily="34" charset="-120"/>
                        </a:rPr>
                        <a:t>80%</a:t>
                      </a:r>
                    </a:p>
                  </a:txBody>
                  <a:tcPr anchor="ctr"/>
                </a:tc>
                <a:extLst>
                  <a:ext uri="{0D108BD9-81ED-4DB2-BD59-A6C34878D82A}">
                    <a16:rowId xmlns:a16="http://schemas.microsoft.com/office/drawing/2014/main" val="10002"/>
                  </a:ext>
                </a:extLst>
              </a:tr>
              <a:tr h="360040">
                <a:tc vMerge="1">
                  <a:txBody>
                    <a:bodyPr/>
                    <a:lstStyle/>
                    <a:p>
                      <a:pPr algn="l" rtl="0" fontAlgn="ctr"/>
                      <a:endParaRPr lang="zh-TW" altLang="en-US" sz="1600" b="1" i="0" u="none" strike="noStrike" dirty="0">
                        <a:solidFill>
                          <a:srgbClr val="C00000"/>
                        </a:solidFill>
                        <a:latin typeface="微軟正黑體" pitchFamily="34" charset="-120"/>
                        <a:ea typeface="微軟正黑體" pitchFamily="34" charset="-120"/>
                        <a:cs typeface="Times New Roman" pitchFamily="18" charset="0"/>
                      </a:endParaRPr>
                    </a:p>
                  </a:txBody>
                  <a:tcPr marL="0" marR="0" marT="0" marB="0" anchor="ctr"/>
                </a:tc>
                <a:tc>
                  <a:txBody>
                    <a:bodyPr/>
                    <a:lstStyle/>
                    <a:p>
                      <a:pPr marL="0" algn="l" defTabSz="914400" rtl="0" eaLnBrk="1" fontAlgn="ctr" latinLnBrk="0" hangingPunct="1"/>
                      <a:r>
                        <a:rPr lang="en-US" sz="1200" b="0" i="0" u="none" strike="noStrike">
                          <a:solidFill>
                            <a:srgbClr val="000000"/>
                          </a:solidFill>
                          <a:latin typeface="Corbel" panose="020B0503020204020204" pitchFamily="34" charset="0"/>
                          <a:ea typeface="微軟正黑體" pitchFamily="34" charset="-120"/>
                          <a:cs typeface="Times New Roman" pitchFamily="18" charset="0"/>
                        </a:rPr>
                        <a:t>Good morning, Kuo Yang Phase 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latin typeface="Corbel" panose="020B0503020204020204" pitchFamily="34" charset="0"/>
                          <a:ea typeface="微軟正黑體" pitchFamily="34" charset="-120"/>
                        </a:rPr>
                        <a:t>Keelung</a:t>
                      </a:r>
                    </a:p>
                  </a:txBody>
                  <a:tcPr anchor="ctr"/>
                </a:tc>
                <a:tc>
                  <a:txBody>
                    <a:bodyPr/>
                    <a:lstStyle/>
                    <a:p>
                      <a:pPr marL="0" algn="ctr" defTabSz="914400" rtl="0" eaLnBrk="1" fontAlgn="ctr" latinLnBrk="0" hangingPunct="1">
                        <a:tabLst>
                          <a:tab pos="1077913" algn="l"/>
                        </a:tabLst>
                      </a:pPr>
                      <a:r>
                        <a:rPr lang="en-US" sz="1200" b="0" i="0" u="none" strike="noStrike">
                          <a:solidFill>
                            <a:srgbClr val="000000"/>
                          </a:solidFill>
                          <a:latin typeface="Corbel" panose="020B0503020204020204" pitchFamily="34" charset="0"/>
                          <a:ea typeface="微軟正黑體" pitchFamily="34" charset="-120"/>
                          <a:cs typeface="Times New Roman" pitchFamily="18" charset="0"/>
                        </a:rPr>
                        <a:t>4,884</a:t>
                      </a:r>
                    </a:p>
                  </a:txBody>
                  <a:tcPr marL="0" marR="0" marT="0" marB="0" anchor="ctr"/>
                </a:tc>
                <a:tc>
                  <a:txBody>
                    <a:bodyPr/>
                    <a:lstStyle/>
                    <a:p>
                      <a:pPr algn="ctr" fontAlgn="b"/>
                      <a:r>
                        <a:rPr lang="en-US" sz="1200" b="0" i="0" u="none" strike="noStrike">
                          <a:solidFill>
                            <a:srgbClr val="000000"/>
                          </a:solidFill>
                          <a:latin typeface="Corbel" panose="020B0503020204020204" pitchFamily="34" charset="0"/>
                          <a:ea typeface="微軟正黑體" pitchFamily="34" charset="-120"/>
                          <a:cs typeface="Times New Roman" pitchFamily="18" charset="0"/>
                        </a:rPr>
                        <a:t>2024/03</a:t>
                      </a: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a:latin typeface="Corbel" panose="020B0503020204020204" pitchFamily="34" charset="0"/>
                          <a:ea typeface="微軟正黑體" pitchFamily="34" charset="-120"/>
                        </a:rPr>
                        <a:t>55%</a:t>
                      </a:r>
                    </a:p>
                  </a:txBody>
                  <a:tcPr anchor="ctr"/>
                </a:tc>
                <a:extLst>
                  <a:ext uri="{0D108BD9-81ED-4DB2-BD59-A6C34878D82A}">
                    <a16:rowId xmlns:a16="http://schemas.microsoft.com/office/drawing/2014/main" val="10003"/>
                  </a:ext>
                </a:extLst>
              </a:tr>
              <a:tr h="360040">
                <a:tc vMerge="1">
                  <a:txBody>
                    <a:bodyPr/>
                    <a:lstStyle/>
                    <a:p>
                      <a:pPr algn="l" rtl="0" fontAlgn="ctr"/>
                      <a:endParaRPr lang="zh-TW" altLang="en-US" sz="1600" b="1" i="0" u="none" strike="noStrike" dirty="0">
                        <a:solidFill>
                          <a:srgbClr val="C00000"/>
                        </a:solidFill>
                        <a:latin typeface="微軟正黑體" pitchFamily="34" charset="-120"/>
                        <a:ea typeface="微軟正黑體" pitchFamily="34" charset="-120"/>
                        <a:cs typeface="Times New Roman" pitchFamily="18" charset="0"/>
                      </a:endParaRPr>
                    </a:p>
                  </a:txBody>
                  <a:tcPr marL="0" marR="0" marT="0" marB="0" anchor="ctr"/>
                </a:tc>
                <a:tc>
                  <a:txBody>
                    <a:bodyPr/>
                    <a:lstStyle/>
                    <a:p>
                      <a:pPr algn="l" fontAlgn="ctr"/>
                      <a:r>
                        <a:rPr lang="en-US" sz="1200" b="0" i="0" u="none" strike="noStrike">
                          <a:solidFill>
                            <a:srgbClr val="000000"/>
                          </a:solidFill>
                          <a:latin typeface="Corbel" panose="020B0503020204020204" pitchFamily="34" charset="0"/>
                          <a:ea typeface="微軟正黑體" pitchFamily="34" charset="-120"/>
                          <a:cs typeface="Times New Roman" pitchFamily="18" charset="0"/>
                        </a:rPr>
                        <a:t>  Kaohsiung Gushan Project</a:t>
                      </a:r>
                    </a:p>
                  </a:txBody>
                  <a:tcPr marL="0" marR="0" marT="0" marB="0" anchor="ctr"/>
                </a:tc>
                <a:tc>
                  <a:txBody>
                    <a:bodyPr/>
                    <a:lstStyle/>
                    <a:p>
                      <a:pPr algn="ctr"/>
                      <a:r>
                        <a:rPr lang="en-US" sz="1200">
                          <a:latin typeface="Corbel" panose="020B0503020204020204" pitchFamily="34" charset="0"/>
                          <a:ea typeface="微軟正黑體" pitchFamily="34" charset="-120"/>
                          <a:cs typeface="Times New Roman" pitchFamily="18" charset="0"/>
                        </a:rPr>
                        <a:t>Kaohsiung City</a:t>
                      </a:r>
                    </a:p>
                  </a:txBody>
                  <a:tcPr anchor="ctr"/>
                </a:tc>
                <a:tc>
                  <a:txBody>
                    <a:bodyPr/>
                    <a:lstStyle/>
                    <a:p>
                      <a:pPr marL="0" algn="ctr" defTabSz="914400" rtl="0" eaLnBrk="1" fontAlgn="ctr" latinLnBrk="0" hangingPunct="1">
                        <a:tabLst>
                          <a:tab pos="804863" algn="l"/>
                        </a:tabLst>
                      </a:pPr>
                      <a:r>
                        <a:rPr lang="en-US" sz="1200" b="0">
                          <a:solidFill>
                            <a:schemeClr val="dk1"/>
                          </a:solidFill>
                          <a:latin typeface="Corbel" panose="020B0503020204020204" pitchFamily="34" charset="0"/>
                          <a:ea typeface="微軟正黑體" pitchFamily="34" charset="-120"/>
                          <a:cs typeface="Times New Roman" pitchFamily="18" charset="0"/>
                        </a:rPr>
                        <a:t>1,484</a:t>
                      </a:r>
                    </a:p>
                  </a:txBody>
                  <a:tcPr marL="0" marR="0" marT="0" marB="0" anchor="ctr"/>
                </a:tc>
                <a:tc>
                  <a:txBody>
                    <a:bodyPr/>
                    <a:lstStyle/>
                    <a:p>
                      <a:pPr marL="0" algn="ctr" defTabSz="914400" rtl="0" eaLnBrk="1" fontAlgn="b" latinLnBrk="0" hangingPunct="1"/>
                      <a:r>
                        <a:rPr lang="en-US" sz="1200" b="0">
                          <a:solidFill>
                            <a:schemeClr val="dk1"/>
                          </a:solidFill>
                          <a:latin typeface="Corbel" panose="020B0503020204020204" pitchFamily="34" charset="0"/>
                          <a:ea typeface="微軟正黑體" pitchFamily="34" charset="-120"/>
                          <a:cs typeface="Times New Roman" pitchFamily="18" charset="0"/>
                        </a:rPr>
                        <a:t>2023/09</a:t>
                      </a:r>
                    </a:p>
                  </a:txBody>
                  <a:tcPr marL="0" marR="0" marT="0" marB="0" anchor="ctr">
                    <a:solidFill>
                      <a:schemeClr val="accent2">
                        <a:lumMod val="20000"/>
                        <a:lumOff val="80000"/>
                      </a:schemeClr>
                    </a:solidFill>
                  </a:tcPr>
                </a:tc>
                <a:tc>
                  <a:txBody>
                    <a:bodyPr/>
                    <a:lstStyle/>
                    <a:p>
                      <a:pPr algn="r"/>
                      <a:r>
                        <a:rPr lang="en-US" sz="1200" b="0">
                          <a:latin typeface="Corbel" panose="020B0503020204020204" pitchFamily="34" charset="0"/>
                          <a:ea typeface="微軟正黑體" pitchFamily="34" charset="-120"/>
                          <a:cs typeface="Times New Roman" pitchFamily="18" charset="0"/>
                        </a:rPr>
                        <a:t>50%</a:t>
                      </a:r>
                    </a:p>
                  </a:txBody>
                  <a:tcPr anchor="ctr"/>
                </a:tc>
                <a:extLst>
                  <a:ext uri="{0D108BD9-81ED-4DB2-BD59-A6C34878D82A}">
                    <a16:rowId xmlns:a16="http://schemas.microsoft.com/office/drawing/2014/main" val="10005"/>
                  </a:ext>
                </a:extLst>
              </a:tr>
              <a:tr h="360040">
                <a:tc vMerge="1">
                  <a:txBody>
                    <a:bodyPr/>
                    <a:lstStyle/>
                    <a:p>
                      <a:pPr algn="l" rtl="0" fontAlgn="ctr"/>
                      <a:endParaRPr lang="zh-TW" altLang="en-US" sz="1600" b="1" i="0" u="none" strike="noStrike" dirty="0">
                        <a:solidFill>
                          <a:srgbClr val="C00000"/>
                        </a:solidFill>
                        <a:latin typeface="微軟正黑體" pitchFamily="34" charset="-120"/>
                        <a:ea typeface="微軟正黑體" pitchFamily="34" charset="-120"/>
                        <a:cs typeface="Times New Roman" pitchFamily="18" charset="0"/>
                      </a:endParaRPr>
                    </a:p>
                  </a:txBody>
                  <a:tcPr marL="0" marR="0" marT="0" marB="0" anchor="ctr"/>
                </a:tc>
                <a:tc>
                  <a:txBody>
                    <a:bodyPr/>
                    <a:lstStyle/>
                    <a:p>
                      <a:pPr marL="0" algn="l" defTabSz="914400" rtl="0" eaLnBrk="1" fontAlgn="ctr" latinLnBrk="0" hangingPunct="1"/>
                      <a:r>
                        <a:rPr lang="en-US" sz="1200" b="0" i="0" u="none" strike="noStrike">
                          <a:solidFill>
                            <a:srgbClr val="000000"/>
                          </a:solidFill>
                          <a:latin typeface="Corbel" panose="020B0503020204020204" pitchFamily="34" charset="0"/>
                          <a:ea typeface="微軟正黑體" pitchFamily="34" charset="-120"/>
                          <a:cs typeface="Times New Roman" pitchFamily="18" charset="0"/>
                        </a:rPr>
                        <a:t>  Kaohsiung Special Trade Zone 3 Urban Renewal Project</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latin typeface="Corbel" panose="020B0503020204020204" pitchFamily="34" charset="0"/>
                          <a:ea typeface="微軟正黑體" pitchFamily="34" charset="-120"/>
                          <a:cs typeface="Times New Roman" pitchFamily="18" charset="0"/>
                        </a:rPr>
                        <a:t>Kaohsiung City</a:t>
                      </a:r>
                    </a:p>
                  </a:txBody>
                  <a:tcPr anchor="ctr"/>
                </a:tc>
                <a:tc>
                  <a:txBody>
                    <a:bodyPr/>
                    <a:lstStyle/>
                    <a:p>
                      <a:pPr marL="0" algn="ctr" defTabSz="914400" rtl="0" eaLnBrk="1" fontAlgn="ctr" latinLnBrk="0" hangingPunct="1">
                        <a:tabLst>
                          <a:tab pos="804863" algn="l"/>
                        </a:tabLst>
                      </a:pPr>
                      <a:r>
                        <a:rPr lang="en-US" sz="1200" b="0">
                          <a:solidFill>
                            <a:schemeClr val="dk1"/>
                          </a:solidFill>
                          <a:latin typeface="Corbel" panose="020B0503020204020204" pitchFamily="34" charset="0"/>
                          <a:ea typeface="微軟正黑體" pitchFamily="34" charset="-120"/>
                          <a:cs typeface="Times New Roman" pitchFamily="18" charset="0"/>
                        </a:rPr>
                        <a:t>-</a:t>
                      </a:r>
                    </a:p>
                  </a:txBody>
                  <a:tcPr marL="0" marR="0" marT="0" marB="0" anchor="ctr"/>
                </a:tc>
                <a:tc>
                  <a:txBody>
                    <a:bodyPr/>
                    <a:lstStyle/>
                    <a:p>
                      <a:pPr marL="0" algn="ctr" defTabSz="914400" rtl="0" eaLnBrk="1" fontAlgn="b" latinLnBrk="0" hangingPunct="1"/>
                      <a:r>
                        <a:rPr lang="en-US" sz="1200" b="0">
                          <a:solidFill>
                            <a:schemeClr val="dk1"/>
                          </a:solidFill>
                          <a:latin typeface="Corbel" panose="020B0503020204020204" pitchFamily="34" charset="0"/>
                          <a:ea typeface="微軟正黑體" pitchFamily="34" charset="-120"/>
                          <a:cs typeface="Times New Roman" pitchFamily="18" charset="0"/>
                        </a:rPr>
                        <a:t>2024/12</a:t>
                      </a:r>
                    </a:p>
                  </a:txBody>
                  <a:tcPr marL="0" marR="0" marT="0" marB="0" anchor="ctr"/>
                </a:tc>
                <a:tc>
                  <a:txBody>
                    <a:bodyPr/>
                    <a:lstStyle/>
                    <a:p>
                      <a:pPr algn="r"/>
                      <a:r>
                        <a:rPr lang="en-US" sz="1200" b="0">
                          <a:latin typeface="Corbel" panose="020B0503020204020204" pitchFamily="34" charset="0"/>
                          <a:ea typeface="微軟正黑體" pitchFamily="34" charset="-120"/>
                          <a:cs typeface="Times New Roman" pitchFamily="18" charset="0"/>
                        </a:rPr>
                        <a:t>80%</a:t>
                      </a:r>
                    </a:p>
                  </a:txBody>
                  <a:tcPr anchor="ctr"/>
                </a:tc>
                <a:extLst>
                  <a:ext uri="{0D108BD9-81ED-4DB2-BD59-A6C34878D82A}">
                    <a16:rowId xmlns:a16="http://schemas.microsoft.com/office/drawing/2014/main" val="10006"/>
                  </a:ext>
                </a:extLst>
              </a:tr>
              <a:tr h="395622">
                <a:tc vMerge="1">
                  <a:txBody>
                    <a:bodyPr/>
                    <a:lstStyle/>
                    <a:p>
                      <a:pPr algn="l" rtl="0" fontAlgn="ctr"/>
                      <a:endParaRPr lang="zh-TW" altLang="en-US" sz="1600" b="1" i="0" u="none" strike="noStrike" dirty="0">
                        <a:solidFill>
                          <a:srgbClr val="000000"/>
                        </a:solidFill>
                        <a:latin typeface="微軟正黑體" pitchFamily="34" charset="-120"/>
                        <a:ea typeface="微軟正黑體" pitchFamily="34" charset="-120"/>
                        <a:cs typeface="Times New Roman" pitchFamily="18" charset="0"/>
                      </a:endParaRPr>
                    </a:p>
                  </a:txBody>
                  <a:tcPr marL="0" marR="0" marT="0" marB="0" anchor="ctr"/>
                </a:tc>
                <a:tc>
                  <a:txBody>
                    <a:bodyPr/>
                    <a:lstStyle/>
                    <a:p>
                      <a:pPr algn="ctr" fontAlgn="ctr"/>
                      <a:r>
                        <a:rPr lang="en-US" sz="1200" b="1" i="0" u="none" strike="noStrike">
                          <a:solidFill>
                            <a:srgbClr val="000000"/>
                          </a:solidFill>
                          <a:latin typeface="Corbel" panose="020B0503020204020204" pitchFamily="34" charset="0"/>
                          <a:ea typeface="微軟正黑體" pitchFamily="34" charset="-120"/>
                          <a:cs typeface="Times New Roman" pitchFamily="18" charset="0"/>
                        </a:rPr>
                        <a:t>4 projects 	Subtotal</a:t>
                      </a:r>
                    </a:p>
                  </a:txBody>
                  <a:tcPr marL="0" marR="0" marT="0" marB="0" anchor="ctr"/>
                </a:tc>
                <a:tc>
                  <a:txBody>
                    <a:bodyPr/>
                    <a:lstStyle/>
                    <a:p>
                      <a:pPr algn="l" rtl="0"/>
                      <a:endParaRPr lang="zh-TW" altLang="en-US" sz="1200" dirty="0">
                        <a:latin typeface="Corbel" panose="020B0503020204020204" pitchFamily="34" charset="0"/>
                        <a:ea typeface="微軟正黑體" pitchFamily="34" charset="-120"/>
                        <a:cs typeface="Times New Roman" pitchFamily="18" charset="0"/>
                      </a:endParaRPr>
                    </a:p>
                  </a:txBody>
                  <a:tcPr anchor="ctr"/>
                </a:tc>
                <a:tc>
                  <a:txBody>
                    <a:bodyPr/>
                    <a:lstStyle/>
                    <a:p>
                      <a:pPr marL="0" algn="ctr" defTabSz="914400" rtl="0" eaLnBrk="1" fontAlgn="ctr" latinLnBrk="0" hangingPunct="1">
                        <a:tabLst>
                          <a:tab pos="804863" algn="l"/>
                        </a:tabLst>
                      </a:pPr>
                      <a:r>
                        <a:rPr lang="en-US" sz="1200" b="0">
                          <a:solidFill>
                            <a:schemeClr val="dk1"/>
                          </a:solidFill>
                          <a:latin typeface="Corbel" panose="020B0503020204020204" pitchFamily="34" charset="0"/>
                          <a:ea typeface="微軟正黑體" pitchFamily="34" charset="-120"/>
                          <a:cs typeface="Times New Roman" pitchFamily="18" charset="0"/>
                        </a:rPr>
                        <a:t>6,368</a:t>
                      </a:r>
                    </a:p>
                  </a:txBody>
                  <a:tcPr marL="0" marR="0" marT="0" marB="0" anchor="ctr"/>
                </a:tc>
                <a:tc>
                  <a:txBody>
                    <a:bodyPr/>
                    <a:lstStyle/>
                    <a:p>
                      <a:pPr marL="0" algn="l" defTabSz="914400" rtl="0" eaLnBrk="1" fontAlgn="b" latinLnBrk="0" hangingPunct="1"/>
                      <a:endParaRPr lang="en-US" altLang="zh-TW" sz="1200" b="0" kern="1200" dirty="0">
                        <a:solidFill>
                          <a:schemeClr val="dk1"/>
                        </a:solidFill>
                        <a:latin typeface="Corbel" panose="020B0503020204020204" pitchFamily="34" charset="0"/>
                        <a:ea typeface="微軟正黑體" pitchFamily="34" charset="-120"/>
                        <a:cs typeface="Times New Roman" pitchFamily="18" charset="0"/>
                      </a:endParaRPr>
                    </a:p>
                  </a:txBody>
                  <a:tcPr marL="0" marR="0" marT="0" marB="0" anchor="ctr"/>
                </a:tc>
                <a:tc>
                  <a:txBody>
                    <a:bodyPr/>
                    <a:lstStyle/>
                    <a:p>
                      <a:pPr algn="l" rtl="0"/>
                      <a:endParaRPr lang="zh-TW" altLang="en-US" sz="1200" b="0" dirty="0">
                        <a:latin typeface="Corbel" panose="020B0503020204020204" pitchFamily="34" charset="0"/>
                        <a:ea typeface="微軟正黑體" pitchFamily="34" charset="-120"/>
                        <a:cs typeface="Times New Roman" pitchFamily="18" charset="0"/>
                      </a:endParaRPr>
                    </a:p>
                  </a:txBody>
                  <a:tcPr anchor="ctr"/>
                </a:tc>
                <a:extLst>
                  <a:ext uri="{0D108BD9-81ED-4DB2-BD59-A6C34878D82A}">
                    <a16:rowId xmlns:a16="http://schemas.microsoft.com/office/drawing/2014/main" val="10007"/>
                  </a:ext>
                </a:extLst>
              </a:tr>
              <a:tr h="34327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C00000"/>
                          </a:solidFill>
                          <a:latin typeface="Corbel" panose="020B0503020204020204" pitchFamily="34" charset="0"/>
                          <a:ea typeface="微軟正黑體" pitchFamily="34" charset="-120"/>
                          <a:cs typeface="Times New Roman" pitchFamily="18" charset="0"/>
                        </a:rPr>
                        <a:t>Plants and offices</a:t>
                      </a:r>
                    </a:p>
                  </a:txBody>
                  <a:tcPr marL="0" marR="0" marT="0" marB="0" anchor="ctr"/>
                </a:tc>
                <a:tc>
                  <a:txBody>
                    <a:bodyPr/>
                    <a:lstStyle/>
                    <a:p>
                      <a:pPr algn="l" fontAlgn="ctr"/>
                      <a:r>
                        <a:rPr lang="en-US" sz="1200" b="0" i="0" u="none" strike="noStrike" baseline="0">
                          <a:solidFill>
                            <a:srgbClr val="000000"/>
                          </a:solidFill>
                          <a:latin typeface="Corbel" panose="020B0503020204020204" pitchFamily="34" charset="0"/>
                          <a:ea typeface="微軟正黑體" pitchFamily="34" charset="-120"/>
                          <a:cs typeface="Times New Roman" pitchFamily="18" charset="0"/>
                        </a:rPr>
                        <a:t>  </a:t>
                      </a:r>
                      <a:r>
                        <a:rPr lang="en-US" sz="1200" b="0" i="0" u="none" strike="noStrike">
                          <a:solidFill>
                            <a:srgbClr val="000000"/>
                          </a:solidFill>
                          <a:latin typeface="Corbel" panose="020B0503020204020204" pitchFamily="34" charset="0"/>
                          <a:ea typeface="微軟正黑體" pitchFamily="34" charset="-120"/>
                          <a:cs typeface="Times New Roman" pitchFamily="18" charset="0"/>
                        </a:rPr>
                        <a:t>Xiwan Road</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latin typeface="Corbel" panose="020B0503020204020204" pitchFamily="34" charset="0"/>
                          <a:ea typeface="微軟正黑體" pitchFamily="34" charset="-120"/>
                        </a:rPr>
                        <a:t>New Taipei City</a:t>
                      </a:r>
                    </a:p>
                  </a:txBody>
                  <a:tcPr anchor="ctr"/>
                </a:tc>
                <a:tc>
                  <a:txBody>
                    <a:bodyPr/>
                    <a:lstStyle/>
                    <a:p>
                      <a:pPr marL="0" algn="ctr" defTabSz="914400" rtl="0" eaLnBrk="1" fontAlgn="ctr" latinLnBrk="0" hangingPunct="1">
                        <a:tabLst>
                          <a:tab pos="804863" algn="l"/>
                        </a:tabLst>
                      </a:pPr>
                      <a:r>
                        <a:rPr lang="en-US" sz="1200" b="0">
                          <a:solidFill>
                            <a:schemeClr val="dk1"/>
                          </a:solidFill>
                          <a:latin typeface="Corbel" panose="020B0503020204020204" pitchFamily="34" charset="0"/>
                          <a:ea typeface="微軟正黑體" pitchFamily="34" charset="-120"/>
                          <a:cs typeface="Times New Roman" pitchFamily="18" charset="0"/>
                        </a:rPr>
                        <a:t>5,551</a:t>
                      </a:r>
                    </a:p>
                  </a:txBody>
                  <a:tcPr marL="0" marR="0" marT="0" marB="0" anchor="ctr"/>
                </a:tc>
                <a:tc>
                  <a:txBody>
                    <a:bodyPr/>
                    <a:lstStyle/>
                    <a:p>
                      <a:pPr algn="ctr" fontAlgn="b"/>
                      <a:r>
                        <a:rPr lang="en-US" sz="1200" b="0" i="0" u="none" strike="noStrike">
                          <a:solidFill>
                            <a:srgbClr val="000000"/>
                          </a:solidFill>
                          <a:latin typeface="Corbel" panose="020B0503020204020204" pitchFamily="34" charset="0"/>
                          <a:ea typeface="微軟正黑體" pitchFamily="34" charset="-120"/>
                          <a:cs typeface="Times New Roman" pitchFamily="18" charset="0"/>
                        </a:rPr>
                        <a:t>2024/08</a:t>
                      </a:r>
                    </a:p>
                  </a:txBody>
                  <a:tcPr marL="0" marR="0" marT="0" marB="0" anchor="ctr"/>
                </a:tc>
                <a:tc>
                  <a:txBody>
                    <a:bodyPr/>
                    <a:lstStyle/>
                    <a:p>
                      <a:pPr algn="r"/>
                      <a:r>
                        <a:rPr lang="en-US" sz="1200" b="0">
                          <a:latin typeface="Corbel" panose="020B0503020204020204" pitchFamily="34" charset="0"/>
                          <a:ea typeface="微軟正黑體" pitchFamily="34" charset="-120"/>
                        </a:rPr>
                        <a:t>50%</a:t>
                      </a:r>
                    </a:p>
                  </a:txBody>
                  <a:tcPr anchor="ctr"/>
                </a:tc>
                <a:extLst>
                  <a:ext uri="{0D108BD9-81ED-4DB2-BD59-A6C34878D82A}">
                    <a16:rowId xmlns:a16="http://schemas.microsoft.com/office/drawing/2014/main" val="2424273977"/>
                  </a:ext>
                </a:extLst>
              </a:tr>
              <a:tr h="343272">
                <a:tc vMerge="1">
                  <a:txBody>
                    <a:bodyPr/>
                    <a:lstStyle/>
                    <a:p>
                      <a:pPr algn="l" rtl="0" fontAlgn="ctr"/>
                      <a:endParaRPr lang="zh-TW" altLang="en-US" sz="1600" b="1" i="0" u="none" strike="noStrike" dirty="0">
                        <a:solidFill>
                          <a:srgbClr val="000000"/>
                        </a:solidFill>
                        <a:latin typeface="微軟正黑體" pitchFamily="34" charset="-120"/>
                        <a:ea typeface="微軟正黑體" pitchFamily="34" charset="-120"/>
                        <a:cs typeface="Times New Roman" pitchFamily="18" charset="0"/>
                      </a:endParaRPr>
                    </a:p>
                  </a:txBody>
                  <a:tcPr marL="0" marR="0" marT="0" marB="0" anchor="ctr"/>
                </a:tc>
                <a:tc>
                  <a:txBody>
                    <a:bodyPr/>
                    <a:lstStyle/>
                    <a:p>
                      <a:pPr algn="l" fontAlgn="ctr"/>
                      <a:r>
                        <a:rPr lang="en-US" sz="1200" b="0" i="0" u="none" strike="noStrike">
                          <a:solidFill>
                            <a:srgbClr val="000000"/>
                          </a:solidFill>
                          <a:latin typeface="Corbel" panose="020B0503020204020204" pitchFamily="34" charset="0"/>
                          <a:ea typeface="微軟正黑體" pitchFamily="34" charset="-120"/>
                          <a:cs typeface="Times New Roman" pitchFamily="18" charset="0"/>
                        </a:rPr>
                        <a:t>  Tucheng Project</a:t>
                      </a:r>
                    </a:p>
                  </a:txBody>
                  <a:tcPr marL="0" marR="0" marT="0" marB="0" anchor="ctr"/>
                </a:tc>
                <a:tc>
                  <a:txBody>
                    <a:bodyPr/>
                    <a:lstStyle/>
                    <a:p>
                      <a:pPr algn="ctr"/>
                      <a:r>
                        <a:rPr lang="en-US" sz="1200">
                          <a:latin typeface="Corbel" panose="020B0503020204020204" pitchFamily="34" charset="0"/>
                          <a:ea typeface="微軟正黑體" pitchFamily="34" charset="-120"/>
                        </a:rPr>
                        <a:t>New Taipei City</a:t>
                      </a:r>
                    </a:p>
                  </a:txBody>
                  <a:tcPr anchor="ctr"/>
                </a:tc>
                <a:tc>
                  <a:txBody>
                    <a:bodyPr/>
                    <a:lstStyle/>
                    <a:p>
                      <a:pPr marL="0" algn="ctr" defTabSz="914400" rtl="0" eaLnBrk="1" fontAlgn="ctr" latinLnBrk="0" hangingPunct="1">
                        <a:tabLst>
                          <a:tab pos="1077913" algn="l"/>
                        </a:tabLst>
                      </a:pPr>
                      <a:r>
                        <a:rPr lang="en-US" sz="1200" b="0" i="0" u="none" strike="noStrike">
                          <a:solidFill>
                            <a:schemeClr val="tx1"/>
                          </a:solidFill>
                          <a:latin typeface="Corbel" panose="020B0503020204020204" pitchFamily="34" charset="0"/>
                          <a:ea typeface="微軟正黑體" pitchFamily="34" charset="-120"/>
                          <a:cs typeface="Times New Roman" pitchFamily="18" charset="0"/>
                        </a:rPr>
                        <a:t>3,695</a:t>
                      </a:r>
                    </a:p>
                  </a:txBody>
                  <a:tcPr marL="0" marR="0" marT="0" marB="0" anchor="ctr"/>
                </a:tc>
                <a:tc>
                  <a:txBody>
                    <a:bodyPr/>
                    <a:lstStyle/>
                    <a:p>
                      <a:pPr marL="0" algn="ctr" defTabSz="914400" rtl="0" eaLnBrk="1" latinLnBrk="0" hangingPunct="1"/>
                      <a:r>
                        <a:rPr lang="en-US" sz="1200" b="0">
                          <a:solidFill>
                            <a:schemeClr val="dk1"/>
                          </a:solidFill>
                          <a:latin typeface="Corbel" panose="020B0503020204020204" pitchFamily="34" charset="0"/>
                          <a:ea typeface="微軟正黑體" pitchFamily="34" charset="-120"/>
                          <a:cs typeface="+mn-cs"/>
                        </a:rPr>
                        <a:t>2024/10</a:t>
                      </a:r>
                    </a:p>
                  </a:txBody>
                  <a:tcPr marL="0" marR="0" marT="0" marB="0" anchor="ctr"/>
                </a:tc>
                <a:tc>
                  <a:txBody>
                    <a:bodyPr/>
                    <a:lstStyle/>
                    <a:p>
                      <a:pPr marL="0" algn="r" defTabSz="914400" rtl="0" eaLnBrk="1" latinLnBrk="0" hangingPunct="1"/>
                      <a:r>
                        <a:rPr lang="en-US" sz="1200" b="0">
                          <a:solidFill>
                            <a:schemeClr val="dk1"/>
                          </a:solidFill>
                          <a:latin typeface="Corbel" panose="020B0503020204020204" pitchFamily="34" charset="0"/>
                          <a:ea typeface="微軟正黑體" pitchFamily="34" charset="-120"/>
                          <a:cs typeface="+mn-cs"/>
                        </a:rPr>
                        <a:t>50%</a:t>
                      </a:r>
                    </a:p>
                  </a:txBody>
                  <a:tcPr anchor="ctr"/>
                </a:tc>
                <a:extLst>
                  <a:ext uri="{0D108BD9-81ED-4DB2-BD59-A6C34878D82A}">
                    <a16:rowId xmlns:a16="http://schemas.microsoft.com/office/drawing/2014/main" val="773831032"/>
                  </a:ext>
                </a:extLst>
              </a:tr>
              <a:tr h="343272">
                <a:tc vMerge="1">
                  <a:txBody>
                    <a:bodyPr/>
                    <a:lstStyle/>
                    <a:p>
                      <a:pPr algn="l" rtl="0" fontAlgn="ctr"/>
                      <a:endParaRPr lang="zh-TW" altLang="en-US" sz="1600" b="1" i="0" u="none" strike="noStrike" dirty="0">
                        <a:solidFill>
                          <a:srgbClr val="000000"/>
                        </a:solidFill>
                        <a:latin typeface="微軟正黑體" pitchFamily="34" charset="-120"/>
                        <a:ea typeface="微軟正黑體" pitchFamily="34" charset="-120"/>
                        <a:cs typeface="Times New Roman" pitchFamily="18" charset="0"/>
                      </a:endParaRPr>
                    </a:p>
                  </a:txBody>
                  <a:tcPr marL="0" marR="0" marT="0" marB="0" anchor="ctr"/>
                </a:tc>
                <a:tc>
                  <a:txBody>
                    <a:bodyPr/>
                    <a:lstStyle/>
                    <a:p>
                      <a:pPr algn="l" fontAlgn="ctr"/>
                      <a:r>
                        <a:rPr lang="en-US" sz="1200" b="0" i="0" u="none" strike="noStrike">
                          <a:solidFill>
                            <a:srgbClr val="000000"/>
                          </a:solidFill>
                          <a:latin typeface="Corbel" panose="020B0503020204020204" pitchFamily="34" charset="0"/>
                          <a:ea typeface="微軟正黑體" pitchFamily="34" charset="-120"/>
                          <a:cs typeface="Times New Roman" pitchFamily="18" charset="0"/>
                        </a:rPr>
                        <a:t>  Zhonghe Plant and Office</a:t>
                      </a:r>
                    </a:p>
                  </a:txBody>
                  <a:tcPr marL="0" marR="0" marT="0" marB="0" anchor="ctr"/>
                </a:tc>
                <a:tc>
                  <a:txBody>
                    <a:bodyPr/>
                    <a:lstStyle/>
                    <a:p>
                      <a:pPr algn="ctr"/>
                      <a:r>
                        <a:rPr lang="en-US" sz="1200">
                          <a:latin typeface="Corbel" panose="020B0503020204020204" pitchFamily="34" charset="0"/>
                          <a:ea typeface="微軟正黑體" pitchFamily="34" charset="-120"/>
                        </a:rPr>
                        <a:t>New Taipei City</a:t>
                      </a:r>
                    </a:p>
                  </a:txBody>
                  <a:tcPr anchor="ctr"/>
                </a:tc>
                <a:tc>
                  <a:txBody>
                    <a:bodyPr/>
                    <a:lstStyle/>
                    <a:p>
                      <a:pPr marL="0" algn="ctr" defTabSz="914400" rtl="0" eaLnBrk="1" latinLnBrk="0" hangingPunct="1"/>
                      <a:r>
                        <a:rPr lang="en-US" sz="1200" b="0">
                          <a:solidFill>
                            <a:schemeClr val="tx1"/>
                          </a:solidFill>
                          <a:latin typeface="Corbel" panose="020B0503020204020204" pitchFamily="34" charset="0"/>
                          <a:ea typeface="微軟正黑體" pitchFamily="34" charset="-120"/>
                          <a:cs typeface="+mn-cs"/>
                        </a:rPr>
                        <a:t>1,675</a:t>
                      </a:r>
                    </a:p>
                  </a:txBody>
                  <a:tcPr marL="0" marR="0" marT="0" marB="0" anchor="ctr"/>
                </a:tc>
                <a:tc>
                  <a:txBody>
                    <a:bodyPr/>
                    <a:lstStyle/>
                    <a:p>
                      <a:pPr marL="0" algn="ctr" defTabSz="914400" rtl="0" eaLnBrk="1" fontAlgn="b" latinLnBrk="0" hangingPunct="1"/>
                      <a:r>
                        <a:rPr lang="en-US" sz="1200" b="0">
                          <a:solidFill>
                            <a:schemeClr val="dk1"/>
                          </a:solidFill>
                          <a:latin typeface="Corbel" panose="020B0503020204020204" pitchFamily="34" charset="0"/>
                          <a:ea typeface="微軟正黑體" pitchFamily="34" charset="-120"/>
                          <a:cs typeface="Times New Roman" pitchFamily="18" charset="0"/>
                        </a:rPr>
                        <a:t>2024/03</a:t>
                      </a:r>
                    </a:p>
                  </a:txBody>
                  <a:tcPr marL="0" marR="0" marT="0" marB="0" anchor="ctr"/>
                </a:tc>
                <a:tc>
                  <a:txBody>
                    <a:bodyPr/>
                    <a:lstStyle/>
                    <a:p>
                      <a:pPr algn="r"/>
                      <a:r>
                        <a:rPr lang="en-US" sz="1200" b="0">
                          <a:latin typeface="Corbel" panose="020B0503020204020204" pitchFamily="34" charset="0"/>
                          <a:ea typeface="微軟正黑體" pitchFamily="34" charset="-120"/>
                          <a:cs typeface="Times New Roman" pitchFamily="18" charset="0"/>
                        </a:rPr>
                        <a:t>40%</a:t>
                      </a:r>
                    </a:p>
                  </a:txBody>
                  <a:tcPr anchor="ctr"/>
                </a:tc>
                <a:extLst>
                  <a:ext uri="{0D108BD9-81ED-4DB2-BD59-A6C34878D82A}">
                    <a16:rowId xmlns:a16="http://schemas.microsoft.com/office/drawing/2014/main" val="2332967175"/>
                  </a:ext>
                </a:extLst>
              </a:tr>
              <a:tr h="343272">
                <a:tc vMerge="1">
                  <a:txBody>
                    <a:bodyPr/>
                    <a:lstStyle/>
                    <a:p>
                      <a:pPr algn="l" rtl="0" fontAlgn="ctr"/>
                      <a:endParaRPr lang="zh-TW" altLang="en-US" sz="1600" b="1" i="0" u="none" strike="noStrike" dirty="0">
                        <a:solidFill>
                          <a:srgbClr val="000000"/>
                        </a:solidFill>
                        <a:latin typeface="微軟正黑體" pitchFamily="34" charset="-120"/>
                        <a:ea typeface="微軟正黑體" pitchFamily="34" charset="-120"/>
                        <a:cs typeface="Times New Roman" pitchFamily="18"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000000"/>
                          </a:solidFill>
                          <a:latin typeface="Corbel" panose="020B0503020204020204" pitchFamily="34" charset="0"/>
                          <a:ea typeface="微軟正黑體" pitchFamily="34" charset="-120"/>
                          <a:cs typeface="Times New Roman" pitchFamily="18" charset="0"/>
                        </a:rPr>
                        <a:t>3 projects 	Subtotal</a:t>
                      </a:r>
                    </a:p>
                  </a:txBody>
                  <a:tcPr marL="0" marR="0" marT="0" marB="0" anchor="ctr"/>
                </a:tc>
                <a:tc>
                  <a:txBody>
                    <a:bodyPr/>
                    <a:lstStyle/>
                    <a:p>
                      <a:pPr algn="l" rtl="0"/>
                      <a:endParaRPr lang="zh-TW" altLang="en-US" sz="1200" dirty="0">
                        <a:latin typeface="Corbel" panose="020B0503020204020204" pitchFamily="34" charset="0"/>
                        <a:ea typeface="微軟正黑體" pitchFamily="34" charset="-120"/>
                        <a:cs typeface="Times New Roman" pitchFamily="18" charset="0"/>
                      </a:endParaRPr>
                    </a:p>
                  </a:txBody>
                  <a:tcPr anchor="ctr"/>
                </a:tc>
                <a:tc>
                  <a:txBody>
                    <a:bodyPr/>
                    <a:lstStyle/>
                    <a:p>
                      <a:pPr marL="0" algn="ctr" defTabSz="914400" rtl="0" eaLnBrk="1" fontAlgn="ctr" latinLnBrk="0" hangingPunct="1">
                        <a:tabLst>
                          <a:tab pos="804863" algn="l"/>
                        </a:tabLst>
                      </a:pPr>
                      <a:r>
                        <a:rPr lang="en-US" sz="1200" b="0">
                          <a:solidFill>
                            <a:schemeClr val="dk1"/>
                          </a:solidFill>
                          <a:latin typeface="Corbel" panose="020B0503020204020204" pitchFamily="34" charset="0"/>
                          <a:ea typeface="微軟正黑體" pitchFamily="34" charset="-120"/>
                          <a:cs typeface="Times New Roman" pitchFamily="18" charset="0"/>
                        </a:rPr>
                        <a:t>10,921</a:t>
                      </a:r>
                    </a:p>
                  </a:txBody>
                  <a:tcPr marL="0" marR="0" marT="0" marB="0" anchor="ctr"/>
                </a:tc>
                <a:tc>
                  <a:txBody>
                    <a:bodyPr/>
                    <a:lstStyle/>
                    <a:p>
                      <a:pPr marL="0" algn="l" defTabSz="914400" rtl="0" eaLnBrk="1" fontAlgn="b" latinLnBrk="0" hangingPunct="1"/>
                      <a:endParaRPr lang="en-US" altLang="zh-TW" sz="1200" b="0" kern="1200" dirty="0">
                        <a:solidFill>
                          <a:schemeClr val="dk1"/>
                        </a:solidFill>
                        <a:latin typeface="Corbel" panose="020B0503020204020204" pitchFamily="34" charset="0"/>
                        <a:ea typeface="微軟正黑體" pitchFamily="34" charset="-120"/>
                        <a:cs typeface="Times New Roman" pitchFamily="18" charset="0"/>
                      </a:endParaRPr>
                    </a:p>
                  </a:txBody>
                  <a:tcPr marL="0" marR="0" marT="0" marB="0" anchor="ctr"/>
                </a:tc>
                <a:tc>
                  <a:txBody>
                    <a:bodyPr/>
                    <a:lstStyle/>
                    <a:p>
                      <a:pPr algn="l" rtl="0"/>
                      <a:endParaRPr lang="zh-TW" altLang="en-US" sz="1200" b="0" dirty="0">
                        <a:latin typeface="Corbel" panose="020B0503020204020204" pitchFamily="34" charset="0"/>
                        <a:ea typeface="微軟正黑體" pitchFamily="34" charset="-120"/>
                        <a:cs typeface="Times New Roman" pitchFamily="18" charset="0"/>
                      </a:endParaRPr>
                    </a:p>
                  </a:txBody>
                  <a:tcPr anchor="ctr"/>
                </a:tc>
                <a:extLst>
                  <a:ext uri="{0D108BD9-81ED-4DB2-BD59-A6C34878D82A}">
                    <a16:rowId xmlns:a16="http://schemas.microsoft.com/office/drawing/2014/main" val="1432910573"/>
                  </a:ext>
                </a:extLst>
              </a:tr>
              <a:tr h="34327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C00000"/>
                          </a:solidFill>
                          <a:latin typeface="Corbel" panose="020B0503020204020204" pitchFamily="34" charset="0"/>
                          <a:ea typeface="微軟正黑體" pitchFamily="34" charset="-120"/>
                          <a:cs typeface="Times New Roman" pitchFamily="18" charset="0"/>
                        </a:rPr>
                        <a:t>Residential building + plant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a:solidFill>
                            <a:srgbClr val="000000"/>
                          </a:solidFill>
                          <a:latin typeface="Corbel" panose="020B0503020204020204" pitchFamily="34" charset="0"/>
                          <a:ea typeface="微軟正黑體" pitchFamily="34" charset="-120"/>
                          <a:cs typeface="Times New Roman" pitchFamily="18" charset="0"/>
                        </a:rPr>
                        <a:t>7 projects 	Total</a:t>
                      </a:r>
                    </a:p>
                  </a:txBody>
                  <a:tcPr marL="0" marR="0" marT="0" marB="0" anchor="ctr"/>
                </a:tc>
                <a:tc>
                  <a:txBody>
                    <a:bodyPr/>
                    <a:lstStyle/>
                    <a:p>
                      <a:pPr algn="l" rtl="0"/>
                      <a:endParaRPr lang="zh-TW" altLang="en-US" sz="1200" dirty="0">
                        <a:latin typeface="Corbel" panose="020B0503020204020204" pitchFamily="34" charset="0"/>
                        <a:ea typeface="微軟正黑體" pitchFamily="34" charset="-120"/>
                        <a:cs typeface="Times New Roman" pitchFamily="18" charset="0"/>
                      </a:endParaRPr>
                    </a:p>
                  </a:txBody>
                  <a:tcPr anchor="ctr"/>
                </a:tc>
                <a:tc>
                  <a:txBody>
                    <a:bodyPr/>
                    <a:lstStyle/>
                    <a:p>
                      <a:pPr marL="0" algn="ctr" defTabSz="914400" rtl="0" eaLnBrk="1" fontAlgn="ctr" latinLnBrk="0" hangingPunct="1">
                        <a:tabLst>
                          <a:tab pos="804863" algn="l"/>
                        </a:tabLst>
                      </a:pPr>
                      <a:r>
                        <a:rPr lang="en-US" sz="1200" b="0">
                          <a:solidFill>
                            <a:schemeClr val="dk1"/>
                          </a:solidFill>
                          <a:latin typeface="Corbel" panose="020B0503020204020204" pitchFamily="34" charset="0"/>
                          <a:ea typeface="微軟正黑體" pitchFamily="34" charset="-120"/>
                          <a:cs typeface="Times New Roman" pitchFamily="18" charset="0"/>
                        </a:rPr>
                        <a:t>17,289</a:t>
                      </a:r>
                    </a:p>
                  </a:txBody>
                  <a:tcPr marL="0" marR="0" marT="0" marB="0" anchor="ctr"/>
                </a:tc>
                <a:tc>
                  <a:txBody>
                    <a:bodyPr/>
                    <a:lstStyle/>
                    <a:p>
                      <a:pPr marL="0" algn="l" defTabSz="914400" rtl="0" eaLnBrk="1" fontAlgn="b" latinLnBrk="0" hangingPunct="1"/>
                      <a:endParaRPr lang="en-US" altLang="zh-TW" sz="1200" b="0" kern="1200" dirty="0">
                        <a:solidFill>
                          <a:schemeClr val="dk1"/>
                        </a:solidFill>
                        <a:latin typeface="Corbel" panose="020B0503020204020204" pitchFamily="34" charset="0"/>
                        <a:ea typeface="微軟正黑體" pitchFamily="34" charset="-120"/>
                        <a:cs typeface="Times New Roman" pitchFamily="18" charset="0"/>
                      </a:endParaRPr>
                    </a:p>
                  </a:txBody>
                  <a:tcPr marL="0" marR="0" marT="0" marB="0" anchor="ctr"/>
                </a:tc>
                <a:tc>
                  <a:txBody>
                    <a:bodyPr/>
                    <a:lstStyle/>
                    <a:p>
                      <a:pPr algn="l" rtl="0"/>
                      <a:endParaRPr lang="zh-TW" altLang="en-US" sz="1200" b="0" dirty="0">
                        <a:latin typeface="Corbel" panose="020B0503020204020204" pitchFamily="34" charset="0"/>
                        <a:ea typeface="微軟正黑體" pitchFamily="34" charset="-120"/>
                        <a:cs typeface="Times New Roman" pitchFamily="18" charset="0"/>
                      </a:endParaRPr>
                    </a:p>
                  </a:txBody>
                  <a:tcPr anchor="ctr"/>
                </a:tc>
                <a:extLst>
                  <a:ext uri="{0D108BD9-81ED-4DB2-BD59-A6C34878D82A}">
                    <a16:rowId xmlns:a16="http://schemas.microsoft.com/office/drawing/2014/main" val="1285825591"/>
                  </a:ext>
                </a:extLst>
              </a:tr>
            </a:tbl>
          </a:graphicData>
        </a:graphic>
      </p:graphicFrame>
      <p:pic>
        <p:nvPicPr>
          <p:cNvPr id="10" name="Picture 2"/>
          <p:cNvPicPr>
            <a:picLocks noChangeAspect="1" noChangeArrowheads="1"/>
          </p:cNvPicPr>
          <p:nvPr/>
        </p:nvPicPr>
        <p:blipFill>
          <a:blip r:embed="rId3" cstate="print"/>
          <a:srcRect/>
          <a:stretch>
            <a:fillRect/>
          </a:stretch>
        </p:blipFill>
        <p:spPr bwMode="auto">
          <a:xfrm>
            <a:off x="29846808" y="-27750464"/>
            <a:ext cx="3576711" cy="2387066"/>
          </a:xfrm>
          <a:prstGeom prst="rect">
            <a:avLst/>
          </a:prstGeom>
          <a:noFill/>
          <a:ln w="9525">
            <a:noFill/>
            <a:miter lim="800000"/>
            <a:headEnd/>
            <a:tailEnd/>
          </a:ln>
        </p:spPr>
      </p:pic>
    </p:spTree>
    <p:extLst>
      <p:ext uri="{BB962C8B-B14F-4D97-AF65-F5344CB8AC3E}">
        <p14:creationId xmlns:p14="http://schemas.microsoft.com/office/powerpoint/2010/main" val="2270910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286000" y="3036585"/>
            <a:ext cx="4572000" cy="784830"/>
          </a:xfrm>
          <a:prstGeom prst="rect">
            <a:avLst/>
          </a:prstGeom>
        </p:spPr>
        <p:txBody>
          <a:bodyPr>
            <a:spAutoFit/>
          </a:bodyPr>
          <a:lstStyle/>
          <a:p>
            <a:pPr marL="457200" indent="-457200" algn="ctr">
              <a:spcBef>
                <a:spcPct val="50000"/>
              </a:spcBef>
            </a:pPr>
            <a:r>
              <a:rPr lang="en-US">
                <a:latin typeface="Corbel" panose="020B0503020204020204" pitchFamily="34" charset="0"/>
                <a:ea typeface="微軟正黑體" pitchFamily="34" charset="-120"/>
              </a:rPr>
              <a:t>Q &amp; A</a:t>
            </a:r>
          </a:p>
          <a:p>
            <a:pPr marL="457200" indent="-457200" algn="ctr">
              <a:spcBef>
                <a:spcPct val="50000"/>
              </a:spcBef>
            </a:pPr>
            <a:r>
              <a:rPr lang="en-US">
                <a:latin typeface="Corbel" panose="020B0503020204020204" pitchFamily="34" charset="0"/>
                <a:ea typeface="微軟正黑體" pitchFamily="34" charset="-120"/>
              </a:rPr>
              <a:t>Thank you!</a:t>
            </a: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6435</TotalTime>
  <Words>1179</Words>
  <Application>Microsoft Office PowerPoint</Application>
  <PresentationFormat>如螢幕大小 (4:3)</PresentationFormat>
  <Paragraphs>260</Paragraphs>
  <Slides>9</Slides>
  <Notes>4</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9</vt:i4>
      </vt:variant>
    </vt:vector>
  </HeadingPairs>
  <TitlesOfParts>
    <vt:vector size="18" baseType="lpstr">
      <vt:lpstr>華康黑體 Std W9</vt:lpstr>
      <vt:lpstr>微軟正黑體</vt:lpstr>
      <vt:lpstr>Aharoni</vt:lpstr>
      <vt:lpstr>Arial</vt:lpstr>
      <vt:lpstr>Calibri</vt:lpstr>
      <vt:lpstr>Corbel</vt:lpstr>
      <vt:lpstr>Gisha</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Kycc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eza</dc:creator>
  <cp:lastModifiedBy>李佳玲</cp:lastModifiedBy>
  <cp:revision>891</cp:revision>
  <cp:lastPrinted>2023-11-29T05:36:46Z</cp:lastPrinted>
  <dcterms:created xsi:type="dcterms:W3CDTF">2012-08-21T07:54:39Z</dcterms:created>
  <dcterms:modified xsi:type="dcterms:W3CDTF">2023-11-30T08:22:03Z</dcterms:modified>
</cp:coreProperties>
</file>