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4" r:id="rId2"/>
  </p:sldMasterIdLst>
  <p:notesMasterIdLst>
    <p:notesMasterId r:id="rId22"/>
  </p:notesMasterIdLst>
  <p:handoutMasterIdLst>
    <p:handoutMasterId r:id="rId23"/>
  </p:handoutMasterIdLst>
  <p:sldIdLst>
    <p:sldId id="305" r:id="rId3"/>
    <p:sldId id="329" r:id="rId4"/>
    <p:sldId id="258" r:id="rId5"/>
    <p:sldId id="328" r:id="rId6"/>
    <p:sldId id="322" r:id="rId7"/>
    <p:sldId id="331" r:id="rId8"/>
    <p:sldId id="330" r:id="rId9"/>
    <p:sldId id="311" r:id="rId10"/>
    <p:sldId id="341" r:id="rId11"/>
    <p:sldId id="340" r:id="rId12"/>
    <p:sldId id="339" r:id="rId13"/>
    <p:sldId id="338" r:id="rId14"/>
    <p:sldId id="337" r:id="rId15"/>
    <p:sldId id="336" r:id="rId16"/>
    <p:sldId id="335" r:id="rId17"/>
    <p:sldId id="334" r:id="rId18"/>
    <p:sldId id="289" r:id="rId19"/>
    <p:sldId id="333" r:id="rId20"/>
    <p:sldId id="332" r:id="rId21"/>
  </p:sldIdLst>
  <p:sldSz cx="9144000" cy="5143500" type="screen16x9"/>
  <p:notesSz cx="6800850" cy="993298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9"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949"/>
    <a:srgbClr val="F07624"/>
    <a:srgbClr val="6666FF"/>
    <a:srgbClr val="3333CC"/>
    <a:srgbClr val="1C7DE1"/>
    <a:srgbClr val="3333FF"/>
    <a:srgbClr val="FF6699"/>
    <a:srgbClr val="F4BD2D"/>
    <a:srgbClr val="1ED4DE"/>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6" autoAdjust="0"/>
    <p:restoredTop sz="89977" autoAdjust="0"/>
  </p:normalViewPr>
  <p:slideViewPr>
    <p:cSldViewPr showGuides="1">
      <p:cViewPr varScale="1">
        <p:scale>
          <a:sx n="138" d="100"/>
          <a:sy n="138" d="100"/>
        </p:scale>
        <p:origin x="864" y="114"/>
      </p:cViewPr>
      <p:guideLst>
        <p:guide orient="horz" pos="1620"/>
        <p:guide pos="2880"/>
      </p:guideLst>
    </p:cSldViewPr>
  </p:slideViewPr>
  <p:notesTextViewPr>
    <p:cViewPr>
      <p:scale>
        <a:sx n="1" d="1"/>
        <a:sy n="1" d="1"/>
      </p:scale>
      <p:origin x="0" y="0"/>
    </p:cViewPr>
  </p:notesTextViewPr>
  <p:notesViewPr>
    <p:cSldViewPr showGuides="1">
      <p:cViewPr varScale="1">
        <p:scale>
          <a:sx n="83" d="100"/>
          <a:sy n="83" d="100"/>
        </p:scale>
        <p:origin x="5850" y="108"/>
      </p:cViewPr>
      <p:guideLst>
        <p:guide orient="horz" pos="3129"/>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76C811-5C47-4C8F-A817-7E61E6B11BDE}" type="doc">
      <dgm:prSet loTypeId="urn:microsoft.com/office/officeart/2005/8/layout/chevron1" loCatId="process" qsTypeId="urn:microsoft.com/office/officeart/2005/8/quickstyle/simple1" qsCatId="simple" csTypeId="urn:microsoft.com/office/officeart/2005/8/colors/colorful3" csCatId="colorful" phldr="1"/>
      <dgm:spPr/>
      <dgm:t>
        <a:bodyPr/>
        <a:lstStyle/>
        <a:p>
          <a:endParaRPr lang="zh-TW" altLang="en-US"/>
        </a:p>
      </dgm:t>
    </dgm:pt>
    <dgm:pt modelId="{6CE47A68-9562-4621-BBED-52F292EB6EAC}">
      <dgm:prSet phldrT="[文字]"/>
      <dgm:spPr/>
      <dgm:t>
        <a:bodyPr/>
        <a:lstStyle/>
        <a:p>
          <a:r>
            <a:rPr lang="en-US" altLang="zh-TW" dirty="0" smtClean="0">
              <a:latin typeface="Times New Roman" panose="02020603050405020304" pitchFamily="18" charset="0"/>
              <a:cs typeface="Times New Roman" panose="02020603050405020304" pitchFamily="18" charset="0"/>
            </a:rPr>
            <a:t>2017</a:t>
          </a:r>
          <a:endParaRPr lang="zh-TW" altLang="en-US" dirty="0">
            <a:latin typeface="Times New Roman" panose="02020603050405020304" pitchFamily="18" charset="0"/>
            <a:cs typeface="Times New Roman" panose="02020603050405020304" pitchFamily="18" charset="0"/>
          </a:endParaRPr>
        </a:p>
      </dgm:t>
    </dgm:pt>
    <dgm:pt modelId="{66AFB546-8C76-4ED3-8D3D-EABF1E7F60AA}" type="parTrans" cxnId="{28FD7E95-9875-4001-829A-293966EA6C9C}">
      <dgm:prSet/>
      <dgm:spPr/>
      <dgm:t>
        <a:bodyPr/>
        <a:lstStyle/>
        <a:p>
          <a:endParaRPr lang="zh-TW" altLang="en-US"/>
        </a:p>
      </dgm:t>
    </dgm:pt>
    <dgm:pt modelId="{A136C23D-7E35-45AD-A6CD-76BDDC0A90EF}" type="sibTrans" cxnId="{28FD7E95-9875-4001-829A-293966EA6C9C}">
      <dgm:prSet/>
      <dgm:spPr/>
      <dgm:t>
        <a:bodyPr/>
        <a:lstStyle/>
        <a:p>
          <a:endParaRPr lang="zh-TW" altLang="en-US"/>
        </a:p>
      </dgm:t>
    </dgm:pt>
    <dgm:pt modelId="{9217DC3A-E8A0-4890-AC25-B2B52A19C9F2}">
      <dgm:prSet phldrT="[文字]"/>
      <dgm:spPr/>
      <dgm:t>
        <a:bodyPr/>
        <a:lstStyle/>
        <a:p>
          <a:r>
            <a:rPr lang="en-US" altLang="zh-TW" dirty="0" smtClean="0">
              <a:latin typeface="Times New Roman" panose="02020603050405020304" pitchFamily="18" charset="0"/>
              <a:cs typeface="Times New Roman" panose="02020603050405020304" pitchFamily="18" charset="0"/>
            </a:rPr>
            <a:t>2018</a:t>
          </a:r>
          <a:endParaRPr lang="zh-TW" altLang="en-US" dirty="0">
            <a:latin typeface="Times New Roman" panose="02020603050405020304" pitchFamily="18" charset="0"/>
            <a:cs typeface="Times New Roman" panose="02020603050405020304" pitchFamily="18" charset="0"/>
          </a:endParaRPr>
        </a:p>
      </dgm:t>
    </dgm:pt>
    <dgm:pt modelId="{4F866A30-27E3-4F52-9B40-DC0549583AC0}" type="parTrans" cxnId="{3D1626F0-ECA1-47DA-9ABE-9D333089F860}">
      <dgm:prSet/>
      <dgm:spPr/>
      <dgm:t>
        <a:bodyPr/>
        <a:lstStyle/>
        <a:p>
          <a:endParaRPr lang="zh-TW" altLang="en-US"/>
        </a:p>
      </dgm:t>
    </dgm:pt>
    <dgm:pt modelId="{F0865275-8716-4C4A-AA65-9381B1FC6C27}" type="sibTrans" cxnId="{3D1626F0-ECA1-47DA-9ABE-9D333089F860}">
      <dgm:prSet/>
      <dgm:spPr/>
      <dgm:t>
        <a:bodyPr/>
        <a:lstStyle/>
        <a:p>
          <a:endParaRPr lang="zh-TW" altLang="en-US"/>
        </a:p>
      </dgm:t>
    </dgm:pt>
    <dgm:pt modelId="{8351734B-8544-492E-941A-71FEF6321E47}">
      <dgm:prSet phldrT="[文字]"/>
      <dgm:spPr/>
      <dgm:t>
        <a:bodyPr/>
        <a:lstStyle/>
        <a:p>
          <a:r>
            <a:rPr lang="en-US" altLang="zh-TW" dirty="0" smtClean="0">
              <a:latin typeface="Times New Roman" panose="02020603050405020304" pitchFamily="18" charset="0"/>
              <a:cs typeface="Times New Roman" panose="02020603050405020304" pitchFamily="18" charset="0"/>
            </a:rPr>
            <a:t>2019</a:t>
          </a:r>
          <a:endParaRPr lang="zh-TW" altLang="en-US" dirty="0">
            <a:latin typeface="Times New Roman" panose="02020603050405020304" pitchFamily="18" charset="0"/>
            <a:cs typeface="Times New Roman" panose="02020603050405020304" pitchFamily="18" charset="0"/>
          </a:endParaRPr>
        </a:p>
      </dgm:t>
    </dgm:pt>
    <dgm:pt modelId="{8DF0040B-D1D9-4338-AC59-76CEB054A80D}" type="parTrans" cxnId="{60CD8462-6185-4E6D-997C-54A656F175D2}">
      <dgm:prSet/>
      <dgm:spPr/>
      <dgm:t>
        <a:bodyPr/>
        <a:lstStyle/>
        <a:p>
          <a:endParaRPr lang="zh-TW" altLang="en-US"/>
        </a:p>
      </dgm:t>
    </dgm:pt>
    <dgm:pt modelId="{EC1A976A-DE1D-4E8E-B1BD-96FC22E4658E}" type="sibTrans" cxnId="{60CD8462-6185-4E6D-997C-54A656F175D2}">
      <dgm:prSet/>
      <dgm:spPr/>
      <dgm:t>
        <a:bodyPr/>
        <a:lstStyle/>
        <a:p>
          <a:endParaRPr lang="zh-TW" altLang="en-US"/>
        </a:p>
      </dgm:t>
    </dgm:pt>
    <dgm:pt modelId="{37E34898-9E91-495A-A252-C8266A0FAD4C}">
      <dgm:prSet phldrT="[文字]"/>
      <dgm:spPr/>
      <dgm:t>
        <a:bodyPr/>
        <a:lstStyle/>
        <a:p>
          <a:r>
            <a:rPr lang="en-US" altLang="zh-TW" dirty="0" smtClean="0">
              <a:latin typeface="Times New Roman" panose="02020603050405020304" pitchFamily="18" charset="0"/>
              <a:cs typeface="Times New Roman" panose="02020603050405020304" pitchFamily="18" charset="0"/>
            </a:rPr>
            <a:t>2020</a:t>
          </a:r>
          <a:endParaRPr lang="zh-TW" altLang="en-US" dirty="0">
            <a:latin typeface="Times New Roman" panose="02020603050405020304" pitchFamily="18" charset="0"/>
            <a:cs typeface="Times New Roman" panose="02020603050405020304" pitchFamily="18" charset="0"/>
          </a:endParaRPr>
        </a:p>
      </dgm:t>
    </dgm:pt>
    <dgm:pt modelId="{010A427A-6C95-407F-B0DE-FB337F144DA1}" type="parTrans" cxnId="{6F17A58C-143E-43AE-AB69-F7B8F8573C65}">
      <dgm:prSet/>
      <dgm:spPr/>
      <dgm:t>
        <a:bodyPr/>
        <a:lstStyle/>
        <a:p>
          <a:endParaRPr lang="zh-TW" altLang="en-US"/>
        </a:p>
      </dgm:t>
    </dgm:pt>
    <dgm:pt modelId="{FC52F38F-3FBB-478B-92AE-1CE0D2637364}" type="sibTrans" cxnId="{6F17A58C-143E-43AE-AB69-F7B8F8573C65}">
      <dgm:prSet/>
      <dgm:spPr/>
      <dgm:t>
        <a:bodyPr/>
        <a:lstStyle/>
        <a:p>
          <a:endParaRPr lang="zh-TW" altLang="en-US"/>
        </a:p>
      </dgm:t>
    </dgm:pt>
    <dgm:pt modelId="{AED2599D-7718-4E6A-B913-EAF5E28AF5D0}">
      <dgm:prSet phldrT="[文字]"/>
      <dgm:spPr/>
      <dgm:t>
        <a:bodyPr/>
        <a:lstStyle/>
        <a:p>
          <a:r>
            <a:rPr lang="en-US" altLang="zh-TW" dirty="0" smtClean="0">
              <a:latin typeface="Times New Roman" panose="02020603050405020304" pitchFamily="18" charset="0"/>
              <a:cs typeface="Times New Roman" panose="02020603050405020304" pitchFamily="18" charset="0"/>
            </a:rPr>
            <a:t>2021</a:t>
          </a:r>
          <a:endParaRPr lang="zh-TW" altLang="en-US" dirty="0">
            <a:latin typeface="Times New Roman" panose="02020603050405020304" pitchFamily="18" charset="0"/>
            <a:cs typeface="Times New Roman" panose="02020603050405020304" pitchFamily="18" charset="0"/>
          </a:endParaRPr>
        </a:p>
      </dgm:t>
    </dgm:pt>
    <dgm:pt modelId="{3567EF41-B7C8-4892-9E4B-768CA3495CDB}" type="parTrans" cxnId="{6BD8E9FB-B8D5-48A2-8B62-A609D882375F}">
      <dgm:prSet/>
      <dgm:spPr/>
      <dgm:t>
        <a:bodyPr/>
        <a:lstStyle/>
        <a:p>
          <a:endParaRPr lang="zh-TW" altLang="en-US"/>
        </a:p>
      </dgm:t>
    </dgm:pt>
    <dgm:pt modelId="{E62923EB-1E6B-47D6-815C-E582B4E36448}" type="sibTrans" cxnId="{6BD8E9FB-B8D5-48A2-8B62-A609D882375F}">
      <dgm:prSet/>
      <dgm:spPr/>
      <dgm:t>
        <a:bodyPr/>
        <a:lstStyle/>
        <a:p>
          <a:endParaRPr lang="zh-TW" altLang="en-US"/>
        </a:p>
      </dgm:t>
    </dgm:pt>
    <dgm:pt modelId="{90E485AB-CC1E-4F33-AB67-E02D63E595B1}">
      <dgm:prSet phldrT="[文字]"/>
      <dgm:spPr/>
      <dgm:t>
        <a:bodyPr/>
        <a:lstStyle/>
        <a:p>
          <a:r>
            <a:rPr lang="en-US" altLang="zh-TW" dirty="0" smtClean="0">
              <a:latin typeface="Times New Roman" panose="02020603050405020304" pitchFamily="18" charset="0"/>
              <a:cs typeface="Times New Roman" panose="02020603050405020304" pitchFamily="18" charset="0"/>
            </a:rPr>
            <a:t>2022</a:t>
          </a:r>
          <a:endParaRPr lang="zh-TW" altLang="en-US" dirty="0">
            <a:latin typeface="Times New Roman" panose="02020603050405020304" pitchFamily="18" charset="0"/>
            <a:cs typeface="Times New Roman" panose="02020603050405020304" pitchFamily="18" charset="0"/>
          </a:endParaRPr>
        </a:p>
      </dgm:t>
    </dgm:pt>
    <dgm:pt modelId="{6505F917-4501-4813-9F7F-D314C7BF1C8B}" type="parTrans" cxnId="{FC20D52D-3173-4999-B935-D9DD8575658F}">
      <dgm:prSet/>
      <dgm:spPr/>
      <dgm:t>
        <a:bodyPr/>
        <a:lstStyle/>
        <a:p>
          <a:endParaRPr lang="zh-TW" altLang="en-US"/>
        </a:p>
      </dgm:t>
    </dgm:pt>
    <dgm:pt modelId="{4390AA36-CCC5-493D-BD4B-349AD10AB066}" type="sibTrans" cxnId="{FC20D52D-3173-4999-B935-D9DD8575658F}">
      <dgm:prSet/>
      <dgm:spPr/>
      <dgm:t>
        <a:bodyPr/>
        <a:lstStyle/>
        <a:p>
          <a:endParaRPr lang="zh-TW" altLang="en-US"/>
        </a:p>
      </dgm:t>
    </dgm:pt>
    <dgm:pt modelId="{038ED6B5-7286-4C92-A154-8CF10FA0747F}">
      <dgm:prSet phldrT="[文字]"/>
      <dgm:spPr/>
      <dgm:t>
        <a:bodyPr/>
        <a:lstStyle/>
        <a:p>
          <a:r>
            <a:rPr lang="en-US" altLang="zh-TW" dirty="0" smtClean="0">
              <a:latin typeface="Times New Roman" panose="02020603050405020304" pitchFamily="18" charset="0"/>
              <a:cs typeface="Times New Roman" panose="02020603050405020304" pitchFamily="18" charset="0"/>
            </a:rPr>
            <a:t>2023</a:t>
          </a:r>
          <a:endParaRPr lang="zh-TW" altLang="en-US" dirty="0">
            <a:latin typeface="Times New Roman" panose="02020603050405020304" pitchFamily="18" charset="0"/>
            <a:cs typeface="Times New Roman" panose="02020603050405020304" pitchFamily="18" charset="0"/>
          </a:endParaRPr>
        </a:p>
      </dgm:t>
    </dgm:pt>
    <dgm:pt modelId="{CADD32EC-EE0D-4F08-A496-7B38617B9E07}" type="parTrans" cxnId="{29383B53-BA91-47A2-A77A-15126E05A92E}">
      <dgm:prSet/>
      <dgm:spPr/>
      <dgm:t>
        <a:bodyPr/>
        <a:lstStyle/>
        <a:p>
          <a:endParaRPr lang="zh-TW" altLang="en-US"/>
        </a:p>
      </dgm:t>
    </dgm:pt>
    <dgm:pt modelId="{839E2EC6-025D-4B09-91DB-27F2EA153C01}" type="sibTrans" cxnId="{29383B53-BA91-47A2-A77A-15126E05A92E}">
      <dgm:prSet/>
      <dgm:spPr/>
      <dgm:t>
        <a:bodyPr/>
        <a:lstStyle/>
        <a:p>
          <a:endParaRPr lang="zh-TW" altLang="en-US"/>
        </a:p>
      </dgm:t>
    </dgm:pt>
    <dgm:pt modelId="{3E4D236D-D9D4-4725-B3DB-D495CA7AC533}" type="pres">
      <dgm:prSet presAssocID="{1576C811-5C47-4C8F-A817-7E61E6B11BDE}" presName="Name0" presStyleCnt="0">
        <dgm:presLayoutVars>
          <dgm:dir/>
          <dgm:animLvl val="lvl"/>
          <dgm:resizeHandles val="exact"/>
        </dgm:presLayoutVars>
      </dgm:prSet>
      <dgm:spPr/>
      <dgm:t>
        <a:bodyPr/>
        <a:lstStyle/>
        <a:p>
          <a:endParaRPr lang="zh-TW" altLang="en-US"/>
        </a:p>
      </dgm:t>
    </dgm:pt>
    <dgm:pt modelId="{49375156-FBD4-47D8-BE84-88B7B34C7139}" type="pres">
      <dgm:prSet presAssocID="{6CE47A68-9562-4621-BBED-52F292EB6EAC}" presName="parTxOnly" presStyleLbl="node1" presStyleIdx="0" presStyleCnt="7">
        <dgm:presLayoutVars>
          <dgm:chMax val="0"/>
          <dgm:chPref val="0"/>
          <dgm:bulletEnabled val="1"/>
        </dgm:presLayoutVars>
      </dgm:prSet>
      <dgm:spPr/>
      <dgm:t>
        <a:bodyPr/>
        <a:lstStyle/>
        <a:p>
          <a:endParaRPr lang="zh-TW" altLang="en-US"/>
        </a:p>
      </dgm:t>
    </dgm:pt>
    <dgm:pt modelId="{49365FB2-72FB-44EA-8A6B-001303D9723D}" type="pres">
      <dgm:prSet presAssocID="{A136C23D-7E35-45AD-A6CD-76BDDC0A90EF}" presName="parTxOnlySpace" presStyleCnt="0"/>
      <dgm:spPr/>
      <dgm:t>
        <a:bodyPr/>
        <a:lstStyle/>
        <a:p>
          <a:endParaRPr lang="zh-TW" altLang="en-US"/>
        </a:p>
      </dgm:t>
    </dgm:pt>
    <dgm:pt modelId="{6951EB86-209D-465A-B553-B3AC88BCF55F}" type="pres">
      <dgm:prSet presAssocID="{9217DC3A-E8A0-4890-AC25-B2B52A19C9F2}" presName="parTxOnly" presStyleLbl="node1" presStyleIdx="1" presStyleCnt="7">
        <dgm:presLayoutVars>
          <dgm:chMax val="0"/>
          <dgm:chPref val="0"/>
          <dgm:bulletEnabled val="1"/>
        </dgm:presLayoutVars>
      </dgm:prSet>
      <dgm:spPr/>
      <dgm:t>
        <a:bodyPr/>
        <a:lstStyle/>
        <a:p>
          <a:endParaRPr lang="zh-TW" altLang="en-US"/>
        </a:p>
      </dgm:t>
    </dgm:pt>
    <dgm:pt modelId="{DF854D5C-8835-43EC-9A2C-812368BB2431}" type="pres">
      <dgm:prSet presAssocID="{F0865275-8716-4C4A-AA65-9381B1FC6C27}" presName="parTxOnlySpace" presStyleCnt="0"/>
      <dgm:spPr/>
      <dgm:t>
        <a:bodyPr/>
        <a:lstStyle/>
        <a:p>
          <a:endParaRPr lang="zh-TW" altLang="en-US"/>
        </a:p>
      </dgm:t>
    </dgm:pt>
    <dgm:pt modelId="{17277727-9024-43D4-81A2-47EE95680893}" type="pres">
      <dgm:prSet presAssocID="{8351734B-8544-492E-941A-71FEF6321E47}" presName="parTxOnly" presStyleLbl="node1" presStyleIdx="2" presStyleCnt="7">
        <dgm:presLayoutVars>
          <dgm:chMax val="0"/>
          <dgm:chPref val="0"/>
          <dgm:bulletEnabled val="1"/>
        </dgm:presLayoutVars>
      </dgm:prSet>
      <dgm:spPr/>
      <dgm:t>
        <a:bodyPr/>
        <a:lstStyle/>
        <a:p>
          <a:endParaRPr lang="zh-TW" altLang="en-US"/>
        </a:p>
      </dgm:t>
    </dgm:pt>
    <dgm:pt modelId="{C75A3C62-3D8C-427A-8C5B-22331F1123EC}" type="pres">
      <dgm:prSet presAssocID="{EC1A976A-DE1D-4E8E-B1BD-96FC22E4658E}" presName="parTxOnlySpace" presStyleCnt="0"/>
      <dgm:spPr/>
      <dgm:t>
        <a:bodyPr/>
        <a:lstStyle/>
        <a:p>
          <a:endParaRPr lang="zh-TW" altLang="en-US"/>
        </a:p>
      </dgm:t>
    </dgm:pt>
    <dgm:pt modelId="{41F53F41-2542-4C44-8373-3DA5E8DDADD2}" type="pres">
      <dgm:prSet presAssocID="{37E34898-9E91-495A-A252-C8266A0FAD4C}" presName="parTxOnly" presStyleLbl="node1" presStyleIdx="3" presStyleCnt="7">
        <dgm:presLayoutVars>
          <dgm:chMax val="0"/>
          <dgm:chPref val="0"/>
          <dgm:bulletEnabled val="1"/>
        </dgm:presLayoutVars>
      </dgm:prSet>
      <dgm:spPr/>
      <dgm:t>
        <a:bodyPr/>
        <a:lstStyle/>
        <a:p>
          <a:endParaRPr lang="zh-TW" altLang="en-US"/>
        </a:p>
      </dgm:t>
    </dgm:pt>
    <dgm:pt modelId="{E33A4561-B690-432B-9E0C-AA253D6E6B4E}" type="pres">
      <dgm:prSet presAssocID="{FC52F38F-3FBB-478B-92AE-1CE0D2637364}" presName="parTxOnlySpace" presStyleCnt="0"/>
      <dgm:spPr/>
      <dgm:t>
        <a:bodyPr/>
        <a:lstStyle/>
        <a:p>
          <a:endParaRPr lang="zh-TW" altLang="en-US"/>
        </a:p>
      </dgm:t>
    </dgm:pt>
    <dgm:pt modelId="{E4A09DBB-055F-478C-B299-58784B908B0A}" type="pres">
      <dgm:prSet presAssocID="{AED2599D-7718-4E6A-B913-EAF5E28AF5D0}" presName="parTxOnly" presStyleLbl="node1" presStyleIdx="4" presStyleCnt="7">
        <dgm:presLayoutVars>
          <dgm:chMax val="0"/>
          <dgm:chPref val="0"/>
          <dgm:bulletEnabled val="1"/>
        </dgm:presLayoutVars>
      </dgm:prSet>
      <dgm:spPr/>
      <dgm:t>
        <a:bodyPr/>
        <a:lstStyle/>
        <a:p>
          <a:endParaRPr lang="zh-TW" altLang="en-US"/>
        </a:p>
      </dgm:t>
    </dgm:pt>
    <dgm:pt modelId="{30C7276B-CC6C-4D1C-9203-46F8753C913B}" type="pres">
      <dgm:prSet presAssocID="{E62923EB-1E6B-47D6-815C-E582B4E36448}" presName="parTxOnlySpace" presStyleCnt="0"/>
      <dgm:spPr/>
      <dgm:t>
        <a:bodyPr/>
        <a:lstStyle/>
        <a:p>
          <a:endParaRPr lang="zh-TW" altLang="en-US"/>
        </a:p>
      </dgm:t>
    </dgm:pt>
    <dgm:pt modelId="{55193A75-D30E-4673-8847-EB8A5D86DF98}" type="pres">
      <dgm:prSet presAssocID="{90E485AB-CC1E-4F33-AB67-E02D63E595B1}" presName="parTxOnly" presStyleLbl="node1" presStyleIdx="5" presStyleCnt="7">
        <dgm:presLayoutVars>
          <dgm:chMax val="0"/>
          <dgm:chPref val="0"/>
          <dgm:bulletEnabled val="1"/>
        </dgm:presLayoutVars>
      </dgm:prSet>
      <dgm:spPr/>
      <dgm:t>
        <a:bodyPr/>
        <a:lstStyle/>
        <a:p>
          <a:endParaRPr lang="zh-TW" altLang="en-US"/>
        </a:p>
      </dgm:t>
    </dgm:pt>
    <dgm:pt modelId="{C8D25EF0-A967-4FDF-89EF-CC262BA125DD}" type="pres">
      <dgm:prSet presAssocID="{4390AA36-CCC5-493D-BD4B-349AD10AB066}" presName="parTxOnlySpace" presStyleCnt="0"/>
      <dgm:spPr/>
      <dgm:t>
        <a:bodyPr/>
        <a:lstStyle/>
        <a:p>
          <a:endParaRPr lang="zh-TW" altLang="en-US"/>
        </a:p>
      </dgm:t>
    </dgm:pt>
    <dgm:pt modelId="{5426AF53-CC1F-4DE6-A9C5-8D62C69B0E46}" type="pres">
      <dgm:prSet presAssocID="{038ED6B5-7286-4C92-A154-8CF10FA0747F}" presName="parTxOnly" presStyleLbl="node1" presStyleIdx="6" presStyleCnt="7">
        <dgm:presLayoutVars>
          <dgm:chMax val="0"/>
          <dgm:chPref val="0"/>
          <dgm:bulletEnabled val="1"/>
        </dgm:presLayoutVars>
      </dgm:prSet>
      <dgm:spPr/>
      <dgm:t>
        <a:bodyPr/>
        <a:lstStyle/>
        <a:p>
          <a:endParaRPr lang="zh-TW" altLang="en-US"/>
        </a:p>
      </dgm:t>
    </dgm:pt>
  </dgm:ptLst>
  <dgm:cxnLst>
    <dgm:cxn modelId="{6F17A58C-143E-43AE-AB69-F7B8F8573C65}" srcId="{1576C811-5C47-4C8F-A817-7E61E6B11BDE}" destId="{37E34898-9E91-495A-A252-C8266A0FAD4C}" srcOrd="3" destOrd="0" parTransId="{010A427A-6C95-407F-B0DE-FB337F144DA1}" sibTransId="{FC52F38F-3FBB-478B-92AE-1CE0D2637364}"/>
    <dgm:cxn modelId="{8BD05C28-FA1D-4F35-A0FF-ECB922B1E351}" type="presOf" srcId="{37E34898-9E91-495A-A252-C8266A0FAD4C}" destId="{41F53F41-2542-4C44-8373-3DA5E8DDADD2}" srcOrd="0" destOrd="0" presId="urn:microsoft.com/office/officeart/2005/8/layout/chevron1"/>
    <dgm:cxn modelId="{887F492D-A2AC-4148-A114-1EC445BC29DD}" type="presOf" srcId="{6CE47A68-9562-4621-BBED-52F292EB6EAC}" destId="{49375156-FBD4-47D8-BE84-88B7B34C7139}" srcOrd="0" destOrd="0" presId="urn:microsoft.com/office/officeart/2005/8/layout/chevron1"/>
    <dgm:cxn modelId="{6BD8E9FB-B8D5-48A2-8B62-A609D882375F}" srcId="{1576C811-5C47-4C8F-A817-7E61E6B11BDE}" destId="{AED2599D-7718-4E6A-B913-EAF5E28AF5D0}" srcOrd="4" destOrd="0" parTransId="{3567EF41-B7C8-4892-9E4B-768CA3495CDB}" sibTransId="{E62923EB-1E6B-47D6-815C-E582B4E36448}"/>
    <dgm:cxn modelId="{9905C133-AC29-4CCB-B4E9-BD0FB0A890A8}" type="presOf" srcId="{AED2599D-7718-4E6A-B913-EAF5E28AF5D0}" destId="{E4A09DBB-055F-478C-B299-58784B908B0A}" srcOrd="0" destOrd="0" presId="urn:microsoft.com/office/officeart/2005/8/layout/chevron1"/>
    <dgm:cxn modelId="{FC20D52D-3173-4999-B935-D9DD8575658F}" srcId="{1576C811-5C47-4C8F-A817-7E61E6B11BDE}" destId="{90E485AB-CC1E-4F33-AB67-E02D63E595B1}" srcOrd="5" destOrd="0" parTransId="{6505F917-4501-4813-9F7F-D314C7BF1C8B}" sibTransId="{4390AA36-CCC5-493D-BD4B-349AD10AB066}"/>
    <dgm:cxn modelId="{F526637C-4873-4E62-BB41-9BD2A10FAF8F}" type="presOf" srcId="{90E485AB-CC1E-4F33-AB67-E02D63E595B1}" destId="{55193A75-D30E-4673-8847-EB8A5D86DF98}" srcOrd="0" destOrd="0" presId="urn:microsoft.com/office/officeart/2005/8/layout/chevron1"/>
    <dgm:cxn modelId="{7396C322-A7DB-4E3D-9B2B-C9ECEC2E19B2}" type="presOf" srcId="{1576C811-5C47-4C8F-A817-7E61E6B11BDE}" destId="{3E4D236D-D9D4-4725-B3DB-D495CA7AC533}" srcOrd="0" destOrd="0" presId="urn:microsoft.com/office/officeart/2005/8/layout/chevron1"/>
    <dgm:cxn modelId="{60CD8462-6185-4E6D-997C-54A656F175D2}" srcId="{1576C811-5C47-4C8F-A817-7E61E6B11BDE}" destId="{8351734B-8544-492E-941A-71FEF6321E47}" srcOrd="2" destOrd="0" parTransId="{8DF0040B-D1D9-4338-AC59-76CEB054A80D}" sibTransId="{EC1A976A-DE1D-4E8E-B1BD-96FC22E4658E}"/>
    <dgm:cxn modelId="{3D1626F0-ECA1-47DA-9ABE-9D333089F860}" srcId="{1576C811-5C47-4C8F-A817-7E61E6B11BDE}" destId="{9217DC3A-E8A0-4890-AC25-B2B52A19C9F2}" srcOrd="1" destOrd="0" parTransId="{4F866A30-27E3-4F52-9B40-DC0549583AC0}" sibTransId="{F0865275-8716-4C4A-AA65-9381B1FC6C27}"/>
    <dgm:cxn modelId="{28FD7E95-9875-4001-829A-293966EA6C9C}" srcId="{1576C811-5C47-4C8F-A817-7E61E6B11BDE}" destId="{6CE47A68-9562-4621-BBED-52F292EB6EAC}" srcOrd="0" destOrd="0" parTransId="{66AFB546-8C76-4ED3-8D3D-EABF1E7F60AA}" sibTransId="{A136C23D-7E35-45AD-A6CD-76BDDC0A90EF}"/>
    <dgm:cxn modelId="{29383B53-BA91-47A2-A77A-15126E05A92E}" srcId="{1576C811-5C47-4C8F-A817-7E61E6B11BDE}" destId="{038ED6B5-7286-4C92-A154-8CF10FA0747F}" srcOrd="6" destOrd="0" parTransId="{CADD32EC-EE0D-4F08-A496-7B38617B9E07}" sibTransId="{839E2EC6-025D-4B09-91DB-27F2EA153C01}"/>
    <dgm:cxn modelId="{D9393EF6-4D01-4CFA-94FF-D217C037148C}" type="presOf" srcId="{8351734B-8544-492E-941A-71FEF6321E47}" destId="{17277727-9024-43D4-81A2-47EE95680893}" srcOrd="0" destOrd="0" presId="urn:microsoft.com/office/officeart/2005/8/layout/chevron1"/>
    <dgm:cxn modelId="{E266FF09-41B7-4A68-8A9C-D20FC9232933}" type="presOf" srcId="{038ED6B5-7286-4C92-A154-8CF10FA0747F}" destId="{5426AF53-CC1F-4DE6-A9C5-8D62C69B0E46}" srcOrd="0" destOrd="0" presId="urn:microsoft.com/office/officeart/2005/8/layout/chevron1"/>
    <dgm:cxn modelId="{FF80031C-1F7D-4277-BBC7-8C6EF35DF29F}" type="presOf" srcId="{9217DC3A-E8A0-4890-AC25-B2B52A19C9F2}" destId="{6951EB86-209D-465A-B553-B3AC88BCF55F}" srcOrd="0" destOrd="0" presId="urn:microsoft.com/office/officeart/2005/8/layout/chevron1"/>
    <dgm:cxn modelId="{DC7C4C62-3FE7-49AB-AECC-7C4D5288AC31}" type="presParOf" srcId="{3E4D236D-D9D4-4725-B3DB-D495CA7AC533}" destId="{49375156-FBD4-47D8-BE84-88B7B34C7139}" srcOrd="0" destOrd="0" presId="urn:microsoft.com/office/officeart/2005/8/layout/chevron1"/>
    <dgm:cxn modelId="{822A3519-DD73-4249-AAA9-33AAEFFD6D42}" type="presParOf" srcId="{3E4D236D-D9D4-4725-B3DB-D495CA7AC533}" destId="{49365FB2-72FB-44EA-8A6B-001303D9723D}" srcOrd="1" destOrd="0" presId="urn:microsoft.com/office/officeart/2005/8/layout/chevron1"/>
    <dgm:cxn modelId="{7F91048B-A9C6-472E-9443-C84ED052787C}" type="presParOf" srcId="{3E4D236D-D9D4-4725-B3DB-D495CA7AC533}" destId="{6951EB86-209D-465A-B553-B3AC88BCF55F}" srcOrd="2" destOrd="0" presId="urn:microsoft.com/office/officeart/2005/8/layout/chevron1"/>
    <dgm:cxn modelId="{C9C7732A-86C2-4B74-BA0F-EFEDD745DF57}" type="presParOf" srcId="{3E4D236D-D9D4-4725-B3DB-D495CA7AC533}" destId="{DF854D5C-8835-43EC-9A2C-812368BB2431}" srcOrd="3" destOrd="0" presId="urn:microsoft.com/office/officeart/2005/8/layout/chevron1"/>
    <dgm:cxn modelId="{C5B3473E-FCE2-4CE8-9FD0-9AA5B18B5AF3}" type="presParOf" srcId="{3E4D236D-D9D4-4725-B3DB-D495CA7AC533}" destId="{17277727-9024-43D4-81A2-47EE95680893}" srcOrd="4" destOrd="0" presId="urn:microsoft.com/office/officeart/2005/8/layout/chevron1"/>
    <dgm:cxn modelId="{18955285-72C5-410C-BD5C-ADB5D86668DA}" type="presParOf" srcId="{3E4D236D-D9D4-4725-B3DB-D495CA7AC533}" destId="{C75A3C62-3D8C-427A-8C5B-22331F1123EC}" srcOrd="5" destOrd="0" presId="urn:microsoft.com/office/officeart/2005/8/layout/chevron1"/>
    <dgm:cxn modelId="{FA52DC2B-CE83-4190-80FA-FF1CB512A002}" type="presParOf" srcId="{3E4D236D-D9D4-4725-B3DB-D495CA7AC533}" destId="{41F53F41-2542-4C44-8373-3DA5E8DDADD2}" srcOrd="6" destOrd="0" presId="urn:microsoft.com/office/officeart/2005/8/layout/chevron1"/>
    <dgm:cxn modelId="{7E6D6744-10C4-4BBD-8CBC-7937BA56D34A}" type="presParOf" srcId="{3E4D236D-D9D4-4725-B3DB-D495CA7AC533}" destId="{E33A4561-B690-432B-9E0C-AA253D6E6B4E}" srcOrd="7" destOrd="0" presId="urn:microsoft.com/office/officeart/2005/8/layout/chevron1"/>
    <dgm:cxn modelId="{A7671CEF-B6E0-4717-8CE4-01358A07E0BA}" type="presParOf" srcId="{3E4D236D-D9D4-4725-B3DB-D495CA7AC533}" destId="{E4A09DBB-055F-478C-B299-58784B908B0A}" srcOrd="8" destOrd="0" presId="urn:microsoft.com/office/officeart/2005/8/layout/chevron1"/>
    <dgm:cxn modelId="{00AFC47E-379E-4199-9C2A-6462E44589CE}" type="presParOf" srcId="{3E4D236D-D9D4-4725-B3DB-D495CA7AC533}" destId="{30C7276B-CC6C-4D1C-9203-46F8753C913B}" srcOrd="9" destOrd="0" presId="urn:microsoft.com/office/officeart/2005/8/layout/chevron1"/>
    <dgm:cxn modelId="{85F37BA4-3D49-42FE-80AA-E749068EB34B}" type="presParOf" srcId="{3E4D236D-D9D4-4725-B3DB-D495CA7AC533}" destId="{55193A75-D30E-4673-8847-EB8A5D86DF98}" srcOrd="10" destOrd="0" presId="urn:microsoft.com/office/officeart/2005/8/layout/chevron1"/>
    <dgm:cxn modelId="{E72204B9-4993-469F-91A5-7FCEC2D90F50}" type="presParOf" srcId="{3E4D236D-D9D4-4725-B3DB-D495CA7AC533}" destId="{C8D25EF0-A967-4FDF-89EF-CC262BA125DD}" srcOrd="11" destOrd="0" presId="urn:microsoft.com/office/officeart/2005/8/layout/chevron1"/>
    <dgm:cxn modelId="{7D4ECA16-6E18-46E5-82F9-51521057EBC8}" type="presParOf" srcId="{3E4D236D-D9D4-4725-B3DB-D495CA7AC533}" destId="{5426AF53-CC1F-4DE6-A9C5-8D62C69B0E46}" srcOrd="1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75156-FBD4-47D8-BE84-88B7B34C7139}">
      <dsp:nvSpPr>
        <dsp:cNvPr id="0" name=""/>
        <dsp:cNvSpPr/>
      </dsp:nvSpPr>
      <dsp:spPr>
        <a:xfrm>
          <a:off x="0" y="1789000"/>
          <a:ext cx="1214999" cy="485999"/>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2017</a:t>
          </a:r>
          <a:endParaRPr lang="zh-TW" altLang="en-US" sz="2300" kern="1200" dirty="0">
            <a:latin typeface="Times New Roman" panose="02020603050405020304" pitchFamily="18" charset="0"/>
            <a:cs typeface="Times New Roman" panose="02020603050405020304" pitchFamily="18" charset="0"/>
          </a:endParaRPr>
        </a:p>
      </dsp:txBody>
      <dsp:txXfrm>
        <a:off x="243000" y="1789000"/>
        <a:ext cx="729000" cy="485999"/>
      </dsp:txXfrm>
    </dsp:sp>
    <dsp:sp modelId="{6951EB86-209D-465A-B553-B3AC88BCF55F}">
      <dsp:nvSpPr>
        <dsp:cNvPr id="0" name=""/>
        <dsp:cNvSpPr/>
      </dsp:nvSpPr>
      <dsp:spPr>
        <a:xfrm>
          <a:off x="1093500" y="1789000"/>
          <a:ext cx="1214999" cy="485999"/>
        </a:xfrm>
        <a:prstGeom prst="chevron">
          <a:avLst/>
        </a:prstGeom>
        <a:solidFill>
          <a:schemeClr val="accent3">
            <a:hueOff val="1397080"/>
            <a:satOff val="-2309"/>
            <a:lumOff val="-12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2018</a:t>
          </a:r>
          <a:endParaRPr lang="zh-TW" altLang="en-US" sz="2300" kern="1200" dirty="0">
            <a:latin typeface="Times New Roman" panose="02020603050405020304" pitchFamily="18" charset="0"/>
            <a:cs typeface="Times New Roman" panose="02020603050405020304" pitchFamily="18" charset="0"/>
          </a:endParaRPr>
        </a:p>
      </dsp:txBody>
      <dsp:txXfrm>
        <a:off x="1336500" y="1789000"/>
        <a:ext cx="729000" cy="485999"/>
      </dsp:txXfrm>
    </dsp:sp>
    <dsp:sp modelId="{17277727-9024-43D4-81A2-47EE95680893}">
      <dsp:nvSpPr>
        <dsp:cNvPr id="0" name=""/>
        <dsp:cNvSpPr/>
      </dsp:nvSpPr>
      <dsp:spPr>
        <a:xfrm>
          <a:off x="2187000" y="1789000"/>
          <a:ext cx="1214999" cy="485999"/>
        </a:xfrm>
        <a:prstGeom prst="chevron">
          <a:avLst/>
        </a:prstGeom>
        <a:solidFill>
          <a:schemeClr val="accent3">
            <a:hueOff val="2794160"/>
            <a:satOff val="-4617"/>
            <a:lumOff val="-24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2019</a:t>
          </a:r>
          <a:endParaRPr lang="zh-TW" altLang="en-US" sz="2300" kern="1200" dirty="0">
            <a:latin typeface="Times New Roman" panose="02020603050405020304" pitchFamily="18" charset="0"/>
            <a:cs typeface="Times New Roman" panose="02020603050405020304" pitchFamily="18" charset="0"/>
          </a:endParaRPr>
        </a:p>
      </dsp:txBody>
      <dsp:txXfrm>
        <a:off x="2430000" y="1789000"/>
        <a:ext cx="729000" cy="485999"/>
      </dsp:txXfrm>
    </dsp:sp>
    <dsp:sp modelId="{41F53F41-2542-4C44-8373-3DA5E8DDADD2}">
      <dsp:nvSpPr>
        <dsp:cNvPr id="0" name=""/>
        <dsp:cNvSpPr/>
      </dsp:nvSpPr>
      <dsp:spPr>
        <a:xfrm>
          <a:off x="3280500" y="1789000"/>
          <a:ext cx="1214999" cy="485999"/>
        </a:xfrm>
        <a:prstGeom prst="chevron">
          <a:avLst/>
        </a:prstGeom>
        <a:solidFill>
          <a:schemeClr val="accent3">
            <a:hueOff val="4191239"/>
            <a:satOff val="-6926"/>
            <a:lumOff val="-36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2020</a:t>
          </a:r>
          <a:endParaRPr lang="zh-TW" altLang="en-US" sz="2300" kern="1200" dirty="0">
            <a:latin typeface="Times New Roman" panose="02020603050405020304" pitchFamily="18" charset="0"/>
            <a:cs typeface="Times New Roman" panose="02020603050405020304" pitchFamily="18" charset="0"/>
          </a:endParaRPr>
        </a:p>
      </dsp:txBody>
      <dsp:txXfrm>
        <a:off x="3523500" y="1789000"/>
        <a:ext cx="729000" cy="485999"/>
      </dsp:txXfrm>
    </dsp:sp>
    <dsp:sp modelId="{E4A09DBB-055F-478C-B299-58784B908B0A}">
      <dsp:nvSpPr>
        <dsp:cNvPr id="0" name=""/>
        <dsp:cNvSpPr/>
      </dsp:nvSpPr>
      <dsp:spPr>
        <a:xfrm>
          <a:off x="4374000" y="1789000"/>
          <a:ext cx="1214999" cy="485999"/>
        </a:xfrm>
        <a:prstGeom prst="chevron">
          <a:avLst/>
        </a:prstGeom>
        <a:solidFill>
          <a:schemeClr val="accent3">
            <a:hueOff val="5588319"/>
            <a:satOff val="-9235"/>
            <a:lumOff val="-48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2021</a:t>
          </a:r>
          <a:endParaRPr lang="zh-TW" altLang="en-US" sz="2300" kern="1200" dirty="0">
            <a:latin typeface="Times New Roman" panose="02020603050405020304" pitchFamily="18" charset="0"/>
            <a:cs typeface="Times New Roman" panose="02020603050405020304" pitchFamily="18" charset="0"/>
          </a:endParaRPr>
        </a:p>
      </dsp:txBody>
      <dsp:txXfrm>
        <a:off x="4617000" y="1789000"/>
        <a:ext cx="729000" cy="485999"/>
      </dsp:txXfrm>
    </dsp:sp>
    <dsp:sp modelId="{55193A75-D30E-4673-8847-EB8A5D86DF98}">
      <dsp:nvSpPr>
        <dsp:cNvPr id="0" name=""/>
        <dsp:cNvSpPr/>
      </dsp:nvSpPr>
      <dsp:spPr>
        <a:xfrm>
          <a:off x="5467500" y="1789000"/>
          <a:ext cx="1214999" cy="485999"/>
        </a:xfrm>
        <a:prstGeom prst="chevron">
          <a:avLst/>
        </a:prstGeom>
        <a:solidFill>
          <a:schemeClr val="accent3">
            <a:hueOff val="6985399"/>
            <a:satOff val="-11543"/>
            <a:lumOff val="-60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2022</a:t>
          </a:r>
          <a:endParaRPr lang="zh-TW" altLang="en-US" sz="2300" kern="1200" dirty="0">
            <a:latin typeface="Times New Roman" panose="02020603050405020304" pitchFamily="18" charset="0"/>
            <a:cs typeface="Times New Roman" panose="02020603050405020304" pitchFamily="18" charset="0"/>
          </a:endParaRPr>
        </a:p>
      </dsp:txBody>
      <dsp:txXfrm>
        <a:off x="5710500" y="1789000"/>
        <a:ext cx="729000" cy="485999"/>
      </dsp:txXfrm>
    </dsp:sp>
    <dsp:sp modelId="{5426AF53-CC1F-4DE6-A9C5-8D62C69B0E46}">
      <dsp:nvSpPr>
        <dsp:cNvPr id="0" name=""/>
        <dsp:cNvSpPr/>
      </dsp:nvSpPr>
      <dsp:spPr>
        <a:xfrm>
          <a:off x="6561000" y="1789000"/>
          <a:ext cx="1214999" cy="485999"/>
        </a:xfrm>
        <a:prstGeom prst="chevron">
          <a:avLst/>
        </a:prstGeom>
        <a:solidFill>
          <a:schemeClr val="accent3">
            <a:hueOff val="8382479"/>
            <a:satOff val="-13852"/>
            <a:lumOff val="-7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US" altLang="zh-TW" sz="2300" kern="1200" dirty="0" smtClean="0">
              <a:latin typeface="Times New Roman" panose="02020603050405020304" pitchFamily="18" charset="0"/>
              <a:cs typeface="Times New Roman" panose="02020603050405020304" pitchFamily="18" charset="0"/>
            </a:rPr>
            <a:t>2023</a:t>
          </a:r>
          <a:endParaRPr lang="zh-TW" altLang="en-US" sz="2300" kern="1200" dirty="0">
            <a:latin typeface="Times New Roman" panose="02020603050405020304" pitchFamily="18" charset="0"/>
            <a:cs typeface="Times New Roman" panose="02020603050405020304" pitchFamily="18" charset="0"/>
          </a:endParaRPr>
        </a:p>
      </dsp:txBody>
      <dsp:txXfrm>
        <a:off x="6804000" y="1789000"/>
        <a:ext cx="729000" cy="48599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7035" cy="496650"/>
          </a:xfrm>
          <a:prstGeom prst="rect">
            <a:avLst/>
          </a:prstGeom>
        </p:spPr>
        <p:txBody>
          <a:bodyPr vert="horz" lIns="91483" tIns="45741" rIns="91483" bIns="45741" rtlCol="0"/>
          <a:lstStyle>
            <a:lvl1pPr algn="l">
              <a:defRPr sz="1200"/>
            </a:lvl1pPr>
          </a:lstStyle>
          <a:p>
            <a:endParaRPr lang="ko-KR" altLang="en-US" dirty="0"/>
          </a:p>
        </p:txBody>
      </p:sp>
      <p:sp>
        <p:nvSpPr>
          <p:cNvPr id="3" name="Date Placeholder 2"/>
          <p:cNvSpPr>
            <a:spLocks noGrp="1"/>
          </p:cNvSpPr>
          <p:nvPr>
            <p:ph type="dt" sz="quarter" idx="1"/>
          </p:nvPr>
        </p:nvSpPr>
        <p:spPr>
          <a:xfrm>
            <a:off x="3852244" y="0"/>
            <a:ext cx="2947035" cy="496650"/>
          </a:xfrm>
          <a:prstGeom prst="rect">
            <a:avLst/>
          </a:prstGeom>
        </p:spPr>
        <p:txBody>
          <a:bodyPr vert="horz" lIns="91483" tIns="45741" rIns="91483" bIns="45741" rtlCol="0"/>
          <a:lstStyle>
            <a:lvl1pPr algn="r">
              <a:defRPr sz="1200"/>
            </a:lvl1pPr>
          </a:lstStyle>
          <a:p>
            <a:fld id="{69452B2B-0BBC-4845-BD5C-6186374697E3}" type="datetimeFigureOut">
              <a:rPr lang="ko-KR" altLang="en-US" smtClean="0"/>
              <a:t>2023-05-16</a:t>
            </a:fld>
            <a:endParaRPr lang="ko-KR" altLang="en-US" dirty="0"/>
          </a:p>
        </p:txBody>
      </p:sp>
      <p:sp>
        <p:nvSpPr>
          <p:cNvPr id="4" name="Footer Placeholder 3"/>
          <p:cNvSpPr>
            <a:spLocks noGrp="1"/>
          </p:cNvSpPr>
          <p:nvPr>
            <p:ph type="ftr" sz="quarter" idx="2"/>
          </p:nvPr>
        </p:nvSpPr>
        <p:spPr>
          <a:xfrm>
            <a:off x="2" y="9434616"/>
            <a:ext cx="2947035" cy="496650"/>
          </a:xfrm>
          <a:prstGeom prst="rect">
            <a:avLst/>
          </a:prstGeom>
        </p:spPr>
        <p:txBody>
          <a:bodyPr vert="horz" lIns="91483" tIns="45741" rIns="91483" bIns="45741" rtlCol="0" anchor="b"/>
          <a:lstStyle>
            <a:lvl1pPr algn="l">
              <a:defRPr sz="1200"/>
            </a:lvl1pPr>
          </a:lstStyle>
          <a:p>
            <a:endParaRPr lang="ko-KR" altLang="en-US" dirty="0"/>
          </a:p>
        </p:txBody>
      </p:sp>
      <p:sp>
        <p:nvSpPr>
          <p:cNvPr id="5" name="Slide Number Placeholder 4"/>
          <p:cNvSpPr>
            <a:spLocks noGrp="1"/>
          </p:cNvSpPr>
          <p:nvPr>
            <p:ph type="sldNum" sz="quarter" idx="3"/>
          </p:nvPr>
        </p:nvSpPr>
        <p:spPr>
          <a:xfrm>
            <a:off x="3852244" y="9434616"/>
            <a:ext cx="2947035" cy="496650"/>
          </a:xfrm>
          <a:prstGeom prst="rect">
            <a:avLst/>
          </a:prstGeom>
        </p:spPr>
        <p:txBody>
          <a:bodyPr vert="horz" lIns="91483" tIns="45741" rIns="91483" bIns="45741" rtlCol="0" anchor="b"/>
          <a:lstStyle>
            <a:lvl1pPr algn="r">
              <a:defRPr sz="1200"/>
            </a:lvl1pPr>
          </a:lstStyle>
          <a:p>
            <a:fld id="{242153E3-D943-4A51-8AD5-41FA50EBC5B2}" type="slidenum">
              <a:rPr lang="ko-KR" altLang="en-US" smtClean="0"/>
              <a:t>‹#›</a:t>
            </a:fld>
            <a:endParaRPr lang="ko-KR" altLang="en-US" dirty="0"/>
          </a:p>
        </p:txBody>
      </p:sp>
    </p:spTree>
    <p:extLst>
      <p:ext uri="{BB962C8B-B14F-4D97-AF65-F5344CB8AC3E}">
        <p14:creationId xmlns:p14="http://schemas.microsoft.com/office/powerpoint/2010/main" val="11595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7035" cy="498374"/>
          </a:xfrm>
          <a:prstGeom prst="rect">
            <a:avLst/>
          </a:prstGeom>
        </p:spPr>
        <p:txBody>
          <a:bodyPr vert="horz" lIns="91483" tIns="45741" rIns="91483" bIns="45741" rtlCol="0"/>
          <a:lstStyle>
            <a:lvl1pPr algn="l">
              <a:defRPr sz="1200"/>
            </a:lvl1pPr>
          </a:lstStyle>
          <a:p>
            <a:endParaRPr lang="zh-TW" altLang="en-US"/>
          </a:p>
        </p:txBody>
      </p:sp>
      <p:sp>
        <p:nvSpPr>
          <p:cNvPr id="3" name="日期版面配置區 2"/>
          <p:cNvSpPr>
            <a:spLocks noGrp="1"/>
          </p:cNvSpPr>
          <p:nvPr>
            <p:ph type="dt" idx="1"/>
          </p:nvPr>
        </p:nvSpPr>
        <p:spPr>
          <a:xfrm>
            <a:off x="3852244" y="0"/>
            <a:ext cx="2947035" cy="498374"/>
          </a:xfrm>
          <a:prstGeom prst="rect">
            <a:avLst/>
          </a:prstGeom>
        </p:spPr>
        <p:txBody>
          <a:bodyPr vert="horz" lIns="91483" tIns="45741" rIns="91483" bIns="45741" rtlCol="0"/>
          <a:lstStyle>
            <a:lvl1pPr algn="r">
              <a:defRPr sz="1200"/>
            </a:lvl1pPr>
          </a:lstStyle>
          <a:p>
            <a:fld id="{08F8B262-31E0-4AE4-BC80-71F6376C61AB}" type="datetimeFigureOut">
              <a:rPr lang="zh-TW" altLang="en-US" smtClean="0"/>
              <a:t>5/16/2023</a:t>
            </a:fld>
            <a:endParaRPr lang="zh-TW" altLang="en-US"/>
          </a:p>
        </p:txBody>
      </p:sp>
      <p:sp>
        <p:nvSpPr>
          <p:cNvPr id="4" name="投影片圖像版面配置區 3"/>
          <p:cNvSpPr>
            <a:spLocks noGrp="1" noRot="1" noChangeAspect="1"/>
          </p:cNvSpPr>
          <p:nvPr>
            <p:ph type="sldImg" idx="2"/>
          </p:nvPr>
        </p:nvSpPr>
        <p:spPr>
          <a:xfrm>
            <a:off x="420688" y="1241425"/>
            <a:ext cx="5959475" cy="3352800"/>
          </a:xfrm>
          <a:prstGeom prst="rect">
            <a:avLst/>
          </a:prstGeom>
          <a:noFill/>
          <a:ln w="12700">
            <a:solidFill>
              <a:prstClr val="black"/>
            </a:solidFill>
          </a:ln>
        </p:spPr>
        <p:txBody>
          <a:bodyPr vert="horz" lIns="91483" tIns="45741" rIns="91483" bIns="45741" rtlCol="0" anchor="ctr"/>
          <a:lstStyle/>
          <a:p>
            <a:endParaRPr lang="zh-TW" altLang="en-US"/>
          </a:p>
        </p:txBody>
      </p:sp>
      <p:sp>
        <p:nvSpPr>
          <p:cNvPr id="5" name="備忘稿版面配置區 4"/>
          <p:cNvSpPr>
            <a:spLocks noGrp="1"/>
          </p:cNvSpPr>
          <p:nvPr>
            <p:ph type="body" sz="quarter" idx="3"/>
          </p:nvPr>
        </p:nvSpPr>
        <p:spPr>
          <a:xfrm>
            <a:off x="680085" y="4780252"/>
            <a:ext cx="5440680" cy="3911114"/>
          </a:xfrm>
          <a:prstGeom prst="rect">
            <a:avLst/>
          </a:prstGeom>
        </p:spPr>
        <p:txBody>
          <a:bodyPr vert="horz" lIns="91483" tIns="45741" rIns="91483" bIns="45741"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2" y="9434617"/>
            <a:ext cx="2947035" cy="498373"/>
          </a:xfrm>
          <a:prstGeom prst="rect">
            <a:avLst/>
          </a:prstGeom>
        </p:spPr>
        <p:txBody>
          <a:bodyPr vert="horz" lIns="91483" tIns="45741" rIns="91483" bIns="4574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2244" y="9434617"/>
            <a:ext cx="2947035" cy="498373"/>
          </a:xfrm>
          <a:prstGeom prst="rect">
            <a:avLst/>
          </a:prstGeom>
        </p:spPr>
        <p:txBody>
          <a:bodyPr vert="horz" lIns="91483" tIns="45741" rIns="91483" bIns="45741" rtlCol="0" anchor="b"/>
          <a:lstStyle>
            <a:lvl1pPr algn="r">
              <a:defRPr sz="1200"/>
            </a:lvl1pPr>
          </a:lstStyle>
          <a:p>
            <a:fld id="{55ED222E-BFB5-4A82-B47D-775637F825E4}" type="slidenum">
              <a:rPr lang="zh-TW" altLang="en-US" smtClean="0"/>
              <a:t>‹#›</a:t>
            </a:fld>
            <a:endParaRPr lang="zh-TW" altLang="en-US"/>
          </a:p>
        </p:txBody>
      </p:sp>
    </p:spTree>
    <p:extLst>
      <p:ext uri="{BB962C8B-B14F-4D97-AF65-F5344CB8AC3E}">
        <p14:creationId xmlns:p14="http://schemas.microsoft.com/office/powerpoint/2010/main" val="2742316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t>1</a:t>
            </a:fld>
            <a:endParaRPr lang="zh-TW" altLang="en-US"/>
          </a:p>
        </p:txBody>
      </p:sp>
    </p:spTree>
    <p:extLst>
      <p:ext uri="{BB962C8B-B14F-4D97-AF65-F5344CB8AC3E}">
        <p14:creationId xmlns:p14="http://schemas.microsoft.com/office/powerpoint/2010/main" val="1147940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10</a:t>
            </a:fld>
            <a:endParaRPr lang="zh-TW" altLang="en-US">
              <a:solidFill>
                <a:prstClr val="black"/>
              </a:solidFill>
            </a:endParaRPr>
          </a:p>
        </p:txBody>
      </p:sp>
    </p:spTree>
    <p:extLst>
      <p:ext uri="{BB962C8B-B14F-4D97-AF65-F5344CB8AC3E}">
        <p14:creationId xmlns:p14="http://schemas.microsoft.com/office/powerpoint/2010/main" val="3864079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11</a:t>
            </a:fld>
            <a:endParaRPr lang="zh-TW" altLang="en-US">
              <a:solidFill>
                <a:prstClr val="black"/>
              </a:solidFill>
            </a:endParaRPr>
          </a:p>
        </p:txBody>
      </p:sp>
    </p:spTree>
    <p:extLst>
      <p:ext uri="{BB962C8B-B14F-4D97-AF65-F5344CB8AC3E}">
        <p14:creationId xmlns:p14="http://schemas.microsoft.com/office/powerpoint/2010/main" val="1718565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12</a:t>
            </a:fld>
            <a:endParaRPr lang="zh-TW" altLang="en-US">
              <a:solidFill>
                <a:prstClr val="black"/>
              </a:solidFill>
            </a:endParaRPr>
          </a:p>
        </p:txBody>
      </p:sp>
    </p:spTree>
    <p:extLst>
      <p:ext uri="{BB962C8B-B14F-4D97-AF65-F5344CB8AC3E}">
        <p14:creationId xmlns:p14="http://schemas.microsoft.com/office/powerpoint/2010/main" val="1217751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13</a:t>
            </a:fld>
            <a:endParaRPr lang="zh-TW" altLang="en-US">
              <a:solidFill>
                <a:prstClr val="black"/>
              </a:solidFill>
            </a:endParaRPr>
          </a:p>
        </p:txBody>
      </p:sp>
    </p:spTree>
    <p:extLst>
      <p:ext uri="{BB962C8B-B14F-4D97-AF65-F5344CB8AC3E}">
        <p14:creationId xmlns:p14="http://schemas.microsoft.com/office/powerpoint/2010/main" val="3396217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14</a:t>
            </a:fld>
            <a:endParaRPr lang="zh-TW" altLang="en-US">
              <a:solidFill>
                <a:prstClr val="black"/>
              </a:solidFill>
            </a:endParaRPr>
          </a:p>
        </p:txBody>
      </p:sp>
    </p:spTree>
    <p:extLst>
      <p:ext uri="{BB962C8B-B14F-4D97-AF65-F5344CB8AC3E}">
        <p14:creationId xmlns:p14="http://schemas.microsoft.com/office/powerpoint/2010/main" val="2446299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15</a:t>
            </a:fld>
            <a:endParaRPr lang="zh-TW" altLang="en-US">
              <a:solidFill>
                <a:prstClr val="black"/>
              </a:solidFill>
            </a:endParaRPr>
          </a:p>
        </p:txBody>
      </p:sp>
    </p:spTree>
    <p:extLst>
      <p:ext uri="{BB962C8B-B14F-4D97-AF65-F5344CB8AC3E}">
        <p14:creationId xmlns:p14="http://schemas.microsoft.com/office/powerpoint/2010/main" val="3185207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16</a:t>
            </a:fld>
            <a:endParaRPr lang="zh-TW" altLang="en-US">
              <a:solidFill>
                <a:prstClr val="black"/>
              </a:solidFill>
            </a:endParaRPr>
          </a:p>
        </p:txBody>
      </p:sp>
    </p:spTree>
    <p:extLst>
      <p:ext uri="{BB962C8B-B14F-4D97-AF65-F5344CB8AC3E}">
        <p14:creationId xmlns:p14="http://schemas.microsoft.com/office/powerpoint/2010/main" val="576917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t>17</a:t>
            </a:fld>
            <a:endParaRPr lang="zh-TW" altLang="en-US"/>
          </a:p>
        </p:txBody>
      </p:sp>
    </p:spTree>
    <p:extLst>
      <p:ext uri="{BB962C8B-B14F-4D97-AF65-F5344CB8AC3E}">
        <p14:creationId xmlns:p14="http://schemas.microsoft.com/office/powerpoint/2010/main" val="113902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18</a:t>
            </a:fld>
            <a:endParaRPr lang="zh-TW" altLang="en-US">
              <a:solidFill>
                <a:prstClr val="black"/>
              </a:solidFill>
            </a:endParaRPr>
          </a:p>
        </p:txBody>
      </p:sp>
    </p:spTree>
    <p:extLst>
      <p:ext uri="{BB962C8B-B14F-4D97-AF65-F5344CB8AC3E}">
        <p14:creationId xmlns:p14="http://schemas.microsoft.com/office/powerpoint/2010/main" val="2079470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19</a:t>
            </a:fld>
            <a:endParaRPr lang="zh-TW" altLang="en-US">
              <a:solidFill>
                <a:prstClr val="black"/>
              </a:solidFill>
            </a:endParaRPr>
          </a:p>
        </p:txBody>
      </p:sp>
    </p:spTree>
    <p:extLst>
      <p:ext uri="{BB962C8B-B14F-4D97-AF65-F5344CB8AC3E}">
        <p14:creationId xmlns:p14="http://schemas.microsoft.com/office/powerpoint/2010/main" val="1150536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2</a:t>
            </a:fld>
            <a:endParaRPr lang="zh-TW" altLang="en-US">
              <a:solidFill>
                <a:prstClr val="black"/>
              </a:solidFill>
            </a:endParaRPr>
          </a:p>
        </p:txBody>
      </p:sp>
    </p:spTree>
    <p:extLst>
      <p:ext uri="{BB962C8B-B14F-4D97-AF65-F5344CB8AC3E}">
        <p14:creationId xmlns:p14="http://schemas.microsoft.com/office/powerpoint/2010/main" val="291098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t>3</a:t>
            </a:fld>
            <a:endParaRPr lang="zh-TW" altLang="en-US"/>
          </a:p>
        </p:txBody>
      </p:sp>
    </p:spTree>
    <p:extLst>
      <p:ext uri="{BB962C8B-B14F-4D97-AF65-F5344CB8AC3E}">
        <p14:creationId xmlns:p14="http://schemas.microsoft.com/office/powerpoint/2010/main" val="2874816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4</a:t>
            </a:fld>
            <a:endParaRPr lang="zh-TW" altLang="en-US">
              <a:solidFill>
                <a:prstClr val="black"/>
              </a:solidFill>
            </a:endParaRPr>
          </a:p>
        </p:txBody>
      </p:sp>
    </p:spTree>
    <p:extLst>
      <p:ext uri="{BB962C8B-B14F-4D97-AF65-F5344CB8AC3E}">
        <p14:creationId xmlns:p14="http://schemas.microsoft.com/office/powerpoint/2010/main" val="3618240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t>5</a:t>
            </a:fld>
            <a:endParaRPr lang="zh-TW" altLang="en-US"/>
          </a:p>
        </p:txBody>
      </p:sp>
    </p:spTree>
    <p:extLst>
      <p:ext uri="{BB962C8B-B14F-4D97-AF65-F5344CB8AC3E}">
        <p14:creationId xmlns:p14="http://schemas.microsoft.com/office/powerpoint/2010/main" val="1535625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6</a:t>
            </a:fld>
            <a:endParaRPr lang="zh-TW" altLang="en-US">
              <a:solidFill>
                <a:prstClr val="black"/>
              </a:solidFill>
            </a:endParaRPr>
          </a:p>
        </p:txBody>
      </p:sp>
    </p:spTree>
    <p:extLst>
      <p:ext uri="{BB962C8B-B14F-4D97-AF65-F5344CB8AC3E}">
        <p14:creationId xmlns:p14="http://schemas.microsoft.com/office/powerpoint/2010/main" val="3077625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7</a:t>
            </a:fld>
            <a:endParaRPr lang="zh-TW" altLang="en-US">
              <a:solidFill>
                <a:prstClr val="black"/>
              </a:solidFill>
            </a:endParaRPr>
          </a:p>
        </p:txBody>
      </p:sp>
    </p:spTree>
    <p:extLst>
      <p:ext uri="{BB962C8B-B14F-4D97-AF65-F5344CB8AC3E}">
        <p14:creationId xmlns:p14="http://schemas.microsoft.com/office/powerpoint/2010/main" val="227441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t>8</a:t>
            </a:fld>
            <a:endParaRPr lang="zh-TW" altLang="en-US"/>
          </a:p>
        </p:txBody>
      </p:sp>
    </p:spTree>
    <p:extLst>
      <p:ext uri="{BB962C8B-B14F-4D97-AF65-F5344CB8AC3E}">
        <p14:creationId xmlns:p14="http://schemas.microsoft.com/office/powerpoint/2010/main" val="40323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5ED222E-BFB5-4A82-B47D-775637F825E4}" type="slidenum">
              <a:rPr lang="zh-TW" altLang="en-US" smtClean="0">
                <a:solidFill>
                  <a:prstClr val="black"/>
                </a:solidFill>
              </a:rPr>
              <a:pPr/>
              <a:t>9</a:t>
            </a:fld>
            <a:endParaRPr lang="zh-TW" altLang="en-US">
              <a:solidFill>
                <a:prstClr val="black"/>
              </a:solidFill>
            </a:endParaRPr>
          </a:p>
        </p:txBody>
      </p:sp>
    </p:spTree>
    <p:extLst>
      <p:ext uri="{BB962C8B-B14F-4D97-AF65-F5344CB8AC3E}">
        <p14:creationId xmlns:p14="http://schemas.microsoft.com/office/powerpoint/2010/main" val="373546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0"/>
            <a:ext cx="9144000" cy="884466"/>
          </a:xfrm>
          <a:prstGeom prst="rect">
            <a:avLst/>
          </a:prstGeom>
        </p:spPr>
        <p:txBody>
          <a:bodyPr anchor="ctr"/>
          <a:lstStyle>
            <a:lvl1pPr algn="ctr">
              <a:defRPr>
                <a:solidFill>
                  <a:schemeClr val="tx1">
                    <a:lumMod val="75000"/>
                    <a:lumOff val="25000"/>
                  </a:schemeClr>
                </a:solidFill>
                <a:latin typeface="+mj-lt"/>
                <a:cs typeface="Arial" pitchFamily="34" charset="0"/>
              </a:defRPr>
            </a:lvl1pPr>
          </a:lstStyle>
          <a:p>
            <a:r>
              <a:rPr lang="en-US" altLang="ko-KR" dirty="0"/>
              <a:t> Free PPT _ Click to add title</a:t>
            </a:r>
            <a:endParaRPr lang="ko-KR" altLang="en-US" dirty="0"/>
          </a:p>
        </p:txBody>
      </p:sp>
    </p:spTree>
    <p:extLst>
      <p:ext uri="{BB962C8B-B14F-4D97-AF65-F5344CB8AC3E}">
        <p14:creationId xmlns:p14="http://schemas.microsoft.com/office/powerpoint/2010/main" val="3815030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Picture Placeholder 2"/>
          <p:cNvSpPr>
            <a:spLocks noGrp="1"/>
          </p:cNvSpPr>
          <p:nvPr>
            <p:ph type="pic" idx="13" hasCustomPrompt="1"/>
          </p:nvPr>
        </p:nvSpPr>
        <p:spPr>
          <a:xfrm>
            <a:off x="3059900" y="1"/>
            <a:ext cx="30242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Picture Placeholder 2"/>
          <p:cNvSpPr>
            <a:spLocks noGrp="1"/>
          </p:cNvSpPr>
          <p:nvPr>
            <p:ph type="pic" idx="14" hasCustomPrompt="1"/>
          </p:nvPr>
        </p:nvSpPr>
        <p:spPr>
          <a:xfrm>
            <a:off x="4572100" y="2571750"/>
            <a:ext cx="1512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Picture Placeholder 2"/>
          <p:cNvSpPr>
            <a:spLocks noGrp="1"/>
          </p:cNvSpPr>
          <p:nvPr>
            <p:ph type="pic" idx="15" hasCustomPrompt="1"/>
          </p:nvPr>
        </p:nvSpPr>
        <p:spPr>
          <a:xfrm>
            <a:off x="3059900" y="2571750"/>
            <a:ext cx="1512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776476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p:cNvSpPr>
            <a:spLocks noGrp="1"/>
          </p:cNvSpPr>
          <p:nvPr>
            <p:ph type="pic" idx="12" hasCustomPrompt="1"/>
          </p:nvPr>
        </p:nvSpPr>
        <p:spPr>
          <a:xfrm>
            <a:off x="2426012" y="540000"/>
            <a:ext cx="1728192" cy="403706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4" name="Picture Placeholder 2"/>
          <p:cNvSpPr>
            <a:spLocks noGrp="1"/>
          </p:cNvSpPr>
          <p:nvPr>
            <p:ph type="pic" idx="13" hasCustomPrompt="1"/>
          </p:nvPr>
        </p:nvSpPr>
        <p:spPr>
          <a:xfrm>
            <a:off x="553804" y="540000"/>
            <a:ext cx="1728192" cy="403706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5" name="Picture Placeholder 2"/>
          <p:cNvSpPr>
            <a:spLocks noGrp="1"/>
          </p:cNvSpPr>
          <p:nvPr>
            <p:ph type="pic" idx="14" hasCustomPrompt="1"/>
          </p:nvPr>
        </p:nvSpPr>
        <p:spPr>
          <a:xfrm>
            <a:off x="4298220" y="540000"/>
            <a:ext cx="1728192" cy="403706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646261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Picture Placeholder 2"/>
          <p:cNvSpPr>
            <a:spLocks noGrp="1"/>
          </p:cNvSpPr>
          <p:nvPr>
            <p:ph type="pic" idx="12" hasCustomPrompt="1"/>
          </p:nvPr>
        </p:nvSpPr>
        <p:spPr>
          <a:xfrm>
            <a:off x="0" y="-1"/>
            <a:ext cx="9144000" cy="5143501"/>
          </a:xfrm>
          <a:prstGeom prst="rect">
            <a:avLst/>
          </a:prstGeom>
          <a:solidFill>
            <a:schemeClr val="bg1">
              <a:lumMod val="95000"/>
            </a:schemeClr>
          </a:solidFill>
        </p:spPr>
        <p:txBody>
          <a:bodyPr anchor="ctr"/>
          <a:lstStyle>
            <a:lvl1pPr marL="0" indent="0" algn="ctr">
              <a:buNone/>
              <a:defRPr sz="1200" baseline="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96912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6" name="그림 개체 틀 5">
            <a:extLst>
              <a:ext uri="{FF2B5EF4-FFF2-40B4-BE49-F238E27FC236}">
                <a16:creationId xmlns:a16="http://schemas.microsoft.com/office/drawing/2014/main" xmlns="" id="{C7304401-68B8-4E0E-A9DB-540B76DF928B}"/>
              </a:ext>
            </a:extLst>
          </p:cNvPr>
          <p:cNvSpPr>
            <a:spLocks noGrp="1"/>
          </p:cNvSpPr>
          <p:nvPr>
            <p:ph type="pic" idx="14" hasCustomPrompt="1"/>
          </p:nvPr>
        </p:nvSpPr>
        <p:spPr>
          <a:xfrm>
            <a:off x="3563888" y="638650"/>
            <a:ext cx="4320480" cy="4504851"/>
          </a:xfrm>
          <a:custGeom>
            <a:avLst/>
            <a:gdLst>
              <a:gd name="connsiteX0" fmla="*/ 2160240 w 4320480"/>
              <a:gd name="connsiteY0" fmla="*/ 0 h 4504851"/>
              <a:gd name="connsiteX1" fmla="*/ 4320480 w 4320480"/>
              <a:gd name="connsiteY1" fmla="*/ 4504851 h 4504851"/>
              <a:gd name="connsiteX2" fmla="*/ 0 w 4320480"/>
              <a:gd name="connsiteY2" fmla="*/ 4504851 h 4504851"/>
            </a:gdLst>
            <a:ahLst/>
            <a:cxnLst>
              <a:cxn ang="0">
                <a:pos x="connsiteX0" y="connsiteY0"/>
              </a:cxn>
              <a:cxn ang="0">
                <a:pos x="connsiteX1" y="connsiteY1"/>
              </a:cxn>
              <a:cxn ang="0">
                <a:pos x="connsiteX2" y="connsiteY2"/>
              </a:cxn>
            </a:cxnLst>
            <a:rect l="l" t="t" r="r" b="b"/>
            <a:pathLst>
              <a:path w="4320480" h="4504851">
                <a:moveTo>
                  <a:pt x="2160240" y="0"/>
                </a:moveTo>
                <a:lnTo>
                  <a:pt x="4320480" y="4504851"/>
                </a:lnTo>
                <a:lnTo>
                  <a:pt x="0" y="450485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8" name="그림 개체 틀 7">
            <a:extLst>
              <a:ext uri="{FF2B5EF4-FFF2-40B4-BE49-F238E27FC236}">
                <a16:creationId xmlns:a16="http://schemas.microsoft.com/office/drawing/2014/main" xmlns="" id="{D2ABAD60-FE41-4786-B9AF-4454375D2129}"/>
              </a:ext>
            </a:extLst>
          </p:cNvPr>
          <p:cNvSpPr>
            <a:spLocks noGrp="1"/>
          </p:cNvSpPr>
          <p:nvPr>
            <p:ph type="pic" idx="11" hasCustomPrompt="1"/>
          </p:nvPr>
        </p:nvSpPr>
        <p:spPr>
          <a:xfrm>
            <a:off x="5635630" y="1"/>
            <a:ext cx="3508370" cy="4339267"/>
          </a:xfrm>
          <a:custGeom>
            <a:avLst/>
            <a:gdLst>
              <a:gd name="connsiteX0" fmla="*/ 0 w 3508370"/>
              <a:gd name="connsiteY0" fmla="*/ 0 h 4339267"/>
              <a:gd name="connsiteX1" fmla="*/ 3508370 w 3508370"/>
              <a:gd name="connsiteY1" fmla="*/ 0 h 4339267"/>
              <a:gd name="connsiteX2" fmla="*/ 3504823 w 3508370"/>
              <a:gd name="connsiteY2" fmla="*/ 1594801 h 4339267"/>
              <a:gd name="connsiteX3" fmla="*/ 2097974 w 3508370"/>
              <a:gd name="connsiteY3" fmla="*/ 4339267 h 4339267"/>
            </a:gdLst>
            <a:ahLst/>
            <a:cxnLst>
              <a:cxn ang="0">
                <a:pos x="connsiteX0" y="connsiteY0"/>
              </a:cxn>
              <a:cxn ang="0">
                <a:pos x="connsiteX1" y="connsiteY1"/>
              </a:cxn>
              <a:cxn ang="0">
                <a:pos x="connsiteX2" y="connsiteY2"/>
              </a:cxn>
              <a:cxn ang="0">
                <a:pos x="connsiteX3" y="connsiteY3"/>
              </a:cxn>
            </a:cxnLst>
            <a:rect l="l" t="t" r="r" b="b"/>
            <a:pathLst>
              <a:path w="3508370" h="4339267">
                <a:moveTo>
                  <a:pt x="0" y="0"/>
                </a:moveTo>
                <a:lnTo>
                  <a:pt x="3508370" y="0"/>
                </a:lnTo>
                <a:cubicBezTo>
                  <a:pt x="3507188" y="531600"/>
                  <a:pt x="3506005" y="1063201"/>
                  <a:pt x="3504823" y="1594801"/>
                </a:cubicBezTo>
                <a:lnTo>
                  <a:pt x="2097974" y="4339267"/>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4172180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Picture Placeholder 2"/>
          <p:cNvSpPr>
            <a:spLocks noGrp="1"/>
          </p:cNvSpPr>
          <p:nvPr>
            <p:ph type="pic" idx="11" hasCustomPrompt="1"/>
          </p:nvPr>
        </p:nvSpPr>
        <p:spPr>
          <a:xfrm>
            <a:off x="0" y="0"/>
            <a:ext cx="5076056" cy="5143500"/>
          </a:xfrm>
          <a:prstGeom prst="rect">
            <a:avLst/>
          </a:prstGeom>
          <a:solidFill>
            <a:schemeClr val="bg1">
              <a:lumMod val="7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65729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apes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45239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40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3" name="Rounded Rectangle 12"/>
          <p:cNvSpPr/>
          <p:nvPr userDrawn="1"/>
        </p:nvSpPr>
        <p:spPr>
          <a:xfrm>
            <a:off x="354008" y="1131589"/>
            <a:ext cx="2849840" cy="364917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 name="Rounded Rectangle 15"/>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bg1"/>
              </a:solidFill>
            </a:endParaRPr>
          </a:p>
        </p:txBody>
      </p:sp>
      <p:sp>
        <p:nvSpPr>
          <p:cNvPr id="17" name="Half Frame 16"/>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latin typeface="+mn-lt"/>
            </a:endParaRPr>
          </a:p>
        </p:txBody>
      </p:sp>
    </p:spTree>
    <p:extLst>
      <p:ext uri="{BB962C8B-B14F-4D97-AF65-F5344CB8AC3E}">
        <p14:creationId xmlns:p14="http://schemas.microsoft.com/office/powerpoint/2010/main" val="3165604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969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mj-lt"/>
                <a:cs typeface="Arial" pitchFamily="34" charset="0"/>
              </a:defRPr>
            </a:lvl1pPr>
          </a:lstStyle>
          <a:p>
            <a:r>
              <a:rPr lang="en-US" altLang="ko-KR" dirty="0"/>
              <a:t>Free PPT _ Click to add title</a:t>
            </a:r>
            <a:endParaRPr lang="ko-KR" altLang="en-US" dirty="0"/>
          </a:p>
        </p:txBody>
      </p:sp>
    </p:spTree>
    <p:extLst>
      <p:ext uri="{BB962C8B-B14F-4D97-AF65-F5344CB8AC3E}">
        <p14:creationId xmlns:p14="http://schemas.microsoft.com/office/powerpoint/2010/main" val="60125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884466"/>
          </a:xfrm>
          <a:prstGeom prst="rect">
            <a:avLst/>
          </a:prstGeom>
        </p:spPr>
        <p:txBody>
          <a:bodyPr anchor="ctr"/>
          <a:lstStyle>
            <a:lvl1pPr algn="ctr">
              <a:defRPr>
                <a:solidFill>
                  <a:schemeClr val="tx1">
                    <a:lumMod val="75000"/>
                    <a:lumOff val="25000"/>
                  </a:schemeClr>
                </a:solidFill>
                <a:latin typeface="+mj-lt"/>
                <a:cs typeface="Arial" pitchFamily="34" charset="0"/>
              </a:defRPr>
            </a:lvl1pPr>
          </a:lstStyle>
          <a:p>
            <a:r>
              <a:rPr lang="en-US" altLang="ko-KR" dirty="0"/>
              <a:t> Free PPT _ Click to add title</a:t>
            </a:r>
            <a:endParaRPr lang="ko-KR" altLang="en-US" dirty="0"/>
          </a:p>
        </p:txBody>
      </p:sp>
    </p:spTree>
    <p:extLst>
      <p:ext uri="{BB962C8B-B14F-4D97-AF65-F5344CB8AC3E}">
        <p14:creationId xmlns:p14="http://schemas.microsoft.com/office/powerpoint/2010/main" val="2571550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Diamond 10"/>
          <p:cNvSpPr/>
          <p:nvPr userDrawn="1"/>
        </p:nvSpPr>
        <p:spPr>
          <a:xfrm>
            <a:off x="3203848" y="-2322"/>
            <a:ext cx="2700000" cy="1806344"/>
          </a:xfrm>
          <a:custGeom>
            <a:avLst/>
            <a:gdLst/>
            <a:ahLst/>
            <a:cxnLst/>
            <a:rect l="l" t="t" r="r" b="b"/>
            <a:pathLst>
              <a:path w="2700000" h="1806344">
                <a:moveTo>
                  <a:pt x="456344" y="0"/>
                </a:moveTo>
                <a:lnTo>
                  <a:pt x="2243656" y="0"/>
                </a:lnTo>
                <a:lnTo>
                  <a:pt x="2700000" y="456344"/>
                </a:lnTo>
                <a:lnTo>
                  <a:pt x="1350000" y="1806344"/>
                </a:lnTo>
                <a:lnTo>
                  <a:pt x="0" y="45634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 name="Isosceles Triangle 4"/>
          <p:cNvSpPr/>
          <p:nvPr userDrawn="1"/>
        </p:nvSpPr>
        <p:spPr>
          <a:xfrm>
            <a:off x="3746892" y="4331240"/>
            <a:ext cx="1650216" cy="812260"/>
          </a:xfrm>
          <a:prstGeom prst="triangl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 name="Isosceles Triangle 5"/>
          <p:cNvSpPr/>
          <p:nvPr userDrawn="1"/>
        </p:nvSpPr>
        <p:spPr>
          <a:xfrm>
            <a:off x="4041648" y="4493810"/>
            <a:ext cx="1060704" cy="55436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그림 개체 틀 7">
            <a:extLst>
              <a:ext uri="{FF2B5EF4-FFF2-40B4-BE49-F238E27FC236}">
                <a16:creationId xmlns:a16="http://schemas.microsoft.com/office/drawing/2014/main" xmlns="" id="{28FC5FB3-D739-474A-9148-1ABF4FC27690}"/>
              </a:ext>
            </a:extLst>
          </p:cNvPr>
          <p:cNvSpPr>
            <a:spLocks noGrp="1"/>
          </p:cNvSpPr>
          <p:nvPr>
            <p:ph type="pic" idx="12" hasCustomPrompt="1"/>
          </p:nvPr>
        </p:nvSpPr>
        <p:spPr>
          <a:xfrm>
            <a:off x="3293848" y="1"/>
            <a:ext cx="2520000" cy="1711155"/>
          </a:xfrm>
          <a:custGeom>
            <a:avLst/>
            <a:gdLst>
              <a:gd name="connsiteX0" fmla="*/ 442968 w 2520000"/>
              <a:gd name="connsiteY0" fmla="*/ 0 h 1711155"/>
              <a:gd name="connsiteX1" fmla="*/ 985757 w 2520000"/>
              <a:gd name="connsiteY1" fmla="*/ 0 h 1711155"/>
              <a:gd name="connsiteX2" fmla="*/ 2080270 w 2520000"/>
              <a:gd name="connsiteY2" fmla="*/ 4702 h 1711155"/>
              <a:gd name="connsiteX3" fmla="*/ 2520000 w 2520000"/>
              <a:gd name="connsiteY3" fmla="*/ 451155 h 1711155"/>
              <a:gd name="connsiteX4" fmla="*/ 1260000 w 2520000"/>
              <a:gd name="connsiteY4" fmla="*/ 1711155 h 1711155"/>
              <a:gd name="connsiteX5" fmla="*/ 0 w 2520000"/>
              <a:gd name="connsiteY5" fmla="*/ 451155 h 171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000" h="1711155">
                <a:moveTo>
                  <a:pt x="442968" y="0"/>
                </a:moveTo>
                <a:lnTo>
                  <a:pt x="985757" y="0"/>
                </a:lnTo>
                <a:lnTo>
                  <a:pt x="2080270" y="4702"/>
                </a:lnTo>
                <a:lnTo>
                  <a:pt x="2520000" y="451155"/>
                </a:lnTo>
                <a:lnTo>
                  <a:pt x="1260000" y="1711155"/>
                </a:lnTo>
                <a:lnTo>
                  <a:pt x="0" y="45115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93945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0" y="0"/>
            <a:ext cx="9144000" cy="884466"/>
          </a:xfrm>
          <a:prstGeom prst="rect">
            <a:avLst/>
          </a:prstGeom>
        </p:spPr>
        <p:txBody>
          <a:bodyPr anchor="ctr"/>
          <a:lstStyle>
            <a:lvl1pPr algn="ctr">
              <a:defRPr>
                <a:solidFill>
                  <a:schemeClr val="tx1">
                    <a:lumMod val="75000"/>
                    <a:lumOff val="25000"/>
                  </a:schemeClr>
                </a:solidFill>
                <a:latin typeface="+mn-lt"/>
                <a:cs typeface="Arial" pitchFamily="34" charset="0"/>
              </a:defRPr>
            </a:lvl1pPr>
          </a:lstStyle>
          <a:p>
            <a:r>
              <a:rPr lang="en-US" altLang="ko-KR" dirty="0"/>
              <a:t> Free PPT _ Click to add title</a:t>
            </a:r>
            <a:endParaRPr lang="ko-KR" altLang="en-US" dirty="0"/>
          </a:p>
        </p:txBody>
      </p:sp>
      <p:sp>
        <p:nvSpPr>
          <p:cNvPr id="2" name="Rectangle 1"/>
          <p:cNvSpPr/>
          <p:nvPr userDrawn="1"/>
        </p:nvSpPr>
        <p:spPr>
          <a:xfrm>
            <a:off x="565878" y="1176692"/>
            <a:ext cx="1871760" cy="30512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Rectangle 9"/>
          <p:cNvSpPr/>
          <p:nvPr userDrawn="1"/>
        </p:nvSpPr>
        <p:spPr>
          <a:xfrm>
            <a:off x="2612855" y="1176061"/>
            <a:ext cx="1871760" cy="30512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0"/>
          <p:cNvSpPr/>
          <p:nvPr userDrawn="1"/>
        </p:nvSpPr>
        <p:spPr>
          <a:xfrm>
            <a:off x="4659832" y="1175430"/>
            <a:ext cx="1871760" cy="30512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11"/>
          <p:cNvSpPr/>
          <p:nvPr userDrawn="1"/>
        </p:nvSpPr>
        <p:spPr>
          <a:xfrm>
            <a:off x="6706810" y="1174799"/>
            <a:ext cx="1871760" cy="30512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Picture Placeholder 2"/>
          <p:cNvSpPr>
            <a:spLocks noGrp="1"/>
          </p:cNvSpPr>
          <p:nvPr>
            <p:ph type="pic" idx="11" hasCustomPrompt="1"/>
          </p:nvPr>
        </p:nvSpPr>
        <p:spPr>
          <a:xfrm>
            <a:off x="825475" y="1320085"/>
            <a:ext cx="1352567" cy="1352567"/>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5" name="Picture Placeholder 2"/>
          <p:cNvSpPr>
            <a:spLocks noGrp="1"/>
          </p:cNvSpPr>
          <p:nvPr>
            <p:ph type="pic" idx="12" hasCustomPrompt="1"/>
          </p:nvPr>
        </p:nvSpPr>
        <p:spPr>
          <a:xfrm>
            <a:off x="6966407" y="1320085"/>
            <a:ext cx="1352567" cy="1352567"/>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6" name="Picture Placeholder 2"/>
          <p:cNvSpPr>
            <a:spLocks noGrp="1"/>
          </p:cNvSpPr>
          <p:nvPr>
            <p:ph type="pic" idx="13" hasCustomPrompt="1"/>
          </p:nvPr>
        </p:nvSpPr>
        <p:spPr>
          <a:xfrm>
            <a:off x="2872452" y="1320085"/>
            <a:ext cx="1352567" cy="1352567"/>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7" name="Picture Placeholder 2"/>
          <p:cNvSpPr>
            <a:spLocks noGrp="1"/>
          </p:cNvSpPr>
          <p:nvPr>
            <p:ph type="pic" idx="14" hasCustomPrompt="1"/>
          </p:nvPr>
        </p:nvSpPr>
        <p:spPr>
          <a:xfrm>
            <a:off x="4919429" y="1320085"/>
            <a:ext cx="1352567" cy="1352567"/>
          </a:xfrm>
          <a:prstGeom prst="ellipse">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90497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2" descr="D:\KBM-정애\014-Fullppt\PNG이미지\모니터.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33754" y="451443"/>
            <a:ext cx="3282039" cy="3272435"/>
          </a:xfrm>
          <a:prstGeom prst="rect">
            <a:avLst/>
          </a:prstGeom>
          <a:noFill/>
          <a:extLst>
            <a:ext uri="{909E8E84-426E-40DD-AFC4-6F175D3DCCD1}">
              <a14:hiddenFill xmlns:a14="http://schemas.microsoft.com/office/drawing/2010/main">
                <a:solidFill>
                  <a:srgbClr val="FFFFFF"/>
                </a:solidFill>
              </a14:hiddenFill>
            </a:ext>
          </a:extLst>
        </p:spPr>
      </p:pic>
      <p:sp>
        <p:nvSpPr>
          <p:cNvPr id="5" name="Picture Placeholder 2"/>
          <p:cNvSpPr>
            <a:spLocks noGrp="1"/>
          </p:cNvSpPr>
          <p:nvPr>
            <p:ph type="pic" idx="11" hasCustomPrompt="1"/>
          </p:nvPr>
        </p:nvSpPr>
        <p:spPr>
          <a:xfrm>
            <a:off x="1363708" y="584771"/>
            <a:ext cx="2991584" cy="2076779"/>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8" name="Picture Placeholder 2"/>
          <p:cNvSpPr>
            <a:spLocks noGrp="1"/>
          </p:cNvSpPr>
          <p:nvPr>
            <p:ph type="pic" idx="12" hasCustomPrompt="1"/>
          </p:nvPr>
        </p:nvSpPr>
        <p:spPr>
          <a:xfrm>
            <a:off x="4143454" y="1295867"/>
            <a:ext cx="3055840" cy="223137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4048149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0"/>
            <a:ext cx="9144000" cy="884466"/>
          </a:xfrm>
          <a:prstGeom prst="rect">
            <a:avLst/>
          </a:prstGeom>
        </p:spPr>
        <p:txBody>
          <a:bodyPr anchor="ctr"/>
          <a:lstStyle>
            <a:lvl1pPr algn="ctr">
              <a:defRPr>
                <a:solidFill>
                  <a:schemeClr val="tx1">
                    <a:lumMod val="75000"/>
                    <a:lumOff val="25000"/>
                  </a:schemeClr>
                </a:solidFill>
                <a:latin typeface="+mj-lt"/>
                <a:cs typeface="Arial" pitchFamily="34" charset="0"/>
              </a:defRPr>
            </a:lvl1pPr>
          </a:lstStyle>
          <a:p>
            <a:r>
              <a:rPr lang="en-US" altLang="ko-KR" dirty="0"/>
              <a:t> Free PPT _ Click to add title</a:t>
            </a:r>
            <a:endParaRPr lang="ko-KR" altLang="en-US" dirty="0"/>
          </a:p>
        </p:txBody>
      </p:sp>
      <p:pic>
        <p:nvPicPr>
          <p:cNvPr id="11" name="Picture 4"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71800" y="2499742"/>
            <a:ext cx="3600400" cy="1831222"/>
          </a:xfrm>
          <a:prstGeom prst="rect">
            <a:avLst/>
          </a:prstGeom>
          <a:noFill/>
          <a:extLst>
            <a:ext uri="{909E8E84-426E-40DD-AFC4-6F175D3DCCD1}">
              <a14:hiddenFill xmlns:a14="http://schemas.microsoft.com/office/drawing/2010/main">
                <a:solidFill>
                  <a:srgbClr val="FFFFFF"/>
                </a:solidFill>
              </a14:hiddenFill>
            </a:ext>
          </a:extLst>
        </p:spPr>
      </p:pic>
      <p:sp>
        <p:nvSpPr>
          <p:cNvPr id="12" name="Picture Placeholder 2"/>
          <p:cNvSpPr>
            <a:spLocks noGrp="1"/>
          </p:cNvSpPr>
          <p:nvPr>
            <p:ph type="pic" idx="12" hasCustomPrompt="1"/>
          </p:nvPr>
        </p:nvSpPr>
        <p:spPr>
          <a:xfrm>
            <a:off x="3753800" y="2764640"/>
            <a:ext cx="1711407" cy="12496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3400998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Picture Placeholder 2"/>
          <p:cNvSpPr>
            <a:spLocks noGrp="1"/>
          </p:cNvSpPr>
          <p:nvPr>
            <p:ph type="pic" idx="12" hasCustomPrompt="1"/>
          </p:nvPr>
        </p:nvSpPr>
        <p:spPr>
          <a:xfrm>
            <a:off x="0" y="-1"/>
            <a:ext cx="9144000" cy="271621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2502024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Picture Placeholder 2"/>
          <p:cNvSpPr>
            <a:spLocks noGrp="1"/>
          </p:cNvSpPr>
          <p:nvPr>
            <p:ph type="pic" idx="13" hasCustomPrompt="1"/>
          </p:nvPr>
        </p:nvSpPr>
        <p:spPr>
          <a:xfrm>
            <a:off x="548178" y="557440"/>
            <a:ext cx="2592000" cy="40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9" name="Picture Placeholder 2"/>
          <p:cNvSpPr>
            <a:spLocks noGrp="1"/>
          </p:cNvSpPr>
          <p:nvPr>
            <p:ph type="pic" idx="14" hasCustomPrompt="1"/>
          </p:nvPr>
        </p:nvSpPr>
        <p:spPr>
          <a:xfrm>
            <a:off x="6012448" y="557440"/>
            <a:ext cx="2592000" cy="40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5" name="Picture Placeholder 2"/>
          <p:cNvSpPr>
            <a:spLocks noGrp="1"/>
          </p:cNvSpPr>
          <p:nvPr>
            <p:ph type="pic" idx="15" hasCustomPrompt="1"/>
          </p:nvPr>
        </p:nvSpPr>
        <p:spPr>
          <a:xfrm>
            <a:off x="3280313" y="557440"/>
            <a:ext cx="2592000" cy="4032000"/>
          </a:xfrm>
          <a:prstGeom prst="rect">
            <a:avLst/>
          </a:prstGeom>
          <a:solidFill>
            <a:schemeClr val="bg1">
              <a:lumMod val="7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Tree>
    <p:extLst>
      <p:ext uri="{BB962C8B-B14F-4D97-AF65-F5344CB8AC3E}">
        <p14:creationId xmlns:p14="http://schemas.microsoft.com/office/powerpoint/2010/main" val="12820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156179"/>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7" r:id="rId3"/>
    <p:sldLayoutId id="2147483671" r:id="rId4"/>
    <p:sldLayoutId id="2147483658" r:id="rId5"/>
    <p:sldLayoutId id="2147483659" r:id="rId6"/>
    <p:sldLayoutId id="2147483673" r:id="rId7"/>
    <p:sldLayoutId id="2147483662" r:id="rId8"/>
    <p:sldLayoutId id="2147483663" r:id="rId9"/>
    <p:sldLayoutId id="2147483664" r:id="rId10"/>
    <p:sldLayoutId id="2147483665" r:id="rId11"/>
    <p:sldLayoutId id="2147483666" r:id="rId12"/>
    <p:sldLayoutId id="2147483667" r:id="rId13"/>
    <p:sldLayoutId id="2147483668" r:id="rId14"/>
    <p:sldLayoutId id="2147483675" r:id="rId15"/>
    <p:sldLayoutId id="2147483674"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709296"/>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5.tmp"/><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tmp"/><Relationship Id="rId5" Type="http://schemas.openxmlformats.org/officeDocument/2006/relationships/image" Target="../media/image6.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9.tmp"/><Relationship Id="rId5" Type="http://schemas.openxmlformats.org/officeDocument/2006/relationships/image" Target="../media/image1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www.crowell.com.tw/" TargetMode="Externa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5.png"/><Relationship Id="rId7"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8.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662"/>
            <a:ext cx="9150509" cy="5147161"/>
          </a:xfrm>
          <a:prstGeom prst="rect">
            <a:avLst/>
          </a:prstGeom>
        </p:spPr>
      </p:pic>
      <p:sp>
        <p:nvSpPr>
          <p:cNvPr id="4" name="矩形 3"/>
          <p:cNvSpPr/>
          <p:nvPr/>
        </p:nvSpPr>
        <p:spPr>
          <a:xfrm>
            <a:off x="0" y="3227"/>
            <a:ext cx="9150508" cy="5140272"/>
          </a:xfrm>
          <a:prstGeom prst="rect">
            <a:avLst/>
          </a:prstGeom>
          <a:solidFill>
            <a:srgbClr val="FAF5DE">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本框 24"/>
          <p:cNvSpPr txBox="1"/>
          <p:nvPr/>
        </p:nvSpPr>
        <p:spPr>
          <a:xfrm>
            <a:off x="611560" y="3253120"/>
            <a:ext cx="8064896" cy="864211"/>
          </a:xfrm>
          <a:prstGeom prst="rect">
            <a:avLst/>
          </a:prstGeom>
          <a:noFill/>
        </p:spPr>
        <p:txBody>
          <a:bodyPr wrap="square" rtlCol="0">
            <a:spAutoFit/>
            <a:scene3d>
              <a:camera prst="orthographicFront"/>
              <a:lightRig rig="threePt" dir="t"/>
            </a:scene3d>
            <a:sp3d contourW="12700"/>
          </a:bodyPr>
          <a:lstStyle/>
          <a:p>
            <a:pPr>
              <a:lnSpc>
                <a:spcPct val="114000"/>
              </a:lnSpc>
            </a:pPr>
            <a:r>
              <a:rPr lang="en-US" altLang="zh-TW" sz="4400" b="1" dirty="0">
                <a:latin typeface="Times New Roman" panose="02020603050405020304" pitchFamily="18" charset="0"/>
                <a:ea typeface="華康古印體" panose="03010509000000000000" pitchFamily="65" charset="-120"/>
                <a:cs typeface="Times New Roman" panose="02020603050405020304" pitchFamily="18" charset="0"/>
              </a:rPr>
              <a:t>2023 Corporate Briefing Session</a:t>
            </a:r>
          </a:p>
        </p:txBody>
      </p:sp>
      <p:pic>
        <p:nvPicPr>
          <p:cNvPr id="6" name="圖片 5">
            <a:extLst>
              <a:ext uri="{FF2B5EF4-FFF2-40B4-BE49-F238E27FC236}">
                <a16:creationId xmlns="" xmlns:a16="http://schemas.microsoft.com/office/drawing/2014/main" id="{E020E86E-441B-4DA9-B445-3A91899B056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53" r="28704" b="43539"/>
          <a:stretch/>
        </p:blipFill>
        <p:spPr>
          <a:xfrm>
            <a:off x="-108520" y="106721"/>
            <a:ext cx="2134927" cy="1869561"/>
          </a:xfrm>
          <a:prstGeom prst="rect">
            <a:avLst/>
          </a:prstGeom>
        </p:spPr>
      </p:pic>
      <p:sp>
        <p:nvSpPr>
          <p:cNvPr id="7" name="文字方塊 6"/>
          <p:cNvSpPr txBox="1"/>
          <p:nvPr/>
        </p:nvSpPr>
        <p:spPr>
          <a:xfrm>
            <a:off x="1619672" y="528112"/>
            <a:ext cx="7236296" cy="1308050"/>
          </a:xfrm>
          <a:prstGeom prst="rect">
            <a:avLst/>
          </a:prstGeom>
          <a:noFill/>
        </p:spPr>
        <p:txBody>
          <a:bodyPr wrap="square" rtlCol="0">
            <a:spAutoFit/>
          </a:bodyPr>
          <a:lstStyle/>
          <a:p>
            <a:r>
              <a:rPr lang="zh-TW" altLang="en-US" sz="4300" dirty="0" smtClean="0">
                <a:latin typeface="標楷體" panose="03000509000000000000" pitchFamily="65" charset="-120"/>
                <a:ea typeface="標楷體" panose="03000509000000000000" pitchFamily="65" charset="-120"/>
              </a:rPr>
              <a:t>皇普建設股份有限公司</a:t>
            </a:r>
            <a:endParaRPr lang="en-US" altLang="zh-TW" sz="4300" dirty="0" smtClean="0">
              <a:latin typeface="標楷體" panose="03000509000000000000" pitchFamily="65" charset="-120"/>
              <a:ea typeface="標楷體" panose="03000509000000000000" pitchFamily="65" charset="-120"/>
            </a:endParaRPr>
          </a:p>
          <a:p>
            <a:r>
              <a:rPr lang="en-US" altLang="zh-TW" sz="3600" dirty="0">
                <a:latin typeface="Times New Roman" panose="02020603050405020304" pitchFamily="18" charset="0"/>
                <a:ea typeface="華康古印體" panose="03010509000000000000" pitchFamily="65" charset="-120"/>
                <a:cs typeface="Times New Roman" panose="02020603050405020304" pitchFamily="18" charset="0"/>
              </a:rPr>
              <a:t>CROWELL DEVELOPMENT CORP</a:t>
            </a:r>
            <a:r>
              <a:rPr lang="en-US" altLang="zh-TW" sz="3600" dirty="0" smtClean="0">
                <a:latin typeface="華康古印體" panose="03010509000000000000" pitchFamily="65" charset="-120"/>
                <a:ea typeface="華康古印體" panose="03010509000000000000" pitchFamily="65" charset="-120"/>
                <a:cs typeface="Times New Roman" panose="02020603050405020304" pitchFamily="18" charset="0"/>
              </a:rPr>
              <a:t>.</a:t>
            </a:r>
            <a:endParaRPr lang="zh-TW" altLang="en-US" sz="3600" dirty="0">
              <a:latin typeface="華康古印體" panose="03010509000000000000" pitchFamily="65" charset="-120"/>
              <a:ea typeface="華康古印體" panose="03010509000000000000" pitchFamily="65" charset="-120"/>
              <a:cs typeface="Times New Roman" panose="02020603050405020304" pitchFamily="18" charset="0"/>
            </a:endParaRPr>
          </a:p>
        </p:txBody>
      </p:sp>
      <p:sp>
        <p:nvSpPr>
          <p:cNvPr id="8" name="文字方塊 7"/>
          <p:cNvSpPr txBox="1"/>
          <p:nvPr/>
        </p:nvSpPr>
        <p:spPr>
          <a:xfrm>
            <a:off x="6712433" y="141864"/>
            <a:ext cx="2143536" cy="400110"/>
          </a:xfrm>
          <a:prstGeom prst="rect">
            <a:avLst/>
          </a:prstGeom>
          <a:noFill/>
        </p:spPr>
        <p:txBody>
          <a:bodyPr wrap="none" rtlCol="0">
            <a:spAutoFit/>
          </a:bodyPr>
          <a:lstStyle/>
          <a:p>
            <a:r>
              <a:rPr lang="en-US" altLang="zh-TW" sz="2000" dirty="0">
                <a:latin typeface="Times New Roman" panose="02020603050405020304" pitchFamily="18" charset="0"/>
                <a:ea typeface="華康古印體" panose="03010509000000000000" pitchFamily="65" charset="-120"/>
                <a:cs typeface="Times New Roman" panose="02020603050405020304" pitchFamily="18" charset="0"/>
              </a:rPr>
              <a:t>Stock Code︰2528</a:t>
            </a:r>
            <a:endParaRPr lang="zh-TW" altLang="en-US" sz="2000" dirty="0">
              <a:latin typeface="Times New Roman" panose="02020603050405020304" pitchFamily="18" charset="0"/>
              <a:ea typeface="華康古印體" panose="03010509000000000000" pitchFamily="65" charset="-120"/>
              <a:cs typeface="Times New Roman" panose="02020603050405020304" pitchFamily="18" charset="0"/>
            </a:endParaRPr>
          </a:p>
        </p:txBody>
      </p:sp>
      <p:sp>
        <p:nvSpPr>
          <p:cNvPr id="2" name="文字方塊 1"/>
          <p:cNvSpPr txBox="1"/>
          <p:nvPr/>
        </p:nvSpPr>
        <p:spPr>
          <a:xfrm>
            <a:off x="7099306" y="4587974"/>
            <a:ext cx="1473480" cy="369332"/>
          </a:xfrm>
          <a:prstGeom prst="rect">
            <a:avLst/>
          </a:prstGeom>
          <a:noFill/>
        </p:spPr>
        <p:txBody>
          <a:bodyPr wrap="none" rtlCol="0">
            <a:spAutoFit/>
          </a:bodyPr>
          <a:lstStyle/>
          <a:p>
            <a:r>
              <a:rPr lang="en-US" altLang="zh-TW" dirty="0" smtClean="0">
                <a:latin typeface="Times New Roman" panose="02020603050405020304" pitchFamily="18" charset="0"/>
                <a:ea typeface="標楷體" panose="03000509000000000000" pitchFamily="65" charset="-120"/>
                <a:cs typeface="Times New Roman" panose="02020603050405020304" pitchFamily="18" charset="0"/>
              </a:rPr>
              <a:t>May 26, 2023</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46307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sp>
        <p:nvSpPr>
          <p:cNvPr id="31" name="TextBox 30"/>
          <p:cNvSpPr txBox="1"/>
          <p:nvPr/>
        </p:nvSpPr>
        <p:spPr>
          <a:xfrm>
            <a:off x="4579099" y="4065137"/>
            <a:ext cx="781407" cy="307777"/>
          </a:xfrm>
          <a:prstGeom prst="rect">
            <a:avLst/>
          </a:prstGeom>
          <a:noFill/>
        </p:spPr>
        <p:txBody>
          <a:bodyPr wrap="square" tIns="0" bIns="0" rtlCol="0" anchor="ctr">
            <a:spAutoFit/>
          </a:bodyPr>
          <a:lstStyle/>
          <a:p>
            <a:r>
              <a:rPr lang="en-US" sz="2000" b="1">
                <a:solidFill>
                  <a:prstClr val="white"/>
                </a:solidFill>
                <a:cs typeface="Arial" pitchFamily="34" charset="0"/>
              </a:rPr>
              <a:t>2017</a:t>
            </a:r>
          </a:p>
        </p:txBody>
      </p:sp>
      <p:grpSp>
        <p:nvGrpSpPr>
          <p:cNvPr id="34" name="群組 33"/>
          <p:cNvGrpSpPr/>
          <p:nvPr/>
        </p:nvGrpSpPr>
        <p:grpSpPr>
          <a:xfrm>
            <a:off x="1475656" y="-38541"/>
            <a:ext cx="7025112" cy="954107"/>
            <a:chOff x="2939462" y="-133446"/>
            <a:chExt cx="5018393" cy="954107"/>
          </a:xfrm>
        </p:grpSpPr>
        <p:sp>
          <p:nvSpPr>
            <p:cNvPr id="35" name="矩形 34"/>
            <p:cNvSpPr/>
            <p:nvPr/>
          </p:nvSpPr>
          <p:spPr>
            <a:xfrm>
              <a:off x="2939462" y="-133446"/>
              <a:ext cx="5018393" cy="954107"/>
            </a:xfrm>
            <a:prstGeom prst="rect">
              <a:avLst/>
            </a:prstGeom>
          </p:spPr>
          <p:txBody>
            <a:bodyPr wrap="square">
              <a:spAutoFit/>
            </a:bodyPr>
            <a:lstStyle/>
            <a:p>
              <a:pPr algn="ctr">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 </a:t>
              </a:r>
            </a:p>
            <a:p>
              <a:pPr algn="ctr">
                <a:defRPr/>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Presale </a:t>
              </a: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projects (under construction)</a:t>
              </a:r>
            </a:p>
          </p:txBody>
        </p:sp>
        <p:cxnSp>
          <p:nvCxnSpPr>
            <p:cNvPr id="37" name="直線接點 36"/>
            <p:cNvCxnSpPr>
              <a:cxnSpLocks/>
            </p:cNvCxnSpPr>
            <p:nvPr/>
          </p:nvCxnSpPr>
          <p:spPr>
            <a:xfrm>
              <a:off x="3011957" y="802658"/>
              <a:ext cx="4762768" cy="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20538"/>
            <a:ext cx="1296144" cy="916316"/>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3416439064"/>
              </p:ext>
            </p:extLst>
          </p:nvPr>
        </p:nvGraphicFramePr>
        <p:xfrm>
          <a:off x="133099" y="966088"/>
          <a:ext cx="8892002" cy="4139999"/>
        </p:xfrm>
        <a:graphic>
          <a:graphicData uri="http://schemas.openxmlformats.org/drawingml/2006/table">
            <a:tbl>
              <a:tblPr firstRow="1" bandRow="1">
                <a:tableStyleId>{22838BEF-8BB2-4498-84A7-C5851F593DF1}</a:tableStyleId>
              </a:tblPr>
              <a:tblGrid>
                <a:gridCol w="1911932">
                  <a:extLst>
                    <a:ext uri="{9D8B030D-6E8A-4147-A177-3AD203B41FA5}">
                      <a16:colId xmlns:a16="http://schemas.microsoft.com/office/drawing/2014/main" xmlns="" val="20000"/>
                    </a:ext>
                  </a:extLst>
                </a:gridCol>
                <a:gridCol w="1396014">
                  <a:extLst>
                    <a:ext uri="{9D8B030D-6E8A-4147-A177-3AD203B41FA5}">
                      <a16:colId xmlns:a16="http://schemas.microsoft.com/office/drawing/2014/main" xmlns="" val="20001"/>
                    </a:ext>
                  </a:extLst>
                </a:gridCol>
                <a:gridCol w="1396014">
                  <a:extLst>
                    <a:ext uri="{9D8B030D-6E8A-4147-A177-3AD203B41FA5}">
                      <a16:colId xmlns:a16="http://schemas.microsoft.com/office/drawing/2014/main" xmlns="" val="20002"/>
                    </a:ext>
                  </a:extLst>
                </a:gridCol>
                <a:gridCol w="1396014">
                  <a:extLst>
                    <a:ext uri="{9D8B030D-6E8A-4147-A177-3AD203B41FA5}">
                      <a16:colId xmlns:a16="http://schemas.microsoft.com/office/drawing/2014/main" xmlns="" val="20003"/>
                    </a:ext>
                  </a:extLst>
                </a:gridCol>
                <a:gridCol w="1396014"/>
                <a:gridCol w="1396014">
                  <a:extLst>
                    <a:ext uri="{9D8B030D-6E8A-4147-A177-3AD203B41FA5}">
                      <a16:colId xmlns:a16="http://schemas.microsoft.com/office/drawing/2014/main" xmlns="" val="20004"/>
                    </a:ext>
                  </a:extLst>
                </a:gridCol>
              </a:tblGrid>
              <a:tr h="733725">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Project name</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The Crowell </a:t>
                      </a:r>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Manor </a:t>
                      </a:r>
                    </a:p>
                    <a:p>
                      <a:pPr algn="ctr" latinLnBrk="0"/>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(presale)</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The Crowell Tower </a:t>
                      </a:r>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100</a:t>
                      </a:r>
                    </a:p>
                    <a:p>
                      <a:pPr algn="ctr" latinLnBrk="0"/>
                      <a:r>
                        <a:rPr lang="en-US" sz="12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(presale)</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Garden </a:t>
                      </a:r>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Avenue</a:t>
                      </a:r>
                      <a:r>
                        <a:rPr lang="en-US" altLang="zh-TW" sz="14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(presale)</a:t>
                      </a:r>
                    </a:p>
                  </a:txBody>
                  <a:tcPr anchor="ctr"/>
                </a:tc>
                <a:tc>
                  <a:txBody>
                    <a:bodyPr/>
                    <a:lstStyle/>
                    <a:p>
                      <a:pPr algn="ctr" latinLnBrk="0"/>
                      <a:r>
                        <a:rPr lang="en-US" sz="1400" b="1" kern="1200" dirty="0" err="1"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Dazhu</a:t>
                      </a:r>
                      <a:r>
                        <a:rPr lang="en-US" sz="1400" b="1"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1"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 Phase 1 </a:t>
                      </a:r>
                      <a:r>
                        <a:rPr lang="en-US" altLang="zh-TW" sz="1200" b="1"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(undisclosed sale)</a:t>
                      </a:r>
                      <a:endParaRPr lang="en-US" sz="1200" b="1"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Grand Total</a:t>
                      </a:r>
                    </a:p>
                  </a:txBody>
                  <a:tcPr anchor="ctr"/>
                </a:tc>
                <a:extLst>
                  <a:ext uri="{0D108BD9-81ED-4DB2-BD59-A6C34878D82A}">
                    <a16:rowId xmlns:a16="http://schemas.microsoft.com/office/drawing/2014/main" xmlns="" val="10000"/>
                  </a:ext>
                </a:extLst>
              </a:tr>
              <a:tr h="519722">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Location</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North District, Taichung City</a:t>
                      </a:r>
                    </a:p>
                  </a:txBody>
                  <a:tcPr anchor="ctr"/>
                </a:tc>
                <a:tc>
                  <a:txBody>
                    <a:bodyPr/>
                    <a:lstStyle/>
                    <a:p>
                      <a:pPr algn="ctr" latinLnBrk="0"/>
                      <a:r>
                        <a:rPr lang="en-US" sz="1400" dirty="0" err="1">
                          <a:latin typeface="Times New Roman" panose="02020603050405020304" pitchFamily="18" charset="0"/>
                          <a:ea typeface="標楷體" panose="03000509000000000000" pitchFamily="65" charset="-120"/>
                          <a:cs typeface="Times New Roman" panose="02020603050405020304" pitchFamily="18" charset="0"/>
                        </a:rPr>
                        <a:t>Lingya</a:t>
                      </a:r>
                      <a:r>
                        <a:rPr lang="en-US" sz="1400" dirty="0">
                          <a:latin typeface="Times New Roman" panose="02020603050405020304" pitchFamily="18" charset="0"/>
                          <a:ea typeface="標楷體" panose="03000509000000000000" pitchFamily="65" charset="-120"/>
                          <a:cs typeface="Times New Roman" panose="02020603050405020304" pitchFamily="18" charset="0"/>
                        </a:rPr>
                        <a:t> District, Kaohsiung City</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Zhongli District, Taoyuan City</a:t>
                      </a:r>
                    </a:p>
                  </a:txBody>
                  <a:tcPr anchor="ctr"/>
                </a:tc>
                <a:tc>
                  <a:txBody>
                    <a:bodyPr/>
                    <a:lstStyle/>
                    <a:p>
                      <a:pPr algn="ctr" latinLnBrk="0"/>
                      <a:r>
                        <a:rPr lang="en-US" altLang="zh-TW" sz="1400" kern="1200" dirty="0" err="1"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Luzhu</a:t>
                      </a:r>
                      <a:r>
                        <a:rPr lang="en-US" altLang="zh-TW" sz="14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 District, Taoyuan City</a:t>
                      </a:r>
                      <a:endParaRPr lang="en-US" altLang="zh-TW" sz="14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l" rtl="0" latinLnBrk="0"/>
                      <a:endParaRPr lang="zh-TW" altLang="en-US" sz="1400" dirty="0">
                        <a:solidFill>
                          <a:schemeClr val="tx2">
                            <a:lumMod val="40000"/>
                            <a:lumOff val="60000"/>
                          </a:schemeClr>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xmlns="" val="10001"/>
                  </a:ext>
                </a:extLst>
              </a:tr>
              <a:tr h="326621">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Base area</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3,414.02 ping</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769.86 ping</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1,872.26 ping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1,332.27 ping</a:t>
                      </a:r>
                      <a:endParaRPr lang="zh-TW" altLang="en-US" sz="14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7,388.41 </a:t>
                      </a:r>
                      <a:r>
                        <a:rPr lang="en-US" sz="1400" dirty="0">
                          <a:latin typeface="Times New Roman" panose="02020603050405020304" pitchFamily="18" charset="0"/>
                          <a:ea typeface="標楷體" panose="03000509000000000000" pitchFamily="65" charset="-120"/>
                          <a:cs typeface="Times New Roman" panose="02020603050405020304" pitchFamily="18" charset="0"/>
                        </a:rPr>
                        <a:t>ping</a:t>
                      </a:r>
                    </a:p>
                  </a:txBody>
                  <a:tcPr anchor="ctr"/>
                </a:tc>
                <a:extLst>
                  <a:ext uri="{0D108BD9-81ED-4DB2-BD59-A6C34878D82A}">
                    <a16:rowId xmlns:a16="http://schemas.microsoft.com/office/drawing/2014/main" xmlns="" val="10002"/>
                  </a:ext>
                </a:extLst>
              </a:tr>
              <a:tr h="733725">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Expected year of completion</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Expected to be completed in 2024</a:t>
                      </a:r>
                    </a:p>
                  </a:txBody>
                  <a:tcPr anchor="ctr"/>
                </a:tc>
                <a:tc>
                  <a:txBody>
                    <a:bodyPr/>
                    <a:lstStyle/>
                    <a:p>
                      <a:pPr algn="ctr" latinLnBrk="0"/>
                      <a:r>
                        <a:rPr lang="en-US" sz="14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Expected to be completed in 2024</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Expected to be completed in 2024</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Expected to be completed in 2025</a:t>
                      </a:r>
                    </a:p>
                  </a:txBody>
                  <a:tcPr anchor="ctr"/>
                </a:tc>
                <a:tc>
                  <a:txBody>
                    <a:bodyPr/>
                    <a:lstStyle/>
                    <a:p>
                      <a:pPr algn="l" rtl="0" latinLnBrk="0"/>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xmlns="" val="10003"/>
                  </a:ext>
                </a:extLst>
              </a:tr>
              <a:tr h="326621">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Number of floors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B4 to 24th floor</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B5 to 24th floor</a:t>
                      </a: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B</a:t>
                      </a: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4</a:t>
                      </a:r>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sz="1400" dirty="0">
                          <a:latin typeface="Times New Roman" panose="02020603050405020304" pitchFamily="18" charset="0"/>
                          <a:ea typeface="標楷體" panose="03000509000000000000" pitchFamily="65" charset="-120"/>
                          <a:cs typeface="Times New Roman" panose="02020603050405020304" pitchFamily="18" charset="0"/>
                        </a:rPr>
                        <a:t>to 19th floor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B4 to 20th floor</a:t>
                      </a:r>
                    </a:p>
                  </a:txBody>
                  <a:tcPr anchor="ctr"/>
                </a:tc>
                <a:tc>
                  <a:txBody>
                    <a:bodyPr/>
                    <a:lstStyle/>
                    <a:p>
                      <a:pPr algn="l" rtl="0" latinLnBrk="0"/>
                      <a:endParaRPr lang="zh-TW" altLang="en-US" sz="1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xmlns="" val="10004"/>
                  </a:ext>
                </a:extLst>
              </a:tr>
              <a:tr h="326621">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Number of households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920 units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367 unites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372 unites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288 unites</a:t>
                      </a: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1,947 </a:t>
                      </a:r>
                      <a:r>
                        <a:rPr lang="en-US" sz="1400" dirty="0">
                          <a:latin typeface="Times New Roman" panose="02020603050405020304" pitchFamily="18" charset="0"/>
                          <a:ea typeface="標楷體" panose="03000509000000000000" pitchFamily="65" charset="-120"/>
                          <a:cs typeface="Times New Roman" panose="02020603050405020304" pitchFamily="18" charset="0"/>
                        </a:rPr>
                        <a:t>unites</a:t>
                      </a:r>
                    </a:p>
                  </a:txBody>
                  <a:tcPr anchor="ctr"/>
                </a:tc>
                <a:extLst>
                  <a:ext uri="{0D108BD9-81ED-4DB2-BD59-A6C34878D82A}">
                    <a16:rowId xmlns:a16="http://schemas.microsoft.com/office/drawing/2014/main" xmlns="" val="10005"/>
                  </a:ext>
                </a:extLst>
              </a:tr>
              <a:tr h="326621">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Number of stores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16 unites</a:t>
                      </a:r>
                    </a:p>
                  </a:txBody>
                  <a:tcPr anchor="ctr"/>
                </a:tc>
                <a:tc>
                  <a:txBody>
                    <a:bodyPr/>
                    <a:lstStyle/>
                    <a:p>
                      <a:pPr algn="ctr" latinLnBrk="0"/>
                      <a:r>
                        <a:rPr lang="en-US" sz="1400">
                          <a:latin typeface="Times New Roman" panose="02020603050405020304" pitchFamily="18" charset="0"/>
                          <a:ea typeface="標楷體" panose="03000509000000000000" pitchFamily="65" charset="-120"/>
                          <a:cs typeface="Times New Roman" panose="02020603050405020304" pitchFamily="18" charset="0"/>
                        </a:rPr>
                        <a:t>9 unites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14 unites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11 unites</a:t>
                      </a: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50 </a:t>
                      </a:r>
                      <a:r>
                        <a:rPr lang="en-US" sz="1400" dirty="0">
                          <a:latin typeface="Times New Roman" panose="02020603050405020304" pitchFamily="18" charset="0"/>
                          <a:ea typeface="標楷體" panose="03000509000000000000" pitchFamily="65" charset="-120"/>
                          <a:cs typeface="Times New Roman" panose="02020603050405020304" pitchFamily="18" charset="0"/>
                        </a:rPr>
                        <a:t>unites</a:t>
                      </a:r>
                    </a:p>
                  </a:txBody>
                  <a:tcPr anchor="ctr"/>
                </a:tc>
                <a:extLst>
                  <a:ext uri="{0D108BD9-81ED-4DB2-BD59-A6C34878D82A}">
                    <a16:rowId xmlns:a16="http://schemas.microsoft.com/office/drawing/2014/main" xmlns="" val="10006"/>
                  </a:ext>
                </a:extLst>
              </a:tr>
              <a:tr h="326621">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Total number of units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936 unites</a:t>
                      </a:r>
                    </a:p>
                  </a:txBody>
                  <a:tcPr anchor="ctr"/>
                </a:tc>
                <a:tc>
                  <a:txBody>
                    <a:bodyPr/>
                    <a:lstStyle/>
                    <a:p>
                      <a:pPr algn="ctr" latinLnBrk="0"/>
                      <a:r>
                        <a:rPr lang="en-US" sz="1400">
                          <a:latin typeface="Times New Roman" panose="02020603050405020304" pitchFamily="18" charset="0"/>
                          <a:ea typeface="標楷體" panose="03000509000000000000" pitchFamily="65" charset="-120"/>
                          <a:cs typeface="Times New Roman" panose="02020603050405020304" pitchFamily="18" charset="0"/>
                        </a:rPr>
                        <a:t>376 unites</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386 unites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299 unites</a:t>
                      </a: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1,997 </a:t>
                      </a:r>
                      <a:r>
                        <a:rPr lang="en-US" sz="1400" dirty="0">
                          <a:latin typeface="Times New Roman" panose="02020603050405020304" pitchFamily="18" charset="0"/>
                          <a:ea typeface="標楷體" panose="03000509000000000000" pitchFamily="65" charset="-120"/>
                          <a:cs typeface="Times New Roman" panose="02020603050405020304" pitchFamily="18" charset="0"/>
                        </a:rPr>
                        <a:t>unites</a:t>
                      </a:r>
                    </a:p>
                  </a:txBody>
                  <a:tcPr anchor="ctr"/>
                </a:tc>
                <a:extLst>
                  <a:ext uri="{0D108BD9-81ED-4DB2-BD59-A6C34878D82A}">
                    <a16:rowId xmlns:a16="http://schemas.microsoft.com/office/drawing/2014/main" xmlns="" val="10007"/>
                  </a:ext>
                </a:extLst>
              </a:tr>
              <a:tr h="519722">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Number of car parking spots</a:t>
                      </a:r>
                    </a:p>
                  </a:txBody>
                  <a:tcPr anchor="ctr"/>
                </a:tc>
                <a:tc>
                  <a:txBody>
                    <a:bodyPr/>
                    <a:lstStyle/>
                    <a:p>
                      <a:pPr algn="ctr" latinLnBrk="0"/>
                      <a:r>
                        <a:rPr lang="en-US" sz="1400">
                          <a:latin typeface="Times New Roman" panose="02020603050405020304" pitchFamily="18" charset="0"/>
                          <a:ea typeface="標楷體" panose="03000509000000000000" pitchFamily="65" charset="-120"/>
                          <a:cs typeface="Times New Roman" panose="02020603050405020304" pitchFamily="18" charset="0"/>
                        </a:rPr>
                        <a:t>949</a:t>
                      </a:r>
                    </a:p>
                  </a:txBody>
                  <a:tcPr anchor="ctr"/>
                </a:tc>
                <a:tc>
                  <a:txBody>
                    <a:bodyPr/>
                    <a:lstStyle/>
                    <a:p>
                      <a:pPr algn="ctr" latinLnBrk="0"/>
                      <a:r>
                        <a:rPr lang="en-US" sz="1400">
                          <a:latin typeface="Times New Roman" panose="02020603050405020304" pitchFamily="18" charset="0"/>
                          <a:ea typeface="標楷體" panose="03000509000000000000" pitchFamily="65" charset="-120"/>
                          <a:cs typeface="Times New Roman" panose="02020603050405020304" pitchFamily="18" charset="0"/>
                        </a:rPr>
                        <a:t>263</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443</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dirty="0" smtClean="0">
                          <a:latin typeface="Times New Roman" panose="02020603050405020304" pitchFamily="18" charset="0"/>
                          <a:ea typeface="標楷體" panose="03000509000000000000" pitchFamily="65" charset="-120"/>
                          <a:cs typeface="Times New Roman" panose="02020603050405020304" pitchFamily="18" charset="0"/>
                        </a:rPr>
                        <a:t>302</a:t>
                      </a:r>
                    </a:p>
                  </a:txBody>
                  <a:tcPr anchor="ctr"/>
                </a:tc>
                <a:tc>
                  <a:txBody>
                    <a:bodyPr/>
                    <a:lstStyle/>
                    <a:p>
                      <a:pPr algn="ctr" latinLnBrk="0"/>
                      <a:r>
                        <a:rPr lang="en-US" sz="1400" dirty="0" smtClean="0">
                          <a:latin typeface="Times New Roman" panose="02020603050405020304" pitchFamily="18" charset="0"/>
                          <a:ea typeface="標楷體" panose="03000509000000000000" pitchFamily="65" charset="-120"/>
                          <a:cs typeface="Times New Roman" panose="02020603050405020304" pitchFamily="18" charset="0"/>
                        </a:rPr>
                        <a:t>1,957</a:t>
                      </a:r>
                      <a:endParaRPr lang="en-US" sz="14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8"/>
                  </a:ext>
                </a:extLst>
              </a:tr>
            </a:tbl>
          </a:graphicData>
        </a:graphic>
      </p:graphicFrame>
      <p:sp>
        <p:nvSpPr>
          <p:cNvPr id="10" name="Round Same Side Corner Rectangle 6">
            <a:extLst>
              <a:ext uri="{FF2B5EF4-FFF2-40B4-BE49-F238E27FC236}">
                <a16:creationId xmlns:a16="http://schemas.microsoft.com/office/drawing/2014/main" xmlns="" id="{5E452DB9-650F-4617-9C8C-74FEA26E6E29}"/>
              </a:ext>
            </a:extLst>
          </p:cNvPr>
          <p:cNvSpPr/>
          <p:nvPr/>
        </p:nvSpPr>
        <p:spPr>
          <a:xfrm rot="2700000">
            <a:off x="1853291" y="390581"/>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3420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aphicFrame>
        <p:nvGraphicFramePr>
          <p:cNvPr id="8" name="表格 7"/>
          <p:cNvGraphicFramePr>
            <a:graphicFrameLocks noGrp="1"/>
          </p:cNvGraphicFramePr>
          <p:nvPr>
            <p:extLst>
              <p:ext uri="{D42A27DB-BD31-4B8C-83A1-F6EECF244321}">
                <p14:modId xmlns:p14="http://schemas.microsoft.com/office/powerpoint/2010/main" val="2202790625"/>
              </p:ext>
            </p:extLst>
          </p:nvPr>
        </p:nvGraphicFramePr>
        <p:xfrm>
          <a:off x="323528" y="1131590"/>
          <a:ext cx="8563068" cy="2880000"/>
        </p:xfrm>
        <a:graphic>
          <a:graphicData uri="http://schemas.openxmlformats.org/drawingml/2006/table">
            <a:tbl>
              <a:tblPr firstRow="1" bandRow="1">
                <a:tableStyleId>{22838BEF-8BB2-4498-84A7-C5851F593DF1}</a:tableStyleId>
              </a:tblPr>
              <a:tblGrid>
                <a:gridCol w="1647827">
                  <a:extLst>
                    <a:ext uri="{9D8B030D-6E8A-4147-A177-3AD203B41FA5}">
                      <a16:colId xmlns:a16="http://schemas.microsoft.com/office/drawing/2014/main" xmlns="" val="20000"/>
                    </a:ext>
                  </a:extLst>
                </a:gridCol>
                <a:gridCol w="2738777">
                  <a:extLst>
                    <a:ext uri="{9D8B030D-6E8A-4147-A177-3AD203B41FA5}">
                      <a16:colId xmlns:a16="http://schemas.microsoft.com/office/drawing/2014/main" xmlns="" val="20001"/>
                    </a:ext>
                  </a:extLst>
                </a:gridCol>
                <a:gridCol w="1656184">
                  <a:extLst>
                    <a:ext uri="{9D8B030D-6E8A-4147-A177-3AD203B41FA5}">
                      <a16:colId xmlns:a16="http://schemas.microsoft.com/office/drawing/2014/main" xmlns="" val="20002"/>
                    </a:ext>
                  </a:extLst>
                </a:gridCol>
                <a:gridCol w="1224136">
                  <a:extLst>
                    <a:ext uri="{9D8B030D-6E8A-4147-A177-3AD203B41FA5}">
                      <a16:colId xmlns:a16="http://schemas.microsoft.com/office/drawing/2014/main" xmlns="" val="20003"/>
                    </a:ext>
                  </a:extLst>
                </a:gridCol>
                <a:gridCol w="1296144">
                  <a:extLst>
                    <a:ext uri="{9D8B030D-6E8A-4147-A177-3AD203B41FA5}">
                      <a16:colId xmlns:a16="http://schemas.microsoft.com/office/drawing/2014/main" xmlns="" val="20004"/>
                    </a:ext>
                  </a:extLst>
                </a:gridCol>
              </a:tblGrid>
              <a:tr h="6476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Location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Site location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Type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Times New Roman" panose="02020603050405020304" pitchFamily="18" charset="0"/>
                          <a:ea typeface="標楷體" panose="03000509000000000000" pitchFamily="65" charset="-120"/>
                          <a:cs typeface="Times New Roman" panose="02020603050405020304" pitchFamily="18" charset="0"/>
                        </a:rPr>
                        <a:t>Base area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Times New Roman" panose="02020603050405020304" pitchFamily="18" charset="0"/>
                          <a:ea typeface="標楷體" panose="03000509000000000000" pitchFamily="65" charset="-120"/>
                          <a:cs typeface="Times New Roman" panose="02020603050405020304" pitchFamily="18" charset="0"/>
                        </a:rPr>
                        <a:t>Current progress</a:t>
                      </a:r>
                    </a:p>
                  </a:txBody>
                  <a:tcPr anchor="ctr"/>
                </a:tc>
                <a:extLst>
                  <a:ext uri="{0D108BD9-81ED-4DB2-BD59-A6C34878D82A}">
                    <a16:rowId xmlns:a16="http://schemas.microsoft.com/office/drawing/2014/main" xmlns="" val="10000"/>
                  </a:ext>
                </a:extLst>
              </a:tr>
              <a:tr h="7923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Zhongli District, Taoyuan City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err="1">
                          <a:latin typeface="Times New Roman" panose="02020603050405020304" pitchFamily="18" charset="0"/>
                          <a:ea typeface="標楷體" panose="03000509000000000000" pitchFamily="65" charset="-120"/>
                          <a:cs typeface="Times New Roman" panose="02020603050405020304" pitchFamily="18" charset="0"/>
                        </a:rPr>
                        <a:t>Qingpu</a:t>
                      </a:r>
                      <a:r>
                        <a:rPr lang="en-US" sz="1400" dirty="0">
                          <a:latin typeface="Times New Roman" panose="02020603050405020304" pitchFamily="18" charset="0"/>
                          <a:ea typeface="標楷體" panose="03000509000000000000" pitchFamily="65" charset="-120"/>
                          <a:cs typeface="Times New Roman" panose="02020603050405020304" pitchFamily="18" charset="0"/>
                        </a:rPr>
                        <a:t> -- Residential (Qing-Ping Section)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Residential</a:t>
                      </a:r>
                    </a:p>
                  </a:txBody>
                  <a:tcPr anchor="ctr"/>
                </a:tc>
                <a:tc>
                  <a:txBody>
                    <a:bodyPr/>
                    <a:lstStyle/>
                    <a:p>
                      <a:pPr algn="r" latinLnBrk="0"/>
                      <a:r>
                        <a:rPr lang="en-US" sz="1400">
                          <a:latin typeface="Times New Roman" panose="02020603050405020304" pitchFamily="18" charset="0"/>
                          <a:ea typeface="標楷體" panose="03000509000000000000" pitchFamily="65" charset="-120"/>
                          <a:cs typeface="Times New Roman" panose="02020603050405020304" pitchFamily="18" charset="0"/>
                        </a:rPr>
                        <a:t>907.05 ping</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Under Planning</a:t>
                      </a:r>
                    </a:p>
                  </a:txBody>
                  <a:tcPr anchor="ctr"/>
                </a:tc>
                <a:extLst>
                  <a:ext uri="{0D108BD9-81ED-4DB2-BD59-A6C34878D82A}">
                    <a16:rowId xmlns:a16="http://schemas.microsoft.com/office/drawing/2014/main" xmlns="" val="10001"/>
                  </a:ext>
                </a:extLst>
              </a:tr>
              <a:tr h="720000">
                <a:tc>
                  <a:txBody>
                    <a:bodyPr/>
                    <a:lstStyle/>
                    <a:p>
                      <a:pPr algn="ctr" latinLnBrk="0"/>
                      <a:r>
                        <a:rPr lang="en-US" sz="1400" dirty="0" err="1">
                          <a:latin typeface="Times New Roman" panose="02020603050405020304" pitchFamily="18" charset="0"/>
                          <a:ea typeface="標楷體" panose="03000509000000000000" pitchFamily="65" charset="-120"/>
                          <a:cs typeface="Times New Roman" panose="02020603050405020304" pitchFamily="18" charset="0"/>
                        </a:rPr>
                        <a:t>Luzhu</a:t>
                      </a:r>
                      <a:r>
                        <a:rPr lang="en-US" sz="1400" dirty="0">
                          <a:latin typeface="Times New Roman" panose="02020603050405020304" pitchFamily="18" charset="0"/>
                          <a:ea typeface="標楷體" panose="03000509000000000000" pitchFamily="65" charset="-120"/>
                          <a:cs typeface="Times New Roman" panose="02020603050405020304" pitchFamily="18" charset="0"/>
                        </a:rPr>
                        <a:t> District, Taoyuan City</a:t>
                      </a:r>
                    </a:p>
                  </a:txBody>
                  <a:tcPr anchor="ctr"/>
                </a:tc>
                <a:tc>
                  <a:txBody>
                    <a:bodyPr/>
                    <a:lstStyle/>
                    <a:p>
                      <a:pPr algn="l"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A10 Rezoning Area -- Residential (Xin-Bi Section)</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Type 2 Residential</a:t>
                      </a:r>
                    </a:p>
                  </a:txBody>
                  <a:tcPr anchor="ctr"/>
                </a:tc>
                <a:tc>
                  <a:txBody>
                    <a:bodyPr/>
                    <a:lstStyle/>
                    <a:p>
                      <a:pPr algn="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1,866.23 ping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Times New Roman" panose="02020603050405020304" pitchFamily="18" charset="0"/>
                          <a:ea typeface="標楷體" panose="03000509000000000000" pitchFamily="65" charset="-120"/>
                          <a:cs typeface="Times New Roman" panose="02020603050405020304" pitchFamily="18" charset="0"/>
                        </a:rPr>
                        <a:t>Under Planning</a:t>
                      </a:r>
                    </a:p>
                  </a:txBody>
                  <a:tcPr anchor="ctr"/>
                </a:tc>
                <a:extLst>
                  <a:ext uri="{0D108BD9-81ED-4DB2-BD59-A6C34878D82A}">
                    <a16:rowId xmlns:a16="http://schemas.microsoft.com/office/drawing/2014/main" xmlns="" val="10003"/>
                  </a:ext>
                </a:extLst>
              </a:tr>
              <a:tr h="720000">
                <a:tc>
                  <a:txBody>
                    <a:bodyPr/>
                    <a:lstStyle/>
                    <a:p>
                      <a:pPr algn="ctr" latinLnBrk="0"/>
                      <a:r>
                        <a:rPr lang="en-US" sz="1400">
                          <a:latin typeface="Times New Roman" panose="02020603050405020304" pitchFamily="18" charset="0"/>
                          <a:ea typeface="標楷體" panose="03000509000000000000" pitchFamily="65" charset="-120"/>
                          <a:cs typeface="Times New Roman" panose="02020603050405020304" pitchFamily="18" charset="0"/>
                        </a:rPr>
                        <a:t>Yingge District, New Taipei City</a:t>
                      </a:r>
                    </a:p>
                  </a:txBody>
                  <a:tcPr anchor="ctr"/>
                </a:tc>
                <a:tc>
                  <a:txBody>
                    <a:bodyPr/>
                    <a:lstStyle/>
                    <a:p>
                      <a:pPr algn="l" latinLnBrk="0"/>
                      <a:r>
                        <a:rPr lang="en-US" sz="1400" dirty="0" err="1">
                          <a:latin typeface="Times New Roman" panose="02020603050405020304" pitchFamily="18" charset="0"/>
                          <a:ea typeface="標楷體" panose="03000509000000000000" pitchFamily="65" charset="-120"/>
                          <a:cs typeface="Times New Roman" panose="02020603050405020304" pitchFamily="18" charset="0"/>
                        </a:rPr>
                        <a:t>Yingge</a:t>
                      </a:r>
                      <a:r>
                        <a:rPr lang="en-US" sz="1400" dirty="0">
                          <a:latin typeface="Times New Roman" panose="02020603050405020304" pitchFamily="18" charset="0"/>
                          <a:ea typeface="標楷體" panose="03000509000000000000" pitchFamily="65" charset="-120"/>
                          <a:cs typeface="Times New Roman" panose="02020603050405020304" pitchFamily="18" charset="0"/>
                        </a:rPr>
                        <a:t> Old Street -- Residential (National Day Section)</a:t>
                      </a:r>
                    </a:p>
                  </a:txBody>
                  <a:tcPr anchor="ctr"/>
                </a:tc>
                <a:tc>
                  <a:txBody>
                    <a:bodyPr/>
                    <a:lstStyle/>
                    <a:p>
                      <a:pPr algn="ct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Type 1 Residential</a:t>
                      </a:r>
                    </a:p>
                  </a:txBody>
                  <a:tcPr anchor="ctr"/>
                </a:tc>
                <a:tc>
                  <a:txBody>
                    <a:bodyPr/>
                    <a:lstStyle/>
                    <a:p>
                      <a:pPr algn="r" latinLnBrk="0"/>
                      <a:r>
                        <a:rPr lang="en-US" sz="1400" dirty="0">
                          <a:latin typeface="Times New Roman" panose="02020603050405020304" pitchFamily="18" charset="0"/>
                          <a:ea typeface="標楷體" panose="03000509000000000000" pitchFamily="65" charset="-120"/>
                          <a:cs typeface="Times New Roman" panose="02020603050405020304" pitchFamily="18" charset="0"/>
                        </a:rPr>
                        <a:t>2,887.40 ping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Times New Roman" panose="02020603050405020304" pitchFamily="18" charset="0"/>
                          <a:ea typeface="標楷體" panose="03000509000000000000" pitchFamily="65" charset="-120"/>
                          <a:cs typeface="Times New Roman" panose="02020603050405020304" pitchFamily="18" charset="0"/>
                        </a:rPr>
                        <a:t>Under Planning</a:t>
                      </a:r>
                    </a:p>
                  </a:txBody>
                  <a:tcPr anchor="ctr"/>
                </a:tc>
                <a:extLst>
                  <a:ext uri="{0D108BD9-81ED-4DB2-BD59-A6C34878D82A}">
                    <a16:rowId xmlns:a16="http://schemas.microsoft.com/office/drawing/2014/main" xmlns="" val="10004"/>
                  </a:ext>
                </a:extLst>
              </a:tr>
            </a:tbl>
          </a:graphicData>
        </a:graphic>
      </p:graphicFrame>
      <p:grpSp>
        <p:nvGrpSpPr>
          <p:cNvPr id="16" name="群組 15"/>
          <p:cNvGrpSpPr/>
          <p:nvPr/>
        </p:nvGrpSpPr>
        <p:grpSpPr>
          <a:xfrm>
            <a:off x="2322281" y="728"/>
            <a:ext cx="4565562" cy="954107"/>
            <a:chOff x="3327033" y="-213378"/>
            <a:chExt cx="4792051" cy="954107"/>
          </a:xfrm>
        </p:grpSpPr>
        <p:sp>
          <p:nvSpPr>
            <p:cNvPr id="17" name="矩形 16"/>
            <p:cNvSpPr/>
            <p:nvPr/>
          </p:nvSpPr>
          <p:spPr>
            <a:xfrm>
              <a:off x="3793254" y="-213378"/>
              <a:ext cx="4325830" cy="954107"/>
            </a:xfrm>
            <a:prstGeom prst="rect">
              <a:avLst/>
            </a:prstGeom>
          </p:spPr>
          <p:txBody>
            <a:bodyPr wrap="square">
              <a:spAutoFit/>
            </a:bodyPr>
            <a:lstStyle/>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 </a:t>
              </a:r>
              <a:endPar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endParaRPr>
            </a:p>
            <a:p>
              <a:pPr algn="ctr" latinLnBrk="0">
                <a:defRPr/>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2023 Proposal planning</a:t>
              </a:r>
              <a:endPar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endParaRPr>
            </a:p>
          </p:txBody>
        </p:sp>
        <p:sp>
          <p:nvSpPr>
            <p:cNvPr id="18" name="Round Same Side Corner Rectangle 6">
              <a:extLst>
                <a:ext uri="{FF2B5EF4-FFF2-40B4-BE49-F238E27FC236}">
                  <a16:creationId xmlns:a16="http://schemas.microsoft.com/office/drawing/2014/main" xmlns="" id="{5E452DB9-650F-4617-9C8C-74FEA26E6E29}"/>
                </a:ext>
              </a:extLst>
            </p:cNvPr>
            <p:cNvSpPr/>
            <p:nvPr/>
          </p:nvSpPr>
          <p:spPr>
            <a:xfrm rot="2700000">
              <a:off x="3509573" y="218034"/>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cxnSp>
          <p:nvCxnSpPr>
            <p:cNvPr id="19" name="直線接點 18"/>
            <p:cNvCxnSpPr>
              <a:cxnSpLocks/>
            </p:cNvCxnSpPr>
            <p:nvPr/>
          </p:nvCxnSpPr>
          <p:spPr>
            <a:xfrm>
              <a:off x="3483479" y="719605"/>
              <a:ext cx="4633050" cy="19293"/>
            </a:xfrm>
            <a:prstGeom prst="line">
              <a:avLst/>
            </a:prstGeom>
            <a:ln w="4762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3220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pic>
        <p:nvPicPr>
          <p:cNvPr id="2" name="圖片 1"/>
          <p:cNvPicPr>
            <a:picLocks noChangeAspect="1"/>
          </p:cNvPicPr>
          <p:nvPr/>
        </p:nvPicPr>
        <p:blipFill>
          <a:blip r:embed="rId4">
            <a:duotone>
              <a:prstClr val="black"/>
              <a:schemeClr val="accent4">
                <a:tint val="45000"/>
                <a:satMod val="400000"/>
              </a:schemeClr>
            </a:duotone>
          </a:blip>
          <a:stretch>
            <a:fillRect/>
          </a:stretch>
        </p:blipFill>
        <p:spPr>
          <a:xfrm>
            <a:off x="2768861" y="898113"/>
            <a:ext cx="3199989" cy="3838009"/>
          </a:xfrm>
          <a:prstGeom prst="rect">
            <a:avLst/>
          </a:prstGeom>
        </p:spPr>
      </p:pic>
      <p:grpSp>
        <p:nvGrpSpPr>
          <p:cNvPr id="33" name="群組 32"/>
          <p:cNvGrpSpPr/>
          <p:nvPr/>
        </p:nvGrpSpPr>
        <p:grpSpPr>
          <a:xfrm>
            <a:off x="2094670" y="-62972"/>
            <a:ext cx="6225064" cy="1384995"/>
            <a:chOff x="3327033" y="-213378"/>
            <a:chExt cx="4792051" cy="1384995"/>
          </a:xfrm>
        </p:grpSpPr>
        <p:sp>
          <p:nvSpPr>
            <p:cNvPr id="34" name="矩形 33"/>
            <p:cNvSpPr/>
            <p:nvPr/>
          </p:nvSpPr>
          <p:spPr>
            <a:xfrm>
              <a:off x="3793254" y="-213378"/>
              <a:ext cx="4325830" cy="1384995"/>
            </a:xfrm>
            <a:prstGeom prst="rect">
              <a:avLst/>
            </a:prstGeom>
          </p:spPr>
          <p:txBody>
            <a:bodyPr wrap="square">
              <a:spAutoFit/>
            </a:bodyPr>
            <a:lstStyle/>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 </a:t>
              </a:r>
            </a:p>
            <a:p>
              <a:pPr latinLnBrk="0">
                <a:defRPr/>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2023 Proposal </a:t>
              </a: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planning (continued)</a:t>
              </a:r>
            </a:p>
          </p:txBody>
        </p:sp>
        <p:sp>
          <p:nvSpPr>
            <p:cNvPr id="35" name="Round Same Side Corner Rectangle 6">
              <a:extLst>
                <a:ext uri="{FF2B5EF4-FFF2-40B4-BE49-F238E27FC236}">
                  <a16:creationId xmlns:a16="http://schemas.microsoft.com/office/drawing/2014/main" xmlns="" id="{5E452DB9-650F-4617-9C8C-74FEA26E6E29}"/>
                </a:ext>
              </a:extLst>
            </p:cNvPr>
            <p:cNvSpPr/>
            <p:nvPr/>
          </p:nvSpPr>
          <p:spPr>
            <a:xfrm rot="2700000">
              <a:off x="3509573" y="218034"/>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cxnSp>
          <p:nvCxnSpPr>
            <p:cNvPr id="36" name="直線接點 35"/>
            <p:cNvCxnSpPr>
              <a:cxnSpLocks/>
            </p:cNvCxnSpPr>
            <p:nvPr/>
          </p:nvCxnSpPr>
          <p:spPr>
            <a:xfrm>
              <a:off x="3483479" y="719605"/>
              <a:ext cx="4633050" cy="19293"/>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7" name="圖片 3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
        <p:nvSpPr>
          <p:cNvPr id="38" name="Donut 24">
            <a:extLst>
              <a:ext uri="{FF2B5EF4-FFF2-40B4-BE49-F238E27FC236}">
                <a16:creationId xmlns:a16="http://schemas.microsoft.com/office/drawing/2014/main" xmlns="" id="{8BF50A0A-454E-454B-A449-67B53A854FB1}"/>
              </a:ext>
            </a:extLst>
          </p:cNvPr>
          <p:cNvSpPr/>
          <p:nvPr/>
        </p:nvSpPr>
        <p:spPr>
          <a:xfrm>
            <a:off x="4457812" y="1513459"/>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ko-KR" altLang="en-US" dirty="0">
              <a:solidFill>
                <a:prstClr val="black"/>
              </a:solidFill>
              <a:latin typeface="Calibri" panose="020F0502020204030204" pitchFamily="34" charset="0"/>
              <a:cs typeface="Calibri" panose="020F0502020204030204" pitchFamily="34" charset="0"/>
            </a:endParaRPr>
          </a:p>
        </p:txBody>
      </p:sp>
      <p:sp>
        <p:nvSpPr>
          <p:cNvPr id="43" name="Donut 24">
            <a:extLst>
              <a:ext uri="{FF2B5EF4-FFF2-40B4-BE49-F238E27FC236}">
                <a16:creationId xmlns:a16="http://schemas.microsoft.com/office/drawing/2014/main" xmlns="" id="{8BF50A0A-454E-454B-A449-67B53A854FB1}"/>
              </a:ext>
            </a:extLst>
          </p:cNvPr>
          <p:cNvSpPr/>
          <p:nvPr/>
        </p:nvSpPr>
        <p:spPr>
          <a:xfrm>
            <a:off x="4098785" y="1999708"/>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ko-KR" altLang="en-US" dirty="0">
              <a:solidFill>
                <a:prstClr val="black"/>
              </a:solidFill>
              <a:latin typeface="Calibri" panose="020F0502020204030204" pitchFamily="34" charset="0"/>
              <a:cs typeface="Calibri" panose="020F0502020204030204" pitchFamily="34" charset="0"/>
            </a:endParaRPr>
          </a:p>
        </p:txBody>
      </p:sp>
      <p:grpSp>
        <p:nvGrpSpPr>
          <p:cNvPr id="46" name="Group 11"/>
          <p:cNvGrpSpPr/>
          <p:nvPr/>
        </p:nvGrpSpPr>
        <p:grpSpPr>
          <a:xfrm>
            <a:off x="107504" y="3244124"/>
            <a:ext cx="3571418" cy="1909968"/>
            <a:chOff x="2373901" y="4280769"/>
            <a:chExt cx="3632369" cy="1886258"/>
          </a:xfrm>
        </p:grpSpPr>
        <p:sp>
          <p:nvSpPr>
            <p:cNvPr id="47" name="TextBox 12"/>
            <p:cNvSpPr txBox="1"/>
            <p:nvPr/>
          </p:nvSpPr>
          <p:spPr>
            <a:xfrm>
              <a:off x="2373901" y="4700440"/>
              <a:ext cx="3632369" cy="1466587"/>
            </a:xfrm>
            <a:prstGeom prst="rect">
              <a:avLst/>
            </a:prstGeom>
            <a:noFill/>
          </p:spPr>
          <p:txBody>
            <a:bodyPr wrap="square" rtlCol="0">
              <a:spAutoFit/>
            </a:bodyPr>
            <a:lstStyle/>
            <a:p>
              <a:pPr latinLnBrk="0">
                <a:spcBef>
                  <a:spcPts val="300"/>
                </a:spcBef>
              </a:pP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Traffic: HSR Taoyuan Station and MRT Taoyuan Airport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Line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A18 HSR Taoyuan Station</a:t>
              </a:r>
            </a:p>
            <a:p>
              <a:pPr latinLnBrk="0">
                <a:spcBef>
                  <a:spcPts val="300"/>
                </a:spcBef>
              </a:pP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Commercial district: HSR district in front of A18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station,</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altLang="zh-TW"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Gloria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Outlets, Yokohama </a:t>
              </a:r>
              <a:r>
                <a:rPr lang="en-US" sz="11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Hakkeijima</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err="1"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Xpark</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Aquarium, Shin Kong Cinemas,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shopping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centers, IKEA flagship stores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and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other shopping malls, Taoyuan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Museum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of Fine Arts</a:t>
              </a:r>
            </a:p>
          </p:txBody>
        </p:sp>
        <p:sp>
          <p:nvSpPr>
            <p:cNvPr id="48" name="TextBox 13"/>
            <p:cNvSpPr txBox="1"/>
            <p:nvPr/>
          </p:nvSpPr>
          <p:spPr>
            <a:xfrm>
              <a:off x="2373902" y="4280769"/>
              <a:ext cx="2750536" cy="455934"/>
            </a:xfrm>
            <a:prstGeom prst="rect">
              <a:avLst/>
            </a:prstGeom>
            <a:noFill/>
          </p:spPr>
          <p:txBody>
            <a:bodyPr wrap="square" rtlCol="0">
              <a:spAutoFit/>
            </a:bodyPr>
            <a:lstStyle/>
            <a:p>
              <a:pPr latinLnBrk="0"/>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Parcel Numbers 146, 147 and 147-1 in Qing-Ping Section</a:t>
              </a:r>
            </a:p>
          </p:txBody>
        </p:sp>
      </p:grpSp>
      <p:grpSp>
        <p:nvGrpSpPr>
          <p:cNvPr id="66" name="Group 11"/>
          <p:cNvGrpSpPr/>
          <p:nvPr/>
        </p:nvGrpSpPr>
        <p:grpSpPr>
          <a:xfrm>
            <a:off x="5883911" y="3049719"/>
            <a:ext cx="3079520" cy="850474"/>
            <a:chOff x="2350245" y="4310869"/>
            <a:chExt cx="3132076" cy="839915"/>
          </a:xfrm>
        </p:grpSpPr>
        <p:sp>
          <p:nvSpPr>
            <p:cNvPr id="67" name="TextBox 12"/>
            <p:cNvSpPr txBox="1"/>
            <p:nvPr/>
          </p:nvSpPr>
          <p:spPr>
            <a:xfrm>
              <a:off x="2350245" y="4520077"/>
              <a:ext cx="3132076" cy="630707"/>
            </a:xfrm>
            <a:prstGeom prst="rect">
              <a:avLst/>
            </a:prstGeom>
            <a:noFill/>
          </p:spPr>
          <p:txBody>
            <a:bodyPr wrap="square" rtlCol="0">
              <a:spAutoFit/>
            </a:bodyPr>
            <a:lstStyle/>
            <a:p>
              <a:pPr latinLnBrk="0">
                <a:spcBef>
                  <a:spcPts val="300"/>
                </a:spcBef>
              </a:pP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Traffic: A10 MRT Station, National Freeway 1</a:t>
              </a:r>
            </a:p>
            <a:p>
              <a:pPr latinLnBrk="0">
                <a:spcBef>
                  <a:spcPts val="300"/>
                </a:spcBef>
              </a:pP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Commercial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district: COSTCO Taoyuan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err="1"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Nankan</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Store, Tai Mall Shopping Center</a:t>
              </a:r>
            </a:p>
          </p:txBody>
        </p:sp>
        <p:sp>
          <p:nvSpPr>
            <p:cNvPr id="68" name="TextBox 13"/>
            <p:cNvSpPr txBox="1"/>
            <p:nvPr/>
          </p:nvSpPr>
          <p:spPr>
            <a:xfrm>
              <a:off x="2361687" y="4310869"/>
              <a:ext cx="2496157" cy="258362"/>
            </a:xfrm>
            <a:prstGeom prst="rect">
              <a:avLst/>
            </a:prstGeom>
            <a:noFill/>
          </p:spPr>
          <p:txBody>
            <a:bodyPr wrap="square" rtlCol="0">
              <a:spAutoFit/>
            </a:bodyPr>
            <a:lstStyle/>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Parcel Number 323 in Xin-Bi Section</a:t>
              </a:r>
            </a:p>
          </p:txBody>
        </p:sp>
      </p:grpSp>
      <p:cxnSp>
        <p:nvCxnSpPr>
          <p:cNvPr id="92" name="肘形接點 91"/>
          <p:cNvCxnSpPr/>
          <p:nvPr/>
        </p:nvCxnSpPr>
        <p:spPr>
          <a:xfrm flipV="1">
            <a:off x="2915816" y="2127060"/>
            <a:ext cx="1239662" cy="660714"/>
          </a:xfrm>
          <a:prstGeom prst="bentConnector3">
            <a:avLst>
              <a:gd name="adj1" fmla="val 50000"/>
            </a:avLst>
          </a:prstGeom>
          <a:ln w="15875">
            <a:prstDash val="sysDot"/>
          </a:ln>
        </p:spPr>
        <p:style>
          <a:lnRef idx="1">
            <a:schemeClr val="accent1"/>
          </a:lnRef>
          <a:fillRef idx="0">
            <a:schemeClr val="accent1"/>
          </a:fillRef>
          <a:effectRef idx="0">
            <a:schemeClr val="accent1"/>
          </a:effectRef>
          <a:fontRef idx="minor">
            <a:schemeClr val="tx1"/>
          </a:fontRef>
        </p:style>
      </p:cxnSp>
      <p:cxnSp>
        <p:nvCxnSpPr>
          <p:cNvPr id="49" name="肘形接點 48"/>
          <p:cNvCxnSpPr>
            <a:cxnSpLocks/>
          </p:cNvCxnSpPr>
          <p:nvPr/>
        </p:nvCxnSpPr>
        <p:spPr>
          <a:xfrm>
            <a:off x="4834393" y="1836751"/>
            <a:ext cx="1049518" cy="600091"/>
          </a:xfrm>
          <a:prstGeom prst="bentConnector3">
            <a:avLst>
              <a:gd name="adj1" fmla="val 50000"/>
            </a:avLst>
          </a:prstGeom>
          <a:ln w="15875">
            <a:prstDash val="sysDot"/>
          </a:ln>
        </p:spPr>
        <p:style>
          <a:lnRef idx="1">
            <a:schemeClr val="accent1"/>
          </a:lnRef>
          <a:fillRef idx="0">
            <a:schemeClr val="accent1"/>
          </a:fillRef>
          <a:effectRef idx="0">
            <a:schemeClr val="accent1"/>
          </a:effectRef>
          <a:fontRef idx="minor">
            <a:schemeClr val="tx1"/>
          </a:fontRef>
        </p:style>
      </p:cxnSp>
      <p:pic>
        <p:nvPicPr>
          <p:cNvPr id="63" name="圖片 62" descr="畫面剪輯"/>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41785" y="1591639"/>
            <a:ext cx="1956579" cy="1274213"/>
          </a:xfrm>
          <a:prstGeom prst="rect">
            <a:avLst/>
          </a:prstGeom>
          <a:ln w="63500" cap="sq" cmpd="thickThin">
            <a:solidFill>
              <a:srgbClr val="000000"/>
            </a:solidFill>
            <a:prstDash val="solid"/>
            <a:miter lim="800000"/>
          </a:ln>
          <a:effectLst>
            <a:innerShdw blurRad="76200">
              <a:srgbClr val="000000"/>
            </a:innerShdw>
          </a:effectLst>
        </p:spPr>
      </p:pic>
      <p:sp>
        <p:nvSpPr>
          <p:cNvPr id="3" name="文字方塊 2"/>
          <p:cNvSpPr txBox="1"/>
          <p:nvPr/>
        </p:nvSpPr>
        <p:spPr>
          <a:xfrm>
            <a:off x="3098285" y="1715808"/>
            <a:ext cx="1192505" cy="430887"/>
          </a:xfrm>
          <a:prstGeom prst="rect">
            <a:avLst/>
          </a:prstGeom>
          <a:noFill/>
        </p:spPr>
        <p:txBody>
          <a:bodyPr wrap="square" rtlCol="0">
            <a:spAutoFit/>
          </a:bodyPr>
          <a:lstStyle/>
          <a:p>
            <a:pPr latinLnBrk="0"/>
            <a:r>
              <a:rPr lang="en-US" sz="11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Taoyuan City</a:t>
            </a:r>
          </a:p>
          <a:p>
            <a:pPr latinLnBrk="0"/>
            <a:r>
              <a:rPr lang="en-US" sz="11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Zhongli District</a:t>
            </a:r>
          </a:p>
        </p:txBody>
      </p:sp>
      <p:sp>
        <p:nvSpPr>
          <p:cNvPr id="28" name="文字方塊 27"/>
          <p:cNvSpPr txBox="1"/>
          <p:nvPr/>
        </p:nvSpPr>
        <p:spPr>
          <a:xfrm>
            <a:off x="4809153" y="1438873"/>
            <a:ext cx="1094337" cy="430887"/>
          </a:xfrm>
          <a:prstGeom prst="rect">
            <a:avLst/>
          </a:prstGeom>
          <a:noFill/>
        </p:spPr>
        <p:txBody>
          <a:bodyPr wrap="square" rtlCol="0">
            <a:spAutoFit/>
          </a:bodyPr>
          <a:lstStyle/>
          <a:p>
            <a:pPr latinLnBrk="0"/>
            <a:r>
              <a:rPr lang="en-US" sz="11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Taoyuan City</a:t>
            </a:r>
          </a:p>
          <a:p>
            <a:pPr latinLnBrk="0"/>
            <a:r>
              <a:rPr lang="en-US" sz="1100" b="1"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Luzhu</a:t>
            </a:r>
            <a:r>
              <a:rPr lang="en-US" sz="11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District</a:t>
            </a:r>
          </a:p>
        </p:txBody>
      </p:sp>
      <p:sp>
        <p:nvSpPr>
          <p:cNvPr id="4" name="文字方塊 3"/>
          <p:cNvSpPr txBox="1"/>
          <p:nvPr/>
        </p:nvSpPr>
        <p:spPr>
          <a:xfrm>
            <a:off x="3589820" y="2547092"/>
            <a:ext cx="1843666" cy="461665"/>
          </a:xfrm>
          <a:prstGeom prst="rect">
            <a:avLst/>
          </a:prstGeom>
          <a:noFill/>
        </p:spPr>
        <p:txBody>
          <a:bodyPr wrap="square" rtlCol="0">
            <a:spAutoFit/>
          </a:bodyPr>
          <a:lstStyle/>
          <a:p>
            <a:pPr latinLnBrk="0"/>
            <a:r>
              <a:rPr lang="en-US"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Taoyuan City</a:t>
            </a:r>
          </a:p>
        </p:txBody>
      </p:sp>
      <p:pic>
        <p:nvPicPr>
          <p:cNvPr id="31" name="圖片 30"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4853" y="1214129"/>
            <a:ext cx="2346788" cy="1970067"/>
          </a:xfrm>
          <a:prstGeom prst="rect">
            <a:avLst/>
          </a:prstGeom>
          <a:ln w="762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788353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grpSp>
        <p:nvGrpSpPr>
          <p:cNvPr id="33" name="群組 32"/>
          <p:cNvGrpSpPr/>
          <p:nvPr/>
        </p:nvGrpSpPr>
        <p:grpSpPr>
          <a:xfrm>
            <a:off x="1998544" y="-89097"/>
            <a:ext cx="5968746" cy="1384995"/>
            <a:chOff x="3011957" y="-198426"/>
            <a:chExt cx="4403145" cy="1384995"/>
          </a:xfrm>
        </p:grpSpPr>
        <p:sp>
          <p:nvSpPr>
            <p:cNvPr id="34" name="矩形 33"/>
            <p:cNvSpPr/>
            <p:nvPr/>
          </p:nvSpPr>
          <p:spPr>
            <a:xfrm>
              <a:off x="3249046" y="-198426"/>
              <a:ext cx="4166056" cy="1384995"/>
            </a:xfrm>
            <a:prstGeom prst="rect">
              <a:avLst/>
            </a:prstGeom>
          </p:spPr>
          <p:txBody>
            <a:bodyPr wrap="square">
              <a:spAutoFit/>
            </a:bodyPr>
            <a:lstStyle/>
            <a:p>
              <a:pPr algn="ctr">
                <a:defRPr/>
              </a:pPr>
              <a:r>
                <a:rPr lang="en-US" sz="2800" b="1" dirty="0">
                  <a:solidFill>
                    <a:prstClr val="black"/>
                  </a:solidFill>
                  <a:latin typeface="Times New Roman" panose="02020603050405020304" pitchFamily="18" charset="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cs typeface="Times New Roman" panose="02020603050405020304" pitchFamily="18" charset="0"/>
                </a:rPr>
                <a:t>– </a:t>
              </a:r>
            </a:p>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2023 Proposal </a:t>
              </a:r>
              <a:r>
                <a:rPr lang="en-US" sz="2800" b="1" dirty="0">
                  <a:solidFill>
                    <a:prstClr val="black"/>
                  </a:solidFill>
                  <a:latin typeface="Times New Roman" panose="02020603050405020304" pitchFamily="18" charset="0"/>
                  <a:cs typeface="Times New Roman" panose="02020603050405020304" pitchFamily="18" charset="0"/>
                </a:rPr>
                <a:t>planning (continued)</a:t>
              </a:r>
            </a:p>
          </p:txBody>
        </p:sp>
        <p:cxnSp>
          <p:nvCxnSpPr>
            <p:cNvPr id="36" name="直線接點 35"/>
            <p:cNvCxnSpPr>
              <a:cxnSpLocks/>
            </p:cNvCxnSpPr>
            <p:nvPr/>
          </p:nvCxnSpPr>
          <p:spPr>
            <a:xfrm>
              <a:off x="3011957" y="726265"/>
              <a:ext cx="4333828" cy="7964"/>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
        <p:nvSpPr>
          <p:cNvPr id="7" name="文字方塊 6"/>
          <p:cNvSpPr txBox="1"/>
          <p:nvPr/>
        </p:nvSpPr>
        <p:spPr>
          <a:xfrm>
            <a:off x="3315581" y="857230"/>
            <a:ext cx="2264531" cy="400110"/>
          </a:xfrm>
          <a:prstGeom prst="rect">
            <a:avLst/>
          </a:prstGeom>
          <a:noFill/>
        </p:spPr>
        <p:txBody>
          <a:bodyPr wrap="none" rtlCol="0">
            <a:spAutoFit/>
          </a:bodyPr>
          <a:lstStyle/>
          <a:p>
            <a:r>
              <a:rPr lang="en-US" sz="20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Qingpu</a:t>
            </a: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special zone</a:t>
            </a:r>
          </a:p>
        </p:txBody>
      </p:sp>
      <p:sp>
        <p:nvSpPr>
          <p:cNvPr id="13" name="Round Same Side Corner Rectangle 6">
            <a:extLst>
              <a:ext uri="{FF2B5EF4-FFF2-40B4-BE49-F238E27FC236}">
                <a16:creationId xmlns:a16="http://schemas.microsoft.com/office/drawing/2014/main" xmlns="" id="{5E452DB9-650F-4617-9C8C-74FEA26E6E29}"/>
              </a:ext>
            </a:extLst>
          </p:cNvPr>
          <p:cNvSpPr/>
          <p:nvPr/>
        </p:nvSpPr>
        <p:spPr>
          <a:xfrm rot="2700000">
            <a:off x="2093057" y="342315"/>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9632" y="1315908"/>
            <a:ext cx="6512200" cy="3662196"/>
          </a:xfrm>
          <a:prstGeom prst="rect">
            <a:avLst/>
          </a:prstGeom>
          <a:ln w="762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386076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grpSp>
        <p:nvGrpSpPr>
          <p:cNvPr id="33" name="群組 32"/>
          <p:cNvGrpSpPr/>
          <p:nvPr/>
        </p:nvGrpSpPr>
        <p:grpSpPr>
          <a:xfrm>
            <a:off x="2211072" y="-89097"/>
            <a:ext cx="5964612" cy="1384995"/>
            <a:chOff x="3011957" y="-198426"/>
            <a:chExt cx="4397515" cy="1384995"/>
          </a:xfrm>
        </p:grpSpPr>
        <p:sp>
          <p:nvSpPr>
            <p:cNvPr id="34" name="矩形 33"/>
            <p:cNvSpPr/>
            <p:nvPr/>
          </p:nvSpPr>
          <p:spPr>
            <a:xfrm>
              <a:off x="3243416" y="-198426"/>
              <a:ext cx="4166056" cy="1384995"/>
            </a:xfrm>
            <a:prstGeom prst="rect">
              <a:avLst/>
            </a:prstGeom>
          </p:spPr>
          <p:txBody>
            <a:bodyPr wrap="square">
              <a:spAutoFit/>
            </a:bodyPr>
            <a:lstStyle/>
            <a:p>
              <a:pPr algn="ctr">
                <a:defRPr/>
              </a:pPr>
              <a:r>
                <a:rPr lang="en-US" sz="2800" b="1" dirty="0">
                  <a:solidFill>
                    <a:prstClr val="black"/>
                  </a:solidFill>
                  <a:latin typeface="Times New Roman" panose="02020603050405020304" pitchFamily="18" charset="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cs typeface="Times New Roman" panose="02020603050405020304" pitchFamily="18" charset="0"/>
                </a:rPr>
                <a:t>– </a:t>
              </a:r>
            </a:p>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2023 Proposal </a:t>
              </a:r>
              <a:r>
                <a:rPr lang="en-US" sz="2800" b="1" dirty="0">
                  <a:solidFill>
                    <a:prstClr val="black"/>
                  </a:solidFill>
                  <a:latin typeface="Times New Roman" panose="02020603050405020304" pitchFamily="18" charset="0"/>
                  <a:cs typeface="Times New Roman" panose="02020603050405020304" pitchFamily="18" charset="0"/>
                </a:rPr>
                <a:t>planning (continued)</a:t>
              </a:r>
            </a:p>
          </p:txBody>
        </p:sp>
        <p:cxnSp>
          <p:nvCxnSpPr>
            <p:cNvPr id="36" name="直線接點 35"/>
            <p:cNvCxnSpPr>
              <a:cxnSpLocks/>
            </p:cNvCxnSpPr>
            <p:nvPr/>
          </p:nvCxnSpPr>
          <p:spPr>
            <a:xfrm>
              <a:off x="3011957" y="726265"/>
              <a:ext cx="4333828" cy="7964"/>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
        <p:nvSpPr>
          <p:cNvPr id="7" name="文字方塊 6"/>
          <p:cNvSpPr txBox="1"/>
          <p:nvPr/>
        </p:nvSpPr>
        <p:spPr>
          <a:xfrm>
            <a:off x="3124175" y="843558"/>
            <a:ext cx="3189206" cy="400110"/>
          </a:xfrm>
          <a:prstGeom prst="rect">
            <a:avLst/>
          </a:prstGeom>
          <a:noFill/>
        </p:spPr>
        <p:txBody>
          <a:bodyPr wrap="none" rtlCol="0">
            <a:spAutoFit/>
          </a:bodyPr>
          <a:lstStyle/>
          <a:p>
            <a:r>
              <a:rPr lang="en-US" altLang="zh-TW"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A10 rezoned area in Taoyuan</a:t>
            </a:r>
          </a:p>
        </p:txBody>
      </p:sp>
      <p:sp>
        <p:nvSpPr>
          <p:cNvPr id="13" name="Round Same Side Corner Rectangle 6">
            <a:extLst>
              <a:ext uri="{FF2B5EF4-FFF2-40B4-BE49-F238E27FC236}">
                <a16:creationId xmlns:a16="http://schemas.microsoft.com/office/drawing/2014/main" xmlns="" id="{5E452DB9-650F-4617-9C8C-74FEA26E6E29}"/>
              </a:ext>
            </a:extLst>
          </p:cNvPr>
          <p:cNvSpPr/>
          <p:nvPr/>
        </p:nvSpPr>
        <p:spPr>
          <a:xfrm rot="2700000">
            <a:off x="2252409" y="342315"/>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pic>
        <p:nvPicPr>
          <p:cNvPr id="3" name="圖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5697" y="1288555"/>
            <a:ext cx="6576015" cy="369808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63289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pic>
        <p:nvPicPr>
          <p:cNvPr id="2" name="圖片 1"/>
          <p:cNvPicPr>
            <a:picLocks noChangeAspect="1"/>
          </p:cNvPicPr>
          <p:nvPr/>
        </p:nvPicPr>
        <p:blipFill>
          <a:blip r:embed="rId5">
            <a:duotone>
              <a:schemeClr val="accent4">
                <a:shade val="45000"/>
                <a:satMod val="135000"/>
              </a:schemeClr>
              <a:prstClr val="white"/>
            </a:duotone>
          </a:blip>
          <a:stretch>
            <a:fillRect/>
          </a:stretch>
        </p:blipFill>
        <p:spPr>
          <a:xfrm>
            <a:off x="4355976" y="914935"/>
            <a:ext cx="4516758" cy="4016934"/>
          </a:xfrm>
          <a:prstGeom prst="rect">
            <a:avLst/>
          </a:prstGeom>
        </p:spPr>
      </p:pic>
      <p:sp>
        <p:nvSpPr>
          <p:cNvPr id="44" name="Donut 24">
            <a:extLst>
              <a:ext uri="{FF2B5EF4-FFF2-40B4-BE49-F238E27FC236}">
                <a16:creationId xmlns:a16="http://schemas.microsoft.com/office/drawing/2014/main" xmlns="" id="{8BF50A0A-454E-454B-A449-67B53A854FB1}"/>
              </a:ext>
            </a:extLst>
          </p:cNvPr>
          <p:cNvSpPr/>
          <p:nvPr/>
        </p:nvSpPr>
        <p:spPr>
          <a:xfrm>
            <a:off x="5110444" y="3097042"/>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ko-KR" altLang="en-US" dirty="0">
              <a:solidFill>
                <a:prstClr val="black"/>
              </a:solidFill>
              <a:latin typeface="Calibri" panose="020F0502020204030204" pitchFamily="34" charset="0"/>
              <a:cs typeface="Calibri" panose="020F0502020204030204" pitchFamily="34" charset="0"/>
            </a:endParaRPr>
          </a:p>
        </p:txBody>
      </p:sp>
      <p:grpSp>
        <p:nvGrpSpPr>
          <p:cNvPr id="76" name="Group 11"/>
          <p:cNvGrpSpPr/>
          <p:nvPr/>
        </p:nvGrpSpPr>
        <p:grpSpPr>
          <a:xfrm>
            <a:off x="683568" y="1206591"/>
            <a:ext cx="3420282" cy="1829151"/>
            <a:chOff x="2227237" y="4328160"/>
            <a:chExt cx="3312137" cy="1806446"/>
          </a:xfrm>
        </p:grpSpPr>
        <p:sp>
          <p:nvSpPr>
            <p:cNvPr id="77" name="TextBox 12"/>
            <p:cNvSpPr txBox="1"/>
            <p:nvPr/>
          </p:nvSpPr>
          <p:spPr>
            <a:xfrm>
              <a:off x="2227237" y="4546435"/>
              <a:ext cx="3298429" cy="1588171"/>
            </a:xfrm>
            <a:prstGeom prst="rect">
              <a:avLst/>
            </a:prstGeom>
            <a:noFill/>
          </p:spPr>
          <p:txBody>
            <a:bodyPr wrap="square" rtlCol="0">
              <a:spAutoFit/>
            </a:bodyPr>
            <a:lstStyle/>
            <a:p>
              <a:pPr latinLnBrk="0">
                <a:spcBef>
                  <a:spcPts val="300"/>
                </a:spcBef>
              </a:pP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Transportation: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Yingge</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Railway Station,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Sanying</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Interchange</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Danan</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Interchange,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err="1"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Shulin</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Interchange, MRT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Sanying</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Line </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LB10</a:t>
              </a:r>
            </a:p>
            <a:p>
              <a:pPr latinLnBrk="0">
                <a:spcBef>
                  <a:spcPts val="300"/>
                </a:spcBef>
              </a:pP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Commercial district: Jian-Guo Market,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Yingge</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Old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Street</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Jian-Guo Elementary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School</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Yingge</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Junior High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r>
              <a:b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br>
              <a:r>
                <a:rPr lang="zh-TW" alt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sz="12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School</a:t>
              </a:r>
              <a:endPar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8" name="TextBox 13"/>
            <p:cNvSpPr txBox="1"/>
            <p:nvPr/>
          </p:nvSpPr>
          <p:spPr>
            <a:xfrm>
              <a:off x="2247622" y="4328160"/>
              <a:ext cx="3291752" cy="273561"/>
            </a:xfrm>
            <a:prstGeom prst="rect">
              <a:avLst/>
            </a:prstGeom>
            <a:noFill/>
          </p:spPr>
          <p:txBody>
            <a:bodyPr wrap="square" rtlCol="0">
              <a:spAutoFit/>
            </a:bodyPr>
            <a:lstStyle/>
            <a:p>
              <a:pPr latinLnBrk="0"/>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Parcel Numbers 1321 and 1315 in </a:t>
              </a:r>
              <a:r>
                <a:rPr lang="en-US" sz="12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Guoqing</a:t>
              </a:r>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Section</a:t>
              </a:r>
            </a:p>
          </p:txBody>
        </p:sp>
      </p:grpSp>
      <p:cxnSp>
        <p:nvCxnSpPr>
          <p:cNvPr id="84" name="肘形接點 83"/>
          <p:cNvCxnSpPr/>
          <p:nvPr/>
        </p:nvCxnSpPr>
        <p:spPr>
          <a:xfrm rot="16200000" flipH="1">
            <a:off x="3746794" y="1601986"/>
            <a:ext cx="1650954" cy="1440705"/>
          </a:xfrm>
          <a:prstGeom prst="bentConnector3">
            <a:avLst>
              <a:gd name="adj1" fmla="val -570"/>
            </a:avLst>
          </a:prstGeom>
          <a:ln w="15875">
            <a:prstDash val="sysDot"/>
          </a:ln>
        </p:spPr>
        <p:style>
          <a:lnRef idx="1">
            <a:schemeClr val="accent1"/>
          </a:lnRef>
          <a:fillRef idx="0">
            <a:schemeClr val="accent1"/>
          </a:fillRef>
          <a:effectRef idx="0">
            <a:schemeClr val="accent1"/>
          </a:effectRef>
          <a:fontRef idx="minor">
            <a:schemeClr val="tx1"/>
          </a:fontRef>
        </p:style>
      </p:cxnSp>
      <p:pic>
        <p:nvPicPr>
          <p:cNvPr id="8" name="圖片 7" descr="畫面剪輯"/>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1088" y="3036889"/>
            <a:ext cx="2863318" cy="1921562"/>
          </a:xfrm>
          <a:prstGeom prst="rect">
            <a:avLst/>
          </a:prstGeom>
          <a:ln w="63500" cap="sq" cmpd="thickThin">
            <a:solidFill>
              <a:srgbClr val="000000"/>
            </a:solidFill>
            <a:prstDash val="solid"/>
            <a:miter lim="800000"/>
          </a:ln>
          <a:effectLst>
            <a:innerShdw blurRad="76200">
              <a:srgbClr val="000000"/>
            </a:innerShdw>
          </a:effectLst>
        </p:spPr>
      </p:pic>
      <p:sp>
        <p:nvSpPr>
          <p:cNvPr id="15" name="文字方塊 14"/>
          <p:cNvSpPr txBox="1"/>
          <p:nvPr/>
        </p:nvSpPr>
        <p:spPr>
          <a:xfrm>
            <a:off x="5292624" y="2594731"/>
            <a:ext cx="1295599" cy="461665"/>
          </a:xfrm>
          <a:prstGeom prst="rect">
            <a:avLst/>
          </a:prstGeom>
          <a:noFill/>
        </p:spPr>
        <p:txBody>
          <a:bodyPr wrap="square" rtlCol="0">
            <a:spAutoFit/>
          </a:bodyPr>
          <a:lstStyle/>
          <a:p>
            <a:pPr latinLnBrk="0"/>
            <a:r>
              <a:rPr lang="en-US" sz="1200" b="1"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Yingge</a:t>
            </a:r>
            <a:r>
              <a:rPr lang="en-US" sz="12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District, New Taipei City</a:t>
            </a:r>
          </a:p>
        </p:txBody>
      </p:sp>
      <p:sp>
        <p:nvSpPr>
          <p:cNvPr id="16" name="文字方塊 15"/>
          <p:cNvSpPr txBox="1"/>
          <p:nvPr/>
        </p:nvSpPr>
        <p:spPr>
          <a:xfrm>
            <a:off x="5544048" y="3084776"/>
            <a:ext cx="2206245" cy="461665"/>
          </a:xfrm>
          <a:prstGeom prst="rect">
            <a:avLst/>
          </a:prstGeom>
          <a:noFill/>
        </p:spPr>
        <p:txBody>
          <a:bodyPr wrap="none" rtlCol="0">
            <a:spAutoFit/>
          </a:bodyPr>
          <a:lstStyle/>
          <a:p>
            <a:pPr latinLnBrk="0"/>
            <a:r>
              <a:rPr lang="en-US" sz="2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New Taipei City</a:t>
            </a:r>
          </a:p>
        </p:txBody>
      </p:sp>
      <p:sp>
        <p:nvSpPr>
          <p:cNvPr id="17" name="Round Same Side Corner Rectangle 6">
            <a:extLst>
              <a:ext uri="{FF2B5EF4-FFF2-40B4-BE49-F238E27FC236}">
                <a16:creationId xmlns:a16="http://schemas.microsoft.com/office/drawing/2014/main" xmlns="" id="{5E452DB9-650F-4617-9C8C-74FEA26E6E29}"/>
              </a:ext>
            </a:extLst>
          </p:cNvPr>
          <p:cNvSpPr/>
          <p:nvPr/>
        </p:nvSpPr>
        <p:spPr>
          <a:xfrm rot="2700000">
            <a:off x="2304960" y="340690"/>
            <a:ext cx="157092" cy="577671"/>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grpSp>
        <p:nvGrpSpPr>
          <p:cNvPr id="18" name="群組 17"/>
          <p:cNvGrpSpPr/>
          <p:nvPr/>
        </p:nvGrpSpPr>
        <p:grpSpPr>
          <a:xfrm>
            <a:off x="2094670" y="-50920"/>
            <a:ext cx="6293754" cy="1384995"/>
            <a:chOff x="3327033" y="-201326"/>
            <a:chExt cx="4789496" cy="1384995"/>
          </a:xfrm>
        </p:grpSpPr>
        <p:sp>
          <p:nvSpPr>
            <p:cNvPr id="19" name="矩形 18"/>
            <p:cNvSpPr/>
            <p:nvPr/>
          </p:nvSpPr>
          <p:spPr>
            <a:xfrm>
              <a:off x="3790699" y="-201326"/>
              <a:ext cx="4325830" cy="1384995"/>
            </a:xfrm>
            <a:prstGeom prst="rect">
              <a:avLst/>
            </a:prstGeom>
          </p:spPr>
          <p:txBody>
            <a:bodyPr wrap="square">
              <a:spAutoFit/>
            </a:bodyPr>
            <a:lstStyle/>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 </a:t>
              </a:r>
            </a:p>
            <a:p>
              <a:pPr latinLnBrk="0">
                <a:defRPr/>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2023 Proposal </a:t>
              </a: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planning (continued)</a:t>
              </a:r>
            </a:p>
          </p:txBody>
        </p:sp>
        <p:sp>
          <p:nvSpPr>
            <p:cNvPr id="20" name="Round Same Side Corner Rectangle 6">
              <a:extLst>
                <a:ext uri="{FF2B5EF4-FFF2-40B4-BE49-F238E27FC236}">
                  <a16:creationId xmlns:a16="http://schemas.microsoft.com/office/drawing/2014/main" xmlns="" id="{5E452DB9-650F-4617-9C8C-74FEA26E6E29}"/>
                </a:ext>
              </a:extLst>
            </p:cNvPr>
            <p:cNvSpPr/>
            <p:nvPr/>
          </p:nvSpPr>
          <p:spPr>
            <a:xfrm rot="2700000">
              <a:off x="3509573" y="218034"/>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cxnSp>
          <p:nvCxnSpPr>
            <p:cNvPr id="21" name="直線接點 20"/>
            <p:cNvCxnSpPr>
              <a:cxnSpLocks/>
            </p:cNvCxnSpPr>
            <p:nvPr/>
          </p:nvCxnSpPr>
          <p:spPr>
            <a:xfrm>
              <a:off x="3483479" y="719605"/>
              <a:ext cx="4633050" cy="19293"/>
            </a:xfrm>
            <a:prstGeom prst="line">
              <a:avLst/>
            </a:prstGeom>
            <a:ln w="4762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18245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grpSp>
        <p:nvGrpSpPr>
          <p:cNvPr id="33" name="群組 32"/>
          <p:cNvGrpSpPr/>
          <p:nvPr/>
        </p:nvGrpSpPr>
        <p:grpSpPr>
          <a:xfrm>
            <a:off x="2211072" y="-89862"/>
            <a:ext cx="5946671" cy="1384995"/>
            <a:chOff x="3011957" y="-199191"/>
            <a:chExt cx="4384288" cy="1384995"/>
          </a:xfrm>
        </p:grpSpPr>
        <p:sp>
          <p:nvSpPr>
            <p:cNvPr id="34" name="矩形 33"/>
            <p:cNvSpPr/>
            <p:nvPr/>
          </p:nvSpPr>
          <p:spPr>
            <a:xfrm>
              <a:off x="3230189" y="-199191"/>
              <a:ext cx="4166056" cy="1384995"/>
            </a:xfrm>
            <a:prstGeom prst="rect">
              <a:avLst/>
            </a:prstGeom>
          </p:spPr>
          <p:txBody>
            <a:bodyPr wrap="square">
              <a:spAutoFit/>
            </a:bodyPr>
            <a:lstStyle/>
            <a:p>
              <a:pPr algn="ctr">
                <a:defRPr/>
              </a:pPr>
              <a:r>
                <a:rPr lang="en-US" sz="2800" b="1" dirty="0">
                  <a:solidFill>
                    <a:prstClr val="black"/>
                  </a:solidFill>
                  <a:latin typeface="Times New Roman" panose="02020603050405020304" pitchFamily="18" charset="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cs typeface="Times New Roman" panose="02020603050405020304" pitchFamily="18" charset="0"/>
                </a:rPr>
                <a:t>– </a:t>
              </a:r>
            </a:p>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2023 Proposal </a:t>
              </a:r>
              <a:r>
                <a:rPr lang="en-US" sz="2800" b="1" dirty="0">
                  <a:solidFill>
                    <a:prstClr val="black"/>
                  </a:solidFill>
                  <a:latin typeface="Times New Roman" panose="02020603050405020304" pitchFamily="18" charset="0"/>
                  <a:cs typeface="Times New Roman" panose="02020603050405020304" pitchFamily="18" charset="0"/>
                </a:rPr>
                <a:t>planning (continued)</a:t>
              </a:r>
            </a:p>
          </p:txBody>
        </p:sp>
        <p:cxnSp>
          <p:nvCxnSpPr>
            <p:cNvPr id="36" name="直線接點 35"/>
            <p:cNvCxnSpPr>
              <a:cxnSpLocks/>
            </p:cNvCxnSpPr>
            <p:nvPr/>
          </p:nvCxnSpPr>
          <p:spPr>
            <a:xfrm>
              <a:off x="3011957" y="726265"/>
              <a:ext cx="4333828" cy="7964"/>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
        <p:nvSpPr>
          <p:cNvPr id="7" name="文字方塊 6"/>
          <p:cNvSpPr txBox="1"/>
          <p:nvPr/>
        </p:nvSpPr>
        <p:spPr>
          <a:xfrm>
            <a:off x="3124175" y="843558"/>
            <a:ext cx="3570401" cy="400110"/>
          </a:xfrm>
          <a:prstGeom prst="rect">
            <a:avLst/>
          </a:prstGeom>
          <a:noFill/>
        </p:spPr>
        <p:txBody>
          <a:bodyPr wrap="none" rtlCol="0">
            <a:spAutoFit/>
          </a:bodyPr>
          <a:lstStyle/>
          <a:p>
            <a:r>
              <a:rPr lang="en-US" altLang="zh-TW" sz="20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Yingge</a:t>
            </a:r>
            <a:r>
              <a:rPr lang="en-US" altLang="zh-TW"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District, New Taipei City</a:t>
            </a:r>
          </a:p>
        </p:txBody>
      </p:sp>
      <p:sp>
        <p:nvSpPr>
          <p:cNvPr id="13" name="Round Same Side Corner Rectangle 6">
            <a:extLst>
              <a:ext uri="{FF2B5EF4-FFF2-40B4-BE49-F238E27FC236}">
                <a16:creationId xmlns:a16="http://schemas.microsoft.com/office/drawing/2014/main" xmlns="" id="{5E452DB9-650F-4617-9C8C-74FEA26E6E29}"/>
              </a:ext>
            </a:extLst>
          </p:cNvPr>
          <p:cNvSpPr/>
          <p:nvPr/>
        </p:nvSpPr>
        <p:spPr>
          <a:xfrm rot="2700000">
            <a:off x="2252409" y="342315"/>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pic>
        <p:nvPicPr>
          <p:cNvPr id="2" name="圖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31640" y="1346598"/>
            <a:ext cx="6532165" cy="367342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47958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圖片 73"/>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66505" y="1553238"/>
            <a:ext cx="3868499" cy="3741058"/>
          </a:xfrm>
          <a:prstGeom prst="rect">
            <a:avLst/>
          </a:prstGeom>
        </p:spPr>
      </p:pic>
      <p:cxnSp>
        <p:nvCxnSpPr>
          <p:cNvPr id="72" name="直接连接符 24">
            <a:extLst>
              <a:ext uri="{FF2B5EF4-FFF2-40B4-BE49-F238E27FC236}">
                <a16:creationId xmlns:a16="http://schemas.microsoft.com/office/drawing/2014/main" xmlns="" id="{C86CDA27-12F3-416B-BA44-960454C46CB5}"/>
              </a:ext>
            </a:extLst>
          </p:cNvPr>
          <p:cNvCxnSpPr/>
          <p:nvPr/>
        </p:nvCxnSpPr>
        <p:spPr>
          <a:xfrm flipV="1">
            <a:off x="549591" y="2998004"/>
            <a:ext cx="3456384" cy="26658"/>
          </a:xfrm>
          <a:prstGeom prst="line">
            <a:avLst/>
          </a:prstGeom>
          <a:solidFill>
            <a:schemeClr val="accent1"/>
          </a:solidFill>
          <a:ln cap="rnd">
            <a:solidFill>
              <a:schemeClr val="bg1">
                <a:lumMod val="50000"/>
              </a:schemeClr>
            </a:solidFill>
            <a:prstDash val="dash"/>
            <a:round/>
          </a:ln>
        </p:spPr>
        <p:style>
          <a:lnRef idx="1">
            <a:schemeClr val="accent1"/>
          </a:lnRef>
          <a:fillRef idx="0">
            <a:schemeClr val="accent1"/>
          </a:fillRef>
          <a:effectRef idx="0">
            <a:schemeClr val="accent1"/>
          </a:effectRef>
          <a:fontRef idx="minor">
            <a:schemeClr val="tx1"/>
          </a:fontRef>
        </p:style>
      </p:cxnSp>
      <p:pic>
        <p:nvPicPr>
          <p:cNvPr id="36" name="圖片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pSp>
        <p:nvGrpSpPr>
          <p:cNvPr id="54" name="组合 40"/>
          <p:cNvGrpSpPr/>
          <p:nvPr/>
        </p:nvGrpSpPr>
        <p:grpSpPr>
          <a:xfrm>
            <a:off x="410039" y="2638430"/>
            <a:ext cx="3816424" cy="2476034"/>
            <a:chOff x="1042849" y="4541041"/>
            <a:chExt cx="1628098" cy="2476034"/>
          </a:xfrm>
        </p:grpSpPr>
        <p:sp>
          <p:nvSpPr>
            <p:cNvPr id="55" name="矩形 54"/>
            <p:cNvSpPr/>
            <p:nvPr/>
          </p:nvSpPr>
          <p:spPr>
            <a:xfrm>
              <a:off x="1042849" y="4949714"/>
              <a:ext cx="1628098" cy="2067361"/>
            </a:xfrm>
            <a:prstGeom prst="rect">
              <a:avLst/>
            </a:prstGeom>
          </p:spPr>
          <p:txBody>
            <a:bodyPr wrap="square">
              <a:spAutoFit/>
              <a:scene3d>
                <a:camera prst="orthographicFront"/>
                <a:lightRig rig="threePt" dir="t"/>
              </a:scene3d>
              <a:sp3d contourW="12700"/>
            </a:bodyPr>
            <a:lstStyle/>
            <a:p>
              <a:pPr algn="just">
                <a:lnSpc>
                  <a:spcPct val="120000"/>
                </a:lnSpc>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Using Building Information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Modeling for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drawing and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construction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review, enhancing the preparation of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pre-construction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drawings and construction methods;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reviewing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clashes and conflicts between MEP systems and the building structure through 3D modeling, simulating the construction process and optimizing pipeline layout to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reduce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potential risks such as water leakage and structural safety issues resulting from heavy construction and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modifications</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thereby improving overall project quality.</a:t>
              </a:r>
              <a:endParaRPr lang="zh-CN"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6" name="矩形 55"/>
            <p:cNvSpPr/>
            <p:nvPr/>
          </p:nvSpPr>
          <p:spPr>
            <a:xfrm>
              <a:off x="1198901" y="4541041"/>
              <a:ext cx="1281467" cy="328360"/>
            </a:xfrm>
            <a:prstGeom prst="rect">
              <a:avLst/>
            </a:prstGeom>
          </p:spPr>
          <p:txBody>
            <a:bodyPr wrap="square">
              <a:spAutoFit/>
              <a:scene3d>
                <a:camera prst="orthographicFront"/>
                <a:lightRig rig="threePt" dir="t"/>
              </a:scene3d>
              <a:sp3d contourW="12700"/>
            </a:bodyPr>
            <a:lstStyle/>
            <a:p>
              <a:pPr algn="ctr">
                <a:lnSpc>
                  <a:spcPct val="120000"/>
                </a:lnSpc>
              </a:pP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BIM(Building Information Modeling)</a:t>
              </a:r>
              <a:endParaRPr lang="zh-CN"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grpSp>
      <p:pic>
        <p:nvPicPr>
          <p:cNvPr id="3" name="圖片 2"/>
          <p:cNvPicPr>
            <a:picLocks noChangeAspect="1"/>
          </p:cNvPicPr>
          <p:nvPr/>
        </p:nvPicPr>
        <p:blipFill>
          <a:blip r:embed="rId5"/>
          <a:stretch>
            <a:fillRect/>
          </a:stretch>
        </p:blipFill>
        <p:spPr>
          <a:xfrm>
            <a:off x="665383" y="955168"/>
            <a:ext cx="3247644" cy="1705700"/>
          </a:xfrm>
          <a:prstGeom prst="rect">
            <a:avLst/>
          </a:prstGeom>
        </p:spPr>
      </p:pic>
      <p:pic>
        <p:nvPicPr>
          <p:cNvPr id="6" name="圖片 5"/>
          <p:cNvPicPr>
            <a:picLocks noChangeAspect="1"/>
          </p:cNvPicPr>
          <p:nvPr/>
        </p:nvPicPr>
        <p:blipFill>
          <a:blip r:embed="rId6"/>
          <a:stretch>
            <a:fillRect/>
          </a:stretch>
        </p:blipFill>
        <p:spPr>
          <a:xfrm>
            <a:off x="5406493" y="933577"/>
            <a:ext cx="2305249" cy="1721967"/>
          </a:xfrm>
          <a:prstGeom prst="rect">
            <a:avLst/>
          </a:prstGeom>
        </p:spPr>
      </p:pic>
      <p:grpSp>
        <p:nvGrpSpPr>
          <p:cNvPr id="31" name="组合 40"/>
          <p:cNvGrpSpPr/>
          <p:nvPr/>
        </p:nvGrpSpPr>
        <p:grpSpPr>
          <a:xfrm>
            <a:off x="4601008" y="2655544"/>
            <a:ext cx="3816424" cy="2478284"/>
            <a:chOff x="1042849" y="4558155"/>
            <a:chExt cx="1628098" cy="2478284"/>
          </a:xfrm>
        </p:grpSpPr>
        <p:sp>
          <p:nvSpPr>
            <p:cNvPr id="37" name="矩形 36"/>
            <p:cNvSpPr/>
            <p:nvPr/>
          </p:nvSpPr>
          <p:spPr>
            <a:xfrm>
              <a:off x="1042849" y="4949714"/>
              <a:ext cx="1628098" cy="2086725"/>
            </a:xfrm>
            <a:prstGeom prst="rect">
              <a:avLst/>
            </a:prstGeom>
          </p:spPr>
          <p:txBody>
            <a:bodyPr wrap="square">
              <a:spAutoFit/>
              <a:scene3d>
                <a:camera prst="orthographicFront"/>
                <a:lightRig rig="threePt" dir="t"/>
              </a:scene3d>
              <a:sp3d contourW="12700"/>
            </a:bodyPr>
            <a:lstStyle/>
            <a:p>
              <a:pPr algn="just">
                <a:lnSpc>
                  <a:spcPct val="120000"/>
                </a:lnSpc>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We achieve the goals by optimizing project plans,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coordinating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team members, supervising the construction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processes</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and ensuring quality control. Various tools and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techniques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will be used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this process to ensure that the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project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is carried out according to the expected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requirements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and schedule,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it provides more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efficient,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controllable</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and reliable approach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to project management,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thereby reducing project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costs</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 minimizing project risks,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   improving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project </a:t>
              </a: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quality and</a:t>
              </a:r>
              <a:r>
                <a:rPr lang="en-US" altLang="zh-TW" sz="1200" dirty="0"/>
                <a:t> </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schedule control.</a:t>
              </a:r>
              <a:endParaRPr lang="zh-CN" altLang="en-US" sz="1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8" name="矩形 37"/>
            <p:cNvSpPr/>
            <p:nvPr/>
          </p:nvSpPr>
          <p:spPr>
            <a:xfrm>
              <a:off x="1042849" y="4558155"/>
              <a:ext cx="1564493" cy="350865"/>
            </a:xfrm>
            <a:prstGeom prst="rect">
              <a:avLst/>
            </a:prstGeom>
          </p:spPr>
          <p:txBody>
            <a:bodyPr wrap="square">
              <a:spAutoFit/>
              <a:scene3d>
                <a:camera prst="orthographicFront"/>
                <a:lightRig rig="threePt" dir="t"/>
              </a:scene3d>
              <a:sp3d contourW="12700"/>
            </a:bodyPr>
            <a:lstStyle/>
            <a:p>
              <a:pPr algn="ctr">
                <a:lnSpc>
                  <a:spcPct val="120000"/>
                </a:lnSpc>
              </a:pPr>
              <a:r>
                <a:rPr lang="en-US" altLang="zh-TW" sz="1400" dirty="0">
                  <a:latin typeface="Times New Roman" panose="02020603050405020304" pitchFamily="18" charset="0"/>
                  <a:ea typeface="標楷體" panose="03000509000000000000" pitchFamily="65" charset="-120"/>
                  <a:cs typeface="Times New Roman" panose="02020603050405020304" pitchFamily="18" charset="0"/>
                </a:rPr>
                <a:t>PCM(Professional Construction Management)</a:t>
              </a:r>
              <a:endParaRPr lang="zh-CN" altLang="en-US" sz="1400" dirty="0">
                <a:latin typeface="Times New Roman" panose="02020603050405020304" pitchFamily="18" charset="0"/>
                <a:ea typeface="標楷體" panose="03000509000000000000" pitchFamily="65" charset="-120"/>
                <a:cs typeface="Times New Roman" panose="02020603050405020304" pitchFamily="18" charset="0"/>
              </a:endParaRPr>
            </a:p>
          </p:txBody>
        </p:sp>
      </p:grpSp>
      <p:cxnSp>
        <p:nvCxnSpPr>
          <p:cNvPr id="39" name="直接连接符 24">
            <a:extLst>
              <a:ext uri="{FF2B5EF4-FFF2-40B4-BE49-F238E27FC236}">
                <a16:creationId xmlns:a16="http://schemas.microsoft.com/office/drawing/2014/main" xmlns="" id="{C86CDA27-12F3-416B-BA44-960454C46CB5}"/>
              </a:ext>
            </a:extLst>
          </p:cNvPr>
          <p:cNvCxnSpPr/>
          <p:nvPr/>
        </p:nvCxnSpPr>
        <p:spPr>
          <a:xfrm flipV="1">
            <a:off x="4706480" y="2966790"/>
            <a:ext cx="3456384" cy="26658"/>
          </a:xfrm>
          <a:prstGeom prst="line">
            <a:avLst/>
          </a:prstGeom>
          <a:solidFill>
            <a:schemeClr val="accent1"/>
          </a:solidFill>
          <a:ln cap="rnd">
            <a:solidFill>
              <a:schemeClr val="bg1">
                <a:lumMod val="50000"/>
              </a:schemeClr>
            </a:solidFill>
            <a:prstDash val="dash"/>
            <a:round/>
          </a:ln>
        </p:spPr>
        <p:style>
          <a:lnRef idx="1">
            <a:schemeClr val="accent1"/>
          </a:lnRef>
          <a:fillRef idx="0">
            <a:schemeClr val="accent1"/>
          </a:fillRef>
          <a:effectRef idx="0">
            <a:schemeClr val="accent1"/>
          </a:effectRef>
          <a:fontRef idx="minor">
            <a:schemeClr val="tx1"/>
          </a:fontRef>
        </p:style>
      </p:cxnSp>
      <p:grpSp>
        <p:nvGrpSpPr>
          <p:cNvPr id="20" name="群組 19"/>
          <p:cNvGrpSpPr/>
          <p:nvPr/>
        </p:nvGrpSpPr>
        <p:grpSpPr>
          <a:xfrm>
            <a:off x="2249286" y="152451"/>
            <a:ext cx="4703444" cy="523220"/>
            <a:chOff x="3011957" y="216316"/>
            <a:chExt cx="4400818" cy="523220"/>
          </a:xfrm>
        </p:grpSpPr>
        <p:sp>
          <p:nvSpPr>
            <p:cNvPr id="21" name="矩形 20"/>
            <p:cNvSpPr/>
            <p:nvPr/>
          </p:nvSpPr>
          <p:spPr>
            <a:xfrm>
              <a:off x="3246719" y="216316"/>
              <a:ext cx="4166056" cy="523220"/>
            </a:xfrm>
            <a:prstGeom prst="rect">
              <a:avLst/>
            </a:prstGeom>
          </p:spPr>
          <p:txBody>
            <a:bodyPr wrap="square">
              <a:spAutoFit/>
            </a:bodyPr>
            <a:lstStyle/>
            <a:p>
              <a:pPr algn="ctr">
                <a:defRPr/>
              </a:pPr>
              <a:r>
                <a:rPr lang="en-US" sz="2800" b="1" dirty="0">
                  <a:solidFill>
                    <a:prstClr val="black"/>
                  </a:solidFill>
                  <a:latin typeface="Times New Roman" panose="02020603050405020304" pitchFamily="18" charset="0"/>
                  <a:cs typeface="Times New Roman" panose="02020603050405020304" pitchFamily="18" charset="0"/>
                </a:rPr>
                <a:t>Construction management </a:t>
              </a:r>
            </a:p>
          </p:txBody>
        </p:sp>
        <p:cxnSp>
          <p:nvCxnSpPr>
            <p:cNvPr id="22" name="直線接點 21"/>
            <p:cNvCxnSpPr>
              <a:cxnSpLocks/>
            </p:cNvCxnSpPr>
            <p:nvPr/>
          </p:nvCxnSpPr>
          <p:spPr>
            <a:xfrm>
              <a:off x="3011957" y="726265"/>
              <a:ext cx="4333828" cy="7964"/>
            </a:xfrm>
            <a:prstGeom prst="line">
              <a:avLst/>
            </a:prstGeom>
            <a:ln w="47625"/>
          </p:spPr>
          <p:style>
            <a:lnRef idx="1">
              <a:schemeClr val="accent1"/>
            </a:lnRef>
            <a:fillRef idx="0">
              <a:schemeClr val="accent1"/>
            </a:fillRef>
            <a:effectRef idx="0">
              <a:schemeClr val="accent1"/>
            </a:effectRef>
            <a:fontRef idx="minor">
              <a:schemeClr val="tx1"/>
            </a:fontRef>
          </p:style>
        </p:cxnSp>
      </p:grpSp>
      <p:sp>
        <p:nvSpPr>
          <p:cNvPr id="23" name="Round Same Side Corner Rectangle 6">
            <a:extLst>
              <a:ext uri="{FF2B5EF4-FFF2-40B4-BE49-F238E27FC236}">
                <a16:creationId xmlns:a16="http://schemas.microsoft.com/office/drawing/2014/main" xmlns="" id="{5E452DB9-650F-4617-9C8C-74FEA26E6E29}"/>
              </a:ext>
            </a:extLst>
          </p:cNvPr>
          <p:cNvSpPr/>
          <p:nvPr/>
        </p:nvSpPr>
        <p:spPr>
          <a:xfrm rot="2700000">
            <a:off x="2373580" y="169121"/>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08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圖片 60"/>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grpSp>
        <p:nvGrpSpPr>
          <p:cNvPr id="33" name="群組 32"/>
          <p:cNvGrpSpPr/>
          <p:nvPr/>
        </p:nvGrpSpPr>
        <p:grpSpPr>
          <a:xfrm>
            <a:off x="2568319" y="293147"/>
            <a:ext cx="5090797" cy="523220"/>
            <a:chOff x="3011957" y="224925"/>
            <a:chExt cx="2892459" cy="523220"/>
          </a:xfrm>
        </p:grpSpPr>
        <p:sp>
          <p:nvSpPr>
            <p:cNvPr id="34" name="矩形 33"/>
            <p:cNvSpPr/>
            <p:nvPr/>
          </p:nvSpPr>
          <p:spPr>
            <a:xfrm>
              <a:off x="3167844" y="224925"/>
              <a:ext cx="2736572" cy="523220"/>
            </a:xfrm>
            <a:prstGeom prst="rect">
              <a:avLst/>
            </a:prstGeom>
          </p:spPr>
          <p:txBody>
            <a:bodyPr wrap="square">
              <a:spAutoFit/>
            </a:bodyPr>
            <a:lstStyle/>
            <a:p>
              <a:pPr>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Corporate sustainability ESG</a:t>
              </a:r>
            </a:p>
          </p:txBody>
        </p:sp>
        <p:cxnSp>
          <p:nvCxnSpPr>
            <p:cNvPr id="36" name="直線接點 35"/>
            <p:cNvCxnSpPr>
              <a:cxnSpLocks/>
            </p:cNvCxnSpPr>
            <p:nvPr/>
          </p:nvCxnSpPr>
          <p:spPr>
            <a:xfrm>
              <a:off x="3011957" y="726268"/>
              <a:ext cx="2807395" cy="1479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7" name="圖片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
        <p:nvSpPr>
          <p:cNvPr id="8" name="矩形 7"/>
          <p:cNvSpPr/>
          <p:nvPr/>
        </p:nvSpPr>
        <p:spPr>
          <a:xfrm>
            <a:off x="2829930" y="801970"/>
            <a:ext cx="4503156" cy="400110"/>
          </a:xfrm>
          <a:prstGeom prst="rect">
            <a:avLst/>
          </a:prstGeom>
        </p:spPr>
        <p:txBody>
          <a:bodyPr wrap="none">
            <a:spAutoFit/>
          </a:bodyPr>
          <a:lstStyle/>
          <a:p>
            <a:pPr>
              <a:defRPr/>
            </a:pPr>
            <a:r>
              <a:rPr lang="en-US" sz="2000"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Corporate Governance Evaluation Results</a:t>
            </a:r>
          </a:p>
        </p:txBody>
      </p:sp>
      <p:grpSp>
        <p:nvGrpSpPr>
          <p:cNvPr id="30" name="群組 29"/>
          <p:cNvGrpSpPr/>
          <p:nvPr/>
        </p:nvGrpSpPr>
        <p:grpSpPr>
          <a:xfrm>
            <a:off x="941154" y="2283718"/>
            <a:ext cx="7519284" cy="2739902"/>
            <a:chOff x="931383" y="3068879"/>
            <a:chExt cx="7005271" cy="1947814"/>
          </a:xfrm>
        </p:grpSpPr>
        <p:grpSp>
          <p:nvGrpSpPr>
            <p:cNvPr id="28" name="群組 27"/>
            <p:cNvGrpSpPr/>
            <p:nvPr/>
          </p:nvGrpSpPr>
          <p:grpSpPr>
            <a:xfrm>
              <a:off x="5936645" y="3267577"/>
              <a:ext cx="995317" cy="1748276"/>
              <a:chOff x="6137535" y="3274504"/>
              <a:chExt cx="995317" cy="1748276"/>
            </a:xfrm>
          </p:grpSpPr>
          <p:sp>
            <p:nvSpPr>
              <p:cNvPr id="43" name="矩形 42"/>
              <p:cNvSpPr/>
              <p:nvPr/>
            </p:nvSpPr>
            <p:spPr>
              <a:xfrm>
                <a:off x="6137535" y="3274504"/>
                <a:ext cx="995317" cy="1748276"/>
              </a:xfrm>
              <a:prstGeom prst="rect">
                <a:avLst/>
              </a:prstGeom>
              <a:solidFill>
                <a:srgbClr val="1C7DE1"/>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16" name="文字方塊 15"/>
              <p:cNvSpPr txBox="1"/>
              <p:nvPr/>
            </p:nvSpPr>
            <p:spPr>
              <a:xfrm>
                <a:off x="6205170" y="3856254"/>
                <a:ext cx="749997" cy="415720"/>
              </a:xfrm>
              <a:prstGeom prst="rect">
                <a:avLst/>
              </a:prstGeom>
              <a:noFill/>
            </p:spPr>
            <p:txBody>
              <a:bodyPr wrap="none" rtlCol="0">
                <a:spAutoFit/>
              </a:bodyPr>
              <a:lstStyle/>
              <a:p>
                <a:r>
                  <a:rPr lang="en-US" sz="1400" dirty="0">
                    <a:solidFill>
                      <a:prstClr val="black"/>
                    </a:solidFill>
                    <a:latin typeface="Calibri" panose="020F0502020204030204" pitchFamily="34" charset="0"/>
                    <a:cs typeface="Calibri" panose="020F0502020204030204" pitchFamily="34" charset="0"/>
                  </a:rPr>
                  <a:t>6%~20%</a:t>
                </a:r>
              </a:p>
              <a:p>
                <a:pPr algn="ctr"/>
                <a:r>
                  <a:rPr lang="en-US" dirty="0">
                    <a:solidFill>
                      <a:srgbClr val="E62949"/>
                    </a:solidFill>
                    <a:latin typeface="Calibri" panose="020F0502020204030204" pitchFamily="34" charset="0"/>
                    <a:cs typeface="Calibri" panose="020F0502020204030204" pitchFamily="34" charset="0"/>
                  </a:rPr>
                  <a:t>94</a:t>
                </a:r>
              </a:p>
            </p:txBody>
          </p:sp>
        </p:grpSp>
        <p:grpSp>
          <p:nvGrpSpPr>
            <p:cNvPr id="29" name="群組 28"/>
            <p:cNvGrpSpPr/>
            <p:nvPr/>
          </p:nvGrpSpPr>
          <p:grpSpPr>
            <a:xfrm>
              <a:off x="6941337" y="3068879"/>
              <a:ext cx="995317" cy="1946974"/>
              <a:chOff x="7178268" y="3075806"/>
              <a:chExt cx="995317" cy="1946974"/>
            </a:xfrm>
          </p:grpSpPr>
          <p:sp>
            <p:nvSpPr>
              <p:cNvPr id="13" name="矩形 12"/>
              <p:cNvSpPr/>
              <p:nvPr/>
            </p:nvSpPr>
            <p:spPr>
              <a:xfrm>
                <a:off x="7178268" y="3075806"/>
                <a:ext cx="995317" cy="1946974"/>
              </a:xfrm>
              <a:prstGeom prst="rect">
                <a:avLst/>
              </a:prstGeom>
              <a:solidFill>
                <a:srgbClr val="6666FF"/>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44" name="文字方塊 43"/>
              <p:cNvSpPr txBox="1"/>
              <p:nvPr/>
            </p:nvSpPr>
            <p:spPr>
              <a:xfrm>
                <a:off x="7413934" y="3735462"/>
                <a:ext cx="499102" cy="415720"/>
              </a:xfrm>
              <a:prstGeom prst="rect">
                <a:avLst/>
              </a:prstGeom>
              <a:noFill/>
            </p:spPr>
            <p:txBody>
              <a:bodyPr wrap="none" rtlCol="0">
                <a:spAutoFit/>
              </a:bodyPr>
              <a:lstStyle/>
              <a:p>
                <a:pPr algn="ctr"/>
                <a:r>
                  <a:rPr lang="en-US" sz="1400">
                    <a:solidFill>
                      <a:prstClr val="black"/>
                    </a:solidFill>
                    <a:latin typeface="Calibri" panose="020F0502020204030204" pitchFamily="34" charset="0"/>
                    <a:ea typeface="標楷體" panose="03000509000000000000" pitchFamily="65" charset="-120"/>
                    <a:cs typeface="Calibri" panose="020F0502020204030204" pitchFamily="34" charset="0"/>
                  </a:rPr>
                  <a:t>5%</a:t>
                </a:r>
              </a:p>
              <a:p>
                <a:pPr algn="ctr"/>
                <a:r>
                  <a:rPr lang="en-US">
                    <a:solidFill>
                      <a:srgbClr val="E62949"/>
                    </a:solidFill>
                    <a:latin typeface="Calibri" panose="020F0502020204030204" pitchFamily="34" charset="0"/>
                    <a:ea typeface="標楷體" panose="03000509000000000000" pitchFamily="65" charset="-120"/>
                    <a:cs typeface="Calibri" panose="020F0502020204030204" pitchFamily="34" charset="0"/>
                  </a:rPr>
                  <a:t>104</a:t>
                </a:r>
              </a:p>
            </p:txBody>
          </p:sp>
        </p:grpSp>
        <p:grpSp>
          <p:nvGrpSpPr>
            <p:cNvPr id="27" name="群組 26"/>
            <p:cNvGrpSpPr/>
            <p:nvPr/>
          </p:nvGrpSpPr>
          <p:grpSpPr>
            <a:xfrm>
              <a:off x="4944402" y="3411593"/>
              <a:ext cx="995317" cy="1604260"/>
              <a:chOff x="5096802" y="3418520"/>
              <a:chExt cx="995317" cy="1604260"/>
            </a:xfrm>
          </p:grpSpPr>
          <p:sp>
            <p:nvSpPr>
              <p:cNvPr id="45" name="矩形 44"/>
              <p:cNvSpPr/>
              <p:nvPr/>
            </p:nvSpPr>
            <p:spPr>
              <a:xfrm>
                <a:off x="5096802" y="3418520"/>
                <a:ext cx="995317" cy="1604260"/>
              </a:xfrm>
              <a:prstGeom prst="rect">
                <a:avLst/>
              </a:prstGeom>
              <a:solidFill>
                <a:schemeClr val="accent5">
                  <a:lumMod val="40000"/>
                  <a:lumOff val="60000"/>
                </a:schemeClr>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51" name="文字方塊 50"/>
              <p:cNvSpPr txBox="1"/>
              <p:nvPr/>
            </p:nvSpPr>
            <p:spPr>
              <a:xfrm>
                <a:off x="5156075" y="3974507"/>
                <a:ext cx="835122" cy="415720"/>
              </a:xfrm>
              <a:prstGeom prst="rect">
                <a:avLst/>
              </a:prstGeom>
              <a:noFill/>
            </p:spPr>
            <p:txBody>
              <a:bodyPr wrap="none" rtlCol="0">
                <a:spAutoFit/>
              </a:bodyPr>
              <a:lstStyle/>
              <a:p>
                <a:r>
                  <a:rPr lang="en-US" sz="1400">
                    <a:solidFill>
                      <a:prstClr val="black"/>
                    </a:solidFill>
                    <a:latin typeface="Calibri" panose="020F0502020204030204" pitchFamily="34" charset="0"/>
                    <a:cs typeface="Calibri" panose="020F0502020204030204" pitchFamily="34" charset="0"/>
                  </a:rPr>
                  <a:t>21%~35%</a:t>
                </a:r>
              </a:p>
              <a:p>
                <a:pPr algn="ctr"/>
                <a:r>
                  <a:rPr lang="en-US">
                    <a:solidFill>
                      <a:srgbClr val="E62949"/>
                    </a:solidFill>
                    <a:latin typeface="Calibri" panose="020F0502020204030204" pitchFamily="34" charset="0"/>
                    <a:cs typeface="Calibri" panose="020F0502020204030204" pitchFamily="34" charset="0"/>
                  </a:rPr>
                  <a:t>83</a:t>
                </a:r>
              </a:p>
            </p:txBody>
          </p:sp>
        </p:grpSp>
        <p:grpSp>
          <p:nvGrpSpPr>
            <p:cNvPr id="26" name="群組 25"/>
            <p:cNvGrpSpPr/>
            <p:nvPr/>
          </p:nvGrpSpPr>
          <p:grpSpPr>
            <a:xfrm>
              <a:off x="3945234" y="3613763"/>
              <a:ext cx="995317" cy="1398376"/>
              <a:chOff x="4056069" y="3634544"/>
              <a:chExt cx="995317" cy="1398376"/>
            </a:xfrm>
          </p:grpSpPr>
          <p:sp>
            <p:nvSpPr>
              <p:cNvPr id="52" name="矩形 51"/>
              <p:cNvSpPr/>
              <p:nvPr/>
            </p:nvSpPr>
            <p:spPr>
              <a:xfrm>
                <a:off x="4056069" y="3634544"/>
                <a:ext cx="995317" cy="1398376"/>
              </a:xfrm>
              <a:prstGeom prst="rect">
                <a:avLst/>
              </a:prstGeom>
              <a:solidFill>
                <a:schemeClr val="accent4">
                  <a:lumMod val="60000"/>
                  <a:lumOff val="40000"/>
                </a:schemeClr>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53" name="文字方塊 52"/>
              <p:cNvSpPr txBox="1"/>
              <p:nvPr/>
            </p:nvSpPr>
            <p:spPr>
              <a:xfrm>
                <a:off x="4122266" y="4113353"/>
                <a:ext cx="835121" cy="415720"/>
              </a:xfrm>
              <a:prstGeom prst="rect">
                <a:avLst/>
              </a:prstGeom>
              <a:noFill/>
            </p:spPr>
            <p:txBody>
              <a:bodyPr wrap="none" rtlCol="0">
                <a:spAutoFit/>
              </a:bodyPr>
              <a:lstStyle/>
              <a:p>
                <a:r>
                  <a:rPr lang="en-US" sz="1400">
                    <a:solidFill>
                      <a:prstClr val="black"/>
                    </a:solidFill>
                    <a:latin typeface="Calibri" panose="020F0502020204030204" pitchFamily="34" charset="0"/>
                    <a:cs typeface="Calibri" panose="020F0502020204030204" pitchFamily="34" charset="0"/>
                  </a:rPr>
                  <a:t>36%~50%</a:t>
                </a:r>
              </a:p>
              <a:p>
                <a:pPr algn="ctr"/>
                <a:r>
                  <a:rPr lang="en-US">
                    <a:solidFill>
                      <a:srgbClr val="E62949"/>
                    </a:solidFill>
                    <a:latin typeface="Calibri" panose="020F0502020204030204" pitchFamily="34" charset="0"/>
                    <a:cs typeface="Calibri" panose="020F0502020204030204" pitchFamily="34" charset="0"/>
                  </a:rPr>
                  <a:t>74</a:t>
                </a:r>
              </a:p>
            </p:txBody>
          </p:sp>
        </p:grpSp>
        <p:grpSp>
          <p:nvGrpSpPr>
            <p:cNvPr id="22" name="群組 21"/>
            <p:cNvGrpSpPr/>
            <p:nvPr/>
          </p:nvGrpSpPr>
          <p:grpSpPr>
            <a:xfrm>
              <a:off x="2943560" y="3785552"/>
              <a:ext cx="995317" cy="1226586"/>
              <a:chOff x="2998976" y="3806333"/>
              <a:chExt cx="995317" cy="1226586"/>
            </a:xfrm>
          </p:grpSpPr>
          <p:sp>
            <p:nvSpPr>
              <p:cNvPr id="54" name="矩形 53"/>
              <p:cNvSpPr/>
              <p:nvPr/>
            </p:nvSpPr>
            <p:spPr>
              <a:xfrm>
                <a:off x="2998976" y="3806333"/>
                <a:ext cx="995317" cy="1226586"/>
              </a:xfrm>
              <a:prstGeom prst="rect">
                <a:avLst/>
              </a:prstGeom>
              <a:solidFill>
                <a:schemeClr val="accent3">
                  <a:lumMod val="60000"/>
                  <a:lumOff val="40000"/>
                </a:schemeClr>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55" name="文字方塊 54"/>
              <p:cNvSpPr txBox="1"/>
              <p:nvPr/>
            </p:nvSpPr>
            <p:spPr>
              <a:xfrm>
                <a:off x="3053483" y="4256703"/>
                <a:ext cx="835121" cy="415720"/>
              </a:xfrm>
              <a:prstGeom prst="rect">
                <a:avLst/>
              </a:prstGeom>
              <a:noFill/>
              <a:ln>
                <a:noFill/>
              </a:ln>
            </p:spPr>
            <p:txBody>
              <a:bodyPr wrap="none" rtlCol="0">
                <a:spAutoFit/>
              </a:bodyPr>
              <a:lstStyle/>
              <a:p>
                <a:r>
                  <a:rPr lang="en-US" sz="1400">
                    <a:solidFill>
                      <a:prstClr val="black"/>
                    </a:solidFill>
                    <a:latin typeface="Calibri" panose="020F0502020204030204" pitchFamily="34" charset="0"/>
                    <a:cs typeface="Calibri" panose="020F0502020204030204" pitchFamily="34" charset="0"/>
                  </a:rPr>
                  <a:t>51%~65%</a:t>
                </a:r>
              </a:p>
              <a:p>
                <a:pPr algn="ctr"/>
                <a:r>
                  <a:rPr lang="en-US">
                    <a:solidFill>
                      <a:srgbClr val="E62949"/>
                    </a:solidFill>
                    <a:latin typeface="Calibri" panose="020F0502020204030204" pitchFamily="34" charset="0"/>
                    <a:cs typeface="Calibri" panose="020F0502020204030204" pitchFamily="34" charset="0"/>
                  </a:rPr>
                  <a:t>65</a:t>
                </a:r>
              </a:p>
            </p:txBody>
          </p:sp>
        </p:grpSp>
        <p:grpSp>
          <p:nvGrpSpPr>
            <p:cNvPr id="20" name="群組 19"/>
            <p:cNvGrpSpPr/>
            <p:nvPr/>
          </p:nvGrpSpPr>
          <p:grpSpPr>
            <a:xfrm>
              <a:off x="1943081" y="3987656"/>
              <a:ext cx="995317" cy="1029037"/>
              <a:chOff x="1945956" y="3994583"/>
              <a:chExt cx="995317" cy="1029037"/>
            </a:xfrm>
          </p:grpSpPr>
          <p:sp>
            <p:nvSpPr>
              <p:cNvPr id="56" name="矩形 55"/>
              <p:cNvSpPr/>
              <p:nvPr/>
            </p:nvSpPr>
            <p:spPr>
              <a:xfrm>
                <a:off x="1945956" y="3994583"/>
                <a:ext cx="995317" cy="1029037"/>
              </a:xfrm>
              <a:prstGeom prst="rect">
                <a:avLst/>
              </a:prstGeom>
              <a:solidFill>
                <a:schemeClr val="accent2">
                  <a:lumMod val="60000"/>
                  <a:lumOff val="40000"/>
                </a:schemeClr>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57" name="文字方塊 56"/>
              <p:cNvSpPr txBox="1"/>
              <p:nvPr/>
            </p:nvSpPr>
            <p:spPr>
              <a:xfrm>
                <a:off x="1955983" y="4364559"/>
                <a:ext cx="835121" cy="415720"/>
              </a:xfrm>
              <a:prstGeom prst="rect">
                <a:avLst/>
              </a:prstGeom>
              <a:noFill/>
              <a:ln>
                <a:noFill/>
              </a:ln>
            </p:spPr>
            <p:txBody>
              <a:bodyPr wrap="none" rtlCol="0">
                <a:spAutoFit/>
              </a:bodyPr>
              <a:lstStyle/>
              <a:p>
                <a:r>
                  <a:rPr lang="en-US" sz="1400">
                    <a:solidFill>
                      <a:prstClr val="black"/>
                    </a:solidFill>
                    <a:latin typeface="Calibri" panose="020F0502020204030204" pitchFamily="34" charset="0"/>
                    <a:cs typeface="Calibri" panose="020F0502020204030204" pitchFamily="34" charset="0"/>
                  </a:rPr>
                  <a:t>66%~80%</a:t>
                </a:r>
              </a:p>
              <a:p>
                <a:pPr algn="ctr"/>
                <a:r>
                  <a:rPr lang="en-US">
                    <a:solidFill>
                      <a:srgbClr val="E62949"/>
                    </a:solidFill>
                    <a:latin typeface="Calibri" panose="020F0502020204030204" pitchFamily="34" charset="0"/>
                    <a:cs typeface="Calibri" panose="020F0502020204030204" pitchFamily="34" charset="0"/>
                  </a:rPr>
                  <a:t>57</a:t>
                </a:r>
              </a:p>
            </p:txBody>
          </p:sp>
        </p:grpSp>
        <p:grpSp>
          <p:nvGrpSpPr>
            <p:cNvPr id="19" name="群組 18"/>
            <p:cNvGrpSpPr/>
            <p:nvPr/>
          </p:nvGrpSpPr>
          <p:grpSpPr>
            <a:xfrm>
              <a:off x="931383" y="4188296"/>
              <a:ext cx="1010987" cy="828339"/>
              <a:chOff x="931383" y="4188296"/>
              <a:chExt cx="1010987" cy="828339"/>
            </a:xfrm>
          </p:grpSpPr>
          <p:sp>
            <p:nvSpPr>
              <p:cNvPr id="58" name="矩形 57"/>
              <p:cNvSpPr/>
              <p:nvPr/>
            </p:nvSpPr>
            <p:spPr>
              <a:xfrm>
                <a:off x="947053" y="4188296"/>
                <a:ext cx="995317" cy="828339"/>
              </a:xfrm>
              <a:prstGeom prst="rect">
                <a:avLst/>
              </a:prstGeom>
              <a:solidFill>
                <a:schemeClr val="accent1">
                  <a:lumMod val="40000"/>
                  <a:lumOff val="60000"/>
                </a:schemeClr>
              </a:solidFill>
              <a:ln>
                <a:solidFill>
                  <a:srgbClr val="F076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dirty="0">
                  <a:solidFill>
                    <a:prstClr val="white"/>
                  </a:solidFill>
                  <a:latin typeface="Calibri" panose="020F0502020204030204" pitchFamily="34" charset="0"/>
                  <a:cs typeface="Calibri" panose="020F0502020204030204" pitchFamily="34" charset="0"/>
                </a:endParaRPr>
              </a:p>
            </p:txBody>
          </p:sp>
          <p:sp>
            <p:nvSpPr>
              <p:cNvPr id="59" name="文字方塊 58"/>
              <p:cNvSpPr txBox="1"/>
              <p:nvPr/>
            </p:nvSpPr>
            <p:spPr>
              <a:xfrm>
                <a:off x="931383" y="4450062"/>
                <a:ext cx="920248" cy="415720"/>
              </a:xfrm>
              <a:prstGeom prst="rect">
                <a:avLst/>
              </a:prstGeom>
              <a:noFill/>
            </p:spPr>
            <p:txBody>
              <a:bodyPr wrap="none" rtlCol="0">
                <a:spAutoFit/>
              </a:bodyPr>
              <a:lstStyle/>
              <a:p>
                <a:r>
                  <a:rPr lang="en-US" sz="1400">
                    <a:solidFill>
                      <a:prstClr val="black"/>
                    </a:solidFill>
                    <a:latin typeface="Calibri" panose="020F0502020204030204" pitchFamily="34" charset="0"/>
                    <a:cs typeface="Calibri" panose="020F0502020204030204" pitchFamily="34" charset="0"/>
                  </a:rPr>
                  <a:t>80%~100%</a:t>
                </a:r>
              </a:p>
              <a:p>
                <a:pPr algn="ctr"/>
                <a:r>
                  <a:rPr lang="en-US">
                    <a:solidFill>
                      <a:srgbClr val="E62949"/>
                    </a:solidFill>
                    <a:latin typeface="Calibri" panose="020F0502020204030204" pitchFamily="34" charset="0"/>
                    <a:cs typeface="Calibri" panose="020F0502020204030204" pitchFamily="34" charset="0"/>
                  </a:rPr>
                  <a:t>42</a:t>
                </a:r>
              </a:p>
            </p:txBody>
          </p:sp>
        </p:grpSp>
      </p:grpSp>
      <p:grpSp>
        <p:nvGrpSpPr>
          <p:cNvPr id="69" name="群組 68"/>
          <p:cNvGrpSpPr/>
          <p:nvPr/>
        </p:nvGrpSpPr>
        <p:grpSpPr>
          <a:xfrm>
            <a:off x="5220072" y="1475730"/>
            <a:ext cx="1093606" cy="1266087"/>
            <a:chOff x="5209990" y="1290542"/>
            <a:chExt cx="1093606" cy="1266087"/>
          </a:xfrm>
        </p:grpSpPr>
        <p:grpSp>
          <p:nvGrpSpPr>
            <p:cNvPr id="67" name="群組 66"/>
            <p:cNvGrpSpPr/>
            <p:nvPr/>
          </p:nvGrpSpPr>
          <p:grpSpPr>
            <a:xfrm>
              <a:off x="5209990" y="1290542"/>
              <a:ext cx="1093606" cy="1266087"/>
              <a:chOff x="5209990" y="1290542"/>
              <a:chExt cx="1093606" cy="1266087"/>
            </a:xfrm>
          </p:grpSpPr>
          <p:grpSp>
            <p:nvGrpSpPr>
              <p:cNvPr id="65" name="群組 64"/>
              <p:cNvGrpSpPr/>
              <p:nvPr/>
            </p:nvGrpSpPr>
            <p:grpSpPr>
              <a:xfrm>
                <a:off x="5209990" y="1290542"/>
                <a:ext cx="1093606" cy="1266087"/>
                <a:chOff x="5220072" y="1297131"/>
                <a:chExt cx="1093606" cy="1266087"/>
              </a:xfrm>
            </p:grpSpPr>
            <p:sp>
              <p:nvSpPr>
                <p:cNvPr id="64" name="等腰三角形 63"/>
                <p:cNvSpPr/>
                <p:nvPr/>
              </p:nvSpPr>
              <p:spPr>
                <a:xfrm flipV="1">
                  <a:off x="5358619" y="2138863"/>
                  <a:ext cx="816512" cy="424355"/>
                </a:xfrm>
                <a:prstGeom prst="triangle">
                  <a:avLst>
                    <a:gd name="adj" fmla="val 5254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pitchFamily="34" charset="0"/>
                    <a:cs typeface="Calibri" panose="020F0502020204030204" pitchFamily="34" charset="0"/>
                  </a:endParaRPr>
                </a:p>
              </p:txBody>
            </p:sp>
            <p:sp>
              <p:nvSpPr>
                <p:cNvPr id="63" name="橢圓 62"/>
                <p:cNvSpPr/>
                <p:nvPr/>
              </p:nvSpPr>
              <p:spPr>
                <a:xfrm>
                  <a:off x="5220072" y="1297131"/>
                  <a:ext cx="1093606" cy="100811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pitchFamily="34" charset="0"/>
                    <a:cs typeface="Calibri" panose="020F0502020204030204" pitchFamily="34" charset="0"/>
                  </a:endParaRPr>
                </a:p>
              </p:txBody>
            </p:sp>
          </p:grpSp>
          <p:sp>
            <p:nvSpPr>
              <p:cNvPr id="66" name="橢圓 65"/>
              <p:cNvSpPr/>
              <p:nvPr/>
            </p:nvSpPr>
            <p:spPr>
              <a:xfrm>
                <a:off x="5298977" y="1380244"/>
                <a:ext cx="915631" cy="8754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600" dirty="0">
                  <a:solidFill>
                    <a:prstClr val="black"/>
                  </a:solidFill>
                  <a:latin typeface="Calibri" panose="020F0502020204030204" pitchFamily="34" charset="0"/>
                  <a:cs typeface="Calibri" panose="020F0502020204030204" pitchFamily="34" charset="0"/>
                </a:endParaRPr>
              </a:p>
            </p:txBody>
          </p:sp>
        </p:grpSp>
        <p:sp>
          <p:nvSpPr>
            <p:cNvPr id="68" name="文字方塊 67"/>
            <p:cNvSpPr txBox="1"/>
            <p:nvPr/>
          </p:nvSpPr>
          <p:spPr>
            <a:xfrm>
              <a:off x="5370388" y="1450200"/>
              <a:ext cx="704039" cy="707886"/>
            </a:xfrm>
            <a:prstGeom prst="rect">
              <a:avLst/>
            </a:prstGeom>
            <a:noFill/>
          </p:spPr>
          <p:txBody>
            <a:bodyPr wrap="none" rtlCol="0">
              <a:spAutoFit/>
            </a:bodyPr>
            <a:lstStyle/>
            <a:p>
              <a:r>
                <a:rPr lang="en-US" sz="4000" dirty="0" smtClean="0">
                  <a:solidFill>
                    <a:prstClr val="black"/>
                  </a:solidFill>
                  <a:latin typeface="Calibri" panose="020F0502020204030204" pitchFamily="34" charset="0"/>
                  <a:cs typeface="Calibri" panose="020F0502020204030204" pitchFamily="34" charset="0"/>
                </a:rPr>
                <a:t>92</a:t>
              </a:r>
              <a:endParaRPr lang="en-US" sz="4000" dirty="0">
                <a:solidFill>
                  <a:prstClr val="black"/>
                </a:solidFill>
                <a:latin typeface="Calibri" panose="020F0502020204030204" pitchFamily="34" charset="0"/>
                <a:cs typeface="Calibri" panose="020F0502020204030204" pitchFamily="34" charset="0"/>
              </a:endParaRPr>
            </a:p>
          </p:txBody>
        </p:sp>
      </p:grpSp>
      <p:sp>
        <p:nvSpPr>
          <p:cNvPr id="79" name="圓角矩形 78"/>
          <p:cNvSpPr/>
          <p:nvPr/>
        </p:nvSpPr>
        <p:spPr>
          <a:xfrm>
            <a:off x="179512" y="1420466"/>
            <a:ext cx="4955124" cy="122329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latin typeface="Calibri" panose="020F0502020204030204" pitchFamily="34" charset="0"/>
              <a:cs typeface="Calibri" panose="020F0502020204030204" pitchFamily="34" charset="0"/>
            </a:endParaRPr>
          </a:p>
        </p:txBody>
      </p:sp>
      <p:sp>
        <p:nvSpPr>
          <p:cNvPr id="80" name="文字方塊 79"/>
          <p:cNvSpPr txBox="1"/>
          <p:nvPr/>
        </p:nvSpPr>
        <p:spPr>
          <a:xfrm>
            <a:off x="182549" y="1601034"/>
            <a:ext cx="4978361" cy="697114"/>
          </a:xfrm>
          <a:prstGeom prst="rect">
            <a:avLst/>
          </a:prstGeom>
          <a:noFill/>
        </p:spPr>
        <p:txBody>
          <a:bodyPr wrap="square" rtlCol="0">
            <a:spAutoFit/>
          </a:bodyPr>
          <a:lstStyle/>
          <a:p>
            <a:r>
              <a:rPr lang="en-US"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The </a:t>
            </a:r>
            <a:r>
              <a:rPr lang="en-US" sz="131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2022 </a:t>
            </a:r>
            <a:r>
              <a:rPr lang="en-US"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evaluation result is </a:t>
            </a:r>
            <a:r>
              <a:rPr lang="en-US" sz="1310"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92 </a:t>
            </a:r>
            <a:r>
              <a:rPr lang="en-US" sz="131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points</a:t>
            </a:r>
            <a:r>
              <a:rPr lang="en-US"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ranked between 21% and 35%.</a:t>
            </a:r>
          </a:p>
          <a:p>
            <a:r>
              <a:rPr lang="en-US" altLang="zh-TW"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The 2021 evaluation result is 84 points, ranked between 21% and 35%.</a:t>
            </a:r>
          </a:p>
          <a:p>
            <a:r>
              <a:rPr lang="en-US" sz="131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The </a:t>
            </a:r>
            <a:r>
              <a:rPr lang="en-US"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2020 evaluation result is 69 points, ranked between 36% and 50</a:t>
            </a:r>
            <a:r>
              <a:rPr lang="en-US" sz="131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endParaRPr lang="en-US" sz="131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1" name="文字方塊 80"/>
          <p:cNvSpPr txBox="1"/>
          <p:nvPr/>
        </p:nvSpPr>
        <p:spPr>
          <a:xfrm>
            <a:off x="393914" y="3291830"/>
            <a:ext cx="553998" cy="1766599"/>
          </a:xfrm>
          <a:prstGeom prst="rect">
            <a:avLst/>
          </a:prstGeom>
          <a:noFill/>
        </p:spPr>
        <p:txBody>
          <a:bodyPr vert="eaVert" wrap="square" rtlCol="0">
            <a:spAutoFit/>
          </a:bodyPr>
          <a:lstStyle/>
          <a:p>
            <a:pPr latinLnBrk="0"/>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Average score of publicly traded companies</a:t>
            </a:r>
          </a:p>
        </p:txBody>
      </p:sp>
      <p:sp>
        <p:nvSpPr>
          <p:cNvPr id="41" name="Round Same Side Corner Rectangle 6">
            <a:extLst>
              <a:ext uri="{FF2B5EF4-FFF2-40B4-BE49-F238E27FC236}">
                <a16:creationId xmlns:a16="http://schemas.microsoft.com/office/drawing/2014/main" xmlns="" id="{5E452DB9-650F-4617-9C8C-74FEA26E6E29}"/>
              </a:ext>
            </a:extLst>
          </p:cNvPr>
          <p:cNvSpPr/>
          <p:nvPr/>
        </p:nvSpPr>
        <p:spPr>
          <a:xfrm rot="2700000">
            <a:off x="2647659" y="293248"/>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8090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stretch>
            <a:fillRect/>
          </a:stretch>
        </p:blipFill>
        <p:spPr>
          <a:xfrm>
            <a:off x="899592" y="525423"/>
            <a:ext cx="6471710" cy="1228341"/>
          </a:xfrm>
          <a:prstGeom prst="rect">
            <a:avLst/>
          </a:prstGeom>
        </p:spPr>
      </p:pic>
      <p:sp>
        <p:nvSpPr>
          <p:cNvPr id="11" name="文字方塊 10"/>
          <p:cNvSpPr txBox="1"/>
          <p:nvPr/>
        </p:nvSpPr>
        <p:spPr>
          <a:xfrm>
            <a:off x="7193507" y="1242450"/>
            <a:ext cx="1939765" cy="369332"/>
          </a:xfrm>
          <a:prstGeom prst="rect">
            <a:avLst/>
          </a:prstGeom>
          <a:noFill/>
        </p:spPr>
        <p:txBody>
          <a:bodyPr wrap="square" rtlCol="0">
            <a:spAutoFit/>
          </a:bodyPr>
          <a:lstStyle/>
          <a:p>
            <a:r>
              <a:rPr 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Stock Code: 2528</a:t>
            </a:r>
          </a:p>
        </p:txBody>
      </p:sp>
      <p:pic>
        <p:nvPicPr>
          <p:cNvPr id="12" name="圖片 11"/>
          <p:cNvPicPr>
            <a:picLocks noChangeAspect="1"/>
          </p:cNvPicPr>
          <p:nvPr/>
        </p:nvPicPr>
        <p:blipFill>
          <a:blip r:embed="rId4"/>
          <a:stretch>
            <a:fillRect/>
          </a:stretch>
        </p:blipFill>
        <p:spPr>
          <a:xfrm>
            <a:off x="122992" y="1742314"/>
            <a:ext cx="8898015" cy="1432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文本框 24"/>
          <p:cNvSpPr txBox="1"/>
          <p:nvPr/>
        </p:nvSpPr>
        <p:spPr>
          <a:xfrm>
            <a:off x="2880559" y="3507854"/>
            <a:ext cx="3563649" cy="1460656"/>
          </a:xfrm>
          <a:prstGeom prst="rect">
            <a:avLst/>
          </a:prstGeom>
          <a:noFill/>
        </p:spPr>
        <p:txBody>
          <a:bodyPr wrap="square" rtlCol="0">
            <a:spAutoFit/>
            <a:scene3d>
              <a:camera prst="orthographicFront"/>
              <a:lightRig rig="threePt" dir="t"/>
            </a:scene3d>
            <a:sp3d contourW="12700"/>
          </a:bodyPr>
          <a:lstStyle/>
          <a:p>
            <a:pPr>
              <a:lnSpc>
                <a:spcPct val="114000"/>
              </a:lnSpc>
            </a:pPr>
            <a:r>
              <a:rPr lang="en-US" sz="2400" dirty="0">
                <a:solidFill>
                  <a:prstClr val="black"/>
                </a:solidFill>
                <a:latin typeface="Times New Roman" panose="02020603050405020304" pitchFamily="18" charset="0"/>
                <a:cs typeface="Times New Roman" panose="02020603050405020304" pitchFamily="18" charset="0"/>
              </a:rPr>
              <a:t>https://crowell.com.tw/</a:t>
            </a:r>
          </a:p>
          <a:p>
            <a:pPr marL="108000">
              <a:lnSpc>
                <a:spcPct val="114000"/>
              </a:lnSpc>
            </a:pPr>
            <a:r>
              <a:rPr lang="en-US" sz="5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Thank you.</a:t>
            </a:r>
          </a:p>
        </p:txBody>
      </p:sp>
      <p:sp>
        <p:nvSpPr>
          <p:cNvPr id="14" name="Block Arc 14">
            <a:extLst>
              <a:ext uri="{FF2B5EF4-FFF2-40B4-BE49-F238E27FC236}">
                <a16:creationId xmlns:a16="http://schemas.microsoft.com/office/drawing/2014/main" xmlns="" id="{6AC5AE3A-94A0-448E-BB40-F534B002DA60}"/>
              </a:ext>
            </a:extLst>
          </p:cNvPr>
          <p:cNvSpPr/>
          <p:nvPr/>
        </p:nvSpPr>
        <p:spPr>
          <a:xfrm rot="16200000">
            <a:off x="2492651" y="3579734"/>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348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rotWithShape="1">
          <a:blip r:embed="rId3">
            <a:extLst>
              <a:ext uri="{28A0092B-C50C-407E-A947-70E740481C1C}">
                <a14:useLocalDpi xmlns:a14="http://schemas.microsoft.com/office/drawing/2010/main" val="0"/>
              </a:ext>
            </a:extLst>
          </a:blip>
          <a:srcRect l="19511" t="17674" r="19977" b="10042"/>
          <a:stretch/>
        </p:blipFill>
        <p:spPr>
          <a:xfrm rot="1545582">
            <a:off x="102876" y="1646667"/>
            <a:ext cx="3512944" cy="3680732"/>
          </a:xfrm>
          <a:prstGeom prst="rect">
            <a:avLst/>
          </a:prstGeom>
        </p:spPr>
      </p:pic>
      <p:sp>
        <p:nvSpPr>
          <p:cNvPr id="6" name="文字方塊 5"/>
          <p:cNvSpPr txBox="1"/>
          <p:nvPr/>
        </p:nvSpPr>
        <p:spPr>
          <a:xfrm>
            <a:off x="431540" y="915566"/>
            <a:ext cx="8280920" cy="3939540"/>
          </a:xfrm>
          <a:prstGeom prst="rect">
            <a:avLst/>
          </a:prstGeom>
          <a:noFill/>
        </p:spPr>
        <p:txBody>
          <a:bodyPr wrap="square" rtlCol="0">
            <a:spAutoFit/>
          </a:bodyPr>
          <a:lstStyle/>
          <a:p>
            <a:pPr algn="just" hangingPunct="0">
              <a:lnSpc>
                <a:spcPts val="2200"/>
              </a:lnSpc>
            </a:pP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The forward-looking information mentioned in this presentation and the relevant news released at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the same      </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time is based on the information obtained by the Company based on the current status of the Company and the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general </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economic conditions.</a:t>
            </a:r>
          </a:p>
          <a:p>
            <a:pPr algn="just" hangingPunct="0">
              <a:lnSpc>
                <a:spcPts val="2200"/>
              </a:lnSpc>
              <a:spcBef>
                <a:spcPts val="1200"/>
              </a:spcBef>
            </a:pP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The forward-looking statements involve certain risks, uncertainties and inferences that might be beyond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our    </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control and could cause actual results to differ materially from those contained in the forward-looking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statements</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Potential risks and uncertainties include factors such as rising costs of raw materials,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changes in market demand</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policies and regulations and general economic conditions, and other factors beyond the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Company's control</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p>
          <a:p>
            <a:pPr algn="just" hangingPunct="0">
              <a:lnSpc>
                <a:spcPts val="2200"/>
              </a:lnSpc>
              <a:spcBef>
                <a:spcPts val="1200"/>
              </a:spcBef>
            </a:pP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The Company The outlook reflects the Company's current views on the future. When there are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changes  or       adjustments </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to these views in the future, the Company does not guarantee the accuracy of the information in this presentation. It is not responsible for updating or amending the data and content in this presentation.</a:t>
            </a:r>
          </a:p>
          <a:p>
            <a:pPr algn="just" hangingPunct="0">
              <a:lnSpc>
                <a:spcPts val="2200"/>
              </a:lnSpc>
              <a:spcBef>
                <a:spcPts val="1200"/>
              </a:spcBef>
            </a:pP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This presentation and its contents may not be arbitrarily accessed by any third party without the </a:t>
            </a:r>
            <a:r>
              <a:rPr lang="en-US" sz="14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written           </a:t>
            </a:r>
            <a:r>
              <a:rPr lang="en-US" sz="14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permission of the Company.</a:t>
            </a:r>
          </a:p>
        </p:txBody>
      </p:sp>
      <p:pic>
        <p:nvPicPr>
          <p:cNvPr id="2" name="圖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pSp>
        <p:nvGrpSpPr>
          <p:cNvPr id="16" name="群組 15"/>
          <p:cNvGrpSpPr/>
          <p:nvPr/>
        </p:nvGrpSpPr>
        <p:grpSpPr>
          <a:xfrm>
            <a:off x="3203848" y="212714"/>
            <a:ext cx="2952328" cy="544893"/>
            <a:chOff x="3207361" y="212714"/>
            <a:chExt cx="2808312" cy="544893"/>
          </a:xfrm>
        </p:grpSpPr>
        <p:sp>
          <p:nvSpPr>
            <p:cNvPr id="4" name="矩形 3"/>
            <p:cNvSpPr/>
            <p:nvPr/>
          </p:nvSpPr>
          <p:spPr>
            <a:xfrm>
              <a:off x="3207361" y="212714"/>
              <a:ext cx="2808312" cy="544893"/>
            </a:xfrm>
            <a:prstGeom prst="rect">
              <a:avLst/>
            </a:prstGeom>
          </p:spPr>
          <p:txBody>
            <a:bodyPr wrap="square">
              <a:spAutoFit/>
            </a:bodyPr>
            <a:lstStyle/>
            <a:p>
              <a:pPr algn="ctr">
                <a:lnSpc>
                  <a:spcPct val="114000"/>
                </a:lnSpc>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Disclaimer</a:t>
              </a:r>
            </a:p>
          </p:txBody>
        </p:sp>
        <p:sp>
          <p:nvSpPr>
            <p:cNvPr id="8" name="Round Same Side Corner Rectangle 6">
              <a:extLst>
                <a:ext uri="{FF2B5EF4-FFF2-40B4-BE49-F238E27FC236}">
                  <a16:creationId xmlns:a16="http://schemas.microsoft.com/office/drawing/2014/main" xmlns="" id="{5E452DB9-650F-4617-9C8C-74FEA26E6E29}"/>
                </a:ext>
              </a:extLst>
            </p:cNvPr>
            <p:cNvSpPr/>
            <p:nvPr/>
          </p:nvSpPr>
          <p:spPr>
            <a:xfrm rot="2700000">
              <a:off x="3498765" y="280488"/>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cxnSp>
          <p:nvCxnSpPr>
            <p:cNvPr id="15" name="直線接點 14"/>
            <p:cNvCxnSpPr/>
            <p:nvPr/>
          </p:nvCxnSpPr>
          <p:spPr>
            <a:xfrm>
              <a:off x="3563888" y="742975"/>
              <a:ext cx="1944216" cy="0"/>
            </a:xfrm>
            <a:prstGeom prst="line">
              <a:avLst/>
            </a:prstGeom>
            <a:ln w="4762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4560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1120" y="51470"/>
            <a:ext cx="5245256" cy="884466"/>
          </a:xfrm>
        </p:spPr>
        <p:txBody>
          <a:bodyPr/>
          <a:lstStyle/>
          <a:p>
            <a:r>
              <a:rPr lang="en-US" altLang="zh-TW" b="1" dirty="0" smtClean="0">
                <a:solidFill>
                  <a:schemeClr val="accent5"/>
                </a:solidFill>
                <a:latin typeface="Times New Roman" panose="02020603050405020304" pitchFamily="18" charset="0"/>
                <a:ea typeface="標楷體" panose="03000509000000000000" pitchFamily="65" charset="-120"/>
                <a:cs typeface="Times New Roman" panose="02020603050405020304" pitchFamily="18" charset="0"/>
              </a:rPr>
              <a:t>Agenda</a:t>
            </a:r>
            <a:endParaRPr lang="ko-KR" altLang="en-US" b="1" dirty="0">
              <a:latin typeface="Times New Roman" panose="02020603050405020304" pitchFamily="18" charset="0"/>
              <a:cs typeface="Times New Roman" panose="02020603050405020304" pitchFamily="18" charset="0"/>
            </a:endParaRPr>
          </a:p>
        </p:txBody>
      </p:sp>
      <p:sp>
        <p:nvSpPr>
          <p:cNvPr id="49" name="Pentagon 48"/>
          <p:cNvSpPr/>
          <p:nvPr/>
        </p:nvSpPr>
        <p:spPr>
          <a:xfrm>
            <a:off x="2736653" y="1005579"/>
            <a:ext cx="1116184" cy="576000"/>
          </a:xfrm>
          <a:prstGeom prst="homePlate">
            <a:avLst>
              <a:gd name="adj" fmla="val 549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44" name="Rectangle 2"/>
          <p:cNvSpPr/>
          <p:nvPr/>
        </p:nvSpPr>
        <p:spPr>
          <a:xfrm>
            <a:off x="3632067" y="1005579"/>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54" name="TextBox 53"/>
          <p:cNvSpPr txBox="1"/>
          <p:nvPr/>
        </p:nvSpPr>
        <p:spPr>
          <a:xfrm>
            <a:off x="2818326" y="1084575"/>
            <a:ext cx="604639" cy="430887"/>
          </a:xfrm>
          <a:prstGeom prst="rect">
            <a:avLst/>
          </a:prstGeom>
          <a:noFill/>
        </p:spPr>
        <p:txBody>
          <a:bodyPr wrap="square" tIns="0" bIns="0" rtlCol="0" anchor="ctr">
            <a:spAutoFit/>
          </a:bodyPr>
          <a:lstStyle/>
          <a:p>
            <a:r>
              <a:rPr lang="en-US" altLang="ko-KR" sz="2800" b="1" dirty="0">
                <a:solidFill>
                  <a:schemeClr val="bg1"/>
                </a:solidFill>
                <a:latin typeface="標楷體" panose="03000509000000000000" pitchFamily="65" charset="-120"/>
                <a:ea typeface="標楷體" panose="03000509000000000000" pitchFamily="65" charset="-120"/>
                <a:cs typeface="Arial" pitchFamily="34" charset="0"/>
              </a:rPr>
              <a:t>01</a:t>
            </a:r>
          </a:p>
        </p:txBody>
      </p:sp>
      <p:sp>
        <p:nvSpPr>
          <p:cNvPr id="60" name="TextBox 10"/>
          <p:cNvSpPr txBox="1"/>
          <p:nvPr/>
        </p:nvSpPr>
        <p:spPr bwMode="auto">
          <a:xfrm>
            <a:off x="3921812" y="1075345"/>
            <a:ext cx="2682824" cy="46166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Company Profile</a:t>
            </a:r>
          </a:p>
        </p:txBody>
      </p:sp>
      <p:sp>
        <p:nvSpPr>
          <p:cNvPr id="108" name="Pentagon 107"/>
          <p:cNvSpPr/>
          <p:nvPr/>
        </p:nvSpPr>
        <p:spPr>
          <a:xfrm>
            <a:off x="2736653" y="1703455"/>
            <a:ext cx="1116184" cy="576000"/>
          </a:xfrm>
          <a:prstGeom prst="homePlate">
            <a:avLst>
              <a:gd name="adj" fmla="val 549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09" name="Rectangle 2"/>
          <p:cNvSpPr/>
          <p:nvPr/>
        </p:nvSpPr>
        <p:spPr>
          <a:xfrm>
            <a:off x="3632067" y="1703455"/>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10" name="TextBox 109"/>
          <p:cNvSpPr txBox="1"/>
          <p:nvPr/>
        </p:nvSpPr>
        <p:spPr>
          <a:xfrm>
            <a:off x="2818326" y="1782451"/>
            <a:ext cx="604639" cy="430887"/>
          </a:xfrm>
          <a:prstGeom prst="rect">
            <a:avLst/>
          </a:prstGeom>
          <a:noFill/>
        </p:spPr>
        <p:txBody>
          <a:bodyPr wrap="square" tIns="0" bIns="0" rtlCol="0" anchor="ctr">
            <a:spAutoFit/>
          </a:bodyPr>
          <a:lstStyle/>
          <a:p>
            <a:r>
              <a:rPr lang="en-US" altLang="ko-KR" sz="2800" b="1" dirty="0">
                <a:solidFill>
                  <a:schemeClr val="bg1"/>
                </a:solidFill>
                <a:latin typeface="標楷體" panose="03000509000000000000" pitchFamily="65" charset="-120"/>
                <a:ea typeface="標楷體" panose="03000509000000000000" pitchFamily="65" charset="-120"/>
                <a:cs typeface="Arial" pitchFamily="34" charset="0"/>
              </a:rPr>
              <a:t>02</a:t>
            </a:r>
          </a:p>
        </p:txBody>
      </p:sp>
      <p:sp>
        <p:nvSpPr>
          <p:cNvPr id="112" name="TextBox 10"/>
          <p:cNvSpPr txBox="1"/>
          <p:nvPr/>
        </p:nvSpPr>
        <p:spPr bwMode="auto">
          <a:xfrm>
            <a:off x="3921812" y="1772857"/>
            <a:ext cx="3474912" cy="46166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2400" b="1" dirty="0">
                <a:latin typeface="Times New Roman" panose="02020603050405020304" pitchFamily="18" charset="0"/>
                <a:ea typeface="標楷體" panose="03000509000000000000" pitchFamily="65" charset="-120"/>
                <a:cs typeface="Times New Roman" panose="02020603050405020304" pitchFamily="18" charset="0"/>
              </a:rPr>
              <a:t>Financial Information</a:t>
            </a:r>
          </a:p>
        </p:txBody>
      </p:sp>
      <p:sp>
        <p:nvSpPr>
          <p:cNvPr id="115" name="Pentagon 114"/>
          <p:cNvSpPr/>
          <p:nvPr/>
        </p:nvSpPr>
        <p:spPr>
          <a:xfrm>
            <a:off x="2736653" y="3078896"/>
            <a:ext cx="1116184" cy="576000"/>
          </a:xfrm>
          <a:prstGeom prst="homePlate">
            <a:avLst>
              <a:gd name="adj" fmla="val 5491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16" name="Rectangle 2"/>
          <p:cNvSpPr/>
          <p:nvPr/>
        </p:nvSpPr>
        <p:spPr>
          <a:xfrm>
            <a:off x="3632067" y="3078896"/>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17" name="TextBox 116"/>
          <p:cNvSpPr txBox="1"/>
          <p:nvPr/>
        </p:nvSpPr>
        <p:spPr>
          <a:xfrm>
            <a:off x="2818326" y="3157892"/>
            <a:ext cx="604639" cy="430887"/>
          </a:xfrm>
          <a:prstGeom prst="rect">
            <a:avLst/>
          </a:prstGeom>
          <a:noFill/>
        </p:spPr>
        <p:txBody>
          <a:bodyPr wrap="square" tIns="0" bIns="0" rtlCol="0" anchor="ctr">
            <a:spAutoFit/>
          </a:bodyPr>
          <a:lstStyle/>
          <a:p>
            <a:r>
              <a:rPr lang="en-US" altLang="ko-KR" sz="2800" b="1" dirty="0" smtClean="0">
                <a:solidFill>
                  <a:schemeClr val="bg1"/>
                </a:solidFill>
                <a:latin typeface="標楷體" panose="03000509000000000000" pitchFamily="65" charset="-120"/>
                <a:ea typeface="標楷體" panose="03000509000000000000" pitchFamily="65" charset="-120"/>
                <a:cs typeface="Arial" pitchFamily="34" charset="0"/>
              </a:rPr>
              <a:t>0</a:t>
            </a:r>
            <a:r>
              <a:rPr lang="en-US" altLang="zh-TW" sz="2800" b="1" dirty="0" smtClean="0">
                <a:solidFill>
                  <a:schemeClr val="bg1"/>
                </a:solidFill>
                <a:latin typeface="標楷體" panose="03000509000000000000" pitchFamily="65" charset="-120"/>
                <a:ea typeface="標楷體" panose="03000509000000000000" pitchFamily="65" charset="-120"/>
                <a:cs typeface="Arial" pitchFamily="34" charset="0"/>
              </a:rPr>
              <a:t>4</a:t>
            </a:r>
            <a:endParaRPr lang="en-US" altLang="ko-KR" sz="2800" b="1" dirty="0">
              <a:solidFill>
                <a:schemeClr val="bg1"/>
              </a:solidFill>
              <a:latin typeface="標楷體" panose="03000509000000000000" pitchFamily="65" charset="-120"/>
              <a:ea typeface="標楷體" panose="03000509000000000000" pitchFamily="65" charset="-120"/>
              <a:cs typeface="Arial" pitchFamily="34" charset="0"/>
            </a:endParaRPr>
          </a:p>
        </p:txBody>
      </p:sp>
      <p:sp>
        <p:nvSpPr>
          <p:cNvPr id="119" name="TextBox 10"/>
          <p:cNvSpPr txBox="1"/>
          <p:nvPr/>
        </p:nvSpPr>
        <p:spPr bwMode="auto">
          <a:xfrm>
            <a:off x="3940488" y="3211672"/>
            <a:ext cx="5217103" cy="30777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1400" b="1" dirty="0">
                <a:latin typeface="Times New Roman" panose="02020603050405020304" pitchFamily="18" charset="0"/>
                <a:ea typeface="標楷體" panose="03000509000000000000" pitchFamily="65" charset="-120"/>
                <a:cs typeface="Times New Roman" panose="02020603050405020304" pitchFamily="18" charset="0"/>
              </a:rPr>
              <a:t>Overview of Operations – Presale projects </a:t>
            </a:r>
            <a:r>
              <a:rPr lang="en-US" altLang="zh-TW" sz="14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dirty="0">
                <a:latin typeface="Times New Roman" panose="02020603050405020304" pitchFamily="18" charset="0"/>
                <a:ea typeface="標楷體" panose="03000509000000000000" pitchFamily="65" charset="-120"/>
                <a:cs typeface="Times New Roman" panose="02020603050405020304" pitchFamily="18" charset="0"/>
              </a:rPr>
              <a:t>under construction)</a:t>
            </a:r>
          </a:p>
        </p:txBody>
      </p:sp>
      <p:sp>
        <p:nvSpPr>
          <p:cNvPr id="122" name="Pentagon 121"/>
          <p:cNvSpPr/>
          <p:nvPr/>
        </p:nvSpPr>
        <p:spPr>
          <a:xfrm>
            <a:off x="2736653" y="3776772"/>
            <a:ext cx="1116184" cy="576000"/>
          </a:xfrm>
          <a:prstGeom prst="homePlate">
            <a:avLst>
              <a:gd name="adj" fmla="val 5491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23" name="Rectangle 2"/>
          <p:cNvSpPr/>
          <p:nvPr/>
        </p:nvSpPr>
        <p:spPr>
          <a:xfrm>
            <a:off x="3632067" y="3776772"/>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24" name="TextBox 123"/>
          <p:cNvSpPr txBox="1"/>
          <p:nvPr/>
        </p:nvSpPr>
        <p:spPr>
          <a:xfrm>
            <a:off x="2818326" y="3855768"/>
            <a:ext cx="604639" cy="430887"/>
          </a:xfrm>
          <a:prstGeom prst="rect">
            <a:avLst/>
          </a:prstGeom>
          <a:noFill/>
        </p:spPr>
        <p:txBody>
          <a:bodyPr wrap="square" tIns="0" bIns="0" rtlCol="0" anchor="ctr">
            <a:spAutoFit/>
          </a:bodyPr>
          <a:lstStyle/>
          <a:p>
            <a:r>
              <a:rPr lang="en-US" altLang="ko-KR" sz="2800" b="1" dirty="0" smtClean="0">
                <a:solidFill>
                  <a:schemeClr val="bg1"/>
                </a:solidFill>
                <a:latin typeface="標楷體" panose="03000509000000000000" pitchFamily="65" charset="-120"/>
                <a:ea typeface="標楷體" panose="03000509000000000000" pitchFamily="65" charset="-120"/>
                <a:cs typeface="Arial" pitchFamily="34" charset="0"/>
              </a:rPr>
              <a:t>0</a:t>
            </a:r>
            <a:r>
              <a:rPr lang="en-US" altLang="zh-TW" sz="2800" b="1" dirty="0" smtClean="0">
                <a:solidFill>
                  <a:schemeClr val="bg1"/>
                </a:solidFill>
                <a:latin typeface="標楷體" panose="03000509000000000000" pitchFamily="65" charset="-120"/>
                <a:ea typeface="標楷體" panose="03000509000000000000" pitchFamily="65" charset="-120"/>
                <a:cs typeface="Arial" pitchFamily="34" charset="0"/>
              </a:rPr>
              <a:t>5</a:t>
            </a:r>
            <a:endParaRPr lang="en-US" altLang="ko-KR" sz="2800" b="1" dirty="0">
              <a:solidFill>
                <a:schemeClr val="bg1"/>
              </a:solidFill>
              <a:latin typeface="標楷體" panose="03000509000000000000" pitchFamily="65" charset="-120"/>
              <a:ea typeface="標楷體" panose="03000509000000000000" pitchFamily="65" charset="-120"/>
              <a:cs typeface="Arial" pitchFamily="34" charset="0"/>
            </a:endParaRPr>
          </a:p>
        </p:txBody>
      </p:sp>
      <p:sp>
        <p:nvSpPr>
          <p:cNvPr id="126" name="TextBox 10"/>
          <p:cNvSpPr txBox="1"/>
          <p:nvPr/>
        </p:nvSpPr>
        <p:spPr bwMode="auto">
          <a:xfrm>
            <a:off x="3935610" y="3882795"/>
            <a:ext cx="4987080" cy="361637"/>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1750" b="1" dirty="0" smtClean="0">
                <a:latin typeface="Times New Roman" panose="02020603050405020304" pitchFamily="18" charset="0"/>
                <a:ea typeface="標楷體" panose="03000509000000000000" pitchFamily="65" charset="-120"/>
                <a:cs typeface="Times New Roman" panose="02020603050405020304" pitchFamily="18" charset="0"/>
              </a:rPr>
              <a:t>Overview of Operations – 2023 Proposal planning</a:t>
            </a:r>
            <a:endParaRPr lang="en-US" altLang="zh-TW" sz="175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29" name="Pentagon 128"/>
          <p:cNvSpPr/>
          <p:nvPr/>
        </p:nvSpPr>
        <p:spPr>
          <a:xfrm>
            <a:off x="2736653" y="4474646"/>
            <a:ext cx="1116184" cy="576000"/>
          </a:xfrm>
          <a:prstGeom prst="homePlate">
            <a:avLst>
              <a:gd name="adj" fmla="val 549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30" name="Rectangle 2"/>
          <p:cNvSpPr/>
          <p:nvPr/>
        </p:nvSpPr>
        <p:spPr>
          <a:xfrm>
            <a:off x="3632067" y="4474646"/>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131" name="TextBox 130"/>
          <p:cNvSpPr txBox="1"/>
          <p:nvPr/>
        </p:nvSpPr>
        <p:spPr>
          <a:xfrm>
            <a:off x="2818326" y="4553642"/>
            <a:ext cx="604639" cy="430887"/>
          </a:xfrm>
          <a:prstGeom prst="rect">
            <a:avLst/>
          </a:prstGeom>
          <a:noFill/>
        </p:spPr>
        <p:txBody>
          <a:bodyPr wrap="square" tIns="0" bIns="0" rtlCol="0" anchor="ctr">
            <a:spAutoFit/>
          </a:bodyPr>
          <a:lstStyle/>
          <a:p>
            <a:r>
              <a:rPr lang="en-US" altLang="ko-KR" sz="2800" b="1" dirty="0" smtClean="0">
                <a:solidFill>
                  <a:schemeClr val="bg1"/>
                </a:solidFill>
                <a:latin typeface="標楷體" panose="03000509000000000000" pitchFamily="65" charset="-120"/>
                <a:ea typeface="標楷體" panose="03000509000000000000" pitchFamily="65" charset="-120"/>
                <a:cs typeface="Arial" pitchFamily="34" charset="0"/>
              </a:rPr>
              <a:t>0</a:t>
            </a:r>
            <a:r>
              <a:rPr lang="en-US" altLang="zh-TW" sz="2800" b="1" dirty="0" smtClean="0">
                <a:solidFill>
                  <a:schemeClr val="bg1"/>
                </a:solidFill>
                <a:latin typeface="標楷體" panose="03000509000000000000" pitchFamily="65" charset="-120"/>
                <a:ea typeface="標楷體" panose="03000509000000000000" pitchFamily="65" charset="-120"/>
                <a:cs typeface="Arial" pitchFamily="34" charset="0"/>
              </a:rPr>
              <a:t>6</a:t>
            </a:r>
            <a:endParaRPr lang="en-US" altLang="ko-KR" sz="2800" b="1" dirty="0">
              <a:solidFill>
                <a:schemeClr val="bg1"/>
              </a:solidFill>
              <a:latin typeface="標楷體" panose="03000509000000000000" pitchFamily="65" charset="-120"/>
              <a:ea typeface="標楷體" panose="03000509000000000000" pitchFamily="65" charset="-120"/>
              <a:cs typeface="Arial" pitchFamily="34" charset="0"/>
            </a:endParaRPr>
          </a:p>
        </p:txBody>
      </p:sp>
      <p:sp>
        <p:nvSpPr>
          <p:cNvPr id="133" name="TextBox 10"/>
          <p:cNvSpPr txBox="1"/>
          <p:nvPr/>
        </p:nvSpPr>
        <p:spPr bwMode="auto">
          <a:xfrm>
            <a:off x="3921812" y="4611349"/>
            <a:ext cx="5101986" cy="315471"/>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1450" b="1" dirty="0" smtClean="0">
                <a:latin typeface="Times New Roman" panose="02020603050405020304" pitchFamily="18" charset="0"/>
                <a:ea typeface="標楷體" panose="03000509000000000000" pitchFamily="65" charset="-120"/>
                <a:cs typeface="Times New Roman" panose="02020603050405020304" pitchFamily="18" charset="0"/>
              </a:rPr>
              <a:t>Construction management and Corporate </a:t>
            </a:r>
            <a:r>
              <a:rPr lang="en-US" altLang="zh-TW" sz="1450" b="1" dirty="0">
                <a:latin typeface="Times New Roman" panose="02020603050405020304" pitchFamily="18" charset="0"/>
                <a:ea typeface="標楷體" panose="03000509000000000000" pitchFamily="65" charset="-120"/>
                <a:cs typeface="Times New Roman" panose="02020603050405020304" pitchFamily="18" charset="0"/>
              </a:rPr>
              <a:t>Sustainability ESG</a:t>
            </a:r>
            <a:endParaRPr lang="en-US" altLang="ko-KR" sz="145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25456" r="26945"/>
          <a:stretch/>
        </p:blipFill>
        <p:spPr>
          <a:xfrm>
            <a:off x="-4119" y="0"/>
            <a:ext cx="2460936" cy="5143500"/>
          </a:xfrm>
          <a:prstGeom prst="rect">
            <a:avLst/>
          </a:prstGeom>
        </p:spPr>
      </p:pic>
      <p:sp>
        <p:nvSpPr>
          <p:cNvPr id="24" name="Pentagon 107"/>
          <p:cNvSpPr/>
          <p:nvPr/>
        </p:nvSpPr>
        <p:spPr>
          <a:xfrm>
            <a:off x="2736653" y="2387450"/>
            <a:ext cx="1116184" cy="576000"/>
          </a:xfrm>
          <a:prstGeom prst="homePlate">
            <a:avLst>
              <a:gd name="adj" fmla="val 54918"/>
            </a:avLst>
          </a:prstGeom>
          <a:solidFill>
            <a:srgbClr val="00FF9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25" name="Rectangle 2"/>
          <p:cNvSpPr/>
          <p:nvPr/>
        </p:nvSpPr>
        <p:spPr>
          <a:xfrm>
            <a:off x="3632067" y="2387450"/>
            <a:ext cx="5341574" cy="576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rgbClr val="00FF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latin typeface="標楷體" panose="03000509000000000000" pitchFamily="65" charset="-120"/>
            </a:endParaRPr>
          </a:p>
        </p:txBody>
      </p:sp>
      <p:sp>
        <p:nvSpPr>
          <p:cNvPr id="26" name="TextBox 109"/>
          <p:cNvSpPr txBox="1"/>
          <p:nvPr/>
        </p:nvSpPr>
        <p:spPr>
          <a:xfrm>
            <a:off x="2818326" y="2466446"/>
            <a:ext cx="604639" cy="430887"/>
          </a:xfrm>
          <a:prstGeom prst="rect">
            <a:avLst/>
          </a:prstGeom>
          <a:noFill/>
        </p:spPr>
        <p:txBody>
          <a:bodyPr wrap="square" tIns="0" bIns="0" rtlCol="0" anchor="ctr">
            <a:spAutoFit/>
          </a:bodyPr>
          <a:lstStyle/>
          <a:p>
            <a:r>
              <a:rPr lang="en-US" altLang="ko-KR" sz="2800" b="1" dirty="0" smtClean="0">
                <a:solidFill>
                  <a:schemeClr val="bg1"/>
                </a:solidFill>
                <a:latin typeface="標楷體" panose="03000509000000000000" pitchFamily="65" charset="-120"/>
                <a:ea typeface="標楷體" panose="03000509000000000000" pitchFamily="65" charset="-120"/>
                <a:cs typeface="Arial" pitchFamily="34" charset="0"/>
              </a:rPr>
              <a:t>0</a:t>
            </a:r>
            <a:r>
              <a:rPr lang="en-US" altLang="zh-TW" sz="2800" b="1" dirty="0" smtClean="0">
                <a:solidFill>
                  <a:schemeClr val="bg1"/>
                </a:solidFill>
                <a:latin typeface="標楷體" panose="03000509000000000000" pitchFamily="65" charset="-120"/>
                <a:ea typeface="標楷體" panose="03000509000000000000" pitchFamily="65" charset="-120"/>
                <a:cs typeface="Arial" pitchFamily="34" charset="0"/>
              </a:rPr>
              <a:t>3</a:t>
            </a:r>
            <a:endParaRPr lang="en-US" altLang="ko-KR" sz="2800" b="1" dirty="0">
              <a:solidFill>
                <a:schemeClr val="bg1"/>
              </a:solidFill>
              <a:latin typeface="標楷體" panose="03000509000000000000" pitchFamily="65" charset="-120"/>
              <a:ea typeface="標楷體" panose="03000509000000000000" pitchFamily="65" charset="-120"/>
              <a:cs typeface="Arial" pitchFamily="34" charset="0"/>
            </a:endParaRPr>
          </a:p>
        </p:txBody>
      </p:sp>
      <p:sp>
        <p:nvSpPr>
          <p:cNvPr id="27" name="TextBox 10"/>
          <p:cNvSpPr txBox="1"/>
          <p:nvPr/>
        </p:nvSpPr>
        <p:spPr bwMode="auto">
          <a:xfrm>
            <a:off x="3921812" y="2489528"/>
            <a:ext cx="5203104" cy="40011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1900" b="1" dirty="0">
                <a:latin typeface="Times New Roman" panose="02020603050405020304" pitchFamily="18" charset="0"/>
                <a:ea typeface="標楷體" panose="03000509000000000000" pitchFamily="65" charset="-120"/>
                <a:cs typeface="Times New Roman" panose="02020603050405020304" pitchFamily="18" charset="0"/>
              </a:rPr>
              <a:t>Overview of </a:t>
            </a:r>
            <a:r>
              <a:rPr lang="en-US" altLang="zh-TW" sz="1900" b="1" dirty="0" smtClean="0">
                <a:latin typeface="Times New Roman" panose="02020603050405020304" pitchFamily="18" charset="0"/>
                <a:ea typeface="標楷體" panose="03000509000000000000" pitchFamily="65" charset="-120"/>
                <a:cs typeface="Times New Roman" panose="02020603050405020304" pitchFamily="18" charset="0"/>
              </a:rPr>
              <a:t>Operations</a:t>
            </a:r>
            <a:r>
              <a:rPr lang="en-US" altLang="zh-TW" sz="2000" b="1"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1900" b="1" dirty="0" smtClean="0">
                <a:latin typeface="Times New Roman" panose="02020603050405020304" pitchFamily="18" charset="0"/>
                <a:ea typeface="標楷體" panose="03000509000000000000" pitchFamily="65" charset="-120"/>
                <a:cs typeface="Times New Roman" panose="02020603050405020304" pitchFamily="18" charset="0"/>
              </a:rPr>
              <a:t>Projects </a:t>
            </a:r>
            <a:r>
              <a:rPr lang="en-US" altLang="zh-TW" sz="1900" b="1" dirty="0">
                <a:latin typeface="Times New Roman" panose="02020603050405020304" pitchFamily="18" charset="0"/>
                <a:ea typeface="標楷體" panose="03000509000000000000" pitchFamily="65" charset="-120"/>
                <a:cs typeface="Times New Roman" panose="02020603050405020304" pitchFamily="18" charset="0"/>
              </a:rPr>
              <a:t>completed </a:t>
            </a:r>
            <a:endParaRPr lang="en-US" altLang="ko-KR" sz="1900" b="1"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32192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rotWithShape="1">
          <a:blip r:embed="rId3">
            <a:extLst>
              <a:ext uri="{28A0092B-C50C-407E-A947-70E740481C1C}">
                <a14:useLocalDpi xmlns:a14="http://schemas.microsoft.com/office/drawing/2010/main" val="0"/>
              </a:ext>
            </a:extLst>
          </a:blip>
          <a:srcRect l="20515" t="17418" r="19472" b="10254"/>
          <a:stretch/>
        </p:blipFill>
        <p:spPr>
          <a:xfrm rot="1545582">
            <a:off x="204019" y="1653846"/>
            <a:ext cx="3483913" cy="3682995"/>
          </a:xfrm>
          <a:prstGeom prst="rect">
            <a:avLst/>
          </a:prstGeom>
        </p:spPr>
      </p:pic>
      <p:sp>
        <p:nvSpPr>
          <p:cNvPr id="3" name="文字方塊 2"/>
          <p:cNvSpPr txBox="1"/>
          <p:nvPr/>
        </p:nvSpPr>
        <p:spPr>
          <a:xfrm>
            <a:off x="1835696" y="992698"/>
            <a:ext cx="6258267" cy="3939540"/>
          </a:xfrm>
          <a:prstGeom prst="rect">
            <a:avLst/>
          </a:prstGeom>
          <a:noFill/>
        </p:spPr>
        <p:txBody>
          <a:bodyPr wrap="square" rtlCol="0">
            <a:spAutoFit/>
          </a:bodyPr>
          <a:lstStyle/>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Date of Establishment: 1985/01/17</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Date of IPO: 1995/03/10</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Stock Code: 2528</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Capital: NT$3,799,974 thousand</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Main business areas: Commissioned to construct and sell public housing buildings.</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Company address: 6th Floor, No. 747, </a:t>
            </a:r>
            <a:r>
              <a:rPr lang="en-US" sz="20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Wenzhong</a:t>
            </a: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Road, Taoyuan District, Taoyuan City</a:t>
            </a:r>
          </a:p>
          <a:p>
            <a:pPr algn="just" latinLnBrk="0">
              <a:spcBef>
                <a:spcPts val="700"/>
              </a:spcBef>
              <a:spcAft>
                <a:spcPts val="700"/>
              </a:spcAft>
            </a:pP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Company's website: </a:t>
            </a:r>
            <a:r>
              <a:rPr lang="en-US" sz="2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hlinkClick r:id="rId4"/>
              </a:rPr>
              <a:t>http://www.crowell.com.tw</a:t>
            </a:r>
          </a:p>
        </p:txBody>
      </p:sp>
      <p:grpSp>
        <p:nvGrpSpPr>
          <p:cNvPr id="14" name="群組 13"/>
          <p:cNvGrpSpPr/>
          <p:nvPr/>
        </p:nvGrpSpPr>
        <p:grpSpPr>
          <a:xfrm>
            <a:off x="2843808" y="216702"/>
            <a:ext cx="3518697" cy="555537"/>
            <a:chOff x="3302802" y="216702"/>
            <a:chExt cx="3518697" cy="555537"/>
          </a:xfrm>
        </p:grpSpPr>
        <p:sp>
          <p:nvSpPr>
            <p:cNvPr id="15" name="矩形 14"/>
            <p:cNvSpPr/>
            <p:nvPr/>
          </p:nvSpPr>
          <p:spPr>
            <a:xfrm>
              <a:off x="3653147" y="216702"/>
              <a:ext cx="3168352" cy="555537"/>
            </a:xfrm>
            <a:prstGeom prst="rect">
              <a:avLst/>
            </a:prstGeom>
          </p:spPr>
          <p:txBody>
            <a:bodyPr wrap="square">
              <a:spAutoFit/>
            </a:bodyPr>
            <a:lstStyle/>
            <a:p>
              <a:pPr algn="ctr">
                <a:lnSpc>
                  <a:spcPct val="114000"/>
                </a:lnSpc>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Company Profile</a:t>
              </a:r>
            </a:p>
          </p:txBody>
        </p:sp>
        <p:sp>
          <p:nvSpPr>
            <p:cNvPr id="16" name="Round Same Side Corner Rectangle 6">
              <a:extLst>
                <a:ext uri="{FF2B5EF4-FFF2-40B4-BE49-F238E27FC236}">
                  <a16:creationId xmlns:a16="http://schemas.microsoft.com/office/drawing/2014/main" xmlns="" id="{5E452DB9-650F-4617-9C8C-74FEA26E6E29}"/>
                </a:ext>
              </a:extLst>
            </p:cNvPr>
            <p:cNvSpPr/>
            <p:nvPr/>
          </p:nvSpPr>
          <p:spPr>
            <a:xfrm rot="2700000">
              <a:off x="3498765" y="280488"/>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cxnSp>
          <p:nvCxnSpPr>
            <p:cNvPr id="17" name="直線接點 16"/>
            <p:cNvCxnSpPr>
              <a:cxnSpLocks/>
            </p:cNvCxnSpPr>
            <p:nvPr/>
          </p:nvCxnSpPr>
          <p:spPr>
            <a:xfrm>
              <a:off x="3563888" y="742975"/>
              <a:ext cx="3168352" cy="0"/>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18" name="圖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spTree>
    <p:extLst>
      <p:ext uri="{BB962C8B-B14F-4D97-AF65-F5344CB8AC3E}">
        <p14:creationId xmlns:p14="http://schemas.microsoft.com/office/powerpoint/2010/main" val="42079848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圖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aphicFrame>
        <p:nvGraphicFramePr>
          <p:cNvPr id="3" name="資料庫圖表 2"/>
          <p:cNvGraphicFramePr/>
          <p:nvPr>
            <p:extLst>
              <p:ext uri="{D42A27DB-BD31-4B8C-83A1-F6EECF244321}">
                <p14:modId xmlns:p14="http://schemas.microsoft.com/office/powerpoint/2010/main" val="1351154520"/>
              </p:ext>
            </p:extLst>
          </p:nvPr>
        </p:nvGraphicFramePr>
        <p:xfrm>
          <a:off x="791722" y="828471"/>
          <a:ext cx="777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5" name="直線接點 4"/>
          <p:cNvCxnSpPr/>
          <p:nvPr/>
        </p:nvCxnSpPr>
        <p:spPr>
          <a:xfrm>
            <a:off x="1331640" y="235572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809653" y="2355726"/>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675301" y="1544345"/>
            <a:ext cx="1207259" cy="784830"/>
          </a:xfrm>
          <a:prstGeom prst="rect">
            <a:avLst/>
          </a:prstGeom>
          <a:noFill/>
        </p:spPr>
        <p:txBody>
          <a:bodyPr wrap="square" rtlCol="0">
            <a:spAutoFit/>
          </a:bodyPr>
          <a:lstStyle/>
          <a:p>
            <a:pPr marL="108000" indent="-108000"/>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Co-investment with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Ho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Chu Investment and Yuan-An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Investment</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serve   as directors.</a:t>
            </a:r>
            <a:endParaRPr lang="en-US" altLang="zh-TW" sz="9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6" name="文字方塊 55"/>
          <p:cNvSpPr txBox="1"/>
          <p:nvPr/>
        </p:nvSpPr>
        <p:spPr>
          <a:xfrm>
            <a:off x="1729367" y="940908"/>
            <a:ext cx="1314524" cy="1446550"/>
          </a:xfrm>
          <a:prstGeom prst="rect">
            <a:avLst/>
          </a:prstGeom>
          <a:noFill/>
        </p:spPr>
        <p:txBody>
          <a:bodyPr wrap="square" rtlCol="0">
            <a:spAutoFit/>
          </a:bodyPr>
          <a:lstStyle/>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Cash capital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increase of NT$450,000 thousand.</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Private placement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to       raise cash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capital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of      NT$ 532,850 thousand</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t>
            </a: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 Proposal sales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of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Metro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Value Paradise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project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Taoyuan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City and the Great Downtown Mansion project in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Tainan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City.</a:t>
            </a:r>
          </a:p>
        </p:txBody>
      </p:sp>
      <p:cxnSp>
        <p:nvCxnSpPr>
          <p:cNvPr id="59" name="直線接點 58"/>
          <p:cNvCxnSpPr/>
          <p:nvPr/>
        </p:nvCxnSpPr>
        <p:spPr>
          <a:xfrm>
            <a:off x="3563888" y="2350510"/>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直線接點 59"/>
          <p:cNvCxnSpPr/>
          <p:nvPr/>
        </p:nvCxnSpPr>
        <p:spPr>
          <a:xfrm>
            <a:off x="3003207" y="2350510"/>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文字方塊 60"/>
          <p:cNvSpPr txBox="1"/>
          <p:nvPr/>
        </p:nvSpPr>
        <p:spPr>
          <a:xfrm>
            <a:off x="2903292" y="808464"/>
            <a:ext cx="1336568" cy="1692771"/>
          </a:xfrm>
          <a:prstGeom prst="rect">
            <a:avLst/>
          </a:prstGeom>
          <a:noFill/>
        </p:spPr>
        <p:txBody>
          <a:bodyPr wrap="square" rtlCol="0">
            <a:spAutoFit/>
          </a:bodyPr>
          <a:lstStyle/>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 Proposal sales of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Platinum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Garden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project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in the Yangmei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District</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Private placement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to raise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cash capital of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NT$        417,150 thousand.</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Issue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secured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convertible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corporate bonds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to raise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NT$700,000 thousand</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t>
            </a: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 Proposal sales of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the     Landmark House project in </a:t>
            </a:r>
            <a:r>
              <a:rPr lang="en-US" altLang="zh-TW" sz="800" dirty="0" err="1" smtClean="0">
                <a:latin typeface="Times New Roman" panose="02020603050405020304" pitchFamily="18" charset="0"/>
                <a:ea typeface="標楷體" panose="03000509000000000000" pitchFamily="65" charset="-120"/>
                <a:cs typeface="Times New Roman" panose="02020603050405020304" pitchFamily="18" charset="0"/>
              </a:rPr>
              <a:t>Zhubei</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City.</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800" dirty="0">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62" name="直線接點 61"/>
          <p:cNvCxnSpPr/>
          <p:nvPr/>
        </p:nvCxnSpPr>
        <p:spPr>
          <a:xfrm>
            <a:off x="3563888" y="3059058"/>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直線接點 62"/>
          <p:cNvCxnSpPr/>
          <p:nvPr/>
        </p:nvCxnSpPr>
        <p:spPr>
          <a:xfrm>
            <a:off x="3041901" y="3347090"/>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2964622" y="3346333"/>
            <a:ext cx="1208886" cy="1477328"/>
          </a:xfrm>
          <a:prstGeom prst="rect">
            <a:avLst/>
          </a:prstGeom>
          <a:noFill/>
        </p:spPr>
        <p:txBody>
          <a:bodyPr wrap="square" rtlCol="0">
            <a:spAutoFit/>
          </a:bodyPr>
          <a:lstStyle/>
          <a:p>
            <a:pPr marL="108000" indent="-108000"/>
            <a:r>
              <a:rPr lang="zh-TW" altLang="en-US" sz="10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Landmark  House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1000" dirty="0" err="1" smtClean="0">
                <a:latin typeface="Times New Roman" panose="02020603050405020304" pitchFamily="18" charset="0"/>
                <a:ea typeface="標楷體" panose="03000509000000000000" pitchFamily="65" charset="-120"/>
                <a:cs typeface="Times New Roman" panose="02020603050405020304" pitchFamily="18" charset="0"/>
              </a:rPr>
              <a:t>Zhubei</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City and the       Crowell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Manor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in Taichung City    won the 21st      National Golden Award for          Architecture.</a:t>
            </a:r>
            <a:endParaRPr lang="zh-TW" altLang="en-US" sz="10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65" name="组合 232"/>
          <p:cNvGrpSpPr/>
          <p:nvPr/>
        </p:nvGrpSpPr>
        <p:grpSpPr>
          <a:xfrm>
            <a:off x="3132152" y="3087045"/>
            <a:ext cx="257389" cy="258228"/>
            <a:chOff x="8604250" y="3925888"/>
            <a:chExt cx="733425" cy="841375"/>
          </a:xfrm>
        </p:grpSpPr>
        <p:sp>
          <p:nvSpPr>
            <p:cNvPr id="66" name="Freeform 50439"/>
            <p:cNvSpPr>
              <a:spLocks/>
            </p:cNvSpPr>
            <p:nvPr/>
          </p:nvSpPr>
          <p:spPr bwMode="auto">
            <a:xfrm>
              <a:off x="8631238" y="3952875"/>
              <a:ext cx="679450" cy="787400"/>
            </a:xfrm>
            <a:custGeom>
              <a:avLst/>
              <a:gdLst>
                <a:gd name="T0" fmla="*/ 214 w 428"/>
                <a:gd name="T1" fmla="*/ 0 h 496"/>
                <a:gd name="T2" fmla="*/ 283 w 428"/>
                <a:gd name="T3" fmla="*/ 128 h 496"/>
                <a:gd name="T4" fmla="*/ 428 w 428"/>
                <a:gd name="T5" fmla="*/ 128 h 496"/>
                <a:gd name="T6" fmla="*/ 342 w 428"/>
                <a:gd name="T7" fmla="*/ 248 h 496"/>
                <a:gd name="T8" fmla="*/ 428 w 428"/>
                <a:gd name="T9" fmla="*/ 368 h 496"/>
                <a:gd name="T10" fmla="*/ 283 w 428"/>
                <a:gd name="T11" fmla="*/ 368 h 496"/>
                <a:gd name="T12" fmla="*/ 214 w 428"/>
                <a:gd name="T13" fmla="*/ 496 h 496"/>
                <a:gd name="T14" fmla="*/ 146 w 428"/>
                <a:gd name="T15" fmla="*/ 368 h 496"/>
                <a:gd name="T16" fmla="*/ 0 w 428"/>
                <a:gd name="T17" fmla="*/ 368 h 496"/>
                <a:gd name="T18" fmla="*/ 86 w 428"/>
                <a:gd name="T19" fmla="*/ 248 h 496"/>
                <a:gd name="T20" fmla="*/ 0 w 428"/>
                <a:gd name="T21" fmla="*/ 128 h 496"/>
                <a:gd name="T22" fmla="*/ 146 w 428"/>
                <a:gd name="T23" fmla="*/ 128 h 496"/>
                <a:gd name="T24" fmla="*/ 214 w 428"/>
                <a:gd name="T2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8" h="496">
                  <a:moveTo>
                    <a:pt x="214" y="0"/>
                  </a:moveTo>
                  <a:lnTo>
                    <a:pt x="283" y="128"/>
                  </a:lnTo>
                  <a:lnTo>
                    <a:pt x="428" y="128"/>
                  </a:lnTo>
                  <a:lnTo>
                    <a:pt x="342" y="248"/>
                  </a:lnTo>
                  <a:lnTo>
                    <a:pt x="428" y="368"/>
                  </a:lnTo>
                  <a:lnTo>
                    <a:pt x="283" y="368"/>
                  </a:lnTo>
                  <a:lnTo>
                    <a:pt x="214" y="496"/>
                  </a:lnTo>
                  <a:lnTo>
                    <a:pt x="146" y="368"/>
                  </a:lnTo>
                  <a:lnTo>
                    <a:pt x="0" y="368"/>
                  </a:lnTo>
                  <a:lnTo>
                    <a:pt x="86" y="248"/>
                  </a:lnTo>
                  <a:lnTo>
                    <a:pt x="0" y="128"/>
                  </a:lnTo>
                  <a:lnTo>
                    <a:pt x="146" y="128"/>
                  </a:lnTo>
                  <a:lnTo>
                    <a:pt x="214" y="0"/>
                  </a:ln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Oval 50440"/>
            <p:cNvSpPr>
              <a:spLocks noChangeArrowheads="1"/>
            </p:cNvSpPr>
            <p:nvPr/>
          </p:nvSpPr>
          <p:spPr bwMode="auto">
            <a:xfrm>
              <a:off x="8809038" y="4184650"/>
              <a:ext cx="325437" cy="325438"/>
            </a:xfrm>
            <a:prstGeom prst="ellipse">
              <a:avLst/>
            </a:pr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Oval 50441"/>
            <p:cNvSpPr>
              <a:spLocks noChangeArrowheads="1"/>
            </p:cNvSpPr>
            <p:nvPr/>
          </p:nvSpPr>
          <p:spPr bwMode="auto">
            <a:xfrm>
              <a:off x="8836025" y="4211638"/>
              <a:ext cx="271462" cy="271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Oval 50442"/>
            <p:cNvSpPr>
              <a:spLocks noChangeArrowheads="1"/>
            </p:cNvSpPr>
            <p:nvPr/>
          </p:nvSpPr>
          <p:spPr bwMode="auto">
            <a:xfrm>
              <a:off x="928370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Oval 50443"/>
            <p:cNvSpPr>
              <a:spLocks noChangeArrowheads="1"/>
            </p:cNvSpPr>
            <p:nvPr/>
          </p:nvSpPr>
          <p:spPr bwMode="auto">
            <a:xfrm>
              <a:off x="928370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Oval 50444"/>
            <p:cNvSpPr>
              <a:spLocks noChangeArrowheads="1"/>
            </p:cNvSpPr>
            <p:nvPr/>
          </p:nvSpPr>
          <p:spPr bwMode="auto">
            <a:xfrm>
              <a:off x="860425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Oval 50445"/>
            <p:cNvSpPr>
              <a:spLocks noChangeArrowheads="1"/>
            </p:cNvSpPr>
            <p:nvPr/>
          </p:nvSpPr>
          <p:spPr bwMode="auto">
            <a:xfrm>
              <a:off x="8943975" y="39258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Oval 50446"/>
            <p:cNvSpPr>
              <a:spLocks noChangeArrowheads="1"/>
            </p:cNvSpPr>
            <p:nvPr/>
          </p:nvSpPr>
          <p:spPr bwMode="auto">
            <a:xfrm>
              <a:off x="8943975" y="47132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Oval 50447"/>
            <p:cNvSpPr>
              <a:spLocks noChangeArrowheads="1"/>
            </p:cNvSpPr>
            <p:nvPr/>
          </p:nvSpPr>
          <p:spPr bwMode="auto">
            <a:xfrm>
              <a:off x="860425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50448"/>
            <p:cNvSpPr>
              <a:spLocks/>
            </p:cNvSpPr>
            <p:nvPr/>
          </p:nvSpPr>
          <p:spPr bwMode="auto">
            <a:xfrm>
              <a:off x="8875713" y="4251325"/>
              <a:ext cx="190500" cy="177800"/>
            </a:xfrm>
            <a:custGeom>
              <a:avLst/>
              <a:gdLst>
                <a:gd name="T0" fmla="*/ 60 w 120"/>
                <a:gd name="T1" fmla="*/ 0 h 112"/>
                <a:gd name="T2" fmla="*/ 77 w 120"/>
                <a:gd name="T3" fmla="*/ 35 h 112"/>
                <a:gd name="T4" fmla="*/ 120 w 120"/>
                <a:gd name="T5" fmla="*/ 43 h 112"/>
                <a:gd name="T6" fmla="*/ 86 w 120"/>
                <a:gd name="T7" fmla="*/ 69 h 112"/>
                <a:gd name="T8" fmla="*/ 97 w 120"/>
                <a:gd name="T9" fmla="*/ 109 h 112"/>
                <a:gd name="T10" fmla="*/ 60 w 120"/>
                <a:gd name="T11" fmla="*/ 86 h 112"/>
                <a:gd name="T12" fmla="*/ 26 w 120"/>
                <a:gd name="T13" fmla="*/ 112 h 112"/>
                <a:gd name="T14" fmla="*/ 35 w 120"/>
                <a:gd name="T15" fmla="*/ 69 h 112"/>
                <a:gd name="T16" fmla="*/ 0 w 120"/>
                <a:gd name="T17" fmla="*/ 43 h 112"/>
                <a:gd name="T18" fmla="*/ 43 w 120"/>
                <a:gd name="T19" fmla="*/ 35 h 112"/>
                <a:gd name="T20" fmla="*/ 60 w 120"/>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12">
                  <a:moveTo>
                    <a:pt x="60" y="0"/>
                  </a:moveTo>
                  <a:lnTo>
                    <a:pt x="77" y="35"/>
                  </a:lnTo>
                  <a:lnTo>
                    <a:pt x="120" y="43"/>
                  </a:lnTo>
                  <a:lnTo>
                    <a:pt x="86" y="69"/>
                  </a:lnTo>
                  <a:lnTo>
                    <a:pt x="97" y="109"/>
                  </a:lnTo>
                  <a:lnTo>
                    <a:pt x="60" y="86"/>
                  </a:lnTo>
                  <a:lnTo>
                    <a:pt x="26" y="112"/>
                  </a:lnTo>
                  <a:lnTo>
                    <a:pt x="35" y="69"/>
                  </a:lnTo>
                  <a:lnTo>
                    <a:pt x="0" y="43"/>
                  </a:lnTo>
                  <a:lnTo>
                    <a:pt x="43" y="35"/>
                  </a:lnTo>
                  <a:lnTo>
                    <a:pt x="60" y="0"/>
                  </a:lnTo>
                  <a:close/>
                </a:path>
              </a:pathLst>
            </a:custGeom>
            <a:solidFill>
              <a:srgbClr val="DE8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cxnSp>
        <p:nvCxnSpPr>
          <p:cNvPr id="77" name="直線接點 76"/>
          <p:cNvCxnSpPr/>
          <p:nvPr/>
        </p:nvCxnSpPr>
        <p:spPr>
          <a:xfrm>
            <a:off x="4716016" y="2350510"/>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直線接點 77"/>
          <p:cNvCxnSpPr/>
          <p:nvPr/>
        </p:nvCxnSpPr>
        <p:spPr>
          <a:xfrm>
            <a:off x="4139952" y="2344036"/>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79" name="文字方塊 78"/>
          <p:cNvSpPr txBox="1"/>
          <p:nvPr/>
        </p:nvSpPr>
        <p:spPr>
          <a:xfrm>
            <a:off x="4064623" y="780610"/>
            <a:ext cx="1194631" cy="1777410"/>
          </a:xfrm>
          <a:prstGeom prst="rect">
            <a:avLst/>
          </a:prstGeom>
          <a:noFill/>
        </p:spPr>
        <p:txBody>
          <a:bodyPr wrap="square" rtlCol="0">
            <a:spAutoFit/>
          </a:bodyPr>
          <a:lstStyle/>
          <a:p>
            <a:pPr marL="108000" indent="-108000"/>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 Proposal sales of </a:t>
            </a:r>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Crowell Tower 100 project in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Kaohsiung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City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and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the Crowell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Manor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project in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Taichung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City.</a:t>
            </a:r>
          </a:p>
          <a:p>
            <a:pPr marL="108000" indent="-108000"/>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Private placement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to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raise cash capital of NT$529,120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     thousand.</a:t>
            </a:r>
            <a:endParaRPr lang="en-US" altLang="zh-TW" sz="1050"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sz="105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81" name="组合 232"/>
          <p:cNvGrpSpPr/>
          <p:nvPr/>
        </p:nvGrpSpPr>
        <p:grpSpPr>
          <a:xfrm>
            <a:off x="4320061" y="3087045"/>
            <a:ext cx="257389" cy="258228"/>
            <a:chOff x="8604250" y="3925888"/>
            <a:chExt cx="733425" cy="841375"/>
          </a:xfrm>
        </p:grpSpPr>
        <p:sp>
          <p:nvSpPr>
            <p:cNvPr id="82" name="Freeform 50439"/>
            <p:cNvSpPr>
              <a:spLocks/>
            </p:cNvSpPr>
            <p:nvPr/>
          </p:nvSpPr>
          <p:spPr bwMode="auto">
            <a:xfrm>
              <a:off x="8631238" y="3952875"/>
              <a:ext cx="679450" cy="787400"/>
            </a:xfrm>
            <a:custGeom>
              <a:avLst/>
              <a:gdLst>
                <a:gd name="T0" fmla="*/ 214 w 428"/>
                <a:gd name="T1" fmla="*/ 0 h 496"/>
                <a:gd name="T2" fmla="*/ 283 w 428"/>
                <a:gd name="T3" fmla="*/ 128 h 496"/>
                <a:gd name="T4" fmla="*/ 428 w 428"/>
                <a:gd name="T5" fmla="*/ 128 h 496"/>
                <a:gd name="T6" fmla="*/ 342 w 428"/>
                <a:gd name="T7" fmla="*/ 248 h 496"/>
                <a:gd name="T8" fmla="*/ 428 w 428"/>
                <a:gd name="T9" fmla="*/ 368 h 496"/>
                <a:gd name="T10" fmla="*/ 283 w 428"/>
                <a:gd name="T11" fmla="*/ 368 h 496"/>
                <a:gd name="T12" fmla="*/ 214 w 428"/>
                <a:gd name="T13" fmla="*/ 496 h 496"/>
                <a:gd name="T14" fmla="*/ 146 w 428"/>
                <a:gd name="T15" fmla="*/ 368 h 496"/>
                <a:gd name="T16" fmla="*/ 0 w 428"/>
                <a:gd name="T17" fmla="*/ 368 h 496"/>
                <a:gd name="T18" fmla="*/ 86 w 428"/>
                <a:gd name="T19" fmla="*/ 248 h 496"/>
                <a:gd name="T20" fmla="*/ 0 w 428"/>
                <a:gd name="T21" fmla="*/ 128 h 496"/>
                <a:gd name="T22" fmla="*/ 146 w 428"/>
                <a:gd name="T23" fmla="*/ 128 h 496"/>
                <a:gd name="T24" fmla="*/ 214 w 428"/>
                <a:gd name="T2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8" h="496">
                  <a:moveTo>
                    <a:pt x="214" y="0"/>
                  </a:moveTo>
                  <a:lnTo>
                    <a:pt x="283" y="128"/>
                  </a:lnTo>
                  <a:lnTo>
                    <a:pt x="428" y="128"/>
                  </a:lnTo>
                  <a:lnTo>
                    <a:pt x="342" y="248"/>
                  </a:lnTo>
                  <a:lnTo>
                    <a:pt x="428" y="368"/>
                  </a:lnTo>
                  <a:lnTo>
                    <a:pt x="283" y="368"/>
                  </a:lnTo>
                  <a:lnTo>
                    <a:pt x="214" y="496"/>
                  </a:lnTo>
                  <a:lnTo>
                    <a:pt x="146" y="368"/>
                  </a:lnTo>
                  <a:lnTo>
                    <a:pt x="0" y="368"/>
                  </a:lnTo>
                  <a:lnTo>
                    <a:pt x="86" y="248"/>
                  </a:lnTo>
                  <a:lnTo>
                    <a:pt x="0" y="128"/>
                  </a:lnTo>
                  <a:lnTo>
                    <a:pt x="146" y="128"/>
                  </a:lnTo>
                  <a:lnTo>
                    <a:pt x="214" y="0"/>
                  </a:ln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Oval 50440"/>
            <p:cNvSpPr>
              <a:spLocks noChangeArrowheads="1"/>
            </p:cNvSpPr>
            <p:nvPr/>
          </p:nvSpPr>
          <p:spPr bwMode="auto">
            <a:xfrm>
              <a:off x="8809038" y="4184650"/>
              <a:ext cx="325437" cy="325438"/>
            </a:xfrm>
            <a:prstGeom prst="ellipse">
              <a:avLst/>
            </a:pr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Oval 50441"/>
            <p:cNvSpPr>
              <a:spLocks noChangeArrowheads="1"/>
            </p:cNvSpPr>
            <p:nvPr/>
          </p:nvSpPr>
          <p:spPr bwMode="auto">
            <a:xfrm>
              <a:off x="8836025" y="4211638"/>
              <a:ext cx="271462" cy="271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Oval 50442"/>
            <p:cNvSpPr>
              <a:spLocks noChangeArrowheads="1"/>
            </p:cNvSpPr>
            <p:nvPr/>
          </p:nvSpPr>
          <p:spPr bwMode="auto">
            <a:xfrm>
              <a:off x="928370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Oval 50443"/>
            <p:cNvSpPr>
              <a:spLocks noChangeArrowheads="1"/>
            </p:cNvSpPr>
            <p:nvPr/>
          </p:nvSpPr>
          <p:spPr bwMode="auto">
            <a:xfrm>
              <a:off x="928370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Oval 50444"/>
            <p:cNvSpPr>
              <a:spLocks noChangeArrowheads="1"/>
            </p:cNvSpPr>
            <p:nvPr/>
          </p:nvSpPr>
          <p:spPr bwMode="auto">
            <a:xfrm>
              <a:off x="860425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Oval 50445"/>
            <p:cNvSpPr>
              <a:spLocks noChangeArrowheads="1"/>
            </p:cNvSpPr>
            <p:nvPr/>
          </p:nvSpPr>
          <p:spPr bwMode="auto">
            <a:xfrm>
              <a:off x="8943975" y="39258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Oval 50446"/>
            <p:cNvSpPr>
              <a:spLocks noChangeArrowheads="1"/>
            </p:cNvSpPr>
            <p:nvPr/>
          </p:nvSpPr>
          <p:spPr bwMode="auto">
            <a:xfrm>
              <a:off x="8943975" y="47132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Oval 50447"/>
            <p:cNvSpPr>
              <a:spLocks noChangeArrowheads="1"/>
            </p:cNvSpPr>
            <p:nvPr/>
          </p:nvSpPr>
          <p:spPr bwMode="auto">
            <a:xfrm>
              <a:off x="860425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50448"/>
            <p:cNvSpPr>
              <a:spLocks/>
            </p:cNvSpPr>
            <p:nvPr/>
          </p:nvSpPr>
          <p:spPr bwMode="auto">
            <a:xfrm>
              <a:off x="8875713" y="4251325"/>
              <a:ext cx="190500" cy="177800"/>
            </a:xfrm>
            <a:custGeom>
              <a:avLst/>
              <a:gdLst>
                <a:gd name="T0" fmla="*/ 60 w 120"/>
                <a:gd name="T1" fmla="*/ 0 h 112"/>
                <a:gd name="T2" fmla="*/ 77 w 120"/>
                <a:gd name="T3" fmla="*/ 35 h 112"/>
                <a:gd name="T4" fmla="*/ 120 w 120"/>
                <a:gd name="T5" fmla="*/ 43 h 112"/>
                <a:gd name="T6" fmla="*/ 86 w 120"/>
                <a:gd name="T7" fmla="*/ 69 h 112"/>
                <a:gd name="T8" fmla="*/ 97 w 120"/>
                <a:gd name="T9" fmla="*/ 109 h 112"/>
                <a:gd name="T10" fmla="*/ 60 w 120"/>
                <a:gd name="T11" fmla="*/ 86 h 112"/>
                <a:gd name="T12" fmla="*/ 26 w 120"/>
                <a:gd name="T13" fmla="*/ 112 h 112"/>
                <a:gd name="T14" fmla="*/ 35 w 120"/>
                <a:gd name="T15" fmla="*/ 69 h 112"/>
                <a:gd name="T16" fmla="*/ 0 w 120"/>
                <a:gd name="T17" fmla="*/ 43 h 112"/>
                <a:gd name="T18" fmla="*/ 43 w 120"/>
                <a:gd name="T19" fmla="*/ 35 h 112"/>
                <a:gd name="T20" fmla="*/ 60 w 120"/>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12">
                  <a:moveTo>
                    <a:pt x="60" y="0"/>
                  </a:moveTo>
                  <a:lnTo>
                    <a:pt x="77" y="35"/>
                  </a:lnTo>
                  <a:lnTo>
                    <a:pt x="120" y="43"/>
                  </a:lnTo>
                  <a:lnTo>
                    <a:pt x="86" y="69"/>
                  </a:lnTo>
                  <a:lnTo>
                    <a:pt x="97" y="109"/>
                  </a:lnTo>
                  <a:lnTo>
                    <a:pt x="60" y="86"/>
                  </a:lnTo>
                  <a:lnTo>
                    <a:pt x="26" y="112"/>
                  </a:lnTo>
                  <a:lnTo>
                    <a:pt x="35" y="69"/>
                  </a:lnTo>
                  <a:lnTo>
                    <a:pt x="0" y="43"/>
                  </a:lnTo>
                  <a:lnTo>
                    <a:pt x="43" y="35"/>
                  </a:lnTo>
                  <a:lnTo>
                    <a:pt x="60" y="0"/>
                  </a:lnTo>
                  <a:close/>
                </a:path>
              </a:pathLst>
            </a:custGeom>
            <a:solidFill>
              <a:srgbClr val="DE8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cxnSp>
        <p:nvCxnSpPr>
          <p:cNvPr id="92" name="直線接點 91"/>
          <p:cNvCxnSpPr/>
          <p:nvPr/>
        </p:nvCxnSpPr>
        <p:spPr>
          <a:xfrm>
            <a:off x="4194028" y="3355616"/>
            <a:ext cx="10439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直線接點 92"/>
          <p:cNvCxnSpPr/>
          <p:nvPr/>
        </p:nvCxnSpPr>
        <p:spPr>
          <a:xfrm>
            <a:off x="4716016" y="3067584"/>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94" name="文字方塊 93"/>
          <p:cNvSpPr txBox="1"/>
          <p:nvPr/>
        </p:nvSpPr>
        <p:spPr>
          <a:xfrm>
            <a:off x="4103317" y="3354616"/>
            <a:ext cx="1238842" cy="1323439"/>
          </a:xfrm>
          <a:prstGeom prst="rect">
            <a:avLst/>
          </a:prstGeom>
          <a:noFill/>
        </p:spPr>
        <p:txBody>
          <a:bodyPr wrap="square" rtlCol="0">
            <a:spAutoFit/>
          </a:bodyPr>
          <a:lstStyle/>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The Crowell Manor in Taichung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City won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Best Planning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and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Design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of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Residence in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the 2020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Taiwan Real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Estate Excellence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Awards</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t>
            </a: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Won the 2020 Taiwan Trustworthy Builder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Award</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t>
            </a:r>
          </a:p>
        </p:txBody>
      </p:sp>
      <p:cxnSp>
        <p:nvCxnSpPr>
          <p:cNvPr id="95" name="直線接點 94"/>
          <p:cNvCxnSpPr/>
          <p:nvPr/>
        </p:nvCxnSpPr>
        <p:spPr>
          <a:xfrm>
            <a:off x="2428418" y="2350510"/>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直線接點 101"/>
          <p:cNvCxnSpPr/>
          <p:nvPr/>
        </p:nvCxnSpPr>
        <p:spPr>
          <a:xfrm>
            <a:off x="1906431" y="2350510"/>
            <a:ext cx="1043974"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2" name="组合 232"/>
          <p:cNvGrpSpPr/>
          <p:nvPr/>
        </p:nvGrpSpPr>
        <p:grpSpPr>
          <a:xfrm>
            <a:off x="5412350" y="3087045"/>
            <a:ext cx="257389" cy="258228"/>
            <a:chOff x="8604250" y="3925888"/>
            <a:chExt cx="733425" cy="841375"/>
          </a:xfrm>
        </p:grpSpPr>
        <p:sp>
          <p:nvSpPr>
            <p:cNvPr id="113" name="Freeform 50439"/>
            <p:cNvSpPr>
              <a:spLocks/>
            </p:cNvSpPr>
            <p:nvPr/>
          </p:nvSpPr>
          <p:spPr bwMode="auto">
            <a:xfrm>
              <a:off x="8631238" y="3952875"/>
              <a:ext cx="679450" cy="787400"/>
            </a:xfrm>
            <a:custGeom>
              <a:avLst/>
              <a:gdLst>
                <a:gd name="T0" fmla="*/ 214 w 428"/>
                <a:gd name="T1" fmla="*/ 0 h 496"/>
                <a:gd name="T2" fmla="*/ 283 w 428"/>
                <a:gd name="T3" fmla="*/ 128 h 496"/>
                <a:gd name="T4" fmla="*/ 428 w 428"/>
                <a:gd name="T5" fmla="*/ 128 h 496"/>
                <a:gd name="T6" fmla="*/ 342 w 428"/>
                <a:gd name="T7" fmla="*/ 248 h 496"/>
                <a:gd name="T8" fmla="*/ 428 w 428"/>
                <a:gd name="T9" fmla="*/ 368 h 496"/>
                <a:gd name="T10" fmla="*/ 283 w 428"/>
                <a:gd name="T11" fmla="*/ 368 h 496"/>
                <a:gd name="T12" fmla="*/ 214 w 428"/>
                <a:gd name="T13" fmla="*/ 496 h 496"/>
                <a:gd name="T14" fmla="*/ 146 w 428"/>
                <a:gd name="T15" fmla="*/ 368 h 496"/>
                <a:gd name="T16" fmla="*/ 0 w 428"/>
                <a:gd name="T17" fmla="*/ 368 h 496"/>
                <a:gd name="T18" fmla="*/ 86 w 428"/>
                <a:gd name="T19" fmla="*/ 248 h 496"/>
                <a:gd name="T20" fmla="*/ 0 w 428"/>
                <a:gd name="T21" fmla="*/ 128 h 496"/>
                <a:gd name="T22" fmla="*/ 146 w 428"/>
                <a:gd name="T23" fmla="*/ 128 h 496"/>
                <a:gd name="T24" fmla="*/ 214 w 428"/>
                <a:gd name="T2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8" h="496">
                  <a:moveTo>
                    <a:pt x="214" y="0"/>
                  </a:moveTo>
                  <a:lnTo>
                    <a:pt x="283" y="128"/>
                  </a:lnTo>
                  <a:lnTo>
                    <a:pt x="428" y="128"/>
                  </a:lnTo>
                  <a:lnTo>
                    <a:pt x="342" y="248"/>
                  </a:lnTo>
                  <a:lnTo>
                    <a:pt x="428" y="368"/>
                  </a:lnTo>
                  <a:lnTo>
                    <a:pt x="283" y="368"/>
                  </a:lnTo>
                  <a:lnTo>
                    <a:pt x="214" y="496"/>
                  </a:lnTo>
                  <a:lnTo>
                    <a:pt x="146" y="368"/>
                  </a:lnTo>
                  <a:lnTo>
                    <a:pt x="0" y="368"/>
                  </a:lnTo>
                  <a:lnTo>
                    <a:pt x="86" y="248"/>
                  </a:lnTo>
                  <a:lnTo>
                    <a:pt x="0" y="128"/>
                  </a:lnTo>
                  <a:lnTo>
                    <a:pt x="146" y="128"/>
                  </a:lnTo>
                  <a:lnTo>
                    <a:pt x="214" y="0"/>
                  </a:ln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Oval 50440"/>
            <p:cNvSpPr>
              <a:spLocks noChangeArrowheads="1"/>
            </p:cNvSpPr>
            <p:nvPr/>
          </p:nvSpPr>
          <p:spPr bwMode="auto">
            <a:xfrm>
              <a:off x="8809038" y="4184650"/>
              <a:ext cx="325437" cy="325438"/>
            </a:xfrm>
            <a:prstGeom prst="ellipse">
              <a:avLst/>
            </a:pr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Oval 50441"/>
            <p:cNvSpPr>
              <a:spLocks noChangeArrowheads="1"/>
            </p:cNvSpPr>
            <p:nvPr/>
          </p:nvSpPr>
          <p:spPr bwMode="auto">
            <a:xfrm>
              <a:off x="8836025" y="4211638"/>
              <a:ext cx="271462" cy="271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Oval 50442"/>
            <p:cNvSpPr>
              <a:spLocks noChangeArrowheads="1"/>
            </p:cNvSpPr>
            <p:nvPr/>
          </p:nvSpPr>
          <p:spPr bwMode="auto">
            <a:xfrm>
              <a:off x="928370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Oval 50443"/>
            <p:cNvSpPr>
              <a:spLocks noChangeArrowheads="1"/>
            </p:cNvSpPr>
            <p:nvPr/>
          </p:nvSpPr>
          <p:spPr bwMode="auto">
            <a:xfrm>
              <a:off x="928370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Oval 50444"/>
            <p:cNvSpPr>
              <a:spLocks noChangeArrowheads="1"/>
            </p:cNvSpPr>
            <p:nvPr/>
          </p:nvSpPr>
          <p:spPr bwMode="auto">
            <a:xfrm>
              <a:off x="860425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Oval 50445"/>
            <p:cNvSpPr>
              <a:spLocks noChangeArrowheads="1"/>
            </p:cNvSpPr>
            <p:nvPr/>
          </p:nvSpPr>
          <p:spPr bwMode="auto">
            <a:xfrm>
              <a:off x="8943975" y="39258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Oval 50446"/>
            <p:cNvSpPr>
              <a:spLocks noChangeArrowheads="1"/>
            </p:cNvSpPr>
            <p:nvPr/>
          </p:nvSpPr>
          <p:spPr bwMode="auto">
            <a:xfrm>
              <a:off x="8943975" y="47132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Oval 50447"/>
            <p:cNvSpPr>
              <a:spLocks noChangeArrowheads="1"/>
            </p:cNvSpPr>
            <p:nvPr/>
          </p:nvSpPr>
          <p:spPr bwMode="auto">
            <a:xfrm>
              <a:off x="860425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50448"/>
            <p:cNvSpPr>
              <a:spLocks/>
            </p:cNvSpPr>
            <p:nvPr/>
          </p:nvSpPr>
          <p:spPr bwMode="auto">
            <a:xfrm>
              <a:off x="8875713" y="4251325"/>
              <a:ext cx="190500" cy="177800"/>
            </a:xfrm>
            <a:custGeom>
              <a:avLst/>
              <a:gdLst>
                <a:gd name="T0" fmla="*/ 60 w 120"/>
                <a:gd name="T1" fmla="*/ 0 h 112"/>
                <a:gd name="T2" fmla="*/ 77 w 120"/>
                <a:gd name="T3" fmla="*/ 35 h 112"/>
                <a:gd name="T4" fmla="*/ 120 w 120"/>
                <a:gd name="T5" fmla="*/ 43 h 112"/>
                <a:gd name="T6" fmla="*/ 86 w 120"/>
                <a:gd name="T7" fmla="*/ 69 h 112"/>
                <a:gd name="T8" fmla="*/ 97 w 120"/>
                <a:gd name="T9" fmla="*/ 109 h 112"/>
                <a:gd name="T10" fmla="*/ 60 w 120"/>
                <a:gd name="T11" fmla="*/ 86 h 112"/>
                <a:gd name="T12" fmla="*/ 26 w 120"/>
                <a:gd name="T13" fmla="*/ 112 h 112"/>
                <a:gd name="T14" fmla="*/ 35 w 120"/>
                <a:gd name="T15" fmla="*/ 69 h 112"/>
                <a:gd name="T16" fmla="*/ 0 w 120"/>
                <a:gd name="T17" fmla="*/ 43 h 112"/>
                <a:gd name="T18" fmla="*/ 43 w 120"/>
                <a:gd name="T19" fmla="*/ 35 h 112"/>
                <a:gd name="T20" fmla="*/ 60 w 120"/>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12">
                  <a:moveTo>
                    <a:pt x="60" y="0"/>
                  </a:moveTo>
                  <a:lnTo>
                    <a:pt x="77" y="35"/>
                  </a:lnTo>
                  <a:lnTo>
                    <a:pt x="120" y="43"/>
                  </a:lnTo>
                  <a:lnTo>
                    <a:pt x="86" y="69"/>
                  </a:lnTo>
                  <a:lnTo>
                    <a:pt x="97" y="109"/>
                  </a:lnTo>
                  <a:lnTo>
                    <a:pt x="60" y="86"/>
                  </a:lnTo>
                  <a:lnTo>
                    <a:pt x="26" y="112"/>
                  </a:lnTo>
                  <a:lnTo>
                    <a:pt x="35" y="69"/>
                  </a:lnTo>
                  <a:lnTo>
                    <a:pt x="0" y="43"/>
                  </a:lnTo>
                  <a:lnTo>
                    <a:pt x="43" y="35"/>
                  </a:lnTo>
                  <a:lnTo>
                    <a:pt x="60" y="0"/>
                  </a:lnTo>
                  <a:close/>
                </a:path>
              </a:pathLst>
            </a:custGeom>
            <a:solidFill>
              <a:srgbClr val="DE8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cxnSp>
        <p:nvCxnSpPr>
          <p:cNvPr id="123" name="直線接點 122"/>
          <p:cNvCxnSpPr/>
          <p:nvPr/>
        </p:nvCxnSpPr>
        <p:spPr>
          <a:xfrm>
            <a:off x="5286317" y="3355616"/>
            <a:ext cx="10439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直線接點 123"/>
          <p:cNvCxnSpPr/>
          <p:nvPr/>
        </p:nvCxnSpPr>
        <p:spPr>
          <a:xfrm>
            <a:off x="5808305" y="3067584"/>
            <a:ext cx="0"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125" name="文字方塊 124"/>
          <p:cNvSpPr txBox="1"/>
          <p:nvPr/>
        </p:nvSpPr>
        <p:spPr>
          <a:xfrm>
            <a:off x="5190419" y="3345299"/>
            <a:ext cx="1244900" cy="1446550"/>
          </a:xfrm>
          <a:prstGeom prst="rect">
            <a:avLst/>
          </a:prstGeom>
          <a:noFill/>
        </p:spPr>
        <p:txBody>
          <a:bodyPr wrap="square" rtlCol="0">
            <a:spAutoFit/>
          </a:bodyPr>
          <a:lstStyle/>
          <a:p>
            <a:pPr marL="108000" indent="-108000"/>
            <a:r>
              <a:rPr lang="zh-TW" altLang="en-US" sz="10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Won the 2021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Happy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Enterprises to Work For --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Construction         Industry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Golden Award issued by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1111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Human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Resources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Bank.</a:t>
            </a:r>
          </a:p>
          <a:p>
            <a:pPr algn="just"/>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126" name="直線接點 125"/>
          <p:cNvCxnSpPr/>
          <p:nvPr/>
        </p:nvCxnSpPr>
        <p:spPr>
          <a:xfrm>
            <a:off x="6883418" y="234403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直線接點 126"/>
          <p:cNvCxnSpPr/>
          <p:nvPr/>
        </p:nvCxnSpPr>
        <p:spPr>
          <a:xfrm>
            <a:off x="6361431" y="2344036"/>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130" name="文字方塊 129"/>
          <p:cNvSpPr txBox="1"/>
          <p:nvPr/>
        </p:nvSpPr>
        <p:spPr>
          <a:xfrm>
            <a:off x="6286864" y="806351"/>
            <a:ext cx="1199802" cy="1446550"/>
          </a:xfrm>
          <a:prstGeom prst="rect">
            <a:avLst/>
          </a:prstGeom>
          <a:noFill/>
        </p:spPr>
        <p:txBody>
          <a:bodyPr wrap="square" rtlCol="0">
            <a:spAutoFit/>
          </a:bodyPr>
          <a:lstStyle/>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Private placement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to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raise capital of NT</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870,000 thousand.</a:t>
            </a: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 Proposal sales of </a:t>
            </a:r>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the Garden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Avenue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Zhongli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District.</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Obtain the use permit for The Landmark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House </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800" dirty="0" err="1">
                <a:latin typeface="Times New Roman" panose="02020603050405020304" pitchFamily="18" charset="0"/>
                <a:ea typeface="標楷體" panose="03000509000000000000" pitchFamily="65" charset="-120"/>
                <a:cs typeface="Times New Roman" panose="02020603050405020304" pitchFamily="18" charset="0"/>
              </a:rPr>
              <a:t>Zhubei</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City.</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8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800" dirty="0">
                <a:latin typeface="Times New Roman" panose="02020603050405020304" pitchFamily="18" charset="0"/>
                <a:ea typeface="標楷體" panose="03000509000000000000" pitchFamily="65" charset="-120"/>
                <a:cs typeface="Times New Roman" panose="02020603050405020304" pitchFamily="18" charset="0"/>
              </a:rPr>
              <a:t>The </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Da-</a:t>
            </a:r>
            <a:r>
              <a:rPr lang="en-US" altLang="zh-TW" sz="800" dirty="0" err="1" smtClean="0">
                <a:latin typeface="Times New Roman" panose="02020603050405020304" pitchFamily="18" charset="0"/>
                <a:ea typeface="標楷體" panose="03000509000000000000" pitchFamily="65" charset="-120"/>
                <a:cs typeface="Times New Roman" panose="02020603050405020304" pitchFamily="18" charset="0"/>
              </a:rPr>
              <a:t>Hsin</a:t>
            </a:r>
            <a:r>
              <a:rPr lang="en-US" altLang="zh-TW" sz="800" dirty="0" smtClean="0">
                <a:latin typeface="Times New Roman" panose="02020603050405020304" pitchFamily="18" charset="0"/>
                <a:ea typeface="標楷體" panose="03000509000000000000" pitchFamily="65" charset="-120"/>
                <a:cs typeface="Times New Roman" panose="02020603050405020304" pitchFamily="18" charset="0"/>
              </a:rPr>
              <a:t> section is under construction.</a:t>
            </a:r>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131" name="直線接點 130"/>
          <p:cNvCxnSpPr/>
          <p:nvPr/>
        </p:nvCxnSpPr>
        <p:spPr>
          <a:xfrm>
            <a:off x="7986357" y="2343686"/>
            <a:ext cx="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直線接點 131"/>
          <p:cNvCxnSpPr/>
          <p:nvPr/>
        </p:nvCxnSpPr>
        <p:spPr>
          <a:xfrm>
            <a:off x="7464370" y="2343686"/>
            <a:ext cx="1043974" cy="0"/>
          </a:xfrm>
          <a:prstGeom prst="line">
            <a:avLst/>
          </a:prstGeom>
        </p:spPr>
        <p:style>
          <a:lnRef idx="1">
            <a:schemeClr val="accent1"/>
          </a:lnRef>
          <a:fillRef idx="0">
            <a:schemeClr val="accent1"/>
          </a:fillRef>
          <a:effectRef idx="0">
            <a:schemeClr val="accent1"/>
          </a:effectRef>
          <a:fontRef idx="minor">
            <a:schemeClr val="tx1"/>
          </a:fontRef>
        </p:style>
      </p:cxnSp>
      <p:sp>
        <p:nvSpPr>
          <p:cNvPr id="135" name="文字方塊 134"/>
          <p:cNvSpPr txBox="1"/>
          <p:nvPr/>
        </p:nvSpPr>
        <p:spPr>
          <a:xfrm>
            <a:off x="7317644" y="920223"/>
            <a:ext cx="1289854" cy="1477328"/>
          </a:xfrm>
          <a:prstGeom prst="rect">
            <a:avLst/>
          </a:prstGeom>
          <a:noFill/>
        </p:spPr>
        <p:txBody>
          <a:bodyPr wrap="square" rtlCol="0">
            <a:spAutoFit/>
          </a:bodyPr>
          <a:lstStyle/>
          <a:p>
            <a:pPr marL="108000" indent="-108000"/>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The handover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of the Landmark House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900" dirty="0" err="1">
                <a:latin typeface="Times New Roman" panose="02020603050405020304" pitchFamily="18" charset="0"/>
                <a:ea typeface="標楷體" panose="03000509000000000000" pitchFamily="65" charset="-120"/>
                <a:cs typeface="Times New Roman" panose="02020603050405020304" pitchFamily="18" charset="0"/>
              </a:rPr>
              <a:t>Zhubei</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City has </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been completed</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900" dirty="0">
              <a:latin typeface="Times New Roman" panose="02020603050405020304" pitchFamily="18" charset="0"/>
              <a:ea typeface="標楷體" panose="03000509000000000000" pitchFamily="65" charset="-120"/>
              <a:cs typeface="Times New Roman" panose="02020603050405020304" pitchFamily="18" charset="0"/>
            </a:endParaRPr>
          </a:p>
          <a:p>
            <a:pPr marL="108000" indent="-108000"/>
            <a:r>
              <a:rPr lang="zh-TW" altLang="en-US" sz="9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Proposal planning is underway such </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as     Xin-Bi Section,       National Day </a:t>
            </a:r>
            <a:r>
              <a:rPr lang="en-US" altLang="zh-TW" sz="900" dirty="0" err="1" smtClean="0">
                <a:latin typeface="Times New Roman" panose="02020603050405020304" pitchFamily="18" charset="0"/>
                <a:ea typeface="標楷體" panose="03000509000000000000" pitchFamily="65" charset="-120"/>
                <a:cs typeface="Times New Roman" panose="02020603050405020304" pitchFamily="18" charset="0"/>
              </a:rPr>
              <a:t>Section,Qing</a:t>
            </a:r>
            <a:r>
              <a:rPr lang="en-US" altLang="zh-TW" sz="900" dirty="0" smtClean="0">
                <a:latin typeface="Times New Roman" panose="02020603050405020304" pitchFamily="18" charset="0"/>
                <a:ea typeface="標楷體" panose="03000509000000000000" pitchFamily="65" charset="-120"/>
                <a:cs typeface="Times New Roman" panose="02020603050405020304" pitchFamily="18" charset="0"/>
              </a:rPr>
              <a:t>-Ping Section,   etc</a:t>
            </a:r>
            <a:r>
              <a:rPr lang="en-US" altLang="zh-TW" sz="900" dirty="0">
                <a:latin typeface="Times New Roman" panose="02020603050405020304" pitchFamily="18" charset="0"/>
                <a:ea typeface="標楷體" panose="03000509000000000000" pitchFamily="65" charset="-120"/>
                <a:cs typeface="Times New Roman" panose="02020603050405020304" pitchFamily="18" charset="0"/>
              </a:rPr>
              <a:t>.</a:t>
            </a:r>
          </a:p>
        </p:txBody>
      </p:sp>
      <p:grpSp>
        <p:nvGrpSpPr>
          <p:cNvPr id="76" name="组合 232"/>
          <p:cNvGrpSpPr/>
          <p:nvPr/>
        </p:nvGrpSpPr>
        <p:grpSpPr>
          <a:xfrm>
            <a:off x="6505511" y="3092156"/>
            <a:ext cx="257389" cy="258228"/>
            <a:chOff x="8604250" y="3925888"/>
            <a:chExt cx="733425" cy="841375"/>
          </a:xfrm>
        </p:grpSpPr>
        <p:sp>
          <p:nvSpPr>
            <p:cNvPr id="80" name="Freeform 50439"/>
            <p:cNvSpPr>
              <a:spLocks/>
            </p:cNvSpPr>
            <p:nvPr/>
          </p:nvSpPr>
          <p:spPr bwMode="auto">
            <a:xfrm>
              <a:off x="8631238" y="3952875"/>
              <a:ext cx="679450" cy="787400"/>
            </a:xfrm>
            <a:custGeom>
              <a:avLst/>
              <a:gdLst>
                <a:gd name="T0" fmla="*/ 214 w 428"/>
                <a:gd name="T1" fmla="*/ 0 h 496"/>
                <a:gd name="T2" fmla="*/ 283 w 428"/>
                <a:gd name="T3" fmla="*/ 128 h 496"/>
                <a:gd name="T4" fmla="*/ 428 w 428"/>
                <a:gd name="T5" fmla="*/ 128 h 496"/>
                <a:gd name="T6" fmla="*/ 342 w 428"/>
                <a:gd name="T7" fmla="*/ 248 h 496"/>
                <a:gd name="T8" fmla="*/ 428 w 428"/>
                <a:gd name="T9" fmla="*/ 368 h 496"/>
                <a:gd name="T10" fmla="*/ 283 w 428"/>
                <a:gd name="T11" fmla="*/ 368 h 496"/>
                <a:gd name="T12" fmla="*/ 214 w 428"/>
                <a:gd name="T13" fmla="*/ 496 h 496"/>
                <a:gd name="T14" fmla="*/ 146 w 428"/>
                <a:gd name="T15" fmla="*/ 368 h 496"/>
                <a:gd name="T16" fmla="*/ 0 w 428"/>
                <a:gd name="T17" fmla="*/ 368 h 496"/>
                <a:gd name="T18" fmla="*/ 86 w 428"/>
                <a:gd name="T19" fmla="*/ 248 h 496"/>
                <a:gd name="T20" fmla="*/ 0 w 428"/>
                <a:gd name="T21" fmla="*/ 128 h 496"/>
                <a:gd name="T22" fmla="*/ 146 w 428"/>
                <a:gd name="T23" fmla="*/ 128 h 496"/>
                <a:gd name="T24" fmla="*/ 214 w 428"/>
                <a:gd name="T25"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8" h="496">
                  <a:moveTo>
                    <a:pt x="214" y="0"/>
                  </a:moveTo>
                  <a:lnTo>
                    <a:pt x="283" y="128"/>
                  </a:lnTo>
                  <a:lnTo>
                    <a:pt x="428" y="128"/>
                  </a:lnTo>
                  <a:lnTo>
                    <a:pt x="342" y="248"/>
                  </a:lnTo>
                  <a:lnTo>
                    <a:pt x="428" y="368"/>
                  </a:lnTo>
                  <a:lnTo>
                    <a:pt x="283" y="368"/>
                  </a:lnTo>
                  <a:lnTo>
                    <a:pt x="214" y="496"/>
                  </a:lnTo>
                  <a:lnTo>
                    <a:pt x="146" y="368"/>
                  </a:lnTo>
                  <a:lnTo>
                    <a:pt x="0" y="368"/>
                  </a:lnTo>
                  <a:lnTo>
                    <a:pt x="86" y="248"/>
                  </a:lnTo>
                  <a:lnTo>
                    <a:pt x="0" y="128"/>
                  </a:lnTo>
                  <a:lnTo>
                    <a:pt x="146" y="128"/>
                  </a:lnTo>
                  <a:lnTo>
                    <a:pt x="214" y="0"/>
                  </a:lnTo>
                  <a:close/>
                </a:path>
              </a:pathLst>
            </a:cu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Oval 50440"/>
            <p:cNvSpPr>
              <a:spLocks noChangeArrowheads="1"/>
            </p:cNvSpPr>
            <p:nvPr/>
          </p:nvSpPr>
          <p:spPr bwMode="auto">
            <a:xfrm>
              <a:off x="8809038" y="4184650"/>
              <a:ext cx="325437" cy="325438"/>
            </a:xfrm>
            <a:prstGeom prst="ellipse">
              <a:avLst/>
            </a:prstGeom>
            <a:solidFill>
              <a:srgbClr val="EDAE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Oval 50441"/>
            <p:cNvSpPr>
              <a:spLocks noChangeArrowheads="1"/>
            </p:cNvSpPr>
            <p:nvPr/>
          </p:nvSpPr>
          <p:spPr bwMode="auto">
            <a:xfrm>
              <a:off x="8836025" y="4211638"/>
              <a:ext cx="271462" cy="271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Oval 50442"/>
            <p:cNvSpPr>
              <a:spLocks noChangeArrowheads="1"/>
            </p:cNvSpPr>
            <p:nvPr/>
          </p:nvSpPr>
          <p:spPr bwMode="auto">
            <a:xfrm>
              <a:off x="928370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Oval 50443"/>
            <p:cNvSpPr>
              <a:spLocks noChangeArrowheads="1"/>
            </p:cNvSpPr>
            <p:nvPr/>
          </p:nvSpPr>
          <p:spPr bwMode="auto">
            <a:xfrm>
              <a:off x="928370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Oval 50444"/>
            <p:cNvSpPr>
              <a:spLocks noChangeArrowheads="1"/>
            </p:cNvSpPr>
            <p:nvPr/>
          </p:nvSpPr>
          <p:spPr bwMode="auto">
            <a:xfrm>
              <a:off x="8604250" y="4129088"/>
              <a:ext cx="53975" cy="55563"/>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Oval 50445"/>
            <p:cNvSpPr>
              <a:spLocks noChangeArrowheads="1"/>
            </p:cNvSpPr>
            <p:nvPr/>
          </p:nvSpPr>
          <p:spPr bwMode="auto">
            <a:xfrm>
              <a:off x="8943975" y="39258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Oval 50446"/>
            <p:cNvSpPr>
              <a:spLocks noChangeArrowheads="1"/>
            </p:cNvSpPr>
            <p:nvPr/>
          </p:nvSpPr>
          <p:spPr bwMode="auto">
            <a:xfrm>
              <a:off x="8943975" y="47132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Oval 50447"/>
            <p:cNvSpPr>
              <a:spLocks noChangeArrowheads="1"/>
            </p:cNvSpPr>
            <p:nvPr/>
          </p:nvSpPr>
          <p:spPr bwMode="auto">
            <a:xfrm>
              <a:off x="8604250" y="4510088"/>
              <a:ext cx="53975" cy="53975"/>
            </a:xfrm>
            <a:prstGeom prst="ellipse">
              <a:avLst/>
            </a:prstGeom>
            <a:solidFill>
              <a:srgbClr val="FFBF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50448"/>
            <p:cNvSpPr>
              <a:spLocks/>
            </p:cNvSpPr>
            <p:nvPr/>
          </p:nvSpPr>
          <p:spPr bwMode="auto">
            <a:xfrm>
              <a:off x="8875713" y="4251325"/>
              <a:ext cx="190500" cy="177800"/>
            </a:xfrm>
            <a:custGeom>
              <a:avLst/>
              <a:gdLst>
                <a:gd name="T0" fmla="*/ 60 w 120"/>
                <a:gd name="T1" fmla="*/ 0 h 112"/>
                <a:gd name="T2" fmla="*/ 77 w 120"/>
                <a:gd name="T3" fmla="*/ 35 h 112"/>
                <a:gd name="T4" fmla="*/ 120 w 120"/>
                <a:gd name="T5" fmla="*/ 43 h 112"/>
                <a:gd name="T6" fmla="*/ 86 w 120"/>
                <a:gd name="T7" fmla="*/ 69 h 112"/>
                <a:gd name="T8" fmla="*/ 97 w 120"/>
                <a:gd name="T9" fmla="*/ 109 h 112"/>
                <a:gd name="T10" fmla="*/ 60 w 120"/>
                <a:gd name="T11" fmla="*/ 86 h 112"/>
                <a:gd name="T12" fmla="*/ 26 w 120"/>
                <a:gd name="T13" fmla="*/ 112 h 112"/>
                <a:gd name="T14" fmla="*/ 35 w 120"/>
                <a:gd name="T15" fmla="*/ 69 h 112"/>
                <a:gd name="T16" fmla="*/ 0 w 120"/>
                <a:gd name="T17" fmla="*/ 43 h 112"/>
                <a:gd name="T18" fmla="*/ 43 w 120"/>
                <a:gd name="T19" fmla="*/ 35 h 112"/>
                <a:gd name="T20" fmla="*/ 60 w 120"/>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112">
                  <a:moveTo>
                    <a:pt x="60" y="0"/>
                  </a:moveTo>
                  <a:lnTo>
                    <a:pt x="77" y="35"/>
                  </a:lnTo>
                  <a:lnTo>
                    <a:pt x="120" y="43"/>
                  </a:lnTo>
                  <a:lnTo>
                    <a:pt x="86" y="69"/>
                  </a:lnTo>
                  <a:lnTo>
                    <a:pt x="97" y="109"/>
                  </a:lnTo>
                  <a:lnTo>
                    <a:pt x="60" y="86"/>
                  </a:lnTo>
                  <a:lnTo>
                    <a:pt x="26" y="112"/>
                  </a:lnTo>
                  <a:lnTo>
                    <a:pt x="35" y="69"/>
                  </a:lnTo>
                  <a:lnTo>
                    <a:pt x="0" y="43"/>
                  </a:lnTo>
                  <a:lnTo>
                    <a:pt x="43" y="35"/>
                  </a:lnTo>
                  <a:lnTo>
                    <a:pt x="60" y="0"/>
                  </a:lnTo>
                  <a:close/>
                </a:path>
              </a:pathLst>
            </a:custGeom>
            <a:solidFill>
              <a:srgbClr val="DE88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cxnSp>
        <p:nvCxnSpPr>
          <p:cNvPr id="106" name="直線接點 105"/>
          <p:cNvCxnSpPr/>
          <p:nvPr/>
        </p:nvCxnSpPr>
        <p:spPr>
          <a:xfrm>
            <a:off x="6379478" y="3360727"/>
            <a:ext cx="10439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a:off x="6901466" y="3072695"/>
            <a:ext cx="0" cy="288032"/>
          </a:xfrm>
          <a:prstGeom prst="line">
            <a:avLst/>
          </a:prstGeom>
        </p:spPr>
        <p:style>
          <a:lnRef idx="1">
            <a:schemeClr val="accent1"/>
          </a:lnRef>
          <a:fillRef idx="0">
            <a:schemeClr val="accent1"/>
          </a:fillRef>
          <a:effectRef idx="0">
            <a:schemeClr val="accent1"/>
          </a:effectRef>
          <a:fontRef idx="minor">
            <a:schemeClr val="tx1"/>
          </a:fontRef>
        </p:style>
      </p:cxnSp>
      <p:grpSp>
        <p:nvGrpSpPr>
          <p:cNvPr id="137" name="群組 136"/>
          <p:cNvGrpSpPr/>
          <p:nvPr/>
        </p:nvGrpSpPr>
        <p:grpSpPr>
          <a:xfrm>
            <a:off x="2827252" y="95461"/>
            <a:ext cx="3816424" cy="583558"/>
            <a:chOff x="3181943" y="219203"/>
            <a:chExt cx="2808312" cy="583558"/>
          </a:xfrm>
        </p:grpSpPr>
        <p:sp>
          <p:nvSpPr>
            <p:cNvPr id="138" name="矩形 137"/>
            <p:cNvSpPr/>
            <p:nvPr/>
          </p:nvSpPr>
          <p:spPr>
            <a:xfrm>
              <a:off x="3181943" y="219203"/>
              <a:ext cx="2808312" cy="583558"/>
            </a:xfrm>
            <a:prstGeom prst="rect">
              <a:avLst/>
            </a:prstGeom>
          </p:spPr>
          <p:txBody>
            <a:bodyPr wrap="square">
              <a:spAutoFit/>
            </a:bodyPr>
            <a:lstStyle/>
            <a:p>
              <a:pPr algn="ctr">
                <a:lnSpc>
                  <a:spcPct val="114000"/>
                </a:lnSpc>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Key milestones</a:t>
              </a:r>
              <a:endPar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endParaRPr>
            </a:p>
          </p:txBody>
        </p:sp>
        <p:cxnSp>
          <p:nvCxnSpPr>
            <p:cNvPr id="140" name="直線接點 139"/>
            <p:cNvCxnSpPr/>
            <p:nvPr/>
          </p:nvCxnSpPr>
          <p:spPr>
            <a:xfrm>
              <a:off x="3563888" y="742975"/>
              <a:ext cx="1944216" cy="0"/>
            </a:xfrm>
            <a:prstGeom prst="line">
              <a:avLst/>
            </a:prstGeom>
            <a:ln w="47625"/>
          </p:spPr>
          <p:style>
            <a:lnRef idx="1">
              <a:schemeClr val="accent1"/>
            </a:lnRef>
            <a:fillRef idx="0">
              <a:schemeClr val="accent1"/>
            </a:fillRef>
            <a:effectRef idx="0">
              <a:schemeClr val="accent1"/>
            </a:effectRef>
            <a:fontRef idx="minor">
              <a:schemeClr val="tx1"/>
            </a:fontRef>
          </p:style>
        </p:cxnSp>
      </p:grpSp>
      <p:sp>
        <p:nvSpPr>
          <p:cNvPr id="141" name="Round Same Side Corner Rectangle 6">
            <a:extLst>
              <a:ext uri="{FF2B5EF4-FFF2-40B4-BE49-F238E27FC236}">
                <a16:creationId xmlns:a16="http://schemas.microsoft.com/office/drawing/2014/main" xmlns="" id="{5E452DB9-650F-4617-9C8C-74FEA26E6E29}"/>
              </a:ext>
            </a:extLst>
          </p:cNvPr>
          <p:cNvSpPr/>
          <p:nvPr/>
        </p:nvSpPr>
        <p:spPr>
          <a:xfrm rot="2700000">
            <a:off x="3203357" y="162962"/>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
        <p:nvSpPr>
          <p:cNvPr id="142" name="文字方塊 141"/>
          <p:cNvSpPr txBox="1"/>
          <p:nvPr/>
        </p:nvSpPr>
        <p:spPr>
          <a:xfrm>
            <a:off x="6330290" y="3345299"/>
            <a:ext cx="1244900" cy="1446550"/>
          </a:xfrm>
          <a:prstGeom prst="rect">
            <a:avLst/>
          </a:prstGeom>
          <a:noFill/>
        </p:spPr>
        <p:txBody>
          <a:bodyPr wrap="square" rtlCol="0">
            <a:spAutoFit/>
          </a:bodyPr>
          <a:lstStyle/>
          <a:p>
            <a:pPr marL="108000" indent="-108000"/>
            <a:r>
              <a:rPr lang="zh-TW" altLang="en-US" sz="1000"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Won the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2022    Happy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Enterprises to Work For --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Construction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Industry S</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ilver    Award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issued by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1111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Human </a:t>
            </a:r>
            <a:r>
              <a:rPr lang="en-US" altLang="zh-TW" sz="1000" dirty="0" smtClean="0">
                <a:latin typeface="Times New Roman" panose="02020603050405020304" pitchFamily="18" charset="0"/>
                <a:ea typeface="標楷體" panose="03000509000000000000" pitchFamily="65" charset="-120"/>
                <a:cs typeface="Times New Roman" panose="02020603050405020304" pitchFamily="18" charset="0"/>
              </a:rPr>
              <a:t>      Resources </a:t>
            </a:r>
            <a:r>
              <a:rPr lang="en-US" altLang="zh-TW" sz="1000" dirty="0">
                <a:latin typeface="Times New Roman" panose="02020603050405020304" pitchFamily="18" charset="0"/>
                <a:ea typeface="標楷體" panose="03000509000000000000" pitchFamily="65" charset="-120"/>
                <a:cs typeface="Times New Roman" panose="02020603050405020304" pitchFamily="18" charset="0"/>
              </a:rPr>
              <a:t>Bank.</a:t>
            </a:r>
          </a:p>
          <a:p>
            <a:pPr algn="just"/>
            <a:endParaRPr lang="en-US" altLang="zh-TW" sz="8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734854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sp>
        <p:nvSpPr>
          <p:cNvPr id="31" name="TextBox 30"/>
          <p:cNvSpPr txBox="1"/>
          <p:nvPr/>
        </p:nvSpPr>
        <p:spPr>
          <a:xfrm>
            <a:off x="4579099" y="4065137"/>
            <a:ext cx="781407" cy="307777"/>
          </a:xfrm>
          <a:prstGeom prst="rect">
            <a:avLst/>
          </a:prstGeom>
          <a:noFill/>
        </p:spPr>
        <p:txBody>
          <a:bodyPr wrap="square" tIns="0" bIns="0" rtlCol="0" anchor="ctr">
            <a:spAutoFit/>
          </a:bodyPr>
          <a:lstStyle/>
          <a:p>
            <a:r>
              <a:rPr lang="en-US" sz="2000" b="1">
                <a:solidFill>
                  <a:prstClr val="white"/>
                </a:solidFill>
                <a:latin typeface="Calibri" panose="020F0502020204030204" pitchFamily="34" charset="0"/>
                <a:cs typeface="Calibri" panose="020F0502020204030204" pitchFamily="34" charset="0"/>
              </a:rPr>
              <a:t>2017</a:t>
            </a:r>
          </a:p>
        </p:txBody>
      </p:sp>
      <p:grpSp>
        <p:nvGrpSpPr>
          <p:cNvPr id="34" name="群組 33"/>
          <p:cNvGrpSpPr/>
          <p:nvPr/>
        </p:nvGrpSpPr>
        <p:grpSpPr>
          <a:xfrm>
            <a:off x="2668436" y="120259"/>
            <a:ext cx="4020248" cy="583558"/>
            <a:chOff x="3146914" y="221706"/>
            <a:chExt cx="3930992" cy="583558"/>
          </a:xfrm>
        </p:grpSpPr>
        <p:sp>
          <p:nvSpPr>
            <p:cNvPr id="35" name="矩形 34"/>
            <p:cNvSpPr/>
            <p:nvPr/>
          </p:nvSpPr>
          <p:spPr>
            <a:xfrm>
              <a:off x="3588446" y="221706"/>
              <a:ext cx="3489460" cy="583558"/>
            </a:xfrm>
            <a:prstGeom prst="rect">
              <a:avLst/>
            </a:prstGeom>
          </p:spPr>
          <p:txBody>
            <a:bodyPr wrap="square">
              <a:spAutoFit/>
            </a:bodyPr>
            <a:lstStyle/>
            <a:p>
              <a:pPr algn="ctr">
                <a:lnSpc>
                  <a:spcPct val="114000"/>
                </a:lnSpc>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Financial Information</a:t>
              </a:r>
            </a:p>
          </p:txBody>
        </p:sp>
        <p:sp>
          <p:nvSpPr>
            <p:cNvPr id="36" name="Round Same Side Corner Rectangle 6">
              <a:extLst>
                <a:ext uri="{FF2B5EF4-FFF2-40B4-BE49-F238E27FC236}">
                  <a16:creationId xmlns:a16="http://schemas.microsoft.com/office/drawing/2014/main" xmlns="" id="{5E452DB9-650F-4617-9C8C-74FEA26E6E29}"/>
                </a:ext>
              </a:extLst>
            </p:cNvPr>
            <p:cNvSpPr/>
            <p:nvPr/>
          </p:nvSpPr>
          <p:spPr>
            <a:xfrm rot="2700000">
              <a:off x="3329454" y="274330"/>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cxnSp>
          <p:nvCxnSpPr>
            <p:cNvPr id="37" name="直線接點 36"/>
            <p:cNvCxnSpPr>
              <a:cxnSpLocks/>
            </p:cNvCxnSpPr>
            <p:nvPr/>
          </p:nvCxnSpPr>
          <p:spPr>
            <a:xfrm flipV="1">
              <a:off x="3448050" y="728981"/>
              <a:ext cx="3571378" cy="13971"/>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4072827831"/>
              </p:ext>
            </p:extLst>
          </p:nvPr>
        </p:nvGraphicFramePr>
        <p:xfrm>
          <a:off x="343351" y="987574"/>
          <a:ext cx="8457298" cy="3933600"/>
        </p:xfrm>
        <a:graphic>
          <a:graphicData uri="http://schemas.openxmlformats.org/drawingml/2006/table">
            <a:tbl>
              <a:tblPr firstRow="1" bandRow="1">
                <a:tableStyleId>{22838BEF-8BB2-4498-84A7-C5851F593DF1}</a:tableStyleId>
              </a:tblPr>
              <a:tblGrid>
                <a:gridCol w="1708369">
                  <a:extLst>
                    <a:ext uri="{9D8B030D-6E8A-4147-A177-3AD203B41FA5}">
                      <a16:colId xmlns:a16="http://schemas.microsoft.com/office/drawing/2014/main" xmlns="" val="20000"/>
                    </a:ext>
                  </a:extLst>
                </a:gridCol>
                <a:gridCol w="862351">
                  <a:extLst>
                    <a:ext uri="{9D8B030D-6E8A-4147-A177-3AD203B41FA5}">
                      <a16:colId xmlns:a16="http://schemas.microsoft.com/office/drawing/2014/main" xmlns="" val="20001"/>
                    </a:ext>
                  </a:extLst>
                </a:gridCol>
                <a:gridCol w="819650">
                  <a:extLst>
                    <a:ext uri="{9D8B030D-6E8A-4147-A177-3AD203B41FA5}">
                      <a16:colId xmlns:a16="http://schemas.microsoft.com/office/drawing/2014/main" xmlns="" val="20002"/>
                    </a:ext>
                  </a:extLst>
                </a:gridCol>
                <a:gridCol w="856907">
                  <a:extLst>
                    <a:ext uri="{9D8B030D-6E8A-4147-A177-3AD203B41FA5}">
                      <a16:colId xmlns:a16="http://schemas.microsoft.com/office/drawing/2014/main" xmlns="" val="20003"/>
                    </a:ext>
                  </a:extLst>
                </a:gridCol>
                <a:gridCol w="819650">
                  <a:extLst>
                    <a:ext uri="{9D8B030D-6E8A-4147-A177-3AD203B41FA5}">
                      <a16:colId xmlns:a16="http://schemas.microsoft.com/office/drawing/2014/main" xmlns="" val="20004"/>
                    </a:ext>
                  </a:extLst>
                </a:gridCol>
                <a:gridCol w="856907">
                  <a:extLst>
                    <a:ext uri="{9D8B030D-6E8A-4147-A177-3AD203B41FA5}">
                      <a16:colId xmlns:a16="http://schemas.microsoft.com/office/drawing/2014/main" xmlns="" val="20005"/>
                    </a:ext>
                  </a:extLst>
                </a:gridCol>
                <a:gridCol w="819650">
                  <a:extLst>
                    <a:ext uri="{9D8B030D-6E8A-4147-A177-3AD203B41FA5}">
                      <a16:colId xmlns:a16="http://schemas.microsoft.com/office/drawing/2014/main" xmlns="" val="20006"/>
                    </a:ext>
                  </a:extLst>
                </a:gridCol>
                <a:gridCol w="894164">
                  <a:extLst>
                    <a:ext uri="{9D8B030D-6E8A-4147-A177-3AD203B41FA5}">
                      <a16:colId xmlns:a16="http://schemas.microsoft.com/office/drawing/2014/main" xmlns="" val="20007"/>
                    </a:ext>
                  </a:extLst>
                </a:gridCol>
                <a:gridCol w="819650">
                  <a:extLst>
                    <a:ext uri="{9D8B030D-6E8A-4147-A177-3AD203B41FA5}">
                      <a16:colId xmlns:a16="http://schemas.microsoft.com/office/drawing/2014/main" xmlns="" val="20008"/>
                    </a:ext>
                  </a:extLst>
                </a:gridCol>
              </a:tblGrid>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Item</a:t>
                      </a:r>
                    </a:p>
                  </a:txBody>
                  <a:tcPr anchor="ctr"/>
                </a:tc>
                <a:tc>
                  <a:txBody>
                    <a:bodyPr/>
                    <a:lstStyle/>
                    <a:p>
                      <a:pPr algn="ctr" latinLnBrk="0"/>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2020</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2021</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2022</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latinLnBrk="0"/>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1Q</a:t>
                      </a: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2023</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0"/>
                  </a:ext>
                </a:extLst>
              </a:tr>
              <a:tr h="360000">
                <a:tc>
                  <a:txBody>
                    <a:bodyPr/>
                    <a:lstStyle/>
                    <a:p>
                      <a:pPr marL="0" algn="ctr" defTabSz="914400" rtl="0" eaLnBrk="1" latinLnBrk="0" hangingPunct="1"/>
                      <a:r>
                        <a:rPr lang="en-US" sz="1100" dirty="0">
                          <a:latin typeface="Times New Roman" panose="02020603050405020304" pitchFamily="18" charset="0"/>
                          <a:ea typeface="標楷體" panose="03000509000000000000" pitchFamily="65" charset="-120"/>
                          <a:cs typeface="Times New Roman" panose="02020603050405020304" pitchFamily="18" charset="0"/>
                        </a:rPr>
                        <a:t>Operating revenue</a:t>
                      </a:r>
                    </a:p>
                  </a:txBody>
                  <a:tcPr anchor="ctr"/>
                </a:tc>
                <a:tc>
                  <a:txBody>
                    <a:bodyPr/>
                    <a:lstStyle/>
                    <a:p>
                      <a:pPr marL="0" algn="r" defTabSz="914400" rtl="0" eaLnBrk="1" fontAlgn="ctr" latinLnBrk="1" hangingPunct="1"/>
                      <a:r>
                        <a:rPr lang="en-US" altLang="zh-TW" sz="1200" kern="1200" dirty="0" smtClean="0">
                          <a:latin typeface="Times New Roman" panose="02020603050405020304" pitchFamily="18" charset="0"/>
                          <a:ea typeface="標楷體" panose="03000509000000000000" pitchFamily="65" charset="-120"/>
                          <a:cs typeface="Times New Roman" panose="02020603050405020304" pitchFamily="18" charset="0"/>
                        </a:rPr>
                        <a:t>1,174,984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3,193,914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1,728,983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1,819,111</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r" defTabSz="914400" rtl="0" eaLnBrk="1" fontAlgn="ctr" latinLnBrk="1" hangingPunct="1">
                        <a:lnSpc>
                          <a:spcPct val="100000"/>
                        </a:lnSpc>
                        <a:spcBef>
                          <a:spcPts val="0"/>
                        </a:spcBef>
                        <a:spcAft>
                          <a:spcPts val="0"/>
                        </a:spcAft>
                        <a:buClrTx/>
                        <a:buSzTx/>
                        <a:buFontTx/>
                        <a:buNone/>
                        <a:tabLst/>
                        <a:defRPr/>
                      </a:pPr>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1"/>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Gross profit</a:t>
                      </a: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165,979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14%</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785,123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443,603</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26%</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496,577</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27%</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2"/>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Operating income</a:t>
                      </a: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(206,795)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567,584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310,125</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413,988</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3"/>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Non-operating income and expenses</a:t>
                      </a: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(3,078)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(3,900)</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(14,539)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(2,373)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4"/>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Profit (loss) for the year</a:t>
                      </a: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(210,459)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490,154</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15%</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238,391</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337,800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19%</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5"/>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Total comprehensive income for the year</a:t>
                      </a: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(210,459)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490,154</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15%</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238,391</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337,800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88000" algn="r" defTabSz="914400" rtl="0" eaLnBrk="1" fontAlgn="ctr"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19%</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6"/>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Basic earnings per share (NT$)</a:t>
                      </a: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(0.73)</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1.49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0.64</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marL="0" algn="ctr" defTabSz="914400" rtl="0" eaLnBrk="1"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0.89</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ct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7"/>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Diluted earnings per share (NT$)</a:t>
                      </a: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(0.73)</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1.35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0.58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marL="0" algn="ctr" defTabSz="914400" rtl="0" eaLnBrk="1"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0.82</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a:p>
                  </a:txBody>
                  <a:tcPr/>
                </a:tc>
                <a:extLst>
                  <a:ext uri="{0D108BD9-81ED-4DB2-BD59-A6C34878D82A}">
                    <a16:rowId xmlns:a16="http://schemas.microsoft.com/office/drawing/2014/main" xmlns="" val="10008"/>
                  </a:ext>
                </a:extLst>
              </a:tr>
              <a:tr h="360000">
                <a:tc>
                  <a:txBody>
                    <a:bodyPr/>
                    <a:lstStyle/>
                    <a:p>
                      <a:pPr algn="ctr" latinLnBrk="0"/>
                      <a:r>
                        <a:rPr lang="en-US" sz="1100" dirty="0">
                          <a:latin typeface="Times New Roman" panose="02020603050405020304" pitchFamily="18" charset="0"/>
                          <a:ea typeface="標楷體" panose="03000509000000000000" pitchFamily="65" charset="-120"/>
                          <a:cs typeface="Times New Roman" panose="02020603050405020304" pitchFamily="18" charset="0"/>
                        </a:rPr>
                        <a:t>Distribution of cash dividends (NT$/share)</a:t>
                      </a:r>
                    </a:p>
                  </a:txBody>
                  <a:tcPr anchor="ct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a:p>
                  </a:txBody>
                  <a:tcP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0.46</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a:p>
                  </a:txBody>
                  <a:tcPr/>
                </a:tc>
                <a:tc gridSpan="2">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0.5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a:p>
                  </a:txBody>
                  <a:tcPr/>
                </a:tc>
                <a:tc gridSpan="2">
                  <a:txBody>
                    <a:bodyPr/>
                    <a:lstStyle/>
                    <a:p>
                      <a:pPr marL="0" algn="ctr" defTabSz="914400" rtl="0" eaLnBrk="1" latinLnBrk="1" hangingPunct="1"/>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dirty="0"/>
                    </a:p>
                  </a:txBody>
                  <a:tcPr/>
                </a:tc>
                <a:extLst>
                  <a:ext uri="{0D108BD9-81ED-4DB2-BD59-A6C34878D82A}">
                    <a16:rowId xmlns:a16="http://schemas.microsoft.com/office/drawing/2014/main" xmlns="" val="10009"/>
                  </a:ext>
                </a:extLst>
              </a:tr>
            </a:tbl>
          </a:graphicData>
        </a:graphic>
      </p:graphicFrame>
      <p:sp>
        <p:nvSpPr>
          <p:cNvPr id="3" name="文字方塊 2"/>
          <p:cNvSpPr txBox="1"/>
          <p:nvPr/>
        </p:nvSpPr>
        <p:spPr>
          <a:xfrm>
            <a:off x="2430840" y="634455"/>
            <a:ext cx="4743606" cy="369332"/>
          </a:xfrm>
          <a:prstGeom prst="rect">
            <a:avLst/>
          </a:prstGeom>
          <a:noFill/>
        </p:spPr>
        <p:txBody>
          <a:bodyPr wrap="none" rtlCol="0">
            <a:spAutoFit/>
          </a:bodyPr>
          <a:lstStyle/>
          <a:p>
            <a:r>
              <a:rPr lang="en-US" altLang="zh-TW"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Individual Statement of Comprehensive</a:t>
            </a:r>
            <a:r>
              <a:rPr lang="en-US"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Income </a:t>
            </a:r>
          </a:p>
        </p:txBody>
      </p:sp>
      <p:sp>
        <p:nvSpPr>
          <p:cNvPr id="4" name="文字方塊 3"/>
          <p:cNvSpPr txBox="1"/>
          <p:nvPr/>
        </p:nvSpPr>
        <p:spPr>
          <a:xfrm>
            <a:off x="7530932" y="763599"/>
            <a:ext cx="1335622" cy="276999"/>
          </a:xfrm>
          <a:prstGeom prst="rect">
            <a:avLst/>
          </a:prstGeom>
          <a:noFill/>
        </p:spPr>
        <p:txBody>
          <a:bodyPr wrap="none" rtlCol="0">
            <a:spAutoFit/>
          </a:bodyPr>
          <a:lstStyle/>
          <a:p>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Unit: In NT$1,000</a:t>
            </a:r>
          </a:p>
        </p:txBody>
      </p:sp>
    </p:spTree>
    <p:extLst>
      <p:ext uri="{BB962C8B-B14F-4D97-AF65-F5344CB8AC3E}">
        <p14:creationId xmlns:p14="http://schemas.microsoft.com/office/powerpoint/2010/main" val="19312055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sp>
        <p:nvSpPr>
          <p:cNvPr id="31" name="TextBox 30"/>
          <p:cNvSpPr txBox="1"/>
          <p:nvPr/>
        </p:nvSpPr>
        <p:spPr>
          <a:xfrm>
            <a:off x="4579099" y="4065137"/>
            <a:ext cx="781407" cy="307777"/>
          </a:xfrm>
          <a:prstGeom prst="rect">
            <a:avLst/>
          </a:prstGeom>
          <a:noFill/>
        </p:spPr>
        <p:txBody>
          <a:bodyPr wrap="square" tIns="0" bIns="0" rtlCol="0" anchor="ctr">
            <a:spAutoFit/>
          </a:bodyPr>
          <a:lstStyle/>
          <a:p>
            <a:r>
              <a:rPr lang="en-US" sz="2000" b="1">
                <a:solidFill>
                  <a:prstClr val="white"/>
                </a:solidFill>
                <a:latin typeface="Calibri" panose="020F0502020204030204" pitchFamily="34" charset="0"/>
                <a:cs typeface="Calibri" panose="020F0502020204030204" pitchFamily="34" charset="0"/>
              </a:rPr>
              <a:t>2017</a:t>
            </a:r>
          </a:p>
        </p:txBody>
      </p:sp>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2369947071"/>
              </p:ext>
            </p:extLst>
          </p:nvPr>
        </p:nvGraphicFramePr>
        <p:xfrm>
          <a:off x="269308" y="1099337"/>
          <a:ext cx="8587181" cy="3697200"/>
        </p:xfrm>
        <a:graphic>
          <a:graphicData uri="http://schemas.openxmlformats.org/drawingml/2006/table">
            <a:tbl>
              <a:tblPr firstRow="1" bandRow="1">
                <a:tableStyleId>{22838BEF-8BB2-4498-84A7-C5851F593DF1}</a:tableStyleId>
              </a:tblPr>
              <a:tblGrid>
                <a:gridCol w="1791260">
                  <a:extLst>
                    <a:ext uri="{9D8B030D-6E8A-4147-A177-3AD203B41FA5}">
                      <a16:colId xmlns:a16="http://schemas.microsoft.com/office/drawing/2014/main" xmlns="" val="20000"/>
                    </a:ext>
                  </a:extLst>
                </a:gridCol>
                <a:gridCol w="1008000">
                  <a:extLst>
                    <a:ext uri="{9D8B030D-6E8A-4147-A177-3AD203B41FA5}">
                      <a16:colId xmlns:a16="http://schemas.microsoft.com/office/drawing/2014/main" xmlns="" val="20001"/>
                    </a:ext>
                  </a:extLst>
                </a:gridCol>
                <a:gridCol w="709200">
                  <a:extLst>
                    <a:ext uri="{9D8B030D-6E8A-4147-A177-3AD203B41FA5}">
                      <a16:colId xmlns:a16="http://schemas.microsoft.com/office/drawing/2014/main" xmlns="" val="20002"/>
                    </a:ext>
                  </a:extLst>
                </a:gridCol>
                <a:gridCol w="1008000">
                  <a:extLst>
                    <a:ext uri="{9D8B030D-6E8A-4147-A177-3AD203B41FA5}">
                      <a16:colId xmlns:a16="http://schemas.microsoft.com/office/drawing/2014/main" xmlns="" val="20003"/>
                    </a:ext>
                  </a:extLst>
                </a:gridCol>
                <a:gridCol w="709091">
                  <a:extLst>
                    <a:ext uri="{9D8B030D-6E8A-4147-A177-3AD203B41FA5}">
                      <a16:colId xmlns:a16="http://schemas.microsoft.com/office/drawing/2014/main" xmlns="" val="20004"/>
                    </a:ext>
                  </a:extLst>
                </a:gridCol>
                <a:gridCol w="1008000">
                  <a:extLst>
                    <a:ext uri="{9D8B030D-6E8A-4147-A177-3AD203B41FA5}">
                      <a16:colId xmlns:a16="http://schemas.microsoft.com/office/drawing/2014/main" xmlns="" val="20005"/>
                    </a:ext>
                  </a:extLst>
                </a:gridCol>
                <a:gridCol w="672907">
                  <a:extLst>
                    <a:ext uri="{9D8B030D-6E8A-4147-A177-3AD203B41FA5}">
                      <a16:colId xmlns:a16="http://schemas.microsoft.com/office/drawing/2014/main" xmlns="" val="20006"/>
                    </a:ext>
                  </a:extLst>
                </a:gridCol>
                <a:gridCol w="1008000">
                  <a:extLst>
                    <a:ext uri="{9D8B030D-6E8A-4147-A177-3AD203B41FA5}">
                      <a16:colId xmlns:a16="http://schemas.microsoft.com/office/drawing/2014/main" xmlns="" val="20007"/>
                    </a:ext>
                  </a:extLst>
                </a:gridCol>
                <a:gridCol w="672723">
                  <a:extLst>
                    <a:ext uri="{9D8B030D-6E8A-4147-A177-3AD203B41FA5}">
                      <a16:colId xmlns:a16="http://schemas.microsoft.com/office/drawing/2014/main" xmlns="" val="20008"/>
                    </a:ext>
                  </a:extLst>
                </a:gridCol>
              </a:tblGrid>
              <a:tr h="324000">
                <a:tc>
                  <a:txBody>
                    <a:bodyPr/>
                    <a:lstStyle/>
                    <a:p>
                      <a:pPr algn="ctr"/>
                      <a:r>
                        <a:rPr lang="en-US" sz="1200" dirty="0">
                          <a:latin typeface="Times New Roman" panose="02020603050405020304" pitchFamily="18" charset="0"/>
                          <a:ea typeface="標楷體" panose="03000509000000000000" pitchFamily="65" charset="-120"/>
                          <a:cs typeface="Times New Roman" panose="02020603050405020304" pitchFamily="18" charset="0"/>
                        </a:rPr>
                        <a:t>Item</a:t>
                      </a:r>
                    </a:p>
                  </a:txBody>
                  <a:tcPr anchor="ctr"/>
                </a:tc>
                <a:tc>
                  <a:txBody>
                    <a:bodyPr/>
                    <a:lstStyle/>
                    <a:p>
                      <a:pPr algn="ct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2020</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2021</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2022</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ctr"/>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1Q</a:t>
                      </a: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2023</a:t>
                      </a:r>
                      <a:endParaRPr 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0"/>
                  </a:ext>
                </a:extLst>
              </a:tr>
              <a:tr h="324000">
                <a:tc>
                  <a:txBody>
                    <a:bodyPr/>
                    <a:lstStyle/>
                    <a:p>
                      <a:pPr marL="0" algn="ctr" defTabSz="914400" rtl="0" eaLnBrk="1" latinLnBrk="1" hangingPunct="1"/>
                      <a:r>
                        <a:rPr lang="en-US" sz="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Cash and cash equivalents</a:t>
                      </a:r>
                    </a:p>
                  </a:txBody>
                  <a:tcPr anchor="ctr"/>
                </a:tc>
                <a:tc>
                  <a:txBody>
                    <a:bodyPr/>
                    <a:lstStyle/>
                    <a:p>
                      <a:pPr marL="216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135,868</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1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16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452,692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1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16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270,885</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1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28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869,155</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216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1"/>
                  </a:ext>
                </a:extLst>
              </a:tr>
              <a:tr h="324000">
                <a:tc>
                  <a:txBody>
                    <a:bodyPr/>
                    <a:lstStyle/>
                    <a:p>
                      <a:pPr marL="0" algn="ctr" defTabSz="914400" rtl="0" eaLnBrk="1" fontAlgn="ctr" latinLnBrk="1" hangingPunct="1"/>
                      <a:r>
                        <a:rPr lang="en-US" sz="120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Inventories</a:t>
                      </a:r>
                    </a:p>
                  </a:txBody>
                  <a:tcPr anchor="ctr"/>
                </a:tc>
                <a:tc>
                  <a:txBody>
                    <a:bodyPr/>
                    <a:lstStyle/>
                    <a:p>
                      <a:pPr marL="3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10,792,456</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144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88%</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3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14,528,604</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144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88%</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36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17,401,373</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144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91%</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marR="126000"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16,895,398</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89%</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2"/>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Total assets</a:t>
                      </a:r>
                    </a:p>
                  </a:txBody>
                  <a:tcPr anchor="ctr"/>
                </a:tc>
                <a:tc>
                  <a:txBody>
                    <a:bodyPr/>
                    <a:lstStyle/>
                    <a:p>
                      <a:pPr marL="36000" algn="r" fontAlgn="ctr" latinLnBrk="1" hangingPunct="0"/>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12,289,613</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72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36000" algn="r" fontAlgn="ctr" latinLnBrk="1" hangingPunct="0"/>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16,554,049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72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36000" algn="r" fontAlgn="ctr" latinLnBrk="1" hangingPunct="0"/>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19,205,445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72000" algn="r" defTabSz="914400" rtl="0" eaLnBrk="1" fontAlgn="ctr" latinLnBrk="1" hangingPunct="0"/>
                      <a:r>
                        <a:rPr lang="en-US" altLang="zh-TW" sz="1200" kern="120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19,077,197</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72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3"/>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Current liabilities</a:t>
                      </a: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3,896,770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7,276,638</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10,098,489</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53%</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80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9,823,101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4"/>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Non-current liabilities</a:t>
                      </a: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4,650,652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38%</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5,045,066</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3,943,872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80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3,943,211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5"/>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Total liabilities</a:t>
                      </a: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8,547,422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12,321,704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14,042,361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73%</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13,766,312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72%</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6"/>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Capital</a:t>
                      </a: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3,299,974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27%</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3,299,974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3,799,974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80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3,799,974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7"/>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Total equity</a:t>
                      </a: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3,742,191</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30%</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4,232,345</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26%</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08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5,163,084</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27%</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80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5,310,885</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marL="144000" indent="0" algn="r" defTabSz="864000" rtl="0" eaLnBrk="1" fontAlgn="ctr" latinLnBrk="1" hangingPunct="0"/>
                      <a:r>
                        <a:rPr lang="en-US" altLang="zh-TW" sz="1200" kern="1200" baseline="0" dirty="0" smtClean="0">
                          <a:solidFill>
                            <a:schemeClr val="dk1"/>
                          </a:solidFill>
                          <a:latin typeface="Times New Roman" panose="02020603050405020304" pitchFamily="18" charset="0"/>
                          <a:ea typeface="標楷體" panose="03000509000000000000" pitchFamily="65" charset="-120"/>
                          <a:cs typeface="Times New Roman" panose="02020603050405020304" pitchFamily="18" charset="0"/>
                        </a:rPr>
                        <a:t>28%</a:t>
                      </a:r>
                      <a:endParaRPr lang="zh-TW" altLang="en-US" sz="1200" kern="1200" baseline="0" dirty="0">
                        <a:solidFill>
                          <a:schemeClr val="dk1"/>
                        </a:solidFill>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8"/>
                  </a:ext>
                </a:extLst>
              </a:tr>
              <a:tr h="324000">
                <a:tc>
                  <a:txBody>
                    <a:bodyPr/>
                    <a:lstStyle/>
                    <a:p>
                      <a:pPr algn="ctr"/>
                      <a:r>
                        <a:rPr lang="en-US" sz="1200" dirty="0">
                          <a:latin typeface="Times New Roman" panose="02020603050405020304" pitchFamily="18" charset="0"/>
                          <a:ea typeface="標楷體" panose="03000509000000000000" pitchFamily="65" charset="-120"/>
                          <a:cs typeface="Times New Roman" panose="02020603050405020304" pitchFamily="18" charset="0"/>
                        </a:rPr>
                        <a:t>Net Worth Per </a:t>
                      </a: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Share</a:t>
                      </a:r>
                    </a:p>
                    <a:p>
                      <a:pPr algn="ctr"/>
                      <a:r>
                        <a:rPr lang="en-US" sz="12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sz="1200" dirty="0">
                          <a:latin typeface="Times New Roman" panose="02020603050405020304" pitchFamily="18" charset="0"/>
                          <a:ea typeface="標楷體" panose="03000509000000000000" pitchFamily="65" charset="-120"/>
                          <a:cs typeface="Times New Roman" panose="02020603050405020304" pitchFamily="18" charset="0"/>
                        </a:rPr>
                        <a:t>(NT$)</a:t>
                      </a: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11.34</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12.83</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13.59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13.98</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l"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09"/>
                  </a:ext>
                </a:extLst>
              </a:tr>
              <a:tr h="324000">
                <a:tc>
                  <a:txBody>
                    <a:bodyPr/>
                    <a:lstStyle/>
                    <a:p>
                      <a:pPr algn="ctr"/>
                      <a:r>
                        <a:rPr lang="en-US" sz="1200">
                          <a:latin typeface="Times New Roman" panose="02020603050405020304" pitchFamily="18" charset="0"/>
                          <a:ea typeface="標楷體" panose="03000509000000000000" pitchFamily="65" charset="-120"/>
                          <a:cs typeface="Times New Roman" panose="02020603050405020304" pitchFamily="18" charset="0"/>
                        </a:rPr>
                        <a:t>Return on equity</a:t>
                      </a: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(6.29%)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12.29%</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5.07</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r"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gridSpan="2">
                  <a:txBody>
                    <a:bodyPr/>
                    <a:lstStyle/>
                    <a:p>
                      <a:pPr algn="ctr" fontAlgn="ctr" latinLnBrk="1"/>
                      <a:r>
                        <a:rPr lang="en-US" altLang="zh-TW" sz="1200" dirty="0" smtClean="0">
                          <a:latin typeface="Times New Roman" panose="02020603050405020304" pitchFamily="18" charset="0"/>
                          <a:ea typeface="標楷體" panose="03000509000000000000" pitchFamily="65" charset="-120"/>
                          <a:cs typeface="Times New Roman" panose="02020603050405020304" pitchFamily="18" charset="0"/>
                        </a:rPr>
                        <a:t>6.45</a:t>
                      </a:r>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pPr algn="l" fontAlgn="ctr" latinLnBrk="1"/>
                      <a:endParaRPr lang="zh-TW" altLang="en-US" sz="120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xmlns="" val="10010"/>
                  </a:ext>
                </a:extLst>
              </a:tr>
            </a:tbl>
          </a:graphicData>
        </a:graphic>
      </p:graphicFrame>
      <p:sp>
        <p:nvSpPr>
          <p:cNvPr id="3" name="文字方塊 2"/>
          <p:cNvSpPr txBox="1"/>
          <p:nvPr/>
        </p:nvSpPr>
        <p:spPr>
          <a:xfrm>
            <a:off x="3439956" y="672502"/>
            <a:ext cx="2563522" cy="369332"/>
          </a:xfrm>
          <a:prstGeom prst="rect">
            <a:avLst/>
          </a:prstGeom>
          <a:noFill/>
        </p:spPr>
        <p:txBody>
          <a:bodyPr wrap="none" rtlCol="0">
            <a:spAutoFit/>
          </a:bodyPr>
          <a:lstStyle/>
          <a:p>
            <a:r>
              <a:rPr lang="en-US" altLang="zh-TW"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Individual </a:t>
            </a:r>
            <a:r>
              <a:rPr lang="en-US"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Balance </a:t>
            </a:r>
            <a:r>
              <a:rPr lang="en-US"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Sheet</a:t>
            </a:r>
            <a:endParaRPr lang="en-US"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文字方塊 3"/>
          <p:cNvSpPr txBox="1"/>
          <p:nvPr/>
        </p:nvSpPr>
        <p:spPr>
          <a:xfrm>
            <a:off x="7557251" y="851509"/>
            <a:ext cx="1335622" cy="276999"/>
          </a:xfrm>
          <a:prstGeom prst="rect">
            <a:avLst/>
          </a:prstGeom>
          <a:noFill/>
        </p:spPr>
        <p:txBody>
          <a:bodyPr wrap="none" rtlCol="0">
            <a:spAutoFit/>
          </a:bodyPr>
          <a:lstStyle/>
          <a:p>
            <a:r>
              <a:rPr lang="en-US" sz="12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Unit: In NT$1,000</a:t>
            </a:r>
          </a:p>
        </p:txBody>
      </p:sp>
      <p:grpSp>
        <p:nvGrpSpPr>
          <p:cNvPr id="13" name="群組 12"/>
          <p:cNvGrpSpPr/>
          <p:nvPr/>
        </p:nvGrpSpPr>
        <p:grpSpPr>
          <a:xfrm>
            <a:off x="2668436" y="106420"/>
            <a:ext cx="4019147" cy="583558"/>
            <a:chOff x="3146914" y="207867"/>
            <a:chExt cx="3929916" cy="583558"/>
          </a:xfrm>
        </p:grpSpPr>
        <p:sp>
          <p:nvSpPr>
            <p:cNvPr id="14" name="矩形 13"/>
            <p:cNvSpPr/>
            <p:nvPr/>
          </p:nvSpPr>
          <p:spPr>
            <a:xfrm>
              <a:off x="3587370" y="207867"/>
              <a:ext cx="3489460" cy="583558"/>
            </a:xfrm>
            <a:prstGeom prst="rect">
              <a:avLst/>
            </a:prstGeom>
          </p:spPr>
          <p:txBody>
            <a:bodyPr wrap="square">
              <a:spAutoFit/>
            </a:bodyPr>
            <a:lstStyle/>
            <a:p>
              <a:pPr algn="ctr">
                <a:lnSpc>
                  <a:spcPct val="114000"/>
                </a:lnSpc>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Financial Information</a:t>
              </a:r>
            </a:p>
          </p:txBody>
        </p:sp>
        <p:sp>
          <p:nvSpPr>
            <p:cNvPr id="15" name="Round Same Side Corner Rectangle 6">
              <a:extLst>
                <a:ext uri="{FF2B5EF4-FFF2-40B4-BE49-F238E27FC236}">
                  <a16:creationId xmlns:a16="http://schemas.microsoft.com/office/drawing/2014/main" xmlns="" id="{5E452DB9-650F-4617-9C8C-74FEA26E6E29}"/>
                </a:ext>
              </a:extLst>
            </p:cNvPr>
            <p:cNvSpPr/>
            <p:nvPr/>
          </p:nvSpPr>
          <p:spPr>
            <a:xfrm rot="2700000">
              <a:off x="3329454" y="274330"/>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cxnSp>
          <p:nvCxnSpPr>
            <p:cNvPr id="16" name="直線接點 15"/>
            <p:cNvCxnSpPr>
              <a:cxnSpLocks/>
            </p:cNvCxnSpPr>
            <p:nvPr/>
          </p:nvCxnSpPr>
          <p:spPr>
            <a:xfrm flipV="1">
              <a:off x="3448050" y="728981"/>
              <a:ext cx="3571378" cy="13971"/>
            </a:xfrm>
            <a:prstGeom prst="line">
              <a:avLst/>
            </a:prstGeom>
            <a:ln w="4762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70350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圖片 64"/>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pic>
        <p:nvPicPr>
          <p:cNvPr id="11" name="圖片 10"/>
          <p:cNvPicPr>
            <a:picLocks noChangeAspect="1"/>
          </p:cNvPicPr>
          <p:nvPr/>
        </p:nvPicPr>
        <p:blipFill rotWithShape="1">
          <a:blip r:embed="rId5">
            <a:extLst>
              <a:ext uri="{28A0092B-C50C-407E-A947-70E740481C1C}">
                <a14:useLocalDpi xmlns:a14="http://schemas.microsoft.com/office/drawing/2010/main" val="0"/>
              </a:ext>
            </a:extLst>
          </a:blip>
          <a:srcRect l="30084" r="28283"/>
          <a:stretch/>
        </p:blipFill>
        <p:spPr>
          <a:xfrm>
            <a:off x="4033800" y="1765494"/>
            <a:ext cx="986451" cy="1792680"/>
          </a:xfrm>
          <a:prstGeom prst="rect">
            <a:avLst/>
          </a:prstGeom>
        </p:spPr>
      </p:pic>
      <p:grpSp>
        <p:nvGrpSpPr>
          <p:cNvPr id="12" name="Group 2"/>
          <p:cNvGrpSpPr/>
          <p:nvPr/>
        </p:nvGrpSpPr>
        <p:grpSpPr>
          <a:xfrm rot="725483" flipH="1">
            <a:off x="3342597" y="2477634"/>
            <a:ext cx="3139623" cy="2344787"/>
            <a:chOff x="351250" y="2371865"/>
            <a:chExt cx="3028170" cy="2230582"/>
          </a:xfrm>
        </p:grpSpPr>
        <p:sp>
          <p:nvSpPr>
            <p:cNvPr id="13" name="Rectangle 12"/>
            <p:cNvSpPr/>
            <p:nvPr/>
          </p:nvSpPr>
          <p:spPr>
            <a:xfrm rot="2700000" flipH="1">
              <a:off x="1078300" y="1644815"/>
              <a:ext cx="1574070" cy="3028170"/>
            </a:xfrm>
            <a:custGeom>
              <a:avLst/>
              <a:gdLst/>
              <a:ahLst/>
              <a:cxnLst/>
              <a:rect l="l" t="t" r="r" b="b"/>
              <a:pathLst>
                <a:path w="1574070" h="3149101">
                  <a:moveTo>
                    <a:pt x="1396232" y="177838"/>
                  </a:moveTo>
                  <a:cubicBezTo>
                    <a:pt x="1732682" y="514288"/>
                    <a:pt x="1732682" y="1059782"/>
                    <a:pt x="1396232" y="1396232"/>
                  </a:cubicBezTo>
                  <a:cubicBezTo>
                    <a:pt x="1059782" y="1732681"/>
                    <a:pt x="514289" y="1732681"/>
                    <a:pt x="177839" y="1396232"/>
                  </a:cubicBezTo>
                  <a:cubicBezTo>
                    <a:pt x="-158611" y="1059782"/>
                    <a:pt x="-158611" y="514288"/>
                    <a:pt x="177839" y="177838"/>
                  </a:cubicBezTo>
                  <a:cubicBezTo>
                    <a:pt x="514289" y="-158611"/>
                    <a:pt x="1059782" y="-158611"/>
                    <a:pt x="1396232" y="177838"/>
                  </a:cubicBezTo>
                  <a:close/>
                  <a:moveTo>
                    <a:pt x="1574070" y="0"/>
                  </a:moveTo>
                  <a:cubicBezTo>
                    <a:pt x="1139403" y="-434668"/>
                    <a:pt x="434668" y="-434668"/>
                    <a:pt x="0" y="0"/>
                  </a:cubicBezTo>
                  <a:cubicBezTo>
                    <a:pt x="-434668" y="434667"/>
                    <a:pt x="-434668" y="1139403"/>
                    <a:pt x="0" y="1574070"/>
                  </a:cubicBezTo>
                  <a:cubicBezTo>
                    <a:pt x="149565" y="1723636"/>
                    <a:pt x="331107" y="1821737"/>
                    <a:pt x="522925" y="1867116"/>
                  </a:cubicBezTo>
                  <a:lnTo>
                    <a:pt x="522925" y="3149101"/>
                  </a:lnTo>
                  <a:lnTo>
                    <a:pt x="1051145" y="3149101"/>
                  </a:lnTo>
                  <a:lnTo>
                    <a:pt x="1051145" y="1867115"/>
                  </a:lnTo>
                  <a:cubicBezTo>
                    <a:pt x="1242964" y="1821737"/>
                    <a:pt x="1424505" y="1723636"/>
                    <a:pt x="1574070" y="1574070"/>
                  </a:cubicBezTo>
                  <a:cubicBezTo>
                    <a:pt x="2008738" y="1139403"/>
                    <a:pt x="2008738" y="434667"/>
                    <a:pt x="157407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ound Same Side Corner Rectangle 13"/>
            <p:cNvSpPr/>
            <p:nvPr/>
          </p:nvSpPr>
          <p:spPr>
            <a:xfrm rot="13500000" flipH="1">
              <a:off x="413666" y="4244356"/>
              <a:ext cx="528162" cy="18802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93" name="Teardrop 6"/>
          <p:cNvSpPr/>
          <p:nvPr/>
        </p:nvSpPr>
        <p:spPr>
          <a:xfrm rot="8100000">
            <a:off x="4467458" y="1766419"/>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Teardrop 6"/>
          <p:cNvSpPr/>
          <p:nvPr/>
        </p:nvSpPr>
        <p:spPr>
          <a:xfrm rot="8100000">
            <a:off x="4446239" y="1884282"/>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pic>
        <p:nvPicPr>
          <p:cNvPr id="28" name="圖片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9670" y="1226866"/>
            <a:ext cx="3083501" cy="3556023"/>
          </a:xfrm>
          <a:prstGeom prst="rect">
            <a:avLst/>
          </a:prstGeom>
          <a:effectLst>
            <a:softEdge rad="38100"/>
          </a:effectLst>
        </p:spPr>
      </p:pic>
      <p:grpSp>
        <p:nvGrpSpPr>
          <p:cNvPr id="32" name="Group 37"/>
          <p:cNvGrpSpPr/>
          <p:nvPr/>
        </p:nvGrpSpPr>
        <p:grpSpPr>
          <a:xfrm>
            <a:off x="5972395" y="1182016"/>
            <a:ext cx="3101482" cy="3364668"/>
            <a:chOff x="7167236" y="879029"/>
            <a:chExt cx="1054312" cy="834294"/>
          </a:xfrm>
        </p:grpSpPr>
        <p:sp>
          <p:nvSpPr>
            <p:cNvPr id="33" name="TextBox 38"/>
            <p:cNvSpPr txBox="1"/>
            <p:nvPr/>
          </p:nvSpPr>
          <p:spPr>
            <a:xfrm>
              <a:off x="7167236" y="879029"/>
              <a:ext cx="1001765" cy="99210"/>
            </a:xfrm>
            <a:prstGeom prst="rect">
              <a:avLst/>
            </a:prstGeom>
            <a:noFill/>
          </p:spPr>
          <p:txBody>
            <a:bodyPr wrap="square" rtlCol="0">
              <a:spAutoFit/>
            </a:bodyPr>
            <a:lstStyle/>
            <a:p>
              <a:r>
                <a:rPr lang="en-US" altLang="zh-TW" sz="2000" b="1" dirty="0">
                  <a:latin typeface="Times New Roman" panose="02020603050405020304" pitchFamily="18" charset="0"/>
                  <a:ea typeface="標楷體" panose="03000509000000000000" pitchFamily="65" charset="-120"/>
                  <a:cs typeface="Times New Roman" panose="02020603050405020304" pitchFamily="18" charset="0"/>
                </a:rPr>
                <a:t>The Landmark House</a:t>
              </a:r>
            </a:p>
          </p:txBody>
        </p:sp>
        <p:sp>
          <p:nvSpPr>
            <p:cNvPr id="38" name="TextBox 39"/>
            <p:cNvSpPr txBox="1"/>
            <p:nvPr/>
          </p:nvSpPr>
          <p:spPr>
            <a:xfrm>
              <a:off x="7167236" y="971155"/>
              <a:ext cx="1054312" cy="742168"/>
            </a:xfrm>
            <a:prstGeom prst="rect">
              <a:avLst/>
            </a:prstGeom>
            <a:noFill/>
          </p:spPr>
          <p:txBody>
            <a:bodyPr wrap="square" rtlCol="0">
              <a:spAutoFit/>
            </a:bodyPr>
            <a:lstStyle/>
            <a:p>
              <a:pPr marL="108000" indent="-108000">
                <a:spcBef>
                  <a:spcPts val="300"/>
                </a:spcBef>
              </a:pPr>
              <a:r>
                <a:rPr lang="zh-TW" altLang="en-US" sz="12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Site address: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Zhubei</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City,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Hsinchu</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County</a:t>
              </a:r>
              <a:endParaRPr lang="en-US" altLang="zh-TW" sz="1600" dirty="0">
                <a:latin typeface="Times New Roman" panose="02020603050405020304" pitchFamily="18" charset="0"/>
                <a:ea typeface="標楷體" panose="03000509000000000000" pitchFamily="65" charset="-120"/>
                <a:cs typeface="Times New Roman" panose="02020603050405020304" pitchFamily="18" charset="0"/>
              </a:endParaRPr>
            </a:p>
            <a:p>
              <a:pPr>
                <a:spcBef>
                  <a:spcPts val="300"/>
                </a:spcBef>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*Base area: 1,083.66 ping</a:t>
              </a:r>
            </a:p>
            <a:p>
              <a:pPr marL="108000" indent="-108000">
                <a:spcBef>
                  <a:spcPts val="300"/>
                </a:spcBef>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*Design plan: 24 floors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above </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ground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and 5 floors underground, 274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units</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in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2 buildings</a:t>
              </a:r>
            </a:p>
            <a:p>
              <a:pPr>
                <a:spcBef>
                  <a:spcPts val="300"/>
                </a:spcBef>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*Design plan:26-40 ping</a:t>
              </a:r>
            </a:p>
            <a:p>
              <a:pPr>
                <a:spcBef>
                  <a:spcPts val="300"/>
                </a:spcBef>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*Car parking: 291 units</a:t>
              </a:r>
            </a:p>
            <a:p>
              <a:pPr marL="108000" indent="-108000">
                <a:spcBef>
                  <a:spcPts val="300"/>
                </a:spcBef>
              </a:pP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•The handover has been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completed</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from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the end of 2022 to the </a:t>
              </a:r>
              <a:r>
                <a:rPr lang="zh-TW" altLang="en-US" sz="1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beginning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of </a:t>
              </a:r>
              <a:r>
                <a:rPr lang="en-US" altLang="zh-TW" sz="1600" dirty="0" smtClean="0">
                  <a:latin typeface="Times New Roman" panose="02020603050405020304" pitchFamily="18" charset="0"/>
                  <a:ea typeface="標楷體" panose="03000509000000000000" pitchFamily="65" charset="-120"/>
                  <a:cs typeface="Times New Roman" panose="02020603050405020304" pitchFamily="18" charset="0"/>
                </a:rPr>
                <a:t>2023</a:t>
              </a:r>
              <a:endParaRPr lang="en-US" altLang="zh-TW" sz="1600" dirty="0">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26" name="Teardrop 6"/>
          <p:cNvSpPr/>
          <p:nvPr/>
        </p:nvSpPr>
        <p:spPr>
          <a:xfrm rot="8100000">
            <a:off x="4077692" y="2635173"/>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20" name="群組 19"/>
          <p:cNvGrpSpPr/>
          <p:nvPr/>
        </p:nvGrpSpPr>
        <p:grpSpPr>
          <a:xfrm>
            <a:off x="2274214" y="-47311"/>
            <a:ext cx="4962082" cy="954107"/>
            <a:chOff x="3011957" y="-224073"/>
            <a:chExt cx="4706283" cy="954107"/>
          </a:xfrm>
        </p:grpSpPr>
        <p:sp>
          <p:nvSpPr>
            <p:cNvPr id="21" name="矩形 20"/>
            <p:cNvSpPr/>
            <p:nvPr/>
          </p:nvSpPr>
          <p:spPr>
            <a:xfrm>
              <a:off x="3094195" y="-224073"/>
              <a:ext cx="4624045" cy="954107"/>
            </a:xfrm>
            <a:prstGeom prst="rect">
              <a:avLst/>
            </a:prstGeom>
          </p:spPr>
          <p:txBody>
            <a:bodyPr wrap="square">
              <a:spAutoFit/>
            </a:bodyPr>
            <a:lstStyle/>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 </a:t>
              </a:r>
            </a:p>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Projects completed </a:t>
              </a:r>
            </a:p>
          </p:txBody>
        </p:sp>
        <p:cxnSp>
          <p:nvCxnSpPr>
            <p:cNvPr id="22" name="直線接點 21"/>
            <p:cNvCxnSpPr>
              <a:cxnSpLocks/>
            </p:cNvCxnSpPr>
            <p:nvPr/>
          </p:nvCxnSpPr>
          <p:spPr>
            <a:xfrm flipV="1">
              <a:off x="3011957" y="713003"/>
              <a:ext cx="4649308" cy="13262"/>
            </a:xfrm>
            <a:prstGeom prst="line">
              <a:avLst/>
            </a:prstGeom>
            <a:ln w="47625"/>
          </p:spPr>
          <p:style>
            <a:lnRef idx="1">
              <a:schemeClr val="accent1"/>
            </a:lnRef>
            <a:fillRef idx="0">
              <a:schemeClr val="accent1"/>
            </a:fillRef>
            <a:effectRef idx="0">
              <a:schemeClr val="accent1"/>
            </a:effectRef>
            <a:fontRef idx="minor">
              <a:schemeClr val="tx1"/>
            </a:fontRef>
          </p:style>
        </p:cxnSp>
      </p:grpSp>
      <p:sp>
        <p:nvSpPr>
          <p:cNvPr id="23" name="Round Same Side Corner Rectangle 6">
            <a:extLst>
              <a:ext uri="{FF2B5EF4-FFF2-40B4-BE49-F238E27FC236}">
                <a16:creationId xmlns:a16="http://schemas.microsoft.com/office/drawing/2014/main" xmlns="" id="{5E452DB9-650F-4617-9C8C-74FEA26E6E29}"/>
              </a:ext>
            </a:extLst>
          </p:cNvPr>
          <p:cNvSpPr/>
          <p:nvPr/>
        </p:nvSpPr>
        <p:spPr>
          <a:xfrm rot="2700000">
            <a:off x="2522563" y="388353"/>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2268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圖片 64"/>
          <p:cNvPicPr>
            <a:picLocks noChangeAspect="1"/>
          </p:cNvPicPr>
          <p:nvPr/>
        </p:nvPicPr>
        <p:blipFill rotWithShape="1">
          <a:blip r:embed="rId3">
            <a:extLst>
              <a:ext uri="{28A0092B-C50C-407E-A947-70E740481C1C}">
                <a14:useLocalDpi xmlns:a14="http://schemas.microsoft.com/office/drawing/2010/main" val="0"/>
              </a:ext>
            </a:extLst>
          </a:blip>
          <a:srcRect l="17320" t="16892" r="16042" b="9639"/>
          <a:stretch/>
        </p:blipFill>
        <p:spPr>
          <a:xfrm rot="1545582">
            <a:off x="16857" y="1629805"/>
            <a:ext cx="3868499" cy="3741058"/>
          </a:xfrm>
          <a:prstGeom prst="rect">
            <a:avLst/>
          </a:prstGeom>
        </p:spPr>
      </p:pic>
      <p:grpSp>
        <p:nvGrpSpPr>
          <p:cNvPr id="34" name="群組 33"/>
          <p:cNvGrpSpPr/>
          <p:nvPr/>
        </p:nvGrpSpPr>
        <p:grpSpPr>
          <a:xfrm>
            <a:off x="1763688" y="-82839"/>
            <a:ext cx="6638757" cy="954107"/>
            <a:chOff x="3011957" y="-218102"/>
            <a:chExt cx="4742399" cy="954107"/>
          </a:xfrm>
        </p:grpSpPr>
        <p:sp>
          <p:nvSpPr>
            <p:cNvPr id="35" name="矩形 34"/>
            <p:cNvSpPr/>
            <p:nvPr/>
          </p:nvSpPr>
          <p:spPr>
            <a:xfrm>
              <a:off x="3130311" y="-218102"/>
              <a:ext cx="4624045" cy="954107"/>
            </a:xfrm>
            <a:prstGeom prst="rect">
              <a:avLst/>
            </a:prstGeom>
          </p:spPr>
          <p:txBody>
            <a:bodyPr wrap="square">
              <a:spAutoFit/>
            </a:bodyPr>
            <a:lstStyle/>
            <a:p>
              <a:pPr algn="ctr" latinLnBrk="0">
                <a:defRPr/>
              </a:pP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Overview of Operations </a:t>
              </a: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 </a:t>
              </a:r>
            </a:p>
            <a:p>
              <a:pPr algn="ctr" latinLnBrk="0">
                <a:defRPr/>
              </a:pPr>
              <a:r>
                <a:rPr lang="en-US" sz="2800" b="1" dirty="0" smtClean="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Presale </a:t>
              </a:r>
              <a:r>
                <a:rPr lang="en-US" sz="2800" b="1" dirty="0">
                  <a:solidFill>
                    <a:prstClr val="black"/>
                  </a:solidFill>
                  <a:latin typeface="Times New Roman" panose="02020603050405020304" pitchFamily="18" charset="0"/>
                  <a:ea typeface="華康粗圓體" panose="020F0709000000000000" pitchFamily="49" charset="-120"/>
                  <a:cs typeface="Times New Roman" panose="02020603050405020304" pitchFamily="18" charset="0"/>
                </a:rPr>
                <a:t>projects (under construction)</a:t>
              </a:r>
            </a:p>
          </p:txBody>
        </p:sp>
        <p:cxnSp>
          <p:nvCxnSpPr>
            <p:cNvPr id="37" name="直線接點 36"/>
            <p:cNvCxnSpPr>
              <a:cxnSpLocks/>
            </p:cNvCxnSpPr>
            <p:nvPr/>
          </p:nvCxnSpPr>
          <p:spPr>
            <a:xfrm flipV="1">
              <a:off x="3011957" y="713003"/>
              <a:ext cx="4649308" cy="13262"/>
            </a:xfrm>
            <a:prstGeom prst="line">
              <a:avLst/>
            </a:prstGeom>
            <a:ln w="47625"/>
          </p:spPr>
          <p:style>
            <a:lnRef idx="1">
              <a:schemeClr val="accent1"/>
            </a:lnRef>
            <a:fillRef idx="0">
              <a:schemeClr val="accent1"/>
            </a:fillRef>
            <a:effectRef idx="0">
              <a:schemeClr val="accent1"/>
            </a:effectRef>
            <a:fontRef idx="minor">
              <a:schemeClr val="tx1"/>
            </a:fontRef>
          </p:style>
        </p:cxnSp>
      </p:grpSp>
      <p:pic>
        <p:nvPicPr>
          <p:cNvPr id="39" name="圖片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96" y="19624"/>
            <a:ext cx="1296144" cy="916316"/>
          </a:xfrm>
          <a:prstGeom prst="rect">
            <a:avLst/>
          </a:prstGeom>
        </p:spPr>
      </p:pic>
      <p:grpSp>
        <p:nvGrpSpPr>
          <p:cNvPr id="94" name="群組 93"/>
          <p:cNvGrpSpPr/>
          <p:nvPr/>
        </p:nvGrpSpPr>
        <p:grpSpPr>
          <a:xfrm>
            <a:off x="4178265" y="1755676"/>
            <a:ext cx="986451" cy="1820354"/>
            <a:chOff x="6398838" y="1686883"/>
            <a:chExt cx="986451" cy="1820354"/>
          </a:xfrm>
        </p:grpSpPr>
        <p:pic>
          <p:nvPicPr>
            <p:cNvPr id="11" name="圖片 10"/>
            <p:cNvPicPr>
              <a:picLocks noChangeAspect="1"/>
            </p:cNvPicPr>
            <p:nvPr/>
          </p:nvPicPr>
          <p:blipFill rotWithShape="1">
            <a:blip r:embed="rId5">
              <a:extLst>
                <a:ext uri="{28A0092B-C50C-407E-A947-70E740481C1C}">
                  <a14:useLocalDpi xmlns:a14="http://schemas.microsoft.com/office/drawing/2010/main" val="0"/>
                </a:ext>
              </a:extLst>
            </a:blip>
            <a:srcRect l="30084" r="28283"/>
            <a:stretch/>
          </p:blipFill>
          <p:spPr>
            <a:xfrm>
              <a:off x="6398838" y="1714557"/>
              <a:ext cx="986451" cy="1792680"/>
            </a:xfrm>
            <a:prstGeom prst="rect">
              <a:avLst/>
            </a:prstGeom>
          </p:spPr>
        </p:pic>
        <p:sp>
          <p:nvSpPr>
            <p:cNvPr id="91" name="Teardrop 6"/>
            <p:cNvSpPr/>
            <p:nvPr/>
          </p:nvSpPr>
          <p:spPr>
            <a:xfrm rot="8100000">
              <a:off x="6504640" y="2782408"/>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sp>
          <p:nvSpPr>
            <p:cNvPr id="92" name="Teardrop 6"/>
            <p:cNvSpPr/>
            <p:nvPr/>
          </p:nvSpPr>
          <p:spPr>
            <a:xfrm rot="8100000">
              <a:off x="6634548" y="2076508"/>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sp>
          <p:nvSpPr>
            <p:cNvPr id="93" name="Teardrop 6"/>
            <p:cNvSpPr/>
            <p:nvPr/>
          </p:nvSpPr>
          <p:spPr>
            <a:xfrm rot="8100000">
              <a:off x="6865065" y="1686883"/>
              <a:ext cx="203669" cy="208511"/>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grpSp>
      <p:grpSp>
        <p:nvGrpSpPr>
          <p:cNvPr id="12" name="Group 2"/>
          <p:cNvGrpSpPr/>
          <p:nvPr/>
        </p:nvGrpSpPr>
        <p:grpSpPr>
          <a:xfrm rot="725483" flipH="1">
            <a:off x="3490410" y="2477634"/>
            <a:ext cx="3139623" cy="2344787"/>
            <a:chOff x="351250" y="2371865"/>
            <a:chExt cx="3028170" cy="2230582"/>
          </a:xfrm>
        </p:grpSpPr>
        <p:sp>
          <p:nvSpPr>
            <p:cNvPr id="13" name="Rectangle 12"/>
            <p:cNvSpPr/>
            <p:nvPr/>
          </p:nvSpPr>
          <p:spPr>
            <a:xfrm rot="2700000" flipH="1">
              <a:off x="1078300" y="1644815"/>
              <a:ext cx="1574070" cy="3028170"/>
            </a:xfrm>
            <a:custGeom>
              <a:avLst/>
              <a:gdLst/>
              <a:ahLst/>
              <a:cxnLst/>
              <a:rect l="l" t="t" r="r" b="b"/>
              <a:pathLst>
                <a:path w="1574070" h="3149101">
                  <a:moveTo>
                    <a:pt x="1396232" y="177838"/>
                  </a:moveTo>
                  <a:cubicBezTo>
                    <a:pt x="1732682" y="514288"/>
                    <a:pt x="1732682" y="1059782"/>
                    <a:pt x="1396232" y="1396232"/>
                  </a:cubicBezTo>
                  <a:cubicBezTo>
                    <a:pt x="1059782" y="1732681"/>
                    <a:pt x="514289" y="1732681"/>
                    <a:pt x="177839" y="1396232"/>
                  </a:cubicBezTo>
                  <a:cubicBezTo>
                    <a:pt x="-158611" y="1059782"/>
                    <a:pt x="-158611" y="514288"/>
                    <a:pt x="177839" y="177838"/>
                  </a:cubicBezTo>
                  <a:cubicBezTo>
                    <a:pt x="514289" y="-158611"/>
                    <a:pt x="1059782" y="-158611"/>
                    <a:pt x="1396232" y="177838"/>
                  </a:cubicBezTo>
                  <a:close/>
                  <a:moveTo>
                    <a:pt x="1574070" y="0"/>
                  </a:moveTo>
                  <a:cubicBezTo>
                    <a:pt x="1139403" y="-434668"/>
                    <a:pt x="434668" y="-434668"/>
                    <a:pt x="0" y="0"/>
                  </a:cubicBezTo>
                  <a:cubicBezTo>
                    <a:pt x="-434668" y="434667"/>
                    <a:pt x="-434668" y="1139403"/>
                    <a:pt x="0" y="1574070"/>
                  </a:cubicBezTo>
                  <a:cubicBezTo>
                    <a:pt x="149565" y="1723636"/>
                    <a:pt x="331107" y="1821737"/>
                    <a:pt x="522925" y="1867116"/>
                  </a:cubicBezTo>
                  <a:lnTo>
                    <a:pt x="522925" y="3149101"/>
                  </a:lnTo>
                  <a:lnTo>
                    <a:pt x="1051145" y="3149101"/>
                  </a:lnTo>
                  <a:lnTo>
                    <a:pt x="1051145" y="1867115"/>
                  </a:lnTo>
                  <a:cubicBezTo>
                    <a:pt x="1242964" y="1821737"/>
                    <a:pt x="1424505" y="1723636"/>
                    <a:pt x="1574070" y="1574070"/>
                  </a:cubicBezTo>
                  <a:cubicBezTo>
                    <a:pt x="2008738" y="1139403"/>
                    <a:pt x="2008738" y="434667"/>
                    <a:pt x="157407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sp>
          <p:nvSpPr>
            <p:cNvPr id="14" name="Round Same Side Corner Rectangle 13"/>
            <p:cNvSpPr/>
            <p:nvPr/>
          </p:nvSpPr>
          <p:spPr>
            <a:xfrm rot="13500000" flipH="1">
              <a:off x="413666" y="4244356"/>
              <a:ext cx="528162" cy="188020"/>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latinLnBrk="0"/>
              <a:endParaRPr lang="ko-KR" altLang="en-US" dirty="0">
                <a:solidFill>
                  <a:prstClr val="white"/>
                </a:solidFill>
                <a:latin typeface="Calibri" panose="020F0502020204030204" pitchFamily="34" charset="0"/>
                <a:cs typeface="Calibri" panose="020F0502020204030204" pitchFamily="34" charset="0"/>
              </a:endParaRPr>
            </a:p>
          </p:txBody>
        </p:sp>
      </p:grpSp>
      <p:grpSp>
        <p:nvGrpSpPr>
          <p:cNvPr id="46" name="Group 37"/>
          <p:cNvGrpSpPr/>
          <p:nvPr/>
        </p:nvGrpSpPr>
        <p:grpSpPr>
          <a:xfrm>
            <a:off x="5810816" y="2048954"/>
            <a:ext cx="3365073" cy="1665418"/>
            <a:chOff x="7160819" y="884645"/>
            <a:chExt cx="1136487" cy="1665418"/>
          </a:xfrm>
        </p:grpSpPr>
        <p:sp>
          <p:nvSpPr>
            <p:cNvPr id="47" name="TextBox 38"/>
            <p:cNvSpPr txBox="1"/>
            <p:nvPr/>
          </p:nvSpPr>
          <p:spPr>
            <a:xfrm>
              <a:off x="7160819" y="884645"/>
              <a:ext cx="689102" cy="276999"/>
            </a:xfrm>
            <a:prstGeom prst="rect">
              <a:avLst/>
            </a:prstGeom>
            <a:noFill/>
          </p:spPr>
          <p:txBody>
            <a:bodyPr wrap="square" rtlCol="0">
              <a:spAutoFit/>
            </a:bodyPr>
            <a:lstStyle/>
            <a:p>
              <a:pPr latinLnBrk="0"/>
              <a:r>
                <a:rPr lang="en-US" sz="12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The Crowell Manor</a:t>
              </a:r>
            </a:p>
          </p:txBody>
        </p:sp>
        <p:sp>
          <p:nvSpPr>
            <p:cNvPr id="48" name="TextBox 39"/>
            <p:cNvSpPr txBox="1"/>
            <p:nvPr/>
          </p:nvSpPr>
          <p:spPr>
            <a:xfrm>
              <a:off x="7164288" y="1103513"/>
              <a:ext cx="1133018" cy="1446550"/>
            </a:xfrm>
            <a:prstGeom prst="rect">
              <a:avLst/>
            </a:prstGeom>
            <a:noFill/>
          </p:spPr>
          <p:txBody>
            <a:bodyPr wrap="square" rtlCol="0">
              <a:spAutoFit/>
            </a:bodyPr>
            <a:lstStyle/>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The former site of Guanghua Vocational High School,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b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large base measuring 3,400 ping</a:t>
              </a: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The construction applies the Alfa Safe patented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anti-</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b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shock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method</a:t>
              </a: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All units have the VAF smart flow antibacterial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b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system</a:t>
              </a:r>
              <a:endPar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Build a public hall and villa garden suitable for all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r>
              <a:b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b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ages</a:t>
              </a:r>
              <a:endPar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p:txBody>
        </p:sp>
      </p:grpSp>
      <p:grpSp>
        <p:nvGrpSpPr>
          <p:cNvPr id="49" name="Group 37"/>
          <p:cNvGrpSpPr/>
          <p:nvPr/>
        </p:nvGrpSpPr>
        <p:grpSpPr>
          <a:xfrm>
            <a:off x="1243184" y="2643758"/>
            <a:ext cx="2971426" cy="2354856"/>
            <a:chOff x="7164288" y="856926"/>
            <a:chExt cx="1054409" cy="2354856"/>
          </a:xfrm>
        </p:grpSpPr>
        <p:sp>
          <p:nvSpPr>
            <p:cNvPr id="50" name="TextBox 38"/>
            <p:cNvSpPr txBox="1"/>
            <p:nvPr/>
          </p:nvSpPr>
          <p:spPr>
            <a:xfrm>
              <a:off x="7164288" y="856926"/>
              <a:ext cx="643146" cy="276999"/>
            </a:xfrm>
            <a:prstGeom prst="rect">
              <a:avLst/>
            </a:prstGeom>
            <a:noFill/>
          </p:spPr>
          <p:txBody>
            <a:bodyPr wrap="square" rtlCol="0">
              <a:spAutoFit/>
            </a:bodyPr>
            <a:lstStyle/>
            <a:p>
              <a:pPr latinLnBrk="0"/>
              <a:r>
                <a:rPr lang="en-US" sz="1200" b="1" dirty="0">
                  <a:solidFill>
                    <a:prstClr val="black"/>
                  </a:solidFill>
                  <a:latin typeface="Calibri" panose="020F0502020204030204" pitchFamily="34" charset="0"/>
                  <a:ea typeface="標楷體" panose="03000509000000000000" pitchFamily="65" charset="-120"/>
                  <a:cs typeface="Calibri" panose="020F0502020204030204" pitchFamily="34" charset="0"/>
                </a:rPr>
                <a:t>The Crowell Tower 100</a:t>
              </a:r>
            </a:p>
          </p:txBody>
        </p:sp>
        <p:sp>
          <p:nvSpPr>
            <p:cNvPr id="51" name="TextBox 39"/>
            <p:cNvSpPr txBox="1"/>
            <p:nvPr/>
          </p:nvSpPr>
          <p:spPr>
            <a:xfrm>
              <a:off x="7164288" y="1103513"/>
              <a:ext cx="1054409" cy="2108269"/>
            </a:xfrm>
            <a:prstGeom prst="rect">
              <a:avLst/>
            </a:prstGeom>
            <a:noFill/>
          </p:spPr>
          <p:txBody>
            <a:bodyPr wrap="square" rtlCol="0">
              <a:spAutoFit/>
            </a:bodyPr>
            <a:lstStyle/>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Smart residential building in the central part of Kaohsiung City</a:t>
              </a: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Light Rail 2 and 3 and the National Science and </a:t>
              </a:r>
              <a:endPar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zh-TW" alt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Technology Museum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Station, 3 tracks merge to </a:t>
              </a:r>
              <a:endPar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zh-TW" alt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form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the best economy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circle</a:t>
              </a:r>
              <a:endPar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All units have the VAF smart flow antibacterial </a:t>
              </a:r>
              <a:endPar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zh-TW" alt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system</a:t>
              </a:r>
              <a:endPar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Water purification and softening system for the </a:t>
              </a:r>
              <a:endPar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zh-TW" alt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entire  building</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and all units use the airtight </a:t>
              </a:r>
              <a:endPar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endParaRPr>
            </a:p>
            <a:p>
              <a:pPr latinLnBrk="0"/>
              <a:r>
                <a:rPr lang="zh-TW" alt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zh-TW" alt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windows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made by Chin </a:t>
              </a:r>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Hong </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for sound insulation</a:t>
              </a:r>
            </a:p>
            <a:p>
              <a:pPr latinLnBrk="0"/>
              <a:r>
                <a:rPr lang="en-US" sz="1000" dirty="0">
                  <a:solidFill>
                    <a:prstClr val="black"/>
                  </a:solidFill>
                  <a:latin typeface="Calibri" panose="020F0502020204030204" pitchFamily="34" charset="0"/>
                  <a:ea typeface="標楷體" panose="03000509000000000000" pitchFamily="65" charset="-120"/>
                  <a:cs typeface="Calibri" panose="020F0502020204030204" pitchFamily="34" charset="0"/>
                </a:rPr>
                <a:t>   </a:t>
              </a:r>
            </a:p>
          </p:txBody>
        </p:sp>
      </p:grpSp>
      <p:pic>
        <p:nvPicPr>
          <p:cNvPr id="75" name="圖片 74"/>
          <p:cNvPicPr>
            <a:picLocks noChangeAspect="1"/>
          </p:cNvPicPr>
          <p:nvPr/>
        </p:nvPicPr>
        <p:blipFill rotWithShape="1">
          <a:blip r:embed="rId6" cstate="print">
            <a:extLst>
              <a:ext uri="{28A0092B-C50C-407E-A947-70E740481C1C}">
                <a14:useLocalDpi xmlns:a14="http://schemas.microsoft.com/office/drawing/2010/main" val="0"/>
              </a:ext>
            </a:extLst>
          </a:blip>
          <a:srcRect l="26382" r="22841" b="3644"/>
          <a:stretch/>
        </p:blipFill>
        <p:spPr>
          <a:xfrm>
            <a:off x="5916247" y="992604"/>
            <a:ext cx="1237466" cy="1091937"/>
          </a:xfrm>
          <a:prstGeom prst="rect">
            <a:avLst/>
          </a:prstGeom>
          <a:effectLst>
            <a:softEdge rad="38100"/>
          </a:effectLst>
        </p:spPr>
      </p:pic>
      <p:pic>
        <p:nvPicPr>
          <p:cNvPr id="76" name="圖片 7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22" y="2908608"/>
            <a:ext cx="1266825" cy="1266825"/>
          </a:xfrm>
          <a:prstGeom prst="rect">
            <a:avLst/>
          </a:prstGeom>
          <a:effectLst>
            <a:softEdge rad="38100"/>
          </a:effectLst>
        </p:spPr>
      </p:pic>
      <p:grpSp>
        <p:nvGrpSpPr>
          <p:cNvPr id="44" name="群組 43"/>
          <p:cNvGrpSpPr/>
          <p:nvPr/>
        </p:nvGrpSpPr>
        <p:grpSpPr>
          <a:xfrm>
            <a:off x="5629992" y="3714372"/>
            <a:ext cx="3439595" cy="369546"/>
            <a:chOff x="35496" y="2306281"/>
            <a:chExt cx="3439595" cy="369546"/>
          </a:xfrm>
        </p:grpSpPr>
        <p:sp>
          <p:nvSpPr>
            <p:cNvPr id="45" name="圓角矩形 44"/>
            <p:cNvSpPr/>
            <p:nvPr/>
          </p:nvSpPr>
          <p:spPr>
            <a:xfrm>
              <a:off x="1286598" y="2306281"/>
              <a:ext cx="928358" cy="369321"/>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construction</a:t>
              </a:r>
              <a:endParaRPr lang="en-US" sz="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algn="ctr" latinLnBrk="0"/>
              <a:r>
                <a:rPr lang="en-US" sz="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Current progress</a:t>
              </a:r>
            </a:p>
          </p:txBody>
        </p:sp>
        <p:sp>
          <p:nvSpPr>
            <p:cNvPr id="52" name="圓角矩形 51"/>
            <p:cNvSpPr/>
            <p:nvPr/>
          </p:nvSpPr>
          <p:spPr>
            <a:xfrm>
              <a:off x="35496" y="2306281"/>
              <a:ext cx="928358" cy="369321"/>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Plan</a:t>
              </a:r>
            </a:p>
          </p:txBody>
        </p:sp>
        <p:sp>
          <p:nvSpPr>
            <p:cNvPr id="53" name="向右箭號 52"/>
            <p:cNvSpPr/>
            <p:nvPr/>
          </p:nvSpPr>
          <p:spPr>
            <a:xfrm>
              <a:off x="1006561" y="241634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sp>
          <p:nvSpPr>
            <p:cNvPr id="54" name="圓角矩形 53"/>
            <p:cNvSpPr/>
            <p:nvPr/>
          </p:nvSpPr>
          <p:spPr>
            <a:xfrm>
              <a:off x="2546733" y="2306281"/>
              <a:ext cx="928358" cy="369546"/>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Handover</a:t>
              </a:r>
            </a:p>
            <a:p>
              <a:pPr algn="ctr" latinLnBrk="0"/>
              <a:r>
                <a:rPr lang="en-US" sz="1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2024</a:t>
              </a:r>
            </a:p>
          </p:txBody>
        </p:sp>
        <p:sp>
          <p:nvSpPr>
            <p:cNvPr id="55" name="向右箭號 54"/>
            <p:cNvSpPr/>
            <p:nvPr/>
          </p:nvSpPr>
          <p:spPr>
            <a:xfrm>
              <a:off x="2269953" y="240587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grpSp>
      <p:grpSp>
        <p:nvGrpSpPr>
          <p:cNvPr id="56" name="群組 55"/>
          <p:cNvGrpSpPr/>
          <p:nvPr/>
        </p:nvGrpSpPr>
        <p:grpSpPr>
          <a:xfrm>
            <a:off x="49446" y="4655908"/>
            <a:ext cx="3439595" cy="347385"/>
            <a:chOff x="35496" y="2328442"/>
            <a:chExt cx="3439595" cy="347385"/>
          </a:xfrm>
        </p:grpSpPr>
        <p:sp>
          <p:nvSpPr>
            <p:cNvPr id="57" name="圓角矩形 56"/>
            <p:cNvSpPr/>
            <p:nvPr/>
          </p:nvSpPr>
          <p:spPr>
            <a:xfrm>
              <a:off x="1286598" y="2328442"/>
              <a:ext cx="928358" cy="347160"/>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Construction</a:t>
              </a:r>
            </a:p>
            <a:p>
              <a:pPr algn="ctr" latinLnBrk="0"/>
              <a:r>
                <a:rPr lang="en-US" sz="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Current progress</a:t>
              </a:r>
            </a:p>
          </p:txBody>
        </p:sp>
        <p:sp>
          <p:nvSpPr>
            <p:cNvPr id="58" name="圓角矩形 57"/>
            <p:cNvSpPr/>
            <p:nvPr/>
          </p:nvSpPr>
          <p:spPr>
            <a:xfrm>
              <a:off x="35496" y="2328442"/>
              <a:ext cx="928358" cy="347160"/>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Plan</a:t>
              </a:r>
              <a:endPar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9" name="向右箭號 58"/>
            <p:cNvSpPr/>
            <p:nvPr/>
          </p:nvSpPr>
          <p:spPr>
            <a:xfrm>
              <a:off x="1006561" y="241634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sp>
          <p:nvSpPr>
            <p:cNvPr id="60" name="圓角矩形 59"/>
            <p:cNvSpPr/>
            <p:nvPr/>
          </p:nvSpPr>
          <p:spPr>
            <a:xfrm>
              <a:off x="2546733" y="2328667"/>
              <a:ext cx="928358" cy="347160"/>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Handover</a:t>
              </a:r>
            </a:p>
            <a:p>
              <a:pPr algn="ctr" latinLnBrk="0"/>
              <a:r>
                <a:rPr lang="en-US" sz="1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2024</a:t>
              </a:r>
            </a:p>
          </p:txBody>
        </p:sp>
        <p:sp>
          <p:nvSpPr>
            <p:cNvPr id="61" name="向右箭號 60"/>
            <p:cNvSpPr/>
            <p:nvPr/>
          </p:nvSpPr>
          <p:spPr>
            <a:xfrm>
              <a:off x="2269953" y="240587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grpSp>
      <p:pic>
        <p:nvPicPr>
          <p:cNvPr id="2" name="圖片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12" y="1149968"/>
            <a:ext cx="1610884" cy="1030966"/>
          </a:xfrm>
          <a:prstGeom prst="rect">
            <a:avLst/>
          </a:prstGeom>
          <a:ln>
            <a:noFill/>
          </a:ln>
          <a:effectLst>
            <a:softEdge rad="38100"/>
          </a:effectLst>
        </p:spPr>
      </p:pic>
      <p:grpSp>
        <p:nvGrpSpPr>
          <p:cNvPr id="38" name="群組 37"/>
          <p:cNvGrpSpPr/>
          <p:nvPr/>
        </p:nvGrpSpPr>
        <p:grpSpPr>
          <a:xfrm>
            <a:off x="96283" y="2218801"/>
            <a:ext cx="3439595" cy="404493"/>
            <a:chOff x="35496" y="2271334"/>
            <a:chExt cx="3439595" cy="404493"/>
          </a:xfrm>
        </p:grpSpPr>
        <p:sp>
          <p:nvSpPr>
            <p:cNvPr id="40" name="圓角矩形 39"/>
            <p:cNvSpPr/>
            <p:nvPr/>
          </p:nvSpPr>
          <p:spPr>
            <a:xfrm>
              <a:off x="1286598" y="2271334"/>
              <a:ext cx="928358" cy="404268"/>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Sales, construction</a:t>
              </a:r>
            </a:p>
            <a:p>
              <a:pPr algn="ctr" latinLnBrk="0"/>
              <a:r>
                <a:rPr lang="en-US" sz="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Current progress</a:t>
              </a:r>
            </a:p>
          </p:txBody>
        </p:sp>
        <p:sp>
          <p:nvSpPr>
            <p:cNvPr id="41" name="圓角矩形 40"/>
            <p:cNvSpPr/>
            <p:nvPr/>
          </p:nvSpPr>
          <p:spPr>
            <a:xfrm>
              <a:off x="35496" y="2271334"/>
              <a:ext cx="928358" cy="404268"/>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Plan</a:t>
              </a:r>
            </a:p>
          </p:txBody>
        </p:sp>
        <p:sp>
          <p:nvSpPr>
            <p:cNvPr id="42" name="向右箭號 41"/>
            <p:cNvSpPr/>
            <p:nvPr/>
          </p:nvSpPr>
          <p:spPr>
            <a:xfrm>
              <a:off x="1006561" y="241634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sp>
          <p:nvSpPr>
            <p:cNvPr id="43" name="圓角矩形 42"/>
            <p:cNvSpPr/>
            <p:nvPr/>
          </p:nvSpPr>
          <p:spPr>
            <a:xfrm>
              <a:off x="2546733" y="2271334"/>
              <a:ext cx="928358" cy="404493"/>
            </a:xfrm>
            <a:prstGeom prst="roundRect">
              <a:avLst/>
            </a:prstGeom>
            <a:solidFill>
              <a:schemeClr val="accent4">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Handover</a:t>
              </a:r>
            </a:p>
            <a:p>
              <a:pPr algn="ctr" latinLnBrk="0"/>
              <a:r>
                <a:rPr lang="en-US" sz="10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2024</a:t>
              </a:r>
            </a:p>
          </p:txBody>
        </p:sp>
        <p:sp>
          <p:nvSpPr>
            <p:cNvPr id="62" name="向右箭號 61"/>
            <p:cNvSpPr/>
            <p:nvPr/>
          </p:nvSpPr>
          <p:spPr>
            <a:xfrm>
              <a:off x="2269953" y="2405878"/>
              <a:ext cx="246669" cy="192287"/>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zh-TW" altLang="en-US">
                <a:solidFill>
                  <a:prstClr val="white"/>
                </a:solidFill>
                <a:latin typeface="Calibri" panose="020F0502020204030204" pitchFamily="34" charset="0"/>
                <a:cs typeface="Calibri" panose="020F0502020204030204" pitchFamily="34" charset="0"/>
              </a:endParaRPr>
            </a:p>
          </p:txBody>
        </p:sp>
      </p:grpSp>
      <p:grpSp>
        <p:nvGrpSpPr>
          <p:cNvPr id="70" name="Group 37"/>
          <p:cNvGrpSpPr/>
          <p:nvPr/>
        </p:nvGrpSpPr>
        <p:grpSpPr>
          <a:xfrm>
            <a:off x="1686331" y="1131590"/>
            <a:ext cx="2446027" cy="1185306"/>
            <a:chOff x="7164288" y="856926"/>
            <a:chExt cx="1336613" cy="1185306"/>
          </a:xfrm>
        </p:grpSpPr>
        <p:sp>
          <p:nvSpPr>
            <p:cNvPr id="71" name="TextBox 38"/>
            <p:cNvSpPr txBox="1"/>
            <p:nvPr/>
          </p:nvSpPr>
          <p:spPr>
            <a:xfrm>
              <a:off x="7164288" y="856926"/>
              <a:ext cx="780262" cy="276999"/>
            </a:xfrm>
            <a:prstGeom prst="rect">
              <a:avLst/>
            </a:prstGeom>
            <a:noFill/>
          </p:spPr>
          <p:txBody>
            <a:bodyPr wrap="square" rtlCol="0">
              <a:spAutoFit/>
            </a:bodyPr>
            <a:lstStyle/>
            <a:p>
              <a:pPr latinLnBrk="0"/>
              <a:r>
                <a:rPr lang="en-US" sz="1200" b="1"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Garden Avenue</a:t>
              </a:r>
            </a:p>
          </p:txBody>
        </p:sp>
        <p:sp>
          <p:nvSpPr>
            <p:cNvPr id="72" name="TextBox 39"/>
            <p:cNvSpPr txBox="1"/>
            <p:nvPr/>
          </p:nvSpPr>
          <p:spPr>
            <a:xfrm>
              <a:off x="7164288" y="1103513"/>
              <a:ext cx="1336613" cy="938719"/>
            </a:xfrm>
            <a:prstGeom prst="rect">
              <a:avLst/>
            </a:prstGeom>
            <a:noFill/>
          </p:spPr>
          <p:txBody>
            <a:bodyPr wrap="square" rtlCol="0">
              <a:spAutoFit/>
            </a:bodyPr>
            <a:lstStyle/>
            <a:p>
              <a:pPr algn="just" latinLnBrk="0"/>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It is planned to have a private green avenue measuring 140 meters in width in the 1,800 ping wide-open space in </a:t>
              </a:r>
              <a:r>
                <a:rPr lang="en-US" sz="1100" dirty="0" err="1">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Qingpu</a:t>
              </a:r>
              <a:r>
                <a:rPr lang="en-US" sz="11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sym typeface="Wingdings" panose="05000000000000000000" pitchFamily="2" charset="2"/>
                </a:rPr>
                <a:t> by HSR</a:t>
              </a:r>
            </a:p>
            <a:p>
              <a:pPr latinLnBrk="0"/>
              <a:endParaRPr lang="zh-TW" altLang="en-US" sz="1100" dirty="0">
                <a:solidFill>
                  <a:prstClr val="black"/>
                </a:solidFill>
                <a:latin typeface="Calibri" panose="020F0502020204030204" pitchFamily="34" charset="0"/>
                <a:ea typeface="標楷體" panose="03000509000000000000" pitchFamily="65" charset="-120"/>
                <a:cs typeface="Calibri" panose="020F0502020204030204" pitchFamily="34" charset="0"/>
              </a:endParaRPr>
            </a:p>
          </p:txBody>
        </p:sp>
      </p:grpSp>
      <p:sp>
        <p:nvSpPr>
          <p:cNvPr id="63" name="Round Same Side Corner Rectangle 6">
            <a:extLst>
              <a:ext uri="{FF2B5EF4-FFF2-40B4-BE49-F238E27FC236}">
                <a16:creationId xmlns:a16="http://schemas.microsoft.com/office/drawing/2014/main" xmlns="" id="{5E452DB9-650F-4617-9C8C-74FEA26E6E29}"/>
              </a:ext>
            </a:extLst>
          </p:cNvPr>
          <p:cNvSpPr/>
          <p:nvPr/>
        </p:nvSpPr>
        <p:spPr>
          <a:xfrm rot="2700000">
            <a:off x="2012038" y="346854"/>
            <a:ext cx="157092"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8972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s Slide Master">
  <a:themeElements>
    <a:clrScheme name="ALLPPT-COLOR-A06">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Section Break Slide Master">
  <a:themeElements>
    <a:clrScheme name="ALLPPT-COLOR-A06">
      <a:dk1>
        <a:sysClr val="windowText" lastClr="000000"/>
      </a:dk1>
      <a:lt1>
        <a:sysClr val="window" lastClr="FFFFFF"/>
      </a:lt1>
      <a:dk2>
        <a:srgbClr val="1F497D"/>
      </a:dk2>
      <a:lt2>
        <a:srgbClr val="EEECE1"/>
      </a:lt2>
      <a:accent1>
        <a:srgbClr val="E62949"/>
      </a:accent1>
      <a:accent2>
        <a:srgbClr val="F07624"/>
      </a:accent2>
      <a:accent3>
        <a:srgbClr val="F4BD2D"/>
      </a:accent3>
      <a:accent4>
        <a:srgbClr val="1ED4DE"/>
      </a:accent4>
      <a:accent5>
        <a:srgbClr val="1C7DE1"/>
      </a:accent5>
      <a:accent6>
        <a:srgbClr val="CBCBCB"/>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7026</TotalTime>
  <Words>1827</Words>
  <Application>Microsoft Office PowerPoint</Application>
  <PresentationFormat>如螢幕大小 (16:9)</PresentationFormat>
  <Paragraphs>437</Paragraphs>
  <Slides>19</Slides>
  <Notes>19</Notes>
  <HiddenSlides>0</HiddenSlides>
  <MMClips>0</MMClips>
  <ScaleCrop>false</ScaleCrop>
  <HeadingPairs>
    <vt:vector size="6" baseType="variant">
      <vt:variant>
        <vt:lpstr>使用字型</vt:lpstr>
      </vt:variant>
      <vt:variant>
        <vt:i4>10</vt:i4>
      </vt:variant>
      <vt:variant>
        <vt:lpstr>佈景主題</vt:lpstr>
      </vt:variant>
      <vt:variant>
        <vt:i4>2</vt:i4>
      </vt:variant>
      <vt:variant>
        <vt:lpstr>投影片標題</vt:lpstr>
      </vt:variant>
      <vt:variant>
        <vt:i4>19</vt:i4>
      </vt:variant>
    </vt:vector>
  </HeadingPairs>
  <TitlesOfParts>
    <vt:vector size="31" baseType="lpstr">
      <vt:lpstr>Arial Unicode MS</vt:lpstr>
      <vt:lpstr>맑은 고딕</vt:lpstr>
      <vt:lpstr>華康古印體</vt:lpstr>
      <vt:lpstr>華康粗圓體</vt:lpstr>
      <vt:lpstr>新細明體</vt:lpstr>
      <vt:lpstr>標楷體</vt:lpstr>
      <vt:lpstr>Arial</vt:lpstr>
      <vt:lpstr>Calibri</vt:lpstr>
      <vt:lpstr>Times New Roman</vt:lpstr>
      <vt:lpstr>Wingdings</vt:lpstr>
      <vt:lpstr>Contents Slide Master</vt:lpstr>
      <vt:lpstr>Section Break Slide Master</vt:lpstr>
      <vt:lpstr>PowerPoint 簡報</vt:lpstr>
      <vt:lpstr>PowerPoint 簡報</vt:lpstr>
      <vt:lpstr>Agenda</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User</cp:lastModifiedBy>
  <cp:revision>701</cp:revision>
  <cp:lastPrinted>2023-05-10T05:22:59Z</cp:lastPrinted>
  <dcterms:created xsi:type="dcterms:W3CDTF">2016-12-01T00:32:25Z</dcterms:created>
  <dcterms:modified xsi:type="dcterms:W3CDTF">2023-05-16T05:59:58Z</dcterms:modified>
</cp:coreProperties>
</file>