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0" r:id="rId3"/>
    <p:sldId id="283" r:id="rId4"/>
    <p:sldId id="285" r:id="rId5"/>
    <p:sldId id="267" r:id="rId6"/>
    <p:sldId id="276" r:id="rId7"/>
    <p:sldId id="284" r:id="rId8"/>
    <p:sldId id="294" r:id="rId9"/>
    <p:sldId id="287" r:id="rId10"/>
    <p:sldId id="292" r:id="rId11"/>
    <p:sldId id="281" r:id="rId12"/>
    <p:sldId id="289" r:id="rId13"/>
    <p:sldId id="278" r:id="rId14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1E19D1BA-E9C1-48F9-A2D8-446010A22D09}">
          <p14:sldIdLst>
            <p14:sldId id="256"/>
            <p14:sldId id="270"/>
            <p14:sldId id="283"/>
            <p14:sldId id="285"/>
            <p14:sldId id="267"/>
            <p14:sldId id="276"/>
            <p14:sldId id="284"/>
            <p14:sldId id="294"/>
            <p14:sldId id="287"/>
            <p14:sldId id="292"/>
            <p14:sldId id="281"/>
            <p14:sldId id="289"/>
            <p14:sldId id="27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CECFF"/>
    <a:srgbClr val="3399FF"/>
    <a:srgbClr val="66CCFF"/>
    <a:srgbClr val="0099FF"/>
    <a:srgbClr val="00CCFF"/>
    <a:srgbClr val="66FFFF"/>
    <a:srgbClr val="FF6600"/>
    <a:srgbClr val="FF6699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89" autoAdjust="0"/>
  </p:normalViewPr>
  <p:slideViewPr>
    <p:cSldViewPr>
      <p:cViewPr>
        <p:scale>
          <a:sx n="70" d="100"/>
          <a:sy n="70" d="100"/>
        </p:scale>
        <p:origin x="-1152" y="2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34BED-70EC-4964-A38F-EC17A8B060F1}" type="doc">
      <dgm:prSet loTypeId="urn:microsoft.com/office/officeart/2005/8/layout/cycle6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92631BD2-71BE-4220-8341-B4EF56C44D3C}">
      <dgm:prSet custT="1"/>
      <dgm:spPr/>
      <dgm:t>
        <a:bodyPr/>
        <a:lstStyle/>
        <a:p>
          <a:r>
            <a:rPr lang="zh-TW" altLang="en-US" sz="2400" b="0">
              <a:latin typeface="華康黑體 Std W9" pitchFamily="34" charset="-120"/>
              <a:ea typeface="華康黑體 Std W9" pitchFamily="34" charset="-120"/>
            </a:rPr>
            <a:t>不動產</a:t>
          </a:r>
          <a:endParaRPr lang="en-US" altLang="zh-TW" sz="2400" b="0">
            <a:latin typeface="華康黑體 Std W9" pitchFamily="34" charset="-120"/>
            <a:ea typeface="華康黑體 Std W9" pitchFamily="34" charset="-120"/>
          </a:endParaRPr>
        </a:p>
        <a:p>
          <a:r>
            <a:rPr lang="zh-TW" altLang="en-US" sz="2400" b="0">
              <a:latin typeface="華康黑體 Std W9" pitchFamily="34" charset="-120"/>
              <a:ea typeface="華康黑體 Std W9" pitchFamily="34" charset="-120"/>
            </a:rPr>
            <a:t>代銷業務</a:t>
          </a:r>
          <a:endParaRPr lang="zh-TW" altLang="en-US" sz="2400" b="0" dirty="0">
            <a:latin typeface="華康黑體 Std W9" pitchFamily="34" charset="-120"/>
            <a:ea typeface="華康黑體 Std W9" pitchFamily="34" charset="-120"/>
          </a:endParaRPr>
        </a:p>
      </dgm:t>
    </dgm:pt>
    <dgm:pt modelId="{6AC29128-87C0-4B0E-B753-BF27BFE4DE5C}" type="parTrans" cxnId="{B802B0B4-17CB-4F0C-AC8A-D594B6EBE5DC}">
      <dgm:prSet/>
      <dgm:spPr/>
      <dgm:t>
        <a:bodyPr/>
        <a:lstStyle/>
        <a:p>
          <a:endParaRPr lang="zh-TW" altLang="en-US"/>
        </a:p>
      </dgm:t>
    </dgm:pt>
    <dgm:pt modelId="{21FF8DEF-BA67-4A67-BFCA-FA82B8C2A047}" type="sibTrans" cxnId="{B802B0B4-17CB-4F0C-AC8A-D594B6EBE5DC}">
      <dgm:prSet/>
      <dgm:spPr/>
      <dgm:t>
        <a:bodyPr/>
        <a:lstStyle/>
        <a:p>
          <a:endParaRPr lang="zh-TW" altLang="en-US"/>
        </a:p>
      </dgm:t>
    </dgm:pt>
    <dgm:pt modelId="{242DC2A9-BF2A-410E-B24F-94EE6343607C}">
      <dgm:prSet custT="1"/>
      <dgm:spPr/>
      <dgm:t>
        <a:bodyPr/>
        <a:lstStyle/>
        <a:p>
          <a:r>
            <a:rPr lang="zh-TW" altLang="en-US" sz="2400">
              <a:latin typeface="華康黑體 Std W9" pitchFamily="34" charset="-120"/>
              <a:ea typeface="華康黑體 Std W9" pitchFamily="34" charset="-120"/>
            </a:rPr>
            <a:t>住宅商辦</a:t>
          </a:r>
          <a:endParaRPr lang="en-US" altLang="zh-TW" sz="2400">
            <a:latin typeface="華康黑體 Std W9" pitchFamily="34" charset="-120"/>
            <a:ea typeface="華康黑體 Std W9" pitchFamily="34" charset="-120"/>
          </a:endParaRPr>
        </a:p>
        <a:p>
          <a:r>
            <a:rPr lang="zh-TW" altLang="en-US" sz="2400">
              <a:latin typeface="華康黑體 Std W9" pitchFamily="34" charset="-120"/>
              <a:ea typeface="華康黑體 Std W9" pitchFamily="34" charset="-120"/>
            </a:rPr>
            <a:t>興建開發</a:t>
          </a:r>
          <a:endParaRPr lang="zh-TW" altLang="en-US" sz="2400" dirty="0">
            <a:latin typeface="華康黑體 Std W9" pitchFamily="34" charset="-120"/>
            <a:ea typeface="華康黑體 Std W9" pitchFamily="34" charset="-120"/>
          </a:endParaRPr>
        </a:p>
      </dgm:t>
    </dgm:pt>
    <dgm:pt modelId="{4A80AD53-FD2F-4B4A-9788-7E12051CCD90}" type="parTrans" cxnId="{7A9FCCDF-1451-454D-A83D-0764DBE473F6}">
      <dgm:prSet/>
      <dgm:spPr/>
      <dgm:t>
        <a:bodyPr/>
        <a:lstStyle/>
        <a:p>
          <a:endParaRPr lang="zh-TW" altLang="en-US"/>
        </a:p>
      </dgm:t>
    </dgm:pt>
    <dgm:pt modelId="{E9A7F352-164F-4250-BB2E-9E1B2A06CD3B}" type="sibTrans" cxnId="{7A9FCCDF-1451-454D-A83D-0764DBE473F6}">
      <dgm:prSet/>
      <dgm:spPr/>
      <dgm:t>
        <a:bodyPr/>
        <a:lstStyle/>
        <a:p>
          <a:endParaRPr lang="zh-TW" altLang="en-US"/>
        </a:p>
      </dgm:t>
    </dgm:pt>
    <dgm:pt modelId="{A9AB5E3A-7718-4213-B3FF-6158EAD2CA91}" type="pres">
      <dgm:prSet presAssocID="{7F534BED-70EC-4964-A38F-EC17A8B060F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9A2E42B-C22F-40F1-B103-5351BD93B5A2}" type="pres">
      <dgm:prSet presAssocID="{92631BD2-71BE-4220-8341-B4EF56C44D3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56D6CA-41C6-4EAE-8E0D-29B516317753}" type="pres">
      <dgm:prSet presAssocID="{92631BD2-71BE-4220-8341-B4EF56C44D3C}" presName="spNode" presStyleCnt="0"/>
      <dgm:spPr/>
    </dgm:pt>
    <dgm:pt modelId="{6FA3B75F-411F-4E02-AC6D-B24130A267E3}" type="pres">
      <dgm:prSet presAssocID="{21FF8DEF-BA67-4A67-BFCA-FA82B8C2A047}" presName="sibTrans" presStyleLbl="sibTrans1D1" presStyleIdx="0" presStyleCnt="2"/>
      <dgm:spPr/>
      <dgm:t>
        <a:bodyPr/>
        <a:lstStyle/>
        <a:p>
          <a:endParaRPr lang="zh-TW" altLang="en-US"/>
        </a:p>
      </dgm:t>
    </dgm:pt>
    <dgm:pt modelId="{E787E4D9-9E37-4266-A937-0CFA6F48F931}" type="pres">
      <dgm:prSet presAssocID="{242DC2A9-BF2A-410E-B24F-94EE6343607C}" presName="node" presStyleLbl="node1" presStyleIdx="1" presStyleCnt="2" custScaleX="111072" custScaleY="11095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C4A8FE-29B6-4B61-A909-F46071C3C1D2}" type="pres">
      <dgm:prSet presAssocID="{242DC2A9-BF2A-410E-B24F-94EE6343607C}" presName="spNode" presStyleCnt="0"/>
      <dgm:spPr/>
    </dgm:pt>
    <dgm:pt modelId="{29A3F6C9-EFF6-4E6C-93FE-62C44892E728}" type="pres">
      <dgm:prSet presAssocID="{E9A7F352-164F-4250-BB2E-9E1B2A06CD3B}" presName="sibTrans" presStyleLbl="sibTrans1D1" presStyleIdx="1" presStyleCnt="2"/>
      <dgm:spPr/>
      <dgm:t>
        <a:bodyPr/>
        <a:lstStyle/>
        <a:p>
          <a:endParaRPr lang="zh-TW" altLang="en-US"/>
        </a:p>
      </dgm:t>
    </dgm:pt>
  </dgm:ptLst>
  <dgm:cxnLst>
    <dgm:cxn modelId="{34865852-9073-45D4-B5F4-5A8FE64F28B1}" type="presOf" srcId="{E9A7F352-164F-4250-BB2E-9E1B2A06CD3B}" destId="{29A3F6C9-EFF6-4E6C-93FE-62C44892E728}" srcOrd="0" destOrd="0" presId="urn:microsoft.com/office/officeart/2005/8/layout/cycle6"/>
    <dgm:cxn modelId="{4221F0FB-71BA-483C-8F51-0E49803A4016}" type="presOf" srcId="{242DC2A9-BF2A-410E-B24F-94EE6343607C}" destId="{E787E4D9-9E37-4266-A937-0CFA6F48F931}" srcOrd="0" destOrd="0" presId="urn:microsoft.com/office/officeart/2005/8/layout/cycle6"/>
    <dgm:cxn modelId="{44496F11-274E-430D-B3AA-E44E7A528BB1}" type="presOf" srcId="{21FF8DEF-BA67-4A67-BFCA-FA82B8C2A047}" destId="{6FA3B75F-411F-4E02-AC6D-B24130A267E3}" srcOrd="0" destOrd="0" presId="urn:microsoft.com/office/officeart/2005/8/layout/cycle6"/>
    <dgm:cxn modelId="{B802B0B4-17CB-4F0C-AC8A-D594B6EBE5DC}" srcId="{7F534BED-70EC-4964-A38F-EC17A8B060F1}" destId="{92631BD2-71BE-4220-8341-B4EF56C44D3C}" srcOrd="0" destOrd="0" parTransId="{6AC29128-87C0-4B0E-B753-BF27BFE4DE5C}" sibTransId="{21FF8DEF-BA67-4A67-BFCA-FA82B8C2A047}"/>
    <dgm:cxn modelId="{B7943AE0-C007-43E8-A8CA-C3ED842D69AC}" type="presOf" srcId="{7F534BED-70EC-4964-A38F-EC17A8B060F1}" destId="{A9AB5E3A-7718-4213-B3FF-6158EAD2CA91}" srcOrd="0" destOrd="0" presId="urn:microsoft.com/office/officeart/2005/8/layout/cycle6"/>
    <dgm:cxn modelId="{1ACBC449-534C-4C80-8E38-63C31633BA63}" type="presOf" srcId="{92631BD2-71BE-4220-8341-B4EF56C44D3C}" destId="{F9A2E42B-C22F-40F1-B103-5351BD93B5A2}" srcOrd="0" destOrd="0" presId="urn:microsoft.com/office/officeart/2005/8/layout/cycle6"/>
    <dgm:cxn modelId="{7A9FCCDF-1451-454D-A83D-0764DBE473F6}" srcId="{7F534BED-70EC-4964-A38F-EC17A8B060F1}" destId="{242DC2A9-BF2A-410E-B24F-94EE6343607C}" srcOrd="1" destOrd="0" parTransId="{4A80AD53-FD2F-4B4A-9788-7E12051CCD90}" sibTransId="{E9A7F352-164F-4250-BB2E-9E1B2A06CD3B}"/>
    <dgm:cxn modelId="{810EC0FC-4852-43AB-B013-2566CA79FD73}" type="presParOf" srcId="{A9AB5E3A-7718-4213-B3FF-6158EAD2CA91}" destId="{F9A2E42B-C22F-40F1-B103-5351BD93B5A2}" srcOrd="0" destOrd="0" presId="urn:microsoft.com/office/officeart/2005/8/layout/cycle6"/>
    <dgm:cxn modelId="{F3A5D0C6-2D4D-4D41-9550-386D80BD6F21}" type="presParOf" srcId="{A9AB5E3A-7718-4213-B3FF-6158EAD2CA91}" destId="{5D56D6CA-41C6-4EAE-8E0D-29B516317753}" srcOrd="1" destOrd="0" presId="urn:microsoft.com/office/officeart/2005/8/layout/cycle6"/>
    <dgm:cxn modelId="{263E5C6C-5484-45F5-A18F-FF9222F7F07C}" type="presParOf" srcId="{A9AB5E3A-7718-4213-B3FF-6158EAD2CA91}" destId="{6FA3B75F-411F-4E02-AC6D-B24130A267E3}" srcOrd="2" destOrd="0" presId="urn:microsoft.com/office/officeart/2005/8/layout/cycle6"/>
    <dgm:cxn modelId="{F5B6FD48-1BBF-442E-82BE-77FD063EC0BE}" type="presParOf" srcId="{A9AB5E3A-7718-4213-B3FF-6158EAD2CA91}" destId="{E787E4D9-9E37-4266-A937-0CFA6F48F931}" srcOrd="3" destOrd="0" presId="urn:microsoft.com/office/officeart/2005/8/layout/cycle6"/>
    <dgm:cxn modelId="{9903F0FC-A869-4C3E-971D-C4C89BFC1171}" type="presParOf" srcId="{A9AB5E3A-7718-4213-B3FF-6158EAD2CA91}" destId="{8BC4A8FE-29B6-4B61-A909-F46071C3C1D2}" srcOrd="4" destOrd="0" presId="urn:microsoft.com/office/officeart/2005/8/layout/cycle6"/>
    <dgm:cxn modelId="{0D780C7E-0908-4E5B-9B4A-A493F78E1D1D}" type="presParOf" srcId="{A9AB5E3A-7718-4213-B3FF-6158EAD2CA91}" destId="{29A3F6C9-EFF6-4E6C-93FE-62C44892E728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2E42B-C22F-40F1-B103-5351BD93B5A2}">
      <dsp:nvSpPr>
        <dsp:cNvPr id="0" name=""/>
        <dsp:cNvSpPr/>
      </dsp:nvSpPr>
      <dsp:spPr>
        <a:xfrm>
          <a:off x="490463" y="1000482"/>
          <a:ext cx="2887274" cy="18767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>
              <a:latin typeface="華康黑體 Std W9" pitchFamily="34" charset="-120"/>
              <a:ea typeface="華康黑體 Std W9" pitchFamily="34" charset="-120"/>
            </a:rPr>
            <a:t>不動產</a:t>
          </a:r>
          <a:endParaRPr lang="en-US" altLang="zh-TW" sz="2400" b="0" kern="1200">
            <a:latin typeface="華康黑體 Std W9" pitchFamily="34" charset="-120"/>
            <a:ea typeface="華康黑體 Std W9" pitchFamily="34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>
              <a:latin typeface="華康黑體 Std W9" pitchFamily="34" charset="-120"/>
              <a:ea typeface="華康黑體 Std W9" pitchFamily="34" charset="-120"/>
            </a:rPr>
            <a:t>代銷業務</a:t>
          </a:r>
          <a:endParaRPr lang="zh-TW" altLang="en-US" sz="2400" b="0" kern="1200" dirty="0">
            <a:latin typeface="華康黑體 Std W9" pitchFamily="34" charset="-120"/>
            <a:ea typeface="華康黑體 Std W9" pitchFamily="34" charset="-120"/>
          </a:endParaRPr>
        </a:p>
      </dsp:txBody>
      <dsp:txXfrm>
        <a:off x="582077" y="1092096"/>
        <a:ext cx="2704046" cy="1693500"/>
      </dsp:txXfrm>
    </dsp:sp>
    <dsp:sp modelId="{6FA3B75F-411F-4E02-AC6D-B24130A267E3}">
      <dsp:nvSpPr>
        <dsp:cNvPr id="0" name=""/>
        <dsp:cNvSpPr/>
      </dsp:nvSpPr>
      <dsp:spPr>
        <a:xfrm>
          <a:off x="1934100" y="347295"/>
          <a:ext cx="3183103" cy="3183103"/>
        </a:xfrm>
        <a:custGeom>
          <a:avLst/>
          <a:gdLst/>
          <a:ahLst/>
          <a:cxnLst/>
          <a:rect l="0" t="0" r="0" b="0"/>
          <a:pathLst>
            <a:path>
              <a:moveTo>
                <a:pt x="320898" y="633180"/>
              </a:moveTo>
              <a:arcTo wR="1591551" hR="1591551" stAng="13021493" swAng="607334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7E4D9-9E37-4266-A937-0CFA6F48F931}">
      <dsp:nvSpPr>
        <dsp:cNvPr id="0" name=""/>
        <dsp:cNvSpPr/>
      </dsp:nvSpPr>
      <dsp:spPr>
        <a:xfrm>
          <a:off x="3513727" y="897722"/>
          <a:ext cx="3206953" cy="20822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>
              <a:latin typeface="華康黑體 Std W9" pitchFamily="34" charset="-120"/>
              <a:ea typeface="華康黑體 Std W9" pitchFamily="34" charset="-120"/>
            </a:rPr>
            <a:t>住宅商辦</a:t>
          </a:r>
          <a:endParaRPr lang="en-US" altLang="zh-TW" sz="2400" kern="1200">
            <a:latin typeface="華康黑體 Std W9" pitchFamily="34" charset="-120"/>
            <a:ea typeface="華康黑體 Std W9" pitchFamily="34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>
              <a:latin typeface="華康黑體 Std W9" pitchFamily="34" charset="-120"/>
              <a:ea typeface="華康黑體 Std W9" pitchFamily="34" charset="-120"/>
            </a:rPr>
            <a:t>興建開發</a:t>
          </a:r>
          <a:endParaRPr lang="zh-TW" altLang="en-US" sz="2400" kern="1200" dirty="0">
            <a:latin typeface="華康黑體 Std W9" pitchFamily="34" charset="-120"/>
            <a:ea typeface="華康黑體 Std W9" pitchFamily="34" charset="-120"/>
          </a:endParaRPr>
        </a:p>
      </dsp:txBody>
      <dsp:txXfrm>
        <a:off x="3615374" y="999369"/>
        <a:ext cx="3003659" cy="1878954"/>
      </dsp:txXfrm>
    </dsp:sp>
    <dsp:sp modelId="{29A3F6C9-EFF6-4E6C-93FE-62C44892E728}">
      <dsp:nvSpPr>
        <dsp:cNvPr id="0" name=""/>
        <dsp:cNvSpPr/>
      </dsp:nvSpPr>
      <dsp:spPr>
        <a:xfrm>
          <a:off x="1934100" y="347295"/>
          <a:ext cx="3183103" cy="3183103"/>
        </a:xfrm>
        <a:custGeom>
          <a:avLst/>
          <a:gdLst/>
          <a:ahLst/>
          <a:cxnLst/>
          <a:rect l="0" t="0" r="0" b="0"/>
          <a:pathLst>
            <a:path>
              <a:moveTo>
                <a:pt x="2778891" y="2651391"/>
              </a:moveTo>
              <a:arcTo wR="1591551" hR="1591551" stAng="2505159" swAng="6073348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2D9982-362E-49B1-B7FA-D49A6C897AE6}" type="datetimeFigureOut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62844-39B4-4C5A-A35B-638A3FADDD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4859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05FB-7F9F-424E-B1C7-E35390367CF2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249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281F-266B-4A4E-87BB-5CC56C93AD5F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64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ACCE-4CA8-4550-9E2F-2804BFAC8615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9040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ABD2-FDE9-45B7-AB6D-0176792CA673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414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8E0FA-0363-41A8-B96A-39D96B291393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293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34EE-C0E0-464D-AFF7-50FE3C91CF95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585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44BF-C301-40A9-89E1-54BBF5CA041C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02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6FFC-0D68-4398-92D5-DD85DB44EB68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779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810C5-5495-4451-AA2B-6395C379C1FF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4705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C6774-3452-4925-A114-D2F263F74008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1213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ABC0-0F7C-4690-8392-6F067B2A8A71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439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A05F1-D4FB-4D3D-800A-1CF809476B36}" type="datetime1">
              <a:rPr lang="zh-TW" altLang="en-US" smtClean="0"/>
              <a:t>2019/12/25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A5B1E-463B-4B23-81E7-0F75BDB4C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442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39652" y="2636912"/>
            <a:ext cx="6264696" cy="968131"/>
          </a:xfrm>
        </p:spPr>
        <p:txBody>
          <a:bodyPr>
            <a:normAutofit fontScale="90000"/>
          </a:bodyPr>
          <a:lstStyle/>
          <a:p>
            <a:r>
              <a:rPr lang="zh-TW" altLang="en-US" sz="3900" dirty="0">
                <a:solidFill>
                  <a:schemeClr val="tx2">
                    <a:lumMod val="50000"/>
                  </a:schemeClr>
                </a:solidFill>
                <a:latin typeface="華康黑體 Std W12" pitchFamily="34" charset="-120"/>
                <a:ea typeface="華康黑體 Std W12" pitchFamily="34" charset="-120"/>
              </a:rPr>
              <a:t>愛山林建設開發股份有限公司</a:t>
            </a:r>
            <a:r>
              <a:rPr lang="en-US" altLang="zh-TW" dirty="0">
                <a:solidFill>
                  <a:schemeClr val="tx2">
                    <a:lumMod val="50000"/>
                  </a:schemeClr>
                </a:solidFill>
                <a:latin typeface="華康黑體 Std W12" pitchFamily="34" charset="-120"/>
                <a:ea typeface="華康黑體 Std W12" pitchFamily="34" charset="-120"/>
              </a:rPr>
              <a:t/>
            </a:r>
            <a:br>
              <a:rPr lang="en-US" altLang="zh-TW" dirty="0">
                <a:solidFill>
                  <a:schemeClr val="tx2">
                    <a:lumMod val="50000"/>
                  </a:schemeClr>
                </a:solidFill>
                <a:latin typeface="華康黑體 Std W12" pitchFamily="34" charset="-120"/>
                <a:ea typeface="華康黑體 Std W12" pitchFamily="34" charset="-120"/>
              </a:rPr>
            </a:br>
            <a:r>
              <a:rPr lang="en-US" altLang="zh-TW" sz="2100" dirty="0">
                <a:solidFill>
                  <a:schemeClr val="tx2">
                    <a:lumMod val="50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JSL CONSTRUCTION &amp; DEVELOPMENT CO., LTD.</a:t>
            </a:r>
            <a:endParaRPr lang="zh-TW" altLang="en-US" sz="2100" dirty="0">
              <a:solidFill>
                <a:schemeClr val="tx2">
                  <a:lumMod val="50000"/>
                </a:schemeClr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3645024"/>
            <a:ext cx="6480720" cy="936104"/>
          </a:xfrm>
        </p:spPr>
        <p:txBody>
          <a:bodyPr>
            <a:noAutofit/>
          </a:bodyPr>
          <a:lstStyle/>
          <a:p>
            <a:r>
              <a:rPr lang="en-US" altLang="zh-TW" sz="5400" dirty="0">
                <a:solidFill>
                  <a:schemeClr val="tx2">
                    <a:lumMod val="50000"/>
                  </a:schemeClr>
                </a:solidFill>
                <a:latin typeface="華康黑體 Std W12" pitchFamily="34" charset="-120"/>
                <a:ea typeface="華康黑體 Std W12" pitchFamily="34" charset="-120"/>
                <a:cs typeface="Times New Roman" panose="02020603050405020304" pitchFamily="18" charset="0"/>
              </a:rPr>
              <a:t>2019</a:t>
            </a:r>
            <a:r>
              <a:rPr lang="zh-TW" altLang="en-US" sz="5400" dirty="0">
                <a:solidFill>
                  <a:schemeClr val="tx2">
                    <a:lumMod val="50000"/>
                  </a:schemeClr>
                </a:solidFill>
                <a:latin typeface="華康黑體 Std W12" pitchFamily="34" charset="-120"/>
                <a:ea typeface="華康黑體 Std W12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5400" dirty="0">
                <a:solidFill>
                  <a:schemeClr val="tx2">
                    <a:lumMod val="50000"/>
                  </a:schemeClr>
                </a:solidFill>
                <a:latin typeface="華康黑體 Std W12" pitchFamily="34" charset="-120"/>
                <a:ea typeface="華康黑體 Std W12" pitchFamily="34" charset="-120"/>
              </a:rPr>
              <a:t>法人說明會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7452320" y="9807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tx2">
                    <a:lumMod val="50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2540.TW</a:t>
            </a:r>
            <a:endParaRPr lang="zh-TW" altLang="en-US" dirty="0">
              <a:solidFill>
                <a:schemeClr val="tx2">
                  <a:lumMod val="50000"/>
                </a:schemeClr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676456" y="6165304"/>
            <a:ext cx="333400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1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017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10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1754307" y="692696"/>
            <a:ext cx="5626968" cy="491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營建個案說明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7022790" y="1023962"/>
            <a:ext cx="1293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</a:rPr>
              <a:t>單位：億元</a:t>
            </a:r>
          </a:p>
        </p:txBody>
      </p:sp>
      <p:sp>
        <p:nvSpPr>
          <p:cNvPr id="14" name="矩形 13"/>
          <p:cNvSpPr/>
          <p:nvPr/>
        </p:nvSpPr>
        <p:spPr>
          <a:xfrm>
            <a:off x="1043608" y="1126409"/>
            <a:ext cx="3456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n"/>
            </a:pP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</a:rPr>
              <a:t>成屋銷售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498992"/>
              </p:ext>
            </p:extLst>
          </p:nvPr>
        </p:nvGraphicFramePr>
        <p:xfrm>
          <a:off x="926215" y="1628800"/>
          <a:ext cx="7283152" cy="76400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287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19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872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案名</a:t>
                      </a:r>
                      <a:endParaRPr lang="zh-TW" alt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位置</a:t>
                      </a:r>
                      <a:endParaRPr lang="zh-TW" alt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產品型態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興建方式</a:t>
                      </a:r>
                      <a:endParaRPr lang="zh-TW" alt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待售金額</a:t>
                      </a:r>
                      <a:endParaRPr lang="zh-TW" alt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00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海洋都心三期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新北市淡水區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altLang="en-US" sz="1600" b="0" dirty="0"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 合建分屋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15</a:t>
                      </a:r>
                      <a:endParaRPr lang="zh-TW" altLang="en-US" sz="1600" b="0" dirty="0"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8" name="Picture 4" descr="C:\Users\gill\Desktop\新增資料夾 (2)\海洋都心（日景）07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16" y="2780928"/>
            <a:ext cx="3617036" cy="200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gill\Desktop\新增資料夾 (2)\1433b83e2d6154bdb45f610df84264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780928"/>
            <a:ext cx="3718912" cy="201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900278" y="5022376"/>
            <a:ext cx="7416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0000CC"/>
                </a:solidFill>
              </a:rPr>
              <a:t>註：該案已於</a:t>
            </a:r>
            <a:r>
              <a:rPr lang="en-US" altLang="zh-TW" sz="1400" dirty="0">
                <a:solidFill>
                  <a:srgbClr val="0000CC"/>
                </a:solidFill>
              </a:rPr>
              <a:t>2019Q3</a:t>
            </a:r>
            <a:r>
              <a:rPr lang="zh-TW" altLang="en-US" sz="1400" dirty="0">
                <a:solidFill>
                  <a:srgbClr val="0000CC"/>
                </a:solidFill>
              </a:rPr>
              <a:t>取得使照</a:t>
            </a:r>
            <a:r>
              <a:rPr lang="zh-TW" altLang="en-US" sz="1400" dirty="0">
                <a:solidFill>
                  <a:srgbClr val="0000CC"/>
                </a:solidFill>
                <a:latin typeface="新細明體"/>
                <a:ea typeface="新細明體"/>
              </a:rPr>
              <a:t>，</a:t>
            </a:r>
            <a:r>
              <a:rPr lang="zh-TW" altLang="en-US" sz="1400" dirty="0">
                <a:solidFill>
                  <a:srgbClr val="0000CC"/>
                </a:solidFill>
              </a:rPr>
              <a:t>俟該案完成所有權登記作業後</a:t>
            </a:r>
            <a:r>
              <a:rPr lang="zh-TW" altLang="en-US" sz="1400" dirty="0">
                <a:solidFill>
                  <a:srgbClr val="0000CC"/>
                </a:solidFill>
                <a:latin typeface="新細明體"/>
                <a:ea typeface="新細明體"/>
              </a:rPr>
              <a:t>，即</a:t>
            </a:r>
            <a:r>
              <a:rPr lang="zh-TW" altLang="en-US" sz="1400" dirty="0">
                <a:solidFill>
                  <a:srgbClr val="0000CC"/>
                </a:solidFill>
              </a:rPr>
              <a:t>與宏盛建設的</a:t>
            </a:r>
            <a:r>
              <a:rPr lang="zh-TW" altLang="en-US" sz="1400" dirty="0">
                <a:solidFill>
                  <a:srgbClr val="0000CC"/>
                </a:solidFill>
                <a:latin typeface="新細明體"/>
                <a:ea typeface="新細明體"/>
              </a:rPr>
              <a:t>「</a:t>
            </a:r>
            <a:r>
              <a:rPr lang="zh-TW" altLang="en-US" sz="1400" dirty="0">
                <a:solidFill>
                  <a:srgbClr val="0000CC"/>
                </a:solidFill>
              </a:rPr>
              <a:t>海上皇宮</a:t>
            </a:r>
            <a:r>
              <a:rPr lang="zh-TW" altLang="en-US" sz="1400" dirty="0">
                <a:solidFill>
                  <a:srgbClr val="0000CC"/>
                </a:solidFill>
                <a:latin typeface="新細明體"/>
                <a:ea typeface="新細明體"/>
              </a:rPr>
              <a:t>」成屋</a:t>
            </a:r>
            <a:r>
              <a:rPr lang="zh-TW" altLang="en-US" sz="1400" dirty="0">
                <a:solidFill>
                  <a:srgbClr val="0000CC"/>
                </a:solidFill>
              </a:rPr>
              <a:t>進行互易。</a:t>
            </a:r>
          </a:p>
        </p:txBody>
      </p:sp>
    </p:spTree>
    <p:extLst>
      <p:ext uri="{BB962C8B-B14F-4D97-AF65-F5344CB8AC3E}">
        <p14:creationId xmlns:p14="http://schemas.microsoft.com/office/powerpoint/2010/main" val="433579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11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1758516" y="908720"/>
            <a:ext cx="5626968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遊戲軟體開發進度說明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1460534" y="1975786"/>
            <a:ext cx="66398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預計於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2020 Q1 【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勇者要出征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】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上市</a:t>
            </a:r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發行地區：全球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語系：繁體中文、簡體中文、英文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)</a:t>
            </a:r>
          </a:p>
          <a:p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預計於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2020 Q3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Q4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【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專案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E 】 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 【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天命奇御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M 】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上市</a:t>
            </a:r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預計於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Q2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 天命奇御二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單機</a:t>
            </a: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PC)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 上市</a:t>
            </a:r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50003" y="1655550"/>
            <a:ext cx="40441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 2019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年度 遊戲軟體開發項目</a:t>
            </a:r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34" y="3353274"/>
            <a:ext cx="6351826" cy="303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882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5469040"/>
              </p:ext>
            </p:extLst>
          </p:nvPr>
        </p:nvGraphicFramePr>
        <p:xfrm>
          <a:off x="966428" y="2060848"/>
          <a:ext cx="7211144" cy="3877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12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1758516" y="908720"/>
            <a:ext cx="5626968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未來營運展望</a:t>
            </a:r>
          </a:p>
        </p:txBody>
      </p:sp>
    </p:spTree>
    <p:extLst>
      <p:ext uri="{BB962C8B-B14F-4D97-AF65-F5344CB8AC3E}">
        <p14:creationId xmlns:p14="http://schemas.microsoft.com/office/powerpoint/2010/main" val="1554582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619672" y="3552788"/>
            <a:ext cx="5767408" cy="1656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6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  <a:cs typeface="Times New Roman" panose="02020603050405020304" pitchFamily="18" charset="0"/>
              </a:rPr>
              <a:t>感謝投資人的 </a:t>
            </a:r>
            <a:endParaRPr lang="en-US" altLang="zh-TW" sz="3600" dirty="0">
              <a:solidFill>
                <a:schemeClr val="tx2">
                  <a:lumMod val="50000"/>
                </a:schemeClr>
              </a:solidFill>
              <a:latin typeface="華康黑體 Std W9" pitchFamily="34" charset="-120"/>
              <a:ea typeface="華康黑體 Std W9" pitchFamily="34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36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  <a:cs typeface="Times New Roman" panose="02020603050405020304" pitchFamily="18" charset="0"/>
              </a:rPr>
              <a:t>蒞臨暨指教</a:t>
            </a:r>
            <a:endParaRPr lang="en-US" altLang="zh-TW" sz="3600" dirty="0">
              <a:solidFill>
                <a:schemeClr val="tx2">
                  <a:lumMod val="50000"/>
                </a:schemeClr>
              </a:solidFill>
              <a:latin typeface="華康黑體 Std W9" pitchFamily="34" charset="-120"/>
              <a:ea typeface="華康黑體 Std W9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Rectangle 12"/>
          <p:cNvSpPr/>
          <p:nvPr/>
        </p:nvSpPr>
        <p:spPr>
          <a:xfrm flipV="1">
            <a:off x="1295636" y="3346737"/>
            <a:ext cx="6552728" cy="82263"/>
          </a:xfrm>
          <a:prstGeom prst="rect">
            <a:avLst/>
          </a:prstGeom>
          <a:pattFill prst="pct7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latin typeface="華康黑體 Std W9" pitchFamily="34" charset="-120"/>
              <a:ea typeface="華康黑體 Std W9" pitchFamily="34" charset="-120"/>
              <a:cs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210088" y="2184636"/>
            <a:ext cx="272382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66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  <a:cs typeface="Times New Roman" panose="02020603050405020304" pitchFamily="18" charset="0"/>
              </a:rPr>
              <a:t>Ｑ＆Ａ</a:t>
            </a: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13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318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8516" y="908720"/>
            <a:ext cx="5626968" cy="782960"/>
          </a:xfrm>
        </p:spPr>
        <p:txBody>
          <a:bodyPr>
            <a:normAutofit/>
          </a:bodyPr>
          <a:lstStyle/>
          <a:p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免責聲明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9004" y="2060848"/>
            <a:ext cx="7581428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zh-TW" altLang="en-US" sz="2500" dirty="0">
                <a:latin typeface="華康黑體 Std W7" pitchFamily="34" charset="-120"/>
                <a:ea typeface="華康黑體 Std W7" pitchFamily="34" charset="-120"/>
              </a:rPr>
              <a:t>本簡報資料中所提供之資訊，並未明示或暗示的表達或保證其具有正確性、完整性、或可靠性，亦不代表愛山林建設開發股份有限公司</a:t>
            </a:r>
            <a:r>
              <a:rPr lang="en-US" altLang="zh-TW" sz="2500" dirty="0">
                <a:latin typeface="華康黑體 Std W7" pitchFamily="34" charset="-120"/>
                <a:ea typeface="華康黑體 Std W7" pitchFamily="34" charset="-120"/>
              </a:rPr>
              <a:t>(</a:t>
            </a:r>
            <a:r>
              <a:rPr lang="zh-TW" altLang="en-US" sz="2500" dirty="0">
                <a:latin typeface="華康黑體 Std W7" pitchFamily="34" charset="-120"/>
                <a:ea typeface="華康黑體 Std W7" pitchFamily="34" charset="-120"/>
              </a:rPr>
              <a:t>本公司</a:t>
            </a:r>
            <a:r>
              <a:rPr lang="en-US" altLang="zh-TW" sz="2500" dirty="0">
                <a:latin typeface="華康黑體 Std W7" pitchFamily="34" charset="-120"/>
                <a:ea typeface="華康黑體 Std W7" pitchFamily="34" charset="-120"/>
              </a:rPr>
              <a:t>)</a:t>
            </a:r>
            <a:r>
              <a:rPr lang="zh-TW" altLang="en-US" sz="2500" dirty="0">
                <a:latin typeface="華康黑體 Std W7" pitchFamily="34" charset="-120"/>
                <a:ea typeface="華康黑體 Std W7" pitchFamily="34" charset="-120"/>
              </a:rPr>
              <a:t>、產業狀況或後續重大發展的完整論述。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zh-TW" altLang="en-US" sz="2500" dirty="0">
                <a:latin typeface="華康黑體 Std W7" pitchFamily="34" charset="-120"/>
                <a:ea typeface="華康黑體 Std W7" pitchFamily="34" charset="-120"/>
              </a:rPr>
              <a:t>對未來的展望，包含所有前瞻性的看法，將不會因為任何新的資訊、未來事件、或任何狀況的產生而更新相關資訊。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zh-TW" altLang="en-US" sz="2500" dirty="0">
                <a:latin typeface="華康黑體 Std W7" pitchFamily="34" charset="-120"/>
                <a:ea typeface="華康黑體 Std W7" pitchFamily="34" charset="-120"/>
              </a:rPr>
              <a:t>本簡報及其內容未經本公司書面許可，任何第三者不得任意取用。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2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0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59024" y="1916832"/>
            <a:ext cx="6825952" cy="4329608"/>
          </a:xfrm>
        </p:spPr>
        <p:txBody>
          <a:bodyPr>
            <a:noAutofit/>
          </a:bodyPr>
          <a:lstStyle/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成立於</a:t>
            </a:r>
            <a:r>
              <a:rPr lang="en-US" altLang="zh-TW" sz="23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1986.09</a:t>
            </a: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股票於</a:t>
            </a:r>
            <a:r>
              <a:rPr lang="en-US" altLang="zh-TW" sz="23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1989.12</a:t>
            </a: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上市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en-US" altLang="zh-TW" sz="23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2013.07</a:t>
            </a: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更名為「愛山林建設開發股份有限公司」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資本額：新台幣</a:t>
            </a:r>
            <a:r>
              <a:rPr lang="en-US" altLang="zh-TW" sz="23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14.66</a:t>
            </a: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億元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主要營業項目：不動產代銷經紀業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pPr marL="0" indent="0" algn="just">
              <a:buClr>
                <a:srgbClr val="C00000"/>
              </a:buClr>
              <a:buSzPct val="80000"/>
              <a:buNone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                                 住宅及大樓開發租售業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董事長：祝文宇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總經理：張境在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公司地址：台北市忠孝東路四段</a:t>
            </a:r>
            <a:r>
              <a:rPr lang="en-US" altLang="zh-TW" sz="23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166</a:t>
            </a: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號</a:t>
            </a:r>
            <a:r>
              <a:rPr lang="en-US" altLang="zh-TW" sz="23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11</a:t>
            </a: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樓之</a:t>
            </a:r>
            <a:r>
              <a:rPr lang="en-US" altLang="zh-TW" sz="23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</a:t>
            </a: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公司網址：</a:t>
            </a:r>
            <a:r>
              <a:rPr lang="en-US" altLang="zh-TW" sz="23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www.isanlin.com</a:t>
            </a:r>
            <a:endParaRPr lang="zh-TW" altLang="en-US" sz="23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3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1758516" y="908720"/>
            <a:ext cx="5626968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公司簡介</a:t>
            </a:r>
          </a:p>
        </p:txBody>
      </p:sp>
    </p:spTree>
    <p:extLst>
      <p:ext uri="{BB962C8B-B14F-4D97-AF65-F5344CB8AC3E}">
        <p14:creationId xmlns:p14="http://schemas.microsoft.com/office/powerpoint/2010/main" val="29154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4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1758516" y="908720"/>
            <a:ext cx="5626968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經營策略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079612" y="1996480"/>
            <a:ext cx="698477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12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</a:rPr>
              <a:t>發揮不動產代銷專業，持續擴展代銷業務，堅實獲利基礎。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</a:endParaRPr>
          </a:p>
          <a:p>
            <a:pPr marL="342900" indent="-342900" algn="just">
              <a:spcBef>
                <a:spcPts val="8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</a:rPr>
              <a:t>掌握都市發展趨勢，規劃各類型的產品，以滿足多樣的消費需求，包括大坪數豪宅、首購及換屋族群的自住型產品。</a:t>
            </a:r>
            <a:endParaRPr lang="en-US" altLang="zh-TW" sz="2300" dirty="0">
              <a:latin typeface="華康黑體 Std W7" pitchFamily="34" charset="-120"/>
              <a:ea typeface="華康黑體 Std W7" pitchFamily="34" charset="-120"/>
            </a:endParaRPr>
          </a:p>
          <a:p>
            <a:pPr marL="342900" indent="-342900" algn="just">
              <a:spcBef>
                <a:spcPts val="8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</a:rPr>
              <a:t>控制合理成本，穩健施工、嚴控安全與品質，建立品牌競爭力。</a:t>
            </a:r>
          </a:p>
          <a:p>
            <a:pPr marL="342900" indent="-342900" algn="just">
              <a:spcBef>
                <a:spcPts val="8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華康黑體 Std W7" pitchFamily="34" charset="-120"/>
                <a:ea typeface="華康黑體 Std W7" pitchFamily="34" charset="-120"/>
              </a:rPr>
              <a:t>配合行動化浪潮的發展，跨足遊戲軟體的經營，致力於遊戲的自製研發、營運、行銷的全方位服務，為消費者打造創意、趣味的生活體驗。</a:t>
            </a:r>
          </a:p>
        </p:txBody>
      </p:sp>
    </p:spTree>
    <p:extLst>
      <p:ext uri="{BB962C8B-B14F-4D97-AF65-F5344CB8AC3E}">
        <p14:creationId xmlns:p14="http://schemas.microsoft.com/office/powerpoint/2010/main" val="4109542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7452320" y="170080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華康黑體 Std W7" pitchFamily="34" charset="-120"/>
                <a:ea typeface="華康黑體 Std W7" pitchFamily="34" charset="-120"/>
              </a:rPr>
              <a:t>單位：千元</a:t>
            </a:r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5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1758516" y="908720"/>
            <a:ext cx="5626968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經營績效</a:t>
            </a:r>
          </a:p>
        </p:txBody>
      </p:sp>
      <p:pic>
        <p:nvPicPr>
          <p:cNvPr id="9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63" y="2276872"/>
            <a:ext cx="8424937" cy="36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19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2060848"/>
            <a:ext cx="7458000" cy="1677092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zh-TW" altLang="en-US" sz="1800" dirty="0">
                <a:latin typeface="華康黑體 Std W7" pitchFamily="34" charset="-120"/>
                <a:ea typeface="華康黑體 Std W7" pitchFamily="34" charset="-120"/>
              </a:rPr>
              <a:t>為貼近及服務客戶，本公司提供專業的房地產全方位服務中心</a:t>
            </a:r>
            <a:r>
              <a:rPr lang="en-US" altLang="zh-TW" sz="1800" dirty="0">
                <a:latin typeface="華康黑體 Std W7" pitchFamily="34" charset="-120"/>
                <a:ea typeface="華康黑體 Std W7" pitchFamily="34" charset="-120"/>
              </a:rPr>
              <a:t>-</a:t>
            </a:r>
            <a:r>
              <a:rPr lang="zh-TW" altLang="en-US" sz="1800" dirty="0">
                <a:latin typeface="華康黑體 Std W7" pitchFamily="34" charset="-120"/>
                <a:ea typeface="華康黑體 Std W7" pitchFamily="34" charset="-120"/>
              </a:rPr>
              <a:t>甲山林售樓總部，讓客戶不僅可以一次了解旗下代銷位於台北市、板橋、新店、土城、汐止、大直等新案，更可以從中獲得最新房地產諮詢，並同時一次性的對區域建設、生活機能、房屋行情有所了解，再從中挑選最適合自己心目中的房屋，有利於加速民眾購屋決策，提升房屋的銷售效率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6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2141730" y="836712"/>
            <a:ext cx="486054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不動產代銷業務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  <a:latin typeface="華康黑體 Std W9" pitchFamily="34" charset="-120"/>
              <a:ea typeface="華康黑體 Std W9" pitchFamily="34" charset="-120"/>
            </a:endParaRPr>
          </a:p>
          <a:p>
            <a:r>
              <a:rPr lang="zh-TW" altLang="en-US" sz="23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售樓總部</a:t>
            </a:r>
            <a:r>
              <a:rPr lang="en-US" altLang="zh-TW" sz="23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-</a:t>
            </a:r>
            <a:r>
              <a:rPr lang="zh-TW" altLang="en-US" sz="23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房地產全方位服務中心</a:t>
            </a:r>
          </a:p>
        </p:txBody>
      </p:sp>
      <p:pic>
        <p:nvPicPr>
          <p:cNvPr id="1026" name="Picture 2" descr="C:\Users\gill\Desktop\愛山林法說會\興安街 (1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254" y="3809948"/>
            <a:ext cx="3533034" cy="235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ill\Desktop\愛山林法說會\興安街 (2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09948"/>
            <a:ext cx="3533034" cy="235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459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435280" cy="4925144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089454"/>
              </p:ext>
            </p:extLst>
          </p:nvPr>
        </p:nvGraphicFramePr>
        <p:xfrm>
          <a:off x="611560" y="2348881"/>
          <a:ext cx="3888432" cy="3187497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426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9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25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75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案名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地區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總銷金額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655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世界明珠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台北市南港區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7625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香榭帝寶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台北市南港區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54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0487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帝國花園廣場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65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高妍植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7625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茂德大同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新北市土城區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7625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漢皇盛世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新北市永和區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611560" y="1853049"/>
            <a:ext cx="3456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TW" sz="16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2019.Q4~2020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主要推案：</a:t>
            </a:r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598854" y="1878970"/>
            <a:ext cx="1293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</a:rPr>
              <a:t>單位：億元</a:t>
            </a: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7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1758516" y="908720"/>
            <a:ext cx="5626968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不動產代銷業務說明</a:t>
            </a: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572884"/>
              </p:ext>
            </p:extLst>
          </p:nvPr>
        </p:nvGraphicFramePr>
        <p:xfrm>
          <a:off x="4644008" y="2348881"/>
          <a:ext cx="3864760" cy="3168351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426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9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8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6697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案名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地區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總銷金額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3672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波爾多</a:t>
                      </a:r>
                      <a:r>
                        <a:rPr lang="en-US" altLang="zh-TW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新北市新店區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1882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新泰陽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新北市新莊區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1882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令荷園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新北市五股區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3198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茂德先嗇宮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新北市三重區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551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仁仁河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新北市三重區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551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亞昕三重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新北市三重區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675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435280" cy="4925144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611560" y="1853049"/>
            <a:ext cx="3456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TW" sz="16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2019.Q4~2020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  <a:cs typeface="Times New Roman" panose="02020603050405020304" pitchFamily="18" charset="0"/>
              </a:rPr>
              <a:t>主要推案：</a:t>
            </a:r>
            <a:endParaRPr lang="en-US" altLang="zh-TW" sz="1600" dirty="0">
              <a:latin typeface="華康黑體 Std W7" pitchFamily="34" charset="-120"/>
              <a:ea typeface="華康黑體 Std W7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598854" y="1878970"/>
            <a:ext cx="1293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</a:rPr>
              <a:t>單位：億元</a:t>
            </a: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8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1758516" y="908720"/>
            <a:ext cx="5626968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不動產代銷業務說明</a:t>
            </a:r>
            <a:r>
              <a:rPr lang="en-US" altLang="zh-TW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(</a:t>
            </a:r>
            <a:r>
              <a:rPr lang="zh-TW" altLang="en-US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續</a:t>
            </a:r>
            <a:r>
              <a:rPr lang="en-US" altLang="zh-TW" sz="38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)</a:t>
            </a:r>
            <a:endParaRPr lang="zh-TW" altLang="en-US" sz="3800" dirty="0">
              <a:solidFill>
                <a:schemeClr val="tx2">
                  <a:lumMod val="50000"/>
                </a:schemeClr>
              </a:solidFill>
              <a:latin typeface="華康黑體 Std W9" pitchFamily="34" charset="-120"/>
              <a:ea typeface="華康黑體 Std W9" pitchFamily="34" charset="-120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097016"/>
              </p:ext>
            </p:extLst>
          </p:nvPr>
        </p:nvGraphicFramePr>
        <p:xfrm>
          <a:off x="4659685" y="2348881"/>
          <a:ext cx="3864760" cy="301859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426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9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8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1878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案名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地區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總銷金額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時尚帝寶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高雄市苓雅區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濱海</a:t>
                      </a: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高雄三多</a:t>
                      </a: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高雄市苓雅區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板橋帝景</a:t>
                      </a: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C3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板橋帝景</a:t>
                      </a: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D3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板橋帝景</a:t>
                      </a: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D5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板橋帝景</a:t>
                      </a: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F2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573812"/>
              </p:ext>
            </p:extLst>
          </p:nvPr>
        </p:nvGraphicFramePr>
        <p:xfrm>
          <a:off x="611560" y="2348881"/>
          <a:ext cx="3864760" cy="345638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426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9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8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1878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案名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地區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總銷金額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天墅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新北市汐止區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美麗山林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新北市汐止區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天藝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新北市淡水區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海上皇宮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新北市淡水區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華悅城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桃園市龜山區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郡都當代</a:t>
                      </a: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高雄市三民區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778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文華帝寶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高雄市三民區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055" marR="9055" marT="905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055" marR="9055" marT="905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7" name="圓角矩形 16"/>
          <p:cNvSpPr/>
          <p:nvPr/>
        </p:nvSpPr>
        <p:spPr>
          <a:xfrm>
            <a:off x="5004048" y="5665783"/>
            <a:ext cx="3600400" cy="589112"/>
          </a:xfrm>
          <a:prstGeom prst="roundRect">
            <a:avLst/>
          </a:prstGeom>
          <a:solidFill>
            <a:schemeClr val="bg1"/>
          </a:solidFill>
          <a:ln w="31750" cmpd="thinThick">
            <a:solidFill>
              <a:schemeClr val="accent5">
                <a:lumMod val="75000"/>
              </a:schemeClr>
            </a:solidFill>
            <a:bevel/>
          </a:ln>
          <a:effectLst>
            <a:glow rad="139700">
              <a:srgbClr val="0070C0">
                <a:alpha val="40000"/>
              </a:srgb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chilly" dir="t"/>
          </a:scene3d>
          <a:sp3d prstMaterial="powde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rgbClr val="0000CC"/>
                </a:solidFill>
              </a:rPr>
              <a:t>估計總銷金額約</a:t>
            </a:r>
            <a:r>
              <a:rPr lang="en-US" altLang="zh-TW" sz="2000" dirty="0">
                <a:solidFill>
                  <a:srgbClr val="0000CC"/>
                </a:solidFill>
              </a:rPr>
              <a:t>1,738</a:t>
            </a:r>
            <a:r>
              <a:rPr lang="zh-TW" altLang="en-US" sz="2000" dirty="0">
                <a:solidFill>
                  <a:srgbClr val="0000CC"/>
                </a:solidFill>
              </a:rPr>
              <a:t>億元</a:t>
            </a:r>
          </a:p>
        </p:txBody>
      </p:sp>
    </p:spTree>
    <p:extLst>
      <p:ext uri="{BB962C8B-B14F-4D97-AF65-F5344CB8AC3E}">
        <p14:creationId xmlns:p14="http://schemas.microsoft.com/office/powerpoint/2010/main" val="1387612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444692"/>
              </p:ext>
            </p:extLst>
          </p:nvPr>
        </p:nvGraphicFramePr>
        <p:xfrm>
          <a:off x="961256" y="1206702"/>
          <a:ext cx="7355160" cy="450186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784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94106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案名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位置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基地面積</a:t>
                      </a:r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興建方式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預計總銷金額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1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圓山帝寶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台北市士林區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600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部分自地自建</a:t>
                      </a:r>
                      <a:b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</a:br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部分合建分屋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u="none" strike="noStrike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48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942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板橋新都段案</a:t>
                      </a:r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C3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1,400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共同投資興建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板橋江翠段</a:t>
                      </a:r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D5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608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共同投資興建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板橋江翠段</a:t>
                      </a:r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D3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1,091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共同投資興建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板橋板翠段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F3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1005.02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共同投資興建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板橋板翠段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F5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新北市板橋區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1554.83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共同投資興建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開發中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屏東城中城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屏東縣屏東市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5,104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共同投資興建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基隆新城段案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基隆市新城段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5,548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自地自建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6383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新竹寶香段案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新竹市鄉山區暨</a:t>
                      </a:r>
                      <a:b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</a:br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新竹縣寶山鄉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82,010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共同投資興建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258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82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龍江路案</a:t>
                      </a:r>
                      <a:r>
                        <a:rPr lang="en-US" altLang="zh-TW" sz="1400" b="0" u="none" strike="noStrike" dirty="0">
                          <a:solidFill>
                            <a:srgbClr val="0000CC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b="0" u="none" strike="noStrike" dirty="0">
                          <a:solidFill>
                            <a:srgbClr val="0000CC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註</a:t>
                      </a:r>
                      <a:r>
                        <a:rPr lang="en-US" altLang="zh-TW" sz="1400" b="0" u="none" strike="noStrike" dirty="0">
                          <a:solidFill>
                            <a:srgbClr val="0000CC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TW" sz="1400" b="0" i="0" u="none" strike="noStrike" dirty="0">
                        <a:solidFill>
                          <a:srgbClr val="0000CC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台北市中山區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693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自地自建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u="none" strike="noStrike" dirty="0"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825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南港段一小段</a:t>
                      </a:r>
                      <a:endParaRPr lang="en-US" altLang="zh-TW" sz="1400" b="0" u="none" strike="noStrike" kern="1200" dirty="0">
                        <a:solidFill>
                          <a:schemeClr val="tx1"/>
                        </a:solidFill>
                        <a:effectLst/>
                        <a:latin typeface="華康黑體 Std W7" pitchFamily="34" charset="-120"/>
                        <a:ea typeface="華康黑體 Std W7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台北市南港區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328.82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自地自建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華康黑體 Std W7" pitchFamily="34" charset="-120"/>
                          <a:ea typeface="華康黑體 Std W7" pitchFamily="34" charset="-120"/>
                          <a:cs typeface="Times New Roman" panose="02020603050405020304" pitchFamily="18" charset="0"/>
                        </a:rPr>
                        <a:t>4.5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532440" y="6165304"/>
            <a:ext cx="477416" cy="437133"/>
          </a:xfrm>
        </p:spPr>
        <p:txBody>
          <a:bodyPr/>
          <a:lstStyle/>
          <a:p>
            <a:fld id="{40FA5B1E-463B-4B23-81E7-0F75BDB4CE78}" type="slidenum">
              <a:rPr lang="zh-TW" altLang="en-US" smtClean="0">
                <a:latin typeface="Arial Black" panose="020B0A04020102090204" pitchFamily="34" charset="0"/>
              </a:rPr>
              <a:t>9</a:t>
            </a:fld>
            <a:endParaRPr lang="zh-TW" altLang="en-US" dirty="0">
              <a:latin typeface="Arial Black" panose="020B0A04020102090204" pitchFamily="34" charset="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1754307" y="692696"/>
            <a:ext cx="5626968" cy="433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華康黑體 Std W9" pitchFamily="34" charset="-120"/>
                <a:ea typeface="華康黑體 Std W9" pitchFamily="34" charset="-120"/>
              </a:rPr>
              <a:t>營建個案說明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7022790" y="868147"/>
            <a:ext cx="1293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</a:rPr>
              <a:t>單位：億元</a:t>
            </a:r>
          </a:p>
        </p:txBody>
      </p:sp>
      <p:sp>
        <p:nvSpPr>
          <p:cNvPr id="14" name="矩形 13"/>
          <p:cNvSpPr/>
          <p:nvPr/>
        </p:nvSpPr>
        <p:spPr>
          <a:xfrm>
            <a:off x="1068685" y="868147"/>
            <a:ext cx="3456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TW" sz="1600" dirty="0">
                <a:latin typeface="華康黑體 Std W7" pitchFamily="34" charset="-120"/>
                <a:ea typeface="華康黑體 Std W7" pitchFamily="34" charset="-120"/>
              </a:rPr>
              <a:t> </a:t>
            </a:r>
            <a:r>
              <a:rPr lang="zh-TW" altLang="en-US" sz="1600" dirty="0">
                <a:latin typeface="華康黑體 Std W7" pitchFamily="34" charset="-120"/>
                <a:ea typeface="華康黑體 Std W7" pitchFamily="34" charset="-120"/>
              </a:rPr>
              <a:t>開發中個案</a:t>
            </a:r>
            <a:endParaRPr lang="en-US" altLang="zh-TW" sz="1600" dirty="0">
              <a:latin typeface="華康黑體 Std W7" pitchFamily="34" charset="-120"/>
              <a:ea typeface="華康黑體 Std W7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068685" y="5930489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0000CC"/>
                </a:solidFill>
              </a:rPr>
              <a:t>註：龍江路案的規劃為商用目的。</a:t>
            </a:r>
          </a:p>
        </p:txBody>
      </p:sp>
    </p:spTree>
    <p:extLst>
      <p:ext uri="{BB962C8B-B14F-4D97-AF65-F5344CB8AC3E}">
        <p14:creationId xmlns:p14="http://schemas.microsoft.com/office/powerpoint/2010/main" val="4039160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7450</TotalTime>
  <Words>1000</Words>
  <Application>Microsoft Office PowerPoint</Application>
  <PresentationFormat>如螢幕大小 (4:3)</PresentationFormat>
  <Paragraphs>265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愛山林建設開發股份有限公司 JSL CONSTRUCTION &amp; DEVELOPMENT CO., LTD.</vt:lpstr>
      <vt:lpstr>免責聲明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SYNNEX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1733</dc:creator>
  <cp:lastModifiedBy>amma</cp:lastModifiedBy>
  <cp:revision>310</cp:revision>
  <cp:lastPrinted>2018-12-10T08:08:40Z</cp:lastPrinted>
  <dcterms:created xsi:type="dcterms:W3CDTF">2017-11-15T03:11:50Z</dcterms:created>
  <dcterms:modified xsi:type="dcterms:W3CDTF">2019-12-25T05:03:59Z</dcterms:modified>
</cp:coreProperties>
</file>