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97" r:id="rId3"/>
    <p:sldId id="295" r:id="rId4"/>
    <p:sldId id="298" r:id="rId5"/>
    <p:sldId id="296" r:id="rId6"/>
    <p:sldId id="299" r:id="rId7"/>
    <p:sldId id="294" r:id="rId8"/>
    <p:sldId id="287" r:id="rId9"/>
    <p:sldId id="283" r:id="rId10"/>
    <p:sldId id="293" r:id="rId11"/>
    <p:sldId id="290" r:id="rId12"/>
  </p:sldIdLst>
  <p:sldSz cx="9906000" cy="6858000" type="A4"/>
  <p:notesSz cx="6797675" cy="9926638"/>
  <p:defaultTextStyle>
    <a:defPPr>
      <a:defRPr lang="zh-TW"/>
    </a:defPPr>
    <a:lvl1pPr algn="l" rtl="0" fontAlgn="base">
      <a:spcBef>
        <a:spcPct val="0"/>
      </a:spcBef>
      <a:spcAft>
        <a:spcPct val="0"/>
      </a:spcAft>
      <a:defRPr kumimoji="1" sz="17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17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17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17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1700" kern="1200">
        <a:solidFill>
          <a:schemeClr val="tx1"/>
        </a:solidFill>
        <a:latin typeface="Arial" charset="0"/>
        <a:ea typeface="新細明體" pitchFamily="18" charset="-120"/>
        <a:cs typeface="+mn-cs"/>
      </a:defRPr>
    </a:lvl5pPr>
    <a:lvl6pPr marL="2286000" algn="l" defTabSz="914400" rtl="0" eaLnBrk="1" latinLnBrk="0" hangingPunct="1">
      <a:defRPr kumimoji="1" sz="1700" kern="1200">
        <a:solidFill>
          <a:schemeClr val="tx1"/>
        </a:solidFill>
        <a:latin typeface="Arial" charset="0"/>
        <a:ea typeface="新細明體" pitchFamily="18" charset="-120"/>
        <a:cs typeface="+mn-cs"/>
      </a:defRPr>
    </a:lvl6pPr>
    <a:lvl7pPr marL="2743200" algn="l" defTabSz="914400" rtl="0" eaLnBrk="1" latinLnBrk="0" hangingPunct="1">
      <a:defRPr kumimoji="1" sz="1700" kern="1200">
        <a:solidFill>
          <a:schemeClr val="tx1"/>
        </a:solidFill>
        <a:latin typeface="Arial" charset="0"/>
        <a:ea typeface="新細明體" pitchFamily="18" charset="-120"/>
        <a:cs typeface="+mn-cs"/>
      </a:defRPr>
    </a:lvl7pPr>
    <a:lvl8pPr marL="3200400" algn="l" defTabSz="914400" rtl="0" eaLnBrk="1" latinLnBrk="0" hangingPunct="1">
      <a:defRPr kumimoji="1" sz="1700" kern="1200">
        <a:solidFill>
          <a:schemeClr val="tx1"/>
        </a:solidFill>
        <a:latin typeface="Arial" charset="0"/>
        <a:ea typeface="新細明體" pitchFamily="18" charset="-120"/>
        <a:cs typeface="+mn-cs"/>
      </a:defRPr>
    </a:lvl8pPr>
    <a:lvl9pPr marL="3657600" algn="l" defTabSz="914400" rtl="0" eaLnBrk="1" latinLnBrk="0" hangingPunct="1">
      <a:defRPr kumimoji="1" sz="17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4319">
          <p15:clr>
            <a:srgbClr val="A4A3A4"/>
          </p15:clr>
        </p15:guide>
        <p15:guide id="2" orient="horz" pos="572">
          <p15:clr>
            <a:srgbClr val="A4A3A4"/>
          </p15:clr>
        </p15:guide>
        <p15:guide id="3" orient="horz" pos="4201">
          <p15:clr>
            <a:srgbClr val="A4A3A4"/>
          </p15:clr>
        </p15:guide>
        <p15:guide id="4" orient="horz" pos="2387">
          <p15:clr>
            <a:srgbClr val="A4A3A4"/>
          </p15:clr>
        </p15:guide>
        <p15:guide id="5" orient="horz" pos="3974">
          <p15:clr>
            <a:srgbClr val="A4A3A4"/>
          </p15:clr>
        </p15:guide>
        <p15:guide id="6" pos="5842">
          <p15:clr>
            <a:srgbClr val="A4A3A4"/>
          </p15:clr>
        </p15:guide>
        <p15:guide id="7" pos="3120" userDrawn="1">
          <p15:clr>
            <a:srgbClr val="A4A3A4"/>
          </p15:clr>
        </p15:guide>
        <p15:guide id="8" pos="39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CCFF"/>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48" autoAdjust="0"/>
    <p:restoredTop sz="98358" autoAdjust="0"/>
  </p:normalViewPr>
  <p:slideViewPr>
    <p:cSldViewPr snapToObjects="1">
      <p:cViewPr varScale="1">
        <p:scale>
          <a:sx n="84" d="100"/>
          <a:sy n="84" d="100"/>
        </p:scale>
        <p:origin x="90" y="576"/>
      </p:cViewPr>
      <p:guideLst>
        <p:guide orient="horz" pos="4319"/>
        <p:guide orient="horz" pos="572"/>
        <p:guide orient="horz" pos="4201"/>
        <p:guide orient="horz" pos="2387"/>
        <p:guide orient="horz" pos="3974"/>
        <p:guide pos="5842"/>
        <p:guide pos="3120"/>
        <p:guide pos="398"/>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97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4"/>
            <a:ext cx="2945862" cy="495793"/>
          </a:xfrm>
          <a:prstGeom prst="rect">
            <a:avLst/>
          </a:prstGeom>
        </p:spPr>
        <p:txBody>
          <a:bodyPr vert="horz" lIns="88187" tIns="44093" rIns="88187" bIns="44093" rtlCol="0"/>
          <a:lstStyle>
            <a:lvl1pPr algn="l">
              <a:defRPr sz="1200"/>
            </a:lvl1pPr>
          </a:lstStyle>
          <a:p>
            <a:endParaRPr lang="zh-TW" altLang="en-US"/>
          </a:p>
        </p:txBody>
      </p:sp>
      <p:sp>
        <p:nvSpPr>
          <p:cNvPr id="3" name="日期版面配置區 2"/>
          <p:cNvSpPr>
            <a:spLocks noGrp="1"/>
          </p:cNvSpPr>
          <p:nvPr>
            <p:ph type="dt" sz="quarter" idx="1"/>
          </p:nvPr>
        </p:nvSpPr>
        <p:spPr>
          <a:xfrm>
            <a:off x="3850299" y="4"/>
            <a:ext cx="2945862" cy="495793"/>
          </a:xfrm>
          <a:prstGeom prst="rect">
            <a:avLst/>
          </a:prstGeom>
        </p:spPr>
        <p:txBody>
          <a:bodyPr vert="horz" lIns="88187" tIns="44093" rIns="88187" bIns="44093" rtlCol="0"/>
          <a:lstStyle>
            <a:lvl1pPr algn="r">
              <a:defRPr sz="1200"/>
            </a:lvl1pPr>
          </a:lstStyle>
          <a:p>
            <a:fld id="{8D75AF5F-A52F-489A-B314-B148F4E3D2D0}" type="datetimeFigureOut">
              <a:rPr lang="zh-TW" altLang="en-US" smtClean="0"/>
              <a:pPr/>
              <a:t>2024/3/1</a:t>
            </a:fld>
            <a:endParaRPr lang="zh-TW" altLang="en-US"/>
          </a:p>
        </p:txBody>
      </p:sp>
      <p:sp>
        <p:nvSpPr>
          <p:cNvPr id="4" name="頁尾版面配置區 3"/>
          <p:cNvSpPr>
            <a:spLocks noGrp="1"/>
          </p:cNvSpPr>
          <p:nvPr>
            <p:ph type="ftr" sz="quarter" idx="2"/>
          </p:nvPr>
        </p:nvSpPr>
        <p:spPr>
          <a:xfrm>
            <a:off x="0" y="9429310"/>
            <a:ext cx="2945862" cy="495793"/>
          </a:xfrm>
          <a:prstGeom prst="rect">
            <a:avLst/>
          </a:prstGeom>
        </p:spPr>
        <p:txBody>
          <a:bodyPr vert="horz" lIns="88187" tIns="44093" rIns="88187" bIns="4409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299" y="9429310"/>
            <a:ext cx="2945862" cy="495793"/>
          </a:xfrm>
          <a:prstGeom prst="rect">
            <a:avLst/>
          </a:prstGeom>
        </p:spPr>
        <p:txBody>
          <a:bodyPr vert="horz" lIns="88187" tIns="44093" rIns="88187" bIns="44093" rtlCol="0" anchor="b"/>
          <a:lstStyle>
            <a:lvl1pPr algn="r">
              <a:defRPr sz="1200"/>
            </a:lvl1pPr>
          </a:lstStyle>
          <a:p>
            <a:fld id="{7B4A63F0-352C-4804-9B96-94842B7DEB21}" type="slidenum">
              <a:rPr lang="zh-TW" altLang="en-US" smtClean="0"/>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3"/>
            <a:ext cx="2946400" cy="496888"/>
          </a:xfrm>
          <a:prstGeom prst="rect">
            <a:avLst/>
          </a:prstGeom>
          <a:noFill/>
          <a:ln w="9525">
            <a:noFill/>
            <a:miter lim="800000"/>
            <a:headEnd/>
            <a:tailEnd/>
          </a:ln>
          <a:effectLst/>
        </p:spPr>
        <p:txBody>
          <a:bodyPr vert="horz" wrap="square" lIns="91151" tIns="45579" rIns="91151" bIns="45579" numCol="1" anchor="t" anchorCtr="0" compatLnSpc="1">
            <a:prstTxWarp prst="textNoShape">
              <a:avLst/>
            </a:prstTxWarp>
          </a:bodyPr>
          <a:lstStyle>
            <a:lvl1pPr defTabSz="912996">
              <a:defRPr sz="1200"/>
            </a:lvl1pPr>
          </a:lstStyle>
          <a:p>
            <a:pPr>
              <a:defRPr/>
            </a:pPr>
            <a:endParaRPr lang="en-US" altLang="zh-TW"/>
          </a:p>
        </p:txBody>
      </p:sp>
      <p:sp>
        <p:nvSpPr>
          <p:cNvPr id="14339" name="Rectangle 3"/>
          <p:cNvSpPr>
            <a:spLocks noGrp="1" noChangeArrowheads="1"/>
          </p:cNvSpPr>
          <p:nvPr>
            <p:ph type="dt" idx="1"/>
          </p:nvPr>
        </p:nvSpPr>
        <p:spPr bwMode="auto">
          <a:xfrm>
            <a:off x="3849698" y="3"/>
            <a:ext cx="2946400" cy="496888"/>
          </a:xfrm>
          <a:prstGeom prst="rect">
            <a:avLst/>
          </a:prstGeom>
          <a:noFill/>
          <a:ln w="9525">
            <a:noFill/>
            <a:miter lim="800000"/>
            <a:headEnd/>
            <a:tailEnd/>
          </a:ln>
          <a:effectLst/>
        </p:spPr>
        <p:txBody>
          <a:bodyPr vert="horz" wrap="square" lIns="91151" tIns="45579" rIns="91151" bIns="45579" numCol="1" anchor="t" anchorCtr="0" compatLnSpc="1">
            <a:prstTxWarp prst="textNoShape">
              <a:avLst/>
            </a:prstTxWarp>
          </a:bodyPr>
          <a:lstStyle>
            <a:lvl1pPr algn="r" defTabSz="912996">
              <a:defRPr sz="1200"/>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712788" y="746125"/>
            <a:ext cx="5373687" cy="37211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79466" y="4714891"/>
            <a:ext cx="5438775" cy="4467225"/>
          </a:xfrm>
          <a:prstGeom prst="rect">
            <a:avLst/>
          </a:prstGeom>
          <a:noFill/>
          <a:ln w="9525">
            <a:noFill/>
            <a:miter lim="800000"/>
            <a:headEnd/>
            <a:tailEnd/>
          </a:ln>
          <a:effectLst/>
        </p:spPr>
        <p:txBody>
          <a:bodyPr vert="horz" wrap="square" lIns="91151" tIns="45579" rIns="91151" bIns="4557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4342" name="Rectangle 6"/>
          <p:cNvSpPr>
            <a:spLocks noGrp="1" noChangeArrowheads="1"/>
          </p:cNvSpPr>
          <p:nvPr>
            <p:ph type="ftr" sz="quarter" idx="4"/>
          </p:nvPr>
        </p:nvSpPr>
        <p:spPr bwMode="auto">
          <a:xfrm>
            <a:off x="0" y="9428176"/>
            <a:ext cx="2946400" cy="496887"/>
          </a:xfrm>
          <a:prstGeom prst="rect">
            <a:avLst/>
          </a:prstGeom>
          <a:noFill/>
          <a:ln w="9525">
            <a:noFill/>
            <a:miter lim="800000"/>
            <a:headEnd/>
            <a:tailEnd/>
          </a:ln>
          <a:effectLst/>
        </p:spPr>
        <p:txBody>
          <a:bodyPr vert="horz" wrap="square" lIns="91151" tIns="45579" rIns="91151" bIns="45579" numCol="1" anchor="b" anchorCtr="0" compatLnSpc="1">
            <a:prstTxWarp prst="textNoShape">
              <a:avLst/>
            </a:prstTxWarp>
          </a:bodyPr>
          <a:lstStyle>
            <a:lvl1pPr defTabSz="912996">
              <a:defRPr sz="1200"/>
            </a:lvl1pPr>
          </a:lstStyle>
          <a:p>
            <a:pPr>
              <a:defRPr/>
            </a:pPr>
            <a:endParaRPr lang="en-US" altLang="zh-TW"/>
          </a:p>
        </p:txBody>
      </p:sp>
      <p:sp>
        <p:nvSpPr>
          <p:cNvPr id="14343" name="Rectangle 7"/>
          <p:cNvSpPr>
            <a:spLocks noGrp="1" noChangeArrowheads="1"/>
          </p:cNvSpPr>
          <p:nvPr>
            <p:ph type="sldNum" sz="quarter" idx="5"/>
          </p:nvPr>
        </p:nvSpPr>
        <p:spPr bwMode="auto">
          <a:xfrm>
            <a:off x="3849698" y="9428176"/>
            <a:ext cx="2946400" cy="496887"/>
          </a:xfrm>
          <a:prstGeom prst="rect">
            <a:avLst/>
          </a:prstGeom>
          <a:noFill/>
          <a:ln w="9525">
            <a:noFill/>
            <a:miter lim="800000"/>
            <a:headEnd/>
            <a:tailEnd/>
          </a:ln>
          <a:effectLst/>
        </p:spPr>
        <p:txBody>
          <a:bodyPr vert="horz" wrap="square" lIns="91151" tIns="45579" rIns="91151" bIns="45579" numCol="1" anchor="b" anchorCtr="0" compatLnSpc="1">
            <a:prstTxWarp prst="textNoShape">
              <a:avLst/>
            </a:prstTxWarp>
          </a:bodyPr>
          <a:lstStyle>
            <a:lvl1pPr algn="r" defTabSz="912996">
              <a:defRPr sz="1200"/>
            </a:lvl1pPr>
          </a:lstStyle>
          <a:p>
            <a:pPr>
              <a:defRPr/>
            </a:pPr>
            <a:fld id="{4C1F7877-323C-4718-976B-9133EC71A8D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4C1F7877-323C-4718-976B-9133EC71A8DC}" type="slidenum">
              <a:rPr lang="en-US" altLang="zh-TW" smtClean="0"/>
              <a:pPr>
                <a:defRPr/>
              </a:pPr>
              <a:t>6</a:t>
            </a:fld>
            <a:endParaRPr lang="en-US" altLang="zh-TW"/>
          </a:p>
        </p:txBody>
      </p:sp>
    </p:spTree>
    <p:extLst>
      <p:ext uri="{BB962C8B-B14F-4D97-AF65-F5344CB8AC3E}">
        <p14:creationId xmlns:p14="http://schemas.microsoft.com/office/powerpoint/2010/main" val="134076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4C1F7877-323C-4718-976B-9133EC71A8DC}" type="slidenum">
              <a:rPr lang="en-US" altLang="zh-TW" smtClean="0"/>
              <a:pPr>
                <a:defRPr/>
              </a:pPr>
              <a:t>7</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21"/>
          <p:cNvSpPr>
            <a:spLocks noGrp="1" noChangeArrowheads="1"/>
          </p:cNvSpPr>
          <p:nvPr>
            <p:ph type="sldNum" sz="quarter" idx="10"/>
          </p:nvPr>
        </p:nvSpPr>
        <p:spPr>
          <a:ln/>
        </p:spPr>
        <p:txBody>
          <a:bodyPr/>
          <a:lstStyle>
            <a:lvl1pPr>
              <a:defRPr/>
            </a:lvl1pPr>
          </a:lstStyle>
          <a:p>
            <a:pPr>
              <a:defRPr/>
            </a:pPr>
            <a:fld id="{01189CD9-B2AE-4B34-8AFE-A76E1A5D9AF6}"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95300" y="1600200"/>
            <a:ext cx="8915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1"/>
          <p:cNvSpPr>
            <a:spLocks noGrp="1" noChangeArrowheads="1"/>
          </p:cNvSpPr>
          <p:nvPr>
            <p:ph type="sldNum" sz="quarter" idx="10"/>
          </p:nvPr>
        </p:nvSpPr>
        <p:spPr>
          <a:ln/>
        </p:spPr>
        <p:txBody>
          <a:bodyPr/>
          <a:lstStyle>
            <a:lvl1pPr>
              <a:defRPr/>
            </a:lvl1pPr>
          </a:lstStyle>
          <a:p>
            <a:pPr>
              <a:defRPr/>
            </a:pPr>
            <a:fld id="{4A333FC3-A4F5-49CD-97F2-9A3675B64EC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38"/>
            <a:ext cx="653415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1"/>
          <p:cNvSpPr>
            <a:spLocks noGrp="1" noChangeArrowheads="1"/>
          </p:cNvSpPr>
          <p:nvPr>
            <p:ph type="sldNum" sz="quarter" idx="10"/>
          </p:nvPr>
        </p:nvSpPr>
        <p:spPr>
          <a:ln/>
        </p:spPr>
        <p:txBody>
          <a:bodyPr/>
          <a:lstStyle>
            <a:lvl1pPr>
              <a:defRPr/>
            </a:lvl1pPr>
          </a:lstStyle>
          <a:p>
            <a:pPr>
              <a:defRPr/>
            </a:pPr>
            <a:fld id="{1AFCD655-3CCA-4E46-95D5-21C3F74144C1}"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95300" y="1600200"/>
            <a:ext cx="89154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1"/>
          <p:cNvSpPr>
            <a:spLocks noGrp="1" noChangeArrowheads="1"/>
          </p:cNvSpPr>
          <p:nvPr>
            <p:ph type="sldNum" sz="quarter" idx="10"/>
          </p:nvPr>
        </p:nvSpPr>
        <p:spPr>
          <a:ln/>
        </p:spPr>
        <p:txBody>
          <a:bodyPr/>
          <a:lstStyle>
            <a:lvl1pPr>
              <a:defRPr/>
            </a:lvl1pPr>
          </a:lstStyle>
          <a:p>
            <a:pPr>
              <a:defRPr/>
            </a:pPr>
            <a:fld id="{99E1B140-C355-496A-B32E-01CFB68D593D}"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1"/>
          <p:cNvSpPr>
            <a:spLocks noGrp="1" noChangeArrowheads="1"/>
          </p:cNvSpPr>
          <p:nvPr>
            <p:ph type="sldNum" sz="quarter" idx="10"/>
          </p:nvPr>
        </p:nvSpPr>
        <p:spPr>
          <a:ln/>
        </p:spPr>
        <p:txBody>
          <a:bodyPr/>
          <a:lstStyle>
            <a:lvl1pPr>
              <a:defRPr/>
            </a:lvl1pPr>
          </a:lstStyle>
          <a:p>
            <a:pPr>
              <a:defRPr/>
            </a:pPr>
            <a:fld id="{33394559-5B51-49EF-91FE-FADD33614D24}"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1"/>
          <p:cNvSpPr>
            <a:spLocks noGrp="1" noChangeArrowheads="1"/>
          </p:cNvSpPr>
          <p:nvPr>
            <p:ph type="sldNum" sz="quarter" idx="10"/>
          </p:nvPr>
        </p:nvSpPr>
        <p:spPr>
          <a:ln/>
        </p:spPr>
        <p:txBody>
          <a:bodyPr/>
          <a:lstStyle>
            <a:lvl1pPr>
              <a:defRPr/>
            </a:lvl1pPr>
          </a:lstStyle>
          <a:p>
            <a:pPr>
              <a:defRPr/>
            </a:pPr>
            <a:fld id="{2245C2E0-7678-4438-9B62-9373D0B34E2C}"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1"/>
          <p:cNvSpPr>
            <a:spLocks noGrp="1" noChangeArrowheads="1"/>
          </p:cNvSpPr>
          <p:nvPr>
            <p:ph type="sldNum" sz="quarter" idx="10"/>
          </p:nvPr>
        </p:nvSpPr>
        <p:spPr>
          <a:ln/>
        </p:spPr>
        <p:txBody>
          <a:bodyPr/>
          <a:lstStyle>
            <a:lvl1pPr>
              <a:defRPr/>
            </a:lvl1pPr>
          </a:lstStyle>
          <a:p>
            <a:pPr>
              <a:defRPr/>
            </a:pPr>
            <a:fld id="{8BECE207-8ABB-47D3-80CD-9B3B62B3E125}"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Rectangle 21"/>
          <p:cNvSpPr>
            <a:spLocks noGrp="1" noChangeArrowheads="1"/>
          </p:cNvSpPr>
          <p:nvPr>
            <p:ph type="sldNum" sz="quarter" idx="10"/>
          </p:nvPr>
        </p:nvSpPr>
        <p:spPr>
          <a:ln/>
        </p:spPr>
        <p:txBody>
          <a:bodyPr/>
          <a:lstStyle>
            <a:lvl1pPr>
              <a:defRPr/>
            </a:lvl1pPr>
          </a:lstStyle>
          <a:p>
            <a:pPr>
              <a:defRPr/>
            </a:pPr>
            <a:fld id="{60060931-BC68-4EA7-9297-8D7E69FE2A78}"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CACB59C9-154E-48AF-B7BA-35DBC2E267B7}"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1"/>
          <p:cNvSpPr>
            <a:spLocks noGrp="1" noChangeArrowheads="1"/>
          </p:cNvSpPr>
          <p:nvPr>
            <p:ph type="sldNum" sz="quarter" idx="10"/>
          </p:nvPr>
        </p:nvSpPr>
        <p:spPr>
          <a:ln/>
        </p:spPr>
        <p:txBody>
          <a:bodyPr/>
          <a:lstStyle>
            <a:lvl1pPr>
              <a:defRPr/>
            </a:lvl1pPr>
          </a:lstStyle>
          <a:p>
            <a:pPr>
              <a:defRPr/>
            </a:pPr>
            <a:fld id="{74E0D02A-12F8-4DC8-AE73-AAAC2572C432}"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1"/>
          <p:cNvSpPr>
            <a:spLocks noGrp="1" noChangeArrowheads="1"/>
          </p:cNvSpPr>
          <p:nvPr>
            <p:ph type="sldNum" sz="quarter" idx="10"/>
          </p:nvPr>
        </p:nvSpPr>
        <p:spPr>
          <a:ln/>
        </p:spPr>
        <p:txBody>
          <a:bodyPr/>
          <a:lstStyle>
            <a:lvl1pPr>
              <a:defRPr/>
            </a:lvl1pPr>
          </a:lstStyle>
          <a:p>
            <a:pPr>
              <a:defRPr/>
            </a:pPr>
            <a:fld id="{82559C6C-7B11-4384-AB77-7C7C0ED71652}"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userDrawn="1"/>
        </p:nvSpPr>
        <p:spPr bwMode="auto">
          <a:xfrm>
            <a:off x="634175" y="836712"/>
            <a:ext cx="8640000" cy="0"/>
          </a:xfrm>
          <a:prstGeom prst="line">
            <a:avLst/>
          </a:prstGeom>
          <a:noFill/>
          <a:ln w="38100">
            <a:solidFill>
              <a:srgbClr val="FF0000"/>
            </a:solidFill>
            <a:round/>
            <a:headEnd/>
            <a:tailEnd/>
          </a:ln>
          <a:effectLst/>
        </p:spPr>
        <p:txBody>
          <a:bodyPr/>
          <a:lstStyle/>
          <a:p>
            <a:pPr>
              <a:defRPr/>
            </a:pPr>
            <a:endParaRPr lang="zh-TW" altLang="en-US"/>
          </a:p>
        </p:txBody>
      </p:sp>
      <p:sp>
        <p:nvSpPr>
          <p:cNvPr id="1045" name="Rectangle 21"/>
          <p:cNvSpPr>
            <a:spLocks noGrp="1" noChangeArrowheads="1"/>
          </p:cNvSpPr>
          <p:nvPr>
            <p:ph type="sldNum" sz="quarter" idx="4"/>
          </p:nvPr>
        </p:nvSpPr>
        <p:spPr bwMode="auto">
          <a:xfrm>
            <a:off x="9274175" y="6700838"/>
            <a:ext cx="631825" cy="152400"/>
          </a:xfrm>
          <a:prstGeom prst="rect">
            <a:avLst/>
          </a:prstGeom>
          <a:noFill/>
          <a:ln w="9525">
            <a:noFill/>
            <a:miter lim="800000"/>
            <a:headEnd/>
            <a:tailEnd/>
          </a:ln>
          <a:effectLst/>
        </p:spPr>
        <p:txBody>
          <a:bodyPr vert="horz" wrap="square" lIns="0" tIns="0" rIns="0" bIns="0" numCol="1" anchor="ctr" anchorCtr="1" compatLnSpc="1">
            <a:prstTxWarp prst="textNoShape">
              <a:avLst/>
            </a:prstTxWarp>
            <a:spAutoFit/>
          </a:bodyPr>
          <a:lstStyle>
            <a:lvl1pPr algn="r">
              <a:defRPr sz="1000">
                <a:latin typeface="Calibri" pitchFamily="34" charset="0"/>
              </a:defRPr>
            </a:lvl1pPr>
          </a:lstStyle>
          <a:p>
            <a:pPr>
              <a:defRPr/>
            </a:pPr>
            <a:fld id="{AD25B106-281A-4B67-B0DA-2CB7C86D53E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73125" rtl="0" eaLnBrk="0" fontAlgn="base" hangingPunct="0">
        <a:spcBef>
          <a:spcPct val="0"/>
        </a:spcBef>
        <a:spcAft>
          <a:spcPct val="0"/>
        </a:spcAft>
        <a:defRPr kumimoji="1" sz="3800" b="1">
          <a:solidFill>
            <a:schemeClr val="tx2"/>
          </a:solidFill>
          <a:latin typeface="+mj-lt"/>
          <a:ea typeface="+mj-ea"/>
          <a:cs typeface="+mj-cs"/>
        </a:defRPr>
      </a:lvl1pPr>
      <a:lvl2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2pPr>
      <a:lvl3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3pPr>
      <a:lvl4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4pPr>
      <a:lvl5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5pPr>
      <a:lvl6pPr marL="4572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6pPr>
      <a:lvl7pPr marL="9144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7pPr>
      <a:lvl8pPr marL="13716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8pPr>
      <a:lvl9pPr marL="18288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9pPr>
    </p:titleStyle>
    <p:bodyStyle>
      <a:lvl1pPr marL="347663" indent="-347663" algn="l" defTabSz="873125" rtl="0" eaLnBrk="0" fontAlgn="base" hangingPunct="0">
        <a:spcBef>
          <a:spcPct val="25000"/>
        </a:spcBef>
        <a:spcAft>
          <a:spcPct val="0"/>
        </a:spcAft>
        <a:buChar char="•"/>
        <a:defRPr kumimoji="1" sz="2600" b="1">
          <a:solidFill>
            <a:schemeClr val="tx1"/>
          </a:solidFill>
          <a:latin typeface="+mn-lt"/>
          <a:ea typeface="+mn-ea"/>
          <a:cs typeface="+mn-cs"/>
        </a:defRPr>
      </a:lvl1pPr>
      <a:lvl2pPr marL="860425" indent="-342900" algn="l" defTabSz="873125" rtl="0" eaLnBrk="0" fontAlgn="base" hangingPunct="0">
        <a:spcBef>
          <a:spcPct val="25000"/>
        </a:spcBef>
        <a:spcAft>
          <a:spcPct val="0"/>
        </a:spcAft>
        <a:buChar char="–"/>
        <a:defRPr kumimoji="1" sz="2300">
          <a:solidFill>
            <a:schemeClr val="tx1"/>
          </a:solidFill>
          <a:latin typeface="+mn-lt"/>
          <a:ea typeface="+mn-ea"/>
        </a:defRPr>
      </a:lvl2pPr>
      <a:lvl3pPr marL="1416050" indent="-217488" algn="l" defTabSz="873125" rtl="0" eaLnBrk="0" fontAlgn="base" hangingPunct="0">
        <a:spcBef>
          <a:spcPct val="20000"/>
        </a:spcBef>
        <a:spcAft>
          <a:spcPct val="0"/>
        </a:spcAft>
        <a:buChar char="•"/>
        <a:defRPr kumimoji="1" sz="2300">
          <a:solidFill>
            <a:schemeClr val="tx1"/>
          </a:solidFill>
          <a:latin typeface="Arial" charset="0"/>
          <a:ea typeface="+mn-ea"/>
        </a:defRPr>
      </a:lvl3pPr>
      <a:lvl4pPr marL="1806575" indent="-220663" algn="l" defTabSz="873125" rtl="0" eaLnBrk="0" fontAlgn="base" hangingPunct="0">
        <a:spcBef>
          <a:spcPct val="20000"/>
        </a:spcBef>
        <a:spcAft>
          <a:spcPct val="0"/>
        </a:spcAft>
        <a:buChar char="–"/>
        <a:defRPr kumimoji="1" sz="1900">
          <a:solidFill>
            <a:schemeClr val="tx1"/>
          </a:solidFill>
          <a:latin typeface="Arial" charset="0"/>
          <a:ea typeface="+mn-ea"/>
        </a:defRPr>
      </a:lvl4pPr>
      <a:lvl5pPr marL="2195513" indent="-217488" algn="l" defTabSz="873125" rtl="0" eaLnBrk="0" fontAlgn="base" hangingPunct="0">
        <a:spcBef>
          <a:spcPct val="20000"/>
        </a:spcBef>
        <a:spcAft>
          <a:spcPct val="0"/>
        </a:spcAft>
        <a:buChar char="»"/>
        <a:defRPr kumimoji="1" sz="1900">
          <a:solidFill>
            <a:schemeClr val="tx1"/>
          </a:solidFill>
          <a:latin typeface="Arial" charset="0"/>
          <a:ea typeface="+mn-ea"/>
        </a:defRPr>
      </a:lvl5pPr>
      <a:lvl6pPr marL="2652713" indent="-217488" algn="l" defTabSz="873125" rtl="0" fontAlgn="base">
        <a:spcBef>
          <a:spcPct val="20000"/>
        </a:spcBef>
        <a:spcAft>
          <a:spcPct val="0"/>
        </a:spcAft>
        <a:buChar char="»"/>
        <a:defRPr kumimoji="1" sz="1900">
          <a:solidFill>
            <a:schemeClr val="tx1"/>
          </a:solidFill>
          <a:latin typeface="Arial" charset="0"/>
          <a:ea typeface="+mn-ea"/>
        </a:defRPr>
      </a:lvl6pPr>
      <a:lvl7pPr marL="3109913" indent="-217488" algn="l" defTabSz="873125" rtl="0" fontAlgn="base">
        <a:spcBef>
          <a:spcPct val="20000"/>
        </a:spcBef>
        <a:spcAft>
          <a:spcPct val="0"/>
        </a:spcAft>
        <a:buChar char="»"/>
        <a:defRPr kumimoji="1" sz="1900">
          <a:solidFill>
            <a:schemeClr val="tx1"/>
          </a:solidFill>
          <a:latin typeface="Arial" charset="0"/>
          <a:ea typeface="+mn-ea"/>
        </a:defRPr>
      </a:lvl7pPr>
      <a:lvl8pPr marL="3567113" indent="-217488" algn="l" defTabSz="873125" rtl="0" fontAlgn="base">
        <a:spcBef>
          <a:spcPct val="20000"/>
        </a:spcBef>
        <a:spcAft>
          <a:spcPct val="0"/>
        </a:spcAft>
        <a:buChar char="»"/>
        <a:defRPr kumimoji="1" sz="1900">
          <a:solidFill>
            <a:schemeClr val="tx1"/>
          </a:solidFill>
          <a:latin typeface="Arial" charset="0"/>
          <a:ea typeface="+mn-ea"/>
        </a:defRPr>
      </a:lvl8pPr>
      <a:lvl9pPr marL="4024313" indent="-217488" algn="l" defTabSz="873125" rtl="0" fontAlgn="base">
        <a:spcBef>
          <a:spcPct val="20000"/>
        </a:spcBef>
        <a:spcAft>
          <a:spcPct val="0"/>
        </a:spcAft>
        <a:buChar char="»"/>
        <a:defRPr kumimoji="1" sz="1900">
          <a:solidFill>
            <a:schemeClr val="tx1"/>
          </a:solidFill>
          <a:latin typeface="Arial"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一張含有 室內, 牆, 室內設計, 視窗 的圖片&#10;&#10;自動產生的描述">
            <a:extLst>
              <a:ext uri="{FF2B5EF4-FFF2-40B4-BE49-F238E27FC236}">
                <a16:creationId xmlns:a16="http://schemas.microsoft.com/office/drawing/2014/main" id="{3D38E762-367B-3C1E-8F3F-93C41AC018FB}"/>
              </a:ext>
            </a:extLst>
          </p:cNvPr>
          <p:cNvPicPr preferRelativeResize="0">
            <a:picLocks/>
          </p:cNvPicPr>
          <p:nvPr/>
        </p:nvPicPr>
        <p:blipFill rotWithShape="1">
          <a:blip r:embed="rId2" cstate="print">
            <a:extLst>
              <a:ext uri="{28A0092B-C50C-407E-A947-70E740481C1C}">
                <a14:useLocalDpi xmlns:a14="http://schemas.microsoft.com/office/drawing/2010/main" val="0"/>
              </a:ext>
            </a:extLst>
          </a:blip>
          <a:srcRect l="9946" r="11751"/>
          <a:stretch/>
        </p:blipFill>
        <p:spPr>
          <a:xfrm>
            <a:off x="633215" y="549000"/>
            <a:ext cx="8640960" cy="5760000"/>
          </a:xfrm>
          <a:prstGeom prst="rect">
            <a:avLst/>
          </a:prstGeom>
        </p:spPr>
      </p:pic>
      <p:sp>
        <p:nvSpPr>
          <p:cNvPr id="2053" name="Text Box 34"/>
          <p:cNvSpPr txBox="1">
            <a:spLocks noChangeArrowheads="1"/>
          </p:cNvSpPr>
          <p:nvPr/>
        </p:nvSpPr>
        <p:spPr bwMode="auto">
          <a:xfrm>
            <a:off x="8191825" y="6077613"/>
            <a:ext cx="1080000" cy="223261"/>
          </a:xfrm>
          <a:prstGeom prst="rect">
            <a:avLst/>
          </a:prstGeom>
          <a:noFill/>
          <a:ln w="6350">
            <a:noFill/>
            <a:miter lim="800000"/>
            <a:headEnd/>
            <a:tailEnd/>
          </a:ln>
        </p:spPr>
        <p:txBody>
          <a:bodyPr wrap="square" lIns="34351" tIns="34351" rIns="108000" bIns="34351" anchor="ctr">
            <a:spAutoFit/>
          </a:bodyPr>
          <a:lstStyle/>
          <a:p>
            <a:pPr algn="r" defTabSz="873125">
              <a:spcBef>
                <a:spcPct val="25000"/>
              </a:spcBef>
            </a:pPr>
            <a:r>
              <a:rPr lang="zh-TW" altLang="en-US" sz="1000" b="1" dirty="0">
                <a:solidFill>
                  <a:schemeClr val="bg1"/>
                </a:solidFill>
                <a:latin typeface="微軟正黑體" pitchFamily="34" charset="-120"/>
                <a:ea typeface="微軟正黑體" pitchFamily="34" charset="-120"/>
              </a:rPr>
              <a:t>華固頂滙</a:t>
            </a:r>
          </a:p>
        </p:txBody>
      </p:sp>
      <p:sp>
        <p:nvSpPr>
          <p:cNvPr id="6" name="投影片編號版面配置區 5"/>
          <p:cNvSpPr>
            <a:spLocks noGrp="1"/>
          </p:cNvSpPr>
          <p:nvPr>
            <p:ph type="sldNum" sz="quarter" idx="10"/>
          </p:nvPr>
        </p:nvSpPr>
        <p:spPr>
          <a:xfrm>
            <a:off x="9345613" y="6669088"/>
            <a:ext cx="560387" cy="152400"/>
          </a:xfrm>
        </p:spPr>
        <p:txBody>
          <a:bodyPr/>
          <a:lstStyle/>
          <a:p>
            <a:pPr>
              <a:defRPr/>
            </a:pPr>
            <a:fld id="{01189CD9-B2AE-4B34-8AFE-A76E1A5D9AF6}" type="slidenum">
              <a:rPr lang="en-US" altLang="zh-TW" smtClean="0"/>
              <a:pPr>
                <a:defRPr/>
              </a:pPr>
              <a:t>1</a:t>
            </a:fld>
            <a:endParaRPr lang="en-US" altLang="zh-TW" dirty="0"/>
          </a:p>
        </p:txBody>
      </p:sp>
      <p:sp>
        <p:nvSpPr>
          <p:cNvPr id="9" name="文字方塊 8"/>
          <p:cNvSpPr txBox="1"/>
          <p:nvPr/>
        </p:nvSpPr>
        <p:spPr>
          <a:xfrm>
            <a:off x="2648173" y="5725421"/>
            <a:ext cx="2541328" cy="580534"/>
          </a:xfrm>
          <a:prstGeom prst="rect">
            <a:avLst/>
          </a:prstGeom>
          <a:noFill/>
        </p:spPr>
        <p:txBody>
          <a:bodyPr wrap="none" lIns="36000" tIns="36000" rIns="36000" bIns="36000" rtlCol="0">
            <a:spAutoFit/>
          </a:bodyPr>
          <a:lstStyle/>
          <a:p>
            <a:r>
              <a:rPr lang="zh-TW" altLang="en-US" sz="3300" b="1" dirty="0">
                <a:solidFill>
                  <a:schemeClr val="bg1"/>
                </a:solidFill>
                <a:latin typeface="微軟正黑體" pitchFamily="34" charset="-120"/>
                <a:ea typeface="微軟正黑體" pitchFamily="34" charset="-120"/>
              </a:rPr>
              <a:t>華固建設</a:t>
            </a:r>
            <a:r>
              <a:rPr lang="en-US" altLang="zh-TW" sz="1600" b="1" dirty="0">
                <a:solidFill>
                  <a:schemeClr val="bg1"/>
                </a:solidFill>
                <a:latin typeface="微軟正黑體" pitchFamily="34" charset="-120"/>
                <a:ea typeface="微軟正黑體" pitchFamily="34" charset="-120"/>
              </a:rPr>
              <a:t>2024Q1</a:t>
            </a:r>
            <a:endParaRPr lang="zh-TW" altLang="en-US" sz="1600" b="1" dirty="0">
              <a:solidFill>
                <a:schemeClr val="bg1"/>
              </a:solidFill>
              <a:latin typeface="微軟正黑體" pitchFamily="34" charset="-120"/>
              <a:ea typeface="微軟正黑體" pitchFamily="34" charset="-120"/>
            </a:endParaRPr>
          </a:p>
        </p:txBody>
      </p:sp>
      <p:pic>
        <p:nvPicPr>
          <p:cNvPr id="10" name="圖片 9" descr="Huaku藝術體Logo(白)-01.png"/>
          <p:cNvPicPr>
            <a:picLocks noChangeAspect="1"/>
          </p:cNvPicPr>
          <p:nvPr/>
        </p:nvPicPr>
        <p:blipFill>
          <a:blip r:embed="rId3" cstate="print"/>
          <a:stretch>
            <a:fillRect/>
          </a:stretch>
        </p:blipFill>
        <p:spPr>
          <a:xfrm>
            <a:off x="631825" y="5590979"/>
            <a:ext cx="2082162"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a:xfrm>
            <a:off x="9345613" y="6668050"/>
            <a:ext cx="560387" cy="152400"/>
          </a:xfrm>
        </p:spPr>
        <p:txBody>
          <a:bodyPr/>
          <a:lstStyle/>
          <a:p>
            <a:pPr>
              <a:defRPr/>
            </a:pPr>
            <a:fld id="{99E1B140-C355-496A-B32E-01CFB68D593D}" type="slidenum">
              <a:rPr lang="en-US" altLang="zh-TW" smtClean="0"/>
              <a:pPr>
                <a:defRPr/>
              </a:pPr>
              <a:t>10</a:t>
            </a:fld>
            <a:endParaRPr lang="en-US" altLang="zh-TW"/>
          </a:p>
        </p:txBody>
      </p:sp>
      <p:sp>
        <p:nvSpPr>
          <p:cNvPr id="6"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marL="0" marR="0" lvl="0" indent="0" algn="ctr" defTabSz="873125"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個案執行時程表</a:t>
            </a:r>
          </a:p>
        </p:txBody>
      </p:sp>
      <p:pic>
        <p:nvPicPr>
          <p:cNvPr id="3" name="圖片 2">
            <a:extLst>
              <a:ext uri="{FF2B5EF4-FFF2-40B4-BE49-F238E27FC236}">
                <a16:creationId xmlns:a16="http://schemas.microsoft.com/office/drawing/2014/main" id="{C84BFC8D-9E7B-78B9-58CF-800E38E14D99}"/>
              </a:ext>
            </a:extLst>
          </p:cNvPr>
          <p:cNvPicPr preferRelativeResize="0">
            <a:picLocks/>
          </p:cNvPicPr>
          <p:nvPr/>
        </p:nvPicPr>
        <p:blipFill>
          <a:blip r:embed="rId2"/>
          <a:stretch>
            <a:fillRect/>
          </a:stretch>
        </p:blipFill>
        <p:spPr>
          <a:xfrm>
            <a:off x="634175" y="908050"/>
            <a:ext cx="8640000" cy="57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altLang="zh-TW" sz="4600" dirty="0">
                <a:latin typeface="微軟正黑體" pitchFamily="34" charset="-120"/>
                <a:ea typeface="微軟正黑體" pitchFamily="34" charset="-120"/>
              </a:rPr>
              <a:t>Q &amp; 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Grp="1" noChangeArrowheads="1"/>
          </p:cNvSpPr>
          <p:nvPr>
            <p:ph type="title"/>
          </p:nvPr>
        </p:nvSpPr>
        <p:spPr bwMode="auto">
          <a:xfrm>
            <a:off x="634175" y="116632"/>
            <a:ext cx="8640000" cy="688256"/>
          </a:xfrm>
          <a:noFill/>
          <a:ln>
            <a:miter lim="800000"/>
            <a:headEnd/>
            <a:tailEnd/>
          </a:ln>
        </p:spPr>
        <p:txBody>
          <a:bodyPr vert="horz" wrap="square" lIns="36000" tIns="36000" rIns="36000" bIns="36000" numCol="1" anchor="ctr" anchorCtr="1" compatLnSpc="1">
            <a:prstTxWarp prst="textNoShape">
              <a:avLst/>
            </a:prstTxWarp>
            <a:spAutoFit/>
          </a:bodyPr>
          <a:lstStyle/>
          <a:p>
            <a:pPr eaLnBrk="1" hangingPunct="1"/>
            <a:r>
              <a:rPr lang="zh-TW" altLang="en-US" sz="4000" dirty="0">
                <a:latin typeface="微軟正黑體" pitchFamily="34" charset="-120"/>
                <a:ea typeface="微軟正黑體" pitchFamily="34" charset="-120"/>
              </a:rPr>
              <a:t>免責聲明</a:t>
            </a:r>
          </a:p>
        </p:txBody>
      </p:sp>
      <p:sp>
        <p:nvSpPr>
          <p:cNvPr id="4" name="投影片編號版面配置區 3"/>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2</a:t>
            </a:fld>
            <a:endParaRPr lang="en-US" altLang="zh-TW" dirty="0"/>
          </a:p>
        </p:txBody>
      </p:sp>
      <p:sp>
        <p:nvSpPr>
          <p:cNvPr id="5" name="Rectangle 2"/>
          <p:cNvSpPr txBox="1">
            <a:spLocks noChangeArrowheads="1"/>
          </p:cNvSpPr>
          <p:nvPr/>
        </p:nvSpPr>
        <p:spPr bwMode="auto">
          <a:xfrm>
            <a:off x="631825" y="908050"/>
            <a:ext cx="8642350" cy="3996854"/>
          </a:xfrm>
          <a:prstGeom prst="rect">
            <a:avLst/>
          </a:prstGeom>
          <a:noFill/>
          <a:ln>
            <a:miter lim="800000"/>
            <a:headEnd/>
            <a:tailEnd/>
          </a:ln>
        </p:spPr>
        <p:txBody>
          <a:bodyPr vert="horz" wrap="square" lIns="36000" tIns="36000" rIns="36000" bIns="36000" numCol="1" anchor="t" anchorCtr="0" compatLnSpc="1">
            <a:prstTxWarp prst="textNoShape">
              <a:avLst/>
            </a:prstTxWarp>
            <a:spAutoFit/>
          </a:bodyPr>
          <a:lstStyle/>
          <a:p>
            <a:pPr marL="358775" indent="-358775" defTabSz="873125">
              <a:spcBef>
                <a:spcPts val="600"/>
              </a:spcBef>
              <a:buFont typeface="Wingdings" pitchFamily="2" charset="2"/>
              <a:buChar char="Ø"/>
            </a:pPr>
            <a:r>
              <a:rPr lang="zh-TW" altLang="en-US" sz="2000" kern="0" dirty="0">
                <a:solidFill>
                  <a:schemeClr val="tx2"/>
                </a:solidFill>
                <a:latin typeface="微軟正黑體" pitchFamily="34" charset="-120"/>
                <a:ea typeface="微軟正黑體" pitchFamily="34" charset="-120"/>
              </a:rPr>
              <a:t>本簡報及同時發佈之相關訊息所提及之前瞻性資訊，係本公司基於公司資料及整體經濟發展狀況所得之資訊。</a:t>
            </a:r>
            <a:endParaRPr lang="en-US" altLang="zh-TW" sz="2000" kern="0" dirty="0">
              <a:solidFill>
                <a:schemeClr val="tx2"/>
              </a:solidFill>
              <a:latin typeface="微軟正黑體" pitchFamily="34" charset="-120"/>
              <a:ea typeface="微軟正黑體" pitchFamily="34" charset="-120"/>
            </a:endParaRPr>
          </a:p>
          <a:p>
            <a:pPr marL="358775" indent="-358775" defTabSz="873125">
              <a:spcBef>
                <a:spcPts val="600"/>
              </a:spcBef>
              <a:buFont typeface="Wingdings" pitchFamily="2" charset="2"/>
              <a:buChar char="Ø"/>
            </a:pPr>
            <a:r>
              <a:rPr lang="zh-TW" altLang="en-US" sz="2000" kern="0" dirty="0">
                <a:solidFill>
                  <a:schemeClr val="tx2"/>
                </a:solidFill>
                <a:latin typeface="微軟正黑體" pitchFamily="34" charset="-120"/>
                <a:ea typeface="微軟正黑體" pitchFamily="34" charset="-120"/>
              </a:rPr>
              <a:t>此類前瞻性資訊將受風險、不確定性與推論所影響，部份將超出我們的控制之外，實際結果可能與這些前瞻性資訊大不相同。其原因可能來自於各種因素，包括但不限於原物料成本增加、市場需求、各種政策法令與金融經濟現況之改變以及其他非本公司所能控制之風險等因素。</a:t>
            </a:r>
            <a:endParaRPr lang="en-US" altLang="zh-TW" sz="2000" kern="0" dirty="0">
              <a:solidFill>
                <a:schemeClr val="tx2"/>
              </a:solidFill>
              <a:latin typeface="微軟正黑體" pitchFamily="34" charset="-120"/>
              <a:ea typeface="微軟正黑體" pitchFamily="34" charset="-120"/>
            </a:endParaRPr>
          </a:p>
          <a:p>
            <a:pPr marL="358775" indent="-358775" defTabSz="873125">
              <a:spcBef>
                <a:spcPts val="600"/>
              </a:spcBef>
              <a:buFont typeface="Wingdings" pitchFamily="2" charset="2"/>
              <a:buChar char="Ø"/>
            </a:pPr>
            <a:r>
              <a:rPr lang="zh-TW" altLang="en-US" sz="2000" kern="0" dirty="0">
                <a:solidFill>
                  <a:schemeClr val="tx2"/>
                </a:solidFill>
                <a:latin typeface="微軟正黑體" pitchFamily="34" charset="-120"/>
                <a:ea typeface="微軟正黑體" pitchFamily="34" charset="-120"/>
              </a:rPr>
              <a:t>本簡報資料中所提供之資訊並未明示或暗示的表達或保證其具有正確性、完整性或可靠性，亦不代表本公司、產業狀況或後續重大發展的完整論敘述。對未來的展望，反應本公司截至目前為止對於未來的看法，對於這些看法，未來或有任何變更或調整時，本公司並不保證本簡報資料之正確性，且不負有更新或修正本簡報資料內容之責任。</a:t>
            </a:r>
            <a:endParaRPr lang="en-US" altLang="zh-TW" sz="2000" kern="0" dirty="0">
              <a:solidFill>
                <a:schemeClr val="tx2"/>
              </a:solidFill>
              <a:latin typeface="微軟正黑體" pitchFamily="34" charset="-120"/>
              <a:ea typeface="微軟正黑體" pitchFamily="34" charset="-120"/>
            </a:endParaRPr>
          </a:p>
          <a:p>
            <a:pPr marL="358775" indent="-358775" defTabSz="873125">
              <a:spcBef>
                <a:spcPts val="600"/>
              </a:spcBef>
              <a:buFont typeface="Wingdings" pitchFamily="2" charset="2"/>
              <a:buChar char="Ø"/>
            </a:pPr>
            <a:r>
              <a:rPr lang="zh-TW" altLang="en-US" sz="2000" kern="0" dirty="0">
                <a:solidFill>
                  <a:schemeClr val="tx2"/>
                </a:solidFill>
                <a:latin typeface="微軟正黑體" pitchFamily="34" charset="-120"/>
                <a:ea typeface="微軟正黑體" pitchFamily="34" charset="-120"/>
              </a:rPr>
              <a:t>本簡報及其內容未經本公司書面許可，任何第三者不得任意取用。</a:t>
            </a:r>
            <a:endParaRPr kumimoji="1" lang="en-US" altLang="zh-TW" sz="20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2"/>
          <p:cNvSpPr>
            <a:spLocks noGrp="1" noChangeArrowheads="1"/>
          </p:cNvSpPr>
          <p:nvPr>
            <p:ph type="title"/>
          </p:nvPr>
        </p:nvSpPr>
        <p:spPr bwMode="auto">
          <a:xfrm>
            <a:off x="634175" y="116632"/>
            <a:ext cx="8640000" cy="688256"/>
          </a:xfrm>
          <a:noFill/>
          <a:ln>
            <a:miter lim="800000"/>
            <a:headEnd/>
            <a:tailEnd/>
          </a:ln>
        </p:spPr>
        <p:txBody>
          <a:bodyPr vert="horz" wrap="square" lIns="36000" tIns="36000" rIns="36000" bIns="36000" numCol="1" anchor="ctr" anchorCtr="1" compatLnSpc="1">
            <a:prstTxWarp prst="textNoShape">
              <a:avLst/>
            </a:prstTxWarp>
            <a:spAutoFit/>
          </a:bodyPr>
          <a:lstStyle/>
          <a:p>
            <a:pPr eaLnBrk="1" hangingPunct="1"/>
            <a:r>
              <a:rPr lang="zh-TW" altLang="en-US" sz="4000" dirty="0">
                <a:latin typeface="微軟正黑體" pitchFamily="34" charset="-120"/>
                <a:ea typeface="微軟正黑體" pitchFamily="34" charset="-120"/>
              </a:rPr>
              <a:t>財務數據</a:t>
            </a:r>
          </a:p>
        </p:txBody>
      </p:sp>
      <p:sp>
        <p:nvSpPr>
          <p:cNvPr id="7" name="投影片編號版面配置區 6"/>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3</a:t>
            </a:fld>
            <a:endParaRPr lang="en-US" altLang="zh-TW" dirty="0"/>
          </a:p>
        </p:txBody>
      </p:sp>
      <p:pic>
        <p:nvPicPr>
          <p:cNvPr id="3" name="圖片 2">
            <a:extLst>
              <a:ext uri="{FF2B5EF4-FFF2-40B4-BE49-F238E27FC236}">
                <a16:creationId xmlns:a16="http://schemas.microsoft.com/office/drawing/2014/main" id="{D1C132DE-EDB7-9DCB-6531-D1E003F19223}"/>
              </a:ext>
            </a:extLst>
          </p:cNvPr>
          <p:cNvPicPr>
            <a:picLocks noChangeAspect="1"/>
          </p:cNvPicPr>
          <p:nvPr/>
        </p:nvPicPr>
        <p:blipFill>
          <a:blip r:embed="rId2"/>
          <a:stretch>
            <a:fillRect/>
          </a:stretch>
        </p:blipFill>
        <p:spPr>
          <a:xfrm>
            <a:off x="634175" y="908050"/>
            <a:ext cx="8640000" cy="35984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2"/>
          <p:cNvSpPr>
            <a:spLocks noGrp="1" noChangeArrowheads="1"/>
          </p:cNvSpPr>
          <p:nvPr>
            <p:ph type="title"/>
          </p:nvPr>
        </p:nvSpPr>
        <p:spPr bwMode="auto">
          <a:xfrm>
            <a:off x="634175" y="116632"/>
            <a:ext cx="8640000" cy="688256"/>
          </a:xfrm>
          <a:noFill/>
          <a:ln>
            <a:miter lim="800000"/>
            <a:headEnd/>
            <a:tailEnd/>
          </a:ln>
        </p:spPr>
        <p:txBody>
          <a:bodyPr vert="horz" wrap="square" lIns="36000" tIns="36000" rIns="36000" bIns="36000" numCol="1" anchor="ctr" anchorCtr="1" compatLnSpc="1">
            <a:prstTxWarp prst="textNoShape">
              <a:avLst/>
            </a:prstTxWarp>
            <a:spAutoFit/>
          </a:bodyPr>
          <a:lstStyle/>
          <a:p>
            <a:pPr eaLnBrk="1" hangingPunct="1"/>
            <a:r>
              <a:rPr lang="zh-TW" altLang="en-US" sz="4000" dirty="0">
                <a:latin typeface="微軟正黑體" pitchFamily="34" charset="-120"/>
                <a:ea typeface="微軟正黑體" pitchFamily="34" charset="-120"/>
              </a:rPr>
              <a:t>股利政策</a:t>
            </a:r>
          </a:p>
        </p:txBody>
      </p:sp>
      <p:sp>
        <p:nvSpPr>
          <p:cNvPr id="7" name="投影片編號版面配置區 6"/>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4</a:t>
            </a:fld>
            <a:endParaRPr lang="en-US" altLang="zh-TW" dirty="0"/>
          </a:p>
        </p:txBody>
      </p:sp>
      <p:sp>
        <p:nvSpPr>
          <p:cNvPr id="8" name="Rectangle 2"/>
          <p:cNvSpPr txBox="1">
            <a:spLocks noChangeArrowheads="1"/>
          </p:cNvSpPr>
          <p:nvPr/>
        </p:nvSpPr>
        <p:spPr bwMode="auto">
          <a:xfrm>
            <a:off x="622425" y="2852936"/>
            <a:ext cx="8637650" cy="2519527"/>
          </a:xfrm>
          <a:prstGeom prst="rect">
            <a:avLst/>
          </a:prstGeom>
          <a:noFill/>
          <a:ln>
            <a:miter lim="800000"/>
            <a:headEnd/>
            <a:tailEnd/>
          </a:ln>
        </p:spPr>
        <p:txBody>
          <a:bodyPr vert="horz" wrap="square" lIns="36000" tIns="36000" rIns="36000" bIns="36000" numCol="1" anchor="t" anchorCtr="0" compatLnSpc="1">
            <a:prstTxWarp prst="textNoShape">
              <a:avLst/>
            </a:prstTxWarp>
            <a:spAutoFit/>
          </a:bodyPr>
          <a:lstStyle/>
          <a:p>
            <a:pPr marL="358775" indent="-358775" defTabSz="873125">
              <a:spcBef>
                <a:spcPts val="600"/>
              </a:spcBef>
              <a:buFont typeface="Wingdings" pitchFamily="2" charset="2"/>
              <a:buChar char="Ø"/>
            </a:pPr>
            <a:r>
              <a:rPr lang="zh-TW" altLang="en-US" sz="2800" kern="0" dirty="0">
                <a:solidFill>
                  <a:schemeClr val="tx2"/>
                </a:solidFill>
                <a:latin typeface="微軟正黑體" pitchFamily="34" charset="-120"/>
                <a:ea typeface="微軟正黑體" pitchFamily="34" charset="-120"/>
                <a:cs typeface="+mj-cs"/>
              </a:rPr>
              <a:t>各年股東紅利總額不低於本期可分配盈餘</a:t>
            </a:r>
            <a:r>
              <a:rPr lang="zh-TW" altLang="en-US" sz="2800" kern="0" baseline="30000" dirty="0">
                <a:solidFill>
                  <a:schemeClr val="tx2"/>
                </a:solidFill>
                <a:latin typeface="微軟正黑體" pitchFamily="34" charset="-120"/>
                <a:ea typeface="微軟正黑體" pitchFamily="34" charset="-120"/>
                <a:cs typeface="+mj-cs"/>
              </a:rPr>
              <a:t>註</a:t>
            </a:r>
            <a:r>
              <a:rPr lang="zh-TW" altLang="en-US" sz="2800" kern="0" dirty="0">
                <a:solidFill>
                  <a:schemeClr val="tx2"/>
                </a:solidFill>
                <a:latin typeface="微軟正黑體" pitchFamily="34" charset="-120"/>
                <a:ea typeface="微軟正黑體" pitchFamily="34" charset="-120"/>
                <a:cs typeface="+mj-cs"/>
              </a:rPr>
              <a:t>之</a:t>
            </a:r>
            <a:r>
              <a:rPr lang="en-US" altLang="zh-TW" sz="2800" kern="0" dirty="0">
                <a:solidFill>
                  <a:schemeClr val="tx2"/>
                </a:solidFill>
                <a:latin typeface="微軟正黑體" pitchFamily="34" charset="-120"/>
                <a:ea typeface="微軟正黑體" pitchFamily="34" charset="-120"/>
                <a:cs typeface="+mj-cs"/>
              </a:rPr>
              <a:t>50%</a:t>
            </a:r>
            <a:r>
              <a:rPr lang="zh-TW" altLang="en-US" sz="2800" kern="0" dirty="0">
                <a:solidFill>
                  <a:schemeClr val="tx2"/>
                </a:solidFill>
                <a:latin typeface="微軟正黑體" pitchFamily="34" charset="-120"/>
                <a:ea typeface="微軟正黑體" pitchFamily="34" charset="-120"/>
                <a:cs typeface="+mj-cs"/>
              </a:rPr>
              <a:t>，其中現金股利不低於股東紅利總額</a:t>
            </a:r>
            <a:r>
              <a:rPr lang="en-US" altLang="zh-TW" sz="2800" kern="0" dirty="0">
                <a:solidFill>
                  <a:schemeClr val="tx2"/>
                </a:solidFill>
                <a:latin typeface="微軟正黑體" pitchFamily="34" charset="-120"/>
                <a:ea typeface="微軟正黑體" pitchFamily="34" charset="-120"/>
                <a:cs typeface="+mj-cs"/>
              </a:rPr>
              <a:t>60%</a:t>
            </a:r>
            <a:r>
              <a:rPr lang="zh-TW" altLang="en-US" sz="2800" kern="0" dirty="0">
                <a:solidFill>
                  <a:schemeClr val="tx2"/>
                </a:solidFill>
                <a:latin typeface="微軟正黑體" pitchFamily="34" charset="-120"/>
                <a:ea typeface="微軟正黑體" pitchFamily="34" charset="-120"/>
                <a:cs typeface="+mj-cs"/>
              </a:rPr>
              <a:t>。</a:t>
            </a:r>
            <a:endParaRPr lang="en-US" altLang="zh-TW" sz="2800" kern="0" dirty="0">
              <a:solidFill>
                <a:schemeClr val="tx2"/>
              </a:solidFill>
              <a:latin typeface="微軟正黑體" pitchFamily="34" charset="-120"/>
              <a:ea typeface="微軟正黑體" pitchFamily="34" charset="-120"/>
              <a:cs typeface="+mj-cs"/>
            </a:endParaRPr>
          </a:p>
          <a:p>
            <a:pPr marL="358775" defTabSz="873125">
              <a:spcBef>
                <a:spcPts val="600"/>
              </a:spcBef>
            </a:pPr>
            <a:r>
              <a:rPr lang="zh-TW" altLang="en-US" sz="1600" kern="0" dirty="0">
                <a:solidFill>
                  <a:schemeClr val="tx2"/>
                </a:solidFill>
                <a:latin typeface="微軟正黑體" pitchFamily="34" charset="-120"/>
                <a:ea typeface="微軟正黑體" pitchFamily="34" charset="-120"/>
                <a:cs typeface="+mj-cs"/>
              </a:rPr>
              <a:t>註：當</a:t>
            </a:r>
            <a:r>
              <a:rPr kumimoji="1" lang="zh-TW" altLang="en-US" sz="16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年稅後盈餘提列法定盈餘公積、提列或迴轉特別盈餘公積後，為本期可分配盈餘。</a:t>
            </a:r>
            <a:endParaRPr kumimoji="1" lang="en-US" altLang="zh-TW" sz="16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endParaRPr>
          </a:p>
          <a:p>
            <a:pPr marL="358775" indent="-358775" defTabSz="873125">
              <a:spcBef>
                <a:spcPts val="600"/>
              </a:spcBef>
              <a:buFont typeface="Wingdings" pitchFamily="2" charset="2"/>
              <a:buChar char="Ø"/>
            </a:pPr>
            <a:r>
              <a:rPr kumimoji="1" lang="zh-TW" altLang="en-US"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公司實行均衡股利政策，希望</a:t>
            </a:r>
            <a:r>
              <a:rPr lang="zh-TW" altLang="en-US" sz="2800" kern="0" dirty="0">
                <a:solidFill>
                  <a:schemeClr val="tx2"/>
                </a:solidFill>
                <a:latin typeface="微軟正黑體" pitchFamily="34" charset="-120"/>
                <a:ea typeface="微軟正黑體" pitchFamily="34" charset="-120"/>
              </a:rPr>
              <a:t>股利長期</a:t>
            </a:r>
            <a:r>
              <a:rPr kumimoji="1" lang="zh-TW" altLang="en-US"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穩定</a:t>
            </a:r>
            <a:r>
              <a:rPr lang="zh-TW" altLang="en-US" sz="2800" kern="0" dirty="0">
                <a:solidFill>
                  <a:schemeClr val="tx2"/>
                </a:solidFill>
                <a:latin typeface="微軟正黑體" pitchFamily="34" charset="-120"/>
                <a:ea typeface="微軟正黑體" pitchFamily="34" charset="-120"/>
              </a:rPr>
              <a:t>發放</a:t>
            </a:r>
            <a:r>
              <a:rPr lang="zh-TW" altLang="en-US" sz="2800" kern="0" dirty="0">
                <a:solidFill>
                  <a:schemeClr val="tx2"/>
                </a:solidFill>
                <a:latin typeface="微軟正黑體" pitchFamily="34" charset="-120"/>
                <a:ea typeface="微軟正黑體" pitchFamily="34" charset="-120"/>
                <a:cs typeface="+mj-cs"/>
              </a:rPr>
              <a:t>。</a:t>
            </a:r>
            <a:r>
              <a:rPr kumimoji="1" lang="zh-TW" altLang="en-US"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未來</a:t>
            </a:r>
            <a:r>
              <a:rPr kumimoji="1" lang="en-US" altLang="zh-TW"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5</a:t>
            </a:r>
            <a:r>
              <a:rPr kumimoji="1" lang="zh-TW" altLang="en-US"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年以每年現金股利發放高於</a:t>
            </a:r>
            <a:r>
              <a:rPr kumimoji="1" lang="en-US" altLang="zh-TW"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5</a:t>
            </a:r>
            <a:r>
              <a:rPr kumimoji="1" lang="zh-TW" altLang="en-US"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元為預定目標</a:t>
            </a:r>
            <a:r>
              <a:rPr lang="zh-TW" altLang="en-US" sz="2800" kern="0" baseline="30000" dirty="0">
                <a:solidFill>
                  <a:schemeClr val="tx2"/>
                </a:solidFill>
                <a:latin typeface="微軟正黑體" pitchFamily="34" charset="-120"/>
                <a:ea typeface="微軟正黑體" pitchFamily="34" charset="-120"/>
              </a:rPr>
              <a:t>註</a:t>
            </a:r>
            <a:r>
              <a:rPr kumimoji="1" lang="zh-TW" altLang="en-US"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a:t>
            </a:r>
            <a:endParaRPr kumimoji="1" lang="en-US" altLang="zh-TW"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endParaRPr>
          </a:p>
          <a:p>
            <a:pPr marL="358775" defTabSz="873125">
              <a:spcBef>
                <a:spcPts val="600"/>
              </a:spcBef>
            </a:pPr>
            <a:r>
              <a:rPr lang="zh-TW" altLang="en-US" sz="1600" kern="0" dirty="0">
                <a:solidFill>
                  <a:schemeClr val="tx2"/>
                </a:solidFill>
                <a:latin typeface="微軟正黑體" pitchFamily="34" charset="-120"/>
                <a:ea typeface="微軟正黑體" pitchFamily="34" charset="-120"/>
              </a:rPr>
              <a:t>註：每年實際股東紅利總額發放明細，仍需經董事會決議後執行。</a:t>
            </a:r>
            <a:endParaRPr kumimoji="1" lang="en-US" altLang="zh-TW" sz="2800"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endParaRPr>
          </a:p>
        </p:txBody>
      </p:sp>
      <p:pic>
        <p:nvPicPr>
          <p:cNvPr id="4" name="圖片 3">
            <a:extLst>
              <a:ext uri="{FF2B5EF4-FFF2-40B4-BE49-F238E27FC236}">
                <a16:creationId xmlns:a16="http://schemas.microsoft.com/office/drawing/2014/main" id="{77D3625E-966A-C249-4229-57221F529D25}"/>
              </a:ext>
            </a:extLst>
          </p:cNvPr>
          <p:cNvPicPr>
            <a:picLocks noChangeAspect="1"/>
          </p:cNvPicPr>
          <p:nvPr/>
        </p:nvPicPr>
        <p:blipFill>
          <a:blip r:embed="rId2"/>
          <a:stretch>
            <a:fillRect/>
          </a:stretch>
        </p:blipFill>
        <p:spPr>
          <a:xfrm>
            <a:off x="634175" y="908050"/>
            <a:ext cx="8640000" cy="18113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圖片 19" descr="一張含有 地圖, 文字, 地圖集 的圖片&#10;&#10;自動產生的描述">
            <a:extLst>
              <a:ext uri="{FF2B5EF4-FFF2-40B4-BE49-F238E27FC236}">
                <a16:creationId xmlns:a16="http://schemas.microsoft.com/office/drawing/2014/main" id="{EE80536E-3471-6389-C71E-1A5104A280D7}"/>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 t="-1" r="41483" b="25442"/>
          <a:stretch/>
        </p:blipFill>
        <p:spPr>
          <a:xfrm>
            <a:off x="5115661" y="908051"/>
            <a:ext cx="4176001" cy="5113238"/>
          </a:xfrm>
          <a:prstGeom prst="rect">
            <a:avLst/>
          </a:prstGeom>
        </p:spPr>
      </p:pic>
      <p:grpSp>
        <p:nvGrpSpPr>
          <p:cNvPr id="9" name="群組 8">
            <a:extLst>
              <a:ext uri="{FF2B5EF4-FFF2-40B4-BE49-F238E27FC236}">
                <a16:creationId xmlns:a16="http://schemas.microsoft.com/office/drawing/2014/main" id="{D12CFD8C-3CB6-75DB-4D07-A57C18A08296}"/>
              </a:ext>
            </a:extLst>
          </p:cNvPr>
          <p:cNvGrpSpPr>
            <a:grpSpLocks noChangeAspect="1"/>
          </p:cNvGrpSpPr>
          <p:nvPr/>
        </p:nvGrpSpPr>
        <p:grpSpPr>
          <a:xfrm>
            <a:off x="698018" y="878500"/>
            <a:ext cx="4176000" cy="5358713"/>
            <a:chOff x="1751502" y="870998"/>
            <a:chExt cx="5344382" cy="6858000"/>
          </a:xfrm>
        </p:grpSpPr>
        <p:pic>
          <p:nvPicPr>
            <p:cNvPr id="5" name="圖片 4" descr="一張含有 文字, 地圖, 地圖集 的圖片&#10;&#10;自動產生的描述">
              <a:extLst>
                <a:ext uri="{FF2B5EF4-FFF2-40B4-BE49-F238E27FC236}">
                  <a16:creationId xmlns:a16="http://schemas.microsoft.com/office/drawing/2014/main" id="{307F2F99-B8FA-580F-1B28-7DE10CABBF2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51502" y="870998"/>
              <a:ext cx="5344382" cy="6858000"/>
            </a:xfrm>
            <a:prstGeom prst="rect">
              <a:avLst/>
            </a:prstGeom>
          </p:spPr>
        </p:pic>
        <p:sp>
          <p:nvSpPr>
            <p:cNvPr id="6" name="矩形 5">
              <a:extLst>
                <a:ext uri="{FF2B5EF4-FFF2-40B4-BE49-F238E27FC236}">
                  <a16:creationId xmlns:a16="http://schemas.microsoft.com/office/drawing/2014/main" id="{B00EB6AA-3808-EC95-72DB-D97ECD8844CB}"/>
                </a:ext>
              </a:extLst>
            </p:cNvPr>
            <p:cNvSpPr/>
            <p:nvPr/>
          </p:nvSpPr>
          <p:spPr bwMode="auto">
            <a:xfrm>
              <a:off x="5132086" y="1052736"/>
              <a:ext cx="1872208" cy="15121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73125" rtl="0" eaLnBrk="1" fontAlgn="base" latinLnBrk="0" hangingPunct="1">
                <a:lnSpc>
                  <a:spcPct val="100000"/>
                </a:lnSpc>
                <a:spcBef>
                  <a:spcPct val="0"/>
                </a:spcBef>
                <a:spcAft>
                  <a:spcPct val="0"/>
                </a:spcAft>
                <a:buClrTx/>
                <a:buSzTx/>
                <a:buFontTx/>
                <a:buNone/>
                <a:tabLst/>
              </a:pPr>
              <a:endParaRPr kumimoji="1" lang="zh-TW" altLang="en-US" sz="1700" b="0" i="0" u="none" strike="noStrike" cap="none" normalizeH="0" baseline="0">
                <a:ln>
                  <a:noFill/>
                </a:ln>
                <a:solidFill>
                  <a:schemeClr val="tx1"/>
                </a:solidFill>
                <a:effectLst/>
                <a:latin typeface="Arial" charset="0"/>
                <a:ea typeface="新細明體" pitchFamily="18" charset="-120"/>
              </a:endParaRPr>
            </a:p>
          </p:txBody>
        </p:sp>
      </p:grpSp>
      <p:sp>
        <p:nvSpPr>
          <p:cNvPr id="38" name="投影片編號版面配置區 37"/>
          <p:cNvSpPr>
            <a:spLocks noGrp="1"/>
          </p:cNvSpPr>
          <p:nvPr>
            <p:ph type="sldNum" sz="quarter" idx="10"/>
          </p:nvPr>
        </p:nvSpPr>
        <p:spPr>
          <a:xfrm>
            <a:off x="9345613" y="6669088"/>
            <a:ext cx="560983" cy="152400"/>
          </a:xfrm>
        </p:spPr>
        <p:txBody>
          <a:bodyPr/>
          <a:lstStyle/>
          <a:p>
            <a:pPr>
              <a:defRPr/>
            </a:pPr>
            <a:fld id="{99E1B140-C355-496A-B32E-01CFB68D593D}" type="slidenum">
              <a:rPr lang="en-US" altLang="zh-TW" smtClean="0"/>
              <a:pPr>
                <a:defRPr/>
              </a:pPr>
              <a:t>5</a:t>
            </a:fld>
            <a:endParaRPr lang="en-US" altLang="zh-TW"/>
          </a:p>
        </p:txBody>
      </p:sp>
      <p:sp>
        <p:nvSpPr>
          <p:cNvPr id="13" name="文字方塊 12"/>
          <p:cNvSpPr txBox="1"/>
          <p:nvPr/>
        </p:nvSpPr>
        <p:spPr>
          <a:xfrm>
            <a:off x="630448" y="1469328"/>
            <a:ext cx="900000" cy="252000"/>
          </a:xfrm>
          <a:prstGeom prst="rect">
            <a:avLst/>
          </a:prstGeom>
          <a:noFill/>
        </p:spPr>
        <p:txBody>
          <a:bodyPr wrap="square" lIns="36000" tIns="36000" rIns="36000" bIns="36000" rtlCol="0">
            <a:noAutofit/>
          </a:bodyPr>
          <a:lstStyle/>
          <a:p>
            <a:r>
              <a:rPr lang="zh-TW" altLang="en-US" sz="1000" dirty="0">
                <a:latin typeface="微軟正黑體" pitchFamily="34" charset="-120"/>
                <a:ea typeface="微軟正黑體" pitchFamily="34" charset="-120"/>
              </a:rPr>
              <a:t>華固文臨</a:t>
            </a:r>
          </a:p>
        </p:txBody>
      </p:sp>
      <p:sp>
        <p:nvSpPr>
          <p:cNvPr id="14" name="文字方塊 13"/>
          <p:cNvSpPr txBox="1"/>
          <p:nvPr/>
        </p:nvSpPr>
        <p:spPr>
          <a:xfrm>
            <a:off x="630448" y="5673597"/>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信義光復案</a:t>
            </a:r>
          </a:p>
        </p:txBody>
      </p:sp>
      <p:sp>
        <p:nvSpPr>
          <p:cNvPr id="16" name="文字方塊 15"/>
          <p:cNvSpPr txBox="1"/>
          <p:nvPr/>
        </p:nvSpPr>
        <p:spPr>
          <a:xfrm>
            <a:off x="4953000" y="1832539"/>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華固國家置地</a:t>
            </a:r>
          </a:p>
        </p:txBody>
      </p:sp>
      <p:sp>
        <p:nvSpPr>
          <p:cNvPr id="8" name="文字方塊 7"/>
          <p:cNvSpPr txBox="1"/>
          <p:nvPr/>
        </p:nvSpPr>
        <p:spPr>
          <a:xfrm>
            <a:off x="623913" y="3562772"/>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華固時代置地</a:t>
            </a:r>
          </a:p>
        </p:txBody>
      </p:sp>
      <p:cxnSp>
        <p:nvCxnSpPr>
          <p:cNvPr id="42" name="直線單箭頭接點 41"/>
          <p:cNvCxnSpPr>
            <a:cxnSpLocks/>
            <a:stCxn id="37" idx="3"/>
          </p:cNvCxnSpPr>
          <p:nvPr/>
        </p:nvCxnSpPr>
        <p:spPr bwMode="auto">
          <a:xfrm flipV="1">
            <a:off x="1530448" y="4926326"/>
            <a:ext cx="812712" cy="633976"/>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54" name="直線單箭頭接點 53"/>
          <p:cNvCxnSpPr>
            <a:cxnSpLocks/>
            <a:stCxn id="110" idx="3"/>
          </p:cNvCxnSpPr>
          <p:nvPr/>
        </p:nvCxnSpPr>
        <p:spPr bwMode="auto">
          <a:xfrm>
            <a:off x="5851611" y="2172426"/>
            <a:ext cx="551637" cy="1237932"/>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63" name="直線單箭頭接點 62"/>
          <p:cNvCxnSpPr>
            <a:stCxn id="13" idx="3"/>
          </p:cNvCxnSpPr>
          <p:nvPr/>
        </p:nvCxnSpPr>
        <p:spPr bwMode="auto">
          <a:xfrm>
            <a:off x="1530448" y="1595328"/>
            <a:ext cx="390622" cy="504000"/>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66" name="直線單箭頭接點 65"/>
          <p:cNvCxnSpPr>
            <a:cxnSpLocks/>
            <a:stCxn id="16" idx="3"/>
          </p:cNvCxnSpPr>
          <p:nvPr/>
        </p:nvCxnSpPr>
        <p:spPr bwMode="auto">
          <a:xfrm>
            <a:off x="5853000" y="1945835"/>
            <a:ext cx="943904" cy="1701724"/>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35" name="文字方塊 34"/>
          <p:cNvSpPr txBox="1"/>
          <p:nvPr/>
        </p:nvSpPr>
        <p:spPr>
          <a:xfrm>
            <a:off x="624829" y="1199060"/>
            <a:ext cx="900000" cy="252000"/>
          </a:xfrm>
          <a:prstGeom prst="rect">
            <a:avLst/>
          </a:prstGeom>
          <a:noFill/>
        </p:spPr>
        <p:txBody>
          <a:bodyPr wrap="square" lIns="36000" tIns="36000" rIns="36000" bIns="36000" rtlCol="0">
            <a:noAutofit/>
          </a:bodyPr>
          <a:lstStyle/>
          <a:p>
            <a:r>
              <a:rPr lang="zh-TW" altLang="en-US" sz="1000" dirty="0">
                <a:latin typeface="微軟正黑體" pitchFamily="34" charset="-120"/>
                <a:ea typeface="微軟正黑體" pitchFamily="34" charset="-120"/>
              </a:rPr>
              <a:t>正大北投案</a:t>
            </a:r>
            <a:endParaRPr lang="en-US" altLang="zh-TW" sz="1000" dirty="0">
              <a:latin typeface="微軟正黑體" pitchFamily="34" charset="-120"/>
              <a:ea typeface="微軟正黑體" pitchFamily="34" charset="-120"/>
            </a:endParaRPr>
          </a:p>
        </p:txBody>
      </p:sp>
      <p:cxnSp>
        <p:nvCxnSpPr>
          <p:cNvPr id="36" name="直線單箭頭接點 35"/>
          <p:cNvCxnSpPr>
            <a:cxnSpLocks/>
            <a:stCxn id="35" idx="3"/>
          </p:cNvCxnSpPr>
          <p:nvPr/>
        </p:nvCxnSpPr>
        <p:spPr bwMode="auto">
          <a:xfrm>
            <a:off x="1524829" y="1325060"/>
            <a:ext cx="569955" cy="774268"/>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37" name="文字方塊 36"/>
          <p:cNvSpPr txBox="1"/>
          <p:nvPr/>
        </p:nvSpPr>
        <p:spPr>
          <a:xfrm>
            <a:off x="630448" y="5447006"/>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華固大安學府</a:t>
            </a:r>
          </a:p>
        </p:txBody>
      </p:sp>
      <p:sp>
        <p:nvSpPr>
          <p:cNvPr id="40"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marL="0" marR="0" lvl="0" indent="0" algn="ctr" defTabSz="873125"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個案位置</a:t>
            </a:r>
            <a:r>
              <a:rPr kumimoji="1" lang="en-US" altLang="zh-TW"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a:t>
            </a: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台北市、新北市</a:t>
            </a:r>
            <a:r>
              <a:rPr kumimoji="1" lang="en-US" altLang="zh-TW"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a:t>
            </a:r>
            <a:endPar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endParaRPr>
          </a:p>
        </p:txBody>
      </p:sp>
      <p:sp>
        <p:nvSpPr>
          <p:cNvPr id="49" name="文字方塊 48"/>
          <p:cNvSpPr txBox="1"/>
          <p:nvPr/>
        </p:nvSpPr>
        <p:spPr>
          <a:xfrm>
            <a:off x="4953000" y="5415471"/>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正大新店案</a:t>
            </a:r>
          </a:p>
        </p:txBody>
      </p:sp>
      <p:cxnSp>
        <p:nvCxnSpPr>
          <p:cNvPr id="50" name="直線單箭頭接點 49"/>
          <p:cNvCxnSpPr>
            <a:cxnSpLocks/>
            <a:stCxn id="49" idx="3"/>
          </p:cNvCxnSpPr>
          <p:nvPr/>
        </p:nvCxnSpPr>
        <p:spPr bwMode="auto">
          <a:xfrm flipV="1">
            <a:off x="5853000" y="4869160"/>
            <a:ext cx="1476264" cy="659607"/>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44" name="文字方塊 43"/>
          <p:cNvSpPr txBox="1"/>
          <p:nvPr/>
        </p:nvSpPr>
        <p:spPr>
          <a:xfrm>
            <a:off x="630448" y="1721328"/>
            <a:ext cx="900000" cy="252000"/>
          </a:xfrm>
          <a:prstGeom prst="rect">
            <a:avLst/>
          </a:prstGeom>
          <a:noFill/>
        </p:spPr>
        <p:txBody>
          <a:bodyPr wrap="square" lIns="36000" tIns="36000" rIns="36000" bIns="36000" rtlCol="0">
            <a:noAutofit/>
          </a:bodyPr>
          <a:lstStyle/>
          <a:p>
            <a:r>
              <a:rPr lang="zh-TW" altLang="en-US" sz="1000" dirty="0">
                <a:latin typeface="微軟正黑體" pitchFamily="34" charset="-120"/>
                <a:ea typeface="微軟正黑體" pitchFamily="34" charset="-120"/>
              </a:rPr>
              <a:t>華固上文林</a:t>
            </a:r>
          </a:p>
        </p:txBody>
      </p:sp>
      <p:cxnSp>
        <p:nvCxnSpPr>
          <p:cNvPr id="45" name="直線單箭頭接點 44"/>
          <p:cNvCxnSpPr>
            <a:stCxn id="44" idx="3"/>
          </p:cNvCxnSpPr>
          <p:nvPr/>
        </p:nvCxnSpPr>
        <p:spPr bwMode="auto">
          <a:xfrm>
            <a:off x="1530448" y="1847328"/>
            <a:ext cx="236648" cy="252000"/>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43" name="文字方塊 42"/>
          <p:cNvSpPr txBox="1"/>
          <p:nvPr/>
        </p:nvSpPr>
        <p:spPr>
          <a:xfrm>
            <a:off x="4051611" y="3898485"/>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華固中央置地</a:t>
            </a:r>
          </a:p>
        </p:txBody>
      </p:sp>
      <p:cxnSp>
        <p:nvCxnSpPr>
          <p:cNvPr id="46" name="直線單箭頭接點 45"/>
          <p:cNvCxnSpPr>
            <a:cxnSpLocks/>
            <a:stCxn id="43" idx="1"/>
          </p:cNvCxnSpPr>
          <p:nvPr/>
        </p:nvCxnSpPr>
        <p:spPr bwMode="auto">
          <a:xfrm flipH="1">
            <a:off x="3584848" y="4011781"/>
            <a:ext cx="466763" cy="353323"/>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18" name="文字方塊 17"/>
          <p:cNvSpPr txBox="1"/>
          <p:nvPr/>
        </p:nvSpPr>
        <p:spPr>
          <a:xfrm>
            <a:off x="4956373" y="3671894"/>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華固中原置地</a:t>
            </a:r>
            <a:endParaRPr lang="en-US" altLang="zh-TW" sz="1000" dirty="0">
              <a:latin typeface="微軟正黑體" pitchFamily="34" charset="-120"/>
              <a:ea typeface="微軟正黑體" pitchFamily="34" charset="-120"/>
            </a:endParaRPr>
          </a:p>
        </p:txBody>
      </p:sp>
      <p:cxnSp>
        <p:nvCxnSpPr>
          <p:cNvPr id="68" name="直線單箭頭接點 67"/>
          <p:cNvCxnSpPr>
            <a:cxnSpLocks/>
            <a:stCxn id="18" idx="3"/>
          </p:cNvCxnSpPr>
          <p:nvPr/>
        </p:nvCxnSpPr>
        <p:spPr bwMode="auto">
          <a:xfrm>
            <a:off x="5856373" y="3785190"/>
            <a:ext cx="1400883" cy="394774"/>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93" name="文字方塊 92"/>
          <p:cNvSpPr txBox="1"/>
          <p:nvPr/>
        </p:nvSpPr>
        <p:spPr>
          <a:xfrm>
            <a:off x="4957592" y="3901734"/>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華固得月</a:t>
            </a:r>
          </a:p>
        </p:txBody>
      </p:sp>
      <p:cxnSp>
        <p:nvCxnSpPr>
          <p:cNvPr id="70" name="直線單箭頭接點 69"/>
          <p:cNvCxnSpPr>
            <a:cxnSpLocks/>
            <a:stCxn id="93" idx="3"/>
          </p:cNvCxnSpPr>
          <p:nvPr/>
        </p:nvCxnSpPr>
        <p:spPr bwMode="auto">
          <a:xfrm>
            <a:off x="5857592" y="4015030"/>
            <a:ext cx="1399664" cy="259711"/>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110" name="文字方塊 109"/>
          <p:cNvSpPr txBox="1"/>
          <p:nvPr/>
        </p:nvSpPr>
        <p:spPr>
          <a:xfrm>
            <a:off x="4951611" y="2059130"/>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華固一莊</a:t>
            </a:r>
          </a:p>
        </p:txBody>
      </p:sp>
      <p:cxnSp>
        <p:nvCxnSpPr>
          <p:cNvPr id="73" name="直線單箭頭接點 72"/>
          <p:cNvCxnSpPr>
            <a:cxnSpLocks/>
            <a:stCxn id="8" idx="3"/>
          </p:cNvCxnSpPr>
          <p:nvPr/>
        </p:nvCxnSpPr>
        <p:spPr bwMode="auto">
          <a:xfrm>
            <a:off x="1523913" y="3676068"/>
            <a:ext cx="675720" cy="113296"/>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95" name="直線單箭頭接點 94"/>
          <p:cNvCxnSpPr>
            <a:cxnSpLocks/>
            <a:stCxn id="14" idx="3"/>
          </p:cNvCxnSpPr>
          <p:nvPr/>
        </p:nvCxnSpPr>
        <p:spPr bwMode="auto">
          <a:xfrm flipV="1">
            <a:off x="1530448" y="4653136"/>
            <a:ext cx="1460154" cy="1133757"/>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41" name="文字方塊 40"/>
          <p:cNvSpPr txBox="1"/>
          <p:nvPr/>
        </p:nvSpPr>
        <p:spPr>
          <a:xfrm>
            <a:off x="623913" y="3789364"/>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合璞案</a:t>
            </a:r>
          </a:p>
        </p:txBody>
      </p:sp>
      <p:cxnSp>
        <p:nvCxnSpPr>
          <p:cNvPr id="48" name="直線單箭頭接點 47"/>
          <p:cNvCxnSpPr>
            <a:cxnSpLocks/>
            <a:stCxn id="41" idx="3"/>
          </p:cNvCxnSpPr>
          <p:nvPr/>
        </p:nvCxnSpPr>
        <p:spPr bwMode="auto">
          <a:xfrm>
            <a:off x="1523913" y="3902660"/>
            <a:ext cx="675720" cy="0"/>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62" name="直線單箭頭接點 61">
            <a:extLst>
              <a:ext uri="{FF2B5EF4-FFF2-40B4-BE49-F238E27FC236}">
                <a16:creationId xmlns:a16="http://schemas.microsoft.com/office/drawing/2014/main" id="{849E0B3B-AD00-6473-CDB6-B11AA795548B}"/>
              </a:ext>
            </a:extLst>
          </p:cNvPr>
          <p:cNvCxnSpPr>
            <a:cxnSpLocks/>
            <a:stCxn id="64" idx="3"/>
          </p:cNvCxnSpPr>
          <p:nvPr/>
        </p:nvCxnSpPr>
        <p:spPr bwMode="auto">
          <a:xfrm>
            <a:off x="5851611" y="1694909"/>
            <a:ext cx="1307292" cy="1694345"/>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64" name="文字方塊 63">
            <a:extLst>
              <a:ext uri="{FF2B5EF4-FFF2-40B4-BE49-F238E27FC236}">
                <a16:creationId xmlns:a16="http://schemas.microsoft.com/office/drawing/2014/main" id="{71CC25F9-F1A6-F171-DA19-61DD3B2CC84E}"/>
              </a:ext>
            </a:extLst>
          </p:cNvPr>
          <p:cNvSpPr txBox="1"/>
          <p:nvPr/>
        </p:nvSpPr>
        <p:spPr>
          <a:xfrm>
            <a:off x="4951611" y="1581613"/>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仁義街</a:t>
            </a:r>
            <a:r>
              <a:rPr lang="en-US" altLang="zh-TW" sz="1000" dirty="0">
                <a:latin typeface="微軟正黑體" pitchFamily="34" charset="-120"/>
                <a:ea typeface="微軟正黑體" pitchFamily="34" charset="-120"/>
              </a:rPr>
              <a:t>89</a:t>
            </a:r>
            <a:r>
              <a:rPr lang="zh-TW" altLang="en-US" sz="1000" dirty="0">
                <a:latin typeface="微軟正黑體" pitchFamily="34" charset="-120"/>
                <a:ea typeface="微軟正黑體" pitchFamily="34" charset="-120"/>
              </a:rPr>
              <a:t>號案</a:t>
            </a:r>
          </a:p>
        </p:txBody>
      </p:sp>
      <p:cxnSp>
        <p:nvCxnSpPr>
          <p:cNvPr id="67" name="直線單箭頭接點 66">
            <a:extLst>
              <a:ext uri="{FF2B5EF4-FFF2-40B4-BE49-F238E27FC236}">
                <a16:creationId xmlns:a16="http://schemas.microsoft.com/office/drawing/2014/main" id="{298AF923-5352-2125-A662-1619B57153B6}"/>
              </a:ext>
            </a:extLst>
          </p:cNvPr>
          <p:cNvCxnSpPr>
            <a:cxnSpLocks/>
            <a:stCxn id="71" idx="3"/>
          </p:cNvCxnSpPr>
          <p:nvPr/>
        </p:nvCxnSpPr>
        <p:spPr bwMode="auto">
          <a:xfrm>
            <a:off x="5851611" y="1468318"/>
            <a:ext cx="1405645" cy="1920936"/>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71" name="文字方塊 70">
            <a:extLst>
              <a:ext uri="{FF2B5EF4-FFF2-40B4-BE49-F238E27FC236}">
                <a16:creationId xmlns:a16="http://schemas.microsoft.com/office/drawing/2014/main" id="{28E002F2-0F22-0EC7-0C0B-8CABC5CC5085}"/>
              </a:ext>
            </a:extLst>
          </p:cNvPr>
          <p:cNvSpPr txBox="1"/>
          <p:nvPr/>
        </p:nvSpPr>
        <p:spPr>
          <a:xfrm>
            <a:off x="4951611" y="1355022"/>
            <a:ext cx="900000"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仁義街</a:t>
            </a:r>
            <a:r>
              <a:rPr lang="en-US" altLang="zh-TW" sz="1000" dirty="0">
                <a:latin typeface="微軟正黑體" pitchFamily="34" charset="-120"/>
                <a:ea typeface="微軟正黑體" pitchFamily="34" charset="-120"/>
              </a:rPr>
              <a:t>57</a:t>
            </a:r>
            <a:r>
              <a:rPr lang="zh-TW" altLang="en-US" sz="1000" dirty="0">
                <a:latin typeface="微軟正黑體" pitchFamily="34" charset="-120"/>
                <a:ea typeface="微軟正黑體" pitchFamily="34" charset="-120"/>
              </a:rPr>
              <a:t>號案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noChangeAspect="1"/>
          </p:cNvGrpSpPr>
          <p:nvPr/>
        </p:nvGrpSpPr>
        <p:grpSpPr>
          <a:xfrm>
            <a:off x="1856656" y="1196752"/>
            <a:ext cx="8734995" cy="4966520"/>
            <a:chOff x="634466" y="1660863"/>
            <a:chExt cx="7486886" cy="4257000"/>
          </a:xfrm>
        </p:grpSpPr>
        <p:pic>
          <p:nvPicPr>
            <p:cNvPr id="26626" name="Picture 2" descr="https://upload.wikimedia.org/wikipedia/commons/thumb/6/6c/%E5%8F%B0%E4%B8%AD%E8%A1%8C%E6%94%BF%E5%8D%80%E5%8A%83.png/1920px-%E5%8F%B0%E4%B8%AD%E8%A1%8C%E6%94%BF%E5%8D%80%E5%8A%83.png"/>
            <p:cNvPicPr>
              <a:picLocks noChangeAspect="1" noChangeArrowheads="1"/>
            </p:cNvPicPr>
            <p:nvPr/>
          </p:nvPicPr>
          <p:blipFill rotWithShape="1">
            <a:blip r:embed="rId3" cstate="print">
              <a:duotone>
                <a:schemeClr val="bg2">
                  <a:shade val="45000"/>
                  <a:satMod val="135000"/>
                </a:schemeClr>
                <a:prstClr val="white"/>
              </a:duotone>
            </a:blip>
            <a:srcRect l="-1" r="26414"/>
            <a:stretch/>
          </p:blipFill>
          <p:spPr bwMode="auto">
            <a:xfrm>
              <a:off x="634466" y="1660863"/>
              <a:ext cx="6357659" cy="4257000"/>
            </a:xfrm>
            <a:prstGeom prst="rect">
              <a:avLst/>
            </a:prstGeom>
            <a:noFill/>
          </p:spPr>
        </p:pic>
        <p:sp>
          <p:nvSpPr>
            <p:cNvPr id="59" name="矩形 58"/>
            <p:cNvSpPr/>
            <p:nvPr/>
          </p:nvSpPr>
          <p:spPr bwMode="auto">
            <a:xfrm>
              <a:off x="6321152" y="4149080"/>
              <a:ext cx="1800200" cy="1656184"/>
            </a:xfrm>
            <a:prstGeom prst="rightBrac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73125" rtl="0" eaLnBrk="1" fontAlgn="base" latinLnBrk="0" hangingPunct="1">
                <a:lnSpc>
                  <a:spcPct val="100000"/>
                </a:lnSpc>
                <a:spcBef>
                  <a:spcPct val="0"/>
                </a:spcBef>
                <a:spcAft>
                  <a:spcPct val="0"/>
                </a:spcAft>
                <a:buClrTx/>
                <a:buSzTx/>
                <a:buFontTx/>
                <a:buNone/>
                <a:tabLst/>
              </a:pPr>
              <a:endParaRPr kumimoji="1" lang="zh-TW" altLang="en-US" sz="1700" b="0" i="0" u="none" strike="noStrike" cap="none" normalizeH="0" baseline="0">
                <a:ln>
                  <a:noFill/>
                </a:ln>
                <a:solidFill>
                  <a:schemeClr val="tx1"/>
                </a:solidFill>
                <a:effectLst/>
                <a:latin typeface="Arial" charset="0"/>
                <a:ea typeface="新細明體" pitchFamily="18" charset="-120"/>
              </a:endParaRPr>
            </a:p>
          </p:txBody>
        </p:sp>
      </p:grpSp>
      <p:sp>
        <p:nvSpPr>
          <p:cNvPr id="38" name="投影片編號版面配置區 37"/>
          <p:cNvSpPr>
            <a:spLocks noGrp="1"/>
          </p:cNvSpPr>
          <p:nvPr>
            <p:ph type="sldNum" sz="quarter" idx="10"/>
          </p:nvPr>
        </p:nvSpPr>
        <p:spPr>
          <a:xfrm>
            <a:off x="9345613" y="6669088"/>
            <a:ext cx="560983" cy="152400"/>
          </a:xfrm>
        </p:spPr>
        <p:txBody>
          <a:bodyPr/>
          <a:lstStyle/>
          <a:p>
            <a:pPr>
              <a:defRPr/>
            </a:pPr>
            <a:fld id="{99E1B140-C355-496A-B32E-01CFB68D593D}" type="slidenum">
              <a:rPr lang="en-US" altLang="zh-TW" smtClean="0"/>
              <a:pPr>
                <a:defRPr/>
              </a:pPr>
              <a:t>6</a:t>
            </a:fld>
            <a:endParaRPr lang="en-US" altLang="zh-TW"/>
          </a:p>
        </p:txBody>
      </p:sp>
      <p:sp>
        <p:nvSpPr>
          <p:cNvPr id="8" name="文字方塊 7"/>
          <p:cNvSpPr txBox="1"/>
          <p:nvPr/>
        </p:nvSpPr>
        <p:spPr>
          <a:xfrm>
            <a:off x="626542" y="3430538"/>
            <a:ext cx="1082154"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華固頂匯</a:t>
            </a:r>
          </a:p>
        </p:txBody>
      </p:sp>
      <p:sp>
        <p:nvSpPr>
          <p:cNvPr id="40"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marL="0" marR="0" lvl="0" indent="0" algn="ctr" defTabSz="873125"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個案位置</a:t>
            </a:r>
            <a:r>
              <a:rPr kumimoji="1" lang="en-US" altLang="zh-TW"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a:t>
            </a: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台中市</a:t>
            </a:r>
            <a:r>
              <a:rPr kumimoji="1" lang="en-US" altLang="zh-TW"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a:t>
            </a:r>
            <a:endPar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endParaRPr>
          </a:p>
        </p:txBody>
      </p:sp>
      <p:cxnSp>
        <p:nvCxnSpPr>
          <p:cNvPr id="73" name="直線單箭頭接點 72"/>
          <p:cNvCxnSpPr>
            <a:cxnSpLocks/>
            <a:stCxn id="8" idx="3"/>
          </p:cNvCxnSpPr>
          <p:nvPr/>
        </p:nvCxnSpPr>
        <p:spPr bwMode="auto">
          <a:xfrm>
            <a:off x="1708696" y="3543834"/>
            <a:ext cx="1660128" cy="623961"/>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11" name="文字方塊 10"/>
          <p:cNvSpPr txBox="1"/>
          <p:nvPr/>
        </p:nvSpPr>
        <p:spPr>
          <a:xfrm>
            <a:off x="626541" y="3203947"/>
            <a:ext cx="1082155"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台中豐樂路案</a:t>
            </a:r>
            <a:endParaRPr lang="en-US" altLang="zh-TW" sz="1000" dirty="0">
              <a:latin typeface="微軟正黑體" pitchFamily="34" charset="-120"/>
              <a:ea typeface="微軟正黑體" pitchFamily="34" charset="-120"/>
            </a:endParaRPr>
          </a:p>
        </p:txBody>
      </p:sp>
      <p:cxnSp>
        <p:nvCxnSpPr>
          <p:cNvPr id="12" name="直線單箭頭接點 11"/>
          <p:cNvCxnSpPr>
            <a:cxnSpLocks/>
            <a:stCxn id="11" idx="3"/>
          </p:cNvCxnSpPr>
          <p:nvPr/>
        </p:nvCxnSpPr>
        <p:spPr bwMode="auto">
          <a:xfrm>
            <a:off x="1708696" y="3317243"/>
            <a:ext cx="2884264" cy="958676"/>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2" name="直線單箭頭接點 1">
            <a:extLst>
              <a:ext uri="{FF2B5EF4-FFF2-40B4-BE49-F238E27FC236}">
                <a16:creationId xmlns:a16="http://schemas.microsoft.com/office/drawing/2014/main" id="{E7F53A28-CF34-5E89-D8F6-7AE29DF256CF}"/>
              </a:ext>
            </a:extLst>
          </p:cNvPr>
          <p:cNvCxnSpPr>
            <a:cxnSpLocks/>
            <a:stCxn id="3" idx="3"/>
          </p:cNvCxnSpPr>
          <p:nvPr/>
        </p:nvCxnSpPr>
        <p:spPr bwMode="auto">
          <a:xfrm>
            <a:off x="1708696" y="3090652"/>
            <a:ext cx="2884264" cy="1058428"/>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3" name="文字方塊 2">
            <a:extLst>
              <a:ext uri="{FF2B5EF4-FFF2-40B4-BE49-F238E27FC236}">
                <a16:creationId xmlns:a16="http://schemas.microsoft.com/office/drawing/2014/main" id="{27F330CA-3A98-0ED6-C62D-9F7CBA00A926}"/>
              </a:ext>
            </a:extLst>
          </p:cNvPr>
          <p:cNvSpPr txBox="1"/>
          <p:nvPr/>
        </p:nvSpPr>
        <p:spPr>
          <a:xfrm>
            <a:off x="626541" y="2977356"/>
            <a:ext cx="1082155" cy="226591"/>
          </a:xfrm>
          <a:prstGeom prst="rect">
            <a:avLst/>
          </a:prstGeom>
          <a:noFill/>
        </p:spPr>
        <p:txBody>
          <a:bodyPr wrap="square" lIns="36000" tIns="36000" rIns="36000" bIns="36000" rtlCol="0">
            <a:spAutoFit/>
          </a:bodyPr>
          <a:lstStyle/>
          <a:p>
            <a:r>
              <a:rPr lang="zh-TW" altLang="en-US" sz="1000" dirty="0">
                <a:latin typeface="微軟正黑體" pitchFamily="34" charset="-120"/>
                <a:ea typeface="微軟正黑體" pitchFamily="34" charset="-120"/>
              </a:rPr>
              <a:t>台中經貿五路案</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7</a:t>
            </a:fld>
            <a:endParaRPr lang="en-US" altLang="zh-TW" dirty="0"/>
          </a:p>
        </p:txBody>
      </p:sp>
      <p:sp>
        <p:nvSpPr>
          <p:cNvPr id="7"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marL="0" marR="0" lvl="0" indent="0" algn="ctr" defTabSz="873125"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預售個案</a:t>
            </a:r>
          </a:p>
        </p:txBody>
      </p:sp>
      <p:pic>
        <p:nvPicPr>
          <p:cNvPr id="4" name="圖片 3">
            <a:extLst>
              <a:ext uri="{FF2B5EF4-FFF2-40B4-BE49-F238E27FC236}">
                <a16:creationId xmlns:a16="http://schemas.microsoft.com/office/drawing/2014/main" id="{41B44634-D077-C8F7-EE30-E15EE1121236}"/>
              </a:ext>
            </a:extLst>
          </p:cNvPr>
          <p:cNvPicPr>
            <a:picLocks noChangeAspect="1"/>
          </p:cNvPicPr>
          <p:nvPr/>
        </p:nvPicPr>
        <p:blipFill>
          <a:blip r:embed="rId3"/>
          <a:stretch>
            <a:fillRect/>
          </a:stretch>
        </p:blipFill>
        <p:spPr>
          <a:xfrm>
            <a:off x="631825" y="908050"/>
            <a:ext cx="8640000" cy="35660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8</a:t>
            </a:fld>
            <a:endParaRPr lang="en-US" altLang="zh-TW" dirty="0"/>
          </a:p>
        </p:txBody>
      </p:sp>
      <p:sp>
        <p:nvSpPr>
          <p:cNvPr id="6"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marL="0" marR="0" lvl="0" indent="0" algn="ctr" defTabSz="873125" rtl="0" eaLnBrk="1" fontAlgn="base" latinLnBrk="0" hangingPunct="1">
              <a:lnSpc>
                <a:spcPct val="100000"/>
              </a:lnSpc>
              <a:spcBef>
                <a:spcPct val="0"/>
              </a:spcBef>
              <a:spcAft>
                <a:spcPct val="0"/>
              </a:spcAft>
              <a:buClrTx/>
              <a:buSzTx/>
              <a:buFontTx/>
              <a:buNone/>
              <a:tabLst/>
              <a:defRPr/>
            </a:pPr>
            <a:r>
              <a:rPr lang="zh-TW" altLang="en-US" sz="4000" b="1" kern="0" dirty="0">
                <a:solidFill>
                  <a:schemeClr val="tx2"/>
                </a:solidFill>
                <a:latin typeface="微軟正黑體" pitchFamily="34" charset="-120"/>
                <a:ea typeface="微軟正黑體" pitchFamily="34" charset="-120"/>
                <a:cs typeface="+mj-cs"/>
              </a:rPr>
              <a:t>成屋</a:t>
            </a: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個案</a:t>
            </a:r>
          </a:p>
        </p:txBody>
      </p:sp>
      <p:pic>
        <p:nvPicPr>
          <p:cNvPr id="4" name="圖片 3">
            <a:extLst>
              <a:ext uri="{FF2B5EF4-FFF2-40B4-BE49-F238E27FC236}">
                <a16:creationId xmlns:a16="http://schemas.microsoft.com/office/drawing/2014/main" id="{45DB3122-016A-181E-0D75-EDF3A294750C}"/>
              </a:ext>
            </a:extLst>
          </p:cNvPr>
          <p:cNvPicPr>
            <a:picLocks noChangeAspect="1"/>
          </p:cNvPicPr>
          <p:nvPr/>
        </p:nvPicPr>
        <p:blipFill>
          <a:blip r:embed="rId2"/>
          <a:stretch>
            <a:fillRect/>
          </a:stretch>
        </p:blipFill>
        <p:spPr>
          <a:xfrm>
            <a:off x="634175" y="908050"/>
            <a:ext cx="8640000" cy="18113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9</a:t>
            </a:fld>
            <a:endParaRPr lang="en-US" altLang="zh-TW" dirty="0"/>
          </a:p>
        </p:txBody>
      </p:sp>
      <p:sp>
        <p:nvSpPr>
          <p:cNvPr id="6"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marL="0" marR="0" lvl="0" indent="0" algn="ctr" defTabSz="873125"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uLnTx/>
                <a:uFillTx/>
                <a:latin typeface="微軟正黑體" pitchFamily="34" charset="-120"/>
                <a:ea typeface="微軟正黑體" pitchFamily="34" charset="-120"/>
                <a:cs typeface="+mj-cs"/>
              </a:rPr>
              <a:t>儲備個案</a:t>
            </a:r>
          </a:p>
        </p:txBody>
      </p:sp>
      <p:pic>
        <p:nvPicPr>
          <p:cNvPr id="4" name="圖片 3">
            <a:extLst>
              <a:ext uri="{FF2B5EF4-FFF2-40B4-BE49-F238E27FC236}">
                <a16:creationId xmlns:a16="http://schemas.microsoft.com/office/drawing/2014/main" id="{979D5737-D106-E45E-54EC-0B1760E5CDA3}"/>
              </a:ext>
            </a:extLst>
          </p:cNvPr>
          <p:cNvPicPr>
            <a:picLocks noChangeAspect="1"/>
          </p:cNvPicPr>
          <p:nvPr/>
        </p:nvPicPr>
        <p:blipFill>
          <a:blip r:embed="rId2"/>
          <a:stretch>
            <a:fillRect/>
          </a:stretch>
        </p:blipFill>
        <p:spPr>
          <a:xfrm>
            <a:off x="631825" y="908050"/>
            <a:ext cx="8640000" cy="3566012"/>
          </a:xfrm>
          <a:prstGeom prst="rect">
            <a:avLst/>
          </a:prstGeom>
        </p:spPr>
      </p:pic>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3125" rtl="0" eaLnBrk="1" fontAlgn="base" latinLnBrk="0" hangingPunct="1">
          <a:lnSpc>
            <a:spcPct val="100000"/>
          </a:lnSpc>
          <a:spcBef>
            <a:spcPct val="0"/>
          </a:spcBef>
          <a:spcAft>
            <a:spcPct val="0"/>
          </a:spcAft>
          <a:buClrTx/>
          <a:buSzTx/>
          <a:buFontTx/>
          <a:buNone/>
          <a:tabLst/>
          <a:defRPr kumimoji="1" lang="zh-TW" altLang="en-US" sz="17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3125" rtl="0" eaLnBrk="1" fontAlgn="base" latinLnBrk="0" hangingPunct="1">
          <a:lnSpc>
            <a:spcPct val="100000"/>
          </a:lnSpc>
          <a:spcBef>
            <a:spcPct val="0"/>
          </a:spcBef>
          <a:spcAft>
            <a:spcPct val="0"/>
          </a:spcAft>
          <a:buClrTx/>
          <a:buSzTx/>
          <a:buFontTx/>
          <a:buNone/>
          <a:tabLst/>
          <a:defRPr kumimoji="1" lang="zh-TW" altLang="en-US" sz="17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15813</TotalTime>
  <Words>440</Words>
  <Application>Microsoft Office PowerPoint</Application>
  <PresentationFormat>A4 紙張 (210x297 公釐)</PresentationFormat>
  <Paragraphs>50</Paragraphs>
  <Slides>11</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11</vt:i4>
      </vt:variant>
    </vt:vector>
  </HeadingPairs>
  <TitlesOfParts>
    <vt:vector size="17" baseType="lpstr">
      <vt:lpstr>微軟正黑體</vt:lpstr>
      <vt:lpstr>Arial</vt:lpstr>
      <vt:lpstr>Calibri</vt:lpstr>
      <vt:lpstr>Times New Roman</vt:lpstr>
      <vt:lpstr>Wingdings</vt:lpstr>
      <vt:lpstr>預設簡報設計</vt:lpstr>
      <vt:lpstr>PowerPoint 簡報</vt:lpstr>
      <vt:lpstr>免責聲明</vt:lpstr>
      <vt:lpstr>財務數據</vt:lpstr>
      <vt:lpstr>股利政策</vt:lpstr>
      <vt:lpstr>PowerPoint 簡報</vt:lpstr>
      <vt:lpstr>PowerPoint 簡報</vt:lpstr>
      <vt:lpstr>PowerPoint 簡報</vt:lpstr>
      <vt:lpstr>PowerPoint 簡報</vt:lpstr>
      <vt:lpstr>PowerPoint 簡報</vt:lpstr>
      <vt:lpstr>PowerPoint 簡報</vt:lpstr>
      <vt:lpstr>Q &amp; A</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kyang</dc:creator>
  <cp:lastModifiedBy>楊康平</cp:lastModifiedBy>
  <cp:revision>758</cp:revision>
  <cp:lastPrinted>2024-02-27T02:09:11Z</cp:lastPrinted>
  <dcterms:created xsi:type="dcterms:W3CDTF">2011-02-20T23:57:00Z</dcterms:created>
  <dcterms:modified xsi:type="dcterms:W3CDTF">2024-03-01T02:16:04Z</dcterms:modified>
</cp:coreProperties>
</file>