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457" r:id="rId2"/>
    <p:sldId id="566" r:id="rId3"/>
    <p:sldId id="559" r:id="rId4"/>
    <p:sldId id="524" r:id="rId5"/>
    <p:sldId id="515" r:id="rId6"/>
    <p:sldId id="530" r:id="rId7"/>
    <p:sldId id="586" r:id="rId8"/>
    <p:sldId id="548" r:id="rId9"/>
    <p:sldId id="518" r:id="rId10"/>
    <p:sldId id="549" r:id="rId11"/>
    <p:sldId id="538" r:id="rId12"/>
    <p:sldId id="550" r:id="rId13"/>
    <p:sldId id="539" r:id="rId14"/>
    <p:sldId id="587" r:id="rId15"/>
    <p:sldId id="577" r:id="rId16"/>
    <p:sldId id="578" r:id="rId17"/>
    <p:sldId id="579" r:id="rId18"/>
    <p:sldId id="580" r:id="rId19"/>
    <p:sldId id="581" r:id="rId20"/>
    <p:sldId id="582" r:id="rId21"/>
    <p:sldId id="540" r:id="rId22"/>
    <p:sldId id="551" r:id="rId23"/>
    <p:sldId id="552" r:id="rId24"/>
    <p:sldId id="560" r:id="rId25"/>
    <p:sldId id="561" r:id="rId26"/>
    <p:sldId id="545" r:id="rId27"/>
    <p:sldId id="558" r:id="rId28"/>
    <p:sldId id="565" r:id="rId29"/>
    <p:sldId id="546" r:id="rId30"/>
    <p:sldId id="584" r:id="rId31"/>
    <p:sldId id="585" r:id="rId32"/>
    <p:sldId id="563" r:id="rId33"/>
    <p:sldId id="553" r:id="rId34"/>
    <p:sldId id="562" r:id="rId35"/>
    <p:sldId id="583" r:id="rId36"/>
    <p:sldId id="256" r:id="rId37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EA8"/>
    <a:srgbClr val="CF0146"/>
    <a:srgbClr val="CC0066"/>
    <a:srgbClr val="85BD5F"/>
    <a:srgbClr val="6666FF"/>
    <a:srgbClr val="9999FF"/>
    <a:srgbClr val="FF6699"/>
    <a:srgbClr val="FF0066"/>
    <a:srgbClr val="CC0000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34" autoAdjust="0"/>
    <p:restoredTop sz="92238" autoAdjust="0"/>
  </p:normalViewPr>
  <p:slideViewPr>
    <p:cSldViewPr snapToGrid="0">
      <p:cViewPr>
        <p:scale>
          <a:sx n="60" d="100"/>
          <a:sy n="60" d="100"/>
        </p:scale>
        <p:origin x="-2888" y="-11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17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237523573042131E-2"/>
          <c:y val="3.6060638300048901E-2"/>
          <c:w val="0.89481193139483539"/>
          <c:h val="0.8017373308754478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來台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pPr>
              <a:solidFill>
                <a:srgbClr val="0070C0"/>
              </a:solidFill>
            </c:spPr>
          </c:marker>
          <c:dLbls>
            <c:dLbl>
              <c:idx val="5"/>
              <c:layout>
                <c:manualLayout>
                  <c:x val="-6.5110236972631533E-2"/>
                  <c:y val="6.7128312273692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8232936724979293E-2"/>
                  <c:y val="5.27308190246437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578492347004184E-2"/>
                  <c:y val="5.992956564916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940334086810876E-2"/>
                  <c:y val="4.5532072400118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2.5435341737993843E-2"/>
                  <c:y val="2.5854789060629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100年</c:v>
                </c:pt>
                <c:pt idx="1">
                  <c:v>101年</c:v>
                </c:pt>
                <c:pt idx="2">
                  <c:v>102年</c:v>
                </c:pt>
                <c:pt idx="3">
                  <c:v>103年</c:v>
                </c:pt>
                <c:pt idx="4">
                  <c:v>104年</c:v>
                </c:pt>
                <c:pt idx="5">
                  <c:v>105年</c:v>
                </c:pt>
                <c:pt idx="6">
                  <c:v>106年</c:v>
                </c:pt>
                <c:pt idx="7">
                  <c:v>107年</c:v>
                </c:pt>
                <c:pt idx="8">
                  <c:v>108年</c:v>
                </c:pt>
                <c:pt idx="9">
                  <c:v>109年</c:v>
                </c:pt>
              </c:strCache>
            </c:strRef>
          </c:cat>
          <c:val>
            <c:numRef>
              <c:f>Sheet1!$B$2:$B$11</c:f>
              <c:numCache>
                <c:formatCode>_-* #,##0_-;\-* #,##0_-;_-* "-"??_-;_-@_-</c:formatCode>
                <c:ptCount val="10"/>
                <c:pt idx="0">
                  <c:v>6087484</c:v>
                </c:pt>
                <c:pt idx="1">
                  <c:v>7311470</c:v>
                </c:pt>
                <c:pt idx="2">
                  <c:v>8016280</c:v>
                </c:pt>
                <c:pt idx="3">
                  <c:v>9910204</c:v>
                </c:pt>
                <c:pt idx="4">
                  <c:v>10439785</c:v>
                </c:pt>
                <c:pt idx="5">
                  <c:v>10690279</c:v>
                </c:pt>
                <c:pt idx="6">
                  <c:v>10739601</c:v>
                </c:pt>
                <c:pt idx="7">
                  <c:v>11066707</c:v>
                </c:pt>
                <c:pt idx="8">
                  <c:v>11864105</c:v>
                </c:pt>
                <c:pt idx="9">
                  <c:v>1377871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出國</c:v>
                </c:pt>
              </c:strCache>
            </c:strRef>
          </c:tx>
          <c:spPr>
            <a:ln>
              <a:solidFill>
                <a:srgbClr val="DF3C2B"/>
              </a:solidFill>
            </a:ln>
          </c:spPr>
          <c:marker>
            <c:spPr>
              <a:solidFill>
                <a:srgbClr val="DF3C2B"/>
              </a:solidFill>
            </c:spPr>
          </c:marker>
          <c:dLbls>
            <c:dLbl>
              <c:idx val="9"/>
              <c:layout>
                <c:manualLayout>
                  <c:x val="-3.0895560146730193E-4"/>
                  <c:y val="-7.30827367097607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Sheet1!$A$2:$A$11</c:f>
              <c:strCache>
                <c:ptCount val="10"/>
                <c:pt idx="0">
                  <c:v>100年</c:v>
                </c:pt>
                <c:pt idx="1">
                  <c:v>101年</c:v>
                </c:pt>
                <c:pt idx="2">
                  <c:v>102年</c:v>
                </c:pt>
                <c:pt idx="3">
                  <c:v>103年</c:v>
                </c:pt>
                <c:pt idx="4">
                  <c:v>104年</c:v>
                </c:pt>
                <c:pt idx="5">
                  <c:v>105年</c:v>
                </c:pt>
                <c:pt idx="6">
                  <c:v>106年</c:v>
                </c:pt>
                <c:pt idx="7">
                  <c:v>107年</c:v>
                </c:pt>
                <c:pt idx="8">
                  <c:v>108年</c:v>
                </c:pt>
                <c:pt idx="9">
                  <c:v>109年</c:v>
                </c:pt>
              </c:strCache>
            </c:strRef>
          </c:cat>
          <c:val>
            <c:numRef>
              <c:f>Sheet1!$C$2:$C$11</c:f>
              <c:numCache>
                <c:formatCode>_-* #,##0_-;\-* #,##0_-;_-* "-"??_-;_-@_-</c:formatCode>
                <c:ptCount val="10"/>
                <c:pt idx="0">
                  <c:v>9583873</c:v>
                </c:pt>
                <c:pt idx="1">
                  <c:v>10239760</c:v>
                </c:pt>
                <c:pt idx="2">
                  <c:v>11052908</c:v>
                </c:pt>
                <c:pt idx="3">
                  <c:v>11844635</c:v>
                </c:pt>
                <c:pt idx="4">
                  <c:v>13182976</c:v>
                </c:pt>
                <c:pt idx="5">
                  <c:v>14588923</c:v>
                </c:pt>
                <c:pt idx="6">
                  <c:v>15654579</c:v>
                </c:pt>
                <c:pt idx="7">
                  <c:v>16644684</c:v>
                </c:pt>
                <c:pt idx="8">
                  <c:v>17101335</c:v>
                </c:pt>
                <c:pt idx="9">
                  <c:v>2335564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461568"/>
        <c:axId val="160463104"/>
      </c:lineChart>
      <c:catAx>
        <c:axId val="160461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60463104"/>
        <c:crosses val="autoZero"/>
        <c:auto val="1"/>
        <c:lblAlgn val="ctr"/>
        <c:lblOffset val="100"/>
        <c:noMultiLvlLbl val="0"/>
      </c:catAx>
      <c:valAx>
        <c:axId val="160463104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crossAx val="160461568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欄1</c:v>
                </c:pt>
              </c:strCache>
            </c:strRef>
          </c:tx>
          <c:spPr>
            <a:ln w="190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pPr>
              <a:solidFill>
                <a:schemeClr val="accent1"/>
              </a:solidFill>
              <a:ln w="63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Lbl>
              <c:idx val="5"/>
              <c:layout>
                <c:manualLayout>
                  <c:x val="-6.5110236972631574E-2"/>
                  <c:y val="6.712831227369286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6.8232936724979293E-2"/>
                  <c:y val="5.27308190246437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4.9578492347004184E-2"/>
                  <c:y val="5.9929565649168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3.9403340868108788E-2"/>
                  <c:y val="4.5532072400118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1207778574966353E-2"/>
                  <c:y val="5.5977440415117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Sheet1!$A$2:$A$12</c:f>
              <c:strCache>
                <c:ptCount val="11"/>
                <c:pt idx="0">
                  <c:v>98年</c:v>
                </c:pt>
                <c:pt idx="1">
                  <c:v>100年</c:v>
                </c:pt>
                <c:pt idx="2">
                  <c:v>101年</c:v>
                </c:pt>
                <c:pt idx="3">
                  <c:v>102年</c:v>
                </c:pt>
                <c:pt idx="4">
                  <c:v>103年</c:v>
                </c:pt>
                <c:pt idx="5">
                  <c:v>104年</c:v>
                </c:pt>
                <c:pt idx="6">
                  <c:v>105年</c:v>
                </c:pt>
                <c:pt idx="7">
                  <c:v>106年</c:v>
                </c:pt>
                <c:pt idx="8">
                  <c:v>107年</c:v>
                </c:pt>
                <c:pt idx="9">
                  <c:v>108年</c:v>
                </c:pt>
                <c:pt idx="10">
                  <c:v>109年</c:v>
                </c:pt>
              </c:strCache>
            </c:strRef>
          </c:cat>
          <c:val>
            <c:numRef>
              <c:f>Sheet1!$B$2:$B$12</c:f>
              <c:numCache>
                <c:formatCode>_-* #,##0_-;\-* #,##0_-;_-* "-"??_-;_-@_-</c:formatCode>
                <c:ptCount val="11"/>
                <c:pt idx="0">
                  <c:v>97990</c:v>
                </c:pt>
                <c:pt idx="1">
                  <c:v>152268</c:v>
                </c:pt>
                <c:pt idx="2">
                  <c:v>142069</c:v>
                </c:pt>
                <c:pt idx="3">
                  <c:v>142615</c:v>
                </c:pt>
                <c:pt idx="4">
                  <c:v>156260</c:v>
                </c:pt>
                <c:pt idx="5">
                  <c:v>178524</c:v>
                </c:pt>
                <c:pt idx="6">
                  <c:v>190376</c:v>
                </c:pt>
                <c:pt idx="7">
                  <c:v>183449</c:v>
                </c:pt>
                <c:pt idx="8">
                  <c:v>171090</c:v>
                </c:pt>
                <c:pt idx="9">
                  <c:v>169279</c:v>
                </c:pt>
                <c:pt idx="10">
                  <c:v>142970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6968576"/>
        <c:axId val="80275328"/>
      </c:lineChart>
      <c:catAx>
        <c:axId val="6696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80275328"/>
        <c:crosses val="autoZero"/>
        <c:auto val="1"/>
        <c:lblAlgn val="ctr"/>
        <c:lblOffset val="100"/>
        <c:noMultiLvlLbl val="0"/>
      </c:catAx>
      <c:valAx>
        <c:axId val="80275328"/>
        <c:scaling>
          <c:orientation val="minMax"/>
          <c:min val="70000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6696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zh-TW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63EC23-94D4-4C6C-8C67-2639CECED7F3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C3849E8-8A42-4CB0-975E-D9938040AE01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商務休閒</a:t>
          </a:r>
          <a:endParaRPr lang="en-US" altLang="zh-TW" sz="24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飯店旅館</a:t>
          </a:r>
        </a:p>
      </dgm:t>
    </dgm:pt>
    <dgm:pt modelId="{A2AF48BF-C405-47DA-BD56-99827C129E9B}" type="parTrans" cxnId="{B5E0A1AB-526E-48B7-A35A-1C11A8D590C5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66869758-5B9D-4419-B315-F67E130F8FA6}" type="sibTrans" cxnId="{B5E0A1AB-526E-48B7-A35A-1C11A8D590C5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55BC1462-A52F-4541-A193-576622BBB8B8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多國料理餐廳</a:t>
          </a:r>
        </a:p>
      </dgm:t>
    </dgm:pt>
    <dgm:pt modelId="{6EBD8D2F-E89E-4094-AC37-14A8B8478D60}" type="parTrans" cxnId="{65732F4B-7AB0-4A1F-89AC-26D12D02AC44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E1130126-4C3B-472D-A513-990CA3BC1953}" type="sibTrans" cxnId="{65732F4B-7AB0-4A1F-89AC-26D12D02AC44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CA4CB23E-A6C1-40F6-B8B3-BEE27B628950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主題</a:t>
          </a:r>
          <a:endParaRPr lang="en-US" altLang="zh-TW" sz="24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遊樂園</a:t>
          </a:r>
        </a:p>
      </dgm:t>
    </dgm:pt>
    <dgm:pt modelId="{713CE7C2-E5E0-43E7-85B3-EEB20E10C52A}" type="parTrans" cxnId="{288E65C4-96C3-449C-8D18-FFF2B1DDBEB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E6503216-5F3B-4E5A-BFFF-65BCAA61AC82}" type="sibTrans" cxnId="{288E65C4-96C3-449C-8D18-FFF2B1DDBEB9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E85124E5-97AF-4B09-9BAB-25E044CB6386}">
      <dgm:prSet phldrT="[文字]" custT="1"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生活美學</a:t>
          </a:r>
          <a:endParaRPr lang="en-US" altLang="zh-TW" sz="24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r>
            <a:rPr lang="zh-TW" altLang="en-US" sz="24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概念品牌</a:t>
          </a:r>
          <a:endParaRPr lang="en-US" altLang="zh-TW" sz="24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E4849F94-8B1E-422F-974A-F6A62513677D}" type="parTrans" cxnId="{BD721CF6-6D9C-46E6-811E-339C44A4A90A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8D96E9F2-CCBC-41C8-AEBE-C933C72F4524}" type="sibTrans" cxnId="{BD721CF6-6D9C-46E6-811E-339C44A4A90A}">
      <dgm:prSet/>
      <dgm:spPr/>
      <dgm:t>
        <a:bodyPr/>
        <a:lstStyle/>
        <a:p>
          <a:pPr>
            <a:lnSpc>
              <a:spcPts val="3000"/>
            </a:lnSpc>
            <a:spcBef>
              <a:spcPts val="0"/>
            </a:spcBef>
            <a:spcAft>
              <a:spcPts val="0"/>
            </a:spcAft>
          </a:pPr>
          <a:endParaRPr lang="zh-TW" altLang="en-US" sz="280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gm:t>
    </dgm:pt>
    <dgm:pt modelId="{167D569F-BFD5-4BD5-B53A-C0C8C054B386}" type="pres">
      <dgm:prSet presAssocID="{C363EC23-94D4-4C6C-8C67-2639CECED7F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9157ED6-2042-426A-BD16-0D1533E13B6F}" type="pres">
      <dgm:prSet presAssocID="{AC3849E8-8A42-4CB0-975E-D9938040AE01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C4723D5-E245-4EC5-80E6-ECECE92FEF3A}" type="pres">
      <dgm:prSet presAssocID="{66869758-5B9D-4419-B315-F67E130F8FA6}" presName="space" presStyleCnt="0"/>
      <dgm:spPr/>
    </dgm:pt>
    <dgm:pt modelId="{A657FC4E-CCEA-48CF-A959-9865611801C9}" type="pres">
      <dgm:prSet presAssocID="{55BC1462-A52F-4541-A193-576622BBB8B8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E7FD8B9-A1E5-47BB-BA17-C6BD477618DB}" type="pres">
      <dgm:prSet presAssocID="{E1130126-4C3B-472D-A513-990CA3BC1953}" presName="space" presStyleCnt="0"/>
      <dgm:spPr/>
    </dgm:pt>
    <dgm:pt modelId="{957357A9-010A-4018-A68C-4AB0AF78E461}" type="pres">
      <dgm:prSet presAssocID="{CA4CB23E-A6C1-40F6-B8B3-BEE27B628950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A12F4AE-EC63-499C-8CFB-09A06FF51F39}" type="pres">
      <dgm:prSet presAssocID="{E6503216-5F3B-4E5A-BFFF-65BCAA61AC82}" presName="space" presStyleCnt="0"/>
      <dgm:spPr/>
    </dgm:pt>
    <dgm:pt modelId="{C8229F36-0975-4AF5-932A-E3F516E5E5FD}" type="pres">
      <dgm:prSet presAssocID="{E85124E5-97AF-4B09-9BAB-25E044CB6386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0626311-491C-4E47-98B9-139C3B8A90AC}" type="presOf" srcId="{E85124E5-97AF-4B09-9BAB-25E044CB6386}" destId="{C8229F36-0975-4AF5-932A-E3F516E5E5FD}" srcOrd="0" destOrd="0" presId="urn:microsoft.com/office/officeart/2005/8/layout/venn3"/>
    <dgm:cxn modelId="{8DDA4AF1-71E7-4A11-9CF4-2412A2C40CF3}" type="presOf" srcId="{55BC1462-A52F-4541-A193-576622BBB8B8}" destId="{A657FC4E-CCEA-48CF-A959-9865611801C9}" srcOrd="0" destOrd="0" presId="urn:microsoft.com/office/officeart/2005/8/layout/venn3"/>
    <dgm:cxn modelId="{D8B5253B-545D-4E37-A434-076ADC071AE9}" type="presOf" srcId="{AC3849E8-8A42-4CB0-975E-D9938040AE01}" destId="{89157ED6-2042-426A-BD16-0D1533E13B6F}" srcOrd="0" destOrd="0" presId="urn:microsoft.com/office/officeart/2005/8/layout/venn3"/>
    <dgm:cxn modelId="{0368774E-0B2F-4786-9F19-51593871A246}" type="presOf" srcId="{C363EC23-94D4-4C6C-8C67-2639CECED7F3}" destId="{167D569F-BFD5-4BD5-B53A-C0C8C054B386}" srcOrd="0" destOrd="0" presId="urn:microsoft.com/office/officeart/2005/8/layout/venn3"/>
    <dgm:cxn modelId="{65732F4B-7AB0-4A1F-89AC-26D12D02AC44}" srcId="{C363EC23-94D4-4C6C-8C67-2639CECED7F3}" destId="{55BC1462-A52F-4541-A193-576622BBB8B8}" srcOrd="1" destOrd="0" parTransId="{6EBD8D2F-E89E-4094-AC37-14A8B8478D60}" sibTransId="{E1130126-4C3B-472D-A513-990CA3BC1953}"/>
    <dgm:cxn modelId="{288E65C4-96C3-449C-8D18-FFF2B1DDBEB9}" srcId="{C363EC23-94D4-4C6C-8C67-2639CECED7F3}" destId="{CA4CB23E-A6C1-40F6-B8B3-BEE27B628950}" srcOrd="2" destOrd="0" parTransId="{713CE7C2-E5E0-43E7-85B3-EEB20E10C52A}" sibTransId="{E6503216-5F3B-4E5A-BFFF-65BCAA61AC82}"/>
    <dgm:cxn modelId="{B5E0A1AB-526E-48B7-A35A-1C11A8D590C5}" srcId="{C363EC23-94D4-4C6C-8C67-2639CECED7F3}" destId="{AC3849E8-8A42-4CB0-975E-D9938040AE01}" srcOrd="0" destOrd="0" parTransId="{A2AF48BF-C405-47DA-BD56-99827C129E9B}" sibTransId="{66869758-5B9D-4419-B315-F67E130F8FA6}"/>
    <dgm:cxn modelId="{DA0583AA-4A1E-493B-8E5E-55932A7E4AD8}" type="presOf" srcId="{CA4CB23E-A6C1-40F6-B8B3-BEE27B628950}" destId="{957357A9-010A-4018-A68C-4AB0AF78E461}" srcOrd="0" destOrd="0" presId="urn:microsoft.com/office/officeart/2005/8/layout/venn3"/>
    <dgm:cxn modelId="{BD721CF6-6D9C-46E6-811E-339C44A4A90A}" srcId="{C363EC23-94D4-4C6C-8C67-2639CECED7F3}" destId="{E85124E5-97AF-4B09-9BAB-25E044CB6386}" srcOrd="3" destOrd="0" parTransId="{E4849F94-8B1E-422F-974A-F6A62513677D}" sibTransId="{8D96E9F2-CCBC-41C8-AEBE-C933C72F4524}"/>
    <dgm:cxn modelId="{392476EE-D83D-4C3B-8066-5ADCC7A02D4B}" type="presParOf" srcId="{167D569F-BFD5-4BD5-B53A-C0C8C054B386}" destId="{89157ED6-2042-426A-BD16-0D1533E13B6F}" srcOrd="0" destOrd="0" presId="urn:microsoft.com/office/officeart/2005/8/layout/venn3"/>
    <dgm:cxn modelId="{437AF6B0-C277-464D-BD74-B497352F27D6}" type="presParOf" srcId="{167D569F-BFD5-4BD5-B53A-C0C8C054B386}" destId="{EC4723D5-E245-4EC5-80E6-ECECE92FEF3A}" srcOrd="1" destOrd="0" presId="urn:microsoft.com/office/officeart/2005/8/layout/venn3"/>
    <dgm:cxn modelId="{E8771EE0-B213-4D2B-92CF-136ACDA459B7}" type="presParOf" srcId="{167D569F-BFD5-4BD5-B53A-C0C8C054B386}" destId="{A657FC4E-CCEA-48CF-A959-9865611801C9}" srcOrd="2" destOrd="0" presId="urn:microsoft.com/office/officeart/2005/8/layout/venn3"/>
    <dgm:cxn modelId="{882CAE86-7D14-445F-91FD-01F6A344C187}" type="presParOf" srcId="{167D569F-BFD5-4BD5-B53A-C0C8C054B386}" destId="{8E7FD8B9-A1E5-47BB-BA17-C6BD477618DB}" srcOrd="3" destOrd="0" presId="urn:microsoft.com/office/officeart/2005/8/layout/venn3"/>
    <dgm:cxn modelId="{5DA74CDD-BD1D-488C-AD22-01C2E8591E0D}" type="presParOf" srcId="{167D569F-BFD5-4BD5-B53A-C0C8C054B386}" destId="{957357A9-010A-4018-A68C-4AB0AF78E461}" srcOrd="4" destOrd="0" presId="urn:microsoft.com/office/officeart/2005/8/layout/venn3"/>
    <dgm:cxn modelId="{4CC1D3A0-9FD4-4FA4-98DB-A2320D7408AB}" type="presParOf" srcId="{167D569F-BFD5-4BD5-B53A-C0C8C054B386}" destId="{FA12F4AE-EC63-499C-8CFB-09A06FF51F39}" srcOrd="5" destOrd="0" presId="urn:microsoft.com/office/officeart/2005/8/layout/venn3"/>
    <dgm:cxn modelId="{FC49BAE2-CB4C-4F34-8F8B-366E012520CA}" type="presParOf" srcId="{167D569F-BFD5-4BD5-B53A-C0C8C054B386}" destId="{C8229F36-0975-4AF5-932A-E3F516E5E5F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57ED6-2042-426A-BD16-0D1533E13B6F}">
      <dsp:nvSpPr>
        <dsp:cNvPr id="0" name=""/>
        <dsp:cNvSpPr/>
      </dsp:nvSpPr>
      <dsp:spPr>
        <a:xfrm>
          <a:off x="2386" y="636161"/>
          <a:ext cx="2394545" cy="2394545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80" tIns="30480" rIns="131780" bIns="3048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商務休閒</a:t>
          </a:r>
          <a:endParaRPr lang="en-US" altLang="zh-TW" sz="2400" kern="12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飯店旅館</a:t>
          </a:r>
        </a:p>
      </dsp:txBody>
      <dsp:txXfrm>
        <a:off x="353059" y="986834"/>
        <a:ext cx="1693199" cy="1693199"/>
      </dsp:txXfrm>
    </dsp:sp>
    <dsp:sp modelId="{A657FC4E-CCEA-48CF-A959-9865611801C9}">
      <dsp:nvSpPr>
        <dsp:cNvPr id="0" name=""/>
        <dsp:cNvSpPr/>
      </dsp:nvSpPr>
      <dsp:spPr>
        <a:xfrm>
          <a:off x="1918023" y="636161"/>
          <a:ext cx="2394545" cy="2394545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80" tIns="30480" rIns="131780" bIns="3048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多國料理餐廳</a:t>
          </a:r>
        </a:p>
      </dsp:txBody>
      <dsp:txXfrm>
        <a:off x="2268696" y="986834"/>
        <a:ext cx="1693199" cy="1693199"/>
      </dsp:txXfrm>
    </dsp:sp>
    <dsp:sp modelId="{957357A9-010A-4018-A68C-4AB0AF78E461}">
      <dsp:nvSpPr>
        <dsp:cNvPr id="0" name=""/>
        <dsp:cNvSpPr/>
      </dsp:nvSpPr>
      <dsp:spPr>
        <a:xfrm>
          <a:off x="3833659" y="636161"/>
          <a:ext cx="2394545" cy="239454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80" tIns="30480" rIns="131780" bIns="3048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主題</a:t>
          </a:r>
          <a:endParaRPr lang="en-US" altLang="zh-TW" sz="2400" kern="12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遊樂園</a:t>
          </a:r>
        </a:p>
      </dsp:txBody>
      <dsp:txXfrm>
        <a:off x="4184332" y="986834"/>
        <a:ext cx="1693199" cy="1693199"/>
      </dsp:txXfrm>
    </dsp:sp>
    <dsp:sp modelId="{C8229F36-0975-4AF5-932A-E3F516E5E5FD}">
      <dsp:nvSpPr>
        <dsp:cNvPr id="0" name=""/>
        <dsp:cNvSpPr/>
      </dsp:nvSpPr>
      <dsp:spPr>
        <a:xfrm>
          <a:off x="5749295" y="636161"/>
          <a:ext cx="2394545" cy="239454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1780" tIns="30480" rIns="131780" bIns="30480" numCol="1" spcCol="1270" anchor="ctr" anchorCtr="0">
          <a:noAutofit/>
        </a:bodyPr>
        <a:lstStyle/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生活美學</a:t>
          </a:r>
          <a:endParaRPr lang="en-US" altLang="zh-TW" sz="2400" kern="12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  <a:p>
          <a:pPr lvl="0" algn="ctr" defTabSz="1066800">
            <a:lnSpc>
              <a:spcPts val="3000"/>
            </a:lnSpc>
            <a:spcBef>
              <a:spcPct val="0"/>
            </a:spcBef>
            <a:spcAft>
              <a:spcPts val="0"/>
            </a:spcAft>
          </a:pPr>
          <a:r>
            <a:rPr lang="zh-TW" altLang="en-US" sz="2400" kern="1200" dirty="0">
              <a:latin typeface="微軟正黑體" pitchFamily="34" charset="-120"/>
              <a:ea typeface="微軟正黑體" pitchFamily="34" charset="-120"/>
              <a:cs typeface="Verdana" pitchFamily="34" charset="0"/>
            </a:rPr>
            <a:t>概念品牌</a:t>
          </a:r>
          <a:endParaRPr lang="en-US" altLang="zh-TW" sz="2400" kern="1200" dirty="0">
            <a:latin typeface="微軟正黑體" pitchFamily="34" charset="-120"/>
            <a:ea typeface="微軟正黑體" pitchFamily="34" charset="-120"/>
            <a:cs typeface="Verdana" pitchFamily="34" charset="0"/>
          </a:endParaRPr>
        </a:p>
      </dsp:txBody>
      <dsp:txXfrm>
        <a:off x="6099968" y="986834"/>
        <a:ext cx="1693199" cy="16931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21001F-23C4-4432-B00C-EB5028B9DD6E}" type="datetimeFigureOut">
              <a:rPr lang="zh-TW" altLang="en-US" smtClean="0"/>
              <a:t>2021/12/4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26B02-4575-496E-887C-C836802F0E3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0821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CEADC-EECC-45B2-8814-5F1ADB3D6C6D}" type="datetimeFigureOut">
              <a:rPr lang="zh-TW" altLang="en-US" smtClean="0"/>
              <a:t>2021/12/4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B9EC5-697A-4C3F-A553-E4EF419922A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121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6506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5518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29907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5226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74370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9EC5-697A-4C3F-A553-E4EF419922A0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462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224405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44058" cy="688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02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ellie.wang\Desktop\圖片3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6"/>
            <a:ext cx="12247562" cy="686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52572"/>
            <a:ext cx="12285300" cy="691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37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" y="-1"/>
            <a:ext cx="12296573" cy="691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067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llie.wang\Desktop\圖片4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75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247563" cy="688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8856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2" y="6356352"/>
            <a:ext cx="27431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-US" sz="9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-US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" y="-1"/>
            <a:ext cx="12296573" cy="691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8249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ellie.wang\Desktop\圖片1.jpg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24756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4375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0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mp"/><Relationship Id="rId3" Type="http://schemas.openxmlformats.org/officeDocument/2006/relationships/image" Target="../media/image73.tmp"/><Relationship Id="rId7" Type="http://schemas.openxmlformats.org/officeDocument/2006/relationships/image" Target="../media/image77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tmp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mp"/><Relationship Id="rId3" Type="http://schemas.openxmlformats.org/officeDocument/2006/relationships/image" Target="../media/image80.tmp"/><Relationship Id="rId7" Type="http://schemas.openxmlformats.org/officeDocument/2006/relationships/image" Target="../media/image84.tmp"/><Relationship Id="rId2" Type="http://schemas.openxmlformats.org/officeDocument/2006/relationships/image" Target="../media/image79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tmp"/><Relationship Id="rId5" Type="http://schemas.openxmlformats.org/officeDocument/2006/relationships/image" Target="../media/image82.tmp"/><Relationship Id="rId4" Type="http://schemas.openxmlformats.org/officeDocument/2006/relationships/image" Target="../media/image81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tmp"/><Relationship Id="rId3" Type="http://schemas.openxmlformats.org/officeDocument/2006/relationships/image" Target="../media/image87.tmp"/><Relationship Id="rId7" Type="http://schemas.openxmlformats.org/officeDocument/2006/relationships/image" Target="../media/image91.tmp"/><Relationship Id="rId2" Type="http://schemas.openxmlformats.org/officeDocument/2006/relationships/image" Target="../media/image86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tmp"/><Relationship Id="rId5" Type="http://schemas.openxmlformats.org/officeDocument/2006/relationships/image" Target="../media/image89.tmp"/><Relationship Id="rId4" Type="http://schemas.openxmlformats.org/officeDocument/2006/relationships/image" Target="../media/image88.tmp"/><Relationship Id="rId9" Type="http://schemas.openxmlformats.org/officeDocument/2006/relationships/image" Target="../media/image93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tmp"/><Relationship Id="rId3" Type="http://schemas.openxmlformats.org/officeDocument/2006/relationships/image" Target="../media/image97.tmp"/><Relationship Id="rId7" Type="http://schemas.openxmlformats.org/officeDocument/2006/relationships/image" Target="../media/image10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tmp"/><Relationship Id="rId5" Type="http://schemas.openxmlformats.org/officeDocument/2006/relationships/image" Target="../media/image99.tmp"/><Relationship Id="rId10" Type="http://schemas.openxmlformats.org/officeDocument/2006/relationships/image" Target="../media/image104.tmp"/><Relationship Id="rId4" Type="http://schemas.openxmlformats.org/officeDocument/2006/relationships/image" Target="../media/image98.tmp"/><Relationship Id="rId9" Type="http://schemas.openxmlformats.org/officeDocument/2006/relationships/image" Target="../media/image103.tm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mp"/><Relationship Id="rId2" Type="http://schemas.openxmlformats.org/officeDocument/2006/relationships/image" Target="../media/image105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tmp"/><Relationship Id="rId5" Type="http://schemas.openxmlformats.org/officeDocument/2006/relationships/image" Target="../media/image108.tmp"/><Relationship Id="rId4" Type="http://schemas.openxmlformats.org/officeDocument/2006/relationships/image" Target="../media/image107.tm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tmp"/><Relationship Id="rId3" Type="http://schemas.openxmlformats.org/officeDocument/2006/relationships/image" Target="../media/image110.tmp"/><Relationship Id="rId7" Type="http://schemas.openxmlformats.org/officeDocument/2006/relationships/image" Target="../media/image114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tmp"/><Relationship Id="rId5" Type="http://schemas.openxmlformats.org/officeDocument/2006/relationships/image" Target="../media/image112.tmp"/><Relationship Id="rId4" Type="http://schemas.openxmlformats.org/officeDocument/2006/relationships/image" Target="../media/image111.tm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tmp"/><Relationship Id="rId7" Type="http://schemas.openxmlformats.org/officeDocument/2006/relationships/image" Target="../media/image1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tmp"/><Relationship Id="rId5" Type="http://schemas.openxmlformats.org/officeDocument/2006/relationships/image" Target="../media/image118.tmp"/><Relationship Id="rId4" Type="http://schemas.openxmlformats.org/officeDocument/2006/relationships/image" Target="../media/image117.tm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 idx="4294967295"/>
          </p:nvPr>
        </p:nvSpPr>
        <p:spPr>
          <a:xfrm>
            <a:off x="1762641" y="2078245"/>
            <a:ext cx="8797564" cy="327692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50000"/>
              </a:lnSpc>
              <a:spcBef>
                <a:spcPts val="4800"/>
              </a:spcBef>
            </a:pPr>
            <a:r>
              <a:rPr lang="zh-TW" altLang="en-US" sz="6600" b="1" dirty="0">
                <a:latin typeface="微軟正黑體" pitchFamily="34" charset="-120"/>
                <a:ea typeface="微軟正黑體" pitchFamily="34" charset="-120"/>
              </a:rPr>
              <a:t>帶給人們歡樂的產業</a:t>
            </a:r>
            <a:r>
              <a:rPr lang="en-US" altLang="zh-TW" sz="6600" b="1" dirty="0"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6600" b="1" dirty="0"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5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六福旅遊集團</a:t>
            </a:r>
            <a:endParaRPr lang="zh-TW" altLang="en-US" sz="88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3" name="直線接點 2"/>
          <p:cNvCxnSpPr/>
          <p:nvPr/>
        </p:nvCxnSpPr>
        <p:spPr>
          <a:xfrm>
            <a:off x="2262434" y="3537068"/>
            <a:ext cx="780539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/>
          <p:cNvSpPr txBox="1">
            <a:spLocks noChangeArrowheads="1"/>
          </p:cNvSpPr>
          <p:nvPr/>
        </p:nvSpPr>
        <p:spPr bwMode="auto">
          <a:xfrm>
            <a:off x="2395538" y="968375"/>
            <a:ext cx="48244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en-US" altLang="zh-TW" sz="2000" dirty="0">
                <a:solidFill>
                  <a:schemeClr val="bg1"/>
                </a:solidFill>
                <a:latin typeface="+mn-lt"/>
              </a:rPr>
              <a:t>Doing Good. Better. </a:t>
            </a:r>
            <a:r>
              <a:rPr lang="zh-TW" altLang="en-US" sz="20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實踐美好</a:t>
            </a:r>
            <a:r>
              <a:rPr lang="zh-TW" altLang="en-US" sz="2000" b="1" dirty="0">
                <a:solidFill>
                  <a:schemeClr val="bg1"/>
                </a:solidFill>
                <a:latin typeface="新細明體"/>
                <a:ea typeface="新細明體"/>
              </a:rPr>
              <a:t>．</a:t>
            </a:r>
            <a:r>
              <a:rPr lang="zh-TW" altLang="en-US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只為更好</a:t>
            </a:r>
          </a:p>
        </p:txBody>
      </p:sp>
    </p:spTree>
    <p:extLst>
      <p:ext uri="{BB962C8B-B14F-4D97-AF65-F5344CB8AC3E}">
        <p14:creationId xmlns:p14="http://schemas.microsoft.com/office/powerpoint/2010/main" val="86566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545707" y="3856381"/>
            <a:ext cx="1399092" cy="1399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標題 3"/>
          <p:cNvSpPr txBox="1">
            <a:spLocks/>
          </p:cNvSpPr>
          <p:nvPr/>
        </p:nvSpPr>
        <p:spPr>
          <a:xfrm>
            <a:off x="3824817" y="1833496"/>
            <a:ext cx="6265863" cy="137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六福旅遊集團</a:t>
            </a:r>
            <a: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/>
            </a:r>
            <a:b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</a:b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核心事業  </a:t>
            </a:r>
            <a:r>
              <a:rPr lang="zh-TW" altLang="en-US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遊樂</a:t>
            </a: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事業</a:t>
            </a:r>
            <a:endParaRPr lang="zh-TW" altLang="en-US" dirty="0">
              <a:latin typeface="+mn-lt"/>
              <a:ea typeface="微軟正黑體" pitchFamily="34" charset="-120"/>
              <a:cs typeface="Verdana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562169" y="3861905"/>
            <a:ext cx="1399092" cy="13990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426" y="4109326"/>
            <a:ext cx="1173653" cy="893202"/>
          </a:xfrm>
          <a:prstGeom prst="rect">
            <a:avLst/>
          </a:prstGeom>
        </p:spPr>
      </p:pic>
      <p:pic>
        <p:nvPicPr>
          <p:cNvPr id="8" name="Picture 8" descr="C:\Users\ellie.wang\Desktop\工作\1六福各事業體LOGO檔案\LOGO-08-L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75" y="3824580"/>
            <a:ext cx="1409122" cy="140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31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22902" y="326403"/>
            <a:ext cx="915408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國內</a:t>
            </a:r>
            <a:r>
              <a:rPr lang="zh-TW" altLang="en-US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第</a:t>
            </a:r>
            <a:r>
              <a:rPr lang="zh-TW" altLang="zh-TW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一同時擁有動物園、主題樂園以及水樂園的綜合主題遊樂園</a:t>
            </a:r>
            <a:endParaRPr lang="en-US" altLang="zh-TW" sz="4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" name="Shape 286"/>
          <p:cNvPicPr preferRelativeResize="0"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490" y="2956230"/>
            <a:ext cx="5603875" cy="370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hape 287"/>
          <p:cNvSpPr txBox="1">
            <a:spLocks noChangeArrowheads="1"/>
          </p:cNvSpPr>
          <p:nvPr/>
        </p:nvSpPr>
        <p:spPr bwMode="auto">
          <a:xfrm>
            <a:off x="827996" y="2002076"/>
            <a:ext cx="5312296" cy="1524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．</a:t>
            </a:r>
            <a:r>
              <a:rPr 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每年入園總人數長期位居國內第一</a:t>
            </a:r>
            <a:endParaRPr lang="en-US" alt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．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導入智慧系統遊園，免排隊最貼心</a:t>
            </a:r>
            <a:endParaRPr lang="en-US" alt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．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最新數位科技體驗</a:t>
            </a:r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VR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體感遊樂設施</a:t>
            </a:r>
            <a:endParaRPr lang="zh-TW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5" name="Shape 294"/>
          <p:cNvSpPr>
            <a:spLocks noChangeArrowheads="1"/>
          </p:cNvSpPr>
          <p:nvPr/>
        </p:nvSpPr>
        <p:spPr bwMode="auto">
          <a:xfrm>
            <a:off x="6256490" y="5893805"/>
            <a:ext cx="5925350" cy="764704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全台唯一希臘風情主題</a:t>
            </a:r>
            <a:r>
              <a:rPr lang="zh-TW" altLang="en-US" sz="16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、北台灣最大水上樂園</a:t>
            </a:r>
            <a:endParaRPr lang="zh-TW" sz="16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六福水樂園</a:t>
            </a:r>
          </a:p>
        </p:txBody>
      </p:sp>
      <p:pic>
        <p:nvPicPr>
          <p:cNvPr id="6" name="Shape 285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7363" y="3221621"/>
            <a:ext cx="5603874" cy="338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293"/>
          <p:cNvSpPr>
            <a:spLocks noChangeArrowheads="1"/>
          </p:cNvSpPr>
          <p:nvPr/>
        </p:nvSpPr>
        <p:spPr bwMode="auto">
          <a:xfrm>
            <a:off x="-91440" y="5898440"/>
            <a:ext cx="6065914" cy="720725"/>
          </a:xfrm>
          <a:prstGeom prst="rect">
            <a:avLst/>
          </a:prstGeom>
          <a:solidFill>
            <a:srgbClr val="FFFFFF">
              <a:alpha val="56078"/>
            </a:srgbClr>
          </a:solidFill>
          <a:ln>
            <a:noFill/>
          </a:ln>
        </p:spPr>
        <p:txBody>
          <a:bodyPr lIns="91425" tIns="45700" rIns="91425" bIns="45700"/>
          <a:lstStyle/>
          <a:p>
            <a:pPr algn="r">
              <a:buClr>
                <a:srgbClr val="FFFFFF"/>
              </a:buClr>
              <a:buSzPct val="25000"/>
              <a:buFont typeface="Verdana" pitchFamily="34" charset="0"/>
              <a:buNone/>
            </a:pPr>
            <a:r>
              <a:rPr lang="zh-TW" sz="16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亞洲第一座結合動物園與遊樂園的歡樂王國</a:t>
            </a:r>
          </a:p>
          <a:p>
            <a:pPr algn="r">
              <a:buClr>
                <a:srgbClr val="FFFFFF"/>
              </a:buClr>
              <a:buSzPct val="25000"/>
              <a:buFont typeface="Verdana" pitchFamily="34" charset="0"/>
              <a:buNone/>
            </a:pPr>
            <a:r>
              <a:rPr 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六福村主題遊樂園</a:t>
            </a:r>
          </a:p>
        </p:txBody>
      </p:sp>
    </p:spTree>
    <p:extLst>
      <p:ext uri="{BB962C8B-B14F-4D97-AF65-F5344CB8AC3E}">
        <p14:creationId xmlns:p14="http://schemas.microsoft.com/office/powerpoint/2010/main" val="123353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3688337" y="1833496"/>
            <a:ext cx="6265863" cy="137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六福旅遊集團</a:t>
            </a:r>
            <a: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/>
            </a:r>
            <a:b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</a:b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核心事業  </a:t>
            </a:r>
            <a:r>
              <a:rPr lang="zh-TW" altLang="en-US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餐飲</a:t>
            </a: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事業</a:t>
            </a:r>
            <a:endParaRPr lang="zh-TW" altLang="en-US" dirty="0">
              <a:latin typeface="+mn-lt"/>
              <a:ea typeface="微軟正黑體" pitchFamily="34" charset="-120"/>
              <a:cs typeface="Verdana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4221088"/>
            <a:ext cx="12288688" cy="2232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Picture 9" descr="C:\Users\ellie.wang\Desktop\工作\1六福各事業體LOGO檔案\LOGO-11-Elite Concept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12337" y="4998322"/>
            <a:ext cx="2478451" cy="16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C:\Users\ellie.wang\Desktop\工作\1六福各事業體LOGO檔案\LOGO-12-Elite Baker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7813" y="3865344"/>
            <a:ext cx="3015343" cy="3015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47" y="4795211"/>
            <a:ext cx="1084002" cy="108400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244" y="4827761"/>
            <a:ext cx="1121232" cy="1050168"/>
          </a:xfrm>
          <a:prstGeom prst="rect">
            <a:avLst/>
          </a:prstGeom>
        </p:spPr>
      </p:pic>
      <p:pic>
        <p:nvPicPr>
          <p:cNvPr id="9" name="Picture 6" descr="No photo description available.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7542"/>
          <a:stretch/>
        </p:blipFill>
        <p:spPr bwMode="auto">
          <a:xfrm>
            <a:off x="9954200" y="4844592"/>
            <a:ext cx="1591806" cy="103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477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02"/>
          <p:cNvSpPr txBox="1">
            <a:spLocks noChangeArrowheads="1"/>
          </p:cNvSpPr>
          <p:nvPr/>
        </p:nvSpPr>
        <p:spPr bwMode="auto">
          <a:xfrm>
            <a:off x="323873" y="1730937"/>
            <a:ext cx="6234582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</a:pP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六福旅遊集團餐飲事業，</a:t>
            </a:r>
            <a:r>
              <a:rPr lang="zh-TW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擁有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多</a:t>
            </a:r>
            <a:r>
              <a:rPr lang="zh-TW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國</a:t>
            </a:r>
            <a:r>
              <a:rPr 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菜系美食餐廳與宴會的</a:t>
            </a:r>
            <a:r>
              <a:rPr lang="zh-TW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堅實</a:t>
            </a:r>
            <a:r>
              <a:rPr lang="zh-TW" altLang="en-US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基</a:t>
            </a:r>
            <a:r>
              <a:rPr lang="zh-TW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礎</a:t>
            </a:r>
            <a:r>
              <a:rPr 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，藉此發展出精緻都會飲食型態及完整宴會活動規劃與執行服務。</a:t>
            </a:r>
            <a:endParaRPr lang="zh-TW" altLang="zh-TW" sz="11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61602" y="835372"/>
            <a:ext cx="9364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多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國</a:t>
            </a: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料理餐廳</a:t>
            </a:r>
            <a:endParaRPr lang="zh-TW" altLang="zh-TW" sz="4400" b="1" dirty="0"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630" y="4587297"/>
            <a:ext cx="2567612" cy="171149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232" y="1440808"/>
            <a:ext cx="1925048" cy="288382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104" y="386765"/>
            <a:ext cx="2495107" cy="1666654"/>
          </a:xfrm>
          <a:prstGeom prst="rect">
            <a:avLst/>
          </a:prstGeom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6685" y="4564118"/>
            <a:ext cx="2545020" cy="1697713"/>
          </a:xfrm>
          <a:prstGeom prst="rect">
            <a:avLst/>
          </a:prstGeom>
        </p:spPr>
      </p:pic>
      <p:pic>
        <p:nvPicPr>
          <p:cNvPr id="1026" name="Picture 2" descr="C:\Users\ariel.lin\Downloads\敘日推生猛海鮮季，相揪來去蟳歡作樂，爽嗑逾30種海鮮料理，紅蟳、麵包蟹無限供應。(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00" y="3641095"/>
            <a:ext cx="3611309" cy="26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riel.lin\Downloads\粵亮廣式料理最潮的跳跳糖「靓皮烤鴨」在家也能吃得到，烤鴨三吃再送蒜炒食蔬，全部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86" y="2211930"/>
            <a:ext cx="3121025" cy="208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riel.lin\Downloads\首推必點「百花爭妍」，啜飲時先聞到淡淡的花香，入口後轉為輕盈茶味，接著再浮出豐厚的酒感，是男女都會愛上的酒款。(圖／六福旅遊集團提供)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45" b="15609"/>
          <a:stretch/>
        </p:blipFill>
        <p:spPr bwMode="auto">
          <a:xfrm>
            <a:off x="4211349" y="3641095"/>
            <a:ext cx="2564108" cy="265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69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302"/>
          <p:cNvSpPr txBox="1">
            <a:spLocks noChangeArrowheads="1"/>
          </p:cNvSpPr>
          <p:nvPr/>
        </p:nvSpPr>
        <p:spPr bwMode="auto">
          <a:xfrm>
            <a:off x="323873" y="1540776"/>
            <a:ext cx="7874196" cy="177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lnSpc>
                <a:spcPct val="150000"/>
              </a:lnSpc>
              <a:buSzPct val="25000"/>
            </a:pP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網羅集團旗下經典美食品牌，包括六福客棧、六福皇宮、六福萬怡等，擁熟食佳餚、年節料理、節慶禮盒等上百種美食商品，讓消費者在家就能享用頂級主廚手藝。</a:t>
            </a:r>
            <a:endParaRPr lang="zh-TW" altLang="zh-TW" sz="11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1600" y="696351"/>
            <a:ext cx="468225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零售電</a:t>
            </a:r>
            <a:r>
              <a:rPr lang="zh-TW" altLang="en-US" sz="4400" b="1" dirty="0" smtClean="0"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商外帶外送</a:t>
            </a:r>
            <a:endParaRPr lang="zh-TW" altLang="zh-TW" sz="4400" b="1" dirty="0"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pic>
        <p:nvPicPr>
          <p:cNvPr id="2050" name="Picture 2" descr="C:\Users\ariel.lin\Desktop\content_bd36af45-5324-4026-ae1e-8e2782de5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33" y="3476879"/>
            <a:ext cx="2901862" cy="29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iel.lin\Desktop\content_06567111-4b7b-4d85-8b91-ead809073ec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98" y="3476880"/>
            <a:ext cx="2904764" cy="290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iel.lin\Desktop\W1siZiIsIjE5MjgwL2F0dGFjaGVkX3Bob3Rvcy8xNjM4MzU2NTE1X2Jsb2NrX2h0bWxfNjQ3NTguanBlZyJdLFsicCIsInRodW1iIiwiMjA0OHgyMDQ4Il1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625" y="3476880"/>
            <a:ext cx="2901861" cy="290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riel.lin\Desktop\content_d2c5fe8b-62bd-44c6-a63e-6f428f91f1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587" y="3476879"/>
            <a:ext cx="2491753" cy="248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riel.lin\Desktop\imag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67" y="1018007"/>
            <a:ext cx="3568391" cy="237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43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4166017" y="1833495"/>
            <a:ext cx="6265863" cy="1949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en-US" dirty="0" smtClean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市場趨勢概況</a:t>
            </a:r>
            <a:endParaRPr lang="zh-TW" altLang="en-US" dirty="0">
              <a:solidFill>
                <a:srgbClr val="FFFFFF"/>
              </a:solidFill>
              <a:latin typeface="+mn-lt"/>
              <a:ea typeface="微軟正黑體" pitchFamily="34" charset="-120"/>
              <a:cs typeface="Verdana" pitchFamily="34" charset="0"/>
              <a:sym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4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84710" y="120376"/>
            <a:ext cx="3657952" cy="609919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pPr algn="ctr" defTabSz="806387">
              <a:lnSpc>
                <a:spcPct val="110000"/>
              </a:lnSpc>
            </a:pPr>
            <a:r>
              <a:rPr lang="zh-TW" altLang="en-US" sz="3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市 場 趨 勢 分 析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396195" y="779402"/>
            <a:ext cx="3718918" cy="447502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en-US" altLang="zh-TW" sz="2400" b="1" dirty="0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1.</a:t>
            </a:r>
            <a:r>
              <a:rPr lang="zh-TW" altLang="en-US" sz="2400" b="1" dirty="0">
                <a:solidFill>
                  <a:schemeClr val="accent3"/>
                </a:solidFill>
                <a:latin typeface="微軟正黑體" pitchFamily="34" charset="-120"/>
                <a:ea typeface="微軟正黑體" pitchFamily="34" charset="-120"/>
              </a:rPr>
              <a:t>台灣觀光收入統計：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396195" y="6067451"/>
            <a:ext cx="3236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400" dirty="0" smtClean="0">
                <a:latin typeface="微軟正黑體" pitchFamily="34" charset="-120"/>
                <a:ea typeface="微軟正黑體" pitchFamily="34" charset="-120"/>
              </a:rPr>
              <a:t>資料來源：交通部觀光局行政資訊系統</a:t>
            </a:r>
            <a:endParaRPr lang="zh-TW" altLang="en-US" sz="1400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42" y="1226904"/>
            <a:ext cx="11237489" cy="484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1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199709" y="538021"/>
            <a:ext cx="6848755" cy="495145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en-US" altLang="zh-TW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2-1.</a:t>
            </a:r>
            <a:r>
              <a:rPr lang="zh-TW" altLang="en-US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台灣觀光產業概況</a:t>
            </a:r>
            <a:r>
              <a:rPr lang="en-US" altLang="zh-TW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來台</a:t>
            </a:r>
            <a:r>
              <a:rPr lang="en-US" altLang="zh-TW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lang="zh-TW" altLang="en-US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出國人次</a:t>
            </a:r>
            <a:r>
              <a:rPr lang="en-US" altLang="zh-TW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700" b="1" dirty="0">
                <a:solidFill>
                  <a:schemeClr val="accent2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912721" y="1100313"/>
            <a:ext cx="3967913" cy="355169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zh-TW" altLang="en-US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近十年來臺旅客及國民出國人次變化</a:t>
            </a:r>
            <a:endParaRPr lang="en-US" altLang="zh-TW" b="1" dirty="0" smtClean="0">
              <a:solidFill>
                <a:schemeClr val="accen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2199709" y="5644405"/>
            <a:ext cx="2772439" cy="262836"/>
          </a:xfrm>
          <a:prstGeom prst="rect">
            <a:avLst/>
          </a:prstGeom>
          <a:noFill/>
        </p:spPr>
        <p:txBody>
          <a:bodyPr wrap="none" lIns="77413" tIns="38707" rIns="77413" bIns="38707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資料來源：交通部觀光局行政資訊系統</a:t>
            </a:r>
          </a:p>
        </p:txBody>
      </p:sp>
      <p:graphicFrame>
        <p:nvGraphicFramePr>
          <p:cNvPr id="6" name="圖表 5"/>
          <p:cNvGraphicFramePr/>
          <p:nvPr>
            <p:extLst>
              <p:ext uri="{D42A27DB-BD31-4B8C-83A1-F6EECF244321}">
                <p14:modId xmlns:p14="http://schemas.microsoft.com/office/powerpoint/2010/main" val="2621666855"/>
              </p:ext>
            </p:extLst>
          </p:nvPr>
        </p:nvGraphicFramePr>
        <p:xfrm>
          <a:off x="1931163" y="1455974"/>
          <a:ext cx="9486800" cy="4188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82394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017925" y="447273"/>
            <a:ext cx="5913690" cy="495145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2-2.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台灣觀光產業概況</a:t>
            </a:r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來台目的</a:t>
            </a:r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267461" y="5580852"/>
            <a:ext cx="2772439" cy="262836"/>
          </a:xfrm>
          <a:prstGeom prst="rect">
            <a:avLst/>
          </a:prstGeom>
          <a:noFill/>
        </p:spPr>
        <p:txBody>
          <a:bodyPr wrap="none" lIns="77413" tIns="38707" rIns="77413" bIns="38707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資料來源：交通部觀光局行政資訊系統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2701914" y="1040403"/>
            <a:ext cx="4599573" cy="355169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zh-TW" altLang="en-US" b="1" dirty="0" smtClean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近十年來臺旅客觀光目的別人次及佔比變化</a:t>
            </a:r>
            <a:endParaRPr lang="en-US" altLang="zh-TW" b="1" dirty="0" smtClean="0">
              <a:solidFill>
                <a:schemeClr val="accent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5" y="1385937"/>
            <a:ext cx="9396475" cy="419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2036376" y="491177"/>
            <a:ext cx="7084375" cy="495145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2-3.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台灣觀光產業概況</a:t>
            </a:r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來台主要國家</a:t>
            </a:r>
            <a:r>
              <a:rPr lang="en-US" altLang="zh-TW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7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974554" y="5776240"/>
            <a:ext cx="3761492" cy="262836"/>
          </a:xfrm>
          <a:prstGeom prst="rect">
            <a:avLst/>
          </a:prstGeom>
          <a:noFill/>
        </p:spPr>
        <p:txBody>
          <a:bodyPr wrap="none" lIns="77413" tIns="38707" rIns="77413" bIns="38707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資料來源：交通部觀光局行政資訊系統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觀光統計圖表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985" y="986322"/>
            <a:ext cx="9383710" cy="47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618978" y="765187"/>
            <a:ext cx="11169748" cy="688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1200"/>
              </a:spcBef>
            </a:pPr>
            <a:r>
              <a:rPr lang="zh-TW" altLang="en-US" dirty="0" smtClean="0">
                <a:solidFill>
                  <a:schemeClr val="bg1"/>
                </a:solidFill>
                <a:latin typeface="+mn-lt"/>
                <a:ea typeface="微軟正黑體" pitchFamily="34" charset="-120"/>
                <a:cs typeface="Verdana" pitchFamily="34" charset="0"/>
              </a:rPr>
              <a:t>免責聲明</a:t>
            </a:r>
            <a:endParaRPr lang="en-US" altLang="zh-TW" dirty="0" smtClean="0">
              <a:solidFill>
                <a:schemeClr val="bg1"/>
              </a:solidFill>
              <a:latin typeface="+mn-lt"/>
              <a:ea typeface="微軟正黑體" pitchFamily="34" charset="-120"/>
              <a:cs typeface="Verdana" pitchFamily="34" charset="0"/>
            </a:endParaRPr>
          </a:p>
          <a:p>
            <a:pPr algn="ctr">
              <a:spcBef>
                <a:spcPts val="1200"/>
              </a:spcBef>
            </a:pPr>
            <a:endParaRPr lang="en-US" altLang="zh-TW" dirty="0">
              <a:solidFill>
                <a:schemeClr val="bg1"/>
              </a:solidFill>
              <a:latin typeface="+mn-lt"/>
              <a:ea typeface="微軟正黑體" pitchFamily="34" charset="-120"/>
              <a:cs typeface="Verdana" pitchFamily="34" charset="0"/>
            </a:endParaRPr>
          </a:p>
          <a:p>
            <a:pPr>
              <a:spcAft>
                <a:spcPts val="600"/>
              </a:spcAft>
            </a:pP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◎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本資料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由六福開發股份有限公司</a:t>
            </a:r>
            <a:r>
              <a:rPr lang="en-US" altLang="zh-TW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以下稱「本公司」</a:t>
            </a:r>
            <a:r>
              <a:rPr lang="en-US" altLang="zh-TW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製作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，本簡報資料所提供資訊包含對於未來展望之表述。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該類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表述是對於未來現況之預期，但同時受限於已知或未知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風險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或不確定性的影響，因此實際結果將可能明顯不同於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表述內容。</a:t>
            </a:r>
            <a:endParaRPr lang="en-US" altLang="zh-TW" sz="2800" dirty="0" smtClean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pPr>
              <a:spcAft>
                <a:spcPts val="600"/>
              </a:spcAft>
            </a:pPr>
            <a:endParaRPr lang="en-US" altLang="zh-TW" sz="28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◎對於簡報中的內容，除法令要求外，未來若有任何變更或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調整</a:t>
            </a:r>
            <a:r>
              <a:rPr lang="zh-TW" altLang="en-US" sz="2800" dirty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，本公司不負責更新或修正</a:t>
            </a:r>
            <a:r>
              <a:rPr lang="zh-TW" altLang="en-US" sz="2800" dirty="0" smtClean="0">
                <a:solidFill>
                  <a:srgbClr val="FFFFFF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zh-TW" altLang="en-US" sz="2800" dirty="0">
              <a:solidFill>
                <a:srgbClr val="FFFF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6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03560" y="528187"/>
            <a:ext cx="6974980" cy="547266"/>
          </a:xfrm>
          <a:prstGeom prst="rect">
            <a:avLst/>
          </a:prstGeom>
          <a:noFill/>
        </p:spPr>
        <p:txBody>
          <a:bodyPr wrap="square" lIns="77413" tIns="38707" rIns="77413" bIns="38707" rtlCol="0">
            <a:spAutoFit/>
          </a:bodyPr>
          <a:lstStyle/>
          <a:p>
            <a:r>
              <a:rPr lang="en-US" altLang="zh-TW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2-4.</a:t>
            </a:r>
            <a:r>
              <a:rPr lang="zh-TW" altLang="en-US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台灣觀光產業概況</a:t>
            </a:r>
            <a:r>
              <a:rPr lang="en-US" altLang="zh-TW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國內旅遊</a:t>
            </a:r>
            <a:r>
              <a:rPr lang="en-US" altLang="zh-TW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3000" b="1" dirty="0">
                <a:solidFill>
                  <a:schemeClr val="accent1"/>
                </a:solidFill>
                <a:latin typeface="微軟正黑體" pitchFamily="34" charset="-120"/>
                <a:ea typeface="微軟正黑體" pitchFamily="34" charset="-120"/>
              </a:rPr>
              <a:t>：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1822679" y="5702527"/>
            <a:ext cx="3761492" cy="262836"/>
          </a:xfrm>
          <a:prstGeom prst="rect">
            <a:avLst/>
          </a:prstGeom>
          <a:noFill/>
        </p:spPr>
        <p:txBody>
          <a:bodyPr wrap="none" lIns="77413" tIns="38707" rIns="77413" bIns="38707" rtlCol="0">
            <a:spAutoFit/>
          </a:bodyPr>
          <a:lstStyle/>
          <a:p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資料來源：交通部觀光局行政資訊系統</a:t>
            </a:r>
            <a:r>
              <a:rPr lang="en-US" altLang="zh-TW" sz="1200" dirty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1200" dirty="0">
                <a:latin typeface="微軟正黑體" pitchFamily="34" charset="-120"/>
                <a:ea typeface="微軟正黑體" pitchFamily="34" charset="-120"/>
              </a:rPr>
              <a:t>觀光統計圖表</a:t>
            </a:r>
          </a:p>
        </p:txBody>
      </p:sp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4119242890"/>
              </p:ext>
            </p:extLst>
          </p:nvPr>
        </p:nvGraphicFramePr>
        <p:xfrm>
          <a:off x="1611330" y="1075453"/>
          <a:ext cx="9978157" cy="46270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19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4166017" y="1833495"/>
            <a:ext cx="6265863" cy="19499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六福旅遊集團</a:t>
            </a:r>
            <a: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/>
            </a:r>
            <a:b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</a:br>
            <a:r>
              <a:rPr lang="zh-TW" altLang="en-US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經營績效</a:t>
            </a:r>
          </a:p>
        </p:txBody>
      </p:sp>
    </p:spTree>
    <p:extLst>
      <p:ext uri="{BB962C8B-B14F-4D97-AF65-F5344CB8AC3E}">
        <p14:creationId xmlns:p14="http://schemas.microsoft.com/office/powerpoint/2010/main" val="95933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字方塊 7"/>
          <p:cNvSpPr txBox="1"/>
          <p:nvPr/>
        </p:nvSpPr>
        <p:spPr>
          <a:xfrm>
            <a:off x="636840" y="508665"/>
            <a:ext cx="422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</a:rPr>
              <a:t>營收結構</a:t>
            </a:r>
            <a:endParaRPr lang="en-US" altLang="zh-TW" sz="4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</a:endParaRPr>
          </a:p>
          <a:p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6" t="2417" r="13360" b="5774"/>
          <a:stretch/>
        </p:blipFill>
        <p:spPr bwMode="auto">
          <a:xfrm>
            <a:off x="6560288" y="1509822"/>
            <a:ext cx="5348177" cy="416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11" y="1680102"/>
            <a:ext cx="5807630" cy="411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278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669385" y="493911"/>
            <a:ext cx="42236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</a:rPr>
              <a:t>營收結構</a:t>
            </a:r>
            <a:endParaRPr lang="en-US" altLang="zh-TW" sz="4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</a:endParaRPr>
          </a:p>
          <a:p>
            <a:r>
              <a:rPr lang="en-US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</a:rPr>
              <a:t> </a:t>
            </a:r>
            <a:endParaRPr lang="zh-TW" altLang="en-US" sz="2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0" t="2409" r="13158" b="3646"/>
          <a:stretch/>
        </p:blipFill>
        <p:spPr bwMode="auto">
          <a:xfrm>
            <a:off x="6187683" y="1517968"/>
            <a:ext cx="5346112" cy="383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2510" r="5862" b="2868"/>
          <a:stretch/>
        </p:blipFill>
        <p:spPr bwMode="auto">
          <a:xfrm>
            <a:off x="0" y="1571129"/>
            <a:ext cx="6305107" cy="399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50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85915" y="531267"/>
            <a:ext cx="603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事業體營收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685915" y="5169529"/>
            <a:ext cx="6102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資料來源：公開資訊觀測站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(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各年度數據皆經會計師查核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  <a:cs typeface="Ebrima" panose="02000000000000000000" pitchFamily="2" charset="0"/>
              </a:rPr>
              <a:t>)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  <a:cs typeface="Ebrima" panose="02000000000000000000" pitchFamily="2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5" y="1488559"/>
            <a:ext cx="11488424" cy="3680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60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685870" y="588827"/>
            <a:ext cx="6037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事業體損益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49" y="1435395"/>
            <a:ext cx="11217286" cy="4497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268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00968" y="529971"/>
            <a:ext cx="6037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</a:rPr>
              <a:t>樂園遊客統計</a:t>
            </a:r>
            <a:endParaRPr lang="en-US" altLang="zh-TW" sz="4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970260" y="5927645"/>
            <a:ext cx="705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資料來源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交通部觀光局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年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台閩地區主要觀光遊憩區遊客人數統計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3722"/>
            <a:ext cx="8811279" cy="449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6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3688337" y="1833496"/>
            <a:ext cx="6265863" cy="137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六福旅遊集團</a:t>
            </a:r>
            <a: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/>
            </a:r>
            <a:b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</a:br>
            <a:r>
              <a:rPr lang="zh-TW" altLang="en-US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目前發展與未來展望</a:t>
            </a:r>
            <a:endParaRPr lang="zh-TW" altLang="en-US" dirty="0">
              <a:latin typeface="+mn-lt"/>
              <a:ea typeface="微軟正黑體" pitchFamily="34" charset="-12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09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427871" y="491277"/>
            <a:ext cx="9424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疫情衝擊觀光業，業績減少營收受損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3309223" y="1267384"/>
            <a:ext cx="4331839" cy="2124735"/>
            <a:chOff x="727408" y="1255046"/>
            <a:chExt cx="4331839" cy="2124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5" name="圖片 14" descr="三級警戒股東會怎辦　飯店業者：已有取消潮 | 市場焦點 | 證券 | 經濟日報 - Google Chrome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1" t="30249" r="32082" b="58294"/>
            <a:stretch/>
          </p:blipFill>
          <p:spPr>
            <a:xfrm>
              <a:off x="727408" y="1255046"/>
              <a:ext cx="4331839" cy="785688"/>
            </a:xfrm>
            <a:prstGeom prst="rect">
              <a:avLst/>
            </a:prstGeom>
          </p:spPr>
        </p:pic>
        <p:pic>
          <p:nvPicPr>
            <p:cNvPr id="16" name="圖片 15" descr="三級警戒股東會怎辦　飯店業者：已有取消潮 | 市場焦點 | 證券 | 經濟日報 - Google Chrome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2" t="42846" r="33173" b="36043"/>
            <a:stretch/>
          </p:blipFill>
          <p:spPr>
            <a:xfrm>
              <a:off x="727408" y="1932100"/>
              <a:ext cx="4331839" cy="1447681"/>
            </a:xfrm>
            <a:prstGeom prst="rect">
              <a:avLst/>
            </a:prstGeom>
          </p:spPr>
        </p:pic>
      </p:grpSp>
      <p:pic>
        <p:nvPicPr>
          <p:cNvPr id="19" name="圖片 18" descr="WiseEnterprise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3" t="13135" r="44022" b="13433"/>
          <a:stretch/>
        </p:blipFill>
        <p:spPr>
          <a:xfrm>
            <a:off x="429548" y="1267384"/>
            <a:ext cx="2682138" cy="5036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WiseEnterprise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5" t="12936" r="23896" b="26965"/>
          <a:stretch/>
        </p:blipFill>
        <p:spPr>
          <a:xfrm>
            <a:off x="3309224" y="3733241"/>
            <a:ext cx="4331838" cy="25701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WiseEnterprise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4" t="13134" r="18735" b="17015"/>
          <a:stretch/>
        </p:blipFill>
        <p:spPr>
          <a:xfrm>
            <a:off x="7795952" y="1465192"/>
            <a:ext cx="4030851" cy="24061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/>
          <p:cNvGrpSpPr/>
          <p:nvPr/>
        </p:nvGrpSpPr>
        <p:grpSpPr>
          <a:xfrm>
            <a:off x="7836896" y="4185708"/>
            <a:ext cx="4094329" cy="1214853"/>
            <a:chOff x="7859430" y="3706464"/>
            <a:chExt cx="4094329" cy="121485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" name="圖片 21" descr="疫情影響國旅餐飲熄火　飯店業5月營收吹冷風│本土疫情│三級警戒│餐廳│飯店股│TVBS新聞網 - Google Chrome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7" t="29937" r="55869" b="62985"/>
            <a:stretch/>
          </p:blipFill>
          <p:spPr>
            <a:xfrm>
              <a:off x="7859430" y="3706464"/>
              <a:ext cx="4094329" cy="485412"/>
            </a:xfrm>
            <a:prstGeom prst="rect">
              <a:avLst/>
            </a:prstGeom>
          </p:spPr>
        </p:pic>
        <p:pic>
          <p:nvPicPr>
            <p:cNvPr id="24" name="圖片 23" descr="疫情影響國旅餐飲熄火　飯店業5月營收吹冷風│本土疫情│三級警戒│餐廳│飯店股│TVBS新聞網 - Google Chrom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8" t="49462" r="38942" b="38876"/>
            <a:stretch/>
          </p:blipFill>
          <p:spPr>
            <a:xfrm>
              <a:off x="7859430" y="4121559"/>
              <a:ext cx="4094329" cy="7997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92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6"/>
          <p:cNvSpPr>
            <a:spLocks noChangeArrowheads="1"/>
          </p:cNvSpPr>
          <p:nvPr/>
        </p:nvSpPr>
        <p:spPr bwMode="auto">
          <a:xfrm>
            <a:off x="196727" y="438112"/>
            <a:ext cx="11764901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福客棧</a:t>
            </a:r>
            <a:r>
              <a:rPr lang="en-US" altLang="zh-TW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月底熄燈，將成全台唯一酒店式商辦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" name="圖片 15" descr="WiseEnterpris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1" t="12936" r="23723" b="13035"/>
          <a:stretch/>
        </p:blipFill>
        <p:spPr>
          <a:xfrm>
            <a:off x="4708477" y="3947717"/>
            <a:ext cx="3365283" cy="25384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WiseEnterpris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1" t="13134" r="21572" b="14826"/>
          <a:stretch/>
        </p:blipFill>
        <p:spPr>
          <a:xfrm>
            <a:off x="305910" y="3693638"/>
            <a:ext cx="3832645" cy="27925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WiseEnterprise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" t="12537" r="21717" b="13234"/>
          <a:stretch/>
        </p:blipFill>
        <p:spPr>
          <a:xfrm>
            <a:off x="4708477" y="1065447"/>
            <a:ext cx="3519552" cy="26574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WiseEnterprise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12537" r="23310" b="33333"/>
          <a:stretch/>
        </p:blipFill>
        <p:spPr>
          <a:xfrm>
            <a:off x="196727" y="1065447"/>
            <a:ext cx="4293386" cy="24533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/>
          <p:cNvGrpSpPr/>
          <p:nvPr/>
        </p:nvGrpSpPr>
        <p:grpSpPr>
          <a:xfrm>
            <a:off x="8364814" y="1065447"/>
            <a:ext cx="3566995" cy="5155167"/>
            <a:chOff x="8364814" y="1065447"/>
            <a:chExt cx="3566995" cy="5155167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22" name="圖片 21" descr="老舊飯店藉危老都更化新妝 - 工商時報 - Google Chrome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56" t="17712" r="67038" b="72537"/>
            <a:stretch/>
          </p:blipFill>
          <p:spPr>
            <a:xfrm>
              <a:off x="8364814" y="1065447"/>
              <a:ext cx="3566995" cy="872158"/>
            </a:xfrm>
            <a:prstGeom prst="rect">
              <a:avLst/>
            </a:prstGeom>
          </p:spPr>
        </p:pic>
        <p:pic>
          <p:nvPicPr>
            <p:cNvPr id="23" name="圖片 22" descr="老舊飯店藉危老都更化新妝 - 工商時報 - Google Chrome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8" t="17114" r="30122" b="27960"/>
            <a:stretch/>
          </p:blipFill>
          <p:spPr>
            <a:xfrm>
              <a:off x="8379724" y="1937605"/>
              <a:ext cx="3552085" cy="1911064"/>
            </a:xfrm>
            <a:prstGeom prst="rect">
              <a:avLst/>
            </a:prstGeom>
          </p:spPr>
        </p:pic>
        <p:pic>
          <p:nvPicPr>
            <p:cNvPr id="24" name="圖片 23" descr="老舊飯店藉危老都更化新妝 - 工商時報 - Google Chrom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44" t="23880" r="30122" b="17413"/>
            <a:stretch/>
          </p:blipFill>
          <p:spPr>
            <a:xfrm>
              <a:off x="8379724" y="3850039"/>
              <a:ext cx="3552085" cy="2370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0689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89762" y="459245"/>
            <a:ext cx="7051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六福旅遊集團</a:t>
            </a:r>
            <a:endParaRPr lang="en-US" altLang="zh-TW" sz="4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2" name="Shape 158"/>
          <p:cNvSpPr txBox="1">
            <a:spLocks noChangeArrowheads="1"/>
          </p:cNvSpPr>
          <p:nvPr/>
        </p:nvSpPr>
        <p:spPr bwMode="auto">
          <a:xfrm>
            <a:off x="1643331" y="5454097"/>
            <a:ext cx="9144000" cy="963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zh-TW" alt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Microsoft JhengHei UI Light"/>
              </a:rPr>
              <a:t>實踐美好．只為更好</a:t>
            </a:r>
            <a:endParaRPr lang="en-US" altLang="zh-TW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Microsoft JhengHei UI Light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altLang="zh-TW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Microsoft JhengHei UI Light"/>
              </a:rPr>
              <a:t>Doing Good. Better</a:t>
            </a:r>
            <a:r>
              <a:rPr lang="en-US" altLang="zh-TW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Microsoft JhengHei UI Light"/>
              </a:rPr>
              <a:t>.</a:t>
            </a:r>
            <a:endParaRPr lang="en-US" altLang="zh-TW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  <a:cs typeface="Microsoft JhengHei UI Light"/>
            </a:endParaRPr>
          </a:p>
        </p:txBody>
      </p:sp>
      <p:sp>
        <p:nvSpPr>
          <p:cNvPr id="5" name="Shape 158"/>
          <p:cNvSpPr txBox="1">
            <a:spLocks noChangeArrowheads="1"/>
          </p:cNvSpPr>
          <p:nvPr/>
        </p:nvSpPr>
        <p:spPr bwMode="auto">
          <a:xfrm>
            <a:off x="2786331" y="1760563"/>
            <a:ext cx="6858000" cy="328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endParaRPr lang="zh-TW" altLang="zh-TW" sz="1200" dirty="0">
              <a:solidFill>
                <a:srgbClr val="000000"/>
              </a:solidFill>
              <a:cs typeface="Arial" pitchFamily="34" charset="0"/>
              <a:sym typeface="Arial" pitchFamily="34" charset="0"/>
            </a:endParaRP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中國人「五福」之說：富貴、長壽、康寧、修好德與考終命。</a:t>
            </a: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zh-TW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第六福：</a:t>
            </a:r>
            <a:r>
              <a:rPr lang="zh-TW" altLang="zh-TW" sz="4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觀光</a:t>
            </a:r>
            <a:r>
              <a:rPr lang="zh-TW" altLang="zh-TW" sz="4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旅遊</a:t>
            </a: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以觀光旅遊事業為主，朝多角化經營，</a:t>
            </a:r>
            <a:b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</a:b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讓傳統五福加上六福集團的觀光旅遊服務，</a:t>
            </a: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成為現代人的第六福，為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「</a:t>
            </a: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六福</a:t>
            </a:r>
            <a:r>
              <a:rPr lang="zh-TW" altLang="en-US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」</a:t>
            </a:r>
            <a:r>
              <a:rPr lang="zh-TW" altLang="zh-TW" sz="2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名稱由來</a:t>
            </a:r>
            <a:r>
              <a:rPr lang="zh-TW" altLang="zh-TW" sz="2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Arial" pitchFamily="34" charset="0"/>
                <a:sym typeface="Arial" pitchFamily="34" charset="0"/>
              </a:rPr>
              <a:t>。</a:t>
            </a:r>
          </a:p>
          <a:p>
            <a:pPr algn="ctr" eaLnBrk="1" hangingPunct="1">
              <a:buSzPct val="25000"/>
            </a:pPr>
            <a:endParaRPr lang="en-US" altLang="zh-TW" sz="2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39505" y="1377583"/>
            <a:ext cx="1385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Since 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1968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627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280257" y="377526"/>
            <a:ext cx="1033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福萬怡積極搶攻國旅市場，搶攻南港第一指名飯店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0522_經濟日報_星級飯店轉攻外帶商機.jpg - Google 雲端硬碟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6" t="30917" r="37419" b="24776"/>
          <a:stretch/>
        </p:blipFill>
        <p:spPr>
          <a:xfrm>
            <a:off x="7922673" y="3695199"/>
            <a:ext cx="2688609" cy="276561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0502_工商時報_拚住房 觀光飯店掀結盟潮.jpg - Google 雲端硬碟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9" t="18707" r="17714" b="11841"/>
          <a:stretch/>
        </p:blipFill>
        <p:spPr>
          <a:xfrm>
            <a:off x="3268950" y="1061869"/>
            <a:ext cx="4353637" cy="30147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龍蝦生蠔吃到飽大受歡迎　六福萬怡Buffet餐廳訂位滿到12月 | ETtoday旅遊雲 | ETtoday新聞雲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t="41630" r="39603" b="24532"/>
          <a:stretch/>
        </p:blipFill>
        <p:spPr>
          <a:xfrm>
            <a:off x="3357440" y="4212778"/>
            <a:ext cx="4299414" cy="22153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0410_民眾日報_六福萬怡敘日 打造東區頂級吃到飽.jpg - Google 雲端硬碟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1" t="14032" r="31510" b="6269"/>
          <a:stretch/>
        </p:blipFill>
        <p:spPr>
          <a:xfrm>
            <a:off x="280257" y="962301"/>
            <a:ext cx="2784143" cy="54657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/>
          <p:cNvGrpSpPr/>
          <p:nvPr/>
        </p:nvGrpSpPr>
        <p:grpSpPr>
          <a:xfrm>
            <a:off x="7752390" y="1061869"/>
            <a:ext cx="4339988" cy="928544"/>
            <a:chOff x="7656854" y="962301"/>
            <a:chExt cx="4339988" cy="92854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0" name="圖片 9" descr="六福萬怡鮭魚砂鍋魚頭、麻辣唰嘴小龍蝦 限時閃購580元起 - 工商時報 - Google Chrome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79" t="27463" r="41908" b="67761"/>
            <a:stretch/>
          </p:blipFill>
          <p:spPr>
            <a:xfrm>
              <a:off x="7656854" y="962301"/>
              <a:ext cx="4339988" cy="327547"/>
            </a:xfrm>
            <a:prstGeom prst="rect">
              <a:avLst/>
            </a:prstGeom>
          </p:spPr>
        </p:pic>
        <p:pic>
          <p:nvPicPr>
            <p:cNvPr id="11" name="圖片 10" descr="六福萬怡鮭魚砂鍋魚頭、麻辣唰嘴小龍蝦 限時閃購580元起 - 工商時報 - Google Chrome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17" t="43781" r="32752" b="46118"/>
            <a:stretch/>
          </p:blipFill>
          <p:spPr>
            <a:xfrm>
              <a:off x="7656854" y="1289849"/>
              <a:ext cx="4339988" cy="600996"/>
            </a:xfrm>
            <a:prstGeom prst="rect">
              <a:avLst/>
            </a:prstGeom>
          </p:spPr>
        </p:pic>
      </p:grpSp>
      <p:grpSp>
        <p:nvGrpSpPr>
          <p:cNvPr id="15" name="群組 14"/>
          <p:cNvGrpSpPr/>
          <p:nvPr/>
        </p:nvGrpSpPr>
        <p:grpSpPr>
          <a:xfrm>
            <a:off x="7752390" y="2169992"/>
            <a:ext cx="4339989" cy="1492491"/>
            <a:chOff x="7752390" y="2169992"/>
            <a:chExt cx="4339989" cy="149249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 descr="只要一張五倍券！六福萬怡平日午餐推出 36 道五星粵菜港點吃到飽 -- 上報 / 生活 - Google Chrom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10" t="31045" r="31838" b="60199"/>
            <a:stretch/>
          </p:blipFill>
          <p:spPr>
            <a:xfrm>
              <a:off x="7752390" y="2169992"/>
              <a:ext cx="4339988" cy="600501"/>
            </a:xfrm>
            <a:prstGeom prst="rect">
              <a:avLst/>
            </a:prstGeom>
          </p:spPr>
        </p:pic>
        <p:pic>
          <p:nvPicPr>
            <p:cNvPr id="14" name="圖片 13" descr="只要一張五倍券！六福萬怡平日午餐推出 36 道五星粵菜港點吃到飽 -- 上報 / 生活 - Google Chrome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72" t="36020" r="36234" b="50576"/>
            <a:stretch/>
          </p:blipFill>
          <p:spPr>
            <a:xfrm>
              <a:off x="7752391" y="2743194"/>
              <a:ext cx="4339988" cy="919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585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280257" y="377526"/>
            <a:ext cx="1033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關西六福莊</a:t>
            </a:r>
            <a:r>
              <a:rPr lang="en-US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獨特生態體驗吸客，營收表現亮眼</a:t>
            </a:r>
          </a:p>
        </p:txBody>
      </p:sp>
      <p:pic>
        <p:nvPicPr>
          <p:cNvPr id="2050" name="Picture 2" descr="C:\Users\ariel.lin\Downloads\0417_中國時報_福豚主題房恐龍親子房搶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118" y="1698082"/>
            <a:ext cx="4981123" cy="361449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riel.lin\Downloads\0403_工商時報_國旅熱度不減 清明連假全台住房率回春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" y="1015693"/>
            <a:ext cx="2726967" cy="54260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riel.lin\Downloads\0405_中國時報_連假國旅熱 飯店住房好滿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174" y="1015693"/>
            <a:ext cx="3129245" cy="54260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862316" y="3193576"/>
            <a:ext cx="2524836" cy="13511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643740" y="3012210"/>
            <a:ext cx="1363484" cy="10275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501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280257" y="377526"/>
            <a:ext cx="10331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六福萬怡、六福居、六福客棧轉型防疫旅館，積極創收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 descr="為爭取更多營收 六福萬怡評估轉做防疫旅館 | 產業熱點 | 產業 | 經濟日報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4" t="26865" r="37814" b="23417"/>
          <a:stretch/>
        </p:blipFill>
        <p:spPr>
          <a:xfrm>
            <a:off x="3624628" y="1057836"/>
            <a:ext cx="4449172" cy="34096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/>
          <p:cNvGrpSpPr/>
          <p:nvPr/>
        </p:nvGrpSpPr>
        <p:grpSpPr>
          <a:xfrm>
            <a:off x="3624628" y="4634576"/>
            <a:ext cx="4449172" cy="1676356"/>
            <a:chOff x="4995079" y="1047535"/>
            <a:chExt cx="5008729" cy="167635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5" name="圖片 4" descr="蘋果實測｜人人都變蔡丁貴！136家防疫旅館春節前爆滿　只剩2特殊房 ｜ 蘋果新聞網 ｜ 蘋果日報 - Google Chrome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55" t="47761" r="40498" b="37512"/>
            <a:stretch/>
          </p:blipFill>
          <p:spPr>
            <a:xfrm>
              <a:off x="4995079" y="1713956"/>
              <a:ext cx="5008729" cy="1009935"/>
            </a:xfrm>
            <a:prstGeom prst="rect">
              <a:avLst/>
            </a:prstGeom>
          </p:spPr>
        </p:pic>
        <p:pic>
          <p:nvPicPr>
            <p:cNvPr id="6" name="圖片 5" descr="蘋果實測｜人人都變蔡丁貴！136家防疫旅館春節前爆滿　只剩2特殊房 ｜ 蘋果新聞網 ｜ 蘋果日報 - Google Chrome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6" t="31078" r="41522" b="59204"/>
            <a:stretch/>
          </p:blipFill>
          <p:spPr>
            <a:xfrm>
              <a:off x="4995079" y="1047535"/>
              <a:ext cx="5008729" cy="666421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8169334" y="1004793"/>
            <a:ext cx="4022665" cy="3923597"/>
            <a:chOff x="5066951" y="1057836"/>
            <a:chExt cx="4568368" cy="445586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9" name="圖片 8" descr="六福客棧改建前轉型防疫旅館　暑假返國潮推升住房滿到7月底 ｜ 蘋果新聞網 ｜ 蘋果日報 - Google Chrome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56" t="37612" r="40577" b="51227"/>
            <a:stretch/>
          </p:blipFill>
          <p:spPr>
            <a:xfrm>
              <a:off x="5066951" y="1057836"/>
              <a:ext cx="4568367" cy="708576"/>
            </a:xfrm>
            <a:prstGeom prst="rect">
              <a:avLst/>
            </a:prstGeom>
          </p:spPr>
        </p:pic>
        <p:pic>
          <p:nvPicPr>
            <p:cNvPr id="10" name="圖片 9" descr="六福客棧改建前轉型防疫旅館　暑假返國潮推升住房滿到7月底 ｜ 蘋果新聞網 ｜ 蘋果日報 - Google Chrome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7" t="25756" r="40431" b="9652"/>
            <a:stretch/>
          </p:blipFill>
          <p:spPr>
            <a:xfrm>
              <a:off x="5066951" y="1766413"/>
              <a:ext cx="4568368" cy="3747284"/>
            </a:xfrm>
            <a:prstGeom prst="rect">
              <a:avLst/>
            </a:prstGeom>
          </p:spPr>
        </p:pic>
      </p:grpSp>
      <p:grpSp>
        <p:nvGrpSpPr>
          <p:cNvPr id="16" name="群組 15"/>
          <p:cNvGrpSpPr/>
          <p:nvPr/>
        </p:nvGrpSpPr>
        <p:grpSpPr>
          <a:xfrm>
            <a:off x="280256" y="1246016"/>
            <a:ext cx="3227220" cy="4996676"/>
            <a:chOff x="280257" y="1115325"/>
            <a:chExt cx="3227220" cy="499667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圖片 11" descr="六福萬怡轉防疫旅館 每晚7,000元起 - 工商時報 - Google Chrome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19" t="30647" r="59583" b="59716"/>
            <a:stretch/>
          </p:blipFill>
          <p:spPr>
            <a:xfrm>
              <a:off x="280258" y="1115325"/>
              <a:ext cx="3227218" cy="660891"/>
            </a:xfrm>
            <a:prstGeom prst="rect">
              <a:avLst/>
            </a:prstGeom>
          </p:spPr>
        </p:pic>
        <p:pic>
          <p:nvPicPr>
            <p:cNvPr id="13" name="圖片 12" descr="六福萬怡轉防疫旅館 每晚7,000元起 - 工商時報 - Google Chrome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37" t="16263" r="30359" b="6268"/>
            <a:stretch/>
          </p:blipFill>
          <p:spPr>
            <a:xfrm>
              <a:off x="280257" y="1797421"/>
              <a:ext cx="3227219" cy="2458483"/>
            </a:xfrm>
            <a:prstGeom prst="rect">
              <a:avLst/>
            </a:prstGeom>
          </p:spPr>
        </p:pic>
        <p:pic>
          <p:nvPicPr>
            <p:cNvPr id="15" name="圖片 14" descr="六福萬怡轉防疫旅館 每晚7,000元起 - 工商時報 - Google Chrome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6" t="32638" r="27180" b="40497"/>
            <a:stretch/>
          </p:blipFill>
          <p:spPr>
            <a:xfrm>
              <a:off x="280257" y="4269552"/>
              <a:ext cx="3227220" cy="1842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005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344055" y="430691"/>
            <a:ext cx="94240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六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福推常溫料理包、精緻禮盒，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拓展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多元商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</a:p>
        </p:txBody>
      </p:sp>
      <p:pic>
        <p:nvPicPr>
          <p:cNvPr id="3" name="圖片 2" descr="WiseEnterprise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2" t="16319" r="49446" b="14563"/>
          <a:stretch/>
        </p:blipFill>
        <p:spPr>
          <a:xfrm>
            <a:off x="68240" y="1142614"/>
            <a:ext cx="1692323" cy="51559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WiseEnterpris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8" t="21691" r="31295" b="10448"/>
          <a:stretch/>
        </p:blipFill>
        <p:spPr>
          <a:xfrm>
            <a:off x="8752766" y="1142614"/>
            <a:ext cx="3534770" cy="46538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/>
          <p:cNvGrpSpPr/>
          <p:nvPr/>
        </p:nvGrpSpPr>
        <p:grpSpPr>
          <a:xfrm>
            <a:off x="1705971" y="1184784"/>
            <a:ext cx="3501478" cy="5113784"/>
            <a:chOff x="6676090" y="1184785"/>
            <a:chExt cx="3668913" cy="511378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圖片 11" descr="吃得到麻辣小龍蝦！六福萬怡推五星私廚料理「沒預約買不到」 | ETtoday旅遊雲 | ETtoday新聞雲 - Google Chrome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4" t="23188" r="39527" b="69154"/>
            <a:stretch/>
          </p:blipFill>
          <p:spPr>
            <a:xfrm>
              <a:off x="6676092" y="1184785"/>
              <a:ext cx="3668911" cy="525203"/>
            </a:xfrm>
            <a:prstGeom prst="rect">
              <a:avLst/>
            </a:prstGeom>
          </p:spPr>
        </p:pic>
        <p:pic>
          <p:nvPicPr>
            <p:cNvPr id="13" name="圖片 12" descr="吃得到麻辣小龍蝦！六福萬怡推五星私廚料理「沒預約買不到」 | ETtoday旅遊雲 | ETtoday新聞雲 - Google Chrome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3" t="10544" r="38513" b="7542"/>
            <a:stretch/>
          </p:blipFill>
          <p:spPr>
            <a:xfrm>
              <a:off x="6676090" y="1709989"/>
              <a:ext cx="3668911" cy="4588580"/>
            </a:xfrm>
            <a:prstGeom prst="rect">
              <a:avLst/>
            </a:prstGeom>
          </p:spPr>
        </p:pic>
      </p:grpSp>
      <p:pic>
        <p:nvPicPr>
          <p:cNvPr id="4" name="圖片 3" descr="六福桂花鳳梨酥、烏骨雞煲湯奪臺灣百大伴手禮獎 | 潮旅Ciao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14807" r="31267" b="12836"/>
          <a:stretch/>
        </p:blipFill>
        <p:spPr>
          <a:xfrm>
            <a:off x="5193800" y="1239464"/>
            <a:ext cx="3548419" cy="50591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511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6"/>
          <p:cNvSpPr>
            <a:spLocks noChangeArrowheads="1"/>
          </p:cNvSpPr>
          <p:nvPr/>
        </p:nvSpPr>
        <p:spPr bwMode="auto">
          <a:xfrm>
            <a:off x="301189" y="427834"/>
            <a:ext cx="10265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六福村</a:t>
            </a:r>
            <a:r>
              <a:rPr lang="en-US" altLang="zh-TW" sz="32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慶典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活動口碑發燒，萬聖節入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園數</a:t>
            </a:r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創新</a:t>
            </a:r>
            <a:r>
              <a:rPr lang="zh-TW" altLang="en-US" sz="3200" b="1" dirty="0">
                <a:latin typeface="微軟正黑體" pitchFamily="34" charset="-120"/>
                <a:ea typeface="微軟正黑體" pitchFamily="34" charset="-120"/>
              </a:rPr>
              <a:t>高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406876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52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Times New Roman" pitchFamily="18" charset="0"/>
              </a:rPr>
              <a:t>  </a:t>
            </a:r>
            <a:endParaRPr kumimoji="1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523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0" name="圖片 9" descr="收件匣 - 20210104ArielLin - Microsoft Outlook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68" t="32505" r="10448" b="12466"/>
          <a:stretch/>
        </p:blipFill>
        <p:spPr>
          <a:xfrm>
            <a:off x="8323065" y="3961800"/>
            <a:ext cx="3719328" cy="2452688"/>
          </a:xfrm>
          <a:prstGeom prst="rect">
            <a:avLst/>
          </a:prstGeom>
        </p:spPr>
      </p:pic>
      <p:pic>
        <p:nvPicPr>
          <p:cNvPr id="16" name="圖片 15" descr="收件匣 - 20210104ArielLin - Microsoft Outlook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9" t="34146" r="13333" b="12496"/>
          <a:stretch/>
        </p:blipFill>
        <p:spPr>
          <a:xfrm>
            <a:off x="4817661" y="3962060"/>
            <a:ext cx="3372523" cy="2454643"/>
          </a:xfrm>
          <a:prstGeom prst="rect">
            <a:avLst/>
          </a:prstGeom>
        </p:spPr>
      </p:pic>
      <p:pic>
        <p:nvPicPr>
          <p:cNvPr id="17" name="圖片 16" descr="收件匣 - 20210104ArielLin - Microsoft Outlook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2" t="33531" r="7202" b="13932"/>
          <a:stretch/>
        </p:blipFill>
        <p:spPr>
          <a:xfrm>
            <a:off x="259309" y="3961801"/>
            <a:ext cx="4421875" cy="2450216"/>
          </a:xfrm>
          <a:prstGeom prst="rect">
            <a:avLst/>
          </a:prstGeom>
        </p:spPr>
      </p:pic>
      <p:pic>
        <p:nvPicPr>
          <p:cNvPr id="18" name="圖片 17" descr="收件匣 - 20210104ArielLin - Microsoft Outlook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2" t="33325" r="7202" b="13727"/>
          <a:stretch/>
        </p:blipFill>
        <p:spPr>
          <a:xfrm>
            <a:off x="280248" y="1251511"/>
            <a:ext cx="4379995" cy="2445971"/>
          </a:xfrm>
          <a:prstGeom prst="rect">
            <a:avLst/>
          </a:prstGeom>
        </p:spPr>
      </p:pic>
      <p:pic>
        <p:nvPicPr>
          <p:cNvPr id="19" name="圖片 18" descr="收件匣 - 20210104ArielLin - Microsoft Outlook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68" t="32374" r="13333" b="13089"/>
          <a:stretch/>
        </p:blipFill>
        <p:spPr>
          <a:xfrm>
            <a:off x="4817661" y="1251511"/>
            <a:ext cx="3372523" cy="2491269"/>
          </a:xfrm>
          <a:prstGeom prst="rect">
            <a:avLst/>
          </a:prstGeom>
        </p:spPr>
      </p:pic>
      <p:pic>
        <p:nvPicPr>
          <p:cNvPr id="20" name="圖片 19" descr="收件匣 - 20210104ArielLin - Microsoft Outlook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76" t="32920" r="10448" b="12258"/>
          <a:stretch/>
        </p:blipFill>
        <p:spPr>
          <a:xfrm>
            <a:off x="8323065" y="1251511"/>
            <a:ext cx="3774649" cy="249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3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6"/>
          <p:cNvSpPr>
            <a:spLocks noChangeArrowheads="1"/>
          </p:cNvSpPr>
          <p:nvPr/>
        </p:nvSpPr>
        <p:spPr bwMode="auto">
          <a:xfrm>
            <a:off x="301189" y="427834"/>
            <a:ext cx="102652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latin typeface="微軟正黑體" pitchFamily="34" charset="-120"/>
                <a:ea typeface="微軟正黑體" pitchFamily="34" charset="-120"/>
              </a:rPr>
              <a:t>犀牛保育傲視全球，完成台灣史上最大瀕危動物輸出</a:t>
            </a:r>
            <a:endParaRPr lang="en-US" altLang="zh-TW" sz="32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6521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TW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新細明體" pitchFamily="18" charset="-120"/>
                <a:cs typeface="Times New Roman" pitchFamily="18" charset="0"/>
              </a:rPr>
              <a:t>  </a:t>
            </a:r>
            <a:endParaRPr kumimoji="1" lang="en-US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0" y="8523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7" name="圖片 6" descr="0615_台灣時報_犀牛妹　遠嫁日本　異國聯姻抗生育重任.jpg - Google 雲端硬碟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14766" r="8090" b="7286"/>
          <a:stretch/>
        </p:blipFill>
        <p:spPr>
          <a:xfrm>
            <a:off x="371422" y="1161698"/>
            <a:ext cx="4844016" cy="28957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0611_聯合報_六福村白犀牛艾瑪遠嫁日本.jpg - Google 雲端硬碟 - Google Chrome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" t="34030" r="34352" b="27562"/>
          <a:stretch/>
        </p:blipFill>
        <p:spPr>
          <a:xfrm>
            <a:off x="324867" y="4207676"/>
            <a:ext cx="4890571" cy="211123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嫁入りのサイ、16時間の長旅経て日本に到着 動物外交に新たな歴史／台湾 - フォーカス台湾 - Google Chrome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8" t="17962" r="37590" b="18884"/>
          <a:stretch/>
        </p:blipFill>
        <p:spPr>
          <a:xfrm>
            <a:off x="5367454" y="1134350"/>
            <a:ext cx="3016368" cy="25076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Looking for love, white rhino 'Emma' lands in Japan - Google Chrome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t="18905" r="33580" b="18154"/>
          <a:stretch/>
        </p:blipFill>
        <p:spPr>
          <a:xfrm>
            <a:off x="5285673" y="3740097"/>
            <a:ext cx="3179929" cy="257881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ariel.lin\Downloads\0301_遠見雜誌_獨家專訪〉最懂動物的女董座 莊豐如 六福復育白犀牛 日本跨海來提親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59" y="1134350"/>
            <a:ext cx="3379626" cy="464628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19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418586" y="4667094"/>
            <a:ext cx="3328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TW" altLang="zh-TW" sz="2000" b="1" dirty="0">
                <a:latin typeface="+mj-lt"/>
                <a:ea typeface="微軟正黑體" pitchFamily="34" charset="-120"/>
              </a:rPr>
              <a:t>實踐美好．只為更好</a:t>
            </a:r>
            <a:endParaRPr lang="en-US" altLang="zh-TW" sz="2000" b="1" dirty="0">
              <a:latin typeface="+mj-lt"/>
              <a:ea typeface="微軟正黑體" pitchFamily="34" charset="-120"/>
            </a:endParaRPr>
          </a:p>
          <a:p>
            <a:pPr algn="dist"/>
            <a:r>
              <a:rPr lang="en-US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Doing Good. Better. </a:t>
            </a:r>
            <a:r>
              <a:rPr lang="zh-TW" altLang="zh-TW" sz="20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endParaRPr lang="zh-TW" altLang="en-US" sz="2000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1312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858482" y="650313"/>
            <a:ext cx="93645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六福旅遊集團    策略布局</a:t>
            </a:r>
            <a:endParaRPr lang="en-US" altLang="zh-TW" sz="4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8" name="標題 1"/>
          <p:cNvSpPr txBox="1">
            <a:spLocks/>
          </p:cNvSpPr>
          <p:nvPr/>
        </p:nvSpPr>
        <p:spPr>
          <a:xfrm>
            <a:off x="2194036" y="5257365"/>
            <a:ext cx="8082964" cy="10764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320"/>
              </a:lnSpc>
            </a:pPr>
            <a:r>
              <a:rPr lang="zh-TW" altLang="en-US" sz="3200" b="1" dirty="0">
                <a:solidFill>
                  <a:srgbClr val="CF0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台灣唯一涵蓋</a:t>
            </a:r>
            <a:r>
              <a:rPr lang="en-US" altLang="zh-TW" sz="3200" b="1" dirty="0">
                <a:solidFill>
                  <a:srgbClr val="CF0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sz="3200" b="1" dirty="0">
                <a:solidFill>
                  <a:srgbClr val="CF0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</a:br>
            <a:r>
              <a:rPr lang="zh-TW" altLang="en-US" sz="3200" b="1" dirty="0">
                <a:solidFill>
                  <a:srgbClr val="CF01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</a:rPr>
              <a:t>飯店、餐飲、動物園、樂園的旅遊集團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1977863" y="1035033"/>
            <a:ext cx="8146228" cy="3981650"/>
            <a:chOff x="1966498" y="1419754"/>
            <a:chExt cx="8146228" cy="3981650"/>
          </a:xfrm>
        </p:grpSpPr>
        <p:grpSp>
          <p:nvGrpSpPr>
            <p:cNvPr id="22" name="群組 21"/>
            <p:cNvGrpSpPr/>
            <p:nvPr/>
          </p:nvGrpSpPr>
          <p:grpSpPr>
            <a:xfrm>
              <a:off x="1966498" y="1419754"/>
              <a:ext cx="8146228" cy="3981650"/>
              <a:chOff x="1589782" y="1028700"/>
              <a:chExt cx="10096485" cy="5156200"/>
            </a:xfrm>
          </p:grpSpPr>
          <p:graphicFrame>
            <p:nvGraphicFramePr>
              <p:cNvPr id="25" name="資料庫圖表 24"/>
              <p:cNvGraphicFramePr/>
              <p:nvPr>
                <p:extLst>
                  <p:ext uri="{D42A27DB-BD31-4B8C-83A1-F6EECF244321}">
                    <p14:modId xmlns:p14="http://schemas.microsoft.com/office/powerpoint/2010/main" val="2965671231"/>
                  </p:ext>
                </p:extLst>
              </p:nvPr>
            </p:nvGraphicFramePr>
            <p:xfrm>
              <a:off x="1589782" y="1028700"/>
              <a:ext cx="10096485" cy="474856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grpSp>
            <p:nvGrpSpPr>
              <p:cNvPr id="26" name="群組 6"/>
              <p:cNvGrpSpPr>
                <a:grpSpLocks/>
              </p:cNvGrpSpPr>
              <p:nvPr/>
            </p:nvGrpSpPr>
            <p:grpSpPr bwMode="auto">
              <a:xfrm>
                <a:off x="2664362" y="4076700"/>
                <a:ext cx="2185192" cy="2108200"/>
                <a:chOff x="1785" y="1136054"/>
                <a:chExt cx="1791890" cy="1791890"/>
              </a:xfrm>
            </p:grpSpPr>
            <p:sp>
              <p:nvSpPr>
                <p:cNvPr id="36" name="橢圓 35"/>
                <p:cNvSpPr/>
                <p:nvPr/>
              </p:nvSpPr>
              <p:spPr>
                <a:xfrm>
                  <a:off x="1785" y="1136054"/>
                  <a:ext cx="1791890" cy="17918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37" name="橢圓 4"/>
                <p:cNvSpPr/>
                <p:nvPr/>
              </p:nvSpPr>
              <p:spPr>
                <a:xfrm>
                  <a:off x="263664" y="1636459"/>
                  <a:ext cx="1268132" cy="126813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lIns="98614" tIns="26670" rIns="98614" bIns="26670" spcCol="1270" anchor="ctr"/>
                <a:lstStyle/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r>
                    <a:rPr lang="zh-TW" altLang="en-US" sz="2000" b="1" dirty="0" smtClean="0">
                      <a:latin typeface="微軟正黑體" pitchFamily="34" charset="-120"/>
                      <a:ea typeface="微軟正黑體" pitchFamily="34" charset="-120"/>
                    </a:rPr>
                    <a:t>創新</a:t>
                  </a:r>
                  <a:endParaRPr lang="en-US" altLang="zh-TW" sz="2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r>
                    <a:rPr lang="zh-TW" altLang="en-US" sz="2000" b="1" dirty="0">
                      <a:latin typeface="微軟正黑體" pitchFamily="34" charset="-120"/>
                      <a:ea typeface="微軟正黑體" pitchFamily="34" charset="-120"/>
                    </a:rPr>
                    <a:t>旅宿</a:t>
                  </a:r>
                  <a:r>
                    <a:rPr lang="zh-TW" altLang="en-US" sz="2000" b="1" dirty="0" smtClean="0">
                      <a:latin typeface="微軟正黑體" pitchFamily="34" charset="-120"/>
                      <a:ea typeface="微軟正黑體" pitchFamily="34" charset="-120"/>
                    </a:rPr>
                    <a:t>體驗</a:t>
                  </a:r>
                  <a:endParaRPr lang="en-US" altLang="zh-TW" sz="2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endParaRPr lang="zh-TW" altLang="en-US" sz="20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7" name="群組 7"/>
              <p:cNvGrpSpPr>
                <a:grpSpLocks/>
              </p:cNvGrpSpPr>
              <p:nvPr/>
            </p:nvGrpSpPr>
            <p:grpSpPr bwMode="auto">
              <a:xfrm>
                <a:off x="4593174" y="4076700"/>
                <a:ext cx="2185192" cy="2108200"/>
                <a:chOff x="1435298" y="1136054"/>
                <a:chExt cx="1791890" cy="1791890"/>
              </a:xfrm>
            </p:grpSpPr>
            <p:sp>
              <p:nvSpPr>
                <p:cNvPr id="34" name="橢圓 33"/>
                <p:cNvSpPr/>
                <p:nvPr/>
              </p:nvSpPr>
              <p:spPr>
                <a:xfrm>
                  <a:off x="1435298" y="1136054"/>
                  <a:ext cx="1791890" cy="17918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35" name="橢圓 6"/>
                <p:cNvSpPr/>
                <p:nvPr/>
              </p:nvSpPr>
              <p:spPr>
                <a:xfrm>
                  <a:off x="1697178" y="1397934"/>
                  <a:ext cx="1268130" cy="126813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lIns="98614" tIns="26670" rIns="98614" bIns="26670" spcCol="1270" anchor="ctr"/>
                <a:lstStyle/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r>
                    <a:rPr lang="en-US" altLang="zh-TW" sz="2000" b="1" dirty="0">
                      <a:latin typeface="微軟正黑體" pitchFamily="34" charset="-120"/>
                      <a:ea typeface="微軟正黑體" pitchFamily="34" charset="-120"/>
                    </a:rPr>
                    <a:t>To-Go</a:t>
                  </a:r>
                </a:p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r>
                    <a:rPr lang="zh-TW" altLang="en-US" sz="2000" b="1" dirty="0">
                      <a:latin typeface="微軟正黑體" pitchFamily="34" charset="-120"/>
                      <a:ea typeface="微軟正黑體" pitchFamily="34" charset="-120"/>
                    </a:rPr>
                    <a:t>外帶餐飲</a:t>
                  </a:r>
                </a:p>
              </p:txBody>
            </p:sp>
          </p:grpSp>
          <p:grpSp>
            <p:nvGrpSpPr>
              <p:cNvPr id="28" name="群組 8"/>
              <p:cNvGrpSpPr>
                <a:grpSpLocks/>
              </p:cNvGrpSpPr>
              <p:nvPr/>
            </p:nvGrpSpPr>
            <p:grpSpPr bwMode="auto">
              <a:xfrm>
                <a:off x="6547387" y="4076700"/>
                <a:ext cx="2185192" cy="2108200"/>
                <a:chOff x="2868810" y="1136054"/>
                <a:chExt cx="1791890" cy="1791890"/>
              </a:xfrm>
            </p:grpSpPr>
            <p:sp>
              <p:nvSpPr>
                <p:cNvPr id="32" name="橢圓 31"/>
                <p:cNvSpPr/>
                <p:nvPr/>
              </p:nvSpPr>
              <p:spPr>
                <a:xfrm>
                  <a:off x="2868810" y="1136054"/>
                  <a:ext cx="1791890" cy="17918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33" name="橢圓 8"/>
                <p:cNvSpPr/>
                <p:nvPr/>
              </p:nvSpPr>
              <p:spPr>
                <a:xfrm>
                  <a:off x="3130689" y="1397934"/>
                  <a:ext cx="1268132" cy="126813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lIns="98614" tIns="26670" rIns="98614" bIns="26670" spcCol="1270" anchor="ctr"/>
                <a:lstStyle/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r>
                    <a:rPr lang="zh-TW" altLang="en-US" sz="2000" b="1" dirty="0" smtClean="0">
                      <a:latin typeface="微軟正黑體" pitchFamily="34" charset="-120"/>
                      <a:ea typeface="微軟正黑體" pitchFamily="34" charset="-120"/>
                    </a:rPr>
                    <a:t>野生動物復育</a:t>
                  </a:r>
                  <a:endParaRPr lang="en-US" altLang="zh-TW" sz="2000" b="1" dirty="0" smtClean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  <p:grpSp>
            <p:nvGrpSpPr>
              <p:cNvPr id="29" name="群組 9"/>
              <p:cNvGrpSpPr>
                <a:grpSpLocks/>
              </p:cNvGrpSpPr>
              <p:nvPr/>
            </p:nvGrpSpPr>
            <p:grpSpPr bwMode="auto">
              <a:xfrm>
                <a:off x="8463499" y="4076700"/>
                <a:ext cx="2185192" cy="2108200"/>
                <a:chOff x="4302323" y="1136054"/>
                <a:chExt cx="1791890" cy="1791890"/>
              </a:xfrm>
            </p:grpSpPr>
            <p:sp>
              <p:nvSpPr>
                <p:cNvPr id="30" name="橢圓 29"/>
                <p:cNvSpPr/>
                <p:nvPr/>
              </p:nvSpPr>
              <p:spPr>
                <a:xfrm>
                  <a:off x="4302323" y="1136054"/>
                  <a:ext cx="1791890" cy="1791890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80000"/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31" name="橢圓 10"/>
                <p:cNvSpPr/>
                <p:nvPr/>
              </p:nvSpPr>
              <p:spPr>
                <a:xfrm>
                  <a:off x="4564203" y="1397934"/>
                  <a:ext cx="1268130" cy="1268130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/>
                </a:fontRef>
              </p:style>
              <p:txBody>
                <a:bodyPr lIns="98614" tIns="26670" rIns="98614" bIns="26670" spcCol="1270" anchor="ctr"/>
                <a:lstStyle/>
                <a:p>
                  <a:pPr algn="ctr" defTabSz="933450">
                    <a:lnSpc>
                      <a:spcPts val="3200"/>
                    </a:lnSpc>
                    <a:spcAft>
                      <a:spcPts val="0"/>
                    </a:spcAft>
                    <a:defRPr/>
                  </a:pPr>
                  <a:endParaRPr lang="zh-TW" altLang="en-US" sz="2000" b="1" dirty="0">
                    <a:latin typeface="微軟正黑體" pitchFamily="34" charset="-120"/>
                    <a:ea typeface="微軟正黑體" pitchFamily="34" charset="-120"/>
                  </a:endParaRPr>
                </a:p>
              </p:txBody>
            </p:sp>
          </p:grpSp>
        </p:grpSp>
        <p:sp>
          <p:nvSpPr>
            <p:cNvPr id="39" name="橢圓 8">
              <a:extLst>
                <a:ext uri="{FF2B5EF4-FFF2-40B4-BE49-F238E27FC236}">
                  <a16:creationId xmlns:a16="http://schemas.microsoft.com/office/drawing/2014/main" xmlns="" id="{76391789-8CC0-4A73-AB35-212776C73BEA}"/>
                </a:ext>
              </a:extLst>
            </p:cNvPr>
            <p:cNvSpPr/>
            <p:nvPr/>
          </p:nvSpPr>
          <p:spPr bwMode="auto">
            <a:xfrm>
              <a:off x="7770146" y="4154499"/>
              <a:ext cx="1247754" cy="11521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lIns="98614" tIns="26670" rIns="98614" bIns="26670" spcCol="1270" anchor="ctr"/>
            <a:lstStyle/>
            <a:p>
              <a:pPr algn="ctr" defTabSz="933450">
                <a:lnSpc>
                  <a:spcPts val="3200"/>
                </a:lnSpc>
                <a:spcAft>
                  <a:spcPts val="0"/>
                </a:spcAft>
                <a:defRPr/>
              </a:pPr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精緻</a:t>
              </a:r>
              <a:endParaRPr lang="en-US" altLang="zh-TW" sz="2000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933450">
                <a:lnSpc>
                  <a:spcPts val="3200"/>
                </a:lnSpc>
                <a:spcAft>
                  <a:spcPts val="0"/>
                </a:spcAft>
                <a:defRPr/>
              </a:pPr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客</a:t>
              </a:r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製</a:t>
              </a:r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服務</a:t>
              </a:r>
              <a:endParaRPr lang="en-US" altLang="zh-TW" sz="2000" b="1" dirty="0" smtClean="0">
                <a:latin typeface="微軟正黑體" pitchFamily="34" charset="-120"/>
                <a:ea typeface="微軟正黑體" pitchFamily="34" charset="-120"/>
              </a:endParaRPr>
            </a:p>
            <a:p>
              <a:pPr algn="ctr" defTabSz="933450">
                <a:lnSpc>
                  <a:spcPts val="3200"/>
                </a:lnSpc>
                <a:spcAft>
                  <a:spcPts val="0"/>
                </a:spcAft>
                <a:defRPr/>
              </a:pPr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31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橢圓 38"/>
          <p:cNvSpPr/>
          <p:nvPr/>
        </p:nvSpPr>
        <p:spPr>
          <a:xfrm>
            <a:off x="4723686" y="3506709"/>
            <a:ext cx="1390766" cy="138315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830324" y="607350"/>
            <a:ext cx="81598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dirty="0">
                <a:latin typeface="微軟正黑體" pitchFamily="34" charset="-120"/>
                <a:ea typeface="微軟正黑體" pitchFamily="34" charset="-120"/>
              </a:rPr>
              <a:t>全方位、全客層的優質服務體驗</a:t>
            </a:r>
            <a:endParaRPr lang="zh-TW" altLang="zh-TW" sz="4400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7482604" y="3542713"/>
            <a:ext cx="1368152" cy="13681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8225298" y="4730845"/>
            <a:ext cx="1345538" cy="13653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6834532" y="4730845"/>
            <a:ext cx="1390766" cy="1365345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416986" y="4730846"/>
            <a:ext cx="1400974" cy="13653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4057217" y="4730845"/>
            <a:ext cx="1340437" cy="13653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2586060" y="4730845"/>
            <a:ext cx="1440160" cy="136534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3306140" y="3506709"/>
            <a:ext cx="1417546" cy="1368152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6114452" y="3506709"/>
            <a:ext cx="1379459" cy="13831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C61644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448156" y="1652878"/>
            <a:ext cx="6941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飯店事業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三大飯店品牌，國際連鎖五星級飯店及休閒觀光旅館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2450525" y="2012918"/>
            <a:ext cx="6939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旅遊事業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全台唯一結合開放式野生動物園與遊樂園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2454139" y="2415349"/>
            <a:ext cx="6935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餐飲事業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異</a:t>
            </a:r>
            <a:r>
              <a:rPr lang="zh-TW" altLang="zh-TW" b="1" dirty="0"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國菜系美食餐廳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與五星級烘培坊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82464" y="3945321"/>
            <a:ext cx="1087511" cy="50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8" descr="Hotels &amp; Transportation"/>
          <p:cNvPicPr>
            <a:picLocks noChangeAspect="1" noChangeArrowheads="1"/>
          </p:cNvPicPr>
          <p:nvPr/>
        </p:nvPicPr>
        <p:blipFill rotWithShape="1">
          <a:blip r:embed="rId3" cstate="print"/>
          <a:srcRect l="19733" t="18182" r="15672" b="18182"/>
          <a:stretch/>
        </p:blipFill>
        <p:spPr bwMode="auto">
          <a:xfrm>
            <a:off x="6380398" y="3743391"/>
            <a:ext cx="908268" cy="894788"/>
          </a:xfrm>
          <a:prstGeom prst="rect">
            <a:avLst/>
          </a:prstGeom>
          <a:noFill/>
        </p:spPr>
      </p:pic>
      <p:pic>
        <p:nvPicPr>
          <p:cNvPr id="33" name="Picture 9" descr="C:\Users\ellie.wang\Desktop\工作\1六福各事業體LOGO檔案\LOGO-11-Elite Concep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2" b="42361"/>
          <a:stretch>
            <a:fillRect/>
          </a:stretch>
        </p:blipFill>
        <p:spPr bwMode="auto">
          <a:xfrm>
            <a:off x="6763368" y="5202703"/>
            <a:ext cx="1516752" cy="3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5127" y="3853686"/>
            <a:ext cx="1069185" cy="674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8" descr="C:\Users\ellie.wang\Desktop\工作\1六福各事業體LOGO檔案\LOGO-08-LW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74" b="29221"/>
          <a:stretch>
            <a:fillRect/>
          </a:stretch>
        </p:blipFill>
        <p:spPr bwMode="auto">
          <a:xfrm>
            <a:off x="2612951" y="5115794"/>
            <a:ext cx="1363895" cy="575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6" descr="No photo description available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2" b="17542"/>
          <a:stretch/>
        </p:blipFill>
        <p:spPr bwMode="auto">
          <a:xfrm>
            <a:off x="4228609" y="5093438"/>
            <a:ext cx="997651" cy="64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63" y="5228353"/>
            <a:ext cx="1170230" cy="370326"/>
          </a:xfrm>
          <a:prstGeom prst="rect">
            <a:avLst/>
          </a:prstGeom>
        </p:spPr>
      </p:pic>
      <p:pic>
        <p:nvPicPr>
          <p:cNvPr id="38" name="Picture 2" descr="C:\Users\ellie.wang\Desktop\工作\1六福各事業體LOGO檔案\基金會新logo\1476774164195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5"/>
          <a:stretch/>
        </p:blipFill>
        <p:spPr bwMode="auto">
          <a:xfrm>
            <a:off x="8341839" y="5158609"/>
            <a:ext cx="1112455" cy="509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Shape 226"/>
          <p:cNvPicPr preferRelativeResize="0"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4" t="6406" r="17346" b="68887"/>
          <a:stretch>
            <a:fillRect/>
          </a:stretch>
        </p:blipFill>
        <p:spPr bwMode="auto">
          <a:xfrm>
            <a:off x="7644430" y="3927251"/>
            <a:ext cx="1071796" cy="659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文字方塊 40"/>
          <p:cNvSpPr txBox="1"/>
          <p:nvPr/>
        </p:nvSpPr>
        <p:spPr>
          <a:xfrm>
            <a:off x="2448156" y="280500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TW" altLang="en-US" sz="24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零售</a:t>
            </a:r>
            <a:r>
              <a:rPr lang="zh-TW" altLang="en-US" sz="24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事業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-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選擇天然食材，支持在地小農，主廚好手藝輕鬆帶著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走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22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 17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7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Shape 175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932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Shape 176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6555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177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9648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hape 178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897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hape 179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5468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Shape 18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0568" y="3572357"/>
            <a:ext cx="778603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8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2818" y="3572357"/>
            <a:ext cx="776552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Shape 183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370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Shape 185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45382" y="3585872"/>
            <a:ext cx="878557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hape 186"/>
          <p:cNvSpPr txBox="1">
            <a:spLocks noChangeArrowheads="1"/>
          </p:cNvSpPr>
          <p:nvPr/>
        </p:nvSpPr>
        <p:spPr bwMode="auto">
          <a:xfrm>
            <a:off x="-21983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1968</a:t>
            </a:r>
          </a:p>
        </p:txBody>
      </p:sp>
      <p:sp>
        <p:nvSpPr>
          <p:cNvPr id="24" name="Shape 187"/>
          <p:cNvSpPr txBox="1">
            <a:spLocks noChangeArrowheads="1"/>
          </p:cNvSpPr>
          <p:nvPr/>
        </p:nvSpPr>
        <p:spPr bwMode="auto">
          <a:xfrm>
            <a:off x="716228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1972</a:t>
            </a:r>
          </a:p>
        </p:txBody>
      </p:sp>
      <p:sp>
        <p:nvSpPr>
          <p:cNvPr id="25" name="Shape 188"/>
          <p:cNvSpPr txBox="1">
            <a:spLocks noChangeArrowheads="1"/>
          </p:cNvSpPr>
          <p:nvPr/>
        </p:nvSpPr>
        <p:spPr bwMode="auto">
          <a:xfrm>
            <a:off x="1384047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197</a:t>
            </a: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5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sp>
        <p:nvSpPr>
          <p:cNvPr id="26" name="Shape 189"/>
          <p:cNvSpPr txBox="1">
            <a:spLocks noChangeArrowheads="1"/>
          </p:cNvSpPr>
          <p:nvPr/>
        </p:nvSpPr>
        <p:spPr bwMode="auto">
          <a:xfrm>
            <a:off x="2966335" y="365634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1983</a:t>
            </a:r>
          </a:p>
        </p:txBody>
      </p:sp>
      <p:sp>
        <p:nvSpPr>
          <p:cNvPr id="27" name="Shape 190"/>
          <p:cNvSpPr txBox="1">
            <a:spLocks noChangeArrowheads="1"/>
          </p:cNvSpPr>
          <p:nvPr/>
        </p:nvSpPr>
        <p:spPr bwMode="auto">
          <a:xfrm>
            <a:off x="3640313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199</a:t>
            </a: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4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sp>
        <p:nvSpPr>
          <p:cNvPr id="28" name="Shape 191"/>
          <p:cNvSpPr txBox="1">
            <a:spLocks noChangeArrowheads="1"/>
          </p:cNvSpPr>
          <p:nvPr/>
        </p:nvSpPr>
        <p:spPr bwMode="auto">
          <a:xfrm>
            <a:off x="4317740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1999</a:t>
            </a:r>
          </a:p>
        </p:txBody>
      </p:sp>
      <p:sp>
        <p:nvSpPr>
          <p:cNvPr id="30" name="Shape 193"/>
          <p:cNvSpPr txBox="1">
            <a:spLocks noChangeArrowheads="1"/>
          </p:cNvSpPr>
          <p:nvPr/>
        </p:nvSpPr>
        <p:spPr bwMode="auto">
          <a:xfrm>
            <a:off x="5134972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2009</a:t>
            </a:r>
          </a:p>
        </p:txBody>
      </p:sp>
      <p:sp>
        <p:nvSpPr>
          <p:cNvPr id="31" name="Shape 194"/>
          <p:cNvSpPr txBox="1">
            <a:spLocks noChangeArrowheads="1"/>
          </p:cNvSpPr>
          <p:nvPr/>
        </p:nvSpPr>
        <p:spPr bwMode="auto">
          <a:xfrm>
            <a:off x="5912413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2012</a:t>
            </a:r>
          </a:p>
        </p:txBody>
      </p:sp>
      <p:sp>
        <p:nvSpPr>
          <p:cNvPr id="32" name="Shape 195"/>
          <p:cNvSpPr txBox="1">
            <a:spLocks noChangeArrowheads="1"/>
          </p:cNvSpPr>
          <p:nvPr/>
        </p:nvSpPr>
        <p:spPr bwMode="auto">
          <a:xfrm>
            <a:off x="6638754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2013</a:t>
            </a:r>
          </a:p>
        </p:txBody>
      </p:sp>
      <p:sp>
        <p:nvSpPr>
          <p:cNvPr id="69" name="Shape 196"/>
          <p:cNvSpPr txBox="1">
            <a:spLocks noChangeArrowheads="1"/>
          </p:cNvSpPr>
          <p:nvPr/>
        </p:nvSpPr>
        <p:spPr bwMode="auto">
          <a:xfrm>
            <a:off x="11335982" y="3617315"/>
            <a:ext cx="966691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en-US" altLang="zh-TW" sz="1400" b="1" dirty="0">
                <a:solidFill>
                  <a:srgbClr val="FFFFFF"/>
                </a:solidFill>
                <a:latin typeface="+mn-lt"/>
                <a:sym typeface="Verdana" pitchFamily="34" charset="0"/>
              </a:rPr>
              <a:t>F</a:t>
            </a:r>
            <a:r>
              <a:rPr lang="en-US" altLang="zh-TW" sz="1600" b="1" dirty="0">
                <a:solidFill>
                  <a:srgbClr val="FFFFFF"/>
                </a:solidFill>
                <a:latin typeface="+mn-lt"/>
                <a:sym typeface="Verdana" pitchFamily="34" charset="0"/>
              </a:rPr>
              <a:t>uture</a:t>
            </a:r>
            <a:endParaRPr lang="zh-TW" altLang="zh-TW" b="1" dirty="0">
              <a:solidFill>
                <a:srgbClr val="FFFFFF"/>
              </a:solidFill>
              <a:latin typeface="+mn-lt"/>
              <a:sym typeface="Verdana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9061" y="527484"/>
            <a:ext cx="82465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SzPct val="25000"/>
            </a:pPr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六福旅遊集團    品牌發展里程碑</a:t>
            </a:r>
            <a:endParaRPr lang="zh-TW" altLang="zh-TW" sz="4400" b="1" dirty="0">
              <a:latin typeface="微軟正黑體" pitchFamily="34" charset="-120"/>
              <a:ea typeface="微軟正黑體" pitchFamily="34" charset="-120"/>
              <a:cs typeface="Arial" pitchFamily="34" charset="0"/>
              <a:sym typeface="Arial" pitchFamily="34" charset="0"/>
            </a:endParaRPr>
          </a:p>
        </p:txBody>
      </p:sp>
      <p:pic>
        <p:nvPicPr>
          <p:cNvPr id="34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89" y="3182602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Shape 198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9760" y="3182602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Shape 199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989" y="3182602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Shape 207"/>
          <p:cNvSpPr txBox="1">
            <a:spLocks noChangeArrowheads="1"/>
          </p:cNvSpPr>
          <p:nvPr/>
        </p:nvSpPr>
        <p:spPr bwMode="auto">
          <a:xfrm>
            <a:off x="-91860" y="2499748"/>
            <a:ext cx="1435173" cy="6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六福旅遊集團創立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推選董事長莊福先生、總經理莊秀石先生</a:t>
            </a:r>
          </a:p>
        </p:txBody>
      </p:sp>
      <p:sp>
        <p:nvSpPr>
          <p:cNvPr id="44" name="Shape 208"/>
          <p:cNvSpPr txBox="1">
            <a:spLocks noChangeArrowheads="1"/>
          </p:cNvSpPr>
          <p:nvPr/>
        </p:nvSpPr>
        <p:spPr bwMode="auto">
          <a:xfrm>
            <a:off x="362190" y="4877775"/>
            <a:ext cx="1385093" cy="417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六福客棧</a:t>
            </a: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 </a:t>
            </a:r>
            <a:r>
              <a:rPr lang="zh-TW" altLang="en-US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正式營運，</a:t>
            </a:r>
            <a:endParaRPr lang="en-US" altLang="zh-TW" sz="1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經營旅館、餐廳業務</a:t>
            </a:r>
          </a:p>
        </p:txBody>
      </p:sp>
      <p:sp>
        <p:nvSpPr>
          <p:cNvPr id="47" name="Shape 211"/>
          <p:cNvSpPr txBox="1">
            <a:spLocks noChangeArrowheads="1"/>
          </p:cNvSpPr>
          <p:nvPr/>
        </p:nvSpPr>
        <p:spPr bwMode="auto">
          <a:xfrm>
            <a:off x="1687038" y="5335225"/>
            <a:ext cx="1605119" cy="6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六福村野生動物公園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經營當時國內規模最大、唯一的野生動物園</a:t>
            </a:r>
          </a:p>
        </p:txBody>
      </p:sp>
      <p:sp>
        <p:nvSpPr>
          <p:cNvPr id="48" name="Shape 212"/>
          <p:cNvSpPr txBox="1">
            <a:spLocks noChangeArrowheads="1"/>
          </p:cNvSpPr>
          <p:nvPr/>
        </p:nvSpPr>
        <p:spPr bwMode="auto">
          <a:xfrm>
            <a:off x="3272287" y="4980621"/>
            <a:ext cx="1685613" cy="61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六福村主題遊樂園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增購土地，</a:t>
            </a:r>
            <a:r>
              <a:rPr lang="zh-TW" altLang="en-US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轉型</a:t>
            </a: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適合闔家旅遊的六福村</a:t>
            </a:r>
            <a:r>
              <a:rPr lang="zh-TW" altLang="en-US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主題遊樂園</a:t>
            </a:r>
            <a:endParaRPr lang="zh-TW" sz="1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sp>
        <p:nvSpPr>
          <p:cNvPr id="49" name="Shape 214"/>
          <p:cNvSpPr txBox="1">
            <a:spLocks noChangeArrowheads="1"/>
          </p:cNvSpPr>
          <p:nvPr/>
        </p:nvSpPr>
        <p:spPr bwMode="auto">
          <a:xfrm>
            <a:off x="6324504" y="2396015"/>
            <a:ext cx="1118305" cy="8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六福居</a:t>
            </a: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公寓式</a:t>
            </a:r>
            <a:endParaRPr lang="en-US" alt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buSzPct val="25000"/>
            </a:pP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精品酒店</a:t>
            </a:r>
            <a:endParaRPr 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正式</a:t>
            </a:r>
            <a:r>
              <a:rPr lang="zh-TW" sz="1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營運</a:t>
            </a:r>
          </a:p>
        </p:txBody>
      </p:sp>
      <p:sp>
        <p:nvSpPr>
          <p:cNvPr id="50" name="Shape 215"/>
          <p:cNvSpPr txBox="1">
            <a:spLocks noChangeArrowheads="1"/>
          </p:cNvSpPr>
          <p:nvPr/>
        </p:nvSpPr>
        <p:spPr bwMode="auto">
          <a:xfrm>
            <a:off x="7228906" y="2428534"/>
            <a:ext cx="1435173" cy="66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台北六福萬怡酒店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與萬豪國際集團合作，引進全新飯店品牌</a:t>
            </a:r>
          </a:p>
        </p:txBody>
      </p:sp>
      <p:sp>
        <p:nvSpPr>
          <p:cNvPr id="51" name="Shape 216"/>
          <p:cNvSpPr txBox="1">
            <a:spLocks noChangeArrowheads="1"/>
          </p:cNvSpPr>
          <p:nvPr/>
        </p:nvSpPr>
        <p:spPr bwMode="auto">
          <a:xfrm>
            <a:off x="2787378" y="2354022"/>
            <a:ext cx="1341820" cy="82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長春戲院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擴展經營業務，增設長春戲院、一六八名店街及速食餐廳</a:t>
            </a:r>
          </a:p>
        </p:txBody>
      </p:sp>
      <p:sp>
        <p:nvSpPr>
          <p:cNvPr id="56" name="Shape 222"/>
          <p:cNvSpPr txBox="1">
            <a:spLocks noChangeArrowheads="1"/>
          </p:cNvSpPr>
          <p:nvPr/>
        </p:nvSpPr>
        <p:spPr bwMode="auto">
          <a:xfrm>
            <a:off x="4774939" y="4887514"/>
            <a:ext cx="1116521" cy="757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關西六福莊　　生態渡假飯店</a:t>
            </a:r>
            <a:endParaRPr lang="en-US" alt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正式營運</a:t>
            </a:r>
            <a:endParaRPr lang="en-US" altLang="zh-TW" sz="12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sp>
        <p:nvSpPr>
          <p:cNvPr id="58" name="Shape 224"/>
          <p:cNvSpPr txBox="1">
            <a:spLocks noChangeArrowheads="1"/>
          </p:cNvSpPr>
          <p:nvPr/>
        </p:nvSpPr>
        <p:spPr bwMode="auto">
          <a:xfrm>
            <a:off x="5331693" y="2307714"/>
            <a:ext cx="1191537" cy="815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zh-TW" sz="1400" b="1" dirty="0">
                <a:solidFill>
                  <a:srgbClr val="000000"/>
                </a:solidFill>
                <a:latin typeface="+mn-lt"/>
                <a:ea typeface="微軟正黑體" pitchFamily="34" charset="-120"/>
                <a:sym typeface="Verdana" pitchFamily="34" charset="0"/>
              </a:rPr>
              <a:t>Elite Bakery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sz="9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在頂級百貨</a:t>
            </a:r>
            <a:r>
              <a:rPr lang="zh-TW" altLang="zh-TW" sz="9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BELLAVITA</a:t>
            </a:r>
            <a:r>
              <a:rPr lang="zh-TW" sz="9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設立</a:t>
            </a:r>
            <a:r>
              <a:rPr lang="zh-TW" altLang="en-US" sz="9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頂</a:t>
            </a:r>
            <a:r>
              <a:rPr lang="zh-TW" sz="9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級烘焙品牌</a:t>
            </a:r>
          </a:p>
        </p:txBody>
      </p:sp>
      <p:sp>
        <p:nvSpPr>
          <p:cNvPr id="61" name="Shape 227"/>
          <p:cNvSpPr txBox="1">
            <a:spLocks noChangeArrowheads="1"/>
          </p:cNvSpPr>
          <p:nvPr/>
        </p:nvSpPr>
        <p:spPr bwMode="auto">
          <a:xfrm>
            <a:off x="5772875" y="4924164"/>
            <a:ext cx="1320650" cy="48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ts val="600"/>
              </a:spcBef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六福水樂園</a:t>
            </a:r>
            <a:endParaRPr lang="en-US" alt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正式</a:t>
            </a:r>
            <a:r>
              <a:rPr lang="zh-TW" altLang="zh-TW" sz="12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營運</a:t>
            </a:r>
          </a:p>
        </p:txBody>
      </p:sp>
      <p:sp>
        <p:nvSpPr>
          <p:cNvPr id="64" name="Shape 230"/>
          <p:cNvSpPr txBox="1">
            <a:spLocks noChangeArrowheads="1"/>
          </p:cNvSpPr>
          <p:nvPr/>
        </p:nvSpPr>
        <p:spPr bwMode="auto">
          <a:xfrm>
            <a:off x="6591395" y="4871682"/>
            <a:ext cx="160655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  <a:defRPr/>
            </a:pPr>
            <a:r>
              <a:rPr lang="zh-TW" altLang="zh-TW" sz="1400" b="1" dirty="0">
                <a:solidFill>
                  <a:srgbClr val="000000"/>
                </a:solidFill>
                <a:latin typeface="+mn-lt"/>
                <a:ea typeface="微軟正黑體" pitchFamily="34" charset="-120"/>
                <a:sym typeface="Verdana" pitchFamily="34" charset="0"/>
              </a:rPr>
              <a:t>Elite Concept</a:t>
            </a:r>
          </a:p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sz="1000" dirty="0"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提供花藝設計、園藝造景、整體空間規劃、派對主題裝置、等相關業務</a:t>
            </a:r>
          </a:p>
        </p:txBody>
      </p:sp>
      <p:pic>
        <p:nvPicPr>
          <p:cNvPr id="38" name="Shape 202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921" y="3838945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Shape 203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1467" y="3841752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Shape 20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7633" y="3841536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Shape 177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7777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Shape 188"/>
          <p:cNvSpPr txBox="1">
            <a:spLocks noChangeArrowheads="1"/>
          </p:cNvSpPr>
          <p:nvPr/>
        </p:nvSpPr>
        <p:spPr bwMode="auto">
          <a:xfrm>
            <a:off x="2188404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1979</a:t>
            </a:r>
          </a:p>
        </p:txBody>
      </p:sp>
      <p:sp>
        <p:nvSpPr>
          <p:cNvPr id="74" name="Shape 188"/>
          <p:cNvSpPr txBox="1">
            <a:spLocks noChangeArrowheads="1"/>
          </p:cNvSpPr>
          <p:nvPr/>
        </p:nvSpPr>
        <p:spPr bwMode="auto">
          <a:xfrm>
            <a:off x="2950574" y="3638765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19</a:t>
            </a: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83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77" name="Shape 183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5635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Shape 195"/>
          <p:cNvSpPr txBox="1">
            <a:spLocks noChangeArrowheads="1"/>
          </p:cNvSpPr>
          <p:nvPr/>
        </p:nvSpPr>
        <p:spPr bwMode="auto">
          <a:xfrm>
            <a:off x="7337772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201</a:t>
            </a: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5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79" name="Shape 18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7110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" name="Shape 196"/>
          <p:cNvSpPr txBox="1">
            <a:spLocks noChangeArrowheads="1"/>
          </p:cNvSpPr>
          <p:nvPr/>
        </p:nvSpPr>
        <p:spPr bwMode="auto">
          <a:xfrm>
            <a:off x="8022439" y="3643074"/>
            <a:ext cx="733597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zh-TW" altLang="zh-TW" b="1" dirty="0">
                <a:latin typeface="+mn-lt"/>
                <a:sym typeface="Verdana" pitchFamily="34" charset="0"/>
              </a:rPr>
              <a:t>201</a:t>
            </a:r>
            <a:r>
              <a:rPr lang="en-US" altLang="zh-TW" b="1" dirty="0">
                <a:latin typeface="+mn-lt"/>
                <a:sym typeface="Verdana" pitchFamily="34" charset="0"/>
              </a:rPr>
              <a:t>7</a:t>
            </a:r>
            <a:endParaRPr lang="zh-TW" altLang="zh-TW" sz="2000" b="1" dirty="0">
              <a:latin typeface="+mn-lt"/>
              <a:sym typeface="Verdana" pitchFamily="34" charset="0"/>
            </a:endParaRPr>
          </a:p>
        </p:txBody>
      </p:sp>
      <p:sp>
        <p:nvSpPr>
          <p:cNvPr id="81" name="Shape 208"/>
          <p:cNvSpPr txBox="1">
            <a:spLocks noChangeArrowheads="1"/>
          </p:cNvSpPr>
          <p:nvPr/>
        </p:nvSpPr>
        <p:spPr bwMode="auto">
          <a:xfrm>
            <a:off x="1413814" y="2502587"/>
            <a:ext cx="1385093" cy="69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莊福文教基金會</a:t>
            </a:r>
            <a:endParaRPr lang="en-US" alt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六福創辦人莊福成立文化教育基金會</a:t>
            </a:r>
            <a:endParaRPr lang="zh-TW" sz="1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82" name="Shape 202"/>
          <p:cNvPicPr preferRelativeResize="0"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1005" y="3758995"/>
            <a:ext cx="588942" cy="89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638" y="3176023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478" y="3200753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Shape 203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2468" y="3830213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Shape 218"/>
          <p:cNvSpPr txBox="1">
            <a:spLocks noChangeArrowheads="1"/>
          </p:cNvSpPr>
          <p:nvPr/>
        </p:nvSpPr>
        <p:spPr bwMode="auto">
          <a:xfrm>
            <a:off x="3967936" y="2282615"/>
            <a:ext cx="1658358" cy="96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台北威斯汀六福皇宮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加盟</a:t>
            </a:r>
            <a:r>
              <a:rPr lang="zh-TW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喜達屋酒店</a:t>
            </a:r>
            <a:r>
              <a:rPr lang="zh-TW" sz="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集團</a:t>
            </a:r>
            <a:r>
              <a:rPr lang="en-US" altLang="zh-TW" sz="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</a:br>
            <a:r>
              <a:rPr lang="en-US" altLang="zh-TW" sz="8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Westin</a:t>
            </a:r>
            <a:r>
              <a:rPr lang="zh-TW" altLang="en-US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品牌</a:t>
            </a:r>
            <a:r>
              <a:rPr lang="zh-TW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，</a:t>
            </a:r>
            <a:r>
              <a:rPr lang="zh-TW" altLang="en-US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正式營運。</a:t>
            </a:r>
            <a:endParaRPr lang="en-US" altLang="zh-TW" sz="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en-US" altLang="zh-TW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2016</a:t>
            </a:r>
            <a:r>
              <a:rPr lang="zh-TW" altLang="en-US" sz="8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年併入萬豪國際集團</a:t>
            </a:r>
            <a:endParaRPr lang="zh-TW" sz="8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90" name="Shape 199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6200" y="3197165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Shape 20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7935" y="3828623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Shape 231"/>
          <p:cNvPicPr preferRelativeResize="0"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7602350" y="3121544"/>
            <a:ext cx="479996" cy="72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Shape 230"/>
          <p:cNvSpPr txBox="1">
            <a:spLocks noChangeArrowheads="1"/>
          </p:cNvSpPr>
          <p:nvPr/>
        </p:nvSpPr>
        <p:spPr bwMode="auto">
          <a:xfrm>
            <a:off x="8074504" y="4617823"/>
            <a:ext cx="1753577" cy="6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  <a:defRPr/>
            </a:pPr>
            <a:r>
              <a:rPr lang="en-US" altLang="zh-TW" sz="1400" b="1" dirty="0">
                <a:solidFill>
                  <a:srgbClr val="000000"/>
                </a:solidFill>
                <a:latin typeface="+mn-lt"/>
                <a:ea typeface="微軟正黑體" pitchFamily="34" charset="-120"/>
                <a:sym typeface="Verdana" pitchFamily="34" charset="0"/>
              </a:rPr>
              <a:t>Elite deli</a:t>
            </a:r>
            <a:endParaRPr lang="zh-TW" altLang="zh-TW" sz="1400" b="1" dirty="0">
              <a:solidFill>
                <a:srgbClr val="000000"/>
              </a:solidFill>
              <a:latin typeface="+mn-lt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altLang="en-US" sz="1000" dirty="0">
                <a:latin typeface="+mn-lt"/>
                <a:ea typeface="微軟正黑體" pitchFamily="34" charset="-120"/>
                <a:sym typeface="Verdana" pitchFamily="34" charset="0"/>
              </a:rPr>
              <a:t>進駐台北</a:t>
            </a:r>
            <a:r>
              <a:rPr lang="en-US" altLang="zh-TW" sz="1000" dirty="0">
                <a:latin typeface="+mn-lt"/>
                <a:ea typeface="微軟正黑體" pitchFamily="34" charset="-120"/>
                <a:sym typeface="Verdana" pitchFamily="34" charset="0"/>
              </a:rPr>
              <a:t>101</a:t>
            </a:r>
            <a:r>
              <a:rPr lang="zh-TW" altLang="en-US" sz="1000" dirty="0" smtClean="0">
                <a:latin typeface="+mn-lt"/>
                <a:ea typeface="微軟正黑體" pitchFamily="34" charset="-120"/>
                <a:sym typeface="Verdana" pitchFamily="34" charset="0"/>
              </a:rPr>
              <a:t>百貨</a:t>
            </a:r>
            <a:r>
              <a:rPr lang="en-US" altLang="zh-TW" sz="1000" dirty="0" smtClean="0">
                <a:latin typeface="+mn-lt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1000" dirty="0" smtClean="0">
                <a:latin typeface="+mn-lt"/>
                <a:ea typeface="微軟正黑體" pitchFamily="34" charset="-120"/>
                <a:sym typeface="Verdana" pitchFamily="34" charset="0"/>
              </a:rPr>
            </a:br>
            <a:r>
              <a:rPr lang="en-US" altLang="zh-TW" sz="1000" dirty="0" smtClean="0">
                <a:latin typeface="+mn-lt"/>
                <a:ea typeface="微軟正黑體" pitchFamily="34" charset="-120"/>
                <a:sym typeface="Verdana" pitchFamily="34" charset="0"/>
              </a:rPr>
              <a:t>Jason’s </a:t>
            </a:r>
            <a:r>
              <a:rPr lang="en-US" altLang="zh-TW" sz="1000" dirty="0">
                <a:latin typeface="+mn-lt"/>
                <a:ea typeface="微軟正黑體" pitchFamily="34" charset="-120"/>
                <a:sym typeface="Verdana" pitchFamily="34" charset="0"/>
              </a:rPr>
              <a:t>Market</a:t>
            </a:r>
            <a:r>
              <a:rPr lang="zh-TW" altLang="en-US" sz="1000" dirty="0" smtClean="0">
                <a:latin typeface="+mn-lt"/>
                <a:ea typeface="微軟正黑體" pitchFamily="34" charset="-120"/>
                <a:sym typeface="Verdana" pitchFamily="34" charset="0"/>
              </a:rPr>
              <a:t>，</a:t>
            </a:r>
            <a:r>
              <a:rPr lang="en-US" altLang="zh-TW" sz="1000" dirty="0" smtClean="0">
                <a:latin typeface="+mn-lt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1000" dirty="0" smtClean="0">
                <a:latin typeface="+mn-lt"/>
                <a:ea typeface="微軟正黑體" pitchFamily="34" charset="-120"/>
                <a:sym typeface="Verdana" pitchFamily="34" charset="0"/>
              </a:rPr>
            </a:br>
            <a:r>
              <a:rPr lang="zh-TW" altLang="en-US" sz="1000" dirty="0" smtClean="0">
                <a:latin typeface="+mn-lt"/>
                <a:ea typeface="微軟正黑體" pitchFamily="34" charset="-120"/>
                <a:sym typeface="Verdana" pitchFamily="34" charset="0"/>
              </a:rPr>
              <a:t>進軍</a:t>
            </a:r>
            <a:r>
              <a:rPr lang="zh-TW" altLang="en-US" sz="1000" dirty="0">
                <a:latin typeface="+mn-lt"/>
                <a:ea typeface="微軟正黑體" pitchFamily="34" charset="-120"/>
                <a:sym typeface="Verdana" pitchFamily="34" charset="0"/>
              </a:rPr>
              <a:t>帶外美食市場</a:t>
            </a:r>
            <a:r>
              <a:rPr lang="en-US" altLang="zh-TW" sz="1000" dirty="0">
                <a:latin typeface="+mn-lt"/>
                <a:ea typeface="微軟正黑體" pitchFamily="34" charset="-120"/>
                <a:sym typeface="Verdana" pitchFamily="34" charset="0"/>
              </a:rPr>
              <a:t>  </a:t>
            </a:r>
            <a:endParaRPr lang="zh-TW" sz="1000" dirty="0">
              <a:latin typeface="+mn-lt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94" name="Shape 20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4435" y="3828623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Shape 17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5072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Shape 186"/>
          <p:cNvSpPr txBox="1">
            <a:spLocks noChangeArrowheads="1"/>
          </p:cNvSpPr>
          <p:nvPr/>
        </p:nvSpPr>
        <p:spPr bwMode="auto">
          <a:xfrm>
            <a:off x="8770753" y="3641103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2018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84" name="Shape 17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1755" y="3572357"/>
            <a:ext cx="711636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Shape 186"/>
          <p:cNvSpPr txBox="1">
            <a:spLocks noChangeArrowheads="1"/>
          </p:cNvSpPr>
          <p:nvPr/>
        </p:nvSpPr>
        <p:spPr bwMode="auto">
          <a:xfrm>
            <a:off x="9476087" y="3654198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en-US" altLang="zh-TW" b="1" dirty="0">
                <a:solidFill>
                  <a:srgbClr val="000000"/>
                </a:solidFill>
                <a:latin typeface="+mn-lt"/>
                <a:sym typeface="Verdana" pitchFamily="34" charset="0"/>
              </a:rPr>
              <a:t>2019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91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0623" y="3254586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Shape 218"/>
          <p:cNvSpPr txBox="1">
            <a:spLocks noChangeArrowheads="1"/>
          </p:cNvSpPr>
          <p:nvPr/>
        </p:nvSpPr>
        <p:spPr bwMode="auto">
          <a:xfrm>
            <a:off x="8560384" y="2449720"/>
            <a:ext cx="1361790" cy="69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台北威斯汀六福皇宮</a:t>
            </a: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000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結束營業</a:t>
            </a:r>
            <a:endParaRPr lang="zh-TW" sz="1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sp>
        <p:nvSpPr>
          <p:cNvPr id="97" name="Shape 230"/>
          <p:cNvSpPr txBox="1">
            <a:spLocks noChangeArrowheads="1"/>
          </p:cNvSpPr>
          <p:nvPr/>
        </p:nvSpPr>
        <p:spPr bwMode="auto">
          <a:xfrm>
            <a:off x="9392700" y="4857094"/>
            <a:ext cx="1149951" cy="6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  <a:defRPr/>
            </a:pPr>
            <a:r>
              <a:rPr lang="zh-TW" altLang="en-US" sz="1400" b="1" dirty="0">
                <a:solidFill>
                  <a:srgbClr val="000000"/>
                </a:solidFill>
                <a:latin typeface="+mn-lt"/>
                <a:ea typeface="微軟正黑體" pitchFamily="34" charset="-120"/>
                <a:sym typeface="Verdana" pitchFamily="34" charset="0"/>
              </a:rPr>
              <a:t>六福美饌</a:t>
            </a:r>
            <a:endParaRPr lang="zh-TW" altLang="zh-TW" sz="1400" b="1" dirty="0">
              <a:solidFill>
                <a:srgbClr val="000000"/>
              </a:solidFill>
              <a:latin typeface="+mn-lt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  <a:defRPr/>
            </a:pPr>
            <a:r>
              <a:rPr lang="zh-TW" altLang="en-US" sz="900" dirty="0">
                <a:latin typeface="+mn-lt"/>
                <a:ea typeface="微軟正黑體" pitchFamily="34" charset="-120"/>
                <a:sym typeface="Verdana" pitchFamily="34" charset="0"/>
              </a:rPr>
              <a:t>進軍零售電商</a:t>
            </a: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，</a:t>
            </a:r>
            <a:r>
              <a:rPr lang="en-US" altLang="zh-TW" sz="900" dirty="0" smtClean="0">
                <a:latin typeface="+mn-lt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900" dirty="0" smtClean="0">
                <a:latin typeface="+mn-lt"/>
                <a:ea typeface="微軟正黑體" pitchFamily="34" charset="-120"/>
                <a:sym typeface="Verdana" pitchFamily="34" charset="0"/>
              </a:rPr>
            </a:b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發展</a:t>
            </a:r>
            <a:r>
              <a:rPr lang="zh-TW" altLang="en-US" sz="900" dirty="0">
                <a:latin typeface="+mn-lt"/>
                <a:ea typeface="微軟正黑體" pitchFamily="34" charset="-120"/>
                <a:sym typeface="Verdana" pitchFamily="34" charset="0"/>
              </a:rPr>
              <a:t>即時復熱商品</a:t>
            </a: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，</a:t>
            </a:r>
            <a:r>
              <a:rPr lang="en-US" altLang="zh-TW" sz="900" dirty="0" smtClean="0">
                <a:latin typeface="+mn-lt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900" dirty="0" smtClean="0">
                <a:latin typeface="+mn-lt"/>
                <a:ea typeface="微軟正黑體" pitchFamily="34" charset="-120"/>
                <a:sym typeface="Verdana" pitchFamily="34" charset="0"/>
              </a:rPr>
            </a:b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將</a:t>
            </a:r>
            <a:r>
              <a:rPr lang="zh-TW" altLang="en-US" sz="900" dirty="0">
                <a:latin typeface="+mn-lt"/>
                <a:ea typeface="微軟正黑體" pitchFamily="34" charset="-120"/>
                <a:sym typeface="Verdana" pitchFamily="34" charset="0"/>
              </a:rPr>
              <a:t>五星</a:t>
            </a: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主廚</a:t>
            </a:r>
            <a:r>
              <a:rPr lang="zh-TW" altLang="en-US" sz="900" dirty="0">
                <a:latin typeface="+mn-lt"/>
                <a:ea typeface="微軟正黑體" pitchFamily="34" charset="-120"/>
                <a:sym typeface="Verdana" pitchFamily="34" charset="0"/>
              </a:rPr>
              <a:t>美味</a:t>
            </a:r>
            <a:r>
              <a:rPr lang="zh-TW" altLang="en-US" sz="900" dirty="0" smtClean="0">
                <a:latin typeface="+mn-lt"/>
                <a:ea typeface="微軟正黑體" pitchFamily="34" charset="-120"/>
                <a:sym typeface="Verdana" pitchFamily="34" charset="0"/>
              </a:rPr>
              <a:t>帶入</a:t>
            </a:r>
            <a:r>
              <a:rPr lang="zh-TW" altLang="en-US" sz="900" dirty="0">
                <a:latin typeface="+mn-lt"/>
                <a:ea typeface="微軟正黑體" pitchFamily="34" charset="-120"/>
                <a:sym typeface="Verdana" pitchFamily="34" charset="0"/>
              </a:rPr>
              <a:t>家庭</a:t>
            </a:r>
            <a:r>
              <a:rPr lang="zh-TW" altLang="en-US" sz="1000" dirty="0">
                <a:latin typeface="+mn-lt"/>
                <a:ea typeface="微軟正黑體" pitchFamily="34" charset="-120"/>
                <a:sym typeface="Verdana" pitchFamily="34" charset="0"/>
              </a:rPr>
              <a:t>。</a:t>
            </a:r>
            <a:r>
              <a:rPr lang="en-US" altLang="zh-TW" sz="1000" dirty="0">
                <a:latin typeface="+mn-lt"/>
                <a:ea typeface="微軟正黑體" pitchFamily="34" charset="-120"/>
                <a:sym typeface="Verdana" pitchFamily="34" charset="0"/>
              </a:rPr>
              <a:t>  </a:t>
            </a:r>
            <a:endParaRPr lang="zh-TW" sz="1000" dirty="0">
              <a:latin typeface="+mn-lt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98" name="Shape 20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4886" y="3861351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125" b="16929"/>
          <a:stretch/>
        </p:blipFill>
        <p:spPr>
          <a:xfrm>
            <a:off x="3518139" y="4520928"/>
            <a:ext cx="899593" cy="478870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16" y="1760385"/>
            <a:ext cx="1252320" cy="69378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11" y="4230183"/>
            <a:ext cx="911970" cy="91197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459" y="4531921"/>
            <a:ext cx="1091960" cy="370003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10" y="4179512"/>
            <a:ext cx="840298" cy="840298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557" y="4435345"/>
            <a:ext cx="667180" cy="501645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51" y="4476418"/>
            <a:ext cx="1091094" cy="889942"/>
          </a:xfrm>
          <a:prstGeom prst="rect">
            <a:avLst/>
          </a:prstGeom>
        </p:spPr>
      </p:pic>
      <p:pic>
        <p:nvPicPr>
          <p:cNvPr id="100" name="Shape 210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3" t="9801" r="36838" b="68584"/>
          <a:stretch>
            <a:fillRect/>
          </a:stretch>
        </p:blipFill>
        <p:spPr bwMode="auto">
          <a:xfrm>
            <a:off x="400968" y="4393228"/>
            <a:ext cx="1224177" cy="50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9" y="1784852"/>
            <a:ext cx="1360244" cy="64475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386" y="1729657"/>
            <a:ext cx="1158144" cy="530308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97" y="1592966"/>
            <a:ext cx="1000000" cy="744241"/>
          </a:xfrm>
          <a:prstGeom prst="rect">
            <a:avLst/>
          </a:prstGeom>
        </p:spPr>
      </p:pic>
      <p:pic>
        <p:nvPicPr>
          <p:cNvPr id="102" name="Shape 219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8482" r="78136" b="62941"/>
          <a:stretch>
            <a:fillRect/>
          </a:stretch>
        </p:blipFill>
        <p:spPr bwMode="auto">
          <a:xfrm>
            <a:off x="4021497" y="1650800"/>
            <a:ext cx="1224177" cy="666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Shape 225"/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8" t="80293" r="53844" b="1178"/>
          <a:stretch>
            <a:fillRect/>
          </a:stretch>
        </p:blipFill>
        <p:spPr bwMode="auto">
          <a:xfrm>
            <a:off x="5314727" y="1926640"/>
            <a:ext cx="1032485" cy="36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" name="Shape 226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4" t="6406" r="17346" b="68887"/>
          <a:stretch>
            <a:fillRect/>
          </a:stretch>
        </p:blipFill>
        <p:spPr bwMode="auto">
          <a:xfrm>
            <a:off x="6365659" y="1826222"/>
            <a:ext cx="936135" cy="57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Shape 219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" t="8482" r="78136" b="62941"/>
          <a:stretch>
            <a:fillRect/>
          </a:stretch>
        </p:blipFill>
        <p:spPr bwMode="auto">
          <a:xfrm>
            <a:off x="8567554" y="1810279"/>
            <a:ext cx="1099602" cy="59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69" y="4527268"/>
            <a:ext cx="1113200" cy="381415"/>
          </a:xfrm>
          <a:prstGeom prst="rect">
            <a:avLst/>
          </a:prstGeom>
        </p:spPr>
      </p:pic>
      <p:pic>
        <p:nvPicPr>
          <p:cNvPr id="89" name="Shape 17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7070" y="3575895"/>
            <a:ext cx="635167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Shape 186"/>
          <p:cNvSpPr txBox="1">
            <a:spLocks noChangeArrowheads="1"/>
          </p:cNvSpPr>
          <p:nvPr/>
        </p:nvSpPr>
        <p:spPr bwMode="auto">
          <a:xfrm>
            <a:off x="10122530" y="3657736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en-US" altLang="zh-TW" b="1" dirty="0" smtClean="0">
                <a:solidFill>
                  <a:srgbClr val="000000"/>
                </a:solidFill>
                <a:latin typeface="+mn-lt"/>
                <a:sym typeface="Verdana" pitchFamily="34" charset="0"/>
              </a:rPr>
              <a:t>2020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99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5185" y="3258124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Shape 210"/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13" t="9801" r="36838" b="68584"/>
          <a:stretch>
            <a:fillRect/>
          </a:stretch>
        </p:blipFill>
        <p:spPr bwMode="auto">
          <a:xfrm>
            <a:off x="9873810" y="1988253"/>
            <a:ext cx="1043221" cy="429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Shape 215"/>
          <p:cNvSpPr txBox="1">
            <a:spLocks noChangeArrowheads="1"/>
          </p:cNvSpPr>
          <p:nvPr/>
        </p:nvSpPr>
        <p:spPr bwMode="auto">
          <a:xfrm>
            <a:off x="9967676" y="2472962"/>
            <a:ext cx="1255397" cy="617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六福</a:t>
            </a:r>
            <a:r>
              <a:rPr lang="zh-TW" altLang="en-US" sz="1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客棧</a:t>
            </a:r>
            <a:endParaRPr 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結束營業，</a:t>
            </a:r>
            <a:r>
              <a:rPr lang="en-US" altLang="zh-TW" sz="1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/>
            </a:r>
            <a:br>
              <a:rPr lang="en-US" altLang="zh-TW" sz="1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</a:br>
            <a:r>
              <a:rPr lang="zh-TW" altLang="en-US" sz="10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改建酒店式商辦</a:t>
            </a:r>
            <a:endParaRPr lang="zh-TW" sz="10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107" name="Shape 205"/>
          <p:cNvPicPr preferRelativeResize="0"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4000" y="3854256"/>
            <a:ext cx="427052" cy="652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" name="圖片 10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63" y="4392813"/>
            <a:ext cx="934854" cy="443121"/>
          </a:xfrm>
          <a:prstGeom prst="rect">
            <a:avLst/>
          </a:prstGeom>
        </p:spPr>
      </p:pic>
      <p:sp>
        <p:nvSpPr>
          <p:cNvPr id="109" name="Shape 211"/>
          <p:cNvSpPr txBox="1">
            <a:spLocks noChangeArrowheads="1"/>
          </p:cNvSpPr>
          <p:nvPr/>
        </p:nvSpPr>
        <p:spPr bwMode="auto">
          <a:xfrm>
            <a:off x="10478071" y="4918366"/>
            <a:ext cx="1340223" cy="575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sz="12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六</a:t>
            </a:r>
            <a:r>
              <a:rPr lang="zh-TW" altLang="en-US" sz="12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福旅遊集團</a:t>
            </a:r>
            <a:endParaRPr lang="zh-TW" sz="12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9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成立「</a:t>
            </a:r>
            <a:r>
              <a:rPr lang="en-US" altLang="zh-TW" sz="9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FUNLAB</a:t>
            </a:r>
            <a:r>
              <a:rPr lang="zh-TW" altLang="en-US" sz="900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藝文共創體驗平台」，開啟文化觀光商機；推出圓夢喘息旅遊服務，布建樂齡觀光產業鏈</a:t>
            </a:r>
            <a:endParaRPr lang="zh-TW" sz="900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111" name="圖片 1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79" y="1935182"/>
            <a:ext cx="914708" cy="418840"/>
          </a:xfrm>
          <a:prstGeom prst="rect">
            <a:avLst/>
          </a:prstGeom>
        </p:spPr>
      </p:pic>
      <p:sp>
        <p:nvSpPr>
          <p:cNvPr id="112" name="Shape 208"/>
          <p:cNvSpPr txBox="1">
            <a:spLocks noChangeArrowheads="1"/>
          </p:cNvSpPr>
          <p:nvPr/>
        </p:nvSpPr>
        <p:spPr bwMode="auto">
          <a:xfrm>
            <a:off x="10910880" y="2399159"/>
            <a:ext cx="1385093" cy="698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buSzPct val="25000"/>
            </a:pPr>
            <a:r>
              <a:rPr lang="zh-TW" altLang="en-US" sz="1200" b="1" dirty="0"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莊福文教基金會</a:t>
            </a:r>
            <a:endParaRPr lang="en-US" altLang="zh-TW" sz="1200" b="1" dirty="0"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  <a:p>
            <a:pPr eaLnBrk="1" hangingPunct="1">
              <a:spcBef>
                <a:spcPts val="600"/>
              </a:spcBef>
              <a:buSzPct val="25000"/>
            </a:pPr>
            <a:r>
              <a:rPr lang="zh-TW" altLang="en-US" sz="1000" dirty="0" smtClean="0">
                <a:latin typeface="微軟正黑體" pitchFamily="34" charset="-120"/>
                <a:ea typeface="微軟正黑體" pitchFamily="34" charset="-120"/>
                <a:sym typeface="Verdana" pitchFamily="34" charset="0"/>
              </a:rPr>
              <a:t>啟動「犀牛艾瑪嫁日本」台灣史上最大瀕危動物輸出計畫</a:t>
            </a:r>
            <a:endParaRPr lang="zh-TW" sz="1000" dirty="0">
              <a:latin typeface="微軟正黑體" pitchFamily="34" charset="-120"/>
              <a:ea typeface="微軟正黑體" pitchFamily="34" charset="-120"/>
              <a:sym typeface="Verdana" pitchFamily="34" charset="0"/>
            </a:endParaRPr>
          </a:p>
        </p:txBody>
      </p:sp>
      <p:pic>
        <p:nvPicPr>
          <p:cNvPr id="113" name="Shape 174"/>
          <p:cNvPicPr preferRelativeResize="0"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18537" y="3575368"/>
            <a:ext cx="635167" cy="5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" name="Shape 186"/>
          <p:cNvSpPr txBox="1">
            <a:spLocks noChangeArrowheads="1"/>
          </p:cNvSpPr>
          <p:nvPr/>
        </p:nvSpPr>
        <p:spPr bwMode="auto">
          <a:xfrm>
            <a:off x="10753997" y="3657209"/>
            <a:ext cx="736956" cy="307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buSzPct val="25000"/>
            </a:pPr>
            <a:r>
              <a:rPr lang="en-US" altLang="zh-TW" b="1" dirty="0" smtClean="0">
                <a:solidFill>
                  <a:srgbClr val="000000"/>
                </a:solidFill>
                <a:latin typeface="+mn-lt"/>
                <a:sym typeface="Verdana" pitchFamily="34" charset="0"/>
              </a:rPr>
              <a:t>2021</a:t>
            </a:r>
            <a:endParaRPr lang="zh-TW" altLang="zh-TW" b="1" dirty="0">
              <a:solidFill>
                <a:srgbClr val="000000"/>
              </a:solidFill>
              <a:latin typeface="+mn-lt"/>
              <a:sym typeface="Verdana" pitchFamily="34" charset="0"/>
            </a:endParaRPr>
          </a:p>
        </p:txBody>
      </p:sp>
      <p:pic>
        <p:nvPicPr>
          <p:cNvPr id="110" name="Shape 197"/>
          <p:cNvPicPr preferRelativeResize="0"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7460" y="3272513"/>
            <a:ext cx="427052" cy="66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707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667801" y="337980"/>
            <a:ext cx="69129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dirty="0">
                <a:latin typeface="微軟正黑體" pitchFamily="34" charset="-120"/>
                <a:ea typeface="微軟正黑體" pitchFamily="34" charset="-120"/>
              </a:rPr>
              <a:t>六福旅遊集團歷年獲獎紀錄</a:t>
            </a:r>
            <a:endParaRPr lang="en-US" altLang="zh-TW" sz="44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4079" y="2542497"/>
            <a:ext cx="800219" cy="830997"/>
          </a:xfrm>
          <a:prstGeom prst="rect">
            <a:avLst/>
          </a:prstGeom>
          <a:solidFill>
            <a:srgbClr val="002060"/>
          </a:solidFill>
        </p:spPr>
        <p:txBody>
          <a:bodyPr wrap="non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zh-TW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旅館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事業</a:t>
            </a:r>
            <a:endParaRPr lang="zh-TW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224593"/>
              </p:ext>
            </p:extLst>
          </p:nvPr>
        </p:nvGraphicFramePr>
        <p:xfrm>
          <a:off x="4445391" y="2194314"/>
          <a:ext cx="7840642" cy="1813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406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75337">
                <a:tc>
                  <a:txBody>
                    <a:bodyPr/>
                    <a:lstStyle/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六福萬怡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-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Hotel.com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「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2018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旅客評選最受歡迎獎」金獎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六福萬怡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-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2018 &amp; 2019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《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sym typeface="Wingdings"/>
                        </a:rPr>
                        <a:t>米其林指南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臺北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》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推薦黑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級「頂級的舒適享受」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六福萬怡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- 2021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世界觀光旅遊委員會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-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安全旅遊戳記授證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六福萬怡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&amp;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關西六福莊生態渡假旅館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-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2018 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TripAdvisor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優等獎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六福居公寓式精品酒店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-2016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TripAdvisor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卓越獎大獎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、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2017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優等獎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  <a:defRPr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關西六福莊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生態度假旅館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-2014年度全台十大親子飯店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  <a:defRPr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關西六福莊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生態度假旅館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-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環保署綠色旅店認證</a:t>
                      </a:r>
                      <a:endParaRPr lang="en-US" altLang="zh-TW" sz="1400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61121"/>
              </p:ext>
            </p:extLst>
          </p:nvPr>
        </p:nvGraphicFramePr>
        <p:xfrm>
          <a:off x="5653708" y="4014172"/>
          <a:ext cx="6613738" cy="13580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13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358029">
                <a:tc>
                  <a:txBody>
                    <a:bodyPr/>
                    <a:lstStyle/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2021 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觀光遊樂督導考核特優</a:t>
                      </a: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2013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年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天下雜誌金牌服務大賞</a:t>
                      </a: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壹週刊主題樂園服務大賞</a:t>
                      </a: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遠見雜誌金牌服務員</a:t>
                      </a: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美國行銷協會艾菲獎銅獎</a:t>
                      </a:r>
                      <a:endParaRPr lang="zh-TW" altLang="zh-TW" sz="14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 charset="0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97650"/>
              </p:ext>
            </p:extLst>
          </p:nvPr>
        </p:nvGraphicFramePr>
        <p:xfrm>
          <a:off x="4115593" y="5385567"/>
          <a:ext cx="8150985" cy="1310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1509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99688">
                <a:tc>
                  <a:txBody>
                    <a:bodyPr/>
                    <a:lstStyle/>
                    <a:p>
                      <a:pPr marL="271463" lvl="0" indent="-271463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台北六福萬怡酒店 敍日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2017&amp;2018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工商時報台灣服務業大評鑑銀牌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271463" lvl="0" indent="-271463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台北六福萬怡酒店 敍日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-2018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TripAdvisor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優等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獎</a:t>
                      </a:r>
                      <a:endParaRPr lang="zh-TW" altLang="en-US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71463" lvl="0" indent="-271463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  <a:defRPr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台北六福萬怡酒店 粵亮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-2018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年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TripAdvisor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優等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</a:rPr>
                        <a:t>獎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71463" lvl="0" indent="-271463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台北威斯汀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六福皇宮頤園-獲雜誌評選台灣100家最佳餐廳第三名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、</a:t>
                      </a: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台北最佳北京餐廳第一名</a:t>
                      </a:r>
                      <a:endParaRPr lang="en-US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71463" lvl="0" indent="-271463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2021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台灣百大伴手禮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: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 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百里桂香鳳梨酥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/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黃金蟲草鮑魚烏骨雞湯</a:t>
                      </a:r>
                      <a:endParaRPr lang="en-GB" altLang="zh-TW" sz="14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4612372" y="4261916"/>
            <a:ext cx="800219" cy="8309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non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遊樂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事業</a:t>
            </a:r>
            <a:endParaRPr lang="zh-TW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175319" y="5627864"/>
            <a:ext cx="800219" cy="83099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餐飲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sym typeface="Arial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sym typeface="Arial" charset="0"/>
              </a:rPr>
              <a:t>零售</a:t>
            </a:r>
            <a:endParaRPr lang="zh-TW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5358" y="3068216"/>
            <a:ext cx="26731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客家事務專業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獎章</a:t>
            </a:r>
            <a:r>
              <a:rPr lang="en-US" altLang="zh-TW" b="1" dirty="0">
                <a:latin typeface="微軟正黑體" pitchFamily="34" charset="-120"/>
                <a:ea typeface="微軟正黑體" pitchFamily="34" charset="-120"/>
              </a:rPr>
              <a:t> </a:t>
            </a:r>
            <a:endParaRPr lang="en-US" altLang="zh-TW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領獎人 </a:t>
            </a:r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莊豐如 </a:t>
            </a:r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董事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長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1065141"/>
            <a:ext cx="2666811" cy="19859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9"/>
          <a:stretch/>
        </p:blipFill>
        <p:spPr bwMode="auto">
          <a:xfrm>
            <a:off x="0" y="3695486"/>
            <a:ext cx="3042643" cy="232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0562" y="6023440"/>
            <a:ext cx="3094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dirty="0" smtClean="0">
                <a:latin typeface="微軟正黑體" pitchFamily="34" charset="-120"/>
                <a:ea typeface="微軟正黑體" pitchFamily="34" charset="-120"/>
              </a:rPr>
              <a:t>1111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 人力銀行幸福企業金獎</a:t>
            </a:r>
            <a:endParaRPr lang="en-US" altLang="zh-TW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315100" y="1355059"/>
            <a:ext cx="1107996" cy="461665"/>
          </a:xfrm>
          <a:prstGeom prst="rect">
            <a:avLst/>
          </a:prstGeom>
          <a:solidFill>
            <a:srgbClr val="CF0146"/>
          </a:solidFill>
        </p:spPr>
        <p:txBody>
          <a:bodyPr wrap="none">
            <a:spAutoFit/>
          </a:bodyPr>
          <a:lstStyle/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25000"/>
            </a:pPr>
            <a:r>
              <a:rPr lang="zh-TW" altLang="en-US" sz="2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  <a:cs typeface="Arial" charset="0"/>
                <a:sym typeface="Arial" charset="0"/>
              </a:rPr>
              <a:t>全集團</a:t>
            </a:r>
            <a:endParaRPr lang="en-US" altLang="zh-TW" sz="2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  <a:cs typeface="Arial" charset="0"/>
              <a:sym typeface="Arial" charset="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3031147"/>
              </p:ext>
            </p:extLst>
          </p:nvPr>
        </p:nvGraphicFramePr>
        <p:xfrm>
          <a:off x="5661253" y="1123272"/>
          <a:ext cx="6613738" cy="10591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6137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866856">
                <a:tc>
                  <a:txBody>
                    <a:bodyPr/>
                    <a:lstStyle/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2021 1111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人力銀行幸福企業金獎</a:t>
                      </a:r>
                      <a:endParaRPr lang="zh-TW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zh-TW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20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21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 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Buying Power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 特別獎 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(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社會共榮組</a:t>
                      </a:r>
                      <a:r>
                        <a:rPr lang="en-US" altLang="zh-TW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)/2020 Buying Power</a:t>
                      </a:r>
                      <a:r>
                        <a:rPr lang="zh-TW" altLang="en-US" sz="1400" baseline="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sym typeface="Arial" charset="0"/>
                        </a:rPr>
                        <a:t>採購貳獎</a:t>
                      </a:r>
                      <a:endParaRPr lang="zh-TW" altLang="zh-TW" sz="1400" dirty="0" smtClean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sym typeface="Arial" charset="0"/>
                      </a:endParaRP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2021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 台北市節能領導推薦獎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工商產業甲組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)</a:t>
                      </a:r>
                    </a:p>
                    <a:p>
                      <a:pPr marL="285750" lvl="0" indent="-285750" fontAlgn="base">
                        <a:spcBef>
                          <a:spcPts val="30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Arial" charset="0"/>
                        <a:buChar char="•"/>
                      </a:pP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2019 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國家永續發展獎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(</a:t>
                      </a:r>
                      <a:r>
                        <a:rPr lang="zh-TW" altLang="en-US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民間團體組</a:t>
                      </a:r>
                      <a:r>
                        <a:rPr lang="en-US" altLang="zh-TW" sz="1400" dirty="0" smtClean="0">
                          <a:solidFill>
                            <a:schemeClr val="bg1"/>
                          </a:solidFill>
                          <a:latin typeface="微軟正黑體" pitchFamily="34" charset="-120"/>
                          <a:ea typeface="微軟正黑體" pitchFamily="34" charset="-120"/>
                          <a:cs typeface="Arial" charset="0"/>
                          <a:sym typeface="Arial" charset="0"/>
                        </a:rPr>
                        <a:t>)</a:t>
                      </a:r>
                      <a:endParaRPr lang="zh-TW" altLang="zh-TW" sz="1400" dirty="0">
                        <a:solidFill>
                          <a:schemeClr val="bg1"/>
                        </a:solidFill>
                        <a:latin typeface="微軟正黑體" pitchFamily="34" charset="-120"/>
                        <a:ea typeface="微軟正黑體" pitchFamily="34" charset="-120"/>
                        <a:cs typeface="Arial" charset="0"/>
                        <a:sym typeface="Arial" charset="0"/>
                      </a:endParaRP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/>
          <p:cNvSpPr txBox="1">
            <a:spLocks/>
          </p:cNvSpPr>
          <p:nvPr/>
        </p:nvSpPr>
        <p:spPr>
          <a:xfrm>
            <a:off x="3210666" y="1833496"/>
            <a:ext cx="6265863" cy="13766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200"/>
              </a:spcBef>
            </a:pP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六福旅遊集團</a:t>
            </a:r>
            <a: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/>
            </a:r>
            <a:br>
              <a:rPr lang="en-US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</a:b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核心事業  </a:t>
            </a:r>
            <a:r>
              <a:rPr lang="zh-TW" altLang="en-US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飯店</a:t>
            </a:r>
            <a:r>
              <a:rPr lang="zh-TW" altLang="zh-TW" dirty="0">
                <a:solidFill>
                  <a:srgbClr val="FFFFFF"/>
                </a:solidFill>
                <a:latin typeface="+mn-lt"/>
                <a:ea typeface="微軟正黑體" pitchFamily="34" charset="-120"/>
                <a:cs typeface="Verdana" pitchFamily="34" charset="0"/>
                <a:sym typeface="Verdana" pitchFamily="34" charset="0"/>
              </a:rPr>
              <a:t>事業</a:t>
            </a:r>
            <a:endParaRPr lang="zh-TW" altLang="en-US" dirty="0">
              <a:latin typeface="+mn-lt"/>
              <a:ea typeface="微軟正黑體" pitchFamily="34" charset="-120"/>
              <a:cs typeface="Verdana" pitchFamily="34" charset="0"/>
            </a:endParaRPr>
          </a:p>
        </p:txBody>
      </p:sp>
      <p:pic>
        <p:nvPicPr>
          <p:cNvPr id="11" name="Picture 6" descr="C:\Users\ellie.wang\Desktop\工作\1六福各事業體LOGO檔案\LOGO-03-L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14" y="3847366"/>
            <a:ext cx="1399092" cy="139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4277937" y="3858439"/>
            <a:ext cx="1433015" cy="1399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220" y="4231120"/>
            <a:ext cx="1172448" cy="649536"/>
          </a:xfrm>
          <a:prstGeom prst="rect">
            <a:avLst/>
          </a:prstGeom>
        </p:spPr>
      </p:pic>
      <p:grpSp>
        <p:nvGrpSpPr>
          <p:cNvPr id="6" name="群組 5"/>
          <p:cNvGrpSpPr/>
          <p:nvPr/>
        </p:nvGrpSpPr>
        <p:grpSpPr>
          <a:xfrm>
            <a:off x="5939985" y="3847444"/>
            <a:ext cx="1433015" cy="1399015"/>
            <a:chOff x="7605012" y="3856381"/>
            <a:chExt cx="1433015" cy="1399015"/>
          </a:xfrm>
        </p:grpSpPr>
        <p:sp>
          <p:nvSpPr>
            <p:cNvPr id="9" name="矩形 8"/>
            <p:cNvSpPr/>
            <p:nvPr/>
          </p:nvSpPr>
          <p:spPr>
            <a:xfrm>
              <a:off x="7605012" y="3856381"/>
              <a:ext cx="1433015" cy="1399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2790" y="3935211"/>
              <a:ext cx="968702" cy="12454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97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平行四邊形 16"/>
          <p:cNvSpPr/>
          <p:nvPr/>
        </p:nvSpPr>
        <p:spPr>
          <a:xfrm>
            <a:off x="7298018" y="3843558"/>
            <a:ext cx="3819637" cy="2643206"/>
          </a:xfrm>
          <a:prstGeom prst="parallelogram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平行四邊形 1"/>
          <p:cNvSpPr/>
          <p:nvPr/>
        </p:nvSpPr>
        <p:spPr>
          <a:xfrm>
            <a:off x="3747591" y="3843558"/>
            <a:ext cx="3960442" cy="2643206"/>
          </a:xfrm>
          <a:prstGeom prst="parallelogram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Shape 277"/>
          <p:cNvSpPr>
            <a:spLocks noChangeArrowheads="1"/>
          </p:cNvSpPr>
          <p:nvPr/>
        </p:nvSpPr>
        <p:spPr bwMode="auto">
          <a:xfrm>
            <a:off x="3076281" y="245098"/>
            <a:ext cx="3419872" cy="27838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Font typeface="Arial" charset="0"/>
              <a:buNone/>
            </a:pPr>
            <a:endParaRPr lang="zh-TW" altLang="zh-TW" sz="1600">
              <a:solidFill>
                <a:srgbClr val="000000"/>
              </a:solidFill>
              <a:latin typeface="Georgia" pitchFamily="18" charset="0"/>
              <a:sym typeface="Georgia" pitchFamily="18" charset="0"/>
            </a:endParaRPr>
          </a:p>
        </p:txBody>
      </p:sp>
      <p:sp>
        <p:nvSpPr>
          <p:cNvPr id="10" name="Shape 272"/>
          <p:cNvSpPr>
            <a:spLocks noChangeArrowheads="1"/>
          </p:cNvSpPr>
          <p:nvPr/>
        </p:nvSpPr>
        <p:spPr bwMode="auto">
          <a:xfrm>
            <a:off x="8618899" y="5719539"/>
            <a:ext cx="1765535" cy="720725"/>
          </a:xfrm>
          <a:prstGeom prst="rect">
            <a:avLst/>
          </a:prstGeom>
          <a:solidFill>
            <a:srgbClr val="DDDDDD">
              <a:alpha val="56078"/>
            </a:srgbClr>
          </a:solidFill>
          <a:ln>
            <a:noFill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sz="16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公寓式精品酒店</a:t>
            </a:r>
          </a:p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sz="2400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六福居</a:t>
            </a:r>
          </a:p>
        </p:txBody>
      </p:sp>
      <p:sp>
        <p:nvSpPr>
          <p:cNvPr id="11" name="Shape 273"/>
          <p:cNvSpPr>
            <a:spLocks noChangeArrowheads="1"/>
          </p:cNvSpPr>
          <p:nvPr/>
        </p:nvSpPr>
        <p:spPr bwMode="auto">
          <a:xfrm>
            <a:off x="3958812" y="5737695"/>
            <a:ext cx="3166045" cy="702569"/>
          </a:xfrm>
          <a:prstGeom prst="rect">
            <a:avLst/>
          </a:prstGeom>
          <a:solidFill>
            <a:srgbClr val="FFFFFF">
              <a:alpha val="63922"/>
            </a:srgbClr>
          </a:solidFill>
          <a:ln w="9525">
            <a:noFill/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buClr>
                <a:srgbClr val="FFFFFF"/>
              </a:buClr>
              <a:buSzPct val="25000"/>
              <a:buFont typeface="Verdana" pitchFamily="34" charset="0"/>
              <a:buNone/>
            </a:pPr>
            <a:r>
              <a:rPr lang="zh-TW" altLang="en-US" b="1" dirty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亞洲最佳生態度假旅館</a:t>
            </a:r>
            <a:endParaRPr lang="zh-TW" altLang="zh-TW" b="1" dirty="0" smtClean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altLang="en-US" sz="2800" b="1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關西</a:t>
            </a:r>
            <a:r>
              <a:rPr lang="zh-TW" altLang="zh-TW" sz="2800" b="1" dirty="0" smtClean="0">
                <a:solidFill>
                  <a:sysClr val="windowText" lastClr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六福莊</a:t>
            </a:r>
            <a:endParaRPr lang="zh-TW" altLang="zh-TW" sz="2800" b="1" dirty="0">
              <a:solidFill>
                <a:sysClr val="windowText" lastClr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3" name="平行四邊形 2"/>
          <p:cNvSpPr/>
          <p:nvPr/>
        </p:nvSpPr>
        <p:spPr>
          <a:xfrm>
            <a:off x="376235" y="3843557"/>
            <a:ext cx="3769222" cy="2634941"/>
          </a:xfrm>
          <a:prstGeom prst="parallelogram">
            <a:avLst/>
          </a:prstGeom>
          <a:blipFill dpi="0" rotWithShape="1">
            <a:blip r:embed="rId5">
              <a:alphaModFix amt="9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Shape 276"/>
          <p:cNvSpPr>
            <a:spLocks noChangeArrowheads="1"/>
          </p:cNvSpPr>
          <p:nvPr/>
        </p:nvSpPr>
        <p:spPr bwMode="auto">
          <a:xfrm>
            <a:off x="767661" y="5746518"/>
            <a:ext cx="2658595" cy="720725"/>
          </a:xfrm>
          <a:prstGeom prst="rect">
            <a:avLst/>
          </a:prstGeom>
          <a:solidFill>
            <a:srgbClr val="FFFFFF">
              <a:alpha val="45882"/>
            </a:srgbClr>
          </a:solidFill>
          <a:ln>
            <a:noFill/>
          </a:ln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ct val="25000"/>
              <a:buFont typeface="Verdana" pitchFamily="34" charset="0"/>
              <a:buNone/>
            </a:pP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五星級</a:t>
            </a:r>
            <a:r>
              <a:rPr lang="zh-TW" sz="1600" b="1" dirty="0"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國際連鎖</a:t>
            </a:r>
            <a:r>
              <a:rPr lang="zh-TW" altLang="en-US" sz="1600" b="1" dirty="0"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品牌</a:t>
            </a:r>
            <a:r>
              <a:rPr lang="zh-TW" sz="1600" b="1" dirty="0"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飯店</a:t>
            </a:r>
          </a:p>
          <a:p>
            <a:pPr>
              <a:buClr>
                <a:srgbClr val="FFFFFF"/>
              </a:buClr>
              <a:buSzPct val="25000"/>
              <a:buFont typeface="Verdana" pitchFamily="34" charset="0"/>
              <a:buNone/>
            </a:pPr>
            <a:r>
              <a:rPr lang="zh-TW" sz="2400" b="1" dirty="0"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台北六福萬怡酒店</a:t>
            </a:r>
          </a:p>
        </p:txBody>
      </p:sp>
      <p:sp>
        <p:nvSpPr>
          <p:cNvPr id="16" name="Shape 279"/>
          <p:cNvSpPr txBox="1">
            <a:spLocks noChangeArrowheads="1"/>
          </p:cNvSpPr>
          <p:nvPr/>
        </p:nvSpPr>
        <p:spPr bwMode="auto">
          <a:xfrm>
            <a:off x="4522720" y="1156993"/>
            <a:ext cx="3373852" cy="374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en-US" sz="2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飯店事業體</a:t>
            </a:r>
            <a:endParaRPr lang="en-US" altLang="zh-TW" sz="2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國內唯一</a:t>
            </a:r>
            <a:endParaRPr lang="en-US" altLang="zh-TW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  <a:p>
            <a:pPr algn="ctr" eaLnBrk="1" hangingPunct="1">
              <a:lnSpc>
                <a:spcPct val="150000"/>
              </a:lnSpc>
              <a:buSzPct val="25000"/>
            </a:pPr>
            <a:r>
              <a:rPr lang="zh-TW" altLang="en-US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跨足</a:t>
            </a:r>
            <a:r>
              <a:rPr 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觀光</a:t>
            </a:r>
            <a:r>
              <a:rPr lang="zh-TW" altLang="en-US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飯店、</a:t>
            </a:r>
            <a:r>
              <a:rPr 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休閒度假</a:t>
            </a:r>
            <a:r>
              <a:rPr lang="zh-TW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旅館及</a:t>
            </a:r>
            <a:r>
              <a:rPr lang="zh-TW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  <a:cs typeface="Verdana" pitchFamily="34" charset="0"/>
                <a:sym typeface="Verdana" pitchFamily="34" charset="0"/>
              </a:rPr>
              <a:t>公寓式酒店的多樣化組合以及經營能力的集團</a:t>
            </a:r>
            <a:endParaRPr lang="zh-TW" dirty="0">
              <a:solidFill>
                <a:srgbClr val="000000"/>
              </a:solidFill>
              <a:latin typeface="Verdana" pitchFamily="34" charset="0"/>
              <a:ea typeface="微軟正黑體" pitchFamily="34" charset="-12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8" name="副標題 4"/>
          <p:cNvSpPr txBox="1">
            <a:spLocks/>
          </p:cNvSpPr>
          <p:nvPr/>
        </p:nvSpPr>
        <p:spPr>
          <a:xfrm>
            <a:off x="4522720" y="674317"/>
            <a:ext cx="3437303" cy="4789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dirty="0">
                <a:latin typeface="微軟正黑體" pitchFamily="34" charset="-120"/>
                <a:ea typeface="微軟正黑體" pitchFamily="34" charset="-120"/>
              </a:rPr>
              <a:t>City Hotel &amp; Resort</a:t>
            </a:r>
            <a:endParaRPr lang="zh-TW" altLang="en-US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7923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13867</TotalTime>
  <Words>1480</Words>
  <Application>Microsoft Office PowerPoint</Application>
  <PresentationFormat>自訂</PresentationFormat>
  <Paragraphs>212</Paragraphs>
  <Slides>36</Slides>
  <Notes>11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37" baseType="lpstr">
      <vt:lpstr>Office 佈景主題</vt:lpstr>
      <vt:lpstr>帶給人們歡樂的產業 六福旅遊集團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Steve Hsieh 謝禕璠</cp:lastModifiedBy>
  <cp:revision>798</cp:revision>
  <cp:lastPrinted>2019-11-27T06:39:27Z</cp:lastPrinted>
  <dcterms:created xsi:type="dcterms:W3CDTF">2016-09-18T17:09:46Z</dcterms:created>
  <dcterms:modified xsi:type="dcterms:W3CDTF">2021-12-04T09:03:18Z</dcterms:modified>
</cp:coreProperties>
</file>