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4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5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6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7.xml" ContentType="application/vnd.openxmlformats-officedocument.theme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8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9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theme/theme10.xml" ContentType="application/vnd.openxmlformats-officedocument.theme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11.xml" ContentType="application/vnd.openxmlformats-officedocument.theme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12.xml" ContentType="application/vnd.openxmlformats-officedocument.theme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theme/theme13.xml" ContentType="application/vnd.openxmlformats-officedocument.theme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theme/theme14.xml" ContentType="application/vnd.openxmlformats-officedocument.theme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theme/theme15.xml" ContentType="application/vnd.openxmlformats-officedocument.theme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theme/theme16.xml" ContentType="application/vnd.openxmlformats-officedocument.theme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theme/theme17.xml" ContentType="application/vnd.openxmlformats-officedocument.theme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theme/theme18.xml" ContentType="application/vnd.openxmlformats-officedocument.theme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theme/theme19.xml" ContentType="application/vnd.openxmlformats-officedocument.theme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theme/theme20.xml" ContentType="application/vnd.openxmlformats-officedocument.theme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theme/theme21.xml" ContentType="application/vnd.openxmlformats-officedocument.theme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theme/theme22.xml" ContentType="application/vnd.openxmlformats-officedocument.theme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theme/theme23.xml" ContentType="application/vnd.openxmlformats-officedocument.theme+xml"/>
  <Override PartName="/ppt/theme/theme24.xml" ContentType="application/vnd.openxmlformats-officedocument.theme+xml"/>
  <Override PartName="/ppt/theme/theme2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media/image18.jpg" ContentType="image/jpg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media/image58.jpg" ContentType="image/jpg"/>
  <Override PartName="/ppt/media/image59.jpg" ContentType="image/jpg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8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9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10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4" r:id="rId2"/>
    <p:sldMasterId id="2147483673" r:id="rId3"/>
    <p:sldMasterId id="2147483682" r:id="rId4"/>
    <p:sldMasterId id="2147483691" r:id="rId5"/>
    <p:sldMasterId id="2147483700" r:id="rId6"/>
    <p:sldMasterId id="2147483709" r:id="rId7"/>
    <p:sldMasterId id="2147483718" r:id="rId8"/>
    <p:sldMasterId id="2147483727" r:id="rId9"/>
    <p:sldMasterId id="2147483736" r:id="rId10"/>
    <p:sldMasterId id="2147483745" r:id="rId11"/>
    <p:sldMasterId id="2147483754" r:id="rId12"/>
    <p:sldMasterId id="2147483763" r:id="rId13"/>
    <p:sldMasterId id="2147483772" r:id="rId14"/>
    <p:sldMasterId id="2147483790" r:id="rId15"/>
    <p:sldMasterId id="2147483799" r:id="rId16"/>
    <p:sldMasterId id="2147483808" r:id="rId17"/>
    <p:sldMasterId id="2147483817" r:id="rId18"/>
    <p:sldMasterId id="2147483826" r:id="rId19"/>
    <p:sldMasterId id="2147483835" r:id="rId20"/>
    <p:sldMasterId id="2147483849" r:id="rId21"/>
    <p:sldMasterId id="2147483858" r:id="rId22"/>
    <p:sldMasterId id="2147483872" r:id="rId23"/>
  </p:sldMasterIdLst>
  <p:notesMasterIdLst>
    <p:notesMasterId r:id="rId77"/>
  </p:notesMasterIdLst>
  <p:handoutMasterIdLst>
    <p:handoutMasterId r:id="rId78"/>
  </p:handoutMasterIdLst>
  <p:sldIdLst>
    <p:sldId id="297" r:id="rId24"/>
    <p:sldId id="330" r:id="rId25"/>
    <p:sldId id="317" r:id="rId26"/>
    <p:sldId id="406" r:id="rId27"/>
    <p:sldId id="313" r:id="rId28"/>
    <p:sldId id="307" r:id="rId29"/>
    <p:sldId id="335" r:id="rId30"/>
    <p:sldId id="409" r:id="rId31"/>
    <p:sldId id="434" r:id="rId32"/>
    <p:sldId id="433" r:id="rId33"/>
    <p:sldId id="435" r:id="rId34"/>
    <p:sldId id="411" r:id="rId35"/>
    <p:sldId id="413" r:id="rId36"/>
    <p:sldId id="414" r:id="rId37"/>
    <p:sldId id="415" r:id="rId38"/>
    <p:sldId id="416" r:id="rId39"/>
    <p:sldId id="417" r:id="rId40"/>
    <p:sldId id="418" r:id="rId41"/>
    <p:sldId id="419" r:id="rId42"/>
    <p:sldId id="420" r:id="rId43"/>
    <p:sldId id="422" r:id="rId44"/>
    <p:sldId id="427" r:id="rId45"/>
    <p:sldId id="426" r:id="rId46"/>
    <p:sldId id="423" r:id="rId47"/>
    <p:sldId id="424" r:id="rId48"/>
    <p:sldId id="425" r:id="rId49"/>
    <p:sldId id="428" r:id="rId50"/>
    <p:sldId id="340" r:id="rId51"/>
    <p:sldId id="324" r:id="rId52"/>
    <p:sldId id="325" r:id="rId53"/>
    <p:sldId id="319" r:id="rId54"/>
    <p:sldId id="429" r:id="rId55"/>
    <p:sldId id="341" r:id="rId56"/>
    <p:sldId id="432" r:id="rId57"/>
    <p:sldId id="327" r:id="rId58"/>
    <p:sldId id="328" r:id="rId59"/>
    <p:sldId id="331" r:id="rId60"/>
    <p:sldId id="332" r:id="rId61"/>
    <p:sldId id="430" r:id="rId62"/>
    <p:sldId id="431" r:id="rId63"/>
    <p:sldId id="399" r:id="rId64"/>
    <p:sldId id="370" r:id="rId65"/>
    <p:sldId id="371" r:id="rId66"/>
    <p:sldId id="376" r:id="rId67"/>
    <p:sldId id="397" r:id="rId68"/>
    <p:sldId id="381" r:id="rId69"/>
    <p:sldId id="398" r:id="rId70"/>
    <p:sldId id="396" r:id="rId71"/>
    <p:sldId id="385" r:id="rId72"/>
    <p:sldId id="388" r:id="rId73"/>
    <p:sldId id="389" r:id="rId74"/>
    <p:sldId id="392" r:id="rId75"/>
    <p:sldId id="393" r:id="rId76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2F2F2"/>
    <a:srgbClr val="FFC000"/>
    <a:srgbClr val="000000"/>
    <a:srgbClr val="DDDDDD"/>
    <a:srgbClr val="FF99FF"/>
    <a:srgbClr val="0033CC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88" autoAdjust="0"/>
    <p:restoredTop sz="94660"/>
  </p:normalViewPr>
  <p:slideViewPr>
    <p:cSldViewPr>
      <p:cViewPr varScale="1">
        <p:scale>
          <a:sx n="109" d="100"/>
          <a:sy n="109" d="100"/>
        </p:scale>
        <p:origin x="23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3.xml"/><Relationship Id="rId39" Type="http://schemas.openxmlformats.org/officeDocument/2006/relationships/slide" Target="slides/slide16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11.xml"/><Relationship Id="rId42" Type="http://schemas.openxmlformats.org/officeDocument/2006/relationships/slide" Target="slides/slide19.xml"/><Relationship Id="rId47" Type="http://schemas.openxmlformats.org/officeDocument/2006/relationships/slide" Target="slides/slide24.xml"/><Relationship Id="rId50" Type="http://schemas.openxmlformats.org/officeDocument/2006/relationships/slide" Target="slides/slide27.xml"/><Relationship Id="rId55" Type="http://schemas.openxmlformats.org/officeDocument/2006/relationships/slide" Target="slides/slide32.xml"/><Relationship Id="rId63" Type="http://schemas.openxmlformats.org/officeDocument/2006/relationships/slide" Target="slides/slide40.xml"/><Relationship Id="rId68" Type="http://schemas.openxmlformats.org/officeDocument/2006/relationships/slide" Target="slides/slide45.xml"/><Relationship Id="rId76" Type="http://schemas.openxmlformats.org/officeDocument/2006/relationships/slide" Target="slides/slide53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48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slide" Target="slides/slide22.xml"/><Relationship Id="rId53" Type="http://schemas.openxmlformats.org/officeDocument/2006/relationships/slide" Target="slides/slide30.xml"/><Relationship Id="rId58" Type="http://schemas.openxmlformats.org/officeDocument/2006/relationships/slide" Target="slides/slide35.xml"/><Relationship Id="rId66" Type="http://schemas.openxmlformats.org/officeDocument/2006/relationships/slide" Target="slides/slide43.xml"/><Relationship Id="rId74" Type="http://schemas.openxmlformats.org/officeDocument/2006/relationships/slide" Target="slides/slide51.xml"/><Relationship Id="rId79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38.xml"/><Relationship Id="rId82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8.xml"/><Relationship Id="rId44" Type="http://schemas.openxmlformats.org/officeDocument/2006/relationships/slide" Target="slides/slide21.xml"/><Relationship Id="rId52" Type="http://schemas.openxmlformats.org/officeDocument/2006/relationships/slide" Target="slides/slide29.xml"/><Relationship Id="rId60" Type="http://schemas.openxmlformats.org/officeDocument/2006/relationships/slide" Target="slides/slide37.xml"/><Relationship Id="rId65" Type="http://schemas.openxmlformats.org/officeDocument/2006/relationships/slide" Target="slides/slide42.xml"/><Relationship Id="rId73" Type="http://schemas.openxmlformats.org/officeDocument/2006/relationships/slide" Target="slides/slide50.xml"/><Relationship Id="rId78" Type="http://schemas.openxmlformats.org/officeDocument/2006/relationships/handoutMaster" Target="handoutMasters/handoutMaster1.xml"/><Relationship Id="rId8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slide" Target="slides/slide20.xml"/><Relationship Id="rId48" Type="http://schemas.openxmlformats.org/officeDocument/2006/relationships/slide" Target="slides/slide25.xml"/><Relationship Id="rId56" Type="http://schemas.openxmlformats.org/officeDocument/2006/relationships/slide" Target="slides/slide33.xml"/><Relationship Id="rId64" Type="http://schemas.openxmlformats.org/officeDocument/2006/relationships/slide" Target="slides/slide41.xml"/><Relationship Id="rId69" Type="http://schemas.openxmlformats.org/officeDocument/2006/relationships/slide" Target="slides/slide46.xml"/><Relationship Id="rId77" Type="http://schemas.openxmlformats.org/officeDocument/2006/relationships/notesMaster" Target="notesMasters/notesMaster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28.xml"/><Relationship Id="rId72" Type="http://schemas.openxmlformats.org/officeDocument/2006/relationships/slide" Target="slides/slide49.xml"/><Relationship Id="rId80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slide" Target="slides/slide23.xml"/><Relationship Id="rId59" Type="http://schemas.openxmlformats.org/officeDocument/2006/relationships/slide" Target="slides/slide36.xml"/><Relationship Id="rId67" Type="http://schemas.openxmlformats.org/officeDocument/2006/relationships/slide" Target="slides/slide44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18.xml"/><Relationship Id="rId54" Type="http://schemas.openxmlformats.org/officeDocument/2006/relationships/slide" Target="slides/slide31.xml"/><Relationship Id="rId62" Type="http://schemas.openxmlformats.org/officeDocument/2006/relationships/slide" Target="slides/slide39.xml"/><Relationship Id="rId70" Type="http://schemas.openxmlformats.org/officeDocument/2006/relationships/slide" Target="slides/slide47.xml"/><Relationship Id="rId75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49" Type="http://schemas.openxmlformats.org/officeDocument/2006/relationships/slide" Target="slides/slide26.xml"/><Relationship Id="rId57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60"/>
      <c:rotY val="0"/>
      <c:depthPercent val="100"/>
      <c:rAngAx val="0"/>
      <c:perspective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7650036350441222E-4"/>
          <c:y val="1.7219479879926013E-3"/>
          <c:w val="0.98849431560806988"/>
          <c:h val="0.97601162795204055"/>
        </c:manualLayout>
      </c:layout>
      <c:pie3D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欄1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0.35200663917107994"/>
                  <c:y val="3.2361118596386115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6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TW" baseline="0" dirty="0" smtClean="0">
                        <a:solidFill>
                          <a:schemeClr val="bg1"/>
                        </a:solidFill>
                      </a:rPr>
                      <a:t>Others income 101,685</a:t>
                    </a:r>
                  </a:p>
                  <a:p>
                    <a:pPr>
                      <a:defRPr sz="16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TW" baseline="0" dirty="0" smtClean="0">
                        <a:solidFill>
                          <a:schemeClr val="bg1"/>
                        </a:solidFill>
                      </a:rPr>
                      <a:t> 2%</a:t>
                    </a:r>
                  </a:p>
                </c:rich>
              </c:tx>
              <c:spPr>
                <a:solidFill>
                  <a:prstClr val="white"/>
                </a:solidFill>
                <a:ln>
                  <a:solidFill>
                    <a:prstClr val="black">
                      <a:lumMod val="25000"/>
                      <a:lumOff val="75000"/>
                    </a:prstClr>
                  </a:solidFill>
                </a:ln>
                <a:effectLst/>
              </c:sp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/>
                </c:ext>
              </c:extLst>
            </c:dLbl>
            <c:dLbl>
              <c:idx val="1"/>
              <c:layout>
                <c:manualLayout>
                  <c:x val="-1.3529194188048639E-2"/>
                  <c:y val="0.11220248550832848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dirty="0" smtClean="0"/>
                      <a:t>F&amp;B Sales 2,564,179 </a:t>
                    </a:r>
                  </a:p>
                  <a:p>
                    <a:r>
                      <a:rPr lang="en-US" altLang="zh-TW" dirty="0" smtClean="0"/>
                      <a:t> 52%</a:t>
                    </a:r>
                    <a:endParaRPr lang="en-US" altLang="zh-TW" baseline="0" dirty="0" smtClean="0"/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4.8940216797948065E-3"/>
                  <c:y val="3.6959824864018005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dirty="0" smtClean="0"/>
                      <a:t>Rooms Sales 1,774,807 </a:t>
                    </a:r>
                  </a:p>
                  <a:p>
                    <a:r>
                      <a:rPr lang="en-US" altLang="zh-TW" dirty="0" smtClean="0"/>
                      <a:t>36%</a:t>
                    </a:r>
                    <a:endParaRPr lang="en-US" altLang="zh-TW" baseline="0" dirty="0" smtClean="0"/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18455534007592286"/>
                  <c:y val="4.3754445961719408E-3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dirty="0" smtClean="0"/>
                      <a:t>Leasing Dept. 468,719</a:t>
                    </a:r>
                  </a:p>
                  <a:p>
                    <a:r>
                      <a:rPr lang="en-US" altLang="zh-TW" dirty="0" smtClean="0"/>
                      <a:t> 10%</a:t>
                    </a:r>
                    <a:endParaRPr lang="en-US" altLang="zh-TW" baseline="0" dirty="0" smtClean="0"/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in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>
                  <a:solidFill>
                    <a:schemeClr val="bg1"/>
                  </a:solidFill>
                </a:ln>
              </c:spPr>
            </c:leaderLines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</c15:spPr>
              </c:ext>
            </c:extLst>
          </c:dLbls>
          <c:cat>
            <c:strRef>
              <c:f>工作表1!$A$2:$A$5</c:f>
              <c:strCache>
                <c:ptCount val="4"/>
                <c:pt idx="0">
                  <c:v>Others income</c:v>
                </c:pt>
                <c:pt idx="1">
                  <c:v>F&amp;B Sales</c:v>
                </c:pt>
                <c:pt idx="2">
                  <c:v>Rooms Sales</c:v>
                </c:pt>
                <c:pt idx="3">
                  <c:v>Leasing Dept.</c:v>
                </c:pt>
              </c:strCache>
            </c:strRef>
          </c:cat>
          <c:val>
            <c:numRef>
              <c:f>工作表1!$B$2:$B$5</c:f>
              <c:numCache>
                <c:formatCode>#,##0_ </c:formatCode>
                <c:ptCount val="4"/>
                <c:pt idx="0">
                  <c:v>101685</c:v>
                </c:pt>
                <c:pt idx="1">
                  <c:v>2564179</c:v>
                </c:pt>
                <c:pt idx="2">
                  <c:v>1774807</c:v>
                </c:pt>
                <c:pt idx="3">
                  <c:v>468719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欄2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solidFill>
                <a:schemeClr val="lt1"/>
              </a:solidFill>
              <a:ln>
                <a:solidFill>
                  <a:schemeClr val="dk1">
                    <a:lumMod val="25000"/>
                    <a:lumOff val="75000"/>
                  </a:scheme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>
                  <a:solidFill>
                    <a:schemeClr val="bg1"/>
                  </a:solidFill>
                </a:ln>
              </c:spPr>
            </c:leaderLines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</c15:spPr>
              </c:ext>
            </c:extLst>
          </c:dLbls>
          <c:cat>
            <c:strRef>
              <c:f>工作表1!$A$2:$A$5</c:f>
              <c:strCache>
                <c:ptCount val="4"/>
                <c:pt idx="0">
                  <c:v>Others income</c:v>
                </c:pt>
                <c:pt idx="1">
                  <c:v>F&amp;B Sales</c:v>
                </c:pt>
                <c:pt idx="2">
                  <c:v>Rooms Sales</c:v>
                </c:pt>
                <c:pt idx="3">
                  <c:v>Leasing Dept.</c:v>
                </c:pt>
              </c:strCache>
            </c:strRef>
          </c:cat>
          <c:val>
            <c:numRef>
              <c:f>工作表1!$C$2:$C$5</c:f>
              <c:numCache>
                <c:formatCode>0%</c:formatCode>
                <c:ptCount val="4"/>
                <c:pt idx="0">
                  <c:v>0.02</c:v>
                </c:pt>
                <c:pt idx="1">
                  <c:v>0.52</c:v>
                </c:pt>
                <c:pt idx="2">
                  <c:v>0.36</c:v>
                </c:pt>
                <c:pt idx="3">
                  <c:v>0.1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solidFill>
          <a:schemeClr val="tx1"/>
        </a:solidFill>
        <a:ln>
          <a:solidFill>
            <a:schemeClr val="bg1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60"/>
      <c:rotY val="0"/>
      <c:depthPercent val="100"/>
      <c:rAngAx val="0"/>
      <c:perspective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7650036350441222E-4"/>
          <c:y val="1.7219479879926013E-3"/>
          <c:w val="0.98849431560806988"/>
          <c:h val="0.97601162795204055"/>
        </c:manualLayout>
      </c:layout>
      <c:pie3D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欄1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0.35107381446051811"/>
                  <c:y val="8.8890070979071641E-3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6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TW" baseline="0" dirty="0" smtClean="0">
                        <a:solidFill>
                          <a:schemeClr val="bg1"/>
                        </a:solidFill>
                      </a:rPr>
                      <a:t>Others income 94,623</a:t>
                    </a:r>
                  </a:p>
                  <a:p>
                    <a:pPr>
                      <a:defRPr sz="16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TW" baseline="0" dirty="0" smtClean="0">
                        <a:solidFill>
                          <a:schemeClr val="bg1"/>
                        </a:solidFill>
                      </a:rPr>
                      <a:t> 2%</a:t>
                    </a:r>
                  </a:p>
                </c:rich>
              </c:tx>
              <c:spPr>
                <a:solidFill>
                  <a:prstClr val="white"/>
                </a:solidFill>
                <a:ln>
                  <a:solidFill>
                    <a:prstClr val="black">
                      <a:lumMod val="25000"/>
                      <a:lumOff val="75000"/>
                    </a:prstClr>
                  </a:solidFill>
                </a:ln>
                <a:effectLst/>
              </c:sp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altLang="zh-TW" dirty="0" smtClean="0"/>
                      <a:t>F&amp;B Sales 2,530,741 </a:t>
                    </a:r>
                  </a:p>
                  <a:p>
                    <a:r>
                      <a:rPr lang="en-US" altLang="zh-TW" dirty="0" smtClean="0"/>
                      <a:t> 52%</a:t>
                    </a:r>
                    <a:endParaRPr lang="en-US" altLang="zh-TW" baseline="0" dirty="0" smtClean="0"/>
                  </a:p>
                </c:rich>
              </c:tx>
              <c:dLblPos val="outEnd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"/>
                  <c:y val="0.10074208044294786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dirty="0" smtClean="0"/>
                      <a:t>Rooms Sale 1,783,659</a:t>
                    </a:r>
                  </a:p>
                  <a:p>
                    <a:r>
                      <a:rPr lang="en-US" altLang="zh-TW" dirty="0" smtClean="0"/>
                      <a:t> 37%</a:t>
                    </a:r>
                    <a:endParaRPr lang="en-US" altLang="zh-TW" baseline="0" dirty="0" smtClean="0"/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16993466551014441"/>
                  <c:y val="2.9630023659690547E-3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dirty="0" smtClean="0"/>
                      <a:t>Leasing Dept. 421,447</a:t>
                    </a:r>
                  </a:p>
                  <a:p>
                    <a:r>
                      <a:rPr lang="en-US" altLang="zh-TW" dirty="0" smtClean="0"/>
                      <a:t> 9%</a:t>
                    </a:r>
                    <a:endParaRPr lang="en-US" altLang="zh-TW" baseline="0" dirty="0" smtClean="0"/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>
                  <a:solidFill>
                    <a:schemeClr val="bg1"/>
                  </a:solidFill>
                </a:ln>
              </c:spPr>
            </c:leaderLines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</c15:spPr>
              </c:ext>
            </c:extLst>
          </c:dLbls>
          <c:cat>
            <c:strRef>
              <c:f>工作表1!$A$2:$A$5</c:f>
              <c:strCache>
                <c:ptCount val="4"/>
                <c:pt idx="0">
                  <c:v>Others income</c:v>
                </c:pt>
                <c:pt idx="1">
                  <c:v>F&amp;B Sales</c:v>
                </c:pt>
                <c:pt idx="2">
                  <c:v>Rooms Sales</c:v>
                </c:pt>
                <c:pt idx="3">
                  <c:v>Leasing Dept.</c:v>
                </c:pt>
              </c:strCache>
            </c:strRef>
          </c:cat>
          <c:val>
            <c:numRef>
              <c:f>工作表1!$B$2:$B$5</c:f>
              <c:numCache>
                <c:formatCode>#,##0_ </c:formatCode>
                <c:ptCount val="4"/>
                <c:pt idx="0">
                  <c:v>94623</c:v>
                </c:pt>
                <c:pt idx="1">
                  <c:v>2530741</c:v>
                </c:pt>
                <c:pt idx="2">
                  <c:v>1783659</c:v>
                </c:pt>
                <c:pt idx="3">
                  <c:v>421447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欄2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>
                  <a:solidFill>
                    <a:schemeClr val="bg1"/>
                  </a:solidFill>
                </a:ln>
              </c:spPr>
            </c:leaderLines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</c15:spPr>
              </c:ext>
            </c:extLst>
          </c:dLbls>
          <c:cat>
            <c:strRef>
              <c:f>工作表1!$A$2:$A$5</c:f>
              <c:strCache>
                <c:ptCount val="4"/>
                <c:pt idx="0">
                  <c:v>Others income</c:v>
                </c:pt>
                <c:pt idx="1">
                  <c:v>F&amp;B Sales</c:v>
                </c:pt>
                <c:pt idx="2">
                  <c:v>Rooms Sales</c:v>
                </c:pt>
                <c:pt idx="3">
                  <c:v>Leasing Dept.</c:v>
                </c:pt>
              </c:strCache>
            </c:strRef>
          </c:cat>
          <c:val>
            <c:numRef>
              <c:f>工作表1!$C$2:$C$5</c:f>
              <c:numCache>
                <c:formatCode>0%</c:formatCode>
                <c:ptCount val="4"/>
                <c:pt idx="0">
                  <c:v>0.02</c:v>
                </c:pt>
                <c:pt idx="1">
                  <c:v>0.52</c:v>
                </c:pt>
                <c:pt idx="2">
                  <c:v>0.37</c:v>
                </c:pt>
                <c:pt idx="3">
                  <c:v>0.09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solidFill>
          <a:schemeClr val="tx1"/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欄1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工作表1!$A$2:$A$3</c:f>
              <c:strCache>
                <c:ptCount val="2"/>
                <c:pt idx="0">
                  <c:v>團客(GROUP)</c:v>
                </c:pt>
                <c:pt idx="1">
                  <c:v>散客(FIT)</c:v>
                </c:pt>
              </c:strCache>
            </c:strRef>
          </c:cat>
          <c:val>
            <c:numRef>
              <c:f>工作表1!$B$2:$B$3</c:f>
              <c:numCache>
                <c:formatCode>0%</c:formatCode>
                <c:ptCount val="2"/>
                <c:pt idx="0">
                  <c:v>0.16</c:v>
                </c:pt>
                <c:pt idx="1">
                  <c:v>0.84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solidFill>
          <a:schemeClr val="tx1"/>
        </a:solidFill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solidFill>
      <a:schemeClr val="tx1"/>
    </a:solidFill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2.4775059009082175E-3"/>
          <c:w val="1"/>
          <c:h val="0.99710041839235652"/>
        </c:manualLayout>
      </c:layout>
      <c:pie3D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欄1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-6.2331179756376608E-2"/>
                  <c:y val="-0.15833979046331076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5734957709569242"/>
                  <c:y val="-2.2171470435101412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7166565717746819E-2"/>
                  <c:y val="2.239245613746576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8.6607443300356687E-3"/>
                  <c:y val="-0.17247324684487378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4.765731206676057E-3"/>
                  <c:y val="-1.445623226707656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7988357224577697E-2"/>
                  <c:y val="-1.59043706305544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1.8787266976243355E-3"/>
                  <c:y val="0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bg1"/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工作表1!$A$2:$A$9</c:f>
              <c:strCache>
                <c:ptCount val="8"/>
                <c:pt idx="0">
                  <c:v>Japan</c:v>
                </c:pt>
                <c:pt idx="1">
                  <c:v>Domestic</c:v>
                </c:pt>
                <c:pt idx="2">
                  <c:v>American</c:v>
                </c:pt>
                <c:pt idx="3">
                  <c:v>China</c:v>
                </c:pt>
                <c:pt idx="4">
                  <c:v>European</c:v>
                </c:pt>
                <c:pt idx="5">
                  <c:v>Hong Kong</c:v>
                </c:pt>
                <c:pt idx="6">
                  <c:v>Singapore</c:v>
                </c:pt>
                <c:pt idx="7">
                  <c:v>Other</c:v>
                </c:pt>
              </c:strCache>
            </c:strRef>
          </c:cat>
          <c:val>
            <c:numRef>
              <c:f>工作表1!$B$2:$B$9</c:f>
              <c:numCache>
                <c:formatCode>0%</c:formatCode>
                <c:ptCount val="8"/>
                <c:pt idx="0">
                  <c:v>0.43</c:v>
                </c:pt>
                <c:pt idx="1">
                  <c:v>0.2</c:v>
                </c:pt>
                <c:pt idx="2">
                  <c:v>7.0000000000000007E-2</c:v>
                </c:pt>
                <c:pt idx="3">
                  <c:v>0.09</c:v>
                </c:pt>
                <c:pt idx="4">
                  <c:v>0.04</c:v>
                </c:pt>
                <c:pt idx="5">
                  <c:v>0.06</c:v>
                </c:pt>
                <c:pt idx="6">
                  <c:v>0.03</c:v>
                </c:pt>
                <c:pt idx="7">
                  <c:v>0.08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solidFill>
          <a:schemeClr val="tx1"/>
        </a:solidFill>
        <a:ln w="25400">
          <a:noFill/>
        </a:ln>
        <a:effectLst/>
      </c:spPr>
    </c:plotArea>
    <c:legend>
      <c:legendPos val="r"/>
      <c:layout>
        <c:manualLayout>
          <c:xMode val="edge"/>
          <c:yMode val="edge"/>
          <c:x val="0.82779787911790448"/>
          <c:y val="5.2185009181325043E-2"/>
          <c:w val="0.15915570148217253"/>
          <c:h val="0.9478149908186749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6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欄1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工作表1!$A$2:$A$3</c:f>
              <c:strCache>
                <c:ptCount val="2"/>
                <c:pt idx="0">
                  <c:v>團客(GROUP)</c:v>
                </c:pt>
                <c:pt idx="1">
                  <c:v>散客(FIT)</c:v>
                </c:pt>
              </c:strCache>
            </c:strRef>
          </c:cat>
          <c:val>
            <c:numRef>
              <c:f>工作表1!$B$2:$B$3</c:f>
              <c:numCache>
                <c:formatCode>0%</c:formatCode>
                <c:ptCount val="2"/>
                <c:pt idx="0">
                  <c:v>0.18</c:v>
                </c:pt>
                <c:pt idx="1">
                  <c:v>0.82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solidFill>
          <a:schemeClr val="tx1"/>
        </a:solidFill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solidFill>
      <a:schemeClr val="tx1"/>
    </a:solidFill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2.4775059009082175E-3"/>
          <c:w val="1"/>
          <c:h val="0.99710041839235652"/>
        </c:manualLayout>
      </c:layout>
      <c:pie3D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欄1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-6.2331179756376608E-2"/>
                  <c:y val="-0.15833979046331076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9.64662494111313E-2"/>
                  <c:y val="-3.3092105920793181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7166565717746819E-2"/>
                  <c:y val="2.239245613746576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8.6607443300356687E-3"/>
                  <c:y val="-0.17247324684487378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4.765731206676057E-3"/>
                  <c:y val="-1.445623226707656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7988357224577697E-2"/>
                  <c:y val="-1.59043706305544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1.8787266976243355E-3"/>
                  <c:y val="0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bg1"/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工作表1!$A$2:$A$10</c:f>
              <c:strCache>
                <c:ptCount val="9"/>
                <c:pt idx="0">
                  <c:v>Japan</c:v>
                </c:pt>
                <c:pt idx="1">
                  <c:v>Domestic</c:v>
                </c:pt>
                <c:pt idx="2">
                  <c:v>American</c:v>
                </c:pt>
                <c:pt idx="3">
                  <c:v>China</c:v>
                </c:pt>
                <c:pt idx="4">
                  <c:v>European</c:v>
                </c:pt>
                <c:pt idx="5">
                  <c:v>Hong Kong</c:v>
                </c:pt>
                <c:pt idx="6">
                  <c:v>Singapore</c:v>
                </c:pt>
                <c:pt idx="7">
                  <c:v>Korea</c:v>
                </c:pt>
                <c:pt idx="8">
                  <c:v>Other</c:v>
                </c:pt>
              </c:strCache>
            </c:strRef>
          </c:cat>
          <c:val>
            <c:numRef>
              <c:f>工作表1!$B$2:$B$10</c:f>
              <c:numCache>
                <c:formatCode>0%</c:formatCode>
                <c:ptCount val="9"/>
                <c:pt idx="0">
                  <c:v>0.46</c:v>
                </c:pt>
                <c:pt idx="1">
                  <c:v>0.18</c:v>
                </c:pt>
                <c:pt idx="2">
                  <c:v>7.0000000000000007E-2</c:v>
                </c:pt>
                <c:pt idx="3">
                  <c:v>7.0000000000000007E-2</c:v>
                </c:pt>
                <c:pt idx="4">
                  <c:v>0.04</c:v>
                </c:pt>
                <c:pt idx="5">
                  <c:v>0.06</c:v>
                </c:pt>
                <c:pt idx="6">
                  <c:v>0.03</c:v>
                </c:pt>
                <c:pt idx="7">
                  <c:v>0.06</c:v>
                </c:pt>
                <c:pt idx="8">
                  <c:v>0.03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solidFill>
          <a:schemeClr val="tx1"/>
        </a:solidFill>
        <a:ln w="25400">
          <a:noFill/>
        </a:ln>
        <a:effectLst/>
      </c:spPr>
    </c:plotArea>
    <c:legend>
      <c:legendPos val="r"/>
      <c:layout>
        <c:manualLayout>
          <c:xMode val="edge"/>
          <c:yMode val="edge"/>
          <c:x val="0.82779787911790448"/>
          <c:y val="5.2185009181325043E-2"/>
          <c:w val="0.15915570148217253"/>
          <c:h val="0.9478149908186749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6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欄1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4.196513897301299E-3"/>
                  <c:y val="-1.9476944424412578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4590806918365973"/>
                  <c:y val="-0.24716253416124356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bg1"/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工作表1!$A$2:$A$3</c:f>
              <c:strCache>
                <c:ptCount val="2"/>
                <c:pt idx="0">
                  <c:v>團客(GROUP)</c:v>
                </c:pt>
                <c:pt idx="1">
                  <c:v>散客(FIT)</c:v>
                </c:pt>
              </c:strCache>
            </c:strRef>
          </c:cat>
          <c:val>
            <c:numRef>
              <c:f>工作表1!$B$2:$B$3</c:f>
              <c:numCache>
                <c:formatCode>0%</c:formatCode>
                <c:ptCount val="2"/>
                <c:pt idx="0">
                  <c:v>0.08</c:v>
                </c:pt>
                <c:pt idx="1">
                  <c:v>0.92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solidFill>
      <a:schemeClr val="tx1"/>
    </a:solidFill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2.4775059009082175E-3"/>
          <c:w val="1"/>
          <c:h val="0.99710041839235652"/>
        </c:manualLayout>
      </c:layout>
      <c:pie3D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欄1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-3.6690086816071131E-2"/>
                  <c:y val="3.68564272869122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6.227821522309724E-2"/>
                  <c:y val="-0.20508876659305056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7166565717746819E-2"/>
                  <c:y val="2.239245613746576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3.7720573389864794E-2"/>
                  <c:y val="-0.34446990751713114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4.765731206676057E-3"/>
                  <c:y val="-1.445623226707656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7988357224577697E-2"/>
                  <c:y val="-1.59043706305544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1.6053166431119186E-2"/>
                  <c:y val="8.2435219911628412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1.8787266976243355E-3"/>
                  <c:y val="0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spPr>
                <a:solidFill>
                  <a:schemeClr val="lt1"/>
                </a:solidFill>
                <a:ln>
                  <a:solidFill>
                    <a:schemeClr val="dk1">
                      <a:lumMod val="25000"/>
                      <a:lumOff val="75000"/>
                    </a:schemeClr>
                  </a:solidFill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TW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bg1"/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工作表1!$A$2:$A$10</c:f>
              <c:strCache>
                <c:ptCount val="9"/>
                <c:pt idx="0">
                  <c:v>Japan</c:v>
                </c:pt>
                <c:pt idx="1">
                  <c:v>Domestic</c:v>
                </c:pt>
                <c:pt idx="2">
                  <c:v>American</c:v>
                </c:pt>
                <c:pt idx="3">
                  <c:v>China</c:v>
                </c:pt>
                <c:pt idx="4">
                  <c:v>European</c:v>
                </c:pt>
                <c:pt idx="5">
                  <c:v>Hong Kong</c:v>
                </c:pt>
                <c:pt idx="6">
                  <c:v>Singapore</c:v>
                </c:pt>
                <c:pt idx="7">
                  <c:v>Korea</c:v>
                </c:pt>
                <c:pt idx="8">
                  <c:v>Other</c:v>
                </c:pt>
              </c:strCache>
            </c:strRef>
          </c:cat>
          <c:val>
            <c:numRef>
              <c:f>工作表1!$B$2:$B$10</c:f>
              <c:numCache>
                <c:formatCode>0%</c:formatCode>
                <c:ptCount val="9"/>
                <c:pt idx="0">
                  <c:v>7.0000000000000007E-2</c:v>
                </c:pt>
                <c:pt idx="1">
                  <c:v>0.32</c:v>
                </c:pt>
                <c:pt idx="2">
                  <c:v>0.04</c:v>
                </c:pt>
                <c:pt idx="3">
                  <c:v>0.08</c:v>
                </c:pt>
                <c:pt idx="4">
                  <c:v>0.02</c:v>
                </c:pt>
                <c:pt idx="5">
                  <c:v>0.22</c:v>
                </c:pt>
                <c:pt idx="6">
                  <c:v>0.05</c:v>
                </c:pt>
                <c:pt idx="7">
                  <c:v>0.16</c:v>
                </c:pt>
                <c:pt idx="8">
                  <c:v>0.04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solidFill>
          <a:schemeClr val="tx1"/>
        </a:solidFill>
        <a:ln w="25400">
          <a:noFill/>
        </a:ln>
        <a:effectLst/>
      </c:spPr>
    </c:plotArea>
    <c:legend>
      <c:legendPos val="r"/>
      <c:layout>
        <c:manualLayout>
          <c:xMode val="edge"/>
          <c:yMode val="edge"/>
          <c:x val="0.8335349525088126"/>
          <c:y val="3.0062551673168039E-2"/>
          <c:w val="0.15661273911207504"/>
          <c:h val="0.9453351086904651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欄1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4.196513897301299E-3"/>
                  <c:y val="-1.9476944424412578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4590806918365973"/>
                  <c:y val="-0.24716253416124356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bg1"/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工作表1!$A$2:$A$3</c:f>
              <c:strCache>
                <c:ptCount val="2"/>
                <c:pt idx="0">
                  <c:v>團客(GROUP)</c:v>
                </c:pt>
                <c:pt idx="1">
                  <c:v>散客(FIT)</c:v>
                </c:pt>
              </c:strCache>
            </c:strRef>
          </c:cat>
          <c:val>
            <c:numRef>
              <c:f>工作表1!$B$2:$B$3</c:f>
              <c:numCache>
                <c:formatCode>0%</c:formatCode>
                <c:ptCount val="2"/>
                <c:pt idx="0">
                  <c:v>0.08</c:v>
                </c:pt>
                <c:pt idx="1">
                  <c:v>0.92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solidFill>
      <a:schemeClr val="tx1"/>
    </a:solidFill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2.4775059009082175E-3"/>
          <c:w val="1"/>
          <c:h val="0.99710041839235652"/>
        </c:manualLayout>
      </c:layout>
      <c:pie3D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欄1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-3.6690086816071131E-2"/>
                  <c:y val="3.68564272869122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6.227821522309724E-2"/>
                  <c:y val="-0.20508876659305056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7166565717746819E-2"/>
                  <c:y val="2.239245613746576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3.7720573389864794E-2"/>
                  <c:y val="-0.34446990751713114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4.765731206676057E-3"/>
                  <c:y val="-1.445623226707656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7988357224577697E-2"/>
                  <c:y val="-1.59043706305544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1.6053166431119186E-2"/>
                  <c:y val="8.2435219911628412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1.8787266976243355E-3"/>
                  <c:y val="0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TW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bg1"/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工作表1!$A$2:$A$10</c:f>
              <c:strCache>
                <c:ptCount val="9"/>
                <c:pt idx="0">
                  <c:v>Japan</c:v>
                </c:pt>
                <c:pt idx="1">
                  <c:v>Domestic</c:v>
                </c:pt>
                <c:pt idx="2">
                  <c:v>American</c:v>
                </c:pt>
                <c:pt idx="3">
                  <c:v>China</c:v>
                </c:pt>
                <c:pt idx="4">
                  <c:v>European</c:v>
                </c:pt>
                <c:pt idx="5">
                  <c:v>Hong Kong</c:v>
                </c:pt>
                <c:pt idx="6">
                  <c:v>Singapore</c:v>
                </c:pt>
                <c:pt idx="7">
                  <c:v>Korea</c:v>
                </c:pt>
                <c:pt idx="8">
                  <c:v>Other</c:v>
                </c:pt>
              </c:strCache>
            </c:strRef>
          </c:cat>
          <c:val>
            <c:numRef>
              <c:f>工作表1!$B$2:$B$10</c:f>
              <c:numCache>
                <c:formatCode>0%</c:formatCode>
                <c:ptCount val="9"/>
                <c:pt idx="0">
                  <c:v>7.0000000000000007E-2</c:v>
                </c:pt>
                <c:pt idx="1">
                  <c:v>0.31</c:v>
                </c:pt>
                <c:pt idx="2">
                  <c:v>0.04</c:v>
                </c:pt>
                <c:pt idx="3">
                  <c:v>0.06</c:v>
                </c:pt>
                <c:pt idx="4">
                  <c:v>0.02</c:v>
                </c:pt>
                <c:pt idx="5">
                  <c:v>0.21</c:v>
                </c:pt>
                <c:pt idx="6">
                  <c:v>0.05</c:v>
                </c:pt>
                <c:pt idx="7">
                  <c:v>0.2</c:v>
                </c:pt>
                <c:pt idx="8">
                  <c:v>0.04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solidFill>
          <a:schemeClr val="tx1"/>
        </a:solidFill>
        <a:ln w="25400">
          <a:noFill/>
        </a:ln>
        <a:effectLst/>
      </c:spPr>
    </c:plotArea>
    <c:legend>
      <c:legendPos val="r"/>
      <c:layout>
        <c:manualLayout>
          <c:xMode val="edge"/>
          <c:yMode val="edge"/>
          <c:x val="0.8335349525088126"/>
          <c:y val="3.0062551673168039E-2"/>
          <c:w val="0.15661273911207504"/>
          <c:h val="0.9453351086904651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3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0.02521</cdr:x>
      <cdr:y>0.85994</cdr:y>
    </cdr:from>
    <cdr:to>
      <cdr:x>0.21843</cdr:x>
      <cdr:y>0.95266</cdr:y>
    </cdr:to>
    <cdr:sp macro="" textlink="">
      <cdr:nvSpPr>
        <cdr:cNvPr id="3" name="文字方塊 2"/>
        <cdr:cNvSpPr txBox="1"/>
      </cdr:nvSpPr>
      <cdr:spPr>
        <a:xfrm xmlns:a="http://schemas.openxmlformats.org/drawingml/2006/main">
          <a:off x="228598" y="4947045"/>
          <a:ext cx="1752042" cy="533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zh-TW" altLang="en-US" sz="1100" dirty="0"/>
        </a:p>
      </cdr:txBody>
    </cdr:sp>
  </cdr:relSizeAnchor>
  <cdr:relSizeAnchor xmlns:cdr="http://schemas.openxmlformats.org/drawingml/2006/chartDrawing">
    <cdr:from>
      <cdr:x>0.02521</cdr:x>
      <cdr:y>0.8543</cdr:y>
    </cdr:from>
    <cdr:to>
      <cdr:x>0.2437</cdr:x>
      <cdr:y>1</cdr:y>
    </cdr:to>
    <cdr:sp macro="" textlink="">
      <cdr:nvSpPr>
        <cdr:cNvPr id="4" name="文字方塊 3"/>
        <cdr:cNvSpPr txBox="1"/>
      </cdr:nvSpPr>
      <cdr:spPr>
        <a:xfrm xmlns:a="http://schemas.openxmlformats.org/drawingml/2006/main">
          <a:off x="228598" y="4914587"/>
          <a:ext cx="1981200" cy="8382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altLang="zh-TW" sz="1200" b="1" dirty="0" smtClean="0">
              <a:solidFill>
                <a:schemeClr val="bg1"/>
              </a:solidFill>
            </a:rPr>
            <a:t>UNIT:NT$1,000</a:t>
          </a:r>
          <a:endParaRPr lang="zh-TW" altLang="en-US" sz="1200" b="1" dirty="0">
            <a:solidFill>
              <a:schemeClr val="bg1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0.02521</cdr:x>
      <cdr:y>0.85994</cdr:y>
    </cdr:from>
    <cdr:to>
      <cdr:x>0.21843</cdr:x>
      <cdr:y>0.95266</cdr:y>
    </cdr:to>
    <cdr:sp macro="" textlink="">
      <cdr:nvSpPr>
        <cdr:cNvPr id="3" name="文字方塊 2"/>
        <cdr:cNvSpPr txBox="1"/>
      </cdr:nvSpPr>
      <cdr:spPr>
        <a:xfrm xmlns:a="http://schemas.openxmlformats.org/drawingml/2006/main">
          <a:off x="228598" y="4947045"/>
          <a:ext cx="1752042" cy="533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zh-TW" altLang="en-US" sz="1100" dirty="0"/>
        </a:p>
      </cdr:txBody>
    </cdr:sp>
  </cdr:relSizeAnchor>
  <cdr:relSizeAnchor xmlns:cdr="http://schemas.openxmlformats.org/drawingml/2006/chartDrawing">
    <cdr:from>
      <cdr:x>0.02521</cdr:x>
      <cdr:y>0.8543</cdr:y>
    </cdr:from>
    <cdr:to>
      <cdr:x>0.2437</cdr:x>
      <cdr:y>1</cdr:y>
    </cdr:to>
    <cdr:sp macro="" textlink="">
      <cdr:nvSpPr>
        <cdr:cNvPr id="4" name="文字方塊 3"/>
        <cdr:cNvSpPr txBox="1"/>
      </cdr:nvSpPr>
      <cdr:spPr>
        <a:xfrm xmlns:a="http://schemas.openxmlformats.org/drawingml/2006/main">
          <a:off x="228598" y="4914587"/>
          <a:ext cx="1981200" cy="8382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altLang="zh-TW" sz="1200" b="1" dirty="0" smtClean="0">
              <a:solidFill>
                <a:schemeClr val="bg1"/>
              </a:solidFill>
            </a:rPr>
            <a:t>UNIT:NT$1,000</a:t>
          </a:r>
          <a:endParaRPr lang="zh-TW" altLang="en-US" sz="1200" b="1" dirty="0">
            <a:solidFill>
              <a:schemeClr val="bg1"/>
            </a:solidFill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73B6EF-415B-4698-A5AB-04703B4A4C43}" type="datetimeFigureOut">
              <a:rPr lang="zh-TW" altLang="en-US" smtClean="0"/>
              <a:t>2018/9/27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36B954-356D-4761-8CDA-D7FB08D9435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89382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8" y="1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7E86CB-77FF-481B-BD15-F0680E52C585}" type="datetimeFigureOut">
              <a:rPr lang="zh-TW" altLang="en-US" smtClean="0"/>
              <a:pPr/>
              <a:t>2018/9/27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7288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1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47D205-EA8C-451B-922D-FB93E718120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47439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8A18A9AF-1ECB-4D0D-A711-E7B0A06CF76F}" type="slidenum">
              <a:rPr lang="en-US" altLang="zh-TW" smtClean="0"/>
              <a:pPr eaLnBrk="1" hangingPunct="1">
                <a:spcBef>
                  <a:spcPct val="0"/>
                </a:spcBef>
              </a:pPr>
              <a:t>2</a:t>
            </a:fld>
            <a:endParaRPr lang="en-US" altLang="zh-TW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0750" y="746125"/>
            <a:ext cx="4967288" cy="3725863"/>
          </a:xfrm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zh-TW"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02281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3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7" name="Rectangle 7"/>
          <p:cNvSpPr txBox="1">
            <a:spLocks noGrp="1" noChangeArrowheads="1"/>
          </p:cNvSpPr>
          <p:nvPr/>
        </p:nvSpPr>
        <p:spPr bwMode="auto">
          <a:xfrm>
            <a:off x="3856938" y="9440864"/>
            <a:ext cx="2950263" cy="498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93" tIns="45748" rIns="91493" bIns="45748" anchor="b"/>
          <a:lstStyle/>
          <a:p>
            <a:pPr algn="r"/>
            <a:fld id="{627802EB-5201-4346-A514-11110AA6AB92}" type="slidenum">
              <a:rPr lang="en-US" altLang="zh-TW" sz="1200">
                <a:solidFill>
                  <a:prstClr val="black"/>
                </a:solidFill>
              </a:rPr>
              <a:pPr algn="r"/>
              <a:t>4</a:t>
            </a:fld>
            <a:endParaRPr lang="en-US" altLang="zh-TW" sz="1200">
              <a:solidFill>
                <a:prstClr val="black"/>
              </a:solidFill>
            </a:endParaRPr>
          </a:p>
        </p:txBody>
      </p:sp>
      <p:sp>
        <p:nvSpPr>
          <p:cNvPr id="162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2338" y="746125"/>
            <a:ext cx="4967287" cy="3724275"/>
          </a:xfrm>
          <a:solidFill>
            <a:srgbClr val="FFFFFF"/>
          </a:solidFill>
          <a:ln/>
        </p:spPr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8263" y="4721226"/>
            <a:ext cx="4990676" cy="447357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93" tIns="45748" rIns="91493" bIns="45748"/>
          <a:lstStyle/>
          <a:p>
            <a:pPr eaLnBrk="1" hangingPunct="1">
              <a:spcBef>
                <a:spcPct val="0"/>
              </a:spcBef>
            </a:pPr>
            <a:endParaRPr lang="zh-TW" altLang="en-US" sz="2800" smtClean="0"/>
          </a:p>
        </p:txBody>
      </p:sp>
    </p:spTree>
    <p:extLst>
      <p:ext uri="{BB962C8B-B14F-4D97-AF65-F5344CB8AC3E}">
        <p14:creationId xmlns:p14="http://schemas.microsoft.com/office/powerpoint/2010/main" val="3302954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5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6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7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9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6125"/>
            <a:ext cx="4968875" cy="3725863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baseline="0" dirty="0" smtClean="0"/>
              <a:t>晶泉丰旅 </a:t>
            </a:r>
            <a:r>
              <a:rPr lang="en-US" altLang="zh-TW" baseline="0" dirty="0" smtClean="0"/>
              <a:t>– 122 rooms, Feb opening, Japanese restaurant </a:t>
            </a:r>
            <a:endParaRPr lang="zh-TW" altLang="en-US" baseline="0" dirty="0" smtClean="0"/>
          </a:p>
          <a:p>
            <a:endParaRPr lang="en-US" baseline="0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67035A-958D-4CE0-B593-2C0173A6559E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4971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6125"/>
            <a:ext cx="4968875" cy="3725863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baseline="0" dirty="0" smtClean="0"/>
              <a:t>晶泉丰旅 </a:t>
            </a:r>
            <a:r>
              <a:rPr lang="en-US" altLang="zh-TW" baseline="0" dirty="0" smtClean="0"/>
              <a:t>– 122 rooms, Feb opening, Japanese restaurant </a:t>
            </a:r>
            <a:endParaRPr lang="zh-TW" altLang="en-US" baseline="0" dirty="0" smtClean="0"/>
          </a:p>
          <a:p>
            <a:endParaRPr lang="en-US" baseline="0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67035A-958D-4CE0-B593-2C0173A6559E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04544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3" name="Rectangle 7"/>
          <p:cNvSpPr txBox="1">
            <a:spLocks noGrp="1" noChangeArrowheads="1"/>
          </p:cNvSpPr>
          <p:nvPr/>
        </p:nvSpPr>
        <p:spPr bwMode="auto">
          <a:xfrm>
            <a:off x="2152955" y="13682696"/>
            <a:ext cx="1646846" cy="72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93" tIns="45748" rIns="91493" bIns="45748" anchor="b"/>
          <a:lstStyle/>
          <a:p>
            <a:pPr algn="r"/>
            <a:fld id="{2DC68C7B-BD0F-4077-8CAD-DF666E1AD560}" type="slidenum">
              <a:rPr lang="en-US" altLang="zh-TW" sz="1200">
                <a:solidFill>
                  <a:prstClr val="black"/>
                </a:solidFill>
              </a:rPr>
              <a:pPr algn="r"/>
              <a:t>24</a:t>
            </a:fld>
            <a:endParaRPr lang="en-US" altLang="zh-TW" sz="1200">
              <a:solidFill>
                <a:prstClr val="black"/>
              </a:solidFill>
            </a:endParaRPr>
          </a:p>
        </p:txBody>
      </p:sp>
      <p:sp>
        <p:nvSpPr>
          <p:cNvPr id="269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98625" y="1079500"/>
            <a:ext cx="7199313" cy="5399088"/>
          </a:xfrm>
          <a:solidFill>
            <a:srgbClr val="FFFFFF"/>
          </a:solidFill>
          <a:ln/>
        </p:spPr>
      </p:sp>
      <p:sp>
        <p:nvSpPr>
          <p:cNvPr id="269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6995" y="6842499"/>
            <a:ext cx="2785811" cy="6483577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93" tIns="45748" rIns="91493" bIns="45748"/>
          <a:lstStyle/>
          <a:p>
            <a:pPr eaLnBrk="1" hangingPunct="1">
              <a:spcBef>
                <a:spcPct val="0"/>
              </a:spcBef>
            </a:pPr>
            <a:endParaRPr lang="zh-TW" altLang="en-US" sz="2800" smtClean="0"/>
          </a:p>
        </p:txBody>
      </p:sp>
    </p:spTree>
    <p:extLst>
      <p:ext uri="{BB962C8B-B14F-4D97-AF65-F5344CB8AC3E}">
        <p14:creationId xmlns:p14="http://schemas.microsoft.com/office/powerpoint/2010/main" val="31596587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27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28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29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30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31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32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33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34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35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36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37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38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39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40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73425" y="511175"/>
            <a:ext cx="3402013" cy="2551113"/>
          </a:xfrm>
          <a:solidFill>
            <a:srgbClr val="FFFFFF"/>
          </a:solidFill>
          <a:ln/>
        </p:spPr>
      </p:sp>
      <p:sp>
        <p:nvSpPr>
          <p:cNvPr id="1740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28802" y="3232361"/>
            <a:ext cx="7284053" cy="3063838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81834" tIns="40915" rIns="81834" bIns="40915"/>
          <a:lstStyle/>
          <a:p>
            <a:pPr eaLnBrk="1" hangingPunct="1"/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791856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8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9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0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0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0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1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1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1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2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2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2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3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3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3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4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4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4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5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5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5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6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6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6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7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7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7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8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8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8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9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9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9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1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1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1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3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1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3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3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899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/>
              <a:pPr/>
              <a:t>2018/9/27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35007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/>
              <a:pPr/>
              <a:t>2018/9/27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6488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737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/>
              <a:pPr/>
              <a:t>2018/9/27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7243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/>
              <a:pPr/>
              <a:t>2018/9/27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387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151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15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/>
              <a:pPr/>
              <a:t>2018/9/27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74158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/>
              <a:pPr/>
              <a:t>2018/9/27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4936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/>
              <a:pPr/>
              <a:t>2018/9/27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895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13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/>
              <a:pPr/>
              <a:t>2018/9/27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2266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/>
              <a:pPr/>
              <a:t>2018/9/27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22793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/>
              <a:pPr/>
              <a:t>2018/9/27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2575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722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722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/>
              <a:pPr/>
              <a:t>2018/9/27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40920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92"/>
            <a:ext cx="9144000" cy="1316567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248" tIns="45621" rIns="91248" bIns="45621" rtlCol="0" anchor="ctr"/>
          <a:lstStyle/>
          <a:p>
            <a:pPr algn="ctr"/>
            <a:endParaRPr lang="fr-FR">
              <a:solidFill>
                <a:srgbClr val="5D5BA0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331577" y="1090466"/>
            <a:ext cx="6273030" cy="1376218"/>
          </a:xfrm>
          <a:noFill/>
        </p:spPr>
        <p:txBody>
          <a:bodyPr wrap="square" lIns="0" tIns="71854" bIns="71854" anchor="b">
            <a:spAutoFit/>
          </a:bodyPr>
          <a:lstStyle>
            <a:lvl1pPr algn="ctr">
              <a:defRPr sz="40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331577" y="2416825"/>
            <a:ext cx="6273030" cy="3360157"/>
          </a:xfrm>
        </p:spPr>
        <p:txBody>
          <a:bodyPr anchor="t">
            <a:noAutofit/>
          </a:bodyPr>
          <a:lstStyle>
            <a:lvl1pPr algn="l">
              <a:lnSpc>
                <a:spcPct val="80000"/>
              </a:lnSpc>
              <a:spcBef>
                <a:spcPts val="0"/>
              </a:spcBef>
              <a:defRPr sz="1300" b="0" i="0" spc="0">
                <a:solidFill>
                  <a:schemeClr val="tx1"/>
                </a:solidFill>
                <a:latin typeface="+mj-lt"/>
                <a:cs typeface="Calibri"/>
              </a:defRPr>
            </a:lvl1pPr>
            <a:lvl2pPr algn="l">
              <a:lnSpc>
                <a:spcPct val="80000"/>
              </a:lnSpc>
              <a:spcBef>
                <a:spcPts val="0"/>
              </a:spcBef>
              <a:defRPr sz="1100" i="0" spc="0">
                <a:latin typeface="+mn-lt"/>
                <a:cs typeface="Calibri"/>
              </a:defRPr>
            </a:lvl2pPr>
            <a:lvl3pPr marL="266150" indent="-90301" algn="ctr">
              <a:lnSpc>
                <a:spcPct val="90000"/>
              </a:lnSpc>
              <a:spcBef>
                <a:spcPts val="300"/>
              </a:spcBef>
              <a:buFont typeface="Arial"/>
              <a:buChar char="•"/>
              <a:defRPr sz="900" b="0" i="1">
                <a:latin typeface="+mj-lt"/>
                <a:cs typeface="Times New Roman" pitchFamily="18" charset="0"/>
              </a:defRPr>
            </a:lvl3pPr>
            <a:lvl4pPr marL="0" indent="0" algn="ctr">
              <a:lnSpc>
                <a:spcPct val="90000"/>
              </a:lnSpc>
              <a:spcBef>
                <a:spcPts val="300"/>
              </a:spcBef>
              <a:defRPr sz="1400">
                <a:latin typeface="+mn-lt"/>
              </a:defRPr>
            </a:lvl4pPr>
            <a:lvl5pPr marL="0" indent="0" algn="ctr">
              <a:lnSpc>
                <a:spcPct val="90000"/>
              </a:lnSpc>
              <a:spcBef>
                <a:spcPts val="300"/>
              </a:spcBef>
              <a:buNone/>
              <a:tabLst/>
              <a:defRPr i="1"/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2FD1D5-5773-467D-8D2E-C547ABDD422C}" type="slidenum">
              <a:rPr lang="fr-FR" smtClean="0">
                <a:solidFill>
                  <a:srgbClr val="191919"/>
                </a:solidFill>
              </a:rPr>
              <a:pPr/>
              <a:t>‹#›</a:t>
            </a:fld>
            <a:endParaRPr lang="fr-FR" dirty="0">
              <a:solidFill>
                <a:srgbClr val="191919"/>
              </a:solidFill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89344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25971222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456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6091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00"/>
            <a:ext cx="8266481" cy="369332"/>
          </a:xfrm>
        </p:spPr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5702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00"/>
            <a:ext cx="8266481" cy="369332"/>
          </a:xfrm>
        </p:spPr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6414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00"/>
            <a:ext cx="8266481" cy="369332"/>
          </a:xfrm>
        </p:spPr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2960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1546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14062959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3157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3157"/>
            <a:ext cx="2057400" cy="92333"/>
          </a:xfrm>
        </p:spPr>
        <p:txBody>
          <a:bodyPr/>
          <a:lstStyle>
            <a:lvl1pPr>
              <a:defRPr sz="6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2943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417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417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417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2382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456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9486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00"/>
            <a:ext cx="8266481" cy="369332"/>
          </a:xfrm>
        </p:spPr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056637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00"/>
            <a:ext cx="8266481" cy="369332"/>
          </a:xfrm>
        </p:spPr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3609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00"/>
            <a:ext cx="8266481" cy="369332"/>
          </a:xfrm>
        </p:spPr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65546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49428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1603571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3157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3157"/>
            <a:ext cx="2057400" cy="92333"/>
          </a:xfrm>
        </p:spPr>
        <p:txBody>
          <a:bodyPr/>
          <a:lstStyle>
            <a:lvl1pPr>
              <a:defRPr sz="6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8354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417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417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417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79472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452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1504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26071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90465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48412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68277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91495530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3153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3153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4088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413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413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413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05775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446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62702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29050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58691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23872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43343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112719399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3147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3147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1711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407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407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407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0569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436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47500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34078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6595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19413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16795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169207735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3137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3137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4933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397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397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397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08771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424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59140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96901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98532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79027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27300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194277093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3125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3125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5884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385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385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385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87277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410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94602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10450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2005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23934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8235542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87869003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3111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3111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938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371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371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371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6271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394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960781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01618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71995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18094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81174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212461390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3095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3095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3811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355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355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355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833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376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39225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31691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486767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754772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483762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369208756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3077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3077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8411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337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337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337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9220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356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303627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413727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652416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06260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89005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354071052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3057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3057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807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317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317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317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0592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334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972860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280181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889685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594957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346431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2699636650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3035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3035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6401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295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295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295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46449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310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89479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227279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30801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81671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786938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246091272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3011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3011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016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271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271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271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1306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284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922704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293333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834404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015640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5708128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2908151130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2985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2985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5308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245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245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245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5293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232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433679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039480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231801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503827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572071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3273282065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2933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2933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6447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193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193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193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0414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200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393533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567248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390533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2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301181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993727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3311359414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2901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2901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6754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161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161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161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28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168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494964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60770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101495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2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954476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3631260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888784394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2869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2869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3126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129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129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129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1342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134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935186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044932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625184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2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838867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6298051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232140392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2835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2835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158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095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095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095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6357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098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56432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334073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474739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2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449876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769167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3235057598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2799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2799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0644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059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059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059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3108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899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927953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587081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737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922641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372268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151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15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7683632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017960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162530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13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546286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633164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171486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722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722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143183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92"/>
            <a:ext cx="9144000" cy="1316567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248" tIns="45621" rIns="91248" bIns="45621" rtlCol="0" anchor="ctr"/>
          <a:lstStyle/>
          <a:p>
            <a:pPr algn="ctr"/>
            <a:endParaRPr lang="fr-FR">
              <a:solidFill>
                <a:srgbClr val="5D5BA0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331577" y="1090466"/>
            <a:ext cx="6273030" cy="1376218"/>
          </a:xfrm>
          <a:noFill/>
        </p:spPr>
        <p:txBody>
          <a:bodyPr wrap="square" lIns="0" tIns="71854" bIns="71854" anchor="b">
            <a:spAutoFit/>
          </a:bodyPr>
          <a:lstStyle>
            <a:lvl1pPr algn="ctr">
              <a:defRPr sz="40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331577" y="2416825"/>
            <a:ext cx="6273030" cy="3360157"/>
          </a:xfrm>
        </p:spPr>
        <p:txBody>
          <a:bodyPr anchor="t">
            <a:noAutofit/>
          </a:bodyPr>
          <a:lstStyle>
            <a:lvl1pPr algn="l">
              <a:lnSpc>
                <a:spcPct val="80000"/>
              </a:lnSpc>
              <a:spcBef>
                <a:spcPts val="0"/>
              </a:spcBef>
              <a:defRPr sz="1300" b="0" i="0" spc="0">
                <a:solidFill>
                  <a:schemeClr val="tx1"/>
                </a:solidFill>
                <a:latin typeface="+mj-lt"/>
                <a:cs typeface="Calibri"/>
              </a:defRPr>
            </a:lvl1pPr>
            <a:lvl2pPr algn="l">
              <a:lnSpc>
                <a:spcPct val="80000"/>
              </a:lnSpc>
              <a:spcBef>
                <a:spcPts val="0"/>
              </a:spcBef>
              <a:defRPr sz="1100" i="0" spc="0">
                <a:latin typeface="+mn-lt"/>
                <a:cs typeface="Calibri"/>
              </a:defRPr>
            </a:lvl2pPr>
            <a:lvl3pPr marL="266150" indent="-90301" algn="ctr">
              <a:lnSpc>
                <a:spcPct val="90000"/>
              </a:lnSpc>
              <a:spcBef>
                <a:spcPts val="300"/>
              </a:spcBef>
              <a:buFont typeface="Arial"/>
              <a:buChar char="•"/>
              <a:defRPr sz="900" b="0" i="1">
                <a:latin typeface="+mj-lt"/>
                <a:cs typeface="Times New Roman" pitchFamily="18" charset="0"/>
              </a:defRPr>
            </a:lvl3pPr>
            <a:lvl4pPr marL="0" indent="0" algn="ctr">
              <a:lnSpc>
                <a:spcPct val="90000"/>
              </a:lnSpc>
              <a:spcBef>
                <a:spcPts val="300"/>
              </a:spcBef>
              <a:defRPr sz="1400">
                <a:latin typeface="+mn-lt"/>
              </a:defRPr>
            </a:lvl4pPr>
            <a:lvl5pPr marL="0" indent="0" algn="ctr">
              <a:lnSpc>
                <a:spcPct val="90000"/>
              </a:lnSpc>
              <a:spcBef>
                <a:spcPts val="300"/>
              </a:spcBef>
              <a:buNone/>
              <a:tabLst/>
              <a:defRPr i="1"/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2FD1D5-5773-467D-8D2E-C547ABDD422C}" type="slidenum">
              <a:rPr lang="fr-FR" smtClean="0">
                <a:solidFill>
                  <a:srgbClr val="191919"/>
                </a:solidFill>
              </a:rPr>
              <a:pPr/>
              <a:t>‹#›</a:t>
            </a:fld>
            <a:endParaRPr lang="fr-FR" dirty="0">
              <a:solidFill>
                <a:srgbClr val="191919"/>
              </a:solidFill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809537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2968494626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062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192517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651205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745196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2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903627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2641945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3795521530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2763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2763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6053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023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023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023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1377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899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273422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072141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737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408371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087599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151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15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101811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35064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436174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13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585316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112061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6177104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722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722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332680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92"/>
            <a:ext cx="9144000" cy="1316567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248" tIns="45621" rIns="91248" bIns="45621" rtlCol="0" anchor="ctr"/>
          <a:lstStyle/>
          <a:p>
            <a:pPr algn="ctr"/>
            <a:endParaRPr lang="fr-FR">
              <a:solidFill>
                <a:srgbClr val="5D5BA0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331577" y="1090466"/>
            <a:ext cx="6273030" cy="1376218"/>
          </a:xfrm>
          <a:noFill/>
        </p:spPr>
        <p:txBody>
          <a:bodyPr wrap="square" lIns="0" tIns="71854" bIns="71854" anchor="b">
            <a:spAutoFit/>
          </a:bodyPr>
          <a:lstStyle>
            <a:lvl1pPr algn="ctr">
              <a:defRPr sz="40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331577" y="2416825"/>
            <a:ext cx="6273030" cy="3360157"/>
          </a:xfrm>
        </p:spPr>
        <p:txBody>
          <a:bodyPr anchor="t">
            <a:noAutofit/>
          </a:bodyPr>
          <a:lstStyle>
            <a:lvl1pPr algn="l">
              <a:lnSpc>
                <a:spcPct val="80000"/>
              </a:lnSpc>
              <a:spcBef>
                <a:spcPts val="0"/>
              </a:spcBef>
              <a:defRPr sz="1300" b="0" i="0" spc="0">
                <a:solidFill>
                  <a:schemeClr val="tx1"/>
                </a:solidFill>
                <a:latin typeface="+mj-lt"/>
                <a:cs typeface="Calibri"/>
              </a:defRPr>
            </a:lvl1pPr>
            <a:lvl2pPr algn="l">
              <a:lnSpc>
                <a:spcPct val="80000"/>
              </a:lnSpc>
              <a:spcBef>
                <a:spcPts val="0"/>
              </a:spcBef>
              <a:defRPr sz="1100" i="0" spc="0">
                <a:latin typeface="+mn-lt"/>
                <a:cs typeface="Calibri"/>
              </a:defRPr>
            </a:lvl2pPr>
            <a:lvl3pPr marL="266150" indent="-90301" algn="ctr">
              <a:lnSpc>
                <a:spcPct val="90000"/>
              </a:lnSpc>
              <a:spcBef>
                <a:spcPts val="300"/>
              </a:spcBef>
              <a:buFont typeface="Arial"/>
              <a:buChar char="•"/>
              <a:defRPr sz="900" b="0" i="1">
                <a:latin typeface="+mj-lt"/>
                <a:cs typeface="Times New Roman" pitchFamily="18" charset="0"/>
              </a:defRPr>
            </a:lvl3pPr>
            <a:lvl4pPr marL="0" indent="0" algn="ctr">
              <a:lnSpc>
                <a:spcPct val="90000"/>
              </a:lnSpc>
              <a:spcBef>
                <a:spcPts val="300"/>
              </a:spcBef>
              <a:defRPr sz="1400">
                <a:latin typeface="+mn-lt"/>
              </a:defRPr>
            </a:lvl4pPr>
            <a:lvl5pPr marL="0" indent="0" algn="ctr">
              <a:lnSpc>
                <a:spcPct val="90000"/>
              </a:lnSpc>
              <a:spcBef>
                <a:spcPts val="300"/>
              </a:spcBef>
              <a:buNone/>
              <a:tabLst/>
              <a:defRPr i="1"/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2FD1D5-5773-467D-8D2E-C547ABDD422C}" type="slidenum">
              <a:rPr lang="fr-FR" smtClean="0">
                <a:solidFill>
                  <a:srgbClr val="191919"/>
                </a:solidFill>
              </a:rPr>
              <a:pPr/>
              <a:t>‹#›</a:t>
            </a:fld>
            <a:endParaRPr lang="fr-FR" dirty="0">
              <a:solidFill>
                <a:srgbClr val="191919"/>
              </a:solidFill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8260804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79225221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022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663255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4258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2170685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2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214814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4862322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186274898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2723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2723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2013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7983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7983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7983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3392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5.xml"/><Relationship Id="rId9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5" Type="http://schemas.openxmlformats.org/officeDocument/2006/relationships/slideLayout" Target="../slideLayouts/slideLayout34.xml"/><Relationship Id="rId4" Type="http://schemas.openxmlformats.org/officeDocument/2006/relationships/slideLayout" Target="../slideLayouts/slideLayout33.xml"/><Relationship Id="rId9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Relationship Id="rId9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9.xml"/><Relationship Id="rId9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7.xml"/><Relationship Id="rId9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.xml"/><Relationship Id="rId3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8.xml"/><Relationship Id="rId2" Type="http://schemas.openxmlformats.org/officeDocument/2006/relationships/slideLayout" Target="../slideLayouts/slideLayout63.xml"/><Relationship Id="rId1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5.xml"/><Relationship Id="rId9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5" Type="http://schemas.openxmlformats.org/officeDocument/2006/relationships/slideLayout" Target="../slideLayouts/slideLayout74.xml"/><Relationship Id="rId4" Type="http://schemas.openxmlformats.org/officeDocument/2006/relationships/slideLayout" Target="../slideLayouts/slideLayout73.xml"/><Relationship Id="rId9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5" Type="http://schemas.openxmlformats.org/officeDocument/2006/relationships/slideLayout" Target="../slideLayouts/slideLayout82.xml"/><Relationship Id="rId4" Type="http://schemas.openxmlformats.org/officeDocument/2006/relationships/slideLayout" Target="../slideLayouts/slideLayout81.xml"/><Relationship Id="rId9" Type="http://schemas.openxmlformats.org/officeDocument/2006/relationships/theme" Target="../theme/theme10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3.xml"/><Relationship Id="rId3" Type="http://schemas.openxmlformats.org/officeDocument/2006/relationships/slideLayout" Target="../slideLayouts/slideLayout88.xml"/><Relationship Id="rId7" Type="http://schemas.openxmlformats.org/officeDocument/2006/relationships/slideLayout" Target="../slideLayouts/slideLayout92.xml"/><Relationship Id="rId2" Type="http://schemas.openxmlformats.org/officeDocument/2006/relationships/slideLayout" Target="../slideLayouts/slideLayout87.xml"/><Relationship Id="rId1" Type="http://schemas.openxmlformats.org/officeDocument/2006/relationships/slideLayout" Target="../slideLayouts/slideLayout86.xml"/><Relationship Id="rId6" Type="http://schemas.openxmlformats.org/officeDocument/2006/relationships/slideLayout" Target="../slideLayouts/slideLayout91.xml"/><Relationship Id="rId5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9.xml"/><Relationship Id="rId9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1.xml"/><Relationship Id="rId3" Type="http://schemas.openxmlformats.org/officeDocument/2006/relationships/slideLayout" Target="../slideLayouts/slideLayout96.xml"/><Relationship Id="rId7" Type="http://schemas.openxmlformats.org/officeDocument/2006/relationships/slideLayout" Target="../slideLayouts/slideLayout100.xml"/><Relationship Id="rId2" Type="http://schemas.openxmlformats.org/officeDocument/2006/relationships/slideLayout" Target="../slideLayouts/slideLayout95.xml"/><Relationship Id="rId1" Type="http://schemas.openxmlformats.org/officeDocument/2006/relationships/slideLayout" Target="../slideLayouts/slideLayout94.xml"/><Relationship Id="rId6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7.xml"/><Relationship Id="rId9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9.xml"/><Relationship Id="rId3" Type="http://schemas.openxmlformats.org/officeDocument/2006/relationships/slideLayout" Target="../slideLayouts/slideLayout104.xml"/><Relationship Id="rId7" Type="http://schemas.openxmlformats.org/officeDocument/2006/relationships/slideLayout" Target="../slideLayouts/slideLayout108.xml"/><Relationship Id="rId2" Type="http://schemas.openxmlformats.org/officeDocument/2006/relationships/slideLayout" Target="../slideLayouts/slideLayout103.xml"/><Relationship Id="rId1" Type="http://schemas.openxmlformats.org/officeDocument/2006/relationships/slideLayout" Target="../slideLayouts/slideLayout102.xml"/><Relationship Id="rId6" Type="http://schemas.openxmlformats.org/officeDocument/2006/relationships/slideLayout" Target="../slideLayouts/slideLayout107.xml"/><Relationship Id="rId5" Type="http://schemas.openxmlformats.org/officeDocument/2006/relationships/slideLayout" Target="../slideLayouts/slideLayout106.xml"/><Relationship Id="rId4" Type="http://schemas.openxmlformats.org/officeDocument/2006/relationships/slideLayout" Target="../slideLayouts/slideLayout105.xml"/><Relationship Id="rId9" Type="http://schemas.openxmlformats.org/officeDocument/2006/relationships/theme" Target="../theme/theme13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7.xml"/><Relationship Id="rId3" Type="http://schemas.openxmlformats.org/officeDocument/2006/relationships/slideLayout" Target="../slideLayouts/slideLayout112.xml"/><Relationship Id="rId7" Type="http://schemas.openxmlformats.org/officeDocument/2006/relationships/slideLayout" Target="../slideLayouts/slideLayout116.xml"/><Relationship Id="rId2" Type="http://schemas.openxmlformats.org/officeDocument/2006/relationships/slideLayout" Target="../slideLayouts/slideLayout111.xml"/><Relationship Id="rId1" Type="http://schemas.openxmlformats.org/officeDocument/2006/relationships/slideLayout" Target="../slideLayouts/slideLayout110.xml"/><Relationship Id="rId6" Type="http://schemas.openxmlformats.org/officeDocument/2006/relationships/slideLayout" Target="../slideLayouts/slideLayout115.xml"/><Relationship Id="rId5" Type="http://schemas.openxmlformats.org/officeDocument/2006/relationships/slideLayout" Target="../slideLayouts/slideLayout114.xml"/><Relationship Id="rId4" Type="http://schemas.openxmlformats.org/officeDocument/2006/relationships/slideLayout" Target="../slideLayouts/slideLayout113.xml"/><Relationship Id="rId9" Type="http://schemas.openxmlformats.org/officeDocument/2006/relationships/theme" Target="../theme/theme14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5.xml"/><Relationship Id="rId3" Type="http://schemas.openxmlformats.org/officeDocument/2006/relationships/slideLayout" Target="../slideLayouts/slideLayout120.xml"/><Relationship Id="rId7" Type="http://schemas.openxmlformats.org/officeDocument/2006/relationships/slideLayout" Target="../slideLayouts/slideLayout124.xml"/><Relationship Id="rId2" Type="http://schemas.openxmlformats.org/officeDocument/2006/relationships/slideLayout" Target="../slideLayouts/slideLayout119.xml"/><Relationship Id="rId1" Type="http://schemas.openxmlformats.org/officeDocument/2006/relationships/slideLayout" Target="../slideLayouts/slideLayout118.xml"/><Relationship Id="rId6" Type="http://schemas.openxmlformats.org/officeDocument/2006/relationships/slideLayout" Target="../slideLayouts/slideLayout123.xml"/><Relationship Id="rId5" Type="http://schemas.openxmlformats.org/officeDocument/2006/relationships/slideLayout" Target="../slideLayouts/slideLayout122.xml"/><Relationship Id="rId4" Type="http://schemas.openxmlformats.org/officeDocument/2006/relationships/slideLayout" Target="../slideLayouts/slideLayout121.xml"/><Relationship Id="rId9" Type="http://schemas.openxmlformats.org/officeDocument/2006/relationships/theme" Target="../theme/theme15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3.xml"/><Relationship Id="rId3" Type="http://schemas.openxmlformats.org/officeDocument/2006/relationships/slideLayout" Target="../slideLayouts/slideLayout128.xml"/><Relationship Id="rId7" Type="http://schemas.openxmlformats.org/officeDocument/2006/relationships/slideLayout" Target="../slideLayouts/slideLayout132.xml"/><Relationship Id="rId2" Type="http://schemas.openxmlformats.org/officeDocument/2006/relationships/slideLayout" Target="../slideLayouts/slideLayout127.xml"/><Relationship Id="rId1" Type="http://schemas.openxmlformats.org/officeDocument/2006/relationships/slideLayout" Target="../slideLayouts/slideLayout126.xml"/><Relationship Id="rId6" Type="http://schemas.openxmlformats.org/officeDocument/2006/relationships/slideLayout" Target="../slideLayouts/slideLayout131.xml"/><Relationship Id="rId5" Type="http://schemas.openxmlformats.org/officeDocument/2006/relationships/slideLayout" Target="../slideLayouts/slideLayout130.xml"/><Relationship Id="rId4" Type="http://schemas.openxmlformats.org/officeDocument/2006/relationships/slideLayout" Target="../slideLayouts/slideLayout129.xml"/><Relationship Id="rId9" Type="http://schemas.openxmlformats.org/officeDocument/2006/relationships/theme" Target="../theme/theme16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1.xml"/><Relationship Id="rId3" Type="http://schemas.openxmlformats.org/officeDocument/2006/relationships/slideLayout" Target="../slideLayouts/slideLayout136.xml"/><Relationship Id="rId7" Type="http://schemas.openxmlformats.org/officeDocument/2006/relationships/slideLayout" Target="../slideLayouts/slideLayout140.xml"/><Relationship Id="rId2" Type="http://schemas.openxmlformats.org/officeDocument/2006/relationships/slideLayout" Target="../slideLayouts/slideLayout135.xml"/><Relationship Id="rId1" Type="http://schemas.openxmlformats.org/officeDocument/2006/relationships/slideLayout" Target="../slideLayouts/slideLayout134.xml"/><Relationship Id="rId6" Type="http://schemas.openxmlformats.org/officeDocument/2006/relationships/slideLayout" Target="../slideLayouts/slideLayout139.xml"/><Relationship Id="rId5" Type="http://schemas.openxmlformats.org/officeDocument/2006/relationships/slideLayout" Target="../slideLayouts/slideLayout138.xml"/><Relationship Id="rId4" Type="http://schemas.openxmlformats.org/officeDocument/2006/relationships/slideLayout" Target="../slideLayouts/slideLayout137.xml"/><Relationship Id="rId9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9.xml"/><Relationship Id="rId3" Type="http://schemas.openxmlformats.org/officeDocument/2006/relationships/slideLayout" Target="../slideLayouts/slideLayout144.xml"/><Relationship Id="rId7" Type="http://schemas.openxmlformats.org/officeDocument/2006/relationships/slideLayout" Target="../slideLayouts/slideLayout148.xml"/><Relationship Id="rId2" Type="http://schemas.openxmlformats.org/officeDocument/2006/relationships/slideLayout" Target="../slideLayouts/slideLayout143.xml"/><Relationship Id="rId1" Type="http://schemas.openxmlformats.org/officeDocument/2006/relationships/slideLayout" Target="../slideLayouts/slideLayout142.xml"/><Relationship Id="rId6" Type="http://schemas.openxmlformats.org/officeDocument/2006/relationships/slideLayout" Target="../slideLayouts/slideLayout147.xml"/><Relationship Id="rId5" Type="http://schemas.openxmlformats.org/officeDocument/2006/relationships/slideLayout" Target="../slideLayouts/slideLayout146.xml"/><Relationship Id="rId4" Type="http://schemas.openxmlformats.org/officeDocument/2006/relationships/slideLayout" Target="../slideLayouts/slideLayout145.xml"/><Relationship Id="rId9" Type="http://schemas.openxmlformats.org/officeDocument/2006/relationships/theme" Target="../theme/theme18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7.xml"/><Relationship Id="rId3" Type="http://schemas.openxmlformats.org/officeDocument/2006/relationships/slideLayout" Target="../slideLayouts/slideLayout152.xml"/><Relationship Id="rId7" Type="http://schemas.openxmlformats.org/officeDocument/2006/relationships/slideLayout" Target="../slideLayouts/slideLayout156.xml"/><Relationship Id="rId2" Type="http://schemas.openxmlformats.org/officeDocument/2006/relationships/slideLayout" Target="../slideLayouts/slideLayout151.xml"/><Relationship Id="rId1" Type="http://schemas.openxmlformats.org/officeDocument/2006/relationships/slideLayout" Target="../slideLayouts/slideLayout150.xml"/><Relationship Id="rId6" Type="http://schemas.openxmlformats.org/officeDocument/2006/relationships/slideLayout" Target="../slideLayouts/slideLayout155.xml"/><Relationship Id="rId5" Type="http://schemas.openxmlformats.org/officeDocument/2006/relationships/slideLayout" Target="../slideLayouts/slideLayout154.xml"/><Relationship Id="rId4" Type="http://schemas.openxmlformats.org/officeDocument/2006/relationships/slideLayout" Target="../slideLayouts/slideLayout153.xml"/><Relationship Id="rId9" Type="http://schemas.openxmlformats.org/officeDocument/2006/relationships/theme" Target="../theme/theme19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5.xml"/><Relationship Id="rId13" Type="http://schemas.openxmlformats.org/officeDocument/2006/relationships/slideLayout" Target="../slideLayouts/slideLayout170.xml"/><Relationship Id="rId3" Type="http://schemas.openxmlformats.org/officeDocument/2006/relationships/slideLayout" Target="../slideLayouts/slideLayout160.xml"/><Relationship Id="rId7" Type="http://schemas.openxmlformats.org/officeDocument/2006/relationships/slideLayout" Target="../slideLayouts/slideLayout164.xml"/><Relationship Id="rId12" Type="http://schemas.openxmlformats.org/officeDocument/2006/relationships/slideLayout" Target="../slideLayouts/slideLayout169.xml"/><Relationship Id="rId2" Type="http://schemas.openxmlformats.org/officeDocument/2006/relationships/slideLayout" Target="../slideLayouts/slideLayout159.xml"/><Relationship Id="rId1" Type="http://schemas.openxmlformats.org/officeDocument/2006/relationships/slideLayout" Target="../slideLayouts/slideLayout158.xml"/><Relationship Id="rId6" Type="http://schemas.openxmlformats.org/officeDocument/2006/relationships/slideLayout" Target="../slideLayouts/slideLayout163.xml"/><Relationship Id="rId11" Type="http://schemas.openxmlformats.org/officeDocument/2006/relationships/slideLayout" Target="../slideLayouts/slideLayout168.xml"/><Relationship Id="rId5" Type="http://schemas.openxmlformats.org/officeDocument/2006/relationships/slideLayout" Target="../slideLayouts/slideLayout162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67.xml"/><Relationship Id="rId4" Type="http://schemas.openxmlformats.org/officeDocument/2006/relationships/slideLayout" Target="../slideLayouts/slideLayout161.xml"/><Relationship Id="rId9" Type="http://schemas.openxmlformats.org/officeDocument/2006/relationships/slideLayout" Target="../slideLayouts/slideLayout166.xml"/><Relationship Id="rId14" Type="http://schemas.openxmlformats.org/officeDocument/2006/relationships/theme" Target="../theme/theme20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8.xml"/><Relationship Id="rId3" Type="http://schemas.openxmlformats.org/officeDocument/2006/relationships/slideLayout" Target="../slideLayouts/slideLayout173.xml"/><Relationship Id="rId7" Type="http://schemas.openxmlformats.org/officeDocument/2006/relationships/slideLayout" Target="../slideLayouts/slideLayout177.xml"/><Relationship Id="rId2" Type="http://schemas.openxmlformats.org/officeDocument/2006/relationships/slideLayout" Target="../slideLayouts/slideLayout172.xml"/><Relationship Id="rId1" Type="http://schemas.openxmlformats.org/officeDocument/2006/relationships/slideLayout" Target="../slideLayouts/slideLayout171.xml"/><Relationship Id="rId6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74.xml"/><Relationship Id="rId9" Type="http://schemas.openxmlformats.org/officeDocument/2006/relationships/theme" Target="../theme/theme21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6.xml"/><Relationship Id="rId13" Type="http://schemas.openxmlformats.org/officeDocument/2006/relationships/slideLayout" Target="../slideLayouts/slideLayout191.xml"/><Relationship Id="rId3" Type="http://schemas.openxmlformats.org/officeDocument/2006/relationships/slideLayout" Target="../slideLayouts/slideLayout181.xml"/><Relationship Id="rId7" Type="http://schemas.openxmlformats.org/officeDocument/2006/relationships/slideLayout" Target="../slideLayouts/slideLayout185.xml"/><Relationship Id="rId12" Type="http://schemas.openxmlformats.org/officeDocument/2006/relationships/slideLayout" Target="../slideLayouts/slideLayout190.xml"/><Relationship Id="rId2" Type="http://schemas.openxmlformats.org/officeDocument/2006/relationships/slideLayout" Target="../slideLayouts/slideLayout180.xml"/><Relationship Id="rId1" Type="http://schemas.openxmlformats.org/officeDocument/2006/relationships/slideLayout" Target="../slideLayouts/slideLayout179.xml"/><Relationship Id="rId6" Type="http://schemas.openxmlformats.org/officeDocument/2006/relationships/slideLayout" Target="../slideLayouts/slideLayout184.xml"/><Relationship Id="rId11" Type="http://schemas.openxmlformats.org/officeDocument/2006/relationships/slideLayout" Target="../slideLayouts/slideLayout189.xml"/><Relationship Id="rId5" Type="http://schemas.openxmlformats.org/officeDocument/2006/relationships/slideLayout" Target="../slideLayouts/slideLayout183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88.xml"/><Relationship Id="rId4" Type="http://schemas.openxmlformats.org/officeDocument/2006/relationships/slideLayout" Target="../slideLayouts/slideLayout182.xml"/><Relationship Id="rId9" Type="http://schemas.openxmlformats.org/officeDocument/2006/relationships/slideLayout" Target="../slideLayouts/slideLayout187.xml"/><Relationship Id="rId14" Type="http://schemas.openxmlformats.org/officeDocument/2006/relationships/theme" Target="../theme/theme22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9.xml"/><Relationship Id="rId3" Type="http://schemas.openxmlformats.org/officeDocument/2006/relationships/slideLayout" Target="../slideLayouts/slideLayout194.xml"/><Relationship Id="rId7" Type="http://schemas.openxmlformats.org/officeDocument/2006/relationships/slideLayout" Target="../slideLayouts/slideLayout198.xml"/><Relationship Id="rId2" Type="http://schemas.openxmlformats.org/officeDocument/2006/relationships/slideLayout" Target="../slideLayouts/slideLayout193.xml"/><Relationship Id="rId1" Type="http://schemas.openxmlformats.org/officeDocument/2006/relationships/slideLayout" Target="../slideLayouts/slideLayout192.xml"/><Relationship Id="rId6" Type="http://schemas.openxmlformats.org/officeDocument/2006/relationships/slideLayout" Target="../slideLayouts/slideLayout197.xml"/><Relationship Id="rId5" Type="http://schemas.openxmlformats.org/officeDocument/2006/relationships/slideLayout" Target="../slideLayouts/slideLayout196.xml"/><Relationship Id="rId4" Type="http://schemas.openxmlformats.org/officeDocument/2006/relationships/slideLayout" Target="../slideLayouts/slideLayout195.xml"/><Relationship Id="rId9" Type="http://schemas.openxmlformats.org/officeDocument/2006/relationships/theme" Target="../theme/theme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8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96045-7C4F-4DF6-AD69-92559AA08EB5}" type="datetimeFigureOut">
              <a:rPr lang="zh-TW" altLang="en-US" smtClean="0"/>
              <a:pPr/>
              <a:t>2018/9/27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82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8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05172-9D1B-4EC8-900C-962FD9CACBC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107722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3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8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34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416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416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416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2552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8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34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416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416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416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418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8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34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412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412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412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0874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8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34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406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406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406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983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8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34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396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396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396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70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8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34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384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384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384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487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8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34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370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370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370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824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8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34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354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354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354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190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8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34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336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336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336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4473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8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34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316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316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316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815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8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34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294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294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294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741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8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34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270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270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270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5485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89" y="326957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25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244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244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244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577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65" y="32690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01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192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192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192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130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92" r:id="rId2"/>
    <p:sldLayoutId id="2147483793" r:id="rId3"/>
    <p:sldLayoutId id="2147483794" r:id="rId4"/>
    <p:sldLayoutId id="2147483795" r:id="rId5"/>
    <p:sldLayoutId id="2147483796" r:id="rId6"/>
    <p:sldLayoutId id="2147483797" r:id="rId7"/>
    <p:sldLayoutId id="2147483798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65" y="32690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01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160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160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160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862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65" y="32690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01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128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128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128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567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65" y="32690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01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094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094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094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258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65" y="32690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01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058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058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058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238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  <p:sldLayoutId id="2147483828" r:id="rId2"/>
    <p:sldLayoutId id="2147483829" r:id="rId3"/>
    <p:sldLayoutId id="2147483830" r:id="rId4"/>
    <p:sldLayoutId id="2147483831" r:id="rId5"/>
    <p:sldLayoutId id="2147483832" r:id="rId6"/>
    <p:sldLayoutId id="2147483833" r:id="rId7"/>
    <p:sldLayoutId id="2147483834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8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82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8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6022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6" r:id="rId1"/>
    <p:sldLayoutId id="2147483837" r:id="rId2"/>
    <p:sldLayoutId id="2147483838" r:id="rId3"/>
    <p:sldLayoutId id="2147483839" r:id="rId4"/>
    <p:sldLayoutId id="2147483840" r:id="rId5"/>
    <p:sldLayoutId id="2147483841" r:id="rId6"/>
    <p:sldLayoutId id="2147483842" r:id="rId7"/>
    <p:sldLayoutId id="2147483843" r:id="rId8"/>
    <p:sldLayoutId id="2147483844" r:id="rId9"/>
    <p:sldLayoutId id="2147483845" r:id="rId10"/>
    <p:sldLayoutId id="2147483846" r:id="rId11"/>
    <p:sldLayoutId id="2147483847" r:id="rId12"/>
    <p:sldLayoutId id="2147483848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65" y="32690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01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022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022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022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438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0" r:id="rId1"/>
    <p:sldLayoutId id="2147483851" r:id="rId2"/>
    <p:sldLayoutId id="2147483852" r:id="rId3"/>
    <p:sldLayoutId id="2147483853" r:id="rId4"/>
    <p:sldLayoutId id="2147483854" r:id="rId5"/>
    <p:sldLayoutId id="2147483855" r:id="rId6"/>
    <p:sldLayoutId id="2147483856" r:id="rId7"/>
    <p:sldLayoutId id="2147483857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8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82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8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7905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9" r:id="rId1"/>
    <p:sldLayoutId id="2147483860" r:id="rId2"/>
    <p:sldLayoutId id="2147483861" r:id="rId3"/>
    <p:sldLayoutId id="2147483862" r:id="rId4"/>
    <p:sldLayoutId id="2147483863" r:id="rId5"/>
    <p:sldLayoutId id="2147483864" r:id="rId6"/>
    <p:sldLayoutId id="2147483865" r:id="rId7"/>
    <p:sldLayoutId id="2147483866" r:id="rId8"/>
    <p:sldLayoutId id="2147483867" r:id="rId9"/>
    <p:sldLayoutId id="2147483868" r:id="rId10"/>
    <p:sldLayoutId id="2147483869" r:id="rId11"/>
    <p:sldLayoutId id="2147483870" r:id="rId12"/>
    <p:sldLayoutId id="214748387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65" y="32690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01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82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82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82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399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3" r:id="rId1"/>
    <p:sldLayoutId id="2147483874" r:id="rId2"/>
    <p:sldLayoutId id="2147483875" r:id="rId3"/>
    <p:sldLayoutId id="2147483876" r:id="rId4"/>
    <p:sldLayoutId id="2147483877" r:id="rId5"/>
    <p:sldLayoutId id="2147483878" r:id="rId6"/>
    <p:sldLayoutId id="2147483879" r:id="rId7"/>
    <p:sldLayoutId id="2147483880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8.jp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0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10" Type="http://schemas.openxmlformats.org/officeDocument/2006/relationships/image" Target="../media/image35.jpeg"/><Relationship Id="rId4" Type="http://schemas.openxmlformats.org/officeDocument/2006/relationships/image" Target="../media/image29.jpeg"/><Relationship Id="rId9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9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5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8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9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98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8.xml"/><Relationship Id="rId6" Type="http://schemas.openxmlformats.org/officeDocument/2006/relationships/image" Target="../media/image49.jpg"/><Relationship Id="rId5" Type="http://schemas.openxmlformats.org/officeDocument/2006/relationships/image" Target="../media/image48.jpeg"/><Relationship Id="rId4" Type="http://schemas.openxmlformats.org/officeDocument/2006/relationships/image" Target="../media/image47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2.jpeg"/><Relationship Id="rId7" Type="http://schemas.openxmlformats.org/officeDocument/2006/relationships/image" Target="../media/image5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6.xml"/><Relationship Id="rId6" Type="http://schemas.openxmlformats.org/officeDocument/2006/relationships/image" Target="../media/image54.jpg"/><Relationship Id="rId5" Type="http://schemas.openxmlformats.org/officeDocument/2006/relationships/image" Target="../media/image53.jpeg"/><Relationship Id="rId4" Type="http://schemas.openxmlformats.org/officeDocument/2006/relationships/image" Target="../media/image50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59.xml"/><Relationship Id="rId4" Type="http://schemas.openxmlformats.org/officeDocument/2006/relationships/image" Target="../media/image6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3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46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image" Target="../media/image65.jpeg"/><Relationship Id="rId7" Type="http://schemas.openxmlformats.org/officeDocument/2006/relationships/image" Target="../media/image6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10" Type="http://schemas.openxmlformats.org/officeDocument/2006/relationships/image" Target="../media/image72.jpeg"/><Relationship Id="rId4" Type="http://schemas.openxmlformats.org/officeDocument/2006/relationships/image" Target="../media/image66.jpeg"/><Relationship Id="rId9" Type="http://schemas.openxmlformats.org/officeDocument/2006/relationships/image" Target="../media/image71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3.jpeg"/><Relationship Id="rId7" Type="http://schemas.openxmlformats.org/officeDocument/2006/relationships/image" Target="../media/image7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Relationship Id="rId9" Type="http://schemas.openxmlformats.org/officeDocument/2006/relationships/image" Target="../media/image7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3.jpeg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7" Type="http://schemas.openxmlformats.org/officeDocument/2006/relationships/image" Target="../media/image8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7.jpeg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png"/><Relationship Id="rId4" Type="http://schemas.openxmlformats.org/officeDocument/2006/relationships/image" Target="../media/image90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5.jpeg"/><Relationship Id="rId4" Type="http://schemas.openxmlformats.org/officeDocument/2006/relationships/image" Target="../media/image9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9.png"/><Relationship Id="rId4" Type="http://schemas.openxmlformats.org/officeDocument/2006/relationships/image" Target="../media/image9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2.png"/><Relationship Id="rId4" Type="http://schemas.openxmlformats.org/officeDocument/2006/relationships/image" Target="../media/image10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7" Type="http://schemas.openxmlformats.org/officeDocument/2006/relationships/image" Target="../media/image10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8.png"/><Relationship Id="rId5" Type="http://schemas.openxmlformats.org/officeDocument/2006/relationships/image" Target="../media/image107.png"/><Relationship Id="rId4" Type="http://schemas.openxmlformats.org/officeDocument/2006/relationships/image" Target="../media/image10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2.emf"/><Relationship Id="rId5" Type="http://schemas.openxmlformats.org/officeDocument/2006/relationships/oleObject" Target="../embeddings/Microsoft_Excel_97-2003_Worksheet1.xls"/><Relationship Id="rId4" Type="http://schemas.openxmlformats.org/officeDocument/2006/relationships/oleObject" Target="../embeddings/oleObject1.bin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11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Microsoft_Excel_97-2003_Worksheet2.xls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0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484784"/>
            <a:ext cx="2952328" cy="2753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817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14"/>
          <p:cNvSpPr>
            <a:spLocks noChangeArrowheads="1"/>
          </p:cNvSpPr>
          <p:nvPr/>
        </p:nvSpPr>
        <p:spPr bwMode="auto">
          <a:xfrm>
            <a:off x="539591" y="4174048"/>
            <a:ext cx="8064895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zh-TW" alt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推動在地文藝復興，體現文化奢華與美學</a:t>
            </a:r>
            <a:endParaRPr lang="en-US" altLang="zh-TW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zh-TW" sz="2000" dirty="0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持續跨界、跨國、跨領域合作</a:t>
            </a:r>
            <a:endParaRPr lang="en-US" altLang="zh-TW" sz="2000" dirty="0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zh-TW" sz="2000" dirty="0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zh-TW" sz="2000" dirty="0">
                <a:solidFill>
                  <a:schemeClr val="bg1"/>
                </a:solidFill>
              </a:rPr>
              <a:t>把世界最好的帶進台灣，把台灣最好的帶給世界</a:t>
            </a:r>
            <a:endParaRPr lang="zh-TW" altLang="en-US" dirty="0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268" name="文字方塊 7"/>
          <p:cNvSpPr txBox="1">
            <a:spLocks noChangeArrowheads="1"/>
          </p:cNvSpPr>
          <p:nvPr/>
        </p:nvSpPr>
        <p:spPr bwMode="auto">
          <a:xfrm>
            <a:off x="3707904" y="3573023"/>
            <a:ext cx="14157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zh-TW" alt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集團宗旨</a:t>
            </a:r>
            <a:endParaRPr lang="zh-TW" alt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3492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8738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4572001" y="5301682"/>
            <a:ext cx="12618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餐飲經營管理</a:t>
            </a:r>
            <a:endParaRPr lang="en-US" altLang="zh-TW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87906" y="5281937"/>
            <a:ext cx="12618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旅館經營管理</a:t>
            </a:r>
            <a:endParaRPr lang="en-US" altLang="zh-TW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236359" y="5301682"/>
            <a:ext cx="180049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零售與速食連鎖事業</a:t>
            </a:r>
            <a:endParaRPr lang="en-US" altLang="zh-TW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87905" y="1220563"/>
            <a:ext cx="71565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晶華國際酒店集團成立於</a:t>
            </a:r>
            <a:r>
              <a:rPr lang="en-US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1990</a:t>
            </a:r>
            <a:r>
              <a:rPr lang="zh-TW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年，爲亞洲首屈一指的酒店營運管理集團，同時也是台灣相關産業界、股票上市公司中的領導品牌</a:t>
            </a:r>
            <a:r>
              <a:rPr lang="zh-TW" altLang="zh-TW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r>
              <a:rPr lang="zh-TW" alt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旗</a:t>
            </a:r>
            <a:r>
              <a:rPr lang="zh-TW" alt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下的事業群橫跨三個</a:t>
            </a:r>
            <a:r>
              <a:rPr lang="zh-TW" alt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領域，包括</a:t>
            </a:r>
            <a:r>
              <a:rPr lang="zh-TW" altLang="en-US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旅館經營管理</a:t>
            </a:r>
            <a:r>
              <a:rPr lang="zh-TW" alt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zh-TW" altLang="en-US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餐飲經營管理</a:t>
            </a:r>
            <a:r>
              <a:rPr lang="zh-TW" alt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，以及</a:t>
            </a:r>
            <a:r>
              <a:rPr lang="zh-TW" altLang="en-US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零售與速食連鎖事業</a:t>
            </a:r>
            <a:r>
              <a:rPr lang="zh-TW" alt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TW" alt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ãéç¾æ¨ãçåçæå°çµæ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890" y="3026744"/>
            <a:ext cx="1928843" cy="1928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圖片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003325"/>
            <a:ext cx="3563888" cy="2071292"/>
          </a:xfrm>
          <a:prstGeom prst="rect">
            <a:avLst/>
          </a:prstGeom>
        </p:spPr>
      </p:pic>
      <p:pic>
        <p:nvPicPr>
          <p:cNvPr id="17" name="圖片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22" y="3003325"/>
            <a:ext cx="3107117" cy="2071292"/>
          </a:xfrm>
          <a:prstGeom prst="rect">
            <a:avLst/>
          </a:prstGeom>
        </p:spPr>
      </p:pic>
      <p:sp>
        <p:nvSpPr>
          <p:cNvPr id="20" name="矩形 19"/>
          <p:cNvSpPr/>
          <p:nvPr/>
        </p:nvSpPr>
        <p:spPr>
          <a:xfrm>
            <a:off x="611560" y="263631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事業版圖</a:t>
            </a:r>
            <a:endParaRPr lang="zh-TW" alt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124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3" name="Rectangle 15"/>
          <p:cNvSpPr>
            <a:spLocks noChangeArrowheads="1"/>
          </p:cNvSpPr>
          <p:nvPr/>
        </p:nvSpPr>
        <p:spPr bwMode="auto">
          <a:xfrm>
            <a:off x="425997" y="1361425"/>
            <a:ext cx="2057400" cy="381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zh-TW" altLang="en-US" sz="1600" dirty="0">
                <a:solidFill>
                  <a:prstClr val="white"/>
                </a:solidFill>
              </a:rPr>
              <a:t>     </a:t>
            </a:r>
            <a:r>
              <a:rPr lang="en-US" altLang="zh-TW" sz="1600" dirty="0">
                <a:solidFill>
                  <a:prstClr val="white"/>
                </a:solidFill>
                <a:latin typeface="Garamond" pitchFamily="18" charset="0"/>
              </a:rPr>
              <a:t>Hotel Group</a:t>
            </a:r>
          </a:p>
        </p:txBody>
      </p:sp>
      <p:sp>
        <p:nvSpPr>
          <p:cNvPr id="161794" name="Rectangle 16"/>
          <p:cNvSpPr>
            <a:spLocks noChangeArrowheads="1"/>
          </p:cNvSpPr>
          <p:nvPr/>
        </p:nvSpPr>
        <p:spPr bwMode="auto">
          <a:xfrm>
            <a:off x="3339385" y="1373294"/>
            <a:ext cx="3124200" cy="381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en-US" altLang="zh-TW" sz="1600" dirty="0">
                <a:solidFill>
                  <a:prstClr val="white"/>
                </a:solidFill>
                <a:latin typeface="Garamond" pitchFamily="18" charset="0"/>
              </a:rPr>
              <a:t>    Banqueting &amp; F&amp;B Group</a:t>
            </a:r>
            <a:endParaRPr lang="en-US" altLang="zh-TW" sz="1600" dirty="0">
              <a:solidFill>
                <a:prstClr val="white"/>
              </a:solidFill>
            </a:endParaRPr>
          </a:p>
        </p:txBody>
      </p:sp>
      <p:sp>
        <p:nvSpPr>
          <p:cNvPr id="161795" name="Rectangle 17"/>
          <p:cNvSpPr>
            <a:spLocks noChangeArrowheads="1"/>
          </p:cNvSpPr>
          <p:nvPr/>
        </p:nvSpPr>
        <p:spPr bwMode="auto">
          <a:xfrm>
            <a:off x="6908924" y="1373294"/>
            <a:ext cx="2057400" cy="381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zh-TW" altLang="en-US" sz="1600" dirty="0">
                <a:solidFill>
                  <a:srgbClr val="2F261B"/>
                </a:solidFill>
              </a:rPr>
              <a:t>       </a:t>
            </a:r>
            <a:r>
              <a:rPr lang="en-US" altLang="zh-TW" sz="1600" dirty="0">
                <a:solidFill>
                  <a:prstClr val="white"/>
                </a:solidFill>
                <a:latin typeface="Garamond" pitchFamily="18" charset="0"/>
              </a:rPr>
              <a:t>Chain</a:t>
            </a:r>
            <a:r>
              <a:rPr lang="en-US" altLang="zh-TW" sz="1600" dirty="0">
                <a:solidFill>
                  <a:srgbClr val="2F261B"/>
                </a:solidFill>
                <a:latin typeface="Garamond" pitchFamily="18" charset="0"/>
              </a:rPr>
              <a:t> </a:t>
            </a:r>
            <a:r>
              <a:rPr lang="en-US" altLang="zh-TW" sz="1600" dirty="0">
                <a:solidFill>
                  <a:prstClr val="white"/>
                </a:solidFill>
                <a:latin typeface="Garamond" pitchFamily="18" charset="0"/>
              </a:rPr>
              <a:t>Store</a:t>
            </a:r>
            <a:endParaRPr lang="en-US" altLang="zh-TW" sz="2800" dirty="0">
              <a:solidFill>
                <a:prstClr val="white"/>
              </a:solidFill>
              <a:latin typeface="Garamond" pitchFamily="18" charset="0"/>
            </a:endParaRPr>
          </a:p>
        </p:txBody>
      </p:sp>
      <p:sp>
        <p:nvSpPr>
          <p:cNvPr id="161796" name="Line 6"/>
          <p:cNvSpPr>
            <a:spLocks noChangeShapeType="1"/>
          </p:cNvSpPr>
          <p:nvPr/>
        </p:nvSpPr>
        <p:spPr bwMode="auto">
          <a:xfrm>
            <a:off x="1929685" y="928028"/>
            <a:ext cx="59436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161797" name="Rectangle 8"/>
          <p:cNvSpPr>
            <a:spLocks noChangeArrowheads="1"/>
          </p:cNvSpPr>
          <p:nvPr/>
        </p:nvSpPr>
        <p:spPr bwMode="auto">
          <a:xfrm>
            <a:off x="-152400" y="307942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800">
                <a:solidFill>
                  <a:prstClr val="white"/>
                </a:solidFill>
              </a:rPr>
              <a:t/>
            </a:r>
            <a:br>
              <a:rPr lang="zh-TW" altLang="en-US" sz="800">
                <a:solidFill>
                  <a:prstClr val="white"/>
                </a:solidFill>
              </a:rPr>
            </a:br>
            <a:endParaRPr lang="zh-TW" altLang="en-US" sz="2800">
              <a:solidFill>
                <a:prstClr val="white"/>
              </a:solidFill>
            </a:endParaRPr>
          </a:p>
        </p:txBody>
      </p:sp>
      <p:sp>
        <p:nvSpPr>
          <p:cNvPr id="161798" name="Rectangle 9"/>
          <p:cNvSpPr>
            <a:spLocks noChangeArrowheads="1"/>
          </p:cNvSpPr>
          <p:nvPr/>
        </p:nvSpPr>
        <p:spPr bwMode="auto">
          <a:xfrm>
            <a:off x="81970" y="112213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3200" dirty="0">
                <a:solidFill>
                  <a:prstClr val="black"/>
                </a:solidFill>
              </a:rPr>
              <a:t>       </a:t>
            </a:r>
            <a:r>
              <a:rPr lang="en-US" altLang="zh-TW" sz="3200" dirty="0" smtClean="0">
                <a:solidFill>
                  <a:prstClr val="black"/>
                </a:solidFill>
              </a:rPr>
              <a:t>Silks Hotel GROUP </a:t>
            </a:r>
            <a:r>
              <a:rPr lang="zh-TW" altLang="en-US" sz="3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晶華國際酒店集團</a:t>
            </a:r>
          </a:p>
        </p:txBody>
      </p:sp>
      <p:sp>
        <p:nvSpPr>
          <p:cNvPr id="161799" name="Rectangle 10"/>
          <p:cNvSpPr>
            <a:spLocks noChangeArrowheads="1"/>
          </p:cNvSpPr>
          <p:nvPr/>
        </p:nvSpPr>
        <p:spPr bwMode="auto">
          <a:xfrm>
            <a:off x="1066800" y="936625"/>
            <a:ext cx="8077200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1600">
                <a:solidFill>
                  <a:prstClr val="white"/>
                </a:solidFill>
              </a:rPr>
              <a:t> </a:t>
            </a:r>
            <a:endParaRPr lang="zh-TW" altLang="en-US" sz="1200">
              <a:solidFill>
                <a:prstClr val="white"/>
              </a:solidFill>
            </a:endParaRPr>
          </a:p>
          <a:p>
            <a:endParaRPr lang="zh-TW" altLang="en-US" sz="2800">
              <a:solidFill>
                <a:prstClr val="white"/>
              </a:solidFill>
            </a:endParaRPr>
          </a:p>
        </p:txBody>
      </p:sp>
      <p:sp>
        <p:nvSpPr>
          <p:cNvPr id="161800" name="Line 18"/>
          <p:cNvSpPr>
            <a:spLocks noChangeShapeType="1"/>
          </p:cNvSpPr>
          <p:nvPr/>
        </p:nvSpPr>
        <p:spPr bwMode="auto">
          <a:xfrm>
            <a:off x="4901485" y="906908"/>
            <a:ext cx="0" cy="596691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161801" name="Line 21"/>
          <p:cNvSpPr>
            <a:spLocks noChangeShapeType="1"/>
          </p:cNvSpPr>
          <p:nvPr/>
        </p:nvSpPr>
        <p:spPr bwMode="auto">
          <a:xfrm>
            <a:off x="7873285" y="934244"/>
            <a:ext cx="0" cy="3810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161802" name="Line 21"/>
          <p:cNvSpPr>
            <a:spLocks noChangeShapeType="1"/>
          </p:cNvSpPr>
          <p:nvPr/>
        </p:nvSpPr>
        <p:spPr bwMode="auto">
          <a:xfrm>
            <a:off x="1929685" y="949292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grpSp>
        <p:nvGrpSpPr>
          <p:cNvPr id="161803" name="Group 14"/>
          <p:cNvGrpSpPr>
            <a:grpSpLocks/>
          </p:cNvGrpSpPr>
          <p:nvPr/>
        </p:nvGrpSpPr>
        <p:grpSpPr bwMode="auto">
          <a:xfrm>
            <a:off x="1150940" y="2461324"/>
            <a:ext cx="7840663" cy="5605463"/>
            <a:chOff x="26" y="467"/>
            <a:chExt cx="1920" cy="3265"/>
          </a:xfrm>
        </p:grpSpPr>
        <p:sp>
          <p:nvSpPr>
            <p:cNvPr id="161805" name="Rectangle 11"/>
            <p:cNvSpPr>
              <a:spLocks noChangeArrowheads="1"/>
            </p:cNvSpPr>
            <p:nvPr/>
          </p:nvSpPr>
          <p:spPr bwMode="auto">
            <a:xfrm>
              <a:off x="26" y="467"/>
              <a:ext cx="800" cy="3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altLang="zh-TW" sz="1200" dirty="0">
                <a:solidFill>
                  <a:prstClr val="black"/>
                </a:solidFill>
              </a:endParaRPr>
            </a:p>
            <a:p>
              <a:endParaRPr lang="zh-TW" altLang="en-US" sz="1200" dirty="0">
                <a:solidFill>
                  <a:prstClr val="black"/>
                </a:solidFill>
              </a:endParaRPr>
            </a:p>
          </p:txBody>
        </p:sp>
        <p:sp>
          <p:nvSpPr>
            <p:cNvPr id="161806" name="Rectangle 12"/>
            <p:cNvSpPr>
              <a:spLocks noChangeArrowheads="1"/>
            </p:cNvSpPr>
            <p:nvPr/>
          </p:nvSpPr>
          <p:spPr bwMode="auto">
            <a:xfrm>
              <a:off x="571" y="530"/>
              <a:ext cx="887" cy="3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TW" altLang="en-US" sz="1200" dirty="0">
                <a:solidFill>
                  <a:prstClr val="black"/>
                </a:solidFill>
              </a:endParaRPr>
            </a:p>
          </p:txBody>
        </p:sp>
        <p:sp>
          <p:nvSpPr>
            <p:cNvPr id="161807" name="Rectangle 13"/>
            <p:cNvSpPr>
              <a:spLocks noChangeArrowheads="1"/>
            </p:cNvSpPr>
            <p:nvPr/>
          </p:nvSpPr>
          <p:spPr bwMode="auto">
            <a:xfrm>
              <a:off x="1436" y="488"/>
              <a:ext cx="510" cy="3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TW" altLang="en-US" sz="1300" dirty="0">
                <a:solidFill>
                  <a:srgbClr val="2F261B"/>
                </a:solidFill>
              </a:endParaRPr>
            </a:p>
            <a:p>
              <a:endParaRPr lang="en-US" altLang="zh-TW" sz="1200" dirty="0">
                <a:solidFill>
                  <a:prstClr val="black"/>
                </a:solidFill>
              </a:endParaRPr>
            </a:p>
            <a:p>
              <a:endParaRPr lang="en-US" altLang="zh-TW" sz="1300" dirty="0">
                <a:solidFill>
                  <a:prstClr val="black"/>
                </a:solidFill>
              </a:endParaRPr>
            </a:p>
            <a:p>
              <a:endParaRPr lang="zh-TW" altLang="en-US" sz="1300" dirty="0">
                <a:solidFill>
                  <a:prstClr val="black"/>
                </a:solidFill>
              </a:endParaRPr>
            </a:p>
            <a:p>
              <a:endParaRPr lang="zh-TW" altLang="en-US" sz="1300" dirty="0">
                <a:solidFill>
                  <a:prstClr val="black"/>
                </a:solidFill>
              </a:endParaRPr>
            </a:p>
            <a:p>
              <a:r>
                <a:rPr lang="zh-TW" altLang="en-US" sz="1300" dirty="0">
                  <a:solidFill>
                    <a:prstClr val="black"/>
                  </a:solidFill>
                </a:rPr>
                <a:t>  </a:t>
              </a:r>
            </a:p>
            <a:p>
              <a:endParaRPr lang="zh-TW" altLang="en-US" sz="13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3744911" y="1625434"/>
            <a:ext cx="5419041" cy="5794314"/>
            <a:chOff x="646" y="-82"/>
            <a:chExt cx="1327" cy="3375"/>
          </a:xfrm>
        </p:grpSpPr>
        <p:sp>
          <p:nvSpPr>
            <p:cNvPr id="19" name="Rectangle 12"/>
            <p:cNvSpPr>
              <a:spLocks noChangeArrowheads="1"/>
            </p:cNvSpPr>
            <p:nvPr/>
          </p:nvSpPr>
          <p:spPr bwMode="auto">
            <a:xfrm>
              <a:off x="646" y="49"/>
              <a:ext cx="934" cy="32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altLang="zh-TW" sz="1600" dirty="0">
                  <a:solidFill>
                    <a:prstClr val="black"/>
                  </a:solidFill>
                </a:rPr>
                <a:t>Regent Taipei </a:t>
              </a:r>
              <a:r>
                <a:rPr lang="en-US" altLang="zh-TW" sz="1200" dirty="0">
                  <a:solidFill>
                    <a:prstClr val="black"/>
                  </a:solidFill>
                </a:rPr>
                <a:t>/ Banquet/Outside Catering</a:t>
              </a:r>
              <a:endPara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1200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晶華酒店館內宴會廳 </a:t>
              </a:r>
            </a:p>
            <a:p>
              <a:r>
                <a:rPr lang="zh-TW" altLang="en-US" sz="1200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 </a:t>
              </a:r>
            </a:p>
            <a:p>
              <a:r>
                <a:rPr lang="en-US" altLang="zh-TW" sz="120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Silks Palace</a:t>
              </a:r>
            </a:p>
            <a:p>
              <a:r>
                <a:rPr lang="zh-TW" altLang="en-US" sz="1200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故宮晶華</a:t>
              </a:r>
            </a:p>
            <a:p>
              <a:r>
                <a:rPr lang="zh-TW" altLang="en-US" sz="1200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 </a:t>
              </a:r>
              <a:endPara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en-US" altLang="zh-TW" sz="120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Garden Villa</a:t>
              </a:r>
            </a:p>
            <a:p>
              <a:r>
                <a:rPr lang="zh-TW" altLang="en-US" sz="1200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台北園外園</a:t>
              </a:r>
            </a:p>
            <a:p>
              <a:r>
                <a:rPr lang="zh-TW" altLang="en-US" sz="1200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 </a:t>
              </a:r>
              <a:endPara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en-US" altLang="zh-TW" sz="120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Spice </a:t>
              </a:r>
              <a:r>
                <a:rPr lang="en-US" altLang="zh-TW" sz="1200" dirty="0" smtClean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Market in Elite Mall</a:t>
              </a:r>
              <a:endPara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1200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泰</a:t>
              </a:r>
              <a:r>
                <a:rPr lang="zh-TW" altLang="en-US" sz="1200" dirty="0" smtClean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市場</a:t>
              </a:r>
              <a:endPara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endParaRPr>
            </a:p>
            <a:p>
              <a:endPara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endParaRPr>
            </a:p>
            <a:p>
              <a:r>
                <a:rPr lang="en-US" altLang="zh-TW" sz="1200" dirty="0" smtClean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Just Italian (NTU)</a:t>
              </a:r>
            </a:p>
            <a:p>
              <a:r>
                <a:rPr lang="zh-TW" altLang="en-US" sz="1200" dirty="0" smtClean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義饗食堂</a:t>
              </a:r>
              <a:endPara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endParaRPr>
            </a:p>
            <a:p>
              <a:r>
                <a:rPr lang="zh-TW" altLang="en-US" sz="1200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 </a:t>
              </a:r>
            </a:p>
            <a:p>
              <a:r>
                <a:rPr lang="en-US" altLang="zh-TW" sz="1200" dirty="0" err="1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Mihan</a:t>
              </a:r>
              <a:r>
                <a:rPr lang="en-US" altLang="zh-TW" sz="120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 Miramar</a:t>
              </a:r>
            </a:p>
            <a:p>
              <a:r>
                <a:rPr lang="zh-TW" altLang="en-US" sz="1200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三燔美麗華</a:t>
              </a:r>
              <a:endParaRPr lang="en-US" altLang="zh-TW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endParaRPr>
            </a:p>
            <a:p>
              <a:endParaRPr lang="en-US" altLang="zh-TW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endParaRPr>
            </a:p>
            <a:p>
              <a:r>
                <a:rPr lang="en-US" altLang="zh-TW" sz="1200" dirty="0" smtClean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CBN</a:t>
              </a:r>
              <a:r>
                <a:rPr lang="zh-TW" altLang="en-US" sz="1200" dirty="0" smtClean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  </a:t>
              </a:r>
              <a:r>
                <a:rPr lang="en-US" altLang="zh-TW" sz="1200" dirty="0" smtClean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in Breeze Center Xinyi </a:t>
              </a:r>
            </a:p>
            <a:p>
              <a:endPara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en-US" altLang="zh-TW" sz="1200" dirty="0" smtClean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JUST Grill in Elite Mall</a:t>
              </a:r>
              <a:endParaRPr lang="zh-TW" altLang="en-US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0" name="Rectangle 13"/>
            <p:cNvSpPr>
              <a:spLocks noChangeArrowheads="1"/>
            </p:cNvSpPr>
            <p:nvPr/>
          </p:nvSpPr>
          <p:spPr bwMode="auto">
            <a:xfrm>
              <a:off x="1501" y="-82"/>
              <a:ext cx="472" cy="3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TW" altLang="en-US" sz="1300" dirty="0">
                <a:solidFill>
                  <a:srgbClr val="EEECE1"/>
                </a:solidFill>
              </a:endParaRPr>
            </a:p>
            <a:p>
              <a:r>
                <a:rPr lang="en-US" altLang="zh-TW" sz="120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Domino’s Pizza</a:t>
              </a:r>
            </a:p>
            <a:p>
              <a:r>
                <a:rPr lang="zh-TW" altLang="en-US" sz="1200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達美樂</a:t>
              </a:r>
            </a:p>
            <a:p>
              <a:endPara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endParaRPr>
            </a:p>
            <a:p>
              <a:r>
                <a:rPr lang="en-US" altLang="zh-TW" sz="120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Taiwan</a:t>
              </a:r>
              <a:r>
                <a:rPr lang="zh-TW" altLang="en-US" sz="120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 </a:t>
              </a:r>
              <a:endPara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en-US" altLang="zh-TW" sz="1200" dirty="0" smtClean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(150 stores)</a:t>
              </a:r>
              <a:endParaRPr lang="zh-TW" altLang="en-US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endParaRPr lang="en-US" altLang="zh-TW" sz="1400" dirty="0" smtClean="0">
                <a:solidFill>
                  <a:srgbClr val="EEECE1"/>
                </a:solidFill>
              </a:endParaRPr>
            </a:p>
            <a:p>
              <a:endParaRPr lang="en-US" altLang="zh-TW" sz="1300" dirty="0">
                <a:solidFill>
                  <a:srgbClr val="EEECE1"/>
                </a:solidFill>
              </a:endParaRPr>
            </a:p>
            <a:p>
              <a:endParaRPr lang="zh-TW" altLang="en-US" sz="1300" dirty="0">
                <a:solidFill>
                  <a:prstClr val="black"/>
                </a:solidFill>
              </a:endParaRPr>
            </a:p>
            <a:p>
              <a:endParaRPr lang="zh-TW" altLang="en-US" sz="1300" dirty="0">
                <a:solidFill>
                  <a:prstClr val="black"/>
                </a:solidFill>
              </a:endParaRPr>
            </a:p>
            <a:p>
              <a:r>
                <a:rPr lang="zh-TW" altLang="en-US" sz="1300" dirty="0">
                  <a:solidFill>
                    <a:prstClr val="black"/>
                  </a:solidFill>
                </a:rPr>
                <a:t>  </a:t>
              </a:r>
            </a:p>
            <a:p>
              <a:endParaRPr lang="zh-TW" altLang="en-US" sz="1300" dirty="0">
                <a:solidFill>
                  <a:prstClr val="black"/>
                </a:solidFill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81970" y="1850139"/>
            <a:ext cx="4572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dirty="0">
                <a:solidFill>
                  <a:prstClr val="black"/>
                </a:solidFill>
              </a:rPr>
              <a:t>Regent </a:t>
            </a:r>
            <a:r>
              <a:rPr lang="en-US" altLang="zh-TW" dirty="0" smtClean="0">
                <a:solidFill>
                  <a:prstClr val="black"/>
                </a:solidFill>
              </a:rPr>
              <a:t>Taipei  </a:t>
            </a:r>
            <a:endParaRPr lang="en-US" altLang="zh-TW" sz="1400" dirty="0">
              <a:solidFill>
                <a:prstClr val="black"/>
              </a:solidFill>
            </a:endParaRPr>
          </a:p>
          <a:p>
            <a:r>
              <a:rPr lang="zh-TW" altLang="en-US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   麗</a:t>
            </a:r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晶酒店 </a:t>
            </a:r>
          </a:p>
          <a:p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  </a:t>
            </a:r>
          </a:p>
          <a:p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Silks Place </a:t>
            </a:r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晶英</a:t>
            </a:r>
            <a:r>
              <a:rPr lang="zh-TW" altLang="en-US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酒店</a:t>
            </a:r>
            <a:r>
              <a: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:</a:t>
            </a:r>
            <a:endParaRPr lang="en-US" altLang="zh-TW" sz="120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 - Yi-</a:t>
            </a:r>
            <a:r>
              <a:rPr lang="en-US" altLang="zh-TW" sz="1200" dirty="0" err="1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Lan</a:t>
            </a:r>
            <a:r>
              <a: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宜蘭</a:t>
            </a:r>
            <a:r>
              <a:rPr lang="en-US" altLang="zh-TW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193 Room) </a:t>
            </a:r>
            <a:endParaRPr lang="en-US" altLang="zh-TW" sz="120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  - Hualian </a:t>
            </a:r>
            <a:r>
              <a:rPr lang="en-US" altLang="zh-TW" sz="1200" dirty="0" err="1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Taroko</a:t>
            </a:r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花蓮太魯閣</a:t>
            </a:r>
            <a:r>
              <a:rPr lang="en-US" altLang="zh-TW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160 Room)</a:t>
            </a:r>
            <a:endParaRPr lang="zh-TW" altLang="en-US" sz="120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- Tainan </a:t>
            </a:r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台南 (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260 Room)</a:t>
            </a:r>
          </a:p>
          <a:p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 Kaohsiung </a:t>
            </a:r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高雄</a:t>
            </a:r>
            <a:r>
              <a:rPr lang="zh-TW" altLang="en-US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147 Rooms)</a:t>
            </a:r>
            <a:endParaRPr lang="en-US" altLang="zh-TW" sz="120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 </a:t>
            </a:r>
            <a:r>
              <a:rPr lang="zh-TW" altLang="en-US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- Taipei</a:t>
            </a:r>
            <a:r>
              <a:rPr lang="zh-TW" altLang="en-US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台北 </a:t>
            </a:r>
            <a:r>
              <a: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(324 Rooms, 2020)</a:t>
            </a:r>
            <a:endParaRPr lang="en-US" altLang="zh-TW" sz="120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-Well Spring by Silks Jiao-xi</a:t>
            </a:r>
          </a:p>
          <a:p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zh-TW" altLang="en-US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晶泉丰旅(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122 Rooms)</a:t>
            </a:r>
            <a:endParaRPr lang="en-US" altLang="zh-TW" sz="1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12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Just </a:t>
            </a:r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Sleep </a:t>
            </a:r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捷絲</a:t>
            </a:r>
            <a:r>
              <a:rPr lang="zh-TW" altLang="en-US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旅</a:t>
            </a:r>
            <a:r>
              <a: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:</a:t>
            </a:r>
            <a:endParaRPr lang="zh-TW" altLang="en-US" sz="120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- Taipei </a:t>
            </a:r>
            <a:r>
              <a: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Lin-Sen</a:t>
            </a:r>
            <a:r>
              <a:rPr lang="en-US" altLang="zh-TW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,(</a:t>
            </a:r>
            <a:r>
              <a: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70 Rooms)</a:t>
            </a:r>
            <a:endParaRPr lang="en-US" altLang="zh-TW" sz="120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 - Taipei Xi-mending </a:t>
            </a:r>
            <a:r>
              <a:rPr lang="en-US" altLang="zh-TW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150 Rooms)</a:t>
            </a:r>
            <a:endParaRPr lang="en-US" altLang="zh-TW" sz="120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- </a:t>
            </a:r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Taipei NTU </a:t>
            </a:r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台大 (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76 Rooms)</a:t>
            </a:r>
            <a:endParaRPr lang="en-US" altLang="zh-TW" sz="1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- Kaohsiung </a:t>
            </a:r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中正 (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158 Rooms)</a:t>
            </a:r>
            <a:endParaRPr lang="en-US" altLang="zh-TW" sz="1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- 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Hua-line </a:t>
            </a:r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花蓮 (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72 Rooms)</a:t>
            </a:r>
            <a:endParaRPr lang="en-US" altLang="zh-TW" sz="1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- 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Jiao-xi</a:t>
            </a:r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宜蘭礁溪 (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130 Rooms)</a:t>
            </a:r>
            <a:endParaRPr lang="en-US" altLang="zh-TW" sz="1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 </a:t>
            </a:r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- Kaohsiung </a:t>
            </a:r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高雄 </a:t>
            </a:r>
            <a:r>
              <a:rPr lang="zh-TW" altLang="en-US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140 Rooms)</a:t>
            </a:r>
            <a:endParaRPr lang="en-US" altLang="zh-TW" sz="1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 San-</a:t>
            </a:r>
            <a:r>
              <a:rPr lang="en-US" altLang="zh-TW" sz="1200" dirty="0" err="1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chong</a:t>
            </a:r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三重</a:t>
            </a:r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100Rooms Q2 2019)</a:t>
            </a:r>
            <a:endParaRPr lang="en-US" altLang="zh-TW" sz="1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</a:p>
          <a:p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endParaRPr lang="en-US" altLang="zh-TW" sz="1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1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94264009"/>
      </p:ext>
    </p:extLst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1560" y="263631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旅館經營管理事業</a:t>
            </a:r>
            <a:endParaRPr lang="zh-TW" alt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bject 3"/>
          <p:cNvSpPr/>
          <p:nvPr/>
        </p:nvSpPr>
        <p:spPr>
          <a:xfrm>
            <a:off x="815717" y="5068250"/>
            <a:ext cx="1452027" cy="68288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499" y="5183257"/>
            <a:ext cx="1589449" cy="550473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41" y="2564904"/>
            <a:ext cx="2880320" cy="2303078"/>
          </a:xfrm>
          <a:prstGeom prst="rect">
            <a:avLst/>
          </a:prstGeom>
        </p:spPr>
      </p:pic>
      <p:pic>
        <p:nvPicPr>
          <p:cNvPr id="12" name="Picture 4" descr="http://www.silksplace.com.tw/slides/aboutus/03.jpg">
            <a:extLst>
              <a:ext uri="{FF2B5EF4-FFF2-40B4-BE49-F238E27FC236}">
                <a16:creationId xmlns:a16="http://schemas.microsoft.com/office/drawing/2014/main" xmlns="" id="{F5D0F103-72DD-4748-AF40-76AF8F5728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7" t="-345" r="15970"/>
          <a:stretch/>
        </p:blipFill>
        <p:spPr bwMode="auto">
          <a:xfrm>
            <a:off x="3395577" y="2564904"/>
            <a:ext cx="2609771" cy="2303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97" b="14256"/>
          <a:stretch/>
        </p:blipFill>
        <p:spPr>
          <a:xfrm>
            <a:off x="6411690" y="2579284"/>
            <a:ext cx="2369765" cy="2288698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6277" y="4941168"/>
            <a:ext cx="1003571" cy="936104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827631" y="1004582"/>
            <a:ext cx="75608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集團旗下擁有世界頂級酒店</a:t>
            </a:r>
            <a:r>
              <a:rPr lang="en-US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en-US" altLang="zh-TW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Regent</a:t>
            </a:r>
            <a:r>
              <a:rPr lang="zh-TW" alt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在台灣的經營管理與開發權</a:t>
            </a:r>
            <a:r>
              <a:rPr lang="zh-TW" altLang="zh-TW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zh-TW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兩岸三地華人市場的首選</a:t>
            </a:r>
            <a:r>
              <a:rPr lang="en-US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en-US" altLang="zh-TW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Silks Place </a:t>
            </a:r>
            <a:r>
              <a:rPr lang="en-US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TW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晶英</a:t>
            </a:r>
            <a:r>
              <a:rPr lang="en-US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TW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以及強調便利與舒適的商務設計型旅店</a:t>
            </a:r>
            <a:r>
              <a:rPr lang="en-US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en-US" altLang="zh-TW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Just Sleep </a:t>
            </a:r>
            <a:r>
              <a:rPr lang="en-US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TW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捷絲旅</a:t>
            </a:r>
            <a:r>
              <a:rPr lang="en-US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TW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三個酒店品牌。每個品牌均致力於創造卓越的經營績效以及顧客滿意度。</a:t>
            </a:r>
            <a:endParaRPr lang="zh-TW" alt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47776" y="6074025"/>
            <a:ext cx="110953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JV with IHG</a:t>
            </a:r>
            <a:endParaRPr lang="en-US" altLang="zh-TW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0796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4"/>
          <p:cNvSpPr/>
          <p:nvPr/>
        </p:nvSpPr>
        <p:spPr>
          <a:xfrm>
            <a:off x="-36512" y="-27383"/>
            <a:ext cx="9180512" cy="29176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49080"/>
            <a:ext cx="4660998" cy="2708920"/>
          </a:xfrm>
          <a:prstGeom prst="rect">
            <a:avLst/>
          </a:prstGeom>
        </p:spPr>
      </p:pic>
      <p:sp>
        <p:nvSpPr>
          <p:cNvPr id="4" name="object 7"/>
          <p:cNvSpPr/>
          <p:nvPr/>
        </p:nvSpPr>
        <p:spPr>
          <a:xfrm>
            <a:off x="4660999" y="4149080"/>
            <a:ext cx="2664296" cy="27089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9969" y="4149080"/>
            <a:ext cx="1994032" cy="271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xmlns="" id="{5890FACE-8ADF-4E4F-B166-E414ABECCA5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3042522"/>
            <a:ext cx="1944216" cy="602502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188195" y="3718775"/>
            <a:ext cx="50321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solidFill>
                  <a:schemeClr val="bg1"/>
                </a:solidFill>
              </a:rPr>
              <a:t>柏林、蒙特內哥羅，北京、重慶、</a:t>
            </a:r>
            <a:r>
              <a:rPr lang="zh-TW" altLang="en-US" b="1" dirty="0" smtClean="0">
                <a:solidFill>
                  <a:srgbClr val="C00000"/>
                </a:solidFill>
              </a:rPr>
              <a:t>台北</a:t>
            </a:r>
            <a:r>
              <a:rPr lang="zh-TW" altLang="en-US" dirty="0" smtClean="0">
                <a:solidFill>
                  <a:schemeClr val="bg1"/>
                </a:solidFill>
              </a:rPr>
              <a:t>、新加坡</a:t>
            </a:r>
            <a:endParaRPr lang="en-US" altLang="zh-TW" dirty="0" smtClean="0">
              <a:solidFill>
                <a:schemeClr val="bg1"/>
              </a:solidFill>
            </a:endParaRPr>
          </a:p>
          <a:p>
            <a:endParaRPr lang="zh-TW" altLang="en-US" dirty="0"/>
          </a:p>
        </p:txBody>
      </p:sp>
      <p:sp>
        <p:nvSpPr>
          <p:cNvPr id="8" name="object 3"/>
          <p:cNvSpPr/>
          <p:nvPr/>
        </p:nvSpPr>
        <p:spPr>
          <a:xfrm>
            <a:off x="1751822" y="3034621"/>
            <a:ext cx="1452027" cy="68288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文字方塊 8"/>
          <p:cNvSpPr txBox="1"/>
          <p:nvPr/>
        </p:nvSpPr>
        <p:spPr>
          <a:xfrm>
            <a:off x="6516216" y="3718775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rgbClr val="C00000"/>
                </a:solidFill>
              </a:rPr>
              <a:t>台北麗晶行館</a:t>
            </a:r>
            <a:endParaRPr lang="en-US" altLang="zh-TW" b="1" dirty="0" smtClean="0">
              <a:solidFill>
                <a:srgbClr val="C00000"/>
              </a:solidFill>
            </a:endParaRPr>
          </a:p>
          <a:p>
            <a:endParaRPr lang="zh-TW" altLang="en-US" dirty="0"/>
          </a:p>
        </p:txBody>
      </p:sp>
      <p:sp>
        <p:nvSpPr>
          <p:cNvPr id="10" name="矩形 9"/>
          <p:cNvSpPr/>
          <p:nvPr/>
        </p:nvSpPr>
        <p:spPr>
          <a:xfrm>
            <a:off x="3187487" y="3193705"/>
            <a:ext cx="12281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(JV with IHG)</a:t>
            </a:r>
            <a:endParaRPr lang="en-US" altLang="zh-TW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40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899592" y="263631"/>
            <a:ext cx="39964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晶華酒店  設施介紹</a:t>
            </a:r>
            <a:endParaRPr lang="zh-TW" alt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179512" y="1124744"/>
            <a:ext cx="2880320" cy="1754326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‧538</a:t>
            </a:r>
            <a:r>
              <a:rPr lang="zh-TW" altLang="en-US" dirty="0" smtClean="0"/>
              <a:t>間客房包括</a:t>
            </a:r>
            <a:r>
              <a:rPr lang="en-US" altLang="zh-TW" dirty="0" smtClean="0"/>
              <a:t>60</a:t>
            </a:r>
            <a:r>
              <a:rPr lang="zh-TW" altLang="en-US" dirty="0" smtClean="0"/>
              <a:t>間套房</a:t>
            </a:r>
            <a:endParaRPr lang="en-US" altLang="zh-TW" dirty="0" smtClean="0"/>
          </a:p>
          <a:p>
            <a:r>
              <a:rPr lang="en-US" altLang="zh-TW" dirty="0"/>
              <a:t>‧</a:t>
            </a:r>
            <a:r>
              <a:rPr lang="en-US" altLang="zh-TW" dirty="0" smtClean="0"/>
              <a:t>8</a:t>
            </a:r>
            <a:r>
              <a:rPr lang="zh-TW" altLang="en-US" dirty="0" smtClean="0"/>
              <a:t>間中西日式餐廳</a:t>
            </a:r>
            <a:endParaRPr lang="en-US" altLang="zh-TW" dirty="0" smtClean="0"/>
          </a:p>
          <a:p>
            <a:r>
              <a:rPr lang="en-US" altLang="zh-TW" dirty="0" smtClean="0"/>
              <a:t>‧</a:t>
            </a:r>
            <a:r>
              <a:rPr lang="zh-TW" altLang="en-US" dirty="0" smtClean="0"/>
              <a:t>頂樓露天溫水泳池</a:t>
            </a:r>
            <a:endParaRPr lang="en-US" altLang="zh-TW" dirty="0" smtClean="0"/>
          </a:p>
          <a:p>
            <a:r>
              <a:rPr lang="en-US" altLang="zh-TW" dirty="0" smtClean="0"/>
              <a:t>‧</a:t>
            </a:r>
            <a:r>
              <a:rPr lang="zh-TW" altLang="en-US" dirty="0" smtClean="0"/>
              <a:t>沐</a:t>
            </a:r>
            <a:r>
              <a:rPr lang="zh-TW" altLang="en-US" dirty="0"/>
              <a:t>蘭</a:t>
            </a:r>
            <a:r>
              <a:rPr lang="en-US" altLang="zh-TW" dirty="0" smtClean="0"/>
              <a:t>SPA</a:t>
            </a:r>
          </a:p>
          <a:p>
            <a:r>
              <a:rPr lang="en-US" altLang="zh-TW" dirty="0" smtClean="0"/>
              <a:t>‧</a:t>
            </a:r>
            <a:r>
              <a:rPr lang="zh-TW" altLang="en-US" dirty="0" smtClean="0"/>
              <a:t>健身中心</a:t>
            </a:r>
            <a:endParaRPr lang="en-US" altLang="zh-TW" dirty="0" smtClean="0"/>
          </a:p>
          <a:p>
            <a:r>
              <a:rPr lang="en-US" altLang="zh-TW" dirty="0" smtClean="0"/>
              <a:t>‧</a:t>
            </a:r>
            <a:r>
              <a:rPr lang="zh-TW" altLang="en-US" dirty="0" smtClean="0"/>
              <a:t>麗</a:t>
            </a:r>
            <a:r>
              <a:rPr lang="zh-TW" altLang="en-US" dirty="0"/>
              <a:t>晶</a:t>
            </a:r>
            <a:r>
              <a:rPr lang="zh-TW" altLang="en-US" dirty="0" smtClean="0"/>
              <a:t>精品 </a:t>
            </a:r>
            <a:r>
              <a:rPr lang="en-US" altLang="zh-TW" dirty="0" smtClean="0"/>
              <a:t>54</a:t>
            </a:r>
            <a:r>
              <a:rPr lang="zh-TW" altLang="en-US" dirty="0" smtClean="0"/>
              <a:t>家品牌</a:t>
            </a:r>
            <a:endParaRPr lang="zh-TW" altLang="en-US" dirty="0"/>
          </a:p>
        </p:txBody>
      </p:sp>
      <p:pic>
        <p:nvPicPr>
          <p:cNvPr id="15" name="圖片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7193" y="4078626"/>
            <a:ext cx="3291834" cy="2568210"/>
          </a:xfrm>
          <a:prstGeom prst="rect">
            <a:avLst/>
          </a:prstGeom>
        </p:spPr>
      </p:pic>
      <p:pic>
        <p:nvPicPr>
          <p:cNvPr id="16" name="圖片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94576"/>
            <a:ext cx="3209295" cy="2140351"/>
          </a:xfrm>
          <a:prstGeom prst="rect">
            <a:avLst/>
          </a:prstGeom>
        </p:spPr>
      </p:pic>
      <p:pic>
        <p:nvPicPr>
          <p:cNvPr id="17" name="圖片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577" y="1390782"/>
            <a:ext cx="3707904" cy="2471659"/>
          </a:xfrm>
          <a:prstGeom prst="rect">
            <a:avLst/>
          </a:prstGeom>
        </p:spPr>
      </p:pic>
      <p:pic>
        <p:nvPicPr>
          <p:cNvPr id="18" name="圖片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713" y="3285075"/>
            <a:ext cx="3870176" cy="2579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09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2280" y="0"/>
            <a:ext cx="9148571" cy="68579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44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229102" y="2507412"/>
            <a:ext cx="2567034" cy="1569660"/>
          </a:xfrm>
          <a:prstGeom prst="rect">
            <a:avLst/>
          </a:prstGeom>
          <a:solidFill>
            <a:schemeClr val="tx1">
              <a:lumMod val="75000"/>
            </a:schemeClr>
          </a:solidFill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algn="ctr"/>
            <a:endParaRPr lang="en-US" altLang="zh-TW" sz="32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zh-TW" alt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館內餐廳</a:t>
            </a:r>
            <a:endParaRPr lang="en-US" altLang="zh-TW" sz="32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TW" alt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73" y="2420888"/>
            <a:ext cx="2613368" cy="1821408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89" y="410027"/>
            <a:ext cx="2592899" cy="1847867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143" y="2535183"/>
            <a:ext cx="2708071" cy="1805587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44" y="4509594"/>
            <a:ext cx="2592898" cy="2053749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1431" y="4497863"/>
            <a:ext cx="2901068" cy="2029408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1429" y="364387"/>
            <a:ext cx="2976864" cy="1893507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143" y="364387"/>
            <a:ext cx="2708071" cy="1893507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143" y="4509121"/>
            <a:ext cx="2771800" cy="201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07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2280" y="2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3" name="object 3"/>
          <p:cNvSpPr/>
          <p:nvPr/>
        </p:nvSpPr>
        <p:spPr>
          <a:xfrm>
            <a:off x="3403853" y="2177880"/>
            <a:ext cx="2331720" cy="24871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54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86350" y="3124203"/>
            <a:ext cx="3028950" cy="2911475"/>
          </a:xfrm>
          <a:prstGeom prst="rect">
            <a:avLst/>
          </a:prstGeom>
          <a:noFill/>
        </p:spPr>
      </p:pic>
      <p:pic>
        <p:nvPicPr>
          <p:cNvPr id="3" name="Picture 4" descr="D:\行政表單\Logo\Silks place_logo_blac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685800"/>
            <a:ext cx="1143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242646" y="292274"/>
            <a:ext cx="61722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4400" kern="0" dirty="0" smtClean="0">
                <a:solidFill>
                  <a:prstClr val="black"/>
                </a:solidFill>
              </a:rPr>
              <a:t>Silks Place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0" y="1143000"/>
            <a:ext cx="4716016" cy="5047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buClr>
                <a:srgbClr val="C0504D"/>
              </a:buClr>
              <a:buFont typeface="Wingdings" pitchFamily="2" charset="2"/>
              <a:buNone/>
            </a:pPr>
            <a:r>
              <a:rPr lang="en-US" altLang="zh-TW" sz="2200" dirty="0">
                <a:solidFill>
                  <a:prstClr val="black"/>
                </a:solidFill>
                <a:latin typeface="Arial" pitchFamily="34" charset="0"/>
              </a:rPr>
              <a:t>Positioning： </a:t>
            </a:r>
          </a:p>
          <a:p>
            <a:pPr eaLnBrk="1" hangingPunct="1">
              <a:buClr>
                <a:srgbClr val="C0504D"/>
              </a:buClr>
              <a:buFont typeface="Wingdings" pitchFamily="2" charset="2"/>
              <a:buChar char="v"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Refined and premium </a:t>
            </a:r>
            <a:r>
              <a:rPr lang="en-US" altLang="zh-TW" sz="2000" dirty="0" smtClean="0">
                <a:solidFill>
                  <a:prstClr val="black"/>
                </a:solidFill>
                <a:latin typeface="Arial" pitchFamily="34" charset="0"/>
              </a:rPr>
              <a:t>five- Star  </a:t>
            </a:r>
            <a:endParaRPr lang="en-US" altLang="zh-TW" sz="2000" dirty="0">
              <a:solidFill>
                <a:prstClr val="black"/>
              </a:solidFill>
              <a:latin typeface="Arial" pitchFamily="34" charset="0"/>
            </a:endParaRPr>
          </a:p>
          <a:p>
            <a:pPr eaLnBrk="1" hangingPunct="1">
              <a:buClr>
                <a:srgbClr val="C0504D"/>
              </a:buClr>
              <a:buFont typeface="Wingdings" pitchFamily="2" charset="2"/>
              <a:buNone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    hotel; best in the city </a:t>
            </a:r>
          </a:p>
          <a:p>
            <a:pPr eaLnBrk="1" hangingPunct="1">
              <a:buClr>
                <a:srgbClr val="C0504D"/>
              </a:buClr>
              <a:buFont typeface="Wingdings" pitchFamily="2" charset="2"/>
              <a:buChar char="v"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The local culture and  </a:t>
            </a:r>
          </a:p>
          <a:p>
            <a:pPr eaLnBrk="1" hangingPunct="1">
              <a:buClr>
                <a:srgbClr val="C0504D"/>
              </a:buClr>
              <a:buFont typeface="Wingdings" pitchFamily="2" charset="2"/>
              <a:buNone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   characteristics of the city are </a:t>
            </a:r>
          </a:p>
          <a:p>
            <a:pPr eaLnBrk="1" hangingPunct="1">
              <a:buClr>
                <a:srgbClr val="C0504D"/>
              </a:buClr>
              <a:buFont typeface="Wingdings" pitchFamily="2" charset="2"/>
              <a:buNone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   incorporated into its architecture</a:t>
            </a:r>
          </a:p>
          <a:p>
            <a:pPr eaLnBrk="1" hangingPunct="1">
              <a:buClr>
                <a:srgbClr val="C0504D"/>
              </a:buClr>
              <a:buFont typeface="Wingdings" pitchFamily="2" charset="2"/>
              <a:buNone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   and interior designs </a:t>
            </a:r>
          </a:p>
          <a:p>
            <a:pPr eaLnBrk="1" hangingPunct="1">
              <a:buClr>
                <a:srgbClr val="C0504D"/>
              </a:buClr>
              <a:buFont typeface="Wingdings" pitchFamily="2" charset="2"/>
              <a:buChar char="v"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200 guest rooms or more </a:t>
            </a:r>
          </a:p>
          <a:p>
            <a:pPr eaLnBrk="1" hangingPunct="1">
              <a:buClr>
                <a:srgbClr val="C0504D"/>
              </a:buClr>
              <a:buFont typeface="Wingdings" pitchFamily="2" charset="2"/>
              <a:buChar char="v"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Targeted marketing: international  </a:t>
            </a:r>
          </a:p>
          <a:p>
            <a:pPr eaLnBrk="1" hangingPunct="1">
              <a:buClr>
                <a:srgbClr val="C0504D"/>
              </a:buClr>
              <a:buFont typeface="Wingdings" pitchFamily="2" charset="2"/>
              <a:buNone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   and local business travelers and </a:t>
            </a:r>
          </a:p>
          <a:p>
            <a:pPr eaLnBrk="1" hangingPunct="1">
              <a:buClr>
                <a:srgbClr val="C0504D"/>
              </a:buClr>
              <a:buFont typeface="Wingdings" pitchFamily="2" charset="2"/>
              <a:buNone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   tourists</a:t>
            </a:r>
          </a:p>
          <a:p>
            <a:pPr eaLnBrk="1" hangingPunct="1">
              <a:buClr>
                <a:srgbClr val="C0504D"/>
              </a:buClr>
              <a:buFont typeface="Wingdings" pitchFamily="2" charset="2"/>
              <a:buChar char="v"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Suggested room rate at  </a:t>
            </a:r>
          </a:p>
          <a:p>
            <a:pPr eaLnBrk="1" hangingPunct="1">
              <a:buClr>
                <a:srgbClr val="C0504D"/>
              </a:buClr>
              <a:buFont typeface="Wingdings" pitchFamily="2" charset="2"/>
              <a:buNone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   USD200~300 per night </a:t>
            </a:r>
          </a:p>
          <a:p>
            <a:pPr eaLnBrk="1" hangingPunct="1">
              <a:buClr>
                <a:srgbClr val="C0504D"/>
              </a:buClr>
              <a:buFont typeface="Wingdings" pitchFamily="2" charset="2"/>
              <a:buChar char="v"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Future development locations: </a:t>
            </a:r>
          </a:p>
          <a:p>
            <a:pPr eaLnBrk="1" hangingPunct="1">
              <a:buClr>
                <a:srgbClr val="C0504D"/>
              </a:buClr>
              <a:buFont typeface="Wingdings" pitchFamily="2" charset="2"/>
              <a:buNone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   </a:t>
            </a:r>
            <a:r>
              <a:rPr lang="en-US" altLang="zh-TW" sz="2000" dirty="0" smtClean="0">
                <a:solidFill>
                  <a:prstClr val="black"/>
                </a:solidFill>
                <a:latin typeface="Arial" pitchFamily="34" charset="0"/>
              </a:rPr>
              <a:t>Taiwan, China and Asia country   </a:t>
            </a:r>
            <a:endParaRPr lang="en-US" altLang="zh-TW" sz="2000" dirty="0">
              <a:solidFill>
                <a:prstClr val="black"/>
              </a:solidFill>
              <a:latin typeface="Arial" pitchFamily="34" charset="0"/>
            </a:endParaRPr>
          </a:p>
          <a:p>
            <a:pPr eaLnBrk="1" hangingPunct="1">
              <a:buClr>
                <a:srgbClr val="C0504D"/>
              </a:buClr>
              <a:buFont typeface="Wingdings" pitchFamily="2" charset="2"/>
              <a:buNone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147885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145" name="圖片 1" descr="~7332545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29606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217" name="圖片 1" descr="小西門套房(1280x720)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1"/>
            <a:ext cx="685800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13477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51335" y="1144588"/>
            <a:ext cx="6858000" cy="573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480748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2280" y="5"/>
            <a:ext cx="9148571" cy="6857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377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418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2280" y="5"/>
            <a:ext cx="9148571" cy="6857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956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2280" y="0"/>
            <a:ext cx="9148571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382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3"/>
          <p:cNvSpPr txBox="1">
            <a:spLocks/>
          </p:cNvSpPr>
          <p:nvPr/>
        </p:nvSpPr>
        <p:spPr>
          <a:xfrm>
            <a:off x="379747" y="-31750"/>
            <a:ext cx="6707606" cy="13101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Garamond" panose="02020404030301010803" pitchFamily="18" charset="0"/>
                <a:ea typeface="+mj-ea"/>
                <a:cs typeface="+mj-cs"/>
              </a:defRPr>
            </a:lvl1pPr>
          </a:lstStyle>
          <a:p>
            <a:r>
              <a:rPr lang="zh-CN" altLang="en-US" sz="3200" spc="600" dirty="0" smtClean="0">
                <a:solidFill>
                  <a:prstClr val="white"/>
                </a:solidFill>
                <a:latin typeface="SimSun" panose="02010600030101010101" pitchFamily="2" charset="-122"/>
                <a:cs typeface="Serlio LH"/>
              </a:rPr>
              <a:t>晶泉丰旅</a:t>
            </a:r>
            <a:endParaRPr lang="zh-TW" altLang="en-US" sz="3200" spc="600" dirty="0">
              <a:solidFill>
                <a:prstClr val="white"/>
              </a:solidFill>
              <a:latin typeface="SimSun" panose="02010600030101010101" pitchFamily="2" charset="-122"/>
              <a:ea typeface="SimSun" panose="02010600030101010101" pitchFamily="2" charset="-122"/>
              <a:cs typeface="Serlio LH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8009" y="1278356"/>
            <a:ext cx="2808475" cy="5576992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2678" y="1278442"/>
            <a:ext cx="3085189" cy="2760245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85878" y="1278442"/>
            <a:ext cx="2226779" cy="1712495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2992855"/>
            <a:ext cx="3512654" cy="3862492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" y="1278355"/>
            <a:ext cx="1285875" cy="1714500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3512678" y="4038600"/>
            <a:ext cx="3085189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503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3"/>
          <p:cNvSpPr txBox="1">
            <a:spLocks/>
          </p:cNvSpPr>
          <p:nvPr/>
        </p:nvSpPr>
        <p:spPr>
          <a:xfrm>
            <a:off x="379747" y="-31750"/>
            <a:ext cx="6707606" cy="13101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Garamond" panose="02020404030301010803" pitchFamily="18" charset="0"/>
                <a:ea typeface="+mj-ea"/>
                <a:cs typeface="+mj-cs"/>
              </a:defRPr>
            </a:lvl1pPr>
          </a:lstStyle>
          <a:p>
            <a:r>
              <a:rPr lang="zh-CN" altLang="en-US" sz="3200" spc="600" dirty="0" smtClean="0">
                <a:solidFill>
                  <a:prstClr val="white"/>
                </a:solidFill>
                <a:latin typeface="SimSun" panose="02010600030101010101" pitchFamily="2" charset="-122"/>
                <a:cs typeface="Serlio LH"/>
              </a:rPr>
              <a:t>晶泉丰旅</a:t>
            </a:r>
            <a:endParaRPr lang="zh-TW" altLang="en-US" sz="3200" spc="600" dirty="0">
              <a:solidFill>
                <a:prstClr val="white"/>
              </a:solidFill>
              <a:latin typeface="SimSun" panose="02010600030101010101" pitchFamily="2" charset="-122"/>
              <a:ea typeface="SimSun" panose="02010600030101010101" pitchFamily="2" charset="-122"/>
              <a:cs typeface="Serlio LH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" y="2992855"/>
            <a:ext cx="2256951" cy="4357312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" y="1278355"/>
            <a:ext cx="1285875" cy="1714500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1285875" y="1278356"/>
            <a:ext cx="971076" cy="1714500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2711" y="1278361"/>
            <a:ext cx="3825812" cy="5590229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2003" y="4050835"/>
            <a:ext cx="3238017" cy="2807227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2004" y="1278355"/>
            <a:ext cx="3238018" cy="2772418"/>
          </a:xfrm>
          <a:prstGeom prst="rect">
            <a:avLst/>
          </a:prstGeom>
        </p:spPr>
      </p:pic>
      <p:sp>
        <p:nvSpPr>
          <p:cNvPr id="13" name="內容版面配置區 12"/>
          <p:cNvSpPr txBox="1">
            <a:spLocks/>
          </p:cNvSpPr>
          <p:nvPr/>
        </p:nvSpPr>
        <p:spPr>
          <a:xfrm>
            <a:off x="7458891" y="1278356"/>
            <a:ext cx="1685110" cy="5596063"/>
          </a:xfrm>
          <a:prstGeom prst="rect">
            <a:avLst/>
          </a:prstGeom>
          <a:solidFill>
            <a:schemeClr val="bg1">
              <a:lumMod val="95000"/>
              <a:alpha val="85000"/>
            </a:schemeClr>
          </a:solidFill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zh-TW" sz="14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/>
            </a:r>
            <a:br>
              <a:rPr lang="en-US" altLang="zh-TW" sz="14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</a:br>
            <a:r>
              <a:rPr lang="en-US" altLang="zh-TW" sz="14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Wellsprings</a:t>
            </a:r>
            <a:r>
              <a:rPr lang="en-US" altLang="zh-TW" sz="14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/>
            </a:r>
            <a:br>
              <a:rPr lang="en-US" altLang="zh-TW" sz="1400" dirty="0" smtClean="0">
                <a:solidFill>
                  <a:prstClr val="black"/>
                </a:solidFill>
                <a:cs typeface="Times New Roman" panose="02020603050405020304" pitchFamily="18" charset="0"/>
              </a:rPr>
            </a:br>
            <a:r>
              <a:rPr lang="en-US" altLang="zh-TW" sz="1400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  <a:t>_______________________</a:t>
            </a:r>
            <a:br>
              <a:rPr lang="en-US" altLang="zh-TW" sz="1400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</a:br>
            <a:r>
              <a:rPr lang="en-US" altLang="zh-TW" sz="1400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  <a:t/>
            </a:r>
            <a:br>
              <a:rPr lang="en-US" altLang="zh-TW" sz="1400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</a:br>
            <a:r>
              <a:rPr lang="zh-TW" altLang="en-US" sz="1400" dirty="0">
                <a:solidFill>
                  <a:prstClr val="black"/>
                </a:solidFill>
                <a:cs typeface="Times New Roman" panose="02020603050405020304" pitchFamily="18" charset="0"/>
              </a:rPr>
              <a:t>全館</a:t>
            </a:r>
            <a:r>
              <a:rPr lang="en-US" altLang="zh-TW" sz="14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122 </a:t>
            </a:r>
            <a:r>
              <a:rPr lang="zh-TW" altLang="en-US" sz="14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間客房</a:t>
            </a:r>
            <a:r>
              <a:rPr lang="en-US" altLang="zh-TW" sz="14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/>
            </a:r>
            <a:br>
              <a:rPr lang="en-US" altLang="zh-TW" sz="1400" dirty="0" smtClean="0">
                <a:solidFill>
                  <a:prstClr val="black"/>
                </a:solidFill>
                <a:cs typeface="Times New Roman" panose="02020603050405020304" pitchFamily="18" charset="0"/>
              </a:rPr>
            </a:br>
            <a:r>
              <a:rPr lang="en-US" altLang="zh-TW" sz="1400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  <a:t>_______________________</a:t>
            </a:r>
            <a:br>
              <a:rPr lang="en-US" altLang="zh-TW" sz="1400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</a:br>
            <a:r>
              <a:rPr lang="en-US" altLang="zh-TW" sz="1400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  <a:t/>
            </a:r>
            <a:br>
              <a:rPr lang="en-US" altLang="zh-TW" sz="1400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</a:br>
            <a:r>
              <a:rPr lang="en-US" altLang="zh-TW" sz="14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10 </a:t>
            </a:r>
            <a:r>
              <a:rPr lang="zh-TW" altLang="en-US" sz="14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坪至 </a:t>
            </a:r>
            <a:r>
              <a:rPr lang="en-US" altLang="zh-TW" sz="14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35 </a:t>
            </a:r>
            <a:r>
              <a:rPr lang="zh-TW" altLang="en-US" sz="14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坪</a:t>
            </a:r>
            <a:r>
              <a:rPr lang="en-US" altLang="zh-TW" sz="1400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  <a:t>_______________________</a:t>
            </a:r>
            <a:r>
              <a:rPr lang="en-US" altLang="zh-TW" sz="1400" dirty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  <a:t/>
            </a:r>
            <a:br>
              <a:rPr lang="en-US" altLang="zh-TW" sz="1400" dirty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</a:br>
            <a:r>
              <a:rPr lang="en-US" altLang="zh-TW" sz="1400" dirty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  <a:t/>
            </a:r>
            <a:br>
              <a:rPr lang="en-US" altLang="zh-TW" sz="1400" dirty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</a:br>
            <a:r>
              <a:rPr lang="zh-TW" altLang="en-US" sz="14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三</a:t>
            </a:r>
            <a:r>
              <a:rPr lang="zh-TW" altLang="en-US" sz="1400" dirty="0">
                <a:solidFill>
                  <a:prstClr val="black"/>
                </a:solidFill>
                <a:cs typeface="Times New Roman" panose="02020603050405020304" pitchFamily="18" charset="0"/>
              </a:rPr>
              <a:t>燔礁溪</a:t>
            </a:r>
            <a:r>
              <a:rPr lang="en-US" altLang="zh-TW" sz="1400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  <a:t>_______________________</a:t>
            </a:r>
            <a:r>
              <a:rPr lang="en-US" altLang="zh-TW" sz="1400" dirty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  <a:t/>
            </a:r>
            <a:br>
              <a:rPr lang="en-US" altLang="zh-TW" sz="1400" dirty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</a:br>
            <a:r>
              <a:rPr lang="en-US" altLang="zh-TW" sz="1400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  <a:t/>
            </a:r>
            <a:br>
              <a:rPr lang="en-US" altLang="zh-TW" sz="1400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</a:br>
            <a:r>
              <a:rPr lang="zh-CN" altLang="en-US" sz="1400" dirty="0">
                <a:solidFill>
                  <a:prstClr val="black"/>
                </a:solidFill>
                <a:cs typeface="Times New Roman" panose="02020603050405020304" pitchFamily="18" charset="0"/>
              </a:rPr>
              <a:t>二月試營運</a:t>
            </a:r>
            <a:r>
              <a:rPr lang="en-US" altLang="zh-TW" sz="1400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  <a:t>_______________________</a:t>
            </a:r>
            <a:r>
              <a:rPr lang="en-US" altLang="zh-TW" sz="1400" dirty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  <a:t/>
            </a:r>
            <a:br>
              <a:rPr lang="en-US" altLang="zh-TW" sz="1400" dirty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</a:br>
            <a:r>
              <a:rPr lang="en-US" altLang="zh-TW" sz="1400" dirty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  <a:t/>
            </a:r>
            <a:br>
              <a:rPr lang="en-US" altLang="zh-TW" sz="1400" dirty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</a:br>
            <a:r>
              <a:rPr lang="en-US" altLang="zh-TW" sz="1400" dirty="0">
                <a:solidFill>
                  <a:prstClr val="black"/>
                </a:solidFill>
                <a:cs typeface="Times New Roman" panose="02020603050405020304" pitchFamily="18" charset="0"/>
              </a:rPr>
              <a:t/>
            </a:r>
            <a:br>
              <a:rPr lang="en-US" altLang="zh-TW" sz="1400" dirty="0">
                <a:solidFill>
                  <a:prstClr val="black"/>
                </a:solidFill>
                <a:cs typeface="Times New Roman" panose="02020603050405020304" pitchFamily="18" charset="0"/>
              </a:rPr>
            </a:br>
            <a:endParaRPr lang="en-US" altLang="zh-TW" sz="1400" dirty="0">
              <a:solidFill>
                <a:prstClr val="black">
                  <a:lumMod val="50000"/>
                  <a:lumOff val="50000"/>
                </a:prstClr>
              </a:solidFill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zh-TW" sz="1400" dirty="0" smtClean="0">
              <a:solidFill>
                <a:prstClr val="black">
                  <a:lumMod val="50000"/>
                  <a:lumOff val="50000"/>
                </a:prstClr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1902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3" name="object 3"/>
          <p:cNvSpPr/>
          <p:nvPr/>
        </p:nvSpPr>
        <p:spPr>
          <a:xfrm>
            <a:off x="3195827" y="2028444"/>
            <a:ext cx="2699766" cy="28803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8833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橢圓 1"/>
          <p:cNvSpPr/>
          <p:nvPr/>
        </p:nvSpPr>
        <p:spPr>
          <a:xfrm>
            <a:off x="737726" y="4444414"/>
            <a:ext cx="1962066" cy="1864906"/>
          </a:xfrm>
          <a:prstGeom prst="ellipse">
            <a:avLst/>
          </a:prstGeom>
          <a:solidFill>
            <a:schemeClr val="tx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rgbClr val="C00000"/>
                </a:solidFill>
                <a:latin typeface="Century Gothic" panose="020B0502020202020204" pitchFamily="34" charset="0"/>
              </a:rPr>
              <a:t>3B</a:t>
            </a:r>
          </a:p>
          <a:p>
            <a:pPr algn="ctr"/>
            <a:r>
              <a:rPr lang="en-US" altLang="zh-TW" dirty="0" smtClean="0">
                <a:solidFill>
                  <a:srgbClr val="C00000"/>
                </a:solidFill>
                <a:latin typeface="Century Gothic" panose="020B0502020202020204" pitchFamily="34" charset="0"/>
              </a:rPr>
              <a:t>Bed</a:t>
            </a:r>
          </a:p>
          <a:p>
            <a:pPr algn="ctr"/>
            <a:r>
              <a:rPr lang="en-US" altLang="zh-TW" dirty="0" smtClean="0">
                <a:solidFill>
                  <a:srgbClr val="C00000"/>
                </a:solidFill>
                <a:latin typeface="Century Gothic" panose="020B0502020202020204" pitchFamily="34" charset="0"/>
              </a:rPr>
              <a:t>Bath</a:t>
            </a:r>
          </a:p>
          <a:p>
            <a:pPr algn="ctr"/>
            <a:r>
              <a:rPr lang="en-US" altLang="zh-TW" dirty="0" smtClean="0">
                <a:solidFill>
                  <a:srgbClr val="C00000"/>
                </a:solidFill>
                <a:latin typeface="Century Gothic" panose="020B0502020202020204" pitchFamily="34" charset="0"/>
              </a:rPr>
              <a:t>Breakfast</a:t>
            </a:r>
            <a:endParaRPr lang="zh-TW" altLang="en-US" dirty="0">
              <a:solidFill>
                <a:srgbClr val="C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橢圓 3"/>
          <p:cNvSpPr/>
          <p:nvPr/>
        </p:nvSpPr>
        <p:spPr>
          <a:xfrm>
            <a:off x="3779912" y="3573016"/>
            <a:ext cx="1944216" cy="1872208"/>
          </a:xfrm>
          <a:prstGeom prst="ellipse">
            <a:avLst/>
          </a:prstGeom>
          <a:solidFill>
            <a:schemeClr val="tx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6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3C</a:t>
            </a:r>
          </a:p>
          <a:p>
            <a:pPr algn="ctr"/>
            <a:r>
              <a:rPr lang="en-US" altLang="zh-TW" sz="15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Comfort</a:t>
            </a:r>
          </a:p>
          <a:p>
            <a:pPr algn="ctr"/>
            <a:r>
              <a:rPr lang="en-US" altLang="zh-TW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Convenience</a:t>
            </a:r>
          </a:p>
          <a:p>
            <a:pPr algn="ctr"/>
            <a:r>
              <a:rPr lang="en-US" altLang="zh-TW" sz="15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Connection</a:t>
            </a:r>
            <a:endParaRPr lang="zh-TW" altLang="en-US" sz="15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橢圓 4"/>
          <p:cNvSpPr/>
          <p:nvPr/>
        </p:nvSpPr>
        <p:spPr>
          <a:xfrm>
            <a:off x="6804249" y="2996952"/>
            <a:ext cx="1872208" cy="1728192"/>
          </a:xfrm>
          <a:prstGeom prst="ellipse">
            <a:avLst/>
          </a:prstGeom>
          <a:solidFill>
            <a:schemeClr val="tx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rgbClr val="F79646"/>
                </a:solidFill>
                <a:latin typeface="Century Gothic" panose="020B0502020202020204" pitchFamily="34" charset="0"/>
              </a:rPr>
              <a:t>3S</a:t>
            </a:r>
          </a:p>
          <a:p>
            <a:pPr algn="ctr"/>
            <a:r>
              <a:rPr lang="en-US" altLang="zh-TW" dirty="0" smtClean="0">
                <a:solidFill>
                  <a:srgbClr val="F79646"/>
                </a:solidFill>
                <a:latin typeface="Century Gothic" panose="020B0502020202020204" pitchFamily="34" charset="0"/>
              </a:rPr>
              <a:t>Service </a:t>
            </a:r>
          </a:p>
          <a:p>
            <a:pPr algn="ctr"/>
            <a:r>
              <a:rPr lang="en-US" altLang="zh-TW" dirty="0" smtClean="0">
                <a:solidFill>
                  <a:srgbClr val="F79646"/>
                </a:solidFill>
                <a:latin typeface="Century Gothic" panose="020B0502020202020204" pitchFamily="34" charset="0"/>
              </a:rPr>
              <a:t>Smart</a:t>
            </a:r>
          </a:p>
          <a:p>
            <a:pPr algn="ctr"/>
            <a:r>
              <a:rPr lang="en-US" altLang="zh-TW" dirty="0" smtClean="0">
                <a:solidFill>
                  <a:srgbClr val="F79646"/>
                </a:solidFill>
                <a:latin typeface="Century Gothic" panose="020B0502020202020204" pitchFamily="34" charset="0"/>
              </a:rPr>
              <a:t>Style</a:t>
            </a:r>
            <a:endParaRPr lang="zh-TW" altLang="en-US" dirty="0">
              <a:solidFill>
                <a:srgbClr val="F79646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3347864" y="743811"/>
            <a:ext cx="3456384" cy="269979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white"/>
              </a:solidFill>
            </a:endParaRPr>
          </a:p>
        </p:txBody>
      </p:sp>
      <p:sp>
        <p:nvSpPr>
          <p:cNvPr id="7" name="object 15"/>
          <p:cNvSpPr/>
          <p:nvPr/>
        </p:nvSpPr>
        <p:spPr>
          <a:xfrm>
            <a:off x="1" y="1464891"/>
            <a:ext cx="3563888" cy="271977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white"/>
              </a:solidFill>
            </a:endParaRPr>
          </a:p>
        </p:txBody>
      </p:sp>
      <p:sp>
        <p:nvSpPr>
          <p:cNvPr id="8" name="甜甜圈 7"/>
          <p:cNvSpPr/>
          <p:nvPr/>
        </p:nvSpPr>
        <p:spPr>
          <a:xfrm>
            <a:off x="827584" y="4509120"/>
            <a:ext cx="1800200" cy="1728192"/>
          </a:xfrm>
          <a:prstGeom prst="donut">
            <a:avLst>
              <a:gd name="adj" fmla="val 705"/>
            </a:avLst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9" name="Rectangle 24">
            <a:extLst>
              <a:ext uri="{FF2B5EF4-FFF2-40B4-BE49-F238E27FC236}">
                <a16:creationId xmlns="" xmlns:a16="http://schemas.microsoft.com/office/drawing/2014/main" id="{1F46FB51-585D-478A-87AB-849724595CBF}"/>
              </a:ext>
            </a:extLst>
          </p:cNvPr>
          <p:cNvSpPr/>
          <p:nvPr/>
        </p:nvSpPr>
        <p:spPr>
          <a:xfrm>
            <a:off x="4355976" y="548680"/>
            <a:ext cx="2592288" cy="2543092"/>
          </a:xfrm>
          <a:prstGeom prst="rect">
            <a:avLst/>
          </a:prstGeom>
          <a:noFill/>
          <a:ln w="28575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24">
            <a:extLst>
              <a:ext uri="{FF2B5EF4-FFF2-40B4-BE49-F238E27FC236}">
                <a16:creationId xmlns="" xmlns:a16="http://schemas.microsoft.com/office/drawing/2014/main" id="{1F46FB51-585D-478A-87AB-849724595CBF}"/>
              </a:ext>
            </a:extLst>
          </p:cNvPr>
          <p:cNvSpPr/>
          <p:nvPr/>
        </p:nvSpPr>
        <p:spPr>
          <a:xfrm>
            <a:off x="1187624" y="1196752"/>
            <a:ext cx="2592288" cy="2543092"/>
          </a:xfrm>
          <a:prstGeom prst="rect">
            <a:avLst/>
          </a:prstGeom>
          <a:noFill/>
          <a:ln w="28575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甜甜圈 10"/>
          <p:cNvSpPr/>
          <p:nvPr/>
        </p:nvSpPr>
        <p:spPr>
          <a:xfrm>
            <a:off x="3851920" y="3645113"/>
            <a:ext cx="1800200" cy="1731843"/>
          </a:xfrm>
          <a:prstGeom prst="donut">
            <a:avLst>
              <a:gd name="adj" fmla="val 705"/>
            </a:avLst>
          </a:prstGeom>
          <a:solidFill>
            <a:schemeClr val="accent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12" name="甜甜圈 11"/>
          <p:cNvSpPr/>
          <p:nvPr/>
        </p:nvSpPr>
        <p:spPr>
          <a:xfrm>
            <a:off x="6876256" y="3091779"/>
            <a:ext cx="1728192" cy="1559741"/>
          </a:xfrm>
          <a:prstGeom prst="donut">
            <a:avLst>
              <a:gd name="adj" fmla="val 705"/>
            </a:avLst>
          </a:prstGeom>
          <a:solidFill>
            <a:schemeClr val="accent2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2339754" y="6095511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prstClr val="black"/>
                </a:solidFill>
              </a:rPr>
              <a:t>台北西門町、林森、臺大，宜蘭礁溪，花蓮中正，高雄中正、站前</a:t>
            </a:r>
            <a:endParaRPr lang="en-US" altLang="zh-TW" dirty="0" smtClean="0">
              <a:solidFill>
                <a:prstClr val="black"/>
              </a:solidFill>
            </a:endParaRPr>
          </a:p>
          <a:p>
            <a:r>
              <a:rPr lang="zh-TW" altLang="en-US" dirty="0" smtClean="0">
                <a:solidFill>
                  <a:prstClr val="white"/>
                </a:solidFill>
              </a:rPr>
              <a:t>台北三重，台南十鼓</a:t>
            </a:r>
            <a:endParaRPr lang="zh-TW" altLang="en-US" dirty="0">
              <a:solidFill>
                <a:prstClr val="white"/>
              </a:solidFill>
            </a:endParaRPr>
          </a:p>
        </p:txBody>
      </p:sp>
      <p:pic>
        <p:nvPicPr>
          <p:cNvPr id="14" name="圖片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1" y="-11359"/>
            <a:ext cx="2952328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4305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1520" y="336078"/>
            <a:ext cx="8568951" cy="4924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7950">
              <a:lnSpc>
                <a:spcPct val="100000"/>
              </a:lnSpc>
            </a:pPr>
            <a:r>
              <a:rPr spc="-710" dirty="0"/>
              <a:t>J   </a:t>
            </a:r>
            <a:r>
              <a:rPr spc="-120" dirty="0" smtClean="0"/>
              <a:t>u</a:t>
            </a:r>
            <a:r>
              <a:rPr spc="-475" dirty="0" smtClean="0"/>
              <a:t>s</a:t>
            </a:r>
            <a:r>
              <a:rPr spc="-505" dirty="0" smtClean="0"/>
              <a:t> </a:t>
            </a:r>
            <a:r>
              <a:rPr spc="355" dirty="0" smtClean="0"/>
              <a:t>t</a:t>
            </a:r>
            <a:r>
              <a:rPr lang="en-US" spc="355" dirty="0" smtClean="0"/>
              <a:t> Sleep Highlights </a:t>
            </a:r>
            <a:r>
              <a:rPr lang="zh-TW" altLang="en-US" spc="355" dirty="0" smtClean="0"/>
              <a:t>捷絲旅各飯店亮點</a:t>
            </a:r>
            <a:endParaRPr spc="355" dirty="0"/>
          </a:p>
        </p:txBody>
      </p:sp>
      <p:sp>
        <p:nvSpPr>
          <p:cNvPr id="6" name="object 6"/>
          <p:cNvSpPr txBox="1"/>
          <p:nvPr/>
        </p:nvSpPr>
        <p:spPr>
          <a:xfrm>
            <a:off x="1636395" y="1783589"/>
            <a:ext cx="5029200" cy="46217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sz="1400" spc="-45" dirty="0">
                <a:solidFill>
                  <a:prstClr val="black"/>
                </a:solidFill>
                <a:latin typeface="Cambria"/>
                <a:cs typeface="Cambria"/>
              </a:rPr>
              <a:t>Just </a:t>
            </a:r>
            <a:r>
              <a:rPr sz="1400" spc="-40" dirty="0">
                <a:solidFill>
                  <a:prstClr val="black"/>
                </a:solidFill>
                <a:latin typeface="Cambria"/>
                <a:cs typeface="Cambria"/>
              </a:rPr>
              <a:t>Sleep </a:t>
            </a:r>
            <a:r>
              <a:rPr sz="1400" spc="110" dirty="0">
                <a:solidFill>
                  <a:prstClr val="black"/>
                </a:solidFill>
                <a:latin typeface="Cambria"/>
                <a:cs typeface="Cambria"/>
              </a:rPr>
              <a:t>NTU </a:t>
            </a:r>
            <a:r>
              <a:rPr sz="1400" spc="-60" dirty="0">
                <a:solidFill>
                  <a:prstClr val="black"/>
                </a:solidFill>
                <a:latin typeface="Cambria"/>
                <a:cs typeface="Cambria"/>
              </a:rPr>
              <a:t>ranked </a:t>
            </a:r>
            <a:r>
              <a:rPr sz="1400" spc="60" dirty="0">
                <a:solidFill>
                  <a:prstClr val="black"/>
                </a:solidFill>
                <a:latin typeface="Cambria"/>
                <a:cs typeface="Cambria"/>
              </a:rPr>
              <a:t>#1 </a:t>
            </a:r>
            <a:r>
              <a:rPr sz="1400" spc="-50" dirty="0">
                <a:solidFill>
                  <a:prstClr val="black"/>
                </a:solidFill>
                <a:latin typeface="Cambria"/>
                <a:cs typeface="Cambria"/>
              </a:rPr>
              <a:t>and </a:t>
            </a:r>
            <a:r>
              <a:rPr sz="1400" spc="-35" dirty="0">
                <a:solidFill>
                  <a:prstClr val="black"/>
                </a:solidFill>
                <a:latin typeface="Cambria"/>
                <a:cs typeface="Cambria"/>
              </a:rPr>
              <a:t>the </a:t>
            </a:r>
            <a:r>
              <a:rPr sz="1400" spc="-55" dirty="0">
                <a:solidFill>
                  <a:prstClr val="black"/>
                </a:solidFill>
                <a:latin typeface="Cambria"/>
                <a:cs typeface="Cambria"/>
              </a:rPr>
              <a:t>Best </a:t>
            </a:r>
            <a:r>
              <a:rPr sz="1400" spc="-5" dirty="0">
                <a:solidFill>
                  <a:prstClr val="black"/>
                </a:solidFill>
                <a:latin typeface="Cambria"/>
                <a:cs typeface="Cambria"/>
              </a:rPr>
              <a:t>Hotel </a:t>
            </a:r>
            <a:r>
              <a:rPr sz="1400" spc="-35" dirty="0">
                <a:solidFill>
                  <a:prstClr val="black"/>
                </a:solidFill>
                <a:latin typeface="Cambria"/>
                <a:cs typeface="Cambria"/>
              </a:rPr>
              <a:t>in </a:t>
            </a:r>
            <a:r>
              <a:rPr sz="1400" spc="-80" dirty="0">
                <a:solidFill>
                  <a:prstClr val="black"/>
                </a:solidFill>
                <a:latin typeface="Cambria"/>
                <a:cs typeface="Cambria"/>
              </a:rPr>
              <a:t>Taiwan </a:t>
            </a:r>
            <a:r>
              <a:rPr sz="1400" spc="-40" dirty="0">
                <a:solidFill>
                  <a:prstClr val="black"/>
                </a:solidFill>
                <a:latin typeface="Cambria"/>
                <a:cs typeface="Cambria"/>
              </a:rPr>
              <a:t>on  </a:t>
            </a:r>
            <a:r>
              <a:rPr sz="1400" spc="100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55" dirty="0">
                <a:solidFill>
                  <a:prstClr val="black"/>
                </a:solidFill>
                <a:latin typeface="Cambria"/>
                <a:cs typeface="Cambria"/>
              </a:rPr>
              <a:t>TripAdvisor</a:t>
            </a:r>
            <a:endParaRPr sz="1400" dirty="0">
              <a:solidFill>
                <a:prstClr val="black"/>
              </a:solidFill>
              <a:latin typeface="Cambria"/>
              <a:cs typeface="Cambria"/>
            </a:endParaRPr>
          </a:p>
          <a:p>
            <a:endParaRPr sz="1400" dirty="0">
              <a:solidFill>
                <a:prstClr val="black"/>
              </a:solidFill>
              <a:latin typeface="Times New Roman"/>
              <a:cs typeface="Times New Roman"/>
            </a:endParaRPr>
          </a:p>
          <a:p>
            <a:pPr marL="12700">
              <a:spcBef>
                <a:spcPts val="1245"/>
              </a:spcBef>
            </a:pPr>
            <a:r>
              <a:rPr sz="1400" spc="-45" dirty="0">
                <a:solidFill>
                  <a:prstClr val="black"/>
                </a:solidFill>
                <a:latin typeface="Cambria"/>
                <a:cs typeface="Cambria"/>
              </a:rPr>
              <a:t>Just </a:t>
            </a:r>
            <a:r>
              <a:rPr sz="1400" spc="-35" dirty="0">
                <a:solidFill>
                  <a:prstClr val="black"/>
                </a:solidFill>
                <a:latin typeface="Cambria"/>
                <a:cs typeface="Cambria"/>
              </a:rPr>
              <a:t>Sleep </a:t>
            </a:r>
            <a:r>
              <a:rPr sz="1400" spc="-45" dirty="0">
                <a:solidFill>
                  <a:prstClr val="black"/>
                </a:solidFill>
                <a:latin typeface="Cambria"/>
                <a:cs typeface="Cambria"/>
              </a:rPr>
              <a:t>Kaohsiung </a:t>
            </a:r>
            <a:r>
              <a:rPr sz="1400" spc="-60" dirty="0">
                <a:solidFill>
                  <a:prstClr val="black"/>
                </a:solidFill>
                <a:latin typeface="Cambria"/>
                <a:cs typeface="Cambria"/>
              </a:rPr>
              <a:t>ranked </a:t>
            </a:r>
            <a:r>
              <a:rPr sz="1400" spc="65" dirty="0">
                <a:solidFill>
                  <a:prstClr val="black"/>
                </a:solidFill>
                <a:latin typeface="Cambria"/>
                <a:cs typeface="Cambria"/>
              </a:rPr>
              <a:t>#1 </a:t>
            </a:r>
            <a:r>
              <a:rPr sz="1400" spc="-50" dirty="0">
                <a:solidFill>
                  <a:prstClr val="black"/>
                </a:solidFill>
                <a:latin typeface="Cambria"/>
                <a:cs typeface="Cambria"/>
              </a:rPr>
              <a:t>and </a:t>
            </a:r>
            <a:r>
              <a:rPr sz="1400" spc="-30" dirty="0">
                <a:solidFill>
                  <a:prstClr val="black"/>
                </a:solidFill>
                <a:latin typeface="Cambria"/>
                <a:cs typeface="Cambria"/>
              </a:rPr>
              <a:t>the </a:t>
            </a:r>
            <a:r>
              <a:rPr sz="1400" spc="-60" dirty="0">
                <a:solidFill>
                  <a:prstClr val="black"/>
                </a:solidFill>
                <a:latin typeface="Cambria"/>
                <a:cs typeface="Cambria"/>
              </a:rPr>
              <a:t>Best </a:t>
            </a:r>
            <a:r>
              <a:rPr sz="1400" spc="-5" dirty="0">
                <a:solidFill>
                  <a:prstClr val="black"/>
                </a:solidFill>
                <a:latin typeface="Cambria"/>
                <a:cs typeface="Cambria"/>
              </a:rPr>
              <a:t>Hotel </a:t>
            </a:r>
            <a:r>
              <a:rPr sz="1400" spc="-35" dirty="0">
                <a:solidFill>
                  <a:prstClr val="black"/>
                </a:solidFill>
                <a:latin typeface="Cambria"/>
                <a:cs typeface="Cambria"/>
              </a:rPr>
              <a:t>in </a:t>
            </a:r>
            <a:r>
              <a:rPr sz="1400" spc="-45" dirty="0">
                <a:solidFill>
                  <a:prstClr val="black"/>
                </a:solidFill>
                <a:latin typeface="Cambria"/>
                <a:cs typeface="Cambria"/>
              </a:rPr>
              <a:t>Kaohsiung </a:t>
            </a:r>
            <a:r>
              <a:rPr sz="1400" spc="-40" dirty="0">
                <a:solidFill>
                  <a:prstClr val="black"/>
                </a:solidFill>
                <a:latin typeface="Cambria"/>
                <a:cs typeface="Cambria"/>
              </a:rPr>
              <a:t>on  </a:t>
            </a:r>
            <a:r>
              <a:rPr sz="1400" spc="120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55" dirty="0">
                <a:solidFill>
                  <a:prstClr val="black"/>
                </a:solidFill>
                <a:latin typeface="Cambria"/>
                <a:cs typeface="Cambria"/>
              </a:rPr>
              <a:t>TripAdvisor</a:t>
            </a:r>
            <a:endParaRPr sz="1400" dirty="0">
              <a:solidFill>
                <a:prstClr val="black"/>
              </a:solidFill>
              <a:latin typeface="Cambria"/>
              <a:cs typeface="Cambria"/>
            </a:endParaRPr>
          </a:p>
          <a:p>
            <a:pPr>
              <a:spcBef>
                <a:spcPts val="54"/>
              </a:spcBef>
            </a:pPr>
            <a:endParaRPr sz="2000" dirty="0">
              <a:solidFill>
                <a:prstClr val="black"/>
              </a:solidFill>
              <a:latin typeface="Times New Roman"/>
              <a:cs typeface="Times New Roman"/>
            </a:endParaRPr>
          </a:p>
          <a:p>
            <a:pPr marL="12700"/>
            <a:r>
              <a:rPr sz="1400" spc="-45" dirty="0">
                <a:solidFill>
                  <a:prstClr val="black"/>
                </a:solidFill>
                <a:latin typeface="Cambria"/>
                <a:cs typeface="Cambria"/>
              </a:rPr>
              <a:t>Just </a:t>
            </a:r>
            <a:r>
              <a:rPr sz="1400" spc="-40" dirty="0">
                <a:solidFill>
                  <a:prstClr val="black"/>
                </a:solidFill>
                <a:latin typeface="Cambria"/>
                <a:cs typeface="Cambria"/>
              </a:rPr>
              <a:t>Sleep </a:t>
            </a:r>
            <a:r>
              <a:rPr sz="1400" spc="-30" dirty="0">
                <a:solidFill>
                  <a:prstClr val="black"/>
                </a:solidFill>
                <a:latin typeface="Cambria"/>
                <a:cs typeface="Cambria"/>
              </a:rPr>
              <a:t>Jiaoxi </a:t>
            </a:r>
            <a:r>
              <a:rPr sz="1400" spc="-65" dirty="0">
                <a:solidFill>
                  <a:prstClr val="black"/>
                </a:solidFill>
                <a:latin typeface="Cambria"/>
                <a:cs typeface="Cambria"/>
              </a:rPr>
              <a:t>ranked </a:t>
            </a:r>
            <a:r>
              <a:rPr sz="1400" spc="65" dirty="0">
                <a:solidFill>
                  <a:prstClr val="black"/>
                </a:solidFill>
                <a:latin typeface="Cambria"/>
                <a:cs typeface="Cambria"/>
              </a:rPr>
              <a:t>#1 </a:t>
            </a:r>
            <a:r>
              <a:rPr sz="1400" spc="-50" dirty="0">
                <a:solidFill>
                  <a:prstClr val="black"/>
                </a:solidFill>
                <a:latin typeface="Cambria"/>
                <a:cs typeface="Cambria"/>
              </a:rPr>
              <a:t>and </a:t>
            </a:r>
            <a:r>
              <a:rPr sz="1400" spc="-35" dirty="0">
                <a:solidFill>
                  <a:prstClr val="black"/>
                </a:solidFill>
                <a:latin typeface="Cambria"/>
                <a:cs typeface="Cambria"/>
              </a:rPr>
              <a:t>the </a:t>
            </a:r>
            <a:r>
              <a:rPr sz="1400" spc="-55" dirty="0">
                <a:solidFill>
                  <a:prstClr val="black"/>
                </a:solidFill>
                <a:latin typeface="Cambria"/>
                <a:cs typeface="Cambria"/>
              </a:rPr>
              <a:t>Best </a:t>
            </a:r>
            <a:r>
              <a:rPr sz="1400" spc="-5" dirty="0">
                <a:solidFill>
                  <a:prstClr val="black"/>
                </a:solidFill>
                <a:latin typeface="Cambria"/>
                <a:cs typeface="Cambria"/>
              </a:rPr>
              <a:t>Hotel </a:t>
            </a:r>
            <a:r>
              <a:rPr sz="1400" spc="-35" dirty="0">
                <a:solidFill>
                  <a:prstClr val="black"/>
                </a:solidFill>
                <a:latin typeface="Cambria"/>
                <a:cs typeface="Cambria"/>
              </a:rPr>
              <a:t>in Yilan </a:t>
            </a:r>
            <a:r>
              <a:rPr sz="1400" spc="-40" dirty="0">
                <a:solidFill>
                  <a:prstClr val="black"/>
                </a:solidFill>
                <a:latin typeface="Cambria"/>
                <a:cs typeface="Cambria"/>
              </a:rPr>
              <a:t>on  </a:t>
            </a:r>
            <a:r>
              <a:rPr sz="1400" spc="225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55" dirty="0">
                <a:solidFill>
                  <a:prstClr val="black"/>
                </a:solidFill>
                <a:latin typeface="Cambria"/>
                <a:cs typeface="Cambria"/>
              </a:rPr>
              <a:t>TripAdvisor</a:t>
            </a:r>
            <a:endParaRPr sz="1400" dirty="0">
              <a:solidFill>
                <a:prstClr val="black"/>
              </a:solidFill>
              <a:latin typeface="Cambria"/>
              <a:cs typeface="Cambria"/>
            </a:endParaRPr>
          </a:p>
          <a:p>
            <a:pPr marL="12700" marR="1232535">
              <a:lnSpc>
                <a:spcPts val="4020"/>
              </a:lnSpc>
              <a:spcBef>
                <a:spcPts val="520"/>
              </a:spcBef>
            </a:pPr>
            <a:r>
              <a:rPr sz="1400" spc="-45" dirty="0">
                <a:solidFill>
                  <a:prstClr val="black"/>
                </a:solidFill>
                <a:latin typeface="Cambria"/>
                <a:cs typeface="Cambria"/>
              </a:rPr>
              <a:t>Just </a:t>
            </a:r>
            <a:r>
              <a:rPr sz="1400" spc="-40" dirty="0">
                <a:solidFill>
                  <a:prstClr val="black"/>
                </a:solidFill>
                <a:latin typeface="Cambria"/>
                <a:cs typeface="Cambria"/>
              </a:rPr>
              <a:t>Sleep </a:t>
            </a:r>
            <a:r>
              <a:rPr sz="1400" spc="-20" dirty="0">
                <a:solidFill>
                  <a:prstClr val="black"/>
                </a:solidFill>
                <a:latin typeface="Cambria"/>
                <a:cs typeface="Cambria"/>
              </a:rPr>
              <a:t>Hualien </a:t>
            </a:r>
            <a:r>
              <a:rPr sz="1400" spc="-65" dirty="0">
                <a:solidFill>
                  <a:prstClr val="black"/>
                </a:solidFill>
                <a:latin typeface="Cambria"/>
                <a:cs typeface="Cambria"/>
              </a:rPr>
              <a:t>ranked </a:t>
            </a:r>
            <a:r>
              <a:rPr sz="1400" spc="65" dirty="0">
                <a:solidFill>
                  <a:prstClr val="black"/>
                </a:solidFill>
                <a:latin typeface="Cambria"/>
                <a:cs typeface="Cambria"/>
              </a:rPr>
              <a:t>#1 </a:t>
            </a:r>
            <a:r>
              <a:rPr sz="1400" spc="-50" dirty="0">
                <a:solidFill>
                  <a:prstClr val="black"/>
                </a:solidFill>
                <a:latin typeface="Cambria"/>
                <a:cs typeface="Cambria"/>
              </a:rPr>
              <a:t>and </a:t>
            </a:r>
            <a:r>
              <a:rPr sz="1400" spc="-35" dirty="0">
                <a:solidFill>
                  <a:prstClr val="black"/>
                </a:solidFill>
                <a:latin typeface="Cambria"/>
                <a:cs typeface="Cambria"/>
              </a:rPr>
              <a:t>the </a:t>
            </a:r>
            <a:r>
              <a:rPr sz="1400" spc="-55" dirty="0">
                <a:solidFill>
                  <a:prstClr val="black"/>
                </a:solidFill>
                <a:latin typeface="Cambria"/>
                <a:cs typeface="Cambria"/>
              </a:rPr>
              <a:t>Best </a:t>
            </a:r>
            <a:r>
              <a:rPr sz="1400" spc="-5" dirty="0">
                <a:solidFill>
                  <a:prstClr val="black"/>
                </a:solidFill>
                <a:latin typeface="Cambria"/>
                <a:cs typeface="Cambria"/>
              </a:rPr>
              <a:t>Hotel </a:t>
            </a:r>
            <a:r>
              <a:rPr sz="1400" spc="-35" dirty="0">
                <a:solidFill>
                  <a:prstClr val="black"/>
                </a:solidFill>
                <a:latin typeface="Cambria"/>
                <a:cs typeface="Cambria"/>
              </a:rPr>
              <a:t>in </a:t>
            </a:r>
            <a:r>
              <a:rPr sz="1400" spc="-20" dirty="0">
                <a:solidFill>
                  <a:prstClr val="black"/>
                </a:solidFill>
                <a:latin typeface="Cambria"/>
                <a:cs typeface="Cambria"/>
              </a:rPr>
              <a:t>Hualien </a:t>
            </a:r>
            <a:r>
              <a:rPr sz="1400" spc="-40" dirty="0">
                <a:solidFill>
                  <a:prstClr val="black"/>
                </a:solidFill>
                <a:latin typeface="Cambria"/>
                <a:cs typeface="Cambria"/>
              </a:rPr>
              <a:t>on </a:t>
            </a:r>
            <a:r>
              <a:rPr sz="1400" spc="-55" dirty="0">
                <a:solidFill>
                  <a:prstClr val="black"/>
                </a:solidFill>
                <a:latin typeface="Cambria"/>
                <a:cs typeface="Cambria"/>
              </a:rPr>
              <a:t>TripAdvisor  </a:t>
            </a:r>
            <a:r>
              <a:rPr sz="1400" spc="-45" dirty="0">
                <a:solidFill>
                  <a:prstClr val="black"/>
                </a:solidFill>
                <a:latin typeface="Cambria"/>
                <a:cs typeface="Cambria"/>
              </a:rPr>
              <a:t>Just </a:t>
            </a:r>
            <a:r>
              <a:rPr sz="1400" spc="-40" dirty="0">
                <a:solidFill>
                  <a:prstClr val="black"/>
                </a:solidFill>
                <a:latin typeface="Cambria"/>
                <a:cs typeface="Cambria"/>
              </a:rPr>
              <a:t>Sleep </a:t>
            </a:r>
            <a:r>
              <a:rPr sz="1400" spc="-45" dirty="0">
                <a:solidFill>
                  <a:prstClr val="black"/>
                </a:solidFill>
                <a:latin typeface="Cambria"/>
                <a:cs typeface="Cambria"/>
              </a:rPr>
              <a:t>Linsen </a:t>
            </a:r>
            <a:r>
              <a:rPr sz="1400" spc="-35" dirty="0">
                <a:solidFill>
                  <a:prstClr val="black"/>
                </a:solidFill>
                <a:cs typeface="Calibri"/>
              </a:rPr>
              <a:t>won </a:t>
            </a:r>
            <a:r>
              <a:rPr sz="1400" spc="-15" dirty="0">
                <a:solidFill>
                  <a:prstClr val="black"/>
                </a:solidFill>
                <a:cs typeface="Calibri"/>
              </a:rPr>
              <a:t>Traveler’s </a:t>
            </a:r>
            <a:r>
              <a:rPr sz="1400" spc="25" dirty="0">
                <a:solidFill>
                  <a:prstClr val="black"/>
                </a:solidFill>
                <a:cs typeface="Calibri"/>
              </a:rPr>
              <a:t>Choice </a:t>
            </a:r>
            <a:r>
              <a:rPr sz="1400" spc="5" dirty="0">
                <a:solidFill>
                  <a:prstClr val="black"/>
                </a:solidFill>
                <a:cs typeface="Calibri"/>
              </a:rPr>
              <a:t>Award </a:t>
            </a:r>
            <a:r>
              <a:rPr sz="1400" spc="-35" dirty="0">
                <a:solidFill>
                  <a:prstClr val="black"/>
                </a:solidFill>
                <a:cs typeface="Calibri"/>
              </a:rPr>
              <a:t>for </a:t>
            </a:r>
            <a:r>
              <a:rPr sz="1400" spc="-20" dirty="0">
                <a:solidFill>
                  <a:prstClr val="black"/>
                </a:solidFill>
                <a:cs typeface="Calibri"/>
              </a:rPr>
              <a:t>the </a:t>
            </a:r>
            <a:r>
              <a:rPr sz="1400" spc="-10" dirty="0">
                <a:solidFill>
                  <a:prstClr val="black"/>
                </a:solidFill>
                <a:cs typeface="Calibri"/>
              </a:rPr>
              <a:t>fifth </a:t>
            </a:r>
            <a:r>
              <a:rPr sz="1400" spc="-15" dirty="0">
                <a:solidFill>
                  <a:prstClr val="black"/>
                </a:solidFill>
                <a:cs typeface="Calibri"/>
              </a:rPr>
              <a:t>consecutive </a:t>
            </a:r>
            <a:r>
              <a:rPr sz="1400" spc="235" dirty="0">
                <a:solidFill>
                  <a:prstClr val="black"/>
                </a:solidFill>
                <a:cs typeface="Calibri"/>
              </a:rPr>
              <a:t> </a:t>
            </a:r>
            <a:r>
              <a:rPr sz="1400" spc="-45" dirty="0">
                <a:solidFill>
                  <a:prstClr val="black"/>
                </a:solidFill>
                <a:cs typeface="Calibri"/>
              </a:rPr>
              <a:t>year</a:t>
            </a:r>
            <a:endParaRPr sz="1400" dirty="0">
              <a:solidFill>
                <a:prstClr val="black"/>
              </a:solidFill>
              <a:cs typeface="Calibri"/>
            </a:endParaRPr>
          </a:p>
          <a:p>
            <a:pPr>
              <a:spcBef>
                <a:spcPts val="32"/>
              </a:spcBef>
            </a:pPr>
            <a:endParaRPr sz="2000" dirty="0">
              <a:solidFill>
                <a:prstClr val="black"/>
              </a:solidFill>
              <a:latin typeface="Times New Roman"/>
              <a:cs typeface="Times New Roman"/>
            </a:endParaRPr>
          </a:p>
          <a:p>
            <a:pPr marL="12700"/>
            <a:r>
              <a:rPr sz="1400" spc="-45" dirty="0">
                <a:solidFill>
                  <a:prstClr val="black"/>
                </a:solidFill>
                <a:latin typeface="Cambria"/>
                <a:cs typeface="Cambria"/>
              </a:rPr>
              <a:t>Just</a:t>
            </a:r>
            <a:r>
              <a:rPr sz="1400" spc="30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40" dirty="0">
                <a:solidFill>
                  <a:prstClr val="black"/>
                </a:solidFill>
                <a:latin typeface="Cambria"/>
                <a:cs typeface="Cambria"/>
              </a:rPr>
              <a:t>Sleep</a:t>
            </a:r>
            <a:r>
              <a:rPr sz="1400" spc="35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20" dirty="0">
                <a:solidFill>
                  <a:prstClr val="black"/>
                </a:solidFill>
                <a:latin typeface="Cambria"/>
                <a:cs typeface="Cambria"/>
              </a:rPr>
              <a:t>Ximen</a:t>
            </a:r>
            <a:r>
              <a:rPr sz="1400" spc="50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70" dirty="0">
                <a:solidFill>
                  <a:prstClr val="black"/>
                </a:solidFill>
                <a:latin typeface="Cambria"/>
                <a:cs typeface="Cambria"/>
              </a:rPr>
              <a:t>has</a:t>
            </a:r>
            <a:r>
              <a:rPr sz="1400" spc="15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40" dirty="0">
                <a:solidFill>
                  <a:prstClr val="black"/>
                </a:solidFill>
                <a:latin typeface="Cambria"/>
                <a:cs typeface="Cambria"/>
              </a:rPr>
              <a:t>an</a:t>
            </a:r>
            <a:r>
              <a:rPr sz="1400" spc="40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75" dirty="0">
                <a:solidFill>
                  <a:prstClr val="black"/>
                </a:solidFill>
                <a:latin typeface="Cambria"/>
                <a:cs typeface="Cambria"/>
              </a:rPr>
              <a:t>impressive</a:t>
            </a:r>
            <a:r>
              <a:rPr sz="1400" spc="15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70" dirty="0">
                <a:solidFill>
                  <a:prstClr val="black"/>
                </a:solidFill>
                <a:latin typeface="Cambria"/>
                <a:cs typeface="Cambria"/>
              </a:rPr>
              <a:t>year-round</a:t>
            </a:r>
            <a:r>
              <a:rPr sz="1400" spc="10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45" dirty="0">
                <a:solidFill>
                  <a:prstClr val="black"/>
                </a:solidFill>
                <a:latin typeface="Cambria"/>
                <a:cs typeface="Cambria"/>
              </a:rPr>
              <a:t>occupancy</a:t>
            </a:r>
            <a:r>
              <a:rPr sz="1400" spc="-5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50" dirty="0">
                <a:solidFill>
                  <a:prstClr val="black"/>
                </a:solidFill>
                <a:latin typeface="Cambria"/>
                <a:cs typeface="Cambria"/>
              </a:rPr>
              <a:t>of</a:t>
            </a:r>
            <a:r>
              <a:rPr sz="1400" spc="40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105" dirty="0">
                <a:solidFill>
                  <a:prstClr val="black"/>
                </a:solidFill>
                <a:latin typeface="Cambria"/>
                <a:cs typeface="Cambria"/>
              </a:rPr>
              <a:t>95%</a:t>
            </a:r>
            <a:r>
              <a:rPr sz="1400" spc="15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50" dirty="0">
                <a:solidFill>
                  <a:prstClr val="black"/>
                </a:solidFill>
                <a:latin typeface="Cambria"/>
                <a:cs typeface="Cambria"/>
              </a:rPr>
              <a:t>and</a:t>
            </a:r>
            <a:r>
              <a:rPr sz="1400" spc="40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65" dirty="0">
                <a:solidFill>
                  <a:prstClr val="black"/>
                </a:solidFill>
                <a:latin typeface="Cambria"/>
                <a:cs typeface="Cambria"/>
              </a:rPr>
              <a:t>commands</a:t>
            </a:r>
            <a:r>
              <a:rPr sz="1400" spc="15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55" dirty="0">
                <a:solidFill>
                  <a:prstClr val="black"/>
                </a:solidFill>
                <a:latin typeface="Cambria"/>
                <a:cs typeface="Cambria"/>
              </a:rPr>
              <a:t>a</a:t>
            </a:r>
            <a:r>
              <a:rPr sz="1400" spc="30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40" dirty="0">
                <a:solidFill>
                  <a:prstClr val="black"/>
                </a:solidFill>
                <a:latin typeface="Cambria"/>
                <a:cs typeface="Cambria"/>
              </a:rPr>
              <a:t>high</a:t>
            </a:r>
            <a:r>
              <a:rPr sz="1400" spc="25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110" dirty="0">
                <a:solidFill>
                  <a:prstClr val="black"/>
                </a:solidFill>
                <a:latin typeface="Cambria"/>
                <a:cs typeface="Cambria"/>
              </a:rPr>
              <a:t>ADR</a:t>
            </a:r>
            <a:endParaRPr sz="1400" dirty="0">
              <a:solidFill>
                <a:prstClr val="black"/>
              </a:solidFill>
              <a:latin typeface="Cambria"/>
              <a:cs typeface="Cambria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645926" y="1615052"/>
            <a:ext cx="5134451" cy="0"/>
          </a:xfrm>
          <a:custGeom>
            <a:avLst/>
            <a:gdLst/>
            <a:ahLst/>
            <a:cxnLst/>
            <a:rect l="l" t="t" r="r" b="b"/>
            <a:pathLst>
              <a:path w="6845934">
                <a:moveTo>
                  <a:pt x="0" y="0"/>
                </a:moveTo>
                <a:lnTo>
                  <a:pt x="6845601" y="0"/>
                </a:lnTo>
              </a:path>
            </a:pathLst>
          </a:custGeom>
          <a:ln w="8737">
            <a:solidFill>
              <a:srgbClr val="7D7D7D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8" name="object 8"/>
          <p:cNvSpPr/>
          <p:nvPr/>
        </p:nvSpPr>
        <p:spPr>
          <a:xfrm>
            <a:off x="1645926" y="2191124"/>
            <a:ext cx="5134451" cy="0"/>
          </a:xfrm>
          <a:custGeom>
            <a:avLst/>
            <a:gdLst/>
            <a:ahLst/>
            <a:cxnLst/>
            <a:rect l="l" t="t" r="r" b="b"/>
            <a:pathLst>
              <a:path w="6845934">
                <a:moveTo>
                  <a:pt x="0" y="0"/>
                </a:moveTo>
                <a:lnTo>
                  <a:pt x="6845601" y="0"/>
                </a:lnTo>
              </a:path>
            </a:pathLst>
          </a:custGeom>
          <a:ln w="8737">
            <a:solidFill>
              <a:srgbClr val="7D7D7D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9" name="object 9"/>
          <p:cNvSpPr/>
          <p:nvPr/>
        </p:nvSpPr>
        <p:spPr>
          <a:xfrm>
            <a:off x="1645926" y="2767450"/>
            <a:ext cx="5134451" cy="0"/>
          </a:xfrm>
          <a:custGeom>
            <a:avLst/>
            <a:gdLst/>
            <a:ahLst/>
            <a:cxnLst/>
            <a:rect l="l" t="t" r="r" b="b"/>
            <a:pathLst>
              <a:path w="6845934">
                <a:moveTo>
                  <a:pt x="0" y="0"/>
                </a:moveTo>
                <a:lnTo>
                  <a:pt x="6845601" y="0"/>
                </a:lnTo>
              </a:path>
            </a:pathLst>
          </a:custGeom>
          <a:ln w="8737">
            <a:solidFill>
              <a:srgbClr val="7D7D7D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645926" y="3279514"/>
            <a:ext cx="5134451" cy="0"/>
          </a:xfrm>
          <a:custGeom>
            <a:avLst/>
            <a:gdLst/>
            <a:ahLst/>
            <a:cxnLst/>
            <a:rect l="l" t="t" r="r" b="b"/>
            <a:pathLst>
              <a:path w="6845934">
                <a:moveTo>
                  <a:pt x="0" y="0"/>
                </a:moveTo>
                <a:lnTo>
                  <a:pt x="6845601" y="0"/>
                </a:lnTo>
              </a:path>
            </a:pathLst>
          </a:custGeom>
          <a:ln w="8737">
            <a:solidFill>
              <a:srgbClr val="7D7D7D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645926" y="3790054"/>
            <a:ext cx="5134451" cy="0"/>
          </a:xfrm>
          <a:custGeom>
            <a:avLst/>
            <a:gdLst/>
            <a:ahLst/>
            <a:cxnLst/>
            <a:rect l="l" t="t" r="r" b="b"/>
            <a:pathLst>
              <a:path w="6845934">
                <a:moveTo>
                  <a:pt x="0" y="0"/>
                </a:moveTo>
                <a:lnTo>
                  <a:pt x="6845601" y="0"/>
                </a:lnTo>
              </a:path>
            </a:pathLst>
          </a:custGeom>
          <a:ln w="8737">
            <a:solidFill>
              <a:srgbClr val="7D7D7D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645926" y="4300975"/>
            <a:ext cx="5134451" cy="0"/>
          </a:xfrm>
          <a:custGeom>
            <a:avLst/>
            <a:gdLst/>
            <a:ahLst/>
            <a:cxnLst/>
            <a:rect l="l" t="t" r="r" b="b"/>
            <a:pathLst>
              <a:path w="6845934">
                <a:moveTo>
                  <a:pt x="0" y="0"/>
                </a:moveTo>
                <a:lnTo>
                  <a:pt x="6845601" y="0"/>
                </a:lnTo>
              </a:path>
            </a:pathLst>
          </a:custGeom>
          <a:ln w="8737">
            <a:solidFill>
              <a:srgbClr val="7D7D7D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645926" y="4877047"/>
            <a:ext cx="5134451" cy="0"/>
          </a:xfrm>
          <a:custGeom>
            <a:avLst/>
            <a:gdLst/>
            <a:ahLst/>
            <a:cxnLst/>
            <a:rect l="l" t="t" r="r" b="b"/>
            <a:pathLst>
              <a:path w="6845934">
                <a:moveTo>
                  <a:pt x="0" y="0"/>
                </a:moveTo>
                <a:lnTo>
                  <a:pt x="6845601" y="0"/>
                </a:lnTo>
              </a:path>
            </a:pathLst>
          </a:custGeom>
          <a:ln w="8737">
            <a:solidFill>
              <a:srgbClr val="7D7D7D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944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289" name="Text Box 3"/>
          <p:cNvSpPr txBox="1">
            <a:spLocks noChangeArrowheads="1"/>
          </p:cNvSpPr>
          <p:nvPr/>
        </p:nvSpPr>
        <p:spPr bwMode="auto">
          <a:xfrm>
            <a:off x="1428750" y="5912074"/>
            <a:ext cx="62293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i="1" dirty="0">
                <a:solidFill>
                  <a:prstClr val="black"/>
                </a:solidFill>
                <a:latin typeface="新細明體" pitchFamily="18" charset="-120"/>
              </a:rPr>
              <a:t>捷絲旅</a:t>
            </a:r>
            <a:endParaRPr lang="en-US" altLang="zh-TW" i="1" dirty="0">
              <a:solidFill>
                <a:prstClr val="black"/>
              </a:solidFill>
              <a:latin typeface="新細明體" pitchFamily="18" charset="-120"/>
            </a:endParaRPr>
          </a:p>
          <a:p>
            <a:pPr algn="ctr"/>
            <a:r>
              <a:rPr lang="en-US" altLang="zh-TW" i="1" dirty="0">
                <a:solidFill>
                  <a:prstClr val="black"/>
                </a:solidFill>
                <a:latin typeface="新細明體" pitchFamily="18" charset="-120"/>
              </a:rPr>
              <a:t>Just Sleep</a:t>
            </a:r>
            <a:endParaRPr lang="en-US" altLang="zh-TW" i="1" dirty="0">
              <a:solidFill>
                <a:prstClr val="black"/>
              </a:solidFill>
            </a:endParaRPr>
          </a:p>
        </p:txBody>
      </p:sp>
      <p:pic>
        <p:nvPicPr>
          <p:cNvPr id="268290" name="Picture 4" descr="D:\Pic\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0"/>
            <a:ext cx="68580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27113657"/>
      </p:ext>
    </p:extLst>
  </p:cSld>
  <p:clrMapOvr>
    <a:masterClrMapping/>
  </p:clrMapOvr>
  <p:transition advClick="0" advTm="3000">
    <p:blind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42691" y="1"/>
            <a:ext cx="5901690" cy="704808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pPr>
              <a:spcBef>
                <a:spcPts val="43"/>
              </a:spcBef>
            </a:pPr>
            <a:endParaRPr sz="10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pPr marR="247650" algn="r"/>
            <a:r>
              <a:rPr sz="800" spc="-20" dirty="0">
                <a:solidFill>
                  <a:prstClr val="black"/>
                </a:solidFill>
                <a:latin typeface="Times New Roman"/>
                <a:cs typeface="Times New Roman"/>
              </a:rPr>
              <a:t>Regent </a:t>
            </a:r>
            <a:r>
              <a:rPr sz="800" spc="-10" dirty="0">
                <a:solidFill>
                  <a:prstClr val="black"/>
                </a:solidFill>
                <a:latin typeface="Times New Roman"/>
                <a:cs typeface="Times New Roman"/>
              </a:rPr>
              <a:t>New </a:t>
            </a:r>
            <a:r>
              <a:rPr sz="800" spc="-25" dirty="0">
                <a:solidFill>
                  <a:prstClr val="black"/>
                </a:solidFill>
                <a:latin typeface="Times New Roman"/>
                <a:cs typeface="Times New Roman"/>
              </a:rPr>
              <a:t>York </a:t>
            </a:r>
            <a:r>
              <a:rPr sz="800" spc="-30" dirty="0">
                <a:solidFill>
                  <a:prstClr val="black"/>
                </a:solidFill>
                <a:latin typeface="Times New Roman"/>
                <a:cs typeface="Times New Roman"/>
              </a:rPr>
              <a:t>63</a:t>
            </a:r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-2280" y="2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09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458711"/>
            <a:ext cx="9144000" cy="0"/>
          </a:xfrm>
          <a:custGeom>
            <a:avLst/>
            <a:gdLst/>
            <a:ahLst/>
            <a:cxnLst/>
            <a:rect l="l" t="t" r="r" b="b"/>
            <a:pathLst>
              <a:path w="12192000">
                <a:moveTo>
                  <a:pt x="0" y="0"/>
                </a:moveTo>
                <a:lnTo>
                  <a:pt x="12191999" y="0"/>
                </a:lnTo>
              </a:path>
            </a:pathLst>
          </a:custGeom>
          <a:ln w="6096">
            <a:solidFill>
              <a:srgbClr val="AEABAB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739771" y="1"/>
            <a:ext cx="6404610" cy="704808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pPr>
              <a:spcBef>
                <a:spcPts val="43"/>
              </a:spcBef>
            </a:pPr>
            <a:endParaRPr sz="10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pPr marR="247650" algn="r"/>
            <a:r>
              <a:rPr sz="800" spc="-20" dirty="0">
                <a:solidFill>
                  <a:prstClr val="black"/>
                </a:solidFill>
                <a:latin typeface="Times New Roman"/>
                <a:cs typeface="Times New Roman"/>
              </a:rPr>
              <a:t>Regent </a:t>
            </a:r>
            <a:r>
              <a:rPr sz="800" spc="-10" dirty="0">
                <a:solidFill>
                  <a:prstClr val="black"/>
                </a:solidFill>
                <a:latin typeface="Times New Roman"/>
                <a:cs typeface="Times New Roman"/>
              </a:rPr>
              <a:t>New </a:t>
            </a:r>
            <a:r>
              <a:rPr sz="800" spc="-25" dirty="0">
                <a:solidFill>
                  <a:prstClr val="black"/>
                </a:solidFill>
                <a:latin typeface="Times New Roman"/>
                <a:cs typeface="Times New Roman"/>
              </a:rPr>
              <a:t>York </a:t>
            </a:r>
            <a:r>
              <a:rPr sz="800" spc="-30" dirty="0">
                <a:solidFill>
                  <a:prstClr val="black"/>
                </a:solidFill>
                <a:latin typeface="Times New Roman"/>
                <a:cs typeface="Times New Roman"/>
              </a:rPr>
              <a:t>64</a:t>
            </a:r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739772" y="2"/>
            <a:ext cx="6404228" cy="6857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313182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232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1560" y="263631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餐飲經營管理事業</a:t>
            </a:r>
            <a:endParaRPr lang="zh-TW" alt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27631" y="1004582"/>
            <a:ext cx="75608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TW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自</a:t>
            </a:r>
            <a:r>
              <a:rPr lang="en-US" altLang="zh-TW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2004</a:t>
            </a:r>
            <a:r>
              <a:rPr lang="zh-CN" altLang="zh-TW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年開始的連鎖餐飲經營</a:t>
            </a:r>
            <a:r>
              <a:rPr lang="zh-TW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，以台北為發展中心，陸續在</a:t>
            </a:r>
            <a:r>
              <a:rPr lang="zh-CN" altLang="zh-TW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各地</a:t>
            </a:r>
            <a:r>
              <a:rPr lang="zh-TW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都</a:t>
            </a:r>
            <a:r>
              <a:rPr lang="zh-CN" altLang="zh-TW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有所斬獲</a:t>
            </a:r>
            <a:r>
              <a:rPr lang="zh-TW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，目前營運的餐廳包括位於故宮博物院院區內的</a:t>
            </a:r>
            <a:r>
              <a:rPr lang="zh-CN" altLang="zh-TW" dirty="0" smtClean="0">
                <a:solidFill>
                  <a:srgbClr val="F79646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故宮</a:t>
            </a:r>
            <a:r>
              <a:rPr lang="zh-TW" altLang="en-US" dirty="0" smtClean="0">
                <a:solidFill>
                  <a:srgbClr val="F79646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晶華</a:t>
            </a:r>
            <a:r>
              <a:rPr lang="zh-TW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，位於信義區的</a:t>
            </a:r>
            <a:r>
              <a:rPr lang="en-US" altLang="zh-TW" dirty="0" smtClean="0">
                <a:solidFill>
                  <a:srgbClr val="F79646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Just Grill</a:t>
            </a:r>
            <a:r>
              <a:rPr lang="zh-TW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zh-TW" altLang="en-US" dirty="0" smtClean="0">
                <a:solidFill>
                  <a:srgbClr val="F79646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泰市場海鮮自助餐廳</a:t>
            </a:r>
            <a:r>
              <a:rPr lang="zh-TW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zh-TW" altLang="en-US" dirty="0" smtClean="0">
                <a:solidFill>
                  <a:srgbClr val="F79646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晶華冠軍牛肉麵坊</a:t>
            </a:r>
            <a:r>
              <a:rPr lang="zh-TW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，位於台大校區旁的</a:t>
            </a:r>
            <a:r>
              <a:rPr lang="zh-TW" altLang="en-US" dirty="0" smtClean="0">
                <a:solidFill>
                  <a:srgbClr val="F79646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義饗食堂</a:t>
            </a:r>
            <a:r>
              <a:rPr lang="zh-TW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、以及內湖美麗華的</a:t>
            </a:r>
            <a:r>
              <a:rPr lang="zh-TW" altLang="en-US" dirty="0" smtClean="0">
                <a:solidFill>
                  <a:srgbClr val="F79646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三燔美麗華</a:t>
            </a:r>
            <a:r>
              <a:rPr lang="zh-TW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涮涮鍋與壽喜燒</a:t>
            </a:r>
            <a:r>
              <a:rPr lang="zh-TW" altLang="zh-TW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TW" altLang="en-US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20892"/>
            <a:ext cx="2987824" cy="2365541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4973"/>
          <a:stretch/>
        </p:blipFill>
        <p:spPr>
          <a:xfrm>
            <a:off x="3177277" y="2450105"/>
            <a:ext cx="2861456" cy="2365541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44" r="18973"/>
          <a:stretch/>
        </p:blipFill>
        <p:spPr>
          <a:xfrm>
            <a:off x="6161061" y="2444418"/>
            <a:ext cx="2982940" cy="2365541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14" y="4897220"/>
            <a:ext cx="1227265" cy="1840897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7758" y="4896746"/>
            <a:ext cx="1253885" cy="1880828"/>
          </a:xfrm>
          <a:prstGeom prst="rect">
            <a:avLst/>
          </a:prstGeom>
        </p:spPr>
      </p:pic>
      <p:pic>
        <p:nvPicPr>
          <p:cNvPr id="15" name="圖片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953" y="5134283"/>
            <a:ext cx="2267744" cy="1511830"/>
          </a:xfrm>
          <a:prstGeom prst="rect">
            <a:avLst/>
          </a:prstGeom>
        </p:spPr>
      </p:pic>
      <p:pic>
        <p:nvPicPr>
          <p:cNvPr id="16" name="圖片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8732" y="4987314"/>
            <a:ext cx="1205880" cy="1808820"/>
          </a:xfrm>
          <a:prstGeom prst="rect">
            <a:avLst/>
          </a:prstGeom>
        </p:spPr>
      </p:pic>
      <p:pic>
        <p:nvPicPr>
          <p:cNvPr id="17" name="圖片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5003298"/>
            <a:ext cx="1183166" cy="1774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85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491880" y="44706"/>
            <a:ext cx="51125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故宮晶華</a:t>
            </a:r>
            <a:endParaRPr lang="zh-TW" alt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8688" y="848325"/>
            <a:ext cx="1456996" cy="2185494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211" y="848325"/>
            <a:ext cx="1437524" cy="2156285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047" y="848325"/>
            <a:ext cx="1437523" cy="2156285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3853" y="3140973"/>
            <a:ext cx="2075307" cy="1907747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012" y="5120723"/>
            <a:ext cx="2324988" cy="154999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80" t="33492" r="33125" b="5672"/>
          <a:stretch/>
        </p:blipFill>
        <p:spPr bwMode="auto">
          <a:xfrm>
            <a:off x="107547" y="188640"/>
            <a:ext cx="2952329" cy="4094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02" t="15310" r="33003" b="25544"/>
          <a:stretch/>
        </p:blipFill>
        <p:spPr bwMode="auto">
          <a:xfrm>
            <a:off x="899592" y="2542964"/>
            <a:ext cx="3061612" cy="4127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4211962" y="3280916"/>
            <a:ext cx="2448272" cy="2308324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r>
              <a:rPr lang="zh-TW" altLang="zh-TW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得國際知名的</a:t>
            </a:r>
            <a:r>
              <a:rPr lang="en-US" altLang="zh-TW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Newsweek</a:t>
            </a:r>
            <a:r>
              <a:rPr lang="zh-TW" altLang="zh-TW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雜誌報導，因其外觀建築的特色以及與博物院收藏品緊密結合的餐飲概念，被譽為</a:t>
            </a:r>
            <a:r>
              <a:rPr lang="zh-TW" altLang="zh-TW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「賦予博物館附屬餐廳全新意義與內涵的作品</a:t>
            </a:r>
            <a:r>
              <a:rPr lang="en-US" altLang="zh-TW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It gives a whole new meaning to the concept of a  museum restaurant</a:t>
            </a:r>
            <a:r>
              <a:rPr lang="zh-TW" altLang="zh-TW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」</a:t>
            </a:r>
            <a:endParaRPr lang="zh-TW" alt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1382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1560" y="263631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餐飲經營管理事業</a:t>
            </a:r>
            <a:endParaRPr lang="zh-TW" alt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27631" y="1004616"/>
            <a:ext cx="75608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集團致力於提升餐飲業的發展，例行性的邀請世界名廚來台客座，進行交流，也多次受邀前往國外進行台灣美食推廣活動。</a:t>
            </a:r>
            <a:endParaRPr lang="zh-TW" alt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977" y="2136515"/>
            <a:ext cx="2228107" cy="3020685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89" t="23276" r="15691" b="1177"/>
          <a:stretch/>
        </p:blipFill>
        <p:spPr>
          <a:xfrm>
            <a:off x="-36510" y="2132856"/>
            <a:ext cx="2169880" cy="3024336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4200" y="2132856"/>
            <a:ext cx="2036032" cy="3024336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39" y="2136515"/>
            <a:ext cx="2415903" cy="302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8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1560" y="263631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餐飲經營管理事業</a:t>
            </a:r>
            <a:endParaRPr lang="zh-TW" alt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27631" y="1004616"/>
            <a:ext cx="75608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集團致力於提升餐飲業的發展，例行性的邀請世界名廚來台客座，進行交流，也多次受邀前往國外進行台灣美食推廣活動。</a:t>
            </a:r>
            <a:endParaRPr lang="zh-TW" alt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0135" y="1889260"/>
            <a:ext cx="3722161" cy="2791621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83" t="18125" b="7326"/>
          <a:stretch/>
        </p:blipFill>
        <p:spPr>
          <a:xfrm>
            <a:off x="4427984" y="3844010"/>
            <a:ext cx="2674932" cy="2996952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30" y="1856923"/>
            <a:ext cx="3903488" cy="2550372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033" y="4581602"/>
            <a:ext cx="1373717" cy="2060575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9" y="4581602"/>
            <a:ext cx="1373717" cy="206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912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1560" y="263631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零售與速食連鎖事業</a:t>
            </a:r>
            <a:endParaRPr lang="zh-TW" alt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27631" y="1004582"/>
            <a:ext cx="75608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dirty="0">
                <a:solidFill>
                  <a:schemeClr val="bg1"/>
                </a:solidFill>
              </a:rPr>
              <a:t>為積極讓餐飲管理、行銷與物流業務快速系統化、</a:t>
            </a:r>
            <a:r>
              <a:rPr lang="en-US" altLang="zh-TW" dirty="0">
                <a:solidFill>
                  <a:schemeClr val="bg1"/>
                </a:solidFill>
              </a:rPr>
              <a:t>2006</a:t>
            </a:r>
            <a:r>
              <a:rPr lang="zh-TW" altLang="zh-TW" dirty="0">
                <a:solidFill>
                  <a:schemeClr val="bg1"/>
                </a:solidFill>
              </a:rPr>
              <a:t>年</a:t>
            </a:r>
            <a:r>
              <a:rPr lang="en-US" altLang="zh-TW" dirty="0">
                <a:solidFill>
                  <a:schemeClr val="bg1"/>
                </a:solidFill>
              </a:rPr>
              <a:t>12</a:t>
            </a:r>
            <a:r>
              <a:rPr lang="zh-TW" altLang="zh-TW" dirty="0">
                <a:solidFill>
                  <a:schemeClr val="bg1"/>
                </a:solidFill>
              </a:rPr>
              <a:t>月集團進一步收購台灣</a:t>
            </a:r>
            <a:r>
              <a:rPr lang="en-US" altLang="zh-TW" dirty="0">
                <a:solidFill>
                  <a:schemeClr val="bg1"/>
                </a:solidFill>
              </a:rPr>
              <a:t>DOMINO’S (</a:t>
            </a:r>
            <a:r>
              <a:rPr lang="zh-TW" altLang="zh-TW" dirty="0">
                <a:solidFill>
                  <a:schemeClr val="bg1"/>
                </a:solidFill>
              </a:rPr>
              <a:t>達美樂</a:t>
            </a:r>
            <a:r>
              <a:rPr lang="en-US" altLang="zh-TW" dirty="0">
                <a:solidFill>
                  <a:schemeClr val="bg1"/>
                </a:solidFill>
              </a:rPr>
              <a:t>PIZZA)</a:t>
            </a:r>
            <a:r>
              <a:rPr lang="zh-TW" altLang="zh-TW" dirty="0">
                <a:solidFill>
                  <a:schemeClr val="bg1"/>
                </a:solidFill>
              </a:rPr>
              <a:t>之全部股權，成為國際第二大的比薩領導品牌</a:t>
            </a:r>
            <a:r>
              <a:rPr lang="en-US" altLang="zh-TW" dirty="0">
                <a:solidFill>
                  <a:schemeClr val="bg1"/>
                </a:solidFill>
              </a:rPr>
              <a:t>–DOMINO’S(</a:t>
            </a:r>
            <a:r>
              <a:rPr lang="zh-TW" altLang="zh-TW" dirty="0">
                <a:solidFill>
                  <a:schemeClr val="bg1"/>
                </a:solidFill>
              </a:rPr>
              <a:t>達美樂</a:t>
            </a:r>
            <a:r>
              <a:rPr lang="en-US" altLang="zh-TW" dirty="0">
                <a:solidFill>
                  <a:schemeClr val="bg1"/>
                </a:solidFill>
              </a:rPr>
              <a:t>)</a:t>
            </a:r>
            <a:r>
              <a:rPr lang="zh-TW" altLang="zh-TW" dirty="0">
                <a:solidFill>
                  <a:schemeClr val="bg1"/>
                </a:solidFill>
              </a:rPr>
              <a:t>於台灣的經營者</a:t>
            </a:r>
            <a:r>
              <a:rPr lang="zh-TW" altLang="zh-TW" dirty="0" smtClean="0">
                <a:solidFill>
                  <a:schemeClr val="bg1"/>
                </a:solidFill>
              </a:rPr>
              <a:t>。</a:t>
            </a:r>
            <a:r>
              <a:rPr lang="en-US" altLang="zh-TW" dirty="0" smtClean="0">
                <a:solidFill>
                  <a:schemeClr val="bg1"/>
                </a:solidFill>
              </a:rPr>
              <a:t>2017</a:t>
            </a:r>
            <a:r>
              <a:rPr lang="zh-TW" altLang="en-US" dirty="0" smtClean="0">
                <a:solidFill>
                  <a:schemeClr val="bg1"/>
                </a:solidFill>
              </a:rPr>
              <a:t>年，晶華也積極開拓零售市場，從冷凍牛肉麵的禮盒開始，進駐各百貨超市與美式量販商場。</a:t>
            </a:r>
            <a:endParaRPr lang="zh-TW" alt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5921" y="2492896"/>
            <a:ext cx="2544283" cy="3816424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2492896"/>
            <a:ext cx="2545206" cy="3816424"/>
          </a:xfrm>
          <a:prstGeom prst="rect">
            <a:avLst/>
          </a:prstGeom>
        </p:spPr>
      </p:pic>
      <p:pic>
        <p:nvPicPr>
          <p:cNvPr id="9" name="Picture 2" descr="ãéç¾æ¨ãçåçæå°çµæ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625" y="2924944"/>
            <a:ext cx="1928843" cy="1928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02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1560" y="263631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精品商場</a:t>
            </a:r>
            <a:endParaRPr lang="zh-TW" alt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27631" y="1004535"/>
            <a:ext cx="756083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 smtClean="0">
                <a:solidFill>
                  <a:prstClr val="black"/>
                </a:solidFill>
              </a:rPr>
              <a:t>與台北晶華酒店共構，</a:t>
            </a:r>
            <a:r>
              <a:rPr lang="zh-TW" altLang="zh-TW" dirty="0" smtClean="0">
                <a:solidFill>
                  <a:prstClr val="black"/>
                </a:solidFill>
              </a:rPr>
              <a:t>台灣</a:t>
            </a:r>
            <a:r>
              <a:rPr lang="zh-TW" altLang="zh-TW" dirty="0">
                <a:solidFill>
                  <a:prstClr val="black"/>
                </a:solidFill>
              </a:rPr>
              <a:t>首間設立於五星級酒店內的大型精品街</a:t>
            </a:r>
            <a:r>
              <a:rPr lang="en-US" altLang="zh-TW" dirty="0">
                <a:solidFill>
                  <a:prstClr val="black"/>
                </a:solidFill>
              </a:rPr>
              <a:t>—Regent </a:t>
            </a:r>
            <a:r>
              <a:rPr lang="en-US" altLang="zh-TW" dirty="0" smtClean="0">
                <a:solidFill>
                  <a:prstClr val="black"/>
                </a:solidFill>
              </a:rPr>
              <a:t>Galleria</a:t>
            </a:r>
            <a:r>
              <a:rPr lang="zh-TW" altLang="en-US" dirty="0" smtClean="0">
                <a:solidFill>
                  <a:prstClr val="black"/>
                </a:solidFill>
              </a:rPr>
              <a:t>，擁有精品首府之稱，許多國際一線精品的旗艦店都開設於此，包括香奈兒、愛馬仕、寶格麗、</a:t>
            </a:r>
            <a:r>
              <a:rPr lang="en-US" altLang="zh-TW" dirty="0" smtClean="0">
                <a:solidFill>
                  <a:prstClr val="black"/>
                </a:solidFill>
              </a:rPr>
              <a:t>LV</a:t>
            </a:r>
            <a:r>
              <a:rPr lang="zh-TW" altLang="en-US" dirty="0" smtClean="0">
                <a:solidFill>
                  <a:prstClr val="black"/>
                </a:solidFill>
              </a:rPr>
              <a:t>、</a:t>
            </a:r>
            <a:r>
              <a:rPr lang="en-US" altLang="zh-TW" dirty="0" smtClean="0">
                <a:solidFill>
                  <a:prstClr val="black"/>
                </a:solidFill>
              </a:rPr>
              <a:t>Harry Winston</a:t>
            </a:r>
            <a:r>
              <a:rPr lang="zh-TW" altLang="en-US" dirty="0" smtClean="0">
                <a:solidFill>
                  <a:prstClr val="black"/>
                </a:solidFill>
              </a:rPr>
              <a:t>、</a:t>
            </a:r>
            <a:r>
              <a:rPr lang="en-US" altLang="zh-TW" dirty="0" smtClean="0">
                <a:solidFill>
                  <a:prstClr val="black"/>
                </a:solidFill>
              </a:rPr>
              <a:t>Graff…..</a:t>
            </a:r>
            <a:r>
              <a:rPr lang="zh-TW" altLang="en-US" dirty="0" smtClean="0">
                <a:solidFill>
                  <a:prstClr val="black"/>
                </a:solidFill>
              </a:rPr>
              <a:t>等。</a:t>
            </a:r>
            <a:endParaRPr lang="zh-TW" altLang="en-US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91" y="2510137"/>
            <a:ext cx="4464496" cy="2498785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596" y="2531708"/>
            <a:ext cx="3740272" cy="2477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321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1560" y="263631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中山精品商圈</a:t>
            </a:r>
            <a:endParaRPr lang="zh-TW" alt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ãä¸­å±±ç²¾åååãçåçæå°çµæ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977" y="1187827"/>
            <a:ext cx="3912096" cy="2934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ãä¸­å±±ç²¾åååãçåçæå°çµæ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87830"/>
            <a:ext cx="3998914" cy="5287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ãä¸­å±±åè·¯äºæ®µgucciãçåçæå°çµæ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416322"/>
            <a:ext cx="3272880" cy="2454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749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1560" y="263631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與在地共生共榮</a:t>
            </a:r>
            <a:endParaRPr lang="zh-TW" alt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27631" y="1126959"/>
            <a:ext cx="75608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 smtClean="0">
                <a:solidFill>
                  <a:prstClr val="black"/>
                </a:solidFill>
              </a:rPr>
              <a:t>出資</a:t>
            </a:r>
            <a:r>
              <a:rPr lang="en-US" altLang="zh-TW" dirty="0" smtClean="0">
                <a:solidFill>
                  <a:srgbClr val="FF0000"/>
                </a:solidFill>
              </a:rPr>
              <a:t>1.5</a:t>
            </a:r>
            <a:r>
              <a:rPr lang="zh-TW" altLang="en-US" dirty="0" smtClean="0">
                <a:solidFill>
                  <a:srgbClr val="FF0000"/>
                </a:solidFill>
              </a:rPr>
              <a:t>億元</a:t>
            </a:r>
            <a:r>
              <a:rPr lang="zh-TW" altLang="en-US" dirty="0" smtClean="0">
                <a:solidFill>
                  <a:prstClr val="black"/>
                </a:solidFill>
              </a:rPr>
              <a:t>捐贈同時中山四號廣場，以</a:t>
            </a:r>
            <a:r>
              <a:rPr lang="en-US" altLang="zh-TW" dirty="0" smtClean="0">
                <a:solidFill>
                  <a:prstClr val="black"/>
                </a:solidFill>
              </a:rPr>
              <a:t>Fashion, Passion Compassion</a:t>
            </a:r>
            <a:r>
              <a:rPr lang="zh-TW" altLang="en-US" dirty="0" smtClean="0">
                <a:solidFill>
                  <a:prstClr val="black"/>
                </a:solidFill>
              </a:rPr>
              <a:t>為廣場的性質定調，之後年年透過聖誕節點燈儀式的宣廣，積極參予慈善活動。</a:t>
            </a:r>
            <a:endParaRPr lang="zh-TW" altLang="en-US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ãä¸­å±±åèå»£å ´ãçåçæå°çµæ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7" y="1988840"/>
            <a:ext cx="6062805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783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1560" y="263631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與在地共生共榮</a:t>
            </a:r>
            <a:endParaRPr lang="zh-TW" alt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27631" y="908763"/>
            <a:ext cx="75608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 smtClean="0">
                <a:solidFill>
                  <a:schemeClr val="bg1"/>
                </a:solidFill>
              </a:rPr>
              <a:t>運用中山四號廣場進行繁榮中山商圈之活動，期望拋磚引玉、與商圈的店家共創繁榮。</a:t>
            </a:r>
            <a:endParaRPr lang="zh-TW" alt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020" r="-2946"/>
          <a:stretch/>
        </p:blipFill>
        <p:spPr>
          <a:xfrm>
            <a:off x="4447190" y="4169770"/>
            <a:ext cx="3869359" cy="2592288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816"/>
          <a:stretch/>
        </p:blipFill>
        <p:spPr>
          <a:xfrm>
            <a:off x="179512" y="1853494"/>
            <a:ext cx="3835100" cy="3591730"/>
          </a:xfrm>
          <a:prstGeom prst="rect">
            <a:avLst/>
          </a:prstGeom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0874" y="1340769"/>
            <a:ext cx="3813534" cy="2542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9380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1560" y="263631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與在地共生共榮</a:t>
            </a:r>
            <a:endParaRPr lang="zh-TW" alt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27631" y="908763"/>
            <a:ext cx="75608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 smtClean="0">
                <a:solidFill>
                  <a:schemeClr val="bg1"/>
                </a:solidFill>
              </a:rPr>
              <a:t>運用中山四號廣場進行繁榮中山商圈之活動，期望拋磚引玉、與商圈的店家共創繁榮。</a:t>
            </a:r>
            <a:endParaRPr lang="zh-TW" alt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ãæ¶è¯æå°å»£å ´ãçåçæå°çµæ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5" y="1577449"/>
            <a:ext cx="3898706" cy="2429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ãæ¶è¯æå°å»£å ´ãçåçæå°çµæ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6483" y="4134432"/>
            <a:ext cx="3890389" cy="2594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79" t="5498" r="4407" b="8869"/>
          <a:stretch/>
        </p:blipFill>
        <p:spPr bwMode="auto">
          <a:xfrm>
            <a:off x="323528" y="2132856"/>
            <a:ext cx="4252494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614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37" t="18512" r="13193" b="10411"/>
          <a:stretch/>
        </p:blipFill>
        <p:spPr bwMode="auto">
          <a:xfrm>
            <a:off x="827640" y="260648"/>
            <a:ext cx="7368971" cy="5544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5427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59" t="16525" r="13438" b="13163"/>
          <a:stretch/>
        </p:blipFill>
        <p:spPr bwMode="auto">
          <a:xfrm>
            <a:off x="827584" y="116711"/>
            <a:ext cx="7416824" cy="5629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316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1560" y="263631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得獎紀錄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79" t="23862" r="11848" b="22640"/>
          <a:stretch/>
        </p:blipFill>
        <p:spPr bwMode="auto">
          <a:xfrm>
            <a:off x="3348101" y="1102438"/>
            <a:ext cx="2022551" cy="247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57" t="31892" r="13805" b="30129"/>
          <a:stretch/>
        </p:blipFill>
        <p:spPr bwMode="auto">
          <a:xfrm>
            <a:off x="358225" y="1233221"/>
            <a:ext cx="2283758" cy="2165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13" t="26308" r="11481" b="24932"/>
          <a:stretch/>
        </p:blipFill>
        <p:spPr bwMode="auto">
          <a:xfrm>
            <a:off x="6156178" y="1153248"/>
            <a:ext cx="2179898" cy="2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24" t="29059" r="10503" b="25849"/>
          <a:stretch/>
        </p:blipFill>
        <p:spPr bwMode="auto">
          <a:xfrm>
            <a:off x="1536002" y="3544821"/>
            <a:ext cx="2211963" cy="2211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10" t="41287" r="5121" b="39453"/>
          <a:stretch/>
        </p:blipFill>
        <p:spPr bwMode="auto">
          <a:xfrm>
            <a:off x="4221900" y="4024544"/>
            <a:ext cx="3955774" cy="1252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919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1560" y="263631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得獎紀錄</a:t>
            </a:r>
            <a:endParaRPr lang="zh-TW" alt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44" t="33016" r="5551" b="20194"/>
          <a:stretch/>
        </p:blipFill>
        <p:spPr bwMode="auto">
          <a:xfrm>
            <a:off x="107564" y="1091444"/>
            <a:ext cx="4310785" cy="3561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95" t="34240" r="3410" b="24473"/>
          <a:stretch/>
        </p:blipFill>
        <p:spPr bwMode="auto">
          <a:xfrm>
            <a:off x="4499992" y="1785219"/>
            <a:ext cx="4509446" cy="3084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8040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009" name="Rectangle 7"/>
          <p:cNvSpPr>
            <a:spLocks noChangeArrowheads="1"/>
          </p:cNvSpPr>
          <p:nvPr/>
        </p:nvSpPr>
        <p:spPr bwMode="auto">
          <a:xfrm>
            <a:off x="857251" y="2972277"/>
            <a:ext cx="756773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n-US" altLang="zh-TW" sz="3200" dirty="0" smtClean="0">
                <a:solidFill>
                  <a:srgbClr val="FFFFFF"/>
                </a:solidFill>
                <a:latin typeface="Arial" pitchFamily="34" charset="0"/>
                <a:ea typeface="標楷體" pitchFamily="65" charset="-120"/>
              </a:rPr>
              <a:t>Silks Group</a:t>
            </a:r>
            <a:r>
              <a:rPr lang="zh-TW" altLang="en-US" sz="3200" dirty="0" smtClean="0">
                <a:solidFill>
                  <a:srgbClr val="FFFFFF"/>
                </a:solidFill>
                <a:latin typeface="Arial" pitchFamily="34" charset="0"/>
                <a:ea typeface="標楷體" pitchFamily="65" charset="-120"/>
              </a:rPr>
              <a:t> 財務績效</a:t>
            </a:r>
            <a:endParaRPr lang="zh-TW" altLang="en-US" sz="3200" dirty="0">
              <a:solidFill>
                <a:srgbClr val="FFFFFF"/>
              </a:solidFill>
              <a:latin typeface="Arial" pitchFamily="34" charset="0"/>
              <a:ea typeface="標楷體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711" y="381000"/>
            <a:ext cx="1666655" cy="2072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4355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k object 16"/>
          <p:cNvSpPr/>
          <p:nvPr/>
        </p:nvSpPr>
        <p:spPr>
          <a:xfrm>
            <a:off x="-2280" y="857254"/>
            <a:ext cx="9148571" cy="51434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graphicFrame>
        <p:nvGraphicFramePr>
          <p:cNvPr id="172033" name="Object 4"/>
          <p:cNvGraphicFramePr>
            <a:graphicFrameLocks noGrp="1" noChangeAspect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815289315"/>
              </p:ext>
            </p:extLst>
          </p:nvPr>
        </p:nvGraphicFramePr>
        <p:xfrm>
          <a:off x="755579" y="1919288"/>
          <a:ext cx="8044141" cy="32379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2" name="Worksheet" r:id="rId5" imgW="4657776" imgH="2086082" progId="Excel.Sheet.8">
                  <p:embed/>
                </p:oleObj>
              </mc:Choice>
              <mc:Fallback>
                <p:oleObj name="Worksheet" r:id="rId5" imgW="4657776" imgH="2086082" progId="Excel.Sheet.8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9" y="1919288"/>
                        <a:ext cx="8044141" cy="3237904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2034" name="Rectangle 6"/>
          <p:cNvSpPr>
            <a:spLocks noChangeArrowheads="1"/>
          </p:cNvSpPr>
          <p:nvPr/>
        </p:nvSpPr>
        <p:spPr bwMode="auto">
          <a:xfrm>
            <a:off x="914402" y="1143476"/>
            <a:ext cx="633378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TW" sz="2400" dirty="0">
                <a:latin typeface="Arial" pitchFamily="34" charset="0"/>
                <a:ea typeface="標楷體" pitchFamily="65" charset="-120"/>
              </a:rPr>
              <a:t>Comparison of Consolidated Group </a:t>
            </a:r>
            <a:r>
              <a:rPr lang="en-US" altLang="zh-TW" sz="2400" dirty="0" smtClean="0">
                <a:latin typeface="Arial" pitchFamily="34" charset="0"/>
                <a:ea typeface="標楷體" pitchFamily="65" charset="-120"/>
              </a:rPr>
              <a:t>Revenue</a:t>
            </a:r>
          </a:p>
          <a:p>
            <a:r>
              <a:rPr lang="zh-TW" altLang="en-US" sz="2400" dirty="0" smtClean="0">
                <a:latin typeface="Arial" panose="020B0604020202020204" pitchFamily="34" charset="0"/>
                <a:ea typeface="標楷體" panose="03000509000000000000" pitchFamily="65" charset="-120"/>
              </a:rPr>
              <a:t>                        歷年</a:t>
            </a:r>
            <a:r>
              <a:rPr lang="zh-TW" altLang="en-US" sz="2400" dirty="0">
                <a:latin typeface="Arial" panose="020B0604020202020204" pitchFamily="34" charset="0"/>
                <a:ea typeface="標楷體" panose="03000509000000000000" pitchFamily="65" charset="-120"/>
              </a:rPr>
              <a:t>集團營收比較</a:t>
            </a:r>
          </a:p>
        </p:txBody>
      </p:sp>
      <p:sp>
        <p:nvSpPr>
          <p:cNvPr id="172035" name="Rectangle 7"/>
          <p:cNvSpPr>
            <a:spLocks noChangeArrowheads="1"/>
          </p:cNvSpPr>
          <p:nvPr/>
        </p:nvSpPr>
        <p:spPr bwMode="auto">
          <a:xfrm>
            <a:off x="7668692" y="1658107"/>
            <a:ext cx="889987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TW" sz="750" dirty="0"/>
              <a:t>Unit: Millions NT$</a:t>
            </a:r>
          </a:p>
        </p:txBody>
      </p:sp>
    </p:spTree>
    <p:extLst>
      <p:ext uri="{BB962C8B-B14F-4D97-AF65-F5344CB8AC3E}">
        <p14:creationId xmlns:p14="http://schemas.microsoft.com/office/powerpoint/2010/main" val="35792160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k object 16"/>
          <p:cNvSpPr/>
          <p:nvPr/>
        </p:nvSpPr>
        <p:spPr>
          <a:xfrm>
            <a:off x="-2280" y="857254"/>
            <a:ext cx="9148571" cy="51434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graphicFrame>
        <p:nvGraphicFramePr>
          <p:cNvPr id="17305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0870514"/>
              </p:ext>
            </p:extLst>
          </p:nvPr>
        </p:nvGraphicFramePr>
        <p:xfrm>
          <a:off x="342948" y="1714500"/>
          <a:ext cx="8448515" cy="35867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6" name="Worksheet" r:id="rId6" imgW="4667216" imgH="2495679" progId="Excel.Sheet.8">
                  <p:embed/>
                </p:oleObj>
              </mc:Choice>
              <mc:Fallback>
                <p:oleObj name="Worksheet" r:id="rId6" imgW="4667216" imgH="2495679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948" y="1714500"/>
                        <a:ext cx="8448515" cy="358670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3058" name="Text Box 4"/>
          <p:cNvSpPr txBox="1">
            <a:spLocks noChangeArrowheads="1"/>
          </p:cNvSpPr>
          <p:nvPr/>
        </p:nvSpPr>
        <p:spPr bwMode="auto">
          <a:xfrm>
            <a:off x="5940152" y="2420888"/>
            <a:ext cx="2286000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TW" sz="1350" dirty="0">
                <a:solidFill>
                  <a:schemeClr val="bg1"/>
                </a:solidFill>
              </a:rPr>
              <a:t>                  </a:t>
            </a:r>
            <a:r>
              <a:rPr lang="en-US" altLang="zh-TW" sz="750" dirty="0" err="1">
                <a:solidFill>
                  <a:schemeClr val="bg1"/>
                </a:solidFill>
              </a:rPr>
              <a:t>Unit:Millions</a:t>
            </a:r>
            <a:r>
              <a:rPr lang="en-US" altLang="zh-TW" sz="750" dirty="0">
                <a:solidFill>
                  <a:schemeClr val="bg1"/>
                </a:solidFill>
              </a:rPr>
              <a:t> NT$</a:t>
            </a:r>
          </a:p>
        </p:txBody>
      </p:sp>
      <p:sp>
        <p:nvSpPr>
          <p:cNvPr id="173059" name="Rectangle 7"/>
          <p:cNvSpPr>
            <a:spLocks noChangeArrowheads="1"/>
          </p:cNvSpPr>
          <p:nvPr/>
        </p:nvSpPr>
        <p:spPr bwMode="auto">
          <a:xfrm>
            <a:off x="530234" y="971634"/>
            <a:ext cx="587891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TW" sz="2400" dirty="0">
                <a:latin typeface="Arial" pitchFamily="34" charset="0"/>
                <a:ea typeface="標楷體" pitchFamily="65" charset="-120"/>
              </a:rPr>
              <a:t>Financial Summary  (Regent Taipei  Only</a:t>
            </a:r>
            <a:r>
              <a:rPr lang="en-US" altLang="zh-TW" sz="2400" dirty="0" smtClean="0">
                <a:latin typeface="Arial" pitchFamily="34" charset="0"/>
                <a:ea typeface="標楷體" pitchFamily="65" charset="-120"/>
              </a:rPr>
              <a:t>)</a:t>
            </a:r>
          </a:p>
          <a:p>
            <a:r>
              <a:rPr lang="zh-TW" altLang="en-US" sz="2400" dirty="0">
                <a:latin typeface="Arial" panose="020B0604020202020204" pitchFamily="34" charset="0"/>
                <a:ea typeface="標楷體" panose="03000509000000000000" pitchFamily="65" charset="-120"/>
              </a:rPr>
              <a:t>台北晶華歷年財務績效</a:t>
            </a:r>
          </a:p>
        </p:txBody>
      </p:sp>
    </p:spTree>
    <p:extLst>
      <p:ext uri="{BB962C8B-B14F-4D97-AF65-F5344CB8AC3E}">
        <p14:creationId xmlns:p14="http://schemas.microsoft.com/office/powerpoint/2010/main" val="31583946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k object 16"/>
          <p:cNvSpPr/>
          <p:nvPr/>
        </p:nvSpPr>
        <p:spPr>
          <a:xfrm>
            <a:off x="-4566" y="840893"/>
            <a:ext cx="9148571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75105" name="Text Box 3"/>
          <p:cNvSpPr txBox="1">
            <a:spLocks noChangeArrowheads="1"/>
          </p:cNvSpPr>
          <p:nvPr/>
        </p:nvSpPr>
        <p:spPr bwMode="auto">
          <a:xfrm>
            <a:off x="990601" y="5817870"/>
            <a:ext cx="1457450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TW" sz="750" i="1">
                <a:latin typeface="Arial" pitchFamily="34" charset="0"/>
              </a:rPr>
              <a:t>Source: Company Information</a:t>
            </a:r>
          </a:p>
        </p:txBody>
      </p:sp>
      <p:sp>
        <p:nvSpPr>
          <p:cNvPr id="175107" name="Rectangle 5"/>
          <p:cNvSpPr>
            <a:spLocks noChangeArrowheads="1"/>
          </p:cNvSpPr>
          <p:nvPr/>
        </p:nvSpPr>
        <p:spPr bwMode="auto">
          <a:xfrm>
            <a:off x="2771800" y="923258"/>
            <a:ext cx="2544286" cy="484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2550" dirty="0" smtClean="0">
                <a:latin typeface="Arial" pitchFamily="34" charset="0"/>
                <a:ea typeface="標楷體" pitchFamily="65" charset="-120"/>
              </a:rPr>
              <a:t>2016</a:t>
            </a:r>
            <a:r>
              <a:rPr lang="zh-TW" altLang="en-US" sz="2550" dirty="0" smtClean="0">
                <a:latin typeface="Arial" pitchFamily="34" charset="0"/>
                <a:ea typeface="標楷體" pitchFamily="65" charset="-120"/>
              </a:rPr>
              <a:t>年收入</a:t>
            </a:r>
            <a:r>
              <a:rPr lang="zh-TW" altLang="en-US" sz="2550" dirty="0">
                <a:latin typeface="Arial" pitchFamily="34" charset="0"/>
                <a:ea typeface="標楷體" pitchFamily="65" charset="-120"/>
              </a:rPr>
              <a:t>分析</a:t>
            </a:r>
          </a:p>
        </p:txBody>
      </p:sp>
      <p:graphicFrame>
        <p:nvGraphicFramePr>
          <p:cNvPr id="8" name="圖表 7"/>
          <p:cNvGraphicFramePr/>
          <p:nvPr>
            <p:extLst>
              <p:ext uri="{D42A27DB-BD31-4B8C-83A1-F6EECF244321}">
                <p14:modId xmlns:p14="http://schemas.microsoft.com/office/powerpoint/2010/main" val="3390903096"/>
              </p:ext>
            </p:extLst>
          </p:nvPr>
        </p:nvGraphicFramePr>
        <p:xfrm>
          <a:off x="914460" y="1490370"/>
          <a:ext cx="6800849" cy="42861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14136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k object 16"/>
          <p:cNvSpPr/>
          <p:nvPr/>
        </p:nvSpPr>
        <p:spPr>
          <a:xfrm>
            <a:off x="-20514" y="674371"/>
            <a:ext cx="9148571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75105" name="Text Box 3"/>
          <p:cNvSpPr txBox="1">
            <a:spLocks noChangeArrowheads="1"/>
          </p:cNvSpPr>
          <p:nvPr/>
        </p:nvSpPr>
        <p:spPr bwMode="auto">
          <a:xfrm>
            <a:off x="990601" y="5817870"/>
            <a:ext cx="1457450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TW" sz="750" i="1">
                <a:latin typeface="Arial" pitchFamily="34" charset="0"/>
              </a:rPr>
              <a:t>Source: Company Information</a:t>
            </a:r>
          </a:p>
        </p:txBody>
      </p:sp>
      <p:sp>
        <p:nvSpPr>
          <p:cNvPr id="175107" name="Rectangle 5"/>
          <p:cNvSpPr>
            <a:spLocks noChangeArrowheads="1"/>
          </p:cNvSpPr>
          <p:nvPr/>
        </p:nvSpPr>
        <p:spPr bwMode="auto">
          <a:xfrm>
            <a:off x="2627784" y="964315"/>
            <a:ext cx="2727029" cy="484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TW" altLang="en-US" sz="2550" dirty="0" smtClean="0">
                <a:latin typeface="Arial" pitchFamily="34" charset="0"/>
                <a:ea typeface="標楷體" pitchFamily="65" charset="-120"/>
              </a:rPr>
              <a:t>  </a:t>
            </a:r>
            <a:r>
              <a:rPr lang="en-US" altLang="zh-TW" sz="2550" dirty="0" smtClean="0">
                <a:latin typeface="Arial" pitchFamily="34" charset="0"/>
                <a:ea typeface="標楷體" pitchFamily="65" charset="-120"/>
              </a:rPr>
              <a:t>2017</a:t>
            </a:r>
            <a:r>
              <a:rPr lang="zh-TW" altLang="en-US" sz="2550" dirty="0" smtClean="0">
                <a:latin typeface="Arial" pitchFamily="34" charset="0"/>
                <a:ea typeface="標楷體" pitchFamily="65" charset="-120"/>
              </a:rPr>
              <a:t>年收入分析</a:t>
            </a:r>
            <a:endParaRPr lang="zh-TW" altLang="en-US" sz="2550" dirty="0">
              <a:latin typeface="Arial" pitchFamily="34" charset="0"/>
              <a:ea typeface="標楷體" pitchFamily="65" charset="-120"/>
            </a:endParaRPr>
          </a:p>
        </p:txBody>
      </p:sp>
      <p:graphicFrame>
        <p:nvGraphicFramePr>
          <p:cNvPr id="8" name="圖表 7"/>
          <p:cNvGraphicFramePr/>
          <p:nvPr>
            <p:extLst>
              <p:ext uri="{D42A27DB-BD31-4B8C-83A1-F6EECF244321}">
                <p14:modId xmlns:p14="http://schemas.microsoft.com/office/powerpoint/2010/main" val="2077942598"/>
              </p:ext>
            </p:extLst>
          </p:nvPr>
        </p:nvGraphicFramePr>
        <p:xfrm>
          <a:off x="914460" y="1490370"/>
          <a:ext cx="6800849" cy="42861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95129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k object 16"/>
          <p:cNvSpPr/>
          <p:nvPr/>
        </p:nvSpPr>
        <p:spPr>
          <a:xfrm>
            <a:off x="54" y="857254"/>
            <a:ext cx="9148571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80227" name="Rectangle 1030"/>
          <p:cNvSpPr>
            <a:spLocks noChangeArrowheads="1"/>
          </p:cNvSpPr>
          <p:nvPr/>
        </p:nvSpPr>
        <p:spPr bwMode="auto">
          <a:xfrm>
            <a:off x="468314" y="784705"/>
            <a:ext cx="859313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US" altLang="zh-TW" sz="2400" i="1" dirty="0">
                <a:latin typeface="Arial" pitchFamily="34" charset="0"/>
              </a:rPr>
              <a:t>Regent Taipei</a:t>
            </a:r>
          </a:p>
          <a:p>
            <a:pPr algn="ctr" eaLnBrk="1" hangingPunct="1"/>
            <a:r>
              <a:rPr lang="zh-TW" altLang="en-US" sz="2400" i="1" dirty="0">
                <a:latin typeface="Arial" pitchFamily="34" charset="0"/>
              </a:rPr>
              <a:t>客源比例</a:t>
            </a:r>
            <a:r>
              <a:rPr lang="en-US" altLang="zh-TW" sz="2400" i="1" dirty="0">
                <a:latin typeface="Arial" pitchFamily="34" charset="0"/>
              </a:rPr>
              <a:t>    Year to Date December , </a:t>
            </a:r>
            <a:r>
              <a:rPr lang="en-US" altLang="zh-TW" sz="2400" i="1" dirty="0" smtClean="0">
                <a:latin typeface="Arial" pitchFamily="34" charset="0"/>
              </a:rPr>
              <a:t>2016</a:t>
            </a:r>
            <a:endParaRPr lang="zh-TW" altLang="en-US" sz="2400" i="1" dirty="0">
              <a:latin typeface="Arial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971551" y="5658326"/>
            <a:ext cx="1457450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TW" sz="750" i="1" dirty="0">
                <a:latin typeface="Arial" pitchFamily="34" charset="0"/>
              </a:rPr>
              <a:t>Source: Company Information</a:t>
            </a:r>
          </a:p>
        </p:txBody>
      </p:sp>
      <p:graphicFrame>
        <p:nvGraphicFramePr>
          <p:cNvPr id="8" name="圖表 7"/>
          <p:cNvGraphicFramePr/>
          <p:nvPr>
            <p:extLst>
              <p:ext uri="{D42A27DB-BD31-4B8C-83A1-F6EECF244321}">
                <p14:modId xmlns:p14="http://schemas.microsoft.com/office/powerpoint/2010/main" val="3535956302"/>
              </p:ext>
            </p:extLst>
          </p:nvPr>
        </p:nvGraphicFramePr>
        <p:xfrm>
          <a:off x="1971725" y="1665687"/>
          <a:ext cx="5840683" cy="15080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圖表 14"/>
          <p:cNvGraphicFramePr/>
          <p:nvPr>
            <p:extLst>
              <p:ext uri="{D42A27DB-BD31-4B8C-83A1-F6EECF244321}">
                <p14:modId xmlns:p14="http://schemas.microsoft.com/office/powerpoint/2010/main" val="1520492073"/>
              </p:ext>
            </p:extLst>
          </p:nvPr>
        </p:nvGraphicFramePr>
        <p:xfrm>
          <a:off x="1971725" y="3173782"/>
          <a:ext cx="5840683" cy="23259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1789185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k object 16"/>
          <p:cNvSpPr/>
          <p:nvPr/>
        </p:nvSpPr>
        <p:spPr>
          <a:xfrm>
            <a:off x="54" y="857254"/>
            <a:ext cx="9148571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80227" name="Rectangle 1030"/>
          <p:cNvSpPr>
            <a:spLocks noChangeArrowheads="1"/>
          </p:cNvSpPr>
          <p:nvPr/>
        </p:nvSpPr>
        <p:spPr bwMode="auto">
          <a:xfrm>
            <a:off x="468314" y="784705"/>
            <a:ext cx="859313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US" altLang="zh-TW" sz="2400" i="1" dirty="0">
                <a:latin typeface="Arial" pitchFamily="34" charset="0"/>
              </a:rPr>
              <a:t>Regent Taipei</a:t>
            </a:r>
          </a:p>
          <a:p>
            <a:pPr algn="ctr" eaLnBrk="1" hangingPunct="1"/>
            <a:r>
              <a:rPr lang="zh-TW" altLang="en-US" sz="2400" i="1" dirty="0">
                <a:latin typeface="Arial" pitchFamily="34" charset="0"/>
              </a:rPr>
              <a:t>客源比例</a:t>
            </a:r>
            <a:r>
              <a:rPr lang="en-US" altLang="zh-TW" sz="2400" i="1" dirty="0">
                <a:latin typeface="Arial" pitchFamily="34" charset="0"/>
              </a:rPr>
              <a:t>    Year to Date December , 2017</a:t>
            </a:r>
            <a:endParaRPr lang="zh-TW" altLang="en-US" sz="2400" i="1" dirty="0">
              <a:latin typeface="Arial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971551" y="5658326"/>
            <a:ext cx="1457450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TW" sz="750" i="1" dirty="0">
                <a:latin typeface="Arial" pitchFamily="34" charset="0"/>
              </a:rPr>
              <a:t>Source: Company Information</a:t>
            </a:r>
          </a:p>
        </p:txBody>
      </p:sp>
      <p:graphicFrame>
        <p:nvGraphicFramePr>
          <p:cNvPr id="8" name="圖表 7"/>
          <p:cNvGraphicFramePr/>
          <p:nvPr>
            <p:extLst>
              <p:ext uri="{D42A27DB-BD31-4B8C-83A1-F6EECF244321}">
                <p14:modId xmlns:p14="http://schemas.microsoft.com/office/powerpoint/2010/main" val="2501020397"/>
              </p:ext>
            </p:extLst>
          </p:nvPr>
        </p:nvGraphicFramePr>
        <p:xfrm>
          <a:off x="1971725" y="1665687"/>
          <a:ext cx="5840683" cy="15080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圖表 14"/>
          <p:cNvGraphicFramePr/>
          <p:nvPr>
            <p:extLst>
              <p:ext uri="{D42A27DB-BD31-4B8C-83A1-F6EECF244321}">
                <p14:modId xmlns:p14="http://schemas.microsoft.com/office/powerpoint/2010/main" val="1999351925"/>
              </p:ext>
            </p:extLst>
          </p:nvPr>
        </p:nvGraphicFramePr>
        <p:xfrm>
          <a:off x="1971725" y="3173782"/>
          <a:ext cx="5840683" cy="23259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2428757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k object 16"/>
          <p:cNvSpPr/>
          <p:nvPr/>
        </p:nvSpPr>
        <p:spPr>
          <a:xfrm>
            <a:off x="54" y="857254"/>
            <a:ext cx="9148571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80227" name="Rectangle 1030"/>
          <p:cNvSpPr>
            <a:spLocks noChangeArrowheads="1"/>
          </p:cNvSpPr>
          <p:nvPr/>
        </p:nvSpPr>
        <p:spPr bwMode="auto">
          <a:xfrm>
            <a:off x="468314" y="784703"/>
            <a:ext cx="859313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TW" sz="2400" i="1" dirty="0">
                <a:latin typeface="Arial" pitchFamily="34" charset="0"/>
              </a:rPr>
              <a:t>Just Sleep</a:t>
            </a:r>
            <a:br>
              <a:rPr lang="en-US" altLang="zh-TW" sz="2400" i="1" dirty="0">
                <a:latin typeface="Arial" pitchFamily="34" charset="0"/>
              </a:rPr>
            </a:br>
            <a:r>
              <a:rPr lang="zh-TW" altLang="en-US" sz="2400" i="1" dirty="0">
                <a:latin typeface="Arial" pitchFamily="34" charset="0"/>
              </a:rPr>
              <a:t>客源比例</a:t>
            </a:r>
            <a:r>
              <a:rPr lang="en-US" altLang="zh-TW" sz="2400" i="1" dirty="0">
                <a:latin typeface="Arial" pitchFamily="34" charset="0"/>
              </a:rPr>
              <a:t>    Year to Date December , </a:t>
            </a:r>
            <a:r>
              <a:rPr lang="en-US" altLang="zh-TW" sz="2400" i="1" dirty="0" smtClean="0">
                <a:latin typeface="Arial" pitchFamily="34" charset="0"/>
              </a:rPr>
              <a:t>2016</a:t>
            </a:r>
          </a:p>
          <a:p>
            <a:pPr algn="ctr"/>
            <a:endParaRPr lang="zh-TW" altLang="en-US" sz="2400" i="1" dirty="0">
              <a:latin typeface="Arial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971551" y="5658326"/>
            <a:ext cx="1457450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TW" sz="750" i="1" dirty="0">
                <a:latin typeface="Arial" pitchFamily="34" charset="0"/>
              </a:rPr>
              <a:t>Source: Company Information</a:t>
            </a:r>
          </a:p>
        </p:txBody>
      </p:sp>
      <p:graphicFrame>
        <p:nvGraphicFramePr>
          <p:cNvPr id="8" name="圖表 7"/>
          <p:cNvGraphicFramePr/>
          <p:nvPr>
            <p:extLst>
              <p:ext uri="{D42A27DB-BD31-4B8C-83A1-F6EECF244321}">
                <p14:modId xmlns:p14="http://schemas.microsoft.com/office/powerpoint/2010/main" val="3464997262"/>
              </p:ext>
            </p:extLst>
          </p:nvPr>
        </p:nvGraphicFramePr>
        <p:xfrm>
          <a:off x="1971678" y="1665687"/>
          <a:ext cx="6128716" cy="15080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圖表 14"/>
          <p:cNvGraphicFramePr/>
          <p:nvPr>
            <p:extLst>
              <p:ext uri="{D42A27DB-BD31-4B8C-83A1-F6EECF244321}">
                <p14:modId xmlns:p14="http://schemas.microsoft.com/office/powerpoint/2010/main" val="399380739"/>
              </p:ext>
            </p:extLst>
          </p:nvPr>
        </p:nvGraphicFramePr>
        <p:xfrm>
          <a:off x="1971678" y="3173782"/>
          <a:ext cx="6128716" cy="23259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9390063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k object 16"/>
          <p:cNvSpPr/>
          <p:nvPr/>
        </p:nvSpPr>
        <p:spPr>
          <a:xfrm>
            <a:off x="54" y="857254"/>
            <a:ext cx="9148571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80227" name="Rectangle 1030"/>
          <p:cNvSpPr>
            <a:spLocks noChangeArrowheads="1"/>
          </p:cNvSpPr>
          <p:nvPr/>
        </p:nvSpPr>
        <p:spPr bwMode="auto">
          <a:xfrm>
            <a:off x="468314" y="784705"/>
            <a:ext cx="859313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TW" sz="2400" i="1" dirty="0">
                <a:latin typeface="Arial" pitchFamily="34" charset="0"/>
              </a:rPr>
              <a:t>Just Sleep</a:t>
            </a:r>
            <a:br>
              <a:rPr lang="en-US" altLang="zh-TW" sz="2400" i="1" dirty="0">
                <a:latin typeface="Arial" pitchFamily="34" charset="0"/>
              </a:rPr>
            </a:br>
            <a:r>
              <a:rPr lang="zh-TW" altLang="en-US" sz="2400" i="1" dirty="0">
                <a:latin typeface="Arial" pitchFamily="34" charset="0"/>
              </a:rPr>
              <a:t>客源比例</a:t>
            </a:r>
            <a:r>
              <a:rPr lang="en-US" altLang="zh-TW" sz="2400" i="1" dirty="0">
                <a:latin typeface="Arial" pitchFamily="34" charset="0"/>
              </a:rPr>
              <a:t>    Year to Date December , 2017</a:t>
            </a:r>
            <a:endParaRPr lang="zh-TW" altLang="en-US" sz="2400" i="1" dirty="0">
              <a:latin typeface="Arial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971551" y="5658326"/>
            <a:ext cx="1457450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TW" sz="750" i="1" dirty="0">
                <a:latin typeface="Arial" pitchFamily="34" charset="0"/>
              </a:rPr>
              <a:t>Source: Company Information</a:t>
            </a:r>
          </a:p>
        </p:txBody>
      </p:sp>
      <p:graphicFrame>
        <p:nvGraphicFramePr>
          <p:cNvPr id="8" name="圖表 7"/>
          <p:cNvGraphicFramePr/>
          <p:nvPr>
            <p:extLst>
              <p:ext uri="{D42A27DB-BD31-4B8C-83A1-F6EECF244321}">
                <p14:modId xmlns:p14="http://schemas.microsoft.com/office/powerpoint/2010/main" val="3464997262"/>
              </p:ext>
            </p:extLst>
          </p:nvPr>
        </p:nvGraphicFramePr>
        <p:xfrm>
          <a:off x="1971678" y="1665687"/>
          <a:ext cx="6128716" cy="15080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圖表 14"/>
          <p:cNvGraphicFramePr/>
          <p:nvPr>
            <p:extLst>
              <p:ext uri="{D42A27DB-BD31-4B8C-83A1-F6EECF244321}">
                <p14:modId xmlns:p14="http://schemas.microsoft.com/office/powerpoint/2010/main" val="966354616"/>
              </p:ext>
            </p:extLst>
          </p:nvPr>
        </p:nvGraphicFramePr>
        <p:xfrm>
          <a:off x="1971678" y="3173782"/>
          <a:ext cx="6128716" cy="23259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5235844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k object 16"/>
          <p:cNvSpPr/>
          <p:nvPr/>
        </p:nvSpPr>
        <p:spPr>
          <a:xfrm>
            <a:off x="-2280" y="857254"/>
            <a:ext cx="9148571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lvl="0"/>
            <a:r>
              <a:rPr lang="en-US" altLang="zh-TW" dirty="0" smtClean="0">
                <a:solidFill>
                  <a:prstClr val="white"/>
                </a:solidFill>
              </a:rPr>
              <a:t> </a:t>
            </a:r>
            <a:endParaRPr lang="zh-TW" altLang="en-US" sz="1200" dirty="0">
              <a:solidFill>
                <a:prstClr val="white"/>
              </a:solidFill>
            </a:endParaRPr>
          </a:p>
        </p:txBody>
      </p:sp>
      <p:sp>
        <p:nvSpPr>
          <p:cNvPr id="190465" name="標題 1"/>
          <p:cNvSpPr>
            <a:spLocks noGrp="1"/>
          </p:cNvSpPr>
          <p:nvPr>
            <p:ph type="title"/>
          </p:nvPr>
        </p:nvSpPr>
        <p:spPr bwMode="auto">
          <a:xfrm>
            <a:off x="457200" y="1063231"/>
            <a:ext cx="8229600" cy="583406"/>
          </a:xfrm>
          <a:noFill/>
          <a:ln>
            <a:miter lim="800000"/>
            <a:headEnd/>
            <a:tailEnd/>
          </a:ln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Autofit/>
          </a:bodyPr>
          <a:lstStyle/>
          <a:p>
            <a:r>
              <a:rPr lang="en-US" altLang="zh-TW" sz="20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2015</a:t>
            </a:r>
            <a:r>
              <a:rPr lang="zh-TW" altLang="en-US" sz="20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年同業財務業績比較表</a:t>
            </a:r>
            <a:r>
              <a:rPr lang="en-US" altLang="zh-TW" sz="20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</a:t>
            </a:r>
            <a:r>
              <a:rPr lang="en-US" altLang="zh-TW" sz="2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/>
            </a:r>
            <a:br>
              <a:rPr lang="en-US" altLang="zh-TW" sz="2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</a:br>
            <a:r>
              <a:rPr lang="en-US" altLang="zh-TW" sz="14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(Listing Hotel Company in TSC) </a:t>
            </a:r>
            <a:r>
              <a:rPr lang="zh-TW" altLang="en-US" sz="2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/>
            </a:r>
            <a:br>
              <a:rPr lang="zh-TW" altLang="en-US" sz="2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</a:br>
            <a:endParaRPr lang="zh-TW" altLang="en-US" sz="20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190524" name="Text Box 174"/>
          <p:cNvSpPr txBox="1">
            <a:spLocks noChangeArrowheads="1"/>
          </p:cNvSpPr>
          <p:nvPr/>
        </p:nvSpPr>
        <p:spPr bwMode="auto">
          <a:xfrm>
            <a:off x="800100" y="4857752"/>
            <a:ext cx="1943100" cy="2308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n-US" altLang="zh-TW" sz="900" dirty="0">
                <a:latin typeface="Arial" pitchFamily="34" charset="0"/>
              </a:rPr>
              <a:t>Source : Taiwan Stock Exchange</a:t>
            </a:r>
          </a:p>
        </p:txBody>
      </p:sp>
      <p:sp>
        <p:nvSpPr>
          <p:cNvPr id="190525" name="矩形 5"/>
          <p:cNvSpPr>
            <a:spLocks noChangeArrowheads="1"/>
          </p:cNvSpPr>
          <p:nvPr/>
        </p:nvSpPr>
        <p:spPr bwMode="auto">
          <a:xfrm>
            <a:off x="7740671" y="1754982"/>
            <a:ext cx="835485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TW" sz="1350" dirty="0">
                <a:solidFill>
                  <a:srgbClr val="000000"/>
                </a:solidFill>
              </a:rPr>
              <a:t> </a:t>
            </a:r>
            <a:r>
              <a:rPr lang="en-US" altLang="zh-TW" sz="900" dirty="0"/>
              <a:t>Unit : Million</a:t>
            </a:r>
            <a:endParaRPr lang="zh-TW" altLang="en-US" sz="900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852616"/>
            <a:ext cx="8856984" cy="3520600"/>
          </a:xfrm>
          <a:prstGeom prst="rect">
            <a:avLst/>
          </a:prstGeom>
        </p:spPr>
      </p:pic>
      <p:sp>
        <p:nvSpPr>
          <p:cNvPr id="10" name="矩形 5"/>
          <p:cNvSpPr>
            <a:spLocks noChangeArrowheads="1"/>
          </p:cNvSpPr>
          <p:nvPr/>
        </p:nvSpPr>
        <p:spPr bwMode="auto">
          <a:xfrm>
            <a:off x="7851338" y="1496596"/>
            <a:ext cx="835485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TW" sz="1350" dirty="0">
                <a:solidFill>
                  <a:srgbClr val="000000"/>
                </a:solidFill>
              </a:rPr>
              <a:t> </a:t>
            </a:r>
            <a:r>
              <a:rPr lang="en-US" altLang="zh-TW" sz="900" dirty="0"/>
              <a:t>Unit : Million</a:t>
            </a:r>
            <a:endParaRPr lang="zh-TW" altLang="en-US" sz="900" dirty="0"/>
          </a:p>
        </p:txBody>
      </p:sp>
      <p:sp>
        <p:nvSpPr>
          <p:cNvPr id="12" name="Text Box 174"/>
          <p:cNvSpPr txBox="1">
            <a:spLocks noChangeArrowheads="1"/>
          </p:cNvSpPr>
          <p:nvPr/>
        </p:nvSpPr>
        <p:spPr bwMode="auto">
          <a:xfrm>
            <a:off x="683568" y="5457494"/>
            <a:ext cx="1943100" cy="2308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n-US" altLang="zh-TW" sz="900" dirty="0">
                <a:latin typeface="Arial" pitchFamily="34" charset="0"/>
              </a:rPr>
              <a:t>Source : Taiwan Stock Exchange</a:t>
            </a:r>
          </a:p>
        </p:txBody>
      </p:sp>
    </p:spTree>
    <p:extLst>
      <p:ext uri="{BB962C8B-B14F-4D97-AF65-F5344CB8AC3E}">
        <p14:creationId xmlns:p14="http://schemas.microsoft.com/office/powerpoint/2010/main" val="266183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k object 16"/>
          <p:cNvSpPr/>
          <p:nvPr/>
        </p:nvSpPr>
        <p:spPr>
          <a:xfrm>
            <a:off x="-2280" y="857254"/>
            <a:ext cx="9148571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90465" name="標題 1"/>
          <p:cNvSpPr>
            <a:spLocks noGrp="1"/>
          </p:cNvSpPr>
          <p:nvPr>
            <p:ph type="title"/>
          </p:nvPr>
        </p:nvSpPr>
        <p:spPr bwMode="auto">
          <a:xfrm>
            <a:off x="457200" y="1063231"/>
            <a:ext cx="8229600" cy="583406"/>
          </a:xfrm>
          <a:noFill/>
          <a:ln>
            <a:miter lim="800000"/>
            <a:headEnd/>
            <a:tailEnd/>
          </a:ln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Autofit/>
          </a:bodyPr>
          <a:lstStyle/>
          <a:p>
            <a:r>
              <a:rPr lang="en-US" altLang="zh-TW" sz="20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2016</a:t>
            </a:r>
            <a:r>
              <a:rPr lang="zh-TW" altLang="en-US" sz="20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年同業財務業績比較表</a:t>
            </a:r>
            <a:r>
              <a:rPr lang="en-US" altLang="zh-TW" sz="20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</a:t>
            </a:r>
            <a:r>
              <a:rPr lang="en-US" altLang="zh-TW" sz="2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/>
            </a:r>
            <a:br>
              <a:rPr lang="en-US" altLang="zh-TW" sz="2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</a:br>
            <a:r>
              <a:rPr lang="en-US" altLang="zh-TW" sz="14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(Listing Hotel Company in TSC) </a:t>
            </a:r>
            <a:r>
              <a:rPr lang="zh-TW" altLang="en-US" sz="2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/>
            </a:r>
            <a:br>
              <a:rPr lang="zh-TW" altLang="en-US" sz="2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</a:br>
            <a:endParaRPr lang="zh-TW" altLang="en-US" sz="20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190524" name="Text Box 174"/>
          <p:cNvSpPr txBox="1">
            <a:spLocks noChangeArrowheads="1"/>
          </p:cNvSpPr>
          <p:nvPr/>
        </p:nvSpPr>
        <p:spPr bwMode="auto">
          <a:xfrm>
            <a:off x="683568" y="5457494"/>
            <a:ext cx="1943100" cy="2308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n-US" altLang="zh-TW" sz="900" dirty="0">
                <a:latin typeface="Arial" pitchFamily="34" charset="0"/>
              </a:rPr>
              <a:t>Source : Taiwan Stock Exchange</a:t>
            </a:r>
          </a:p>
        </p:txBody>
      </p:sp>
      <p:sp>
        <p:nvSpPr>
          <p:cNvPr id="190525" name="矩形 5"/>
          <p:cNvSpPr>
            <a:spLocks noChangeArrowheads="1"/>
          </p:cNvSpPr>
          <p:nvPr/>
        </p:nvSpPr>
        <p:spPr bwMode="auto">
          <a:xfrm>
            <a:off x="7851338" y="1496596"/>
            <a:ext cx="835485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TW" sz="1350" dirty="0">
                <a:solidFill>
                  <a:srgbClr val="000000"/>
                </a:solidFill>
              </a:rPr>
              <a:t> </a:t>
            </a:r>
            <a:r>
              <a:rPr lang="en-US" altLang="zh-TW" sz="900" dirty="0"/>
              <a:t>Unit : Million</a:t>
            </a:r>
            <a:endParaRPr lang="zh-TW" altLang="en-US" sz="900" dirty="0"/>
          </a:p>
        </p:txBody>
      </p:sp>
      <p:graphicFrame>
        <p:nvGraphicFramePr>
          <p:cNvPr id="7" name="Group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9022979"/>
              </p:ext>
            </p:extLst>
          </p:nvPr>
        </p:nvGraphicFramePr>
        <p:xfrm>
          <a:off x="179514" y="1852617"/>
          <a:ext cx="8856982" cy="3520600"/>
        </p:xfrm>
        <a:graphic>
          <a:graphicData uri="http://schemas.openxmlformats.org/drawingml/2006/table">
            <a:tbl>
              <a:tblPr/>
              <a:tblGrid>
                <a:gridCol w="1191253"/>
                <a:gridCol w="952686"/>
                <a:gridCol w="1467738"/>
                <a:gridCol w="1289207"/>
                <a:gridCol w="995345"/>
                <a:gridCol w="1045901"/>
                <a:gridCol w="990458"/>
                <a:gridCol w="924394"/>
              </a:tblGrid>
              <a:tr h="126520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公司</a:t>
                      </a:r>
                      <a:endParaRPr kumimoji="1" lang="en-US" altLang="zh-TW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Hotel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晶華  </a:t>
                      </a: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Times New Roman" pitchFamily="18" charset="0"/>
                        </a:rPr>
                        <a:t>Regent Taipei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國賓 </a:t>
                      </a: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Ambassador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Hotel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六福</a:t>
                      </a: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 </a:t>
                      </a: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Leo Foo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(Westin)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第一店 </a:t>
                      </a: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First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Hotel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華園  </a:t>
                      </a: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Holiday Garden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萬企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Wan-Hwa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寒舍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Humble House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</a:tr>
              <a:tr h="38507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Revenue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6,856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3,611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3,233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335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1,387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378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4,217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</a:tr>
              <a:tr h="38507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Net Profit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   969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   410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(358)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121920" marR="121920" marT="45725" marB="45725" anchor="b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502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    61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360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  283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</a:tr>
              <a:tr h="38507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ROE%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24.99%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4.37</a:t>
                      </a: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(7.54%)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anchor="b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6.32</a:t>
                      </a: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5.02</a:t>
                      </a: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5.29</a:t>
                      </a: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16.79</a:t>
                      </a: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</a:tr>
              <a:tr h="38507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ROA%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13.17%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3.64</a:t>
                      </a: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(2.72%)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121920" marR="121920" marT="45725" marB="45725" anchor="b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5.54</a:t>
                      </a: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2.61</a:t>
                      </a: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4.61</a:t>
                      </a: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8.47</a:t>
                      </a: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</a:tr>
              <a:tr h="71511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EPS </a:t>
                      </a:r>
                      <a:r>
                        <a:rPr kumimoji="1" lang="en-US" altLang="zh-TW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(NT$1)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(After Tax)    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7.53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1.16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(1.05)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anchor="b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1.11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0.62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0.86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2.63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2082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k object 16"/>
          <p:cNvSpPr/>
          <p:nvPr/>
        </p:nvSpPr>
        <p:spPr>
          <a:xfrm>
            <a:off x="-2280" y="857254"/>
            <a:ext cx="9148571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black"/>
              </a:solidFill>
            </a:endParaRPr>
          </a:p>
        </p:txBody>
      </p:sp>
      <p:sp>
        <p:nvSpPr>
          <p:cNvPr id="190465" name="標題 1"/>
          <p:cNvSpPr>
            <a:spLocks noGrp="1"/>
          </p:cNvSpPr>
          <p:nvPr>
            <p:ph type="title"/>
          </p:nvPr>
        </p:nvSpPr>
        <p:spPr bwMode="auto">
          <a:xfrm>
            <a:off x="457200" y="1063231"/>
            <a:ext cx="8229600" cy="583406"/>
          </a:xfrm>
          <a:noFill/>
          <a:ln>
            <a:miter lim="800000"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en-US" altLang="zh-TW" sz="2250" b="1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2017</a:t>
            </a:r>
            <a:r>
              <a:rPr lang="zh-TW" altLang="en-US" sz="2250" b="1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年同業財務業績比較表</a:t>
            </a:r>
            <a:r>
              <a:rPr lang="en-US" altLang="zh-TW" sz="2250" b="1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 </a:t>
            </a:r>
            <a:r>
              <a:rPr lang="en-US" altLang="zh-TW" sz="2250" dirty="0"/>
              <a:t/>
            </a:r>
            <a:br>
              <a:rPr lang="en-US" altLang="zh-TW" sz="2250" dirty="0"/>
            </a:br>
            <a:r>
              <a:rPr lang="en-US" altLang="zh-TW" sz="1500" dirty="0"/>
              <a:t>(Listing Hotel Company in TSC) </a:t>
            </a:r>
            <a:r>
              <a:rPr lang="zh-TW" altLang="en-US" sz="1500" dirty="0"/>
              <a:t/>
            </a:r>
            <a:br>
              <a:rPr lang="zh-TW" altLang="en-US" sz="1500" dirty="0"/>
            </a:br>
            <a:endParaRPr lang="zh-TW" altLang="en-US" sz="1500" dirty="0"/>
          </a:p>
        </p:txBody>
      </p:sp>
      <p:graphicFrame>
        <p:nvGraphicFramePr>
          <p:cNvPr id="4" name="Group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7339478"/>
              </p:ext>
            </p:extLst>
          </p:nvPr>
        </p:nvGraphicFramePr>
        <p:xfrm>
          <a:off x="323531" y="1852617"/>
          <a:ext cx="8568951" cy="3304574"/>
        </p:xfrm>
        <a:graphic>
          <a:graphicData uri="http://schemas.openxmlformats.org/drawingml/2006/table">
            <a:tbl>
              <a:tblPr/>
              <a:tblGrid>
                <a:gridCol w="1152513"/>
                <a:gridCol w="921704"/>
                <a:gridCol w="1420007"/>
                <a:gridCol w="1247282"/>
                <a:gridCol w="962976"/>
                <a:gridCol w="1011888"/>
                <a:gridCol w="958248"/>
                <a:gridCol w="894333"/>
              </a:tblGrid>
              <a:tr h="116881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公司</a:t>
                      </a:r>
                      <a:endParaRPr kumimoji="1" lang="en-US" altLang="zh-TW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Hotel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晶華  </a:t>
                      </a: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Times New Roman" pitchFamily="18" charset="0"/>
                        </a:rPr>
                        <a:t>Regent Taipei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國賓 </a:t>
                      </a: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Ambassador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Hotel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六福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 </a:t>
                      </a: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Leo Foo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(Westin)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第一店 </a:t>
                      </a: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First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Hotel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華園  </a:t>
                      </a: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Holiday Garden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萬企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Wan-Hwa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寒舍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Humble House</a:t>
                      </a:r>
                      <a:endParaRPr kumimoji="1" lang="zh-TW" alt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878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Revenue</a:t>
                      </a:r>
                    </a:p>
                  </a:txBody>
                  <a:tcPr marT="34294" marB="3429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1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7,005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3,094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3,255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330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1,365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371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4,191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878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Net Profit</a:t>
                      </a:r>
                    </a:p>
                  </a:txBody>
                  <a:tcPr marT="34294" marB="3429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1,087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  439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(1,029)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T="34294" marB="3429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555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+mn-cs"/>
                        </a:rPr>
                        <a:t>    (2)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+mn-cs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400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  119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878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ROE%</a:t>
                      </a:r>
                    </a:p>
                  </a:txBody>
                  <a:tcPr marT="34294" marB="3429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28.61%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4.55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(25.49%)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6.75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(0.20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%</a:t>
                      </a: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)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5.74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6.22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878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ROA%</a:t>
                      </a:r>
                    </a:p>
                  </a:txBody>
                  <a:tcPr marT="34294" marB="3429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14.90%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3.96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(9.81%)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T="34294" marB="3429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5.91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1.53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5.00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3.31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60639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EPS </a:t>
                      </a:r>
                      <a:r>
                        <a:rPr kumimoji="1" lang="en-US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(NT$1)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(After Tax)    </a:t>
                      </a:r>
                    </a:p>
                  </a:txBody>
                  <a:tcPr marT="34294" marB="3429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8.37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1.21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(3.03)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1.14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(0.02)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0.91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1.06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0524" name="Text Box 174"/>
          <p:cNvSpPr txBox="1">
            <a:spLocks noChangeArrowheads="1"/>
          </p:cNvSpPr>
          <p:nvPr/>
        </p:nvSpPr>
        <p:spPr bwMode="auto">
          <a:xfrm>
            <a:off x="683568" y="5373216"/>
            <a:ext cx="1943100" cy="2308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TW" sz="900" dirty="0">
                <a:solidFill>
                  <a:prstClr val="black"/>
                </a:solidFill>
                <a:latin typeface="Arial" pitchFamily="34" charset="0"/>
              </a:rPr>
              <a:t>Source : Taiwan Stock Exchange</a:t>
            </a:r>
          </a:p>
        </p:txBody>
      </p:sp>
      <p:sp>
        <p:nvSpPr>
          <p:cNvPr id="190525" name="矩形 5"/>
          <p:cNvSpPr>
            <a:spLocks noChangeArrowheads="1"/>
          </p:cNvSpPr>
          <p:nvPr/>
        </p:nvSpPr>
        <p:spPr bwMode="auto">
          <a:xfrm>
            <a:off x="7696190" y="1525171"/>
            <a:ext cx="835485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350" dirty="0">
                <a:solidFill>
                  <a:schemeClr val="bg1"/>
                </a:solidFill>
              </a:rPr>
              <a:t> </a:t>
            </a:r>
            <a:r>
              <a:rPr lang="en-US" altLang="zh-TW" sz="900" dirty="0">
                <a:solidFill>
                  <a:schemeClr val="bg1"/>
                </a:solidFill>
              </a:rPr>
              <a:t>Unit : Million</a:t>
            </a:r>
            <a:endParaRPr lang="zh-TW" altLang="en-US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0153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k object 16"/>
          <p:cNvSpPr/>
          <p:nvPr/>
        </p:nvSpPr>
        <p:spPr>
          <a:xfrm>
            <a:off x="-2280" y="857254"/>
            <a:ext cx="9148571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black"/>
              </a:solidFill>
            </a:endParaRPr>
          </a:p>
        </p:txBody>
      </p:sp>
      <p:sp>
        <p:nvSpPr>
          <p:cNvPr id="190465" name="標題 1"/>
          <p:cNvSpPr>
            <a:spLocks noGrp="1"/>
          </p:cNvSpPr>
          <p:nvPr>
            <p:ph type="title"/>
          </p:nvPr>
        </p:nvSpPr>
        <p:spPr bwMode="auto">
          <a:xfrm>
            <a:off x="457200" y="1063231"/>
            <a:ext cx="8229600" cy="583406"/>
          </a:xfrm>
          <a:noFill/>
          <a:ln>
            <a:miter lim="800000"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en-US" altLang="zh-TW" sz="2250" dirty="0" smtClean="0"/>
              <a:t> </a:t>
            </a:r>
            <a:r>
              <a:rPr lang="en-US" altLang="zh-TW" sz="2250" b="1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2018</a:t>
            </a:r>
            <a:r>
              <a:rPr lang="zh-TW" altLang="en-US" sz="2250" b="1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年第二季 同業財務業績比較表</a:t>
            </a:r>
            <a:r>
              <a:rPr lang="en-US" altLang="zh-TW" sz="2250" b="1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 </a:t>
            </a:r>
            <a:r>
              <a:rPr lang="en-US" altLang="zh-TW" sz="2250" dirty="0"/>
              <a:t/>
            </a:r>
            <a:br>
              <a:rPr lang="en-US" altLang="zh-TW" sz="2250" dirty="0"/>
            </a:br>
            <a:r>
              <a:rPr lang="en-US" altLang="zh-TW" sz="1500" dirty="0"/>
              <a:t>(Listing Hotel Company in TSC) </a:t>
            </a:r>
            <a:r>
              <a:rPr lang="zh-TW" altLang="en-US" sz="1500" dirty="0"/>
              <a:t/>
            </a:r>
            <a:br>
              <a:rPr lang="zh-TW" altLang="en-US" sz="1500" dirty="0"/>
            </a:br>
            <a:endParaRPr lang="zh-TW" altLang="en-US" sz="1500" dirty="0"/>
          </a:p>
        </p:txBody>
      </p:sp>
      <p:graphicFrame>
        <p:nvGraphicFramePr>
          <p:cNvPr id="4" name="Group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5354125"/>
              </p:ext>
            </p:extLst>
          </p:nvPr>
        </p:nvGraphicFramePr>
        <p:xfrm>
          <a:off x="179509" y="1852624"/>
          <a:ext cx="8784978" cy="3448591"/>
        </p:xfrm>
        <a:graphic>
          <a:graphicData uri="http://schemas.openxmlformats.org/drawingml/2006/table">
            <a:tbl>
              <a:tblPr/>
              <a:tblGrid>
                <a:gridCol w="1181568"/>
                <a:gridCol w="944940"/>
                <a:gridCol w="1455806"/>
                <a:gridCol w="1278726"/>
                <a:gridCol w="987253"/>
                <a:gridCol w="1037399"/>
                <a:gridCol w="982406"/>
                <a:gridCol w="916880"/>
              </a:tblGrid>
              <a:tr h="121975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公司</a:t>
                      </a:r>
                      <a:endParaRPr kumimoji="1" lang="en-US" altLang="zh-TW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Hotel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晶華  </a:t>
                      </a: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Times New Roman" pitchFamily="18" charset="0"/>
                        </a:rPr>
                        <a:t>Regent Taipei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國賓 </a:t>
                      </a: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Ambassador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Hotel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六福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 </a:t>
                      </a: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Leo Foo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(Westin)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第一店 </a:t>
                      </a: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First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Hotel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華園  </a:t>
                      </a: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Holiday Garden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萬企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Wan-Hwa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寒舍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Humble House</a:t>
                      </a:r>
                      <a:endParaRPr kumimoji="1" lang="zh-TW" alt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84852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Revenue</a:t>
                      </a:r>
                    </a:p>
                  </a:txBody>
                  <a:tcPr marT="34294" marB="3429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3,410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1,497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1,554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160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576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180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2,133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84852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Net Profit</a:t>
                      </a:r>
                    </a:p>
                  </a:txBody>
                  <a:tcPr marT="34294" marB="3429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 791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  173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(928)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T="34294" marB="3429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136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+mn-cs"/>
                        </a:rPr>
                        <a:t>157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+mn-cs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106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    24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84852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ROE%</a:t>
                      </a:r>
                    </a:p>
                  </a:txBody>
                  <a:tcPr marT="34294" marB="3429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21.25%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1.78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(30.52%)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1.61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13.24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1.49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1.31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84852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ROA%</a:t>
                      </a:r>
                    </a:p>
                  </a:txBody>
                  <a:tcPr marT="34294" marB="3429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10.49%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1.55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(9.94%)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T="34294" marB="3429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1.39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3.73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1.28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0.69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8943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EPS </a:t>
                      </a:r>
                      <a:r>
                        <a:rPr kumimoji="1" lang="en-US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(NT$1)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(After Tax)    </a:t>
                      </a:r>
                    </a:p>
                  </a:txBody>
                  <a:tcPr marT="34294" marB="3429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6.21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0.48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(2.74)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0.28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1.54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0.24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0.21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0524" name="Text Box 174"/>
          <p:cNvSpPr txBox="1">
            <a:spLocks noChangeArrowheads="1"/>
          </p:cNvSpPr>
          <p:nvPr/>
        </p:nvSpPr>
        <p:spPr bwMode="auto">
          <a:xfrm>
            <a:off x="683568" y="5445224"/>
            <a:ext cx="1943100" cy="2308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TW" sz="900" dirty="0">
                <a:solidFill>
                  <a:prstClr val="black"/>
                </a:solidFill>
                <a:latin typeface="Arial" pitchFamily="34" charset="0"/>
              </a:rPr>
              <a:t>Source : Taiwan Stock Exchange</a:t>
            </a:r>
          </a:p>
        </p:txBody>
      </p:sp>
      <p:sp>
        <p:nvSpPr>
          <p:cNvPr id="190525" name="矩形 5"/>
          <p:cNvSpPr>
            <a:spLocks noChangeArrowheads="1"/>
          </p:cNvSpPr>
          <p:nvPr/>
        </p:nvSpPr>
        <p:spPr bwMode="auto">
          <a:xfrm>
            <a:off x="7823729" y="1508850"/>
            <a:ext cx="835485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350" dirty="0">
                <a:solidFill>
                  <a:srgbClr val="000000"/>
                </a:solidFill>
              </a:rPr>
              <a:t> </a:t>
            </a:r>
            <a:r>
              <a:rPr lang="en-US" altLang="zh-TW" sz="900" dirty="0">
                <a:solidFill>
                  <a:schemeClr val="bg1"/>
                </a:solidFill>
              </a:rPr>
              <a:t>Unit : Million</a:t>
            </a:r>
            <a:endParaRPr lang="zh-TW" altLang="en-US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11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1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1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1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1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1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2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1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2982</TotalTime>
  <Words>1621</Words>
  <Application>Microsoft Office PowerPoint</Application>
  <PresentationFormat>如螢幕大小 (4:3)</PresentationFormat>
  <Paragraphs>560</Paragraphs>
  <Slides>53</Slides>
  <Notes>26</Notes>
  <HiddenSlides>0</HiddenSlides>
  <MMClips>0</MMClips>
  <ScaleCrop>false</ScaleCrop>
  <HeadingPairs>
    <vt:vector size="8" baseType="variant">
      <vt:variant>
        <vt:lpstr>使用字型</vt:lpstr>
      </vt:variant>
      <vt:variant>
        <vt:i4>13</vt:i4>
      </vt:variant>
      <vt:variant>
        <vt:lpstr>佈景主題</vt:lpstr>
      </vt:variant>
      <vt:variant>
        <vt:i4>23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53</vt:i4>
      </vt:variant>
    </vt:vector>
  </HeadingPairs>
  <TitlesOfParts>
    <vt:vector size="90" baseType="lpstr">
      <vt:lpstr>Arial Unicode MS</vt:lpstr>
      <vt:lpstr>Serlio LH</vt:lpstr>
      <vt:lpstr>SimSun</vt:lpstr>
      <vt:lpstr>SimSun</vt:lpstr>
      <vt:lpstr>新細明體</vt:lpstr>
      <vt:lpstr>標楷體</vt:lpstr>
      <vt:lpstr>Arial</vt:lpstr>
      <vt:lpstr>Calibri</vt:lpstr>
      <vt:lpstr>Cambria</vt:lpstr>
      <vt:lpstr>Century Gothic</vt:lpstr>
      <vt:lpstr>Garamond</vt:lpstr>
      <vt:lpstr>Times New Roman</vt:lpstr>
      <vt:lpstr>Wingdings</vt:lpstr>
      <vt:lpstr>Office 佈景主題</vt:lpstr>
      <vt:lpstr>Office Theme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9_Office Theme</vt:lpstr>
      <vt:lpstr>10_Office Theme</vt:lpstr>
      <vt:lpstr>11_Office Theme</vt:lpstr>
      <vt:lpstr>12_Office Theme</vt:lpstr>
      <vt:lpstr>14_Office Theme</vt:lpstr>
      <vt:lpstr>13_Office Theme</vt:lpstr>
      <vt:lpstr>15_Office Theme</vt:lpstr>
      <vt:lpstr>16_Office Theme</vt:lpstr>
      <vt:lpstr>17_Office Theme</vt:lpstr>
      <vt:lpstr>1_Office 佈景主題</vt:lpstr>
      <vt:lpstr>18_Office Theme</vt:lpstr>
      <vt:lpstr>2_Office 佈景主題</vt:lpstr>
      <vt:lpstr>19_Office Theme</vt:lpstr>
      <vt:lpstr>Worksheet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J   us t Sleep Highlights 捷絲旅各飯店亮點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2015年同業財務業績比較表  (Listing Hotel Company in TSC)  </vt:lpstr>
      <vt:lpstr>2016年同業財務業績比較表  (Listing Hotel Company in TSC)  </vt:lpstr>
      <vt:lpstr>2017年同業財務業績比較表   (Listing Hotel Company in TSC)  </vt:lpstr>
      <vt:lpstr> 2018年第二季 同業財務業績比較表   (Listing Hotel Company in TSC)  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PRDir</dc:creator>
  <cp:lastModifiedBy>連美芳</cp:lastModifiedBy>
  <cp:revision>217</cp:revision>
  <cp:lastPrinted>2018-09-27T03:59:38Z</cp:lastPrinted>
  <dcterms:created xsi:type="dcterms:W3CDTF">2012-09-21T00:41:42Z</dcterms:created>
  <dcterms:modified xsi:type="dcterms:W3CDTF">2018-09-27T05:50:16Z</dcterms:modified>
</cp:coreProperties>
</file>