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86" r:id="rId4"/>
    <p:sldId id="274" r:id="rId5"/>
    <p:sldId id="287" r:id="rId6"/>
    <p:sldId id="288" r:id="rId7"/>
    <p:sldId id="283" r:id="rId8"/>
    <p:sldId id="278" r:id="rId9"/>
    <p:sldId id="280" r:id="rId10"/>
    <p:sldId id="281" r:id="rId11"/>
    <p:sldId id="282" r:id="rId12"/>
    <p:sldId id="284" r:id="rId13"/>
    <p:sldId id="285" r:id="rId14"/>
  </p:sldIdLst>
  <p:sldSz cx="9144000" cy="6858000" type="screen4x3"/>
  <p:notesSz cx="6797675" cy="9926638"/>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B8D6"/>
    <a:srgbClr val="BDD2F2"/>
    <a:srgbClr val="FF00FF"/>
    <a:srgbClr val="FF99FF"/>
    <a:srgbClr val="003399"/>
    <a:srgbClr val="0066FF"/>
    <a:srgbClr val="D4E3F7"/>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8180" autoAdjust="0"/>
  </p:normalViewPr>
  <p:slideViewPr>
    <p:cSldViewPr snapToGrid="0">
      <p:cViewPr varScale="1">
        <p:scale>
          <a:sx n="79" d="100"/>
          <a:sy n="79" d="100"/>
        </p:scale>
        <p:origin x="91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128.1.1.210\&#31649;&#29702;&#37096;$\&#31649;&#29702;&#37096;&#20844;&#29992;\&#12304;106&#24180;1&#26376;1&#26085;&#36215;&#20132;&#25509;&#21448;&#20197;&#24037;&#20316;&#12305;&#29141;&#23159;\&#27599;&#24180;6&#26376;&#27861;&#35498;&#26371;\20190621&#27861;&#35498;&#26371;\20190621&#27861;&#35498;&#26371;&#24213;&#31295;-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60164474560234E-2"/>
          <c:y val="7.6050901702031271E-2"/>
          <c:w val="0.85406979408410777"/>
          <c:h val="0.85451370662000581"/>
        </c:manualLayout>
      </c:layout>
      <c:barChart>
        <c:barDir val="col"/>
        <c:grouping val="clustered"/>
        <c:varyColors val="0"/>
        <c:ser>
          <c:idx val="0"/>
          <c:order val="0"/>
          <c:invertIfNegative val="0"/>
          <c:dPt>
            <c:idx val="0"/>
            <c:invertIfNegative val="0"/>
            <c:bubble3D val="0"/>
            <c:spPr>
              <a:solidFill>
                <a:schemeClr val="tx2">
                  <a:lumMod val="60000"/>
                  <a:lumOff val="40000"/>
                </a:schemeClr>
              </a:solidFill>
            </c:spPr>
            <c:extLst>
              <c:ext xmlns:c16="http://schemas.microsoft.com/office/drawing/2014/chart" uri="{C3380CC4-5D6E-409C-BE32-E72D297353CC}">
                <c16:uniqueId val="{00000001-F0E7-48D9-BC08-6B6043BF591D}"/>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F0E7-48D9-BC08-6B6043BF591D}"/>
              </c:ext>
            </c:extLst>
          </c:dPt>
          <c:dPt>
            <c:idx val="2"/>
            <c:invertIfNegative val="0"/>
            <c:bubble3D val="0"/>
            <c:spPr>
              <a:solidFill>
                <a:schemeClr val="bg1">
                  <a:lumMod val="65000"/>
                </a:schemeClr>
              </a:solidFill>
            </c:spPr>
            <c:extLst>
              <c:ext xmlns:c16="http://schemas.microsoft.com/office/drawing/2014/chart" uri="{C3380CC4-5D6E-409C-BE32-E72D297353CC}">
                <c16:uniqueId val="{00000005-F0E7-48D9-BC08-6B6043BF591D}"/>
              </c:ext>
            </c:extLst>
          </c:dPt>
          <c:dPt>
            <c:idx val="3"/>
            <c:invertIfNegative val="0"/>
            <c:bubble3D val="0"/>
            <c:spPr>
              <a:solidFill>
                <a:schemeClr val="accent6"/>
              </a:solidFill>
            </c:spPr>
            <c:extLst>
              <c:ext xmlns:c16="http://schemas.microsoft.com/office/drawing/2014/chart" uri="{C3380CC4-5D6E-409C-BE32-E72D297353CC}">
                <c16:uniqueId val="{00000007-F0E7-48D9-BC08-6B6043BF591D}"/>
              </c:ext>
            </c:extLst>
          </c:dPt>
          <c:dPt>
            <c:idx val="4"/>
            <c:invertIfNegative val="0"/>
            <c:bubble3D val="0"/>
            <c:spPr>
              <a:solidFill>
                <a:schemeClr val="accent6"/>
              </a:solidFill>
            </c:spPr>
            <c:extLst>
              <c:ext xmlns:c16="http://schemas.microsoft.com/office/drawing/2014/chart" uri="{C3380CC4-5D6E-409C-BE32-E72D297353CC}">
                <c16:uniqueId val="{00000009-F0E7-48D9-BC08-6B6043BF591D}"/>
              </c:ext>
            </c:extLst>
          </c:dPt>
          <c:dLbls>
            <c:dLbl>
              <c:idx val="0"/>
              <c:layout>
                <c:manualLayout>
                  <c:x val="-1.7061650489280281E-2"/>
                  <c:y val="0.30031877108662514"/>
                </c:manualLayout>
              </c:layout>
              <c:tx>
                <c:rich>
                  <a:bodyPr/>
                  <a:lstStyle/>
                  <a:p>
                    <a:fld id="{B7D6D36E-EA08-4400-AE51-46CA5280C14C}" type="CATEGORYNAME">
                      <a:rPr lang="zh-TW" altLang="en-US"/>
                      <a:pPr/>
                      <a:t>[類別名稱]</a:t>
                    </a:fld>
                    <a:endParaRPr lang="zh-TW" altLang="en-US"/>
                  </a:p>
                  <a:p>
                    <a:r>
                      <a:rPr lang="zh-TW" altLang="en-US" baseline="0"/>
                      <a:t> </a:t>
                    </a:r>
                    <a:fld id="{30CC3ED6-74A3-4DBC-9A69-9C6B0C25CF3C}" type="VALUE">
                      <a:rPr lang="en-US" altLang="zh-TW" baseline="0"/>
                      <a:pPr/>
                      <a:t>[值]</a:t>
                    </a:fld>
                    <a:endParaRPr lang="zh-TW" alt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0E7-48D9-BC08-6B6043BF591D}"/>
                </c:ext>
              </c:extLst>
            </c:dLbl>
            <c:dLbl>
              <c:idx val="1"/>
              <c:layout>
                <c:manualLayout>
                  <c:x val="6.3980794342552837E-3"/>
                  <c:y val="0.3372810728965135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0E7-48D9-BC08-6B6043BF591D}"/>
                </c:ext>
              </c:extLst>
            </c:dLbl>
            <c:dLbl>
              <c:idx val="3"/>
              <c:layout>
                <c:manualLayout>
                  <c:x val="0"/>
                  <c:y val="0.24949558817002371"/>
                </c:manualLayout>
              </c:layout>
              <c:tx>
                <c:rich>
                  <a:bodyPr/>
                  <a:lstStyle/>
                  <a:p>
                    <a:fld id="{729AC2FA-F3CE-401B-A300-3E62135028A9}" type="CATEGORYNAME">
                      <a:rPr lang="zh-TW" altLang="en-US"/>
                      <a:pPr/>
                      <a:t>[類別名稱]</a:t>
                    </a:fld>
                    <a:endParaRPr lang="zh-TW" altLang="en-US"/>
                  </a:p>
                  <a:p>
                    <a:r>
                      <a:rPr lang="zh-TW" altLang="en-US" baseline="0"/>
                      <a:t> </a:t>
                    </a:r>
                    <a:fld id="{9797C1E0-81B6-476C-B184-607B18E7D862}" type="VALUE">
                      <a:rPr lang="en-US" altLang="zh-TW" baseline="0"/>
                      <a:pPr/>
                      <a:t>[值]</a:t>
                    </a:fld>
                    <a:endParaRPr lang="zh-TW" alt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F0E7-48D9-BC08-6B6043BF591D}"/>
                </c:ext>
              </c:extLst>
            </c:dLbl>
            <c:dLbl>
              <c:idx val="4"/>
              <c:layout>
                <c:manualLayout>
                  <c:x val="1.0189510182312591E-2"/>
                  <c:y val="-0.10173593433794065"/>
                </c:manualLayout>
              </c:layout>
              <c:spPr>
                <a:noFill/>
                <a:ln>
                  <a:noFill/>
                </a:ln>
                <a:effectLst/>
              </c:spPr>
              <c:txPr>
                <a:bodyPr wrap="square" lIns="38100" tIns="19050" rIns="38100" bIns="19050" anchor="ctr">
                  <a:noAutofit/>
                </a:bodyPr>
                <a:lstStyle/>
                <a:p>
                  <a:pPr>
                    <a:defRPr b="1">
                      <a:latin typeface="微軟正黑體" panose="020B0604030504040204" pitchFamily="34" charset="-120"/>
                      <a:ea typeface="微軟正黑體" panose="020B0604030504040204" pitchFamily="34" charset="-120"/>
                    </a:defRPr>
                  </a:pPr>
                  <a:endParaRPr lang="zh-TW"/>
                </a:p>
              </c:txPr>
              <c:showLegendKey val="0"/>
              <c:showVal val="1"/>
              <c:showCatName val="1"/>
              <c:showSerName val="0"/>
              <c:showPercent val="0"/>
              <c:showBubbleSize val="0"/>
              <c:separator> </c:separator>
              <c:extLst>
                <c:ext xmlns:c15="http://schemas.microsoft.com/office/drawing/2012/chart" uri="{CE6537A1-D6FC-4f65-9D91-7224C49458BB}">
                  <c15:layout>
                    <c:manualLayout>
                      <c:w val="0.22516561058007545"/>
                      <c:h val="0.64052579287205724"/>
                    </c:manualLayout>
                  </c15:layout>
                </c:ext>
                <c:ext xmlns:c16="http://schemas.microsoft.com/office/drawing/2014/chart" uri="{C3380CC4-5D6E-409C-BE32-E72D297353CC}">
                  <c16:uniqueId val="{00000009-F0E7-48D9-BC08-6B6043BF591D}"/>
                </c:ext>
              </c:extLst>
            </c:dLbl>
            <c:spPr>
              <a:noFill/>
              <a:ln>
                <a:noFill/>
              </a:ln>
              <a:effectLst/>
            </c:spPr>
            <c:txPr>
              <a:bodyPr wrap="square" lIns="38100" tIns="19050" rIns="38100" bIns="19050" anchor="ctr">
                <a:spAutoFit/>
              </a:bodyPr>
              <a:lstStyle/>
              <a:p>
                <a:pPr>
                  <a:defRPr b="1">
                    <a:latin typeface="微軟正黑體" panose="020B0604030504040204" pitchFamily="34" charset="-120"/>
                    <a:ea typeface="微軟正黑體" panose="020B0604030504040204" pitchFamily="34" charset="-120"/>
                  </a:defRPr>
                </a:pPr>
                <a:endParaRPr lang="zh-TW"/>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ext>
            </c:extLst>
          </c:dLbls>
          <c:cat>
            <c:strRef>
              <c:f>'[20190621法說會底稿-1.xlsx]當年度營收概況'!$A$2:$E$2</c:f>
              <c:strCache>
                <c:ptCount val="5"/>
                <c:pt idx="0">
                  <c:v>淨收益</c:v>
                </c:pt>
                <c:pt idx="1">
                  <c:v>提存前稅前淨利</c:v>
                </c:pt>
                <c:pt idx="2">
                  <c:v>迴轉(提存)數</c:v>
                </c:pt>
                <c:pt idx="3">
                  <c:v>稅前盈餘</c:v>
                </c:pt>
                <c:pt idx="4">
                  <c:v>處分透過其他綜合損益按公允價值衡量股票處分淨利益</c:v>
                </c:pt>
              </c:strCache>
            </c:strRef>
          </c:cat>
          <c:val>
            <c:numRef>
              <c:f>'[20190621法說會底稿-1.xlsx]當年度營收概況'!$A$3:$E$3</c:f>
              <c:numCache>
                <c:formatCode>_-* #,##0_-;\-* #,##0_-;_-* "-"??_-;_-@_-</c:formatCode>
                <c:ptCount val="5"/>
                <c:pt idx="0">
                  <c:v>1977</c:v>
                </c:pt>
                <c:pt idx="1">
                  <c:v>1498</c:v>
                </c:pt>
                <c:pt idx="2">
                  <c:v>132</c:v>
                </c:pt>
                <c:pt idx="3">
                  <c:v>1630</c:v>
                </c:pt>
                <c:pt idx="4" formatCode="General">
                  <c:v>93</c:v>
                </c:pt>
              </c:numCache>
            </c:numRef>
          </c:val>
          <c:extLst>
            <c:ext xmlns:c16="http://schemas.microsoft.com/office/drawing/2014/chart" uri="{C3380CC4-5D6E-409C-BE32-E72D297353CC}">
              <c16:uniqueId val="{0000000A-F0E7-48D9-BC08-6B6043BF591D}"/>
            </c:ext>
          </c:extLst>
        </c:ser>
        <c:dLbls>
          <c:showLegendKey val="0"/>
          <c:showVal val="1"/>
          <c:showCatName val="0"/>
          <c:showSerName val="0"/>
          <c:showPercent val="0"/>
          <c:showBubbleSize val="0"/>
        </c:dLbls>
        <c:gapWidth val="55"/>
        <c:overlap val="-25"/>
        <c:axId val="90945536"/>
        <c:axId val="133817472"/>
      </c:barChart>
      <c:catAx>
        <c:axId val="90945536"/>
        <c:scaling>
          <c:orientation val="minMax"/>
        </c:scaling>
        <c:delete val="0"/>
        <c:axPos val="b"/>
        <c:numFmt formatCode="General" sourceLinked="0"/>
        <c:majorTickMark val="none"/>
        <c:minorTickMark val="none"/>
        <c:tickLblPos val="none"/>
        <c:crossAx val="133817472"/>
        <c:crosses val="autoZero"/>
        <c:auto val="1"/>
        <c:lblAlgn val="ctr"/>
        <c:lblOffset val="100"/>
        <c:noMultiLvlLbl val="0"/>
      </c:catAx>
      <c:valAx>
        <c:axId val="133817472"/>
        <c:scaling>
          <c:orientation val="minMax"/>
        </c:scaling>
        <c:delete val="1"/>
        <c:axPos val="l"/>
        <c:numFmt formatCode="_-* #,##0_-;\-* #,##0_-;_-* &quot;-&quot;??_-;_-@_-" sourceLinked="1"/>
        <c:majorTickMark val="none"/>
        <c:minorTickMark val="none"/>
        <c:tickLblPos val="none"/>
        <c:crossAx val="90945536"/>
        <c:crosses val="autoZero"/>
        <c:crossBetween val="between"/>
      </c:valAx>
    </c:plotArea>
    <c:plotVisOnly val="1"/>
    <c:dispBlanksAs val="gap"/>
    <c:showDLblsOverMax val="0"/>
  </c:chart>
  <c:spPr>
    <a:ln>
      <a:noFill/>
    </a:ln>
  </c:spPr>
  <c:txPr>
    <a:bodyPr/>
    <a:lstStyle/>
    <a:p>
      <a:pPr>
        <a:defRPr sz="1200">
          <a:ln>
            <a:noFill/>
          </a:ln>
          <a:latin typeface="Arial" panose="020B0604020202020204" pitchFamily="34" charset="0"/>
          <a:ea typeface="標楷體" panose="03000509000000000000" pitchFamily="65" charset="-120"/>
          <a:cs typeface="Arial" panose="020B0604020202020204" pitchFamily="34" charset="0"/>
        </a:defRPr>
      </a:pPr>
      <a:endParaRPr lang="zh-TW"/>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3174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175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3175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FEDC94BA-4CA7-451E-A6A8-ACFE9D8A8DD7}" type="slidenum">
              <a:rPr lang="en-GB" altLang="en-US"/>
              <a:pPr>
                <a:defRPr/>
              </a:pPr>
              <a:t>‹#›</a:t>
            </a:fld>
            <a:endParaRPr lang="en-GB" altLang="en-US"/>
          </a:p>
        </p:txBody>
      </p:sp>
    </p:spTree>
    <p:extLst>
      <p:ext uri="{BB962C8B-B14F-4D97-AF65-F5344CB8AC3E}">
        <p14:creationId xmlns:p14="http://schemas.microsoft.com/office/powerpoint/2010/main" val="1134826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58DC5176-FC30-4EB0-B90F-F150EEE86E15}" type="slidenum">
              <a:rPr lang="en-GB" altLang="en-US" sz="1200" b="0">
                <a:solidFill>
                  <a:schemeClr val="tx1"/>
                </a:solidFill>
              </a:rPr>
              <a:pPr/>
              <a:t>1</a:t>
            </a:fld>
            <a:endParaRPr lang="en-GB" altLang="en-US" sz="1200" b="0">
              <a:solidFill>
                <a:schemeClr val="tx1"/>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409121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10</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12</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2</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227268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1A7FC461-A221-40C8-9ACF-E278317676D4}" type="slidenum">
              <a:rPr lang="en-GB" altLang="en-US" sz="1200" b="0">
                <a:solidFill>
                  <a:schemeClr val="tx1"/>
                </a:solidFill>
              </a:rPr>
              <a:pPr/>
              <a:t>3</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0948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721B573-EE30-4CA3-9EB3-E259FF0BB0CE}" type="slidenum">
              <a:rPr lang="en-GB" altLang="en-US" sz="1200" b="0">
                <a:solidFill>
                  <a:schemeClr val="tx1"/>
                </a:solidFill>
              </a:rPr>
              <a:pPr/>
              <a:t>4</a:t>
            </a:fld>
            <a:endParaRPr lang="en-GB" altLang="en-US" sz="1200" b="0">
              <a:solidFill>
                <a:schemeClr val="tx1"/>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361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721B573-EE30-4CA3-9EB3-E259FF0BB0CE}" type="slidenum">
              <a:rPr lang="en-GB" altLang="en-US" sz="1200" b="0">
                <a:solidFill>
                  <a:schemeClr val="tx1"/>
                </a:solidFill>
              </a:rPr>
              <a:pPr/>
              <a:t>7</a:t>
            </a:fld>
            <a:endParaRPr lang="en-GB" altLang="en-US" sz="1200" b="0">
              <a:solidFill>
                <a:schemeClr val="tx1"/>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361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8</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7701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7" name="Rectangle 5"/>
          <p:cNvSpPr>
            <a:spLocks noGrp="1" noChangeArrowheads="1"/>
          </p:cNvSpPr>
          <p:nvPr>
            <p:ph type="ctrTitle"/>
          </p:nvPr>
        </p:nvSpPr>
        <p:spPr>
          <a:xfrm>
            <a:off x="973138" y="2735263"/>
            <a:ext cx="7312025" cy="1074737"/>
          </a:xfrm>
          <a:solidFill>
            <a:schemeClr val="bg1"/>
          </a:solidFill>
        </p:spPr>
        <p:txBody>
          <a:bodyPr/>
          <a:lstStyle>
            <a:lvl1pPr algn="ctr">
              <a:defRPr sz="4000">
                <a:solidFill>
                  <a:srgbClr val="003399"/>
                </a:solidFill>
              </a:defRPr>
            </a:lvl1pPr>
          </a:lstStyle>
          <a:p>
            <a:pPr lvl="0"/>
            <a:r>
              <a:rPr lang="en-US" altLang="en-US" noProof="0" dirty="0"/>
              <a:t>Click to edit Master title style</a:t>
            </a:r>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5623" y="0"/>
            <a:ext cx="786103" cy="9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a:spLocks noChangeArrowheads="1"/>
          </p:cNvSpPr>
          <p:nvPr userDrawn="1"/>
        </p:nvSpPr>
        <p:spPr bwMode="auto">
          <a:xfrm>
            <a:off x="7871925" y="940038"/>
            <a:ext cx="1186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r>
              <a:rPr lang="en-US" altLang="en-US" dirty="0">
                <a:solidFill>
                  <a:srgbClr val="003399"/>
                </a:solidFill>
              </a:rPr>
              <a:t>www.cbf.com.tw</a:t>
            </a:r>
            <a:endParaRPr lang="fr-FR" altLang="en-US" dirty="0">
              <a:solidFill>
                <a:srgbClr val="003399"/>
              </a:solidFill>
            </a:endParaRPr>
          </a:p>
        </p:txBody>
      </p:sp>
    </p:spTree>
    <p:extLst>
      <p:ext uri="{BB962C8B-B14F-4D97-AF65-F5344CB8AC3E}">
        <p14:creationId xmlns:p14="http://schemas.microsoft.com/office/powerpoint/2010/main" val="66850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638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7275" y="327025"/>
            <a:ext cx="1736725" cy="5249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97100" y="327025"/>
            <a:ext cx="5057775" cy="5249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44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a:t>Click to edit Master title style</a:t>
            </a:r>
            <a:endParaRPr lang="en-GB"/>
          </a:p>
        </p:txBody>
      </p:sp>
      <p:sp>
        <p:nvSpPr>
          <p:cNvPr id="3" name="Chart Placeholder 2"/>
          <p:cNvSpPr>
            <a:spLocks noGrp="1"/>
          </p:cNvSpPr>
          <p:nvPr>
            <p:ph type="chart" idx="1"/>
          </p:nvPr>
        </p:nvSpPr>
        <p:spPr>
          <a:xfrm>
            <a:off x="2798763" y="1538288"/>
            <a:ext cx="6165850" cy="4038600"/>
          </a:xfrm>
        </p:spPr>
        <p:txBody>
          <a:bodyPr/>
          <a:lstStyle/>
          <a:p>
            <a:pPr lvl="0"/>
            <a:endParaRPr lang="en-GB" noProof="0"/>
          </a:p>
        </p:txBody>
      </p:sp>
    </p:spTree>
    <p:extLst>
      <p:ext uri="{BB962C8B-B14F-4D97-AF65-F5344CB8AC3E}">
        <p14:creationId xmlns:p14="http://schemas.microsoft.com/office/powerpoint/2010/main" val="3275247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2798763"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57888"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55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5410" y="292842"/>
            <a:ext cx="6946900" cy="689925"/>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185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Tree>
    <p:extLst>
      <p:ext uri="{BB962C8B-B14F-4D97-AF65-F5344CB8AC3E}">
        <p14:creationId xmlns:p14="http://schemas.microsoft.com/office/powerpoint/2010/main" val="5658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798763"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57888"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835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0993" y="399308"/>
            <a:ext cx="78867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25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820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26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36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59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2549" y="5819685"/>
            <a:ext cx="8767985"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fr-FR" altLang="en-US" dirty="0"/>
          </a:p>
        </p:txBody>
      </p:sp>
      <p:sp>
        <p:nvSpPr>
          <p:cNvPr id="1028" name="Rectangle 2"/>
          <p:cNvSpPr>
            <a:spLocks noGrp="1" noChangeArrowheads="1"/>
          </p:cNvSpPr>
          <p:nvPr>
            <p:ph type="title"/>
          </p:nvPr>
        </p:nvSpPr>
        <p:spPr bwMode="auto">
          <a:xfrm>
            <a:off x="581873" y="301388"/>
            <a:ext cx="7221196" cy="783928"/>
          </a:xfrm>
          <a:prstGeom prst="rect">
            <a:avLst/>
          </a:prstGeom>
          <a:solidFill>
            <a:schemeClr val="accent6"/>
          </a:solidFill>
          <a:ln>
            <a:noFill/>
          </a:ln>
          <a:effectLst/>
          <a:extLst/>
        </p:spPr>
        <p:txBody>
          <a:bodyPr vert="horz" wrap="square" lIns="91440" tIns="45720" rIns="91440" bIns="45720" numCol="1" anchor="t" anchorCtr="0" compatLnSpc="1">
            <a:prstTxWarp prst="textNoShape">
              <a:avLst/>
            </a:prstTxWarp>
          </a:bodyPr>
          <a:lstStyle/>
          <a:p>
            <a:pPr lvl="0"/>
            <a:r>
              <a:rPr lang="fr-FR" altLang="en-US" dirty="0"/>
              <a:t>Click to edit Master title style</a:t>
            </a:r>
          </a:p>
        </p:txBody>
      </p:sp>
      <p:sp>
        <p:nvSpPr>
          <p:cNvPr id="1029" name="Rectangle 36"/>
          <p:cNvSpPr>
            <a:spLocks noChangeArrowheads="1"/>
          </p:cNvSpPr>
          <p:nvPr userDrawn="1"/>
        </p:nvSpPr>
        <p:spPr bwMode="auto">
          <a:xfrm>
            <a:off x="7957457" y="985853"/>
            <a:ext cx="1186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r>
              <a:rPr lang="en-US" altLang="en-US" dirty="0">
                <a:solidFill>
                  <a:srgbClr val="003399"/>
                </a:solidFill>
              </a:rPr>
              <a:t>www.cbf.com.tw</a:t>
            </a:r>
            <a:endParaRPr lang="fr-FR" altLang="en-US" dirty="0">
              <a:solidFill>
                <a:srgbClr val="003399"/>
              </a:solidFill>
            </a:endParaRPr>
          </a:p>
        </p:txBody>
      </p:sp>
      <p:pic>
        <p:nvPicPr>
          <p:cNvPr id="1024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71265" y="62464"/>
            <a:ext cx="758925" cy="94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rtl="0" eaLnBrk="0" fontAlgn="base" hangingPunct="0">
        <a:spcBef>
          <a:spcPct val="50000"/>
        </a:spcBef>
        <a:spcAft>
          <a:spcPct val="0"/>
        </a:spcAft>
        <a:defRPr sz="2800" b="1" kern="1200">
          <a:solidFill>
            <a:schemeClr val="bg1"/>
          </a:solidFill>
          <a:latin typeface="+mj-lt"/>
          <a:ea typeface="+mj-ea"/>
          <a:cs typeface="+mj-cs"/>
        </a:defRPr>
      </a:lvl1pPr>
      <a:lvl2pPr algn="l" rtl="0" eaLnBrk="0" fontAlgn="base" hangingPunct="0">
        <a:spcBef>
          <a:spcPct val="50000"/>
        </a:spcBef>
        <a:spcAft>
          <a:spcPct val="0"/>
        </a:spcAft>
        <a:defRPr sz="2800" b="1">
          <a:solidFill>
            <a:schemeClr val="bg1"/>
          </a:solidFill>
          <a:latin typeface="Arial" panose="020B0604020202020204" pitchFamily="34" charset="0"/>
        </a:defRPr>
      </a:lvl2pPr>
      <a:lvl3pPr algn="l" rtl="0" eaLnBrk="0" fontAlgn="base" hangingPunct="0">
        <a:spcBef>
          <a:spcPct val="50000"/>
        </a:spcBef>
        <a:spcAft>
          <a:spcPct val="0"/>
        </a:spcAft>
        <a:defRPr sz="2800" b="1">
          <a:solidFill>
            <a:schemeClr val="bg1"/>
          </a:solidFill>
          <a:latin typeface="Arial" panose="020B0604020202020204" pitchFamily="34" charset="0"/>
        </a:defRPr>
      </a:lvl3pPr>
      <a:lvl4pPr algn="l" rtl="0" eaLnBrk="0" fontAlgn="base" hangingPunct="0">
        <a:spcBef>
          <a:spcPct val="50000"/>
        </a:spcBef>
        <a:spcAft>
          <a:spcPct val="0"/>
        </a:spcAft>
        <a:defRPr sz="2800" b="1">
          <a:solidFill>
            <a:schemeClr val="bg1"/>
          </a:solidFill>
          <a:latin typeface="Arial" panose="020B0604020202020204" pitchFamily="34" charset="0"/>
        </a:defRPr>
      </a:lvl4pPr>
      <a:lvl5pPr algn="l" rtl="0" eaLnBrk="0" fontAlgn="base" hangingPunct="0">
        <a:spcBef>
          <a:spcPct val="50000"/>
        </a:spcBef>
        <a:spcAft>
          <a:spcPct val="0"/>
        </a:spcAft>
        <a:defRPr sz="2800" b="1">
          <a:solidFill>
            <a:schemeClr val="bg1"/>
          </a:solidFill>
          <a:latin typeface="Arial" panose="020B0604020202020204" pitchFamily="34" charset="0"/>
        </a:defRPr>
      </a:lvl5pPr>
      <a:lvl6pPr marL="457200" algn="l" rtl="0" fontAlgn="base">
        <a:spcBef>
          <a:spcPct val="50000"/>
        </a:spcBef>
        <a:spcAft>
          <a:spcPct val="0"/>
        </a:spcAft>
        <a:defRPr sz="2800" b="1">
          <a:solidFill>
            <a:schemeClr val="bg1"/>
          </a:solidFill>
          <a:latin typeface="Arial" panose="020B0604020202020204" pitchFamily="34" charset="0"/>
        </a:defRPr>
      </a:lvl6pPr>
      <a:lvl7pPr marL="914400" algn="l" rtl="0" fontAlgn="base">
        <a:spcBef>
          <a:spcPct val="50000"/>
        </a:spcBef>
        <a:spcAft>
          <a:spcPct val="0"/>
        </a:spcAft>
        <a:defRPr sz="2800" b="1">
          <a:solidFill>
            <a:schemeClr val="bg1"/>
          </a:solidFill>
          <a:latin typeface="Arial" panose="020B0604020202020204" pitchFamily="34" charset="0"/>
        </a:defRPr>
      </a:lvl7pPr>
      <a:lvl8pPr marL="1371600" algn="l" rtl="0" fontAlgn="base">
        <a:spcBef>
          <a:spcPct val="50000"/>
        </a:spcBef>
        <a:spcAft>
          <a:spcPct val="0"/>
        </a:spcAft>
        <a:defRPr sz="2800" b="1">
          <a:solidFill>
            <a:schemeClr val="bg1"/>
          </a:solidFill>
          <a:latin typeface="Arial" panose="020B0604020202020204" pitchFamily="34" charset="0"/>
        </a:defRPr>
      </a:lvl8pPr>
      <a:lvl9pPr marL="1828800" algn="l" rtl="0" fontAlgn="base">
        <a:spcBef>
          <a:spcPct val="50000"/>
        </a:spcBef>
        <a:spcAft>
          <a:spcPct val="0"/>
        </a:spcAft>
        <a:defRPr sz="28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001161" y="1903444"/>
            <a:ext cx="7312025" cy="654930"/>
          </a:xfrm>
          <a:solidFill>
            <a:schemeClr val="accent6"/>
          </a:solidFill>
        </p:spPr>
        <p:txBody>
          <a:bodyPr/>
          <a:lstStyle/>
          <a:p>
            <a:r>
              <a:rPr lang="zh-TW" altLang="en-US" dirty="0">
                <a:solidFill>
                  <a:schemeClr val="bg1"/>
                </a:solidFill>
                <a:effectLst>
                  <a:outerShdw blurRad="38100" dist="38100" dir="2700000" algn="tl">
                    <a:srgbClr val="000000">
                      <a:alpha val="43137"/>
                    </a:srgbClr>
                  </a:outerShdw>
                </a:effectLst>
              </a:rPr>
              <a:t>中華票券金融股份有限公司</a:t>
            </a:r>
            <a:br>
              <a:rPr lang="en-US" altLang="zh-TW" dirty="0">
                <a:solidFill>
                  <a:schemeClr val="bg1"/>
                </a:solidFill>
                <a:effectLst>
                  <a:outerShdw blurRad="38100" dist="38100" dir="2700000" algn="tl">
                    <a:srgbClr val="000000">
                      <a:alpha val="43137"/>
                    </a:srgbClr>
                  </a:outerShdw>
                </a:effectLst>
              </a:rPr>
            </a:br>
            <a:br>
              <a:rPr lang="en-US" altLang="zh-TW"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en-US" altLang="en-US" dirty="0"/>
          </a:p>
        </p:txBody>
      </p:sp>
      <p:sp>
        <p:nvSpPr>
          <p:cNvPr id="4099"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dirty="0"/>
              <a:t>Company LOGO</a:t>
            </a:r>
            <a:endParaRPr lang="fr-FR" altLang="en-US" sz="1600" dirty="0"/>
          </a:p>
        </p:txBody>
      </p:sp>
      <p:sp>
        <p:nvSpPr>
          <p:cNvPr id="4" name="副標題 2"/>
          <p:cNvSpPr txBox="1">
            <a:spLocks/>
          </p:cNvSpPr>
          <p:nvPr/>
        </p:nvSpPr>
        <p:spPr>
          <a:xfrm>
            <a:off x="1550536" y="4880987"/>
            <a:ext cx="6400800" cy="1752600"/>
          </a:xfrm>
          <a:prstGeom prst="rect">
            <a:avLst/>
          </a:prstGeom>
        </p:spPr>
        <p:txBody>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b="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矩形 1"/>
          <p:cNvSpPr/>
          <p:nvPr/>
        </p:nvSpPr>
        <p:spPr>
          <a:xfrm>
            <a:off x="1968759" y="3383976"/>
            <a:ext cx="5570376" cy="1200329"/>
          </a:xfrm>
          <a:prstGeom prst="rect">
            <a:avLst/>
          </a:prstGeom>
        </p:spPr>
        <p:txBody>
          <a:bodyPr wrap="square">
            <a:spAutoFit/>
          </a:bodyPr>
          <a:lstStyle/>
          <a:p>
            <a:r>
              <a:rPr lang="en-US" altLang="zh-TW" sz="3600" dirty="0">
                <a:solidFill>
                  <a:srgbClr val="0000FF"/>
                </a:solidFill>
                <a:effectLst>
                  <a:outerShdw blurRad="38100" dist="38100" dir="2700000" algn="tl">
                    <a:srgbClr val="000000">
                      <a:alpha val="43137"/>
                    </a:srgbClr>
                  </a:outerShdw>
                </a:effectLst>
                <a:cs typeface="Arial" panose="020B0604020202020204" pitchFamily="34" charset="0"/>
              </a:rPr>
              <a:t>2018</a:t>
            </a:r>
            <a:r>
              <a:rPr lang="zh-TW" altLang="en-US" sz="3600" dirty="0">
                <a:solidFill>
                  <a:srgbClr val="0000FF"/>
                </a:solidFill>
                <a:effectLst>
                  <a:outerShdw blurRad="38100" dist="38100" dir="2700000" algn="tl">
                    <a:srgbClr val="000000">
                      <a:alpha val="43137"/>
                    </a:srgbClr>
                  </a:outerShdw>
                </a:effectLst>
                <a:cs typeface="Arial" panose="020B0604020202020204" pitchFamily="34" charset="0"/>
              </a:rPr>
              <a:t>年度暨</a:t>
            </a:r>
            <a:r>
              <a:rPr lang="en-US" altLang="zh-TW" sz="3600" dirty="0">
                <a:solidFill>
                  <a:srgbClr val="0000FF"/>
                </a:solidFill>
                <a:effectLst>
                  <a:outerShdw blurRad="38100" dist="38100" dir="2700000" algn="tl">
                    <a:srgbClr val="000000">
                      <a:alpha val="43137"/>
                    </a:srgbClr>
                  </a:outerShdw>
                </a:effectLst>
                <a:cs typeface="Arial" panose="020B0604020202020204" pitchFamily="34" charset="0"/>
              </a:rPr>
              <a:t>2019</a:t>
            </a:r>
            <a:r>
              <a:rPr lang="zh-TW" altLang="en-US" sz="3600" dirty="0">
                <a:solidFill>
                  <a:srgbClr val="0000FF"/>
                </a:solidFill>
                <a:effectLst>
                  <a:outerShdw blurRad="38100" dist="38100" dir="2700000" algn="tl">
                    <a:srgbClr val="000000">
                      <a:alpha val="43137"/>
                    </a:srgbClr>
                  </a:outerShdw>
                </a:effectLst>
                <a:cs typeface="Arial" panose="020B0604020202020204" pitchFamily="34" charset="0"/>
              </a:rPr>
              <a:t>年第一季經營概況簡報</a:t>
            </a:r>
            <a:endParaRPr lang="en-US" altLang="zh-TW" sz="3600" dirty="0">
              <a:solidFill>
                <a:srgbClr val="0000FF"/>
              </a:solidFill>
              <a:effectLst>
                <a:outerShdw blurRad="38100" dist="38100" dir="2700000" algn="tl">
                  <a:srgbClr val="000000">
                    <a:alpha val="43137"/>
                  </a:srgbClr>
                </a:outerShdw>
              </a:effectLst>
              <a:cs typeface="Arial" panose="020B0604020202020204" pitchFamily="34" charset="0"/>
            </a:endParaRPr>
          </a:p>
        </p:txBody>
      </p:sp>
      <p:sp>
        <p:nvSpPr>
          <p:cNvPr id="6" name="文字方塊 5"/>
          <p:cNvSpPr txBox="1"/>
          <p:nvPr/>
        </p:nvSpPr>
        <p:spPr>
          <a:xfrm>
            <a:off x="7111581" y="6210293"/>
            <a:ext cx="1679510" cy="400110"/>
          </a:xfrm>
          <a:prstGeom prst="rect">
            <a:avLst/>
          </a:prstGeom>
          <a:noFill/>
        </p:spPr>
        <p:txBody>
          <a:bodyPr wrap="square" rtlCol="0">
            <a:spAutoFit/>
          </a:bodyPr>
          <a:lstStyle/>
          <a:p>
            <a:r>
              <a:rPr lang="en-US" altLang="zh-TW" sz="2000" dirty="0">
                <a:solidFill>
                  <a:schemeClr val="tx1"/>
                </a:solidFill>
              </a:rPr>
              <a:t>2019.06.21</a:t>
            </a:r>
            <a:endParaRPr lang="zh-TW" altLang="en-US" sz="2000" dirty="0">
              <a:solidFill>
                <a:schemeClr val="tx1"/>
              </a:solidFill>
            </a:endParaRPr>
          </a:p>
        </p:txBody>
      </p:sp>
      <p:sp>
        <p:nvSpPr>
          <p:cNvPr id="7" name="文字方塊 6"/>
          <p:cNvSpPr txBox="1"/>
          <p:nvPr/>
        </p:nvSpPr>
        <p:spPr>
          <a:xfrm>
            <a:off x="5309835" y="145990"/>
            <a:ext cx="2826458" cy="400110"/>
          </a:xfrm>
          <a:prstGeom prst="rect">
            <a:avLst/>
          </a:prstGeom>
          <a:noFill/>
        </p:spPr>
        <p:txBody>
          <a:bodyPr wrap="square" rtlCol="0">
            <a:spAutoFit/>
          </a:bodyPr>
          <a:lstStyle/>
          <a:p>
            <a:r>
              <a:rPr lang="zh-TW" altLang="en-US" sz="2000" dirty="0">
                <a:solidFill>
                  <a:schemeClr val="tx1"/>
                </a:solidFill>
                <a:latin typeface="標楷體" pitchFamily="65" charset="-120"/>
                <a:ea typeface="標楷體" pitchFamily="65" charset="-120"/>
              </a:rPr>
              <a:t>     股票代號：</a:t>
            </a:r>
            <a:r>
              <a:rPr lang="en-US" altLang="zh-TW" sz="2000" dirty="0">
                <a:solidFill>
                  <a:schemeClr val="tx1"/>
                </a:solidFill>
                <a:ea typeface="Meiryo UI" panose="020B0604030504040204" pitchFamily="34" charset="-128"/>
                <a:cs typeface="Arial" panose="020B0604020202020204" pitchFamily="34" charset="0"/>
              </a:rPr>
              <a:t>2820</a:t>
            </a:r>
            <a:endParaRPr lang="zh-TW" altLang="en-US" sz="2000" dirty="0">
              <a:solidFill>
                <a:schemeClr val="tx1"/>
              </a:solidFill>
              <a:ea typeface="Meiryo UI" panose="020B0604030504040204" pitchFamily="34"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0852A1F-3CE5-4ADD-A2C8-EA387A430F07}"/>
              </a:ext>
            </a:extLst>
          </p:cNvPr>
          <p:cNvPicPr>
            <a:picLocks noChangeAspect="1"/>
          </p:cNvPicPr>
          <p:nvPr/>
        </p:nvPicPr>
        <p:blipFill>
          <a:blip r:embed="rId3"/>
          <a:stretch>
            <a:fillRect/>
          </a:stretch>
        </p:blipFill>
        <p:spPr>
          <a:xfrm>
            <a:off x="539750" y="1914673"/>
            <a:ext cx="8064500" cy="3602416"/>
          </a:xfrm>
          <a:prstGeom prst="rect">
            <a:avLst/>
          </a:prstGeom>
        </p:spPr>
      </p:pic>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730469" y="240448"/>
            <a:ext cx="5379458" cy="664622"/>
          </a:xfrm>
        </p:spPr>
        <p:txBody>
          <a:bodyPr/>
          <a:lstStyle/>
          <a:p>
            <a:pPr eaLnBrk="1" hangingPunct="1"/>
            <a:r>
              <a:rPr lang="zh-TW" altLang="en-US" sz="3600" dirty="0">
                <a:solidFill>
                  <a:schemeClr val="bg1">
                    <a:lumMod val="95000"/>
                  </a:schemeClr>
                </a:solidFill>
              </a:rPr>
              <a:t>     </a:t>
            </a:r>
            <a:r>
              <a:rPr lang="zh-TW" altLang="en-US" sz="3600" dirty="0"/>
              <a:t>歷年底票券部位結構</a:t>
            </a:r>
            <a:br>
              <a:rPr lang="en-US" altLang="zh-TW" sz="3600" dirty="0">
                <a:solidFill>
                  <a:schemeClr val="bg1">
                    <a:lumMod val="95000"/>
                  </a:schemeClr>
                </a:solidFill>
              </a:rPr>
            </a:br>
            <a:endParaRPr lang="en-US" altLang="en-US" sz="3600" dirty="0"/>
          </a:p>
        </p:txBody>
      </p:sp>
      <p:sp>
        <p:nvSpPr>
          <p:cNvPr id="2" name="文字方塊 1"/>
          <p:cNvSpPr txBox="1"/>
          <p:nvPr/>
        </p:nvSpPr>
        <p:spPr>
          <a:xfrm>
            <a:off x="539750" y="1437655"/>
            <a:ext cx="1380930" cy="307777"/>
          </a:xfrm>
          <a:prstGeom prst="rect">
            <a:avLst/>
          </a:prstGeom>
          <a:noFill/>
        </p:spPr>
        <p:txBody>
          <a:bodyPr wrap="square" rtlCol="0">
            <a:spAutoFit/>
          </a:bodyPr>
          <a:lstStyle/>
          <a:p>
            <a:r>
              <a:rPr lang="zh-TW" altLang="en-US" sz="1400" dirty="0">
                <a:solidFill>
                  <a:schemeClr val="tx1"/>
                </a:solidFill>
              </a:rPr>
              <a:t> 單位：億元</a:t>
            </a:r>
          </a:p>
        </p:txBody>
      </p:sp>
      <p:sp>
        <p:nvSpPr>
          <p:cNvPr id="7" name="文字方塊 6"/>
          <p:cNvSpPr txBox="1"/>
          <p:nvPr/>
        </p:nvSpPr>
        <p:spPr>
          <a:xfrm>
            <a:off x="4391308" y="2626983"/>
            <a:ext cx="827314" cy="369332"/>
          </a:xfrm>
          <a:prstGeom prst="rect">
            <a:avLst/>
          </a:prstGeom>
          <a:noFill/>
        </p:spPr>
        <p:txBody>
          <a:bodyPr wrap="square" rtlCol="0">
            <a:spAutoFit/>
          </a:bodyPr>
          <a:lstStyle/>
          <a:p>
            <a:r>
              <a:rPr lang="en-US" altLang="zh-TW" sz="1800" dirty="0">
                <a:solidFill>
                  <a:schemeClr val="tx1"/>
                </a:solidFill>
              </a:rPr>
              <a:t>906</a:t>
            </a:r>
            <a:endParaRPr lang="zh-TW" altLang="en-US" sz="1800" dirty="0">
              <a:solidFill>
                <a:schemeClr val="tx1"/>
              </a:solidFill>
            </a:endParaRPr>
          </a:p>
        </p:txBody>
      </p:sp>
      <p:sp>
        <p:nvSpPr>
          <p:cNvPr id="8" name="文字方塊 7"/>
          <p:cNvSpPr txBox="1"/>
          <p:nvPr/>
        </p:nvSpPr>
        <p:spPr>
          <a:xfrm>
            <a:off x="1418328" y="2482095"/>
            <a:ext cx="774441" cy="369332"/>
          </a:xfrm>
          <a:prstGeom prst="rect">
            <a:avLst/>
          </a:prstGeom>
          <a:noFill/>
        </p:spPr>
        <p:txBody>
          <a:bodyPr wrap="square" rtlCol="0">
            <a:spAutoFit/>
          </a:bodyPr>
          <a:lstStyle/>
          <a:p>
            <a:r>
              <a:rPr lang="en-US" altLang="zh-TW" sz="1800" dirty="0">
                <a:solidFill>
                  <a:schemeClr val="tx1"/>
                </a:solidFill>
              </a:rPr>
              <a:t>966</a:t>
            </a:r>
            <a:endParaRPr lang="zh-TW" altLang="en-US" sz="1800" dirty="0">
              <a:solidFill>
                <a:schemeClr val="tx1"/>
              </a:solidFill>
            </a:endParaRPr>
          </a:p>
        </p:txBody>
      </p:sp>
      <p:sp>
        <p:nvSpPr>
          <p:cNvPr id="9" name="文字方塊 8"/>
          <p:cNvSpPr txBox="1"/>
          <p:nvPr/>
        </p:nvSpPr>
        <p:spPr>
          <a:xfrm>
            <a:off x="2738289" y="2297429"/>
            <a:ext cx="774441" cy="369332"/>
          </a:xfrm>
          <a:prstGeom prst="rect">
            <a:avLst/>
          </a:prstGeom>
          <a:noFill/>
        </p:spPr>
        <p:txBody>
          <a:bodyPr wrap="square" rtlCol="0">
            <a:spAutoFit/>
          </a:bodyPr>
          <a:lstStyle/>
          <a:p>
            <a:r>
              <a:rPr lang="en-US" altLang="zh-TW" sz="1800" dirty="0">
                <a:solidFill>
                  <a:schemeClr val="tx1"/>
                </a:solidFill>
              </a:rPr>
              <a:t>1,042</a:t>
            </a:r>
            <a:endParaRPr lang="zh-TW" altLang="en-US" sz="1800" dirty="0">
              <a:solidFill>
                <a:schemeClr val="tx1"/>
              </a:solidFill>
            </a:endParaRPr>
          </a:p>
        </p:txBody>
      </p:sp>
      <p:sp>
        <p:nvSpPr>
          <p:cNvPr id="15" name="文字方塊 14"/>
          <p:cNvSpPr txBox="1"/>
          <p:nvPr/>
        </p:nvSpPr>
        <p:spPr>
          <a:xfrm>
            <a:off x="5854650" y="2626983"/>
            <a:ext cx="600659" cy="369332"/>
          </a:xfrm>
          <a:prstGeom prst="rect">
            <a:avLst/>
          </a:prstGeom>
          <a:noFill/>
        </p:spPr>
        <p:txBody>
          <a:bodyPr wrap="square" rtlCol="0">
            <a:spAutoFit/>
          </a:bodyPr>
          <a:lstStyle/>
          <a:p>
            <a:r>
              <a:rPr lang="en-US" altLang="zh-TW" sz="1800" dirty="0">
                <a:solidFill>
                  <a:srgbClr val="0000FF"/>
                </a:solidFill>
              </a:rPr>
              <a:t>914</a:t>
            </a:r>
            <a:endParaRPr lang="zh-TW" altLang="en-US" sz="1800" dirty="0">
              <a:solidFill>
                <a:srgbClr val="0000FF"/>
              </a:solidFill>
            </a:endParaRPr>
          </a:p>
        </p:txBody>
      </p:sp>
      <p:sp>
        <p:nvSpPr>
          <p:cNvPr id="12" name="文字方塊 11"/>
          <p:cNvSpPr txBox="1"/>
          <p:nvPr/>
        </p:nvSpPr>
        <p:spPr>
          <a:xfrm>
            <a:off x="7324455" y="2482095"/>
            <a:ext cx="802434" cy="369332"/>
          </a:xfrm>
          <a:prstGeom prst="rect">
            <a:avLst/>
          </a:prstGeom>
          <a:noFill/>
        </p:spPr>
        <p:txBody>
          <a:bodyPr wrap="square" rtlCol="0">
            <a:spAutoFit/>
          </a:bodyPr>
          <a:lstStyle/>
          <a:p>
            <a:r>
              <a:rPr lang="en-US" altLang="zh-TW" sz="1800" dirty="0">
                <a:solidFill>
                  <a:srgbClr val="96B8D6"/>
                </a:solidFill>
              </a:rPr>
              <a:t>963</a:t>
            </a:r>
            <a:endParaRPr lang="zh-TW" altLang="en-US" sz="1800" dirty="0">
              <a:solidFill>
                <a:srgbClr val="96B8D6"/>
              </a:solidFill>
            </a:endParaRPr>
          </a:p>
        </p:txBody>
      </p:sp>
    </p:spTree>
    <p:extLst>
      <p:ext uri="{BB962C8B-B14F-4D97-AF65-F5344CB8AC3E}">
        <p14:creationId xmlns:p14="http://schemas.microsoft.com/office/powerpoint/2010/main" val="25971700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B53910A-83FD-4141-8D8F-21F25B8F853A}"/>
              </a:ext>
            </a:extLst>
          </p:cNvPr>
          <p:cNvPicPr>
            <a:picLocks noChangeAspect="1"/>
          </p:cNvPicPr>
          <p:nvPr/>
        </p:nvPicPr>
        <p:blipFill>
          <a:blip r:embed="rId3"/>
          <a:stretch>
            <a:fillRect/>
          </a:stretch>
        </p:blipFill>
        <p:spPr>
          <a:xfrm>
            <a:off x="1278292" y="4045880"/>
            <a:ext cx="6839338" cy="2461923"/>
          </a:xfrm>
          <a:prstGeom prst="rect">
            <a:avLst/>
          </a:prstGeom>
        </p:spPr>
      </p:pic>
      <p:sp>
        <p:nvSpPr>
          <p:cNvPr id="14338" name="Rectangle 2"/>
          <p:cNvSpPr>
            <a:spLocks noChangeArrowheads="1"/>
          </p:cNvSpPr>
          <p:nvPr/>
        </p:nvSpPr>
        <p:spPr bwMode="auto">
          <a:xfrm>
            <a:off x="381129" y="1268412"/>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295331" y="221787"/>
            <a:ext cx="4404049" cy="654059"/>
          </a:xfrm>
        </p:spPr>
        <p:txBody>
          <a:bodyPr/>
          <a:lstStyle/>
          <a:p>
            <a:pPr algn="ctr" eaLnBrk="1" hangingPunct="1"/>
            <a:r>
              <a:rPr lang="zh-TW" altLang="en-US" sz="3600" dirty="0"/>
              <a:t>資產品質</a:t>
            </a:r>
            <a:br>
              <a:rPr lang="en-US" altLang="zh-TW" sz="3600" dirty="0">
                <a:solidFill>
                  <a:schemeClr val="bg1">
                    <a:lumMod val="95000"/>
                  </a:schemeClr>
                </a:solidFill>
              </a:rPr>
            </a:br>
            <a:endParaRPr lang="en-US" altLang="en-US" sz="3600" dirty="0"/>
          </a:p>
        </p:txBody>
      </p:sp>
      <p:sp>
        <p:nvSpPr>
          <p:cNvPr id="5" name="文字方塊 4"/>
          <p:cNvSpPr txBox="1"/>
          <p:nvPr/>
        </p:nvSpPr>
        <p:spPr>
          <a:xfrm>
            <a:off x="1222306" y="919894"/>
            <a:ext cx="6727369" cy="400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000" dirty="0">
                <a:solidFill>
                  <a:srgbClr val="0000FF"/>
                </a:solidFill>
              </a:rPr>
              <a:t>逾放比</a:t>
            </a:r>
          </a:p>
        </p:txBody>
      </p:sp>
      <p:sp>
        <p:nvSpPr>
          <p:cNvPr id="8" name="綵帶 (向上) 7"/>
          <p:cNvSpPr/>
          <p:nvPr/>
        </p:nvSpPr>
        <p:spPr>
          <a:xfrm>
            <a:off x="2178698" y="2832013"/>
            <a:ext cx="4777273" cy="658710"/>
          </a:xfrm>
          <a:prstGeom prst="ribbon2">
            <a:avLst/>
          </a:prstGeom>
          <a:solidFill>
            <a:srgbClr val="C0504D"/>
          </a:solidFill>
          <a:ln w="38100" cap="flat" cmpd="sng" algn="ctr">
            <a:solidFill>
              <a:schemeClr val="accent2">
                <a:lumMod val="20000"/>
                <a:lumOff val="8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i="0" u="none" strike="noStrike" kern="0" cap="none" spc="0" normalizeH="0" baseline="0" noProof="0" dirty="0">
                <a:ln>
                  <a:noFill/>
                </a:ln>
                <a:solidFill>
                  <a:prstClr val="white"/>
                </a:solidFill>
                <a:effectLst/>
                <a:uLnTx/>
                <a:uFillTx/>
                <a:latin typeface="+mj-ea"/>
                <a:ea typeface="+mj-ea"/>
                <a:cs typeface="Arial" panose="020B0604020202020204" pitchFamily="34" charset="0"/>
              </a:rPr>
              <a:t>逾放比連續三年皆為</a:t>
            </a:r>
            <a:r>
              <a:rPr kumimoji="0" lang="en-US" altLang="zh-TW" sz="1800" i="0" u="none" strike="noStrike" kern="0" cap="none" spc="0" normalizeH="0" baseline="0" noProof="0" dirty="0">
                <a:ln>
                  <a:noFill/>
                </a:ln>
                <a:solidFill>
                  <a:prstClr val="white"/>
                </a:solidFill>
                <a:effectLst/>
                <a:uLnTx/>
                <a:uFillTx/>
                <a:latin typeface="+mj-ea"/>
                <a:ea typeface="+mj-ea"/>
                <a:cs typeface="Arial" panose="020B0604020202020204" pitchFamily="34" charset="0"/>
              </a:rPr>
              <a:t>0</a:t>
            </a:r>
          </a:p>
        </p:txBody>
      </p:sp>
      <p:sp>
        <p:nvSpPr>
          <p:cNvPr id="9" name="文字方塊 8"/>
          <p:cNvSpPr txBox="1"/>
          <p:nvPr/>
        </p:nvSpPr>
        <p:spPr>
          <a:xfrm>
            <a:off x="1278292" y="3645770"/>
            <a:ext cx="6839338" cy="40011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000" dirty="0">
                <a:solidFill>
                  <a:schemeClr val="tx1"/>
                </a:solidFill>
              </a:rPr>
              <a:t>                                </a:t>
            </a:r>
            <a:r>
              <a:rPr lang="zh-TW" altLang="en-US" sz="2000" dirty="0">
                <a:solidFill>
                  <a:srgbClr val="0000FF"/>
                </a:solidFill>
              </a:rPr>
              <a:t>保證責任準備金額</a:t>
            </a:r>
          </a:p>
        </p:txBody>
      </p:sp>
      <p:sp>
        <p:nvSpPr>
          <p:cNvPr id="4" name="文字方塊 3"/>
          <p:cNvSpPr txBox="1"/>
          <p:nvPr/>
        </p:nvSpPr>
        <p:spPr>
          <a:xfrm>
            <a:off x="1278292" y="4138213"/>
            <a:ext cx="1651518" cy="307777"/>
          </a:xfrm>
          <a:prstGeom prst="rect">
            <a:avLst/>
          </a:prstGeom>
          <a:noFill/>
        </p:spPr>
        <p:txBody>
          <a:bodyPr wrap="square" rtlCol="0">
            <a:spAutoFit/>
          </a:bodyPr>
          <a:lstStyle/>
          <a:p>
            <a:r>
              <a:rPr lang="zh-TW" altLang="en-US" sz="1400" dirty="0">
                <a:solidFill>
                  <a:schemeClr val="tx1"/>
                </a:solidFill>
              </a:rPr>
              <a:t>單位：佰萬元</a:t>
            </a:r>
          </a:p>
        </p:txBody>
      </p:sp>
      <p:pic>
        <p:nvPicPr>
          <p:cNvPr id="2" name="圖片 1">
            <a:extLst>
              <a:ext uri="{FF2B5EF4-FFF2-40B4-BE49-F238E27FC236}">
                <a16:creationId xmlns:a16="http://schemas.microsoft.com/office/drawing/2014/main" id="{73F1665B-A0FA-4911-B871-E563CD617CBB}"/>
              </a:ext>
            </a:extLst>
          </p:cNvPr>
          <p:cNvPicPr>
            <a:picLocks noChangeAspect="1"/>
          </p:cNvPicPr>
          <p:nvPr/>
        </p:nvPicPr>
        <p:blipFill>
          <a:blip r:embed="rId4"/>
          <a:stretch>
            <a:fillRect/>
          </a:stretch>
        </p:blipFill>
        <p:spPr>
          <a:xfrm>
            <a:off x="1222306" y="1364052"/>
            <a:ext cx="6727369" cy="1534224"/>
          </a:xfrm>
          <a:prstGeom prst="rect">
            <a:avLst/>
          </a:prstGeom>
        </p:spPr>
      </p:pic>
    </p:spTree>
    <p:extLst>
      <p:ext uri="{BB962C8B-B14F-4D97-AF65-F5344CB8AC3E}">
        <p14:creationId xmlns:p14="http://schemas.microsoft.com/office/powerpoint/2010/main" val="25971700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052735" y="296431"/>
            <a:ext cx="4553338" cy="645960"/>
          </a:xfrm>
        </p:spPr>
        <p:txBody>
          <a:bodyPr/>
          <a:lstStyle/>
          <a:p>
            <a:pPr eaLnBrk="1" hangingPunct="1"/>
            <a:r>
              <a:rPr lang="zh-TW" altLang="en-US" sz="3600" dirty="0">
                <a:solidFill>
                  <a:schemeClr val="bg1">
                    <a:lumMod val="95000"/>
                  </a:schemeClr>
                </a:solidFill>
              </a:rPr>
              <a:t>         </a:t>
            </a:r>
            <a:r>
              <a:rPr lang="zh-TW" altLang="en-US" sz="3600" dirty="0"/>
              <a:t>資本適足率</a:t>
            </a:r>
            <a:br>
              <a:rPr lang="en-US" altLang="zh-TW" sz="3600" dirty="0">
                <a:solidFill>
                  <a:schemeClr val="bg1">
                    <a:lumMod val="95000"/>
                  </a:schemeClr>
                </a:solidFill>
              </a:rPr>
            </a:br>
            <a:endParaRPr lang="en-US" altLang="en-US" sz="3600" dirty="0"/>
          </a:p>
        </p:txBody>
      </p:sp>
      <p:sp>
        <p:nvSpPr>
          <p:cNvPr id="2" name="文字方塊 1"/>
          <p:cNvSpPr txBox="1"/>
          <p:nvPr/>
        </p:nvSpPr>
        <p:spPr>
          <a:xfrm>
            <a:off x="1322961" y="1207984"/>
            <a:ext cx="1250302" cy="307777"/>
          </a:xfrm>
          <a:prstGeom prst="rect">
            <a:avLst/>
          </a:prstGeom>
          <a:noFill/>
        </p:spPr>
        <p:txBody>
          <a:bodyPr wrap="square" rtlCol="0">
            <a:spAutoFit/>
          </a:bodyPr>
          <a:lstStyle/>
          <a:p>
            <a:r>
              <a:rPr lang="zh-TW" altLang="en-US" sz="1400" dirty="0">
                <a:solidFill>
                  <a:schemeClr val="tx1"/>
                </a:solidFill>
              </a:rPr>
              <a:t>單位：</a:t>
            </a:r>
            <a:r>
              <a:rPr lang="en-US" altLang="zh-TW" sz="1400" dirty="0">
                <a:solidFill>
                  <a:schemeClr val="tx1"/>
                </a:solidFill>
              </a:rPr>
              <a:t>%</a:t>
            </a:r>
            <a:endParaRPr lang="zh-TW" altLang="en-US" sz="1400" dirty="0">
              <a:solidFill>
                <a:schemeClr val="tx1"/>
              </a:solidFill>
            </a:endParaRPr>
          </a:p>
        </p:txBody>
      </p:sp>
      <p:pic>
        <p:nvPicPr>
          <p:cNvPr id="3" name="圖片 2">
            <a:extLst>
              <a:ext uri="{FF2B5EF4-FFF2-40B4-BE49-F238E27FC236}">
                <a16:creationId xmlns:a16="http://schemas.microsoft.com/office/drawing/2014/main" id="{67D0579F-FCA4-4320-8580-4D1BD32E9E00}"/>
              </a:ext>
            </a:extLst>
          </p:cNvPr>
          <p:cNvPicPr>
            <a:picLocks noChangeAspect="1"/>
          </p:cNvPicPr>
          <p:nvPr/>
        </p:nvPicPr>
        <p:blipFill>
          <a:blip r:embed="rId3"/>
          <a:stretch>
            <a:fillRect/>
          </a:stretch>
        </p:blipFill>
        <p:spPr>
          <a:xfrm>
            <a:off x="1322961" y="1984122"/>
            <a:ext cx="6643992" cy="3512005"/>
          </a:xfrm>
          <a:prstGeom prst="rect">
            <a:avLst/>
          </a:prstGeom>
        </p:spPr>
      </p:pic>
    </p:spTree>
    <p:extLst>
      <p:ext uri="{BB962C8B-B14F-4D97-AF65-F5344CB8AC3E}">
        <p14:creationId xmlns:p14="http://schemas.microsoft.com/office/powerpoint/2010/main" val="3081534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819469" y="1268413"/>
            <a:ext cx="5262467" cy="645960"/>
          </a:xfrm>
        </p:spPr>
        <p:txBody>
          <a:bodyPr/>
          <a:lstStyle/>
          <a:p>
            <a:pPr eaLnBrk="1" hangingPunct="1"/>
            <a:r>
              <a:rPr lang="zh-TW" altLang="en-US" sz="3600" dirty="0">
                <a:solidFill>
                  <a:schemeClr val="bg1">
                    <a:lumMod val="95000"/>
                  </a:schemeClr>
                </a:solidFill>
              </a:rPr>
              <a:t>         </a:t>
            </a:r>
            <a:r>
              <a:rPr lang="zh-TW" altLang="en-US" sz="3600" dirty="0"/>
              <a:t>謝謝各位聆聽</a:t>
            </a:r>
            <a:endParaRPr lang="en-US" altLang="en-US" sz="3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231" y="2491274"/>
            <a:ext cx="4033238" cy="430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物件 1">
            <a:extLst>
              <a:ext uri="{FF2B5EF4-FFF2-40B4-BE49-F238E27FC236}">
                <a16:creationId xmlns:a16="http://schemas.microsoft.com/office/drawing/2014/main" id="{CFB3F4DC-93EF-4166-A1DB-878B707DD526}"/>
              </a:ext>
            </a:extLst>
          </p:cNvPr>
          <p:cNvGraphicFramePr>
            <a:graphicFrameLocks noChangeAspect="1"/>
          </p:cNvGraphicFramePr>
          <p:nvPr>
            <p:extLst>
              <p:ext uri="{D42A27DB-BD31-4B8C-83A1-F6EECF244321}">
                <p14:modId xmlns:p14="http://schemas.microsoft.com/office/powerpoint/2010/main" val="2222515180"/>
              </p:ext>
            </p:extLst>
          </p:nvPr>
        </p:nvGraphicFramePr>
        <p:xfrm>
          <a:off x="0" y="2491274"/>
          <a:ext cx="5496127" cy="3978275"/>
        </p:xfrm>
        <a:graphic>
          <a:graphicData uri="http://schemas.openxmlformats.org/presentationml/2006/ole">
            <mc:AlternateContent xmlns:mc="http://schemas.openxmlformats.org/markup-compatibility/2006">
              <mc:Choice xmlns:v="urn:schemas-microsoft-com:vml" Requires="v">
                <p:oleObj spid="_x0000_s1070" name="Document" r:id="rId5" imgW="6263549" imgH="3978936" progId="Word.Document.12">
                  <p:embed/>
                </p:oleObj>
              </mc:Choice>
              <mc:Fallback>
                <p:oleObj name="Document" r:id="rId5" imgW="6263549" imgH="3978936" progId="Word.Document.12">
                  <p:embed/>
                  <p:pic>
                    <p:nvPicPr>
                      <p:cNvPr id="0" name=""/>
                      <p:cNvPicPr/>
                      <p:nvPr/>
                    </p:nvPicPr>
                    <p:blipFill>
                      <a:blip r:embed="rId6"/>
                      <a:stretch>
                        <a:fillRect/>
                      </a:stretch>
                    </p:blipFill>
                    <p:spPr>
                      <a:xfrm>
                        <a:off x="0" y="2491274"/>
                        <a:ext cx="5496127" cy="3978275"/>
                      </a:xfrm>
                      <a:prstGeom prst="rect">
                        <a:avLst/>
                      </a:prstGeom>
                    </p:spPr>
                  </p:pic>
                </p:oleObj>
              </mc:Fallback>
            </mc:AlternateContent>
          </a:graphicData>
        </a:graphic>
      </p:graphicFrame>
    </p:spTree>
    <p:extLst>
      <p:ext uri="{BB962C8B-B14F-4D97-AF65-F5344CB8AC3E}">
        <p14:creationId xmlns:p14="http://schemas.microsoft.com/office/powerpoint/2010/main" val="3793720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dirty="0"/>
              <a:t>Company LOGO</a:t>
            </a:r>
            <a:endParaRPr lang="fr-FR" altLang="en-US" sz="1600" dirty="0"/>
          </a:p>
        </p:txBody>
      </p:sp>
      <p:sp>
        <p:nvSpPr>
          <p:cNvPr id="6" name="標題 1"/>
          <p:cNvSpPr txBox="1">
            <a:spLocks/>
          </p:cNvSpPr>
          <p:nvPr/>
        </p:nvSpPr>
        <p:spPr>
          <a:xfrm>
            <a:off x="683568"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標楷體" pitchFamily="65" charset="-120"/>
                <a:ea typeface="標楷體" pitchFamily="65" charset="-120"/>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mj-cs"/>
              </a:rPr>
              <a:t>         </a:t>
            </a:r>
            <a:r>
              <a:rPr kumimoji="0" lang="zh-TW" altLang="en-US" sz="440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mj-cs"/>
              </a:rPr>
              <a:t>免責聲明</a:t>
            </a:r>
          </a:p>
        </p:txBody>
      </p:sp>
      <p:sp>
        <p:nvSpPr>
          <p:cNvPr id="7" name="文字方塊 6"/>
          <p:cNvSpPr txBox="1"/>
          <p:nvPr/>
        </p:nvSpPr>
        <p:spPr>
          <a:xfrm>
            <a:off x="683567" y="1419076"/>
            <a:ext cx="7576177" cy="4524315"/>
          </a:xfrm>
          <a:prstGeom prst="rect">
            <a:avLst/>
          </a:prstGeom>
          <a:noFill/>
        </p:spPr>
        <p:txBody>
          <a:bodyPr wrap="square" rtlCol="0">
            <a:spAutoFit/>
          </a:bodyPr>
          <a:lstStyle/>
          <a:p>
            <a:pPr eaLnBrk="1" fontAlgn="auto" hangingPunct="1">
              <a:spcBef>
                <a:spcPts val="0"/>
              </a:spcBef>
              <a:spcAft>
                <a:spcPts val="0"/>
              </a:spcAft>
            </a:pPr>
            <a:r>
              <a:rPr lang="en-US" altLang="zh-TW" sz="1800" b="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本文件係中華票券金融股份有限公司</a:t>
            </a:r>
            <a:r>
              <a:rPr lang="en-US" altLang="zh-TW"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簡稱「本公司」</a:t>
            </a:r>
            <a:r>
              <a:rPr lang="en-US" altLang="zh-TW"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所提供，本文件所含部分資料並未經會計師或獨立專家審核或審閱，本公司對該等資料或意見之允當性、準確性、完整性及正確性，不作任何明示或默示之聲明與保證。本文件所含資料僅以提供當時之情況為準，本公司不會就本文件提供後所發生之任何變動而更新其內容，亦不負有因情事變更而即時修正相關內容義務。本公司、本公司之關係企業、本公司及本公司關係企業之負責人，無論係因何過失或其他原因，均不對因使用本文件或其內容所致之任何損害負任何責任。</a:t>
            </a:r>
          </a:p>
          <a:p>
            <a:pPr eaLnBrk="1" fontAlgn="auto" hangingPunct="1">
              <a:spcBef>
                <a:spcPts val="0"/>
              </a:spcBef>
              <a:spcAft>
                <a:spcPts val="0"/>
              </a:spcAft>
            </a:pPr>
            <a:r>
              <a:rPr lang="en-US" altLang="zh-TW"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本文件可能包含「前瞻性陳述」，包括但不限於所有本公司對未來可能發生的業務活動、事件或發展的陳述。該等陳述係基於本公司對未來營運之假設，及種種本公司無法控制之政治、經濟、市場等因素所做成，故實際經營結果可能與該等陳述有重大差異。</a:t>
            </a:r>
          </a:p>
          <a:p>
            <a:pPr eaLnBrk="1" fontAlgn="auto" hangingPunct="1">
              <a:spcBef>
                <a:spcPts val="0"/>
              </a:spcBef>
              <a:spcAft>
                <a:spcPts val="0"/>
              </a:spcAft>
            </a:pPr>
            <a:r>
              <a:rPr lang="en-US" altLang="zh-TW"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本文件不得視為買賣有價證券或其他金融商品的要約或要約之誘引。</a:t>
            </a:r>
          </a:p>
          <a:p>
            <a:pPr eaLnBrk="1" fontAlgn="auto" hangingPunct="1">
              <a:spcBef>
                <a:spcPts val="0"/>
              </a:spcBef>
              <a:spcAft>
                <a:spcPts val="0"/>
              </a:spcAft>
            </a:pPr>
            <a:r>
              <a:rPr lang="en-US" altLang="zh-TW"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18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未經本公司同意本文件之任何部分不得以任何形式直接或間接複製、再流通或傳送給任何第三人，且不得為任何出版目的而刊印本文件之全部或部分內容。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弧形箭號 (上彎) 2"/>
          <p:cNvSpPr/>
          <p:nvPr/>
        </p:nvSpPr>
        <p:spPr bwMode="auto">
          <a:xfrm>
            <a:off x="460875" y="4372567"/>
            <a:ext cx="6344816" cy="1688841"/>
          </a:xfrm>
          <a:prstGeom prst="curvedUpArrow">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000" b="1" i="0" u="none" strike="noStrike" cap="none" normalizeH="0" baseline="0">
              <a:ln>
                <a:noFill/>
              </a:ln>
              <a:solidFill>
                <a:schemeClr val="bg1"/>
              </a:solidFill>
              <a:effectLst/>
              <a:latin typeface="Arial" panose="020B0604020202020204" pitchFamily="34" charset="0"/>
            </a:endParaRPr>
          </a:p>
        </p:txBody>
      </p:sp>
      <p:pic>
        <p:nvPicPr>
          <p:cNvPr id="7" name="圖片 6">
            <a:extLst>
              <a:ext uri="{FF2B5EF4-FFF2-40B4-BE49-F238E27FC236}">
                <a16:creationId xmlns:a16="http://schemas.microsoft.com/office/drawing/2014/main" id="{EBE6FCC2-0114-47ED-9549-68768717E8A0}"/>
              </a:ext>
            </a:extLst>
          </p:cNvPr>
          <p:cNvPicPr>
            <a:picLocks noChangeAspect="1"/>
          </p:cNvPicPr>
          <p:nvPr/>
        </p:nvPicPr>
        <p:blipFill>
          <a:blip r:embed="rId3"/>
          <a:stretch>
            <a:fillRect/>
          </a:stretch>
        </p:blipFill>
        <p:spPr>
          <a:xfrm>
            <a:off x="4572000" y="1892276"/>
            <a:ext cx="4050377" cy="2675273"/>
          </a:xfrm>
          <a:prstGeom prst="rect">
            <a:avLst/>
          </a:prstGeom>
        </p:spPr>
      </p:pic>
      <p:sp>
        <p:nvSpPr>
          <p:cNvPr id="8196" name="Text Box 5"/>
          <p:cNvSpPr txBox="1">
            <a:spLocks noChangeArrowheads="1"/>
          </p:cNvSpPr>
          <p:nvPr/>
        </p:nvSpPr>
        <p:spPr bwMode="auto">
          <a:xfrm>
            <a:off x="290156"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dirty="0"/>
              <a:t>Company LOGO</a:t>
            </a:r>
            <a:endParaRPr lang="fr-FR" altLang="en-US" sz="1600" dirty="0"/>
          </a:p>
        </p:txBody>
      </p:sp>
      <p:sp>
        <p:nvSpPr>
          <p:cNvPr id="6" name="標題 5"/>
          <p:cNvSpPr>
            <a:spLocks noGrp="1"/>
          </p:cNvSpPr>
          <p:nvPr>
            <p:ph type="title"/>
          </p:nvPr>
        </p:nvSpPr>
        <p:spPr>
          <a:xfrm>
            <a:off x="1735566" y="347859"/>
            <a:ext cx="5197080" cy="602142"/>
          </a:xfrm>
        </p:spPr>
        <p:txBody>
          <a:bodyPr/>
          <a:lstStyle/>
          <a:p>
            <a:r>
              <a:rPr lang="zh-TW" altLang="en-US" sz="3600" dirty="0"/>
              <a:t>      2</a:t>
            </a:r>
            <a:r>
              <a:rPr lang="en-US" altLang="zh-TW" sz="3600" dirty="0"/>
              <a:t>018</a:t>
            </a:r>
            <a:r>
              <a:rPr lang="zh-TW" altLang="en-US" sz="3600" dirty="0"/>
              <a:t>年盈餘概況</a:t>
            </a:r>
          </a:p>
        </p:txBody>
      </p:sp>
      <p:sp>
        <p:nvSpPr>
          <p:cNvPr id="2" name="文字方塊 1"/>
          <p:cNvSpPr txBox="1"/>
          <p:nvPr/>
        </p:nvSpPr>
        <p:spPr>
          <a:xfrm>
            <a:off x="1856792" y="2116102"/>
            <a:ext cx="2034074" cy="369332"/>
          </a:xfrm>
          <a:prstGeom prst="rect">
            <a:avLst/>
          </a:prstGeom>
          <a:noFill/>
        </p:spPr>
        <p:txBody>
          <a:bodyPr wrap="square" rtlCol="0">
            <a:spAutoFit/>
          </a:bodyPr>
          <a:lstStyle/>
          <a:p>
            <a:r>
              <a:rPr lang="zh-TW" altLang="en-US" sz="1800" dirty="0">
                <a:solidFill>
                  <a:srgbClr val="0000FF"/>
                </a:solidFill>
              </a:rPr>
              <a:t>全公司損益</a:t>
            </a:r>
          </a:p>
        </p:txBody>
      </p:sp>
      <p:sp>
        <p:nvSpPr>
          <p:cNvPr id="15" name="文字方塊 14"/>
          <p:cNvSpPr txBox="1"/>
          <p:nvPr/>
        </p:nvSpPr>
        <p:spPr>
          <a:xfrm>
            <a:off x="7575494" y="1892276"/>
            <a:ext cx="1153886" cy="646331"/>
          </a:xfrm>
          <a:prstGeom prst="rect">
            <a:avLst/>
          </a:prstGeom>
          <a:noFill/>
        </p:spPr>
        <p:txBody>
          <a:bodyPr wrap="square" rtlCol="0">
            <a:spAutoFit/>
          </a:bodyPr>
          <a:lstStyle/>
          <a:p>
            <a:r>
              <a:rPr lang="zh-TW" altLang="en-US" sz="1800" dirty="0">
                <a:solidFill>
                  <a:srgbClr val="0000FF"/>
                </a:solidFill>
              </a:rPr>
              <a:t>整體收益比重</a:t>
            </a:r>
          </a:p>
        </p:txBody>
      </p:sp>
      <p:sp>
        <p:nvSpPr>
          <p:cNvPr id="14" name="文字方塊 13"/>
          <p:cNvSpPr txBox="1"/>
          <p:nvPr/>
        </p:nvSpPr>
        <p:spPr>
          <a:xfrm>
            <a:off x="327025" y="1148439"/>
            <a:ext cx="1436915" cy="307777"/>
          </a:xfrm>
          <a:prstGeom prst="rect">
            <a:avLst/>
          </a:prstGeom>
          <a:noFill/>
        </p:spPr>
        <p:txBody>
          <a:bodyPr wrap="square" rtlCol="0">
            <a:spAutoFit/>
          </a:bodyPr>
          <a:lstStyle/>
          <a:p>
            <a:r>
              <a:rPr lang="zh-TW" altLang="en-US" sz="1400" dirty="0">
                <a:solidFill>
                  <a:schemeClr val="tx1"/>
                </a:solidFill>
                <a:latin typeface="+mj-ea"/>
                <a:ea typeface="+mj-ea"/>
              </a:rPr>
              <a:t>單位：佰萬元</a:t>
            </a:r>
          </a:p>
        </p:txBody>
      </p:sp>
      <p:sp>
        <p:nvSpPr>
          <p:cNvPr id="8" name="箭號: 弧形上彎 7">
            <a:extLst>
              <a:ext uri="{FF2B5EF4-FFF2-40B4-BE49-F238E27FC236}">
                <a16:creationId xmlns:a16="http://schemas.microsoft.com/office/drawing/2014/main" id="{8C91886A-648A-4528-9AE1-4178FEB9D6D2}"/>
              </a:ext>
            </a:extLst>
          </p:cNvPr>
          <p:cNvSpPr/>
          <p:nvPr/>
        </p:nvSpPr>
        <p:spPr bwMode="auto">
          <a:xfrm flipV="1">
            <a:off x="3512948" y="1254264"/>
            <a:ext cx="2789797" cy="1032732"/>
          </a:xfrm>
          <a:prstGeom prst="curvedUp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000" b="1" i="0" u="none" strike="noStrike" cap="none" normalizeH="0" baseline="0">
              <a:ln>
                <a:noFill/>
              </a:ln>
              <a:solidFill>
                <a:schemeClr val="bg1"/>
              </a:solidFill>
              <a:effectLst/>
              <a:latin typeface="Arial" panose="020B0604020202020204" pitchFamily="34" charset="0"/>
            </a:endParaRPr>
          </a:p>
        </p:txBody>
      </p:sp>
      <p:graphicFrame>
        <p:nvGraphicFramePr>
          <p:cNvPr id="13" name="圖表 1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5734396"/>
              </p:ext>
            </p:extLst>
          </p:nvPr>
        </p:nvGraphicFramePr>
        <p:xfrm>
          <a:off x="68094" y="1892275"/>
          <a:ext cx="4168061" cy="2675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121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9633" y="161428"/>
            <a:ext cx="6478122" cy="967576"/>
          </a:xfrm>
        </p:spPr>
        <p:txBody>
          <a:bodyPr/>
          <a:lstStyle/>
          <a:p>
            <a:pPr algn="ctr" eaLnBrk="1" hangingPunct="1"/>
            <a:r>
              <a:rPr lang="zh-TW" altLang="en-US" sz="3600" dirty="0"/>
              <a:t>歷年盈餘概況</a:t>
            </a:r>
            <a:br>
              <a:rPr lang="en-US" altLang="zh-TW" sz="3600" dirty="0"/>
            </a:br>
            <a:r>
              <a:rPr lang="en-US" altLang="zh-TW" dirty="0"/>
              <a:t>2017</a:t>
            </a:r>
            <a:r>
              <a:rPr lang="zh-TW" altLang="en-US" dirty="0"/>
              <a:t>年</a:t>
            </a:r>
            <a:r>
              <a:rPr lang="en-US" altLang="zh-TW" dirty="0"/>
              <a:t>~2018</a:t>
            </a:r>
            <a:r>
              <a:rPr lang="zh-TW" altLang="en-US" dirty="0"/>
              <a:t>年全公司損益</a:t>
            </a:r>
            <a:endParaRPr lang="en-US" altLang="en-US" dirty="0"/>
          </a:p>
        </p:txBody>
      </p:sp>
      <p:sp>
        <p:nvSpPr>
          <p:cNvPr id="2" name="文字方塊 1"/>
          <p:cNvSpPr txBox="1"/>
          <p:nvPr/>
        </p:nvSpPr>
        <p:spPr>
          <a:xfrm>
            <a:off x="681135" y="1251159"/>
            <a:ext cx="1352940" cy="307777"/>
          </a:xfrm>
          <a:prstGeom prst="rect">
            <a:avLst/>
          </a:prstGeom>
          <a:noFill/>
        </p:spPr>
        <p:txBody>
          <a:bodyPr wrap="square" rtlCol="0">
            <a:spAutoFit/>
          </a:bodyPr>
          <a:lstStyle/>
          <a:p>
            <a:r>
              <a:rPr lang="zh-TW" altLang="en-US" sz="1400" dirty="0">
                <a:solidFill>
                  <a:schemeClr val="tx1"/>
                </a:solidFill>
              </a:rPr>
              <a:t>單位：佰萬元</a:t>
            </a:r>
          </a:p>
        </p:txBody>
      </p:sp>
      <p:pic>
        <p:nvPicPr>
          <p:cNvPr id="3" name="圖片 2">
            <a:extLst>
              <a:ext uri="{FF2B5EF4-FFF2-40B4-BE49-F238E27FC236}">
                <a16:creationId xmlns:a16="http://schemas.microsoft.com/office/drawing/2014/main" id="{6D39866C-6015-4B5D-B215-A58AD32E3E63}"/>
              </a:ext>
            </a:extLst>
          </p:cNvPr>
          <p:cNvPicPr>
            <a:picLocks noChangeAspect="1"/>
          </p:cNvPicPr>
          <p:nvPr/>
        </p:nvPicPr>
        <p:blipFill>
          <a:blip r:embed="rId3"/>
          <a:stretch>
            <a:fillRect/>
          </a:stretch>
        </p:blipFill>
        <p:spPr>
          <a:xfrm>
            <a:off x="330740" y="1642982"/>
            <a:ext cx="8570069" cy="3785052"/>
          </a:xfrm>
          <a:prstGeom prst="rect">
            <a:avLst/>
          </a:prstGeom>
        </p:spPr>
      </p:pic>
      <p:sp>
        <p:nvSpPr>
          <p:cNvPr id="4" name="文字方塊 3">
            <a:extLst>
              <a:ext uri="{FF2B5EF4-FFF2-40B4-BE49-F238E27FC236}">
                <a16:creationId xmlns:a16="http://schemas.microsoft.com/office/drawing/2014/main" id="{00E8AF90-9DDA-4822-A86C-A7F947418B59}"/>
              </a:ext>
            </a:extLst>
          </p:cNvPr>
          <p:cNvSpPr txBox="1"/>
          <p:nvPr/>
        </p:nvSpPr>
        <p:spPr>
          <a:xfrm>
            <a:off x="359923" y="5512080"/>
            <a:ext cx="8686800" cy="307777"/>
          </a:xfrm>
          <a:prstGeom prst="rect">
            <a:avLst/>
          </a:prstGeom>
          <a:noFill/>
        </p:spPr>
        <p:txBody>
          <a:bodyPr wrap="square" rtlCol="0">
            <a:spAutoFit/>
          </a:bodyPr>
          <a:lstStyle/>
          <a:p>
            <a:r>
              <a:rPr lang="zh-TW" altLang="en-US" sz="1400" dirty="0">
                <a:solidFill>
                  <a:schemeClr val="tx1"/>
                </a:solidFill>
                <a:latin typeface="+mn-ea"/>
              </a:rPr>
              <a:t>註：</a:t>
            </a:r>
            <a:r>
              <a:rPr lang="en-US" altLang="zh-TW" sz="1400" dirty="0">
                <a:solidFill>
                  <a:schemeClr val="tx1"/>
                </a:solidFill>
                <a:latin typeface="+mn-ea"/>
              </a:rPr>
              <a:t>2018</a:t>
            </a:r>
            <a:r>
              <a:rPr lang="zh-TW" altLang="en-US" sz="1400" dirty="0">
                <a:solidFill>
                  <a:schemeClr val="tx1"/>
                </a:solidFill>
                <a:latin typeface="+mn-ea"/>
              </a:rPr>
              <a:t>年淨收益、稅前盈餘及提存前稅前淨利含處分透過其他綜合損益按公允價值衡量股票處分淨利益。</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94070" y="1393489"/>
            <a:ext cx="8466610" cy="40011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000" dirty="0">
                <a:solidFill>
                  <a:schemeClr val="tx1"/>
                </a:solidFill>
              </a:rPr>
              <a:t>                                                    </a:t>
            </a:r>
            <a:r>
              <a:rPr lang="en-US" altLang="zh-TW" sz="2000" dirty="0">
                <a:solidFill>
                  <a:srgbClr val="0000FF"/>
                </a:solidFill>
              </a:rPr>
              <a:t>EPS(</a:t>
            </a:r>
            <a:r>
              <a:rPr lang="zh-TW" altLang="en-US" sz="2000" dirty="0">
                <a:solidFill>
                  <a:srgbClr val="0000FF"/>
                </a:solidFill>
              </a:rPr>
              <a:t>元</a:t>
            </a:r>
            <a:r>
              <a:rPr lang="en-US" altLang="zh-TW" sz="2000" dirty="0">
                <a:solidFill>
                  <a:srgbClr val="0000FF"/>
                </a:solidFill>
              </a:rPr>
              <a:t>)</a:t>
            </a:r>
            <a:endParaRPr lang="zh-TW" altLang="en-US" sz="2000" dirty="0">
              <a:solidFill>
                <a:srgbClr val="0000FF"/>
              </a:solidFill>
            </a:endParaRPr>
          </a:p>
        </p:txBody>
      </p:sp>
      <p:sp>
        <p:nvSpPr>
          <p:cNvPr id="14338" name="Rectangle 2"/>
          <p:cNvSpPr>
            <a:spLocks noChangeArrowheads="1"/>
          </p:cNvSpPr>
          <p:nvPr/>
        </p:nvSpPr>
        <p:spPr bwMode="auto">
          <a:xfrm>
            <a:off x="539749" y="1268412"/>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735494" y="214605"/>
            <a:ext cx="5383762" cy="709560"/>
          </a:xfrm>
        </p:spPr>
        <p:txBody>
          <a:bodyPr/>
          <a:lstStyle/>
          <a:p>
            <a:pPr algn="ctr" eaLnBrk="1" hangingPunct="1"/>
            <a:r>
              <a:rPr lang="zh-TW" altLang="en-US" sz="3600" dirty="0"/>
              <a:t>歷年獲利表現</a:t>
            </a:r>
            <a:r>
              <a:rPr lang="en-US" altLang="zh-TW" sz="3600" dirty="0"/>
              <a:t>(1)</a:t>
            </a:r>
            <a:br>
              <a:rPr lang="en-US" altLang="zh-TW" sz="3600" dirty="0"/>
            </a:br>
            <a:endParaRPr lang="en-US" altLang="en-US" sz="3600" dirty="0"/>
          </a:p>
        </p:txBody>
      </p:sp>
      <p:sp>
        <p:nvSpPr>
          <p:cNvPr id="23" name="文字方塊 22"/>
          <p:cNvSpPr txBox="1"/>
          <p:nvPr/>
        </p:nvSpPr>
        <p:spPr>
          <a:xfrm>
            <a:off x="539749" y="4882235"/>
            <a:ext cx="1474077" cy="523220"/>
          </a:xfrm>
          <a:prstGeom prst="rect">
            <a:avLst/>
          </a:prstGeom>
          <a:noFill/>
        </p:spPr>
        <p:txBody>
          <a:bodyPr wrap="square" rtlCol="0">
            <a:spAutoFit/>
          </a:bodyPr>
          <a:lstStyle/>
          <a:p>
            <a:pPr algn="ctr"/>
            <a:r>
              <a:rPr lang="en-US" altLang="zh-TW" sz="1400" dirty="0">
                <a:solidFill>
                  <a:schemeClr val="tx1"/>
                </a:solidFill>
                <a:latin typeface="+mj-ea"/>
                <a:ea typeface="+mj-ea"/>
              </a:rPr>
              <a:t>2017</a:t>
            </a:r>
            <a:r>
              <a:rPr lang="zh-TW" altLang="en-US" sz="1400" dirty="0">
                <a:solidFill>
                  <a:schemeClr val="tx1"/>
                </a:solidFill>
                <a:latin typeface="+mj-ea"/>
                <a:ea typeface="+mj-ea"/>
              </a:rPr>
              <a:t>年</a:t>
            </a:r>
            <a:endParaRPr lang="en-US" altLang="zh-TW" sz="1400" dirty="0">
              <a:solidFill>
                <a:schemeClr val="tx1"/>
              </a:solidFill>
              <a:latin typeface="+mj-ea"/>
              <a:ea typeface="+mj-ea"/>
            </a:endParaRPr>
          </a:p>
          <a:p>
            <a:pPr algn="ctr"/>
            <a:r>
              <a:rPr lang="en-US" altLang="zh-TW" sz="1400" dirty="0">
                <a:solidFill>
                  <a:schemeClr val="tx1"/>
                </a:solidFill>
                <a:latin typeface="+mj-ea"/>
                <a:ea typeface="+mj-ea"/>
              </a:rPr>
              <a:t>(</a:t>
            </a:r>
            <a:r>
              <a:rPr lang="zh-TW" altLang="en-US" sz="1400" dirty="0">
                <a:solidFill>
                  <a:schemeClr val="tx1"/>
                </a:solidFill>
                <a:latin typeface="+mj-ea"/>
                <a:ea typeface="+mj-ea"/>
              </a:rPr>
              <a:t>營所稅率</a:t>
            </a:r>
            <a:r>
              <a:rPr lang="en-US" altLang="zh-TW" sz="1400" dirty="0">
                <a:solidFill>
                  <a:schemeClr val="tx1"/>
                </a:solidFill>
                <a:latin typeface="+mj-ea"/>
                <a:ea typeface="+mj-ea"/>
              </a:rPr>
              <a:t>17%)</a:t>
            </a:r>
            <a:endParaRPr lang="zh-TW" altLang="en-US" sz="1400" dirty="0">
              <a:solidFill>
                <a:schemeClr val="tx1"/>
              </a:solidFill>
              <a:latin typeface="+mj-ea"/>
              <a:ea typeface="+mj-ea"/>
            </a:endParaRPr>
          </a:p>
        </p:txBody>
      </p:sp>
      <p:sp>
        <p:nvSpPr>
          <p:cNvPr id="25" name="文字方塊 24"/>
          <p:cNvSpPr txBox="1"/>
          <p:nvPr/>
        </p:nvSpPr>
        <p:spPr>
          <a:xfrm>
            <a:off x="2012187" y="4883336"/>
            <a:ext cx="1474077" cy="523220"/>
          </a:xfrm>
          <a:prstGeom prst="rect">
            <a:avLst/>
          </a:prstGeom>
          <a:noFill/>
        </p:spPr>
        <p:txBody>
          <a:bodyPr wrap="square" rtlCol="0">
            <a:spAutoFit/>
          </a:bodyPr>
          <a:lstStyle/>
          <a:p>
            <a:pPr algn="ctr"/>
            <a:r>
              <a:rPr lang="en-US" altLang="zh-TW" sz="1400" dirty="0">
                <a:solidFill>
                  <a:schemeClr val="tx1"/>
                </a:solidFill>
                <a:latin typeface="+mj-ea"/>
                <a:ea typeface="+mj-ea"/>
              </a:rPr>
              <a:t>2018</a:t>
            </a:r>
            <a:r>
              <a:rPr lang="zh-TW" altLang="en-US" sz="1400" dirty="0">
                <a:solidFill>
                  <a:schemeClr val="tx1"/>
                </a:solidFill>
                <a:latin typeface="+mj-ea"/>
                <a:ea typeface="+mj-ea"/>
              </a:rPr>
              <a:t>年</a:t>
            </a:r>
            <a:endParaRPr lang="en-US" altLang="zh-TW" sz="1400" dirty="0">
              <a:solidFill>
                <a:schemeClr val="tx1"/>
              </a:solidFill>
              <a:latin typeface="+mj-ea"/>
              <a:ea typeface="+mj-ea"/>
            </a:endParaRPr>
          </a:p>
          <a:p>
            <a:pPr algn="ctr"/>
            <a:r>
              <a:rPr lang="en-US" altLang="zh-TW" sz="1400" dirty="0">
                <a:solidFill>
                  <a:schemeClr val="tx1"/>
                </a:solidFill>
                <a:latin typeface="+mj-ea"/>
                <a:ea typeface="+mj-ea"/>
              </a:rPr>
              <a:t>(</a:t>
            </a:r>
            <a:r>
              <a:rPr lang="zh-TW" altLang="en-US" sz="1400" dirty="0">
                <a:solidFill>
                  <a:schemeClr val="tx1"/>
                </a:solidFill>
                <a:latin typeface="+mj-ea"/>
                <a:ea typeface="+mj-ea"/>
              </a:rPr>
              <a:t>營所稅率</a:t>
            </a:r>
            <a:r>
              <a:rPr lang="en-US" altLang="zh-TW" sz="1400" dirty="0">
                <a:solidFill>
                  <a:schemeClr val="tx1"/>
                </a:solidFill>
                <a:latin typeface="+mj-ea"/>
                <a:ea typeface="+mj-ea"/>
              </a:rPr>
              <a:t>20%)</a:t>
            </a:r>
            <a:endParaRPr lang="zh-TW" altLang="en-US" sz="1400" dirty="0">
              <a:solidFill>
                <a:schemeClr val="tx1"/>
              </a:solidFill>
              <a:latin typeface="+mj-ea"/>
              <a:ea typeface="+mj-ea"/>
            </a:endParaRPr>
          </a:p>
        </p:txBody>
      </p:sp>
      <p:sp>
        <p:nvSpPr>
          <p:cNvPr id="14" name="文字方塊 13"/>
          <p:cNvSpPr txBox="1"/>
          <p:nvPr/>
        </p:nvSpPr>
        <p:spPr>
          <a:xfrm>
            <a:off x="3486264" y="4910571"/>
            <a:ext cx="1750771" cy="2031325"/>
          </a:xfrm>
          <a:prstGeom prst="rect">
            <a:avLst/>
          </a:prstGeom>
          <a:noFill/>
        </p:spPr>
        <p:txBody>
          <a:bodyPr wrap="square" rtlCol="0">
            <a:spAutoFit/>
          </a:bodyPr>
          <a:lstStyle/>
          <a:p>
            <a:r>
              <a:rPr lang="en-US" altLang="zh-TW" sz="1400" dirty="0">
                <a:solidFill>
                  <a:srgbClr val="0000FF"/>
                </a:solidFill>
                <a:latin typeface="+mj-ea"/>
              </a:rPr>
              <a:t>2018</a:t>
            </a:r>
            <a:r>
              <a:rPr lang="zh-TW" altLang="en-US" sz="1400" dirty="0">
                <a:solidFill>
                  <a:srgbClr val="0000FF"/>
                </a:solidFill>
                <a:latin typeface="+mj-ea"/>
              </a:rPr>
              <a:t>年調整後</a:t>
            </a:r>
            <a:r>
              <a:rPr lang="en-US" altLang="zh-TW" sz="1400" dirty="0">
                <a:solidFill>
                  <a:srgbClr val="0000FF"/>
                </a:solidFill>
                <a:latin typeface="+mj-ea"/>
              </a:rPr>
              <a:t>EPS(</a:t>
            </a:r>
            <a:r>
              <a:rPr lang="zh-TW" altLang="en-US" sz="1400" dirty="0">
                <a:solidFill>
                  <a:srgbClr val="0000FF"/>
                </a:solidFill>
                <a:latin typeface="+mj-ea"/>
              </a:rPr>
              <a:t>加計透過其他綜合損益按公允價值衡量股票處分淨利益</a:t>
            </a:r>
            <a:r>
              <a:rPr lang="en-US" altLang="zh-TW" sz="1400" dirty="0">
                <a:solidFill>
                  <a:srgbClr val="0000FF"/>
                </a:solidFill>
                <a:latin typeface="+mj-ea"/>
              </a:rPr>
              <a:t>93</a:t>
            </a:r>
            <a:r>
              <a:rPr lang="zh-TW" altLang="en-US" sz="1400" dirty="0">
                <a:solidFill>
                  <a:srgbClr val="0000FF"/>
                </a:solidFill>
                <a:latin typeface="+mj-ea"/>
              </a:rPr>
              <a:t>佰萬元</a:t>
            </a:r>
            <a:r>
              <a:rPr lang="en-US" altLang="zh-TW" sz="1400" dirty="0">
                <a:solidFill>
                  <a:srgbClr val="0000FF"/>
                </a:solidFill>
                <a:latin typeface="+mj-ea"/>
              </a:rPr>
              <a:t>)</a:t>
            </a:r>
          </a:p>
          <a:p>
            <a:r>
              <a:rPr lang="zh-TW" altLang="en-US" sz="1400" dirty="0">
                <a:solidFill>
                  <a:srgbClr val="0000FF"/>
                </a:solidFill>
                <a:latin typeface="+mj-ea"/>
              </a:rPr>
              <a:t>稅前淨利</a:t>
            </a:r>
            <a:r>
              <a:rPr lang="en-US" altLang="zh-TW" sz="1400" dirty="0">
                <a:solidFill>
                  <a:srgbClr val="0000FF"/>
                </a:solidFill>
                <a:latin typeface="+mj-ea"/>
              </a:rPr>
              <a:t>1,723</a:t>
            </a:r>
            <a:r>
              <a:rPr lang="zh-TW" altLang="en-US" sz="1400" dirty="0">
                <a:solidFill>
                  <a:srgbClr val="0000FF"/>
                </a:solidFill>
                <a:latin typeface="+mj-ea"/>
              </a:rPr>
              <a:t>佰萬元</a:t>
            </a:r>
            <a:endParaRPr lang="en-US" altLang="zh-TW" sz="1400" dirty="0">
              <a:solidFill>
                <a:srgbClr val="0000FF"/>
              </a:solidFill>
              <a:latin typeface="+mj-ea"/>
            </a:endParaRPr>
          </a:p>
          <a:p>
            <a:r>
              <a:rPr lang="zh-TW" altLang="en-US" sz="1400" dirty="0">
                <a:solidFill>
                  <a:srgbClr val="0000FF"/>
                </a:solidFill>
                <a:latin typeface="+mj-ea"/>
              </a:rPr>
              <a:t>稅後淨利</a:t>
            </a:r>
            <a:r>
              <a:rPr lang="en-US" altLang="zh-TW" sz="1400" dirty="0">
                <a:solidFill>
                  <a:srgbClr val="0000FF"/>
                </a:solidFill>
                <a:latin typeface="+mj-ea"/>
              </a:rPr>
              <a:t>1,429</a:t>
            </a:r>
            <a:r>
              <a:rPr lang="zh-TW" altLang="en-US" sz="1400" dirty="0">
                <a:solidFill>
                  <a:srgbClr val="0000FF"/>
                </a:solidFill>
                <a:latin typeface="+mj-ea"/>
              </a:rPr>
              <a:t>佰萬元</a:t>
            </a:r>
          </a:p>
        </p:txBody>
      </p:sp>
      <p:pic>
        <p:nvPicPr>
          <p:cNvPr id="3" name="圖片 2">
            <a:extLst>
              <a:ext uri="{FF2B5EF4-FFF2-40B4-BE49-F238E27FC236}">
                <a16:creationId xmlns:a16="http://schemas.microsoft.com/office/drawing/2014/main" id="{D7320993-647F-4C4E-A7FD-2234EBA38FAE}"/>
              </a:ext>
            </a:extLst>
          </p:cNvPr>
          <p:cNvPicPr>
            <a:picLocks noChangeAspect="1"/>
          </p:cNvPicPr>
          <p:nvPr/>
        </p:nvPicPr>
        <p:blipFill>
          <a:blip r:embed="rId3"/>
          <a:stretch>
            <a:fillRect/>
          </a:stretch>
        </p:blipFill>
        <p:spPr>
          <a:xfrm>
            <a:off x="194070" y="1757377"/>
            <a:ext cx="8466610" cy="3066554"/>
          </a:xfrm>
          <a:prstGeom prst="rect">
            <a:avLst/>
          </a:prstGeom>
        </p:spPr>
      </p:pic>
      <p:sp>
        <p:nvSpPr>
          <p:cNvPr id="12" name="文字方塊 11">
            <a:extLst>
              <a:ext uri="{FF2B5EF4-FFF2-40B4-BE49-F238E27FC236}">
                <a16:creationId xmlns:a16="http://schemas.microsoft.com/office/drawing/2014/main" id="{EC51EBBD-6C04-41A8-B7F2-7B9266E452B8}"/>
              </a:ext>
            </a:extLst>
          </p:cNvPr>
          <p:cNvSpPr txBox="1"/>
          <p:nvPr/>
        </p:nvSpPr>
        <p:spPr>
          <a:xfrm>
            <a:off x="5237035" y="4910571"/>
            <a:ext cx="1750771" cy="1600438"/>
          </a:xfrm>
          <a:prstGeom prst="rect">
            <a:avLst/>
          </a:prstGeom>
          <a:noFill/>
        </p:spPr>
        <p:txBody>
          <a:bodyPr wrap="square" rtlCol="0">
            <a:spAutoFit/>
          </a:bodyPr>
          <a:lstStyle/>
          <a:p>
            <a:r>
              <a:rPr lang="en-US" altLang="zh-TW" sz="1400" dirty="0">
                <a:solidFill>
                  <a:srgbClr val="0000FF"/>
                </a:solidFill>
                <a:latin typeface="+mj-ea"/>
              </a:rPr>
              <a:t>2019</a:t>
            </a:r>
            <a:r>
              <a:rPr lang="zh-TW" altLang="en-US" sz="1400" dirty="0">
                <a:solidFill>
                  <a:srgbClr val="0000FF"/>
                </a:solidFill>
                <a:latin typeface="+mj-ea"/>
              </a:rPr>
              <a:t>年第一季調整後</a:t>
            </a:r>
            <a:r>
              <a:rPr lang="en-US" altLang="zh-TW" sz="1400" dirty="0">
                <a:solidFill>
                  <a:srgbClr val="0000FF"/>
                </a:solidFill>
                <a:latin typeface="+mj-ea"/>
              </a:rPr>
              <a:t>EPS(</a:t>
            </a:r>
            <a:r>
              <a:rPr lang="zh-TW" altLang="en-US" sz="1400" dirty="0">
                <a:solidFill>
                  <a:srgbClr val="0000FF"/>
                </a:solidFill>
                <a:latin typeface="+mj-ea"/>
              </a:rPr>
              <a:t>加計透過其他綜合損益按公允價值衡量股票處分淨利益</a:t>
            </a:r>
            <a:r>
              <a:rPr lang="en-US" altLang="zh-TW" sz="1400" dirty="0">
                <a:solidFill>
                  <a:srgbClr val="0000FF"/>
                </a:solidFill>
                <a:latin typeface="+mj-ea"/>
              </a:rPr>
              <a:t>74</a:t>
            </a:r>
            <a:r>
              <a:rPr lang="zh-TW" altLang="en-US" sz="1400" dirty="0">
                <a:solidFill>
                  <a:srgbClr val="0000FF"/>
                </a:solidFill>
                <a:latin typeface="+mj-ea"/>
              </a:rPr>
              <a:t>佰萬元</a:t>
            </a:r>
            <a:r>
              <a:rPr lang="en-US" altLang="zh-TW" sz="1400" dirty="0">
                <a:solidFill>
                  <a:srgbClr val="0000FF"/>
                </a:solidFill>
                <a:latin typeface="+mj-ea"/>
              </a:rPr>
              <a:t>)</a:t>
            </a:r>
          </a:p>
          <a:p>
            <a:r>
              <a:rPr lang="zh-TW" altLang="en-US" sz="1400" dirty="0">
                <a:solidFill>
                  <a:srgbClr val="0000FF"/>
                </a:solidFill>
                <a:latin typeface="+mj-ea"/>
              </a:rPr>
              <a:t>稅前淨利</a:t>
            </a:r>
            <a:r>
              <a:rPr lang="en-US" altLang="zh-TW" sz="1400" dirty="0">
                <a:solidFill>
                  <a:srgbClr val="0000FF"/>
                </a:solidFill>
                <a:latin typeface="+mj-ea"/>
              </a:rPr>
              <a:t>462</a:t>
            </a:r>
            <a:r>
              <a:rPr lang="zh-TW" altLang="en-US" sz="1400" dirty="0">
                <a:solidFill>
                  <a:srgbClr val="0000FF"/>
                </a:solidFill>
                <a:latin typeface="+mj-ea"/>
              </a:rPr>
              <a:t>佰萬元</a:t>
            </a:r>
            <a:endParaRPr lang="en-US" altLang="zh-TW" sz="1400" dirty="0">
              <a:solidFill>
                <a:srgbClr val="0000FF"/>
              </a:solidFill>
              <a:latin typeface="+mj-ea"/>
            </a:endParaRPr>
          </a:p>
          <a:p>
            <a:r>
              <a:rPr lang="zh-TW" altLang="en-US" sz="1400" dirty="0">
                <a:solidFill>
                  <a:srgbClr val="0000FF"/>
                </a:solidFill>
                <a:latin typeface="+mj-ea"/>
              </a:rPr>
              <a:t>稅後淨利</a:t>
            </a:r>
            <a:r>
              <a:rPr lang="en-US" altLang="zh-TW" sz="1400" dirty="0">
                <a:solidFill>
                  <a:srgbClr val="0000FF"/>
                </a:solidFill>
                <a:latin typeface="+mj-ea"/>
              </a:rPr>
              <a:t>388</a:t>
            </a:r>
            <a:r>
              <a:rPr lang="zh-TW" altLang="en-US" sz="1400" dirty="0">
                <a:solidFill>
                  <a:srgbClr val="0000FF"/>
                </a:solidFill>
                <a:latin typeface="+mj-ea"/>
              </a:rPr>
              <a:t>佰萬元</a:t>
            </a:r>
          </a:p>
        </p:txBody>
      </p:sp>
      <p:sp>
        <p:nvSpPr>
          <p:cNvPr id="15" name="文字方塊 14">
            <a:extLst>
              <a:ext uri="{FF2B5EF4-FFF2-40B4-BE49-F238E27FC236}">
                <a16:creationId xmlns:a16="http://schemas.microsoft.com/office/drawing/2014/main" id="{8D38BBBB-DD2F-4DB4-ACD4-D2DD2B3453B8}"/>
              </a:ext>
            </a:extLst>
          </p:cNvPr>
          <p:cNvSpPr txBox="1"/>
          <p:nvPr/>
        </p:nvSpPr>
        <p:spPr>
          <a:xfrm>
            <a:off x="6987806" y="4911990"/>
            <a:ext cx="1882221" cy="1600438"/>
          </a:xfrm>
          <a:prstGeom prst="rect">
            <a:avLst/>
          </a:prstGeom>
          <a:noFill/>
        </p:spPr>
        <p:txBody>
          <a:bodyPr wrap="square" rtlCol="0">
            <a:spAutoFit/>
          </a:bodyPr>
          <a:lstStyle/>
          <a:p>
            <a:r>
              <a:rPr lang="en-US" altLang="zh-TW" sz="1400" dirty="0">
                <a:solidFill>
                  <a:schemeClr val="tx1"/>
                </a:solidFill>
                <a:latin typeface="+mj-ea"/>
              </a:rPr>
              <a:t>2018</a:t>
            </a:r>
            <a:r>
              <a:rPr lang="zh-TW" altLang="en-US" sz="1400" dirty="0">
                <a:solidFill>
                  <a:schemeClr val="tx1"/>
                </a:solidFill>
                <a:latin typeface="+mj-ea"/>
              </a:rPr>
              <a:t>年第一季調整後</a:t>
            </a:r>
            <a:r>
              <a:rPr lang="en-US" altLang="zh-TW" sz="1400" dirty="0">
                <a:solidFill>
                  <a:schemeClr val="tx1"/>
                </a:solidFill>
                <a:latin typeface="+mj-ea"/>
              </a:rPr>
              <a:t>EPS(</a:t>
            </a:r>
            <a:r>
              <a:rPr lang="zh-TW" altLang="en-US" sz="1400" dirty="0">
                <a:solidFill>
                  <a:schemeClr val="tx1"/>
                </a:solidFill>
                <a:latin typeface="+mj-ea"/>
              </a:rPr>
              <a:t>加計透過其他綜合損益按公允價值衡量股票處分淨利益</a:t>
            </a:r>
            <a:r>
              <a:rPr lang="en-US" altLang="zh-TW" sz="1400" dirty="0">
                <a:solidFill>
                  <a:schemeClr val="tx1"/>
                </a:solidFill>
                <a:latin typeface="+mj-ea"/>
              </a:rPr>
              <a:t>37</a:t>
            </a:r>
            <a:r>
              <a:rPr lang="zh-TW" altLang="en-US" sz="1400" dirty="0">
                <a:solidFill>
                  <a:schemeClr val="tx1"/>
                </a:solidFill>
                <a:latin typeface="+mj-ea"/>
              </a:rPr>
              <a:t>佰萬元</a:t>
            </a:r>
            <a:r>
              <a:rPr lang="en-US" altLang="zh-TW" sz="1400" dirty="0">
                <a:solidFill>
                  <a:schemeClr val="tx1"/>
                </a:solidFill>
                <a:latin typeface="+mj-ea"/>
              </a:rPr>
              <a:t>)</a:t>
            </a:r>
          </a:p>
          <a:p>
            <a:r>
              <a:rPr lang="zh-TW" altLang="en-US" sz="1400" dirty="0">
                <a:solidFill>
                  <a:schemeClr val="tx1"/>
                </a:solidFill>
                <a:latin typeface="+mj-ea"/>
              </a:rPr>
              <a:t>稅前淨利</a:t>
            </a:r>
            <a:r>
              <a:rPr lang="en-US" altLang="zh-TW" sz="1400" dirty="0">
                <a:solidFill>
                  <a:schemeClr val="tx1"/>
                </a:solidFill>
                <a:latin typeface="+mj-ea"/>
              </a:rPr>
              <a:t>422</a:t>
            </a:r>
            <a:r>
              <a:rPr lang="zh-TW" altLang="en-US" sz="1400" dirty="0">
                <a:solidFill>
                  <a:schemeClr val="tx1"/>
                </a:solidFill>
                <a:latin typeface="+mj-ea"/>
              </a:rPr>
              <a:t>佰萬元</a:t>
            </a:r>
            <a:endParaRPr lang="en-US" altLang="zh-TW" sz="1400" dirty="0">
              <a:solidFill>
                <a:schemeClr val="tx1"/>
              </a:solidFill>
              <a:latin typeface="+mj-ea"/>
            </a:endParaRPr>
          </a:p>
          <a:p>
            <a:r>
              <a:rPr lang="zh-TW" altLang="en-US" sz="1400" dirty="0">
                <a:solidFill>
                  <a:schemeClr val="tx1"/>
                </a:solidFill>
                <a:latin typeface="+mj-ea"/>
              </a:rPr>
              <a:t>稅後淨利</a:t>
            </a:r>
            <a:r>
              <a:rPr lang="en-US" altLang="zh-TW" sz="1400" dirty="0">
                <a:solidFill>
                  <a:schemeClr val="tx1"/>
                </a:solidFill>
                <a:latin typeface="+mj-ea"/>
              </a:rPr>
              <a:t>371</a:t>
            </a:r>
            <a:r>
              <a:rPr lang="zh-TW" altLang="en-US" sz="1400" dirty="0">
                <a:solidFill>
                  <a:schemeClr val="tx1"/>
                </a:solidFill>
                <a:latin typeface="+mj-ea"/>
              </a:rPr>
              <a:t>佰萬元</a:t>
            </a:r>
          </a:p>
        </p:txBody>
      </p:sp>
    </p:spTree>
    <p:extLst>
      <p:ext uri="{BB962C8B-B14F-4D97-AF65-F5344CB8AC3E}">
        <p14:creationId xmlns:p14="http://schemas.microsoft.com/office/powerpoint/2010/main" val="4107892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C5B0657-DC0C-4DA3-8A49-1D73B2CDEA51}"/>
              </a:ext>
            </a:extLst>
          </p:cNvPr>
          <p:cNvPicPr>
            <a:picLocks noChangeAspect="1"/>
          </p:cNvPicPr>
          <p:nvPr/>
        </p:nvPicPr>
        <p:blipFill>
          <a:blip r:embed="rId3"/>
          <a:stretch>
            <a:fillRect/>
          </a:stretch>
        </p:blipFill>
        <p:spPr>
          <a:xfrm>
            <a:off x="647914" y="1268412"/>
            <a:ext cx="7956337" cy="2499546"/>
          </a:xfrm>
          <a:prstGeom prst="rect">
            <a:avLst/>
          </a:prstGeom>
        </p:spPr>
      </p:pic>
      <p:sp>
        <p:nvSpPr>
          <p:cNvPr id="14338" name="Rectangle 2"/>
          <p:cNvSpPr>
            <a:spLocks noChangeArrowheads="1"/>
          </p:cNvSpPr>
          <p:nvPr/>
        </p:nvSpPr>
        <p:spPr bwMode="auto">
          <a:xfrm>
            <a:off x="539749" y="1268412"/>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735494" y="214604"/>
            <a:ext cx="5383762" cy="699795"/>
          </a:xfrm>
        </p:spPr>
        <p:txBody>
          <a:bodyPr/>
          <a:lstStyle/>
          <a:p>
            <a:pPr algn="ctr" eaLnBrk="1" hangingPunct="1"/>
            <a:r>
              <a:rPr lang="zh-TW" altLang="en-US" sz="3600" dirty="0"/>
              <a:t>歷年獲利表現</a:t>
            </a:r>
            <a:r>
              <a:rPr lang="en-US" altLang="zh-TW" sz="3600" dirty="0"/>
              <a:t>(2)</a:t>
            </a:r>
            <a:br>
              <a:rPr lang="en-US" altLang="zh-TW" sz="3600" dirty="0"/>
            </a:br>
            <a:endParaRPr lang="en-US" altLang="en-US" sz="3600" dirty="0"/>
          </a:p>
        </p:txBody>
      </p:sp>
      <p:sp>
        <p:nvSpPr>
          <p:cNvPr id="3" name="文字方塊 2"/>
          <p:cNvSpPr txBox="1"/>
          <p:nvPr/>
        </p:nvSpPr>
        <p:spPr>
          <a:xfrm>
            <a:off x="1292290" y="1299696"/>
            <a:ext cx="886408" cy="307777"/>
          </a:xfrm>
          <a:prstGeom prst="rect">
            <a:avLst/>
          </a:prstGeom>
          <a:noFill/>
        </p:spPr>
        <p:txBody>
          <a:bodyPr wrap="square" rtlCol="0">
            <a:spAutoFit/>
          </a:bodyPr>
          <a:lstStyle/>
          <a:p>
            <a:r>
              <a:rPr lang="zh-TW" altLang="en-US" sz="1400" dirty="0">
                <a:solidFill>
                  <a:schemeClr val="tx1"/>
                </a:solidFill>
              </a:rPr>
              <a:t>單位</a:t>
            </a:r>
            <a:r>
              <a:rPr lang="en-US" altLang="zh-TW" sz="1400" dirty="0">
                <a:solidFill>
                  <a:schemeClr val="tx1"/>
                </a:solidFill>
              </a:rPr>
              <a:t>:</a:t>
            </a:r>
            <a:r>
              <a:rPr lang="zh-TW" altLang="en-US" sz="1400" dirty="0">
                <a:solidFill>
                  <a:schemeClr val="tx1"/>
                </a:solidFill>
              </a:rPr>
              <a:t>元</a:t>
            </a:r>
          </a:p>
        </p:txBody>
      </p:sp>
      <p:graphicFrame>
        <p:nvGraphicFramePr>
          <p:cNvPr id="4" name="表格 3"/>
          <p:cNvGraphicFramePr>
            <a:graphicFrameLocks noGrp="1"/>
          </p:cNvGraphicFramePr>
          <p:nvPr>
            <p:extLst>
              <p:ext uri="{D42A27DB-BD31-4B8C-83A1-F6EECF244321}">
                <p14:modId xmlns:p14="http://schemas.microsoft.com/office/powerpoint/2010/main" val="2180598097"/>
              </p:ext>
            </p:extLst>
          </p:nvPr>
        </p:nvGraphicFramePr>
        <p:xfrm>
          <a:off x="647914" y="3799242"/>
          <a:ext cx="7956336" cy="2095356"/>
        </p:xfrm>
        <a:graphic>
          <a:graphicData uri="http://schemas.openxmlformats.org/drawingml/2006/table">
            <a:tbl>
              <a:tblPr firstRow="1" bandRow="1">
                <a:tableStyleId>{93296810-A885-4BE3-A3E7-6D5BEEA58F35}</a:tableStyleId>
              </a:tblPr>
              <a:tblGrid>
                <a:gridCol w="2423636">
                  <a:extLst>
                    <a:ext uri="{9D8B030D-6E8A-4147-A177-3AD203B41FA5}">
                      <a16:colId xmlns:a16="http://schemas.microsoft.com/office/drawing/2014/main" val="20000"/>
                    </a:ext>
                  </a:extLst>
                </a:gridCol>
                <a:gridCol w="2847854">
                  <a:extLst>
                    <a:ext uri="{9D8B030D-6E8A-4147-A177-3AD203B41FA5}">
                      <a16:colId xmlns:a16="http://schemas.microsoft.com/office/drawing/2014/main" val="20001"/>
                    </a:ext>
                  </a:extLst>
                </a:gridCol>
                <a:gridCol w="2684846">
                  <a:extLst>
                    <a:ext uri="{9D8B030D-6E8A-4147-A177-3AD203B41FA5}">
                      <a16:colId xmlns:a16="http://schemas.microsoft.com/office/drawing/2014/main" val="20002"/>
                    </a:ext>
                  </a:extLst>
                </a:gridCol>
              </a:tblGrid>
              <a:tr h="523839">
                <a:tc>
                  <a:txBody>
                    <a:bodyPr/>
                    <a:lstStyle/>
                    <a:p>
                      <a:pPr algn="ctr">
                        <a:spcAft>
                          <a:spcPts val="0"/>
                        </a:spcAft>
                      </a:pPr>
                      <a:r>
                        <a:rPr lang="en-US" sz="1600" b="1" kern="100" dirty="0">
                          <a:solidFill>
                            <a:srgbClr val="0000FF"/>
                          </a:solidFill>
                          <a:effectLst/>
                          <a:latin typeface="+mj-ea"/>
                          <a:ea typeface="+mj-ea"/>
                          <a:cs typeface="新細明體"/>
                        </a:rPr>
                        <a:t> </a:t>
                      </a:r>
                      <a:r>
                        <a:rPr lang="zh-TW" altLang="en-US" sz="1600" b="1" kern="100" dirty="0">
                          <a:solidFill>
                            <a:srgbClr val="0000FF"/>
                          </a:solidFill>
                          <a:effectLst/>
                          <a:latin typeface="+mj-ea"/>
                          <a:ea typeface="+mj-ea"/>
                          <a:cs typeface="新細明體"/>
                        </a:rPr>
                        <a:t>項目</a:t>
                      </a:r>
                      <a:endParaRPr lang="zh-TW" sz="1600" b="1" kern="100" dirty="0">
                        <a:solidFill>
                          <a:srgbClr val="0000FF"/>
                        </a:solidFill>
                        <a:effectLst/>
                        <a:latin typeface="+mj-ea"/>
                        <a:ea typeface="+mj-ea"/>
                        <a:cs typeface="新細明體"/>
                      </a:endParaRPr>
                    </a:p>
                  </a:txBody>
                  <a:tcPr marL="68580" marR="68580" marT="0" marB="0" anchor="ctr"/>
                </a:tc>
                <a:tc>
                  <a:txBody>
                    <a:bodyPr/>
                    <a:lstStyle/>
                    <a:p>
                      <a:pPr algn="ctr">
                        <a:spcAft>
                          <a:spcPts val="0"/>
                        </a:spcAft>
                      </a:pPr>
                      <a:r>
                        <a:rPr lang="en-US" altLang="zh-TW" sz="1600" b="1" kern="100" dirty="0">
                          <a:solidFill>
                            <a:srgbClr val="0000FF"/>
                          </a:solidFill>
                          <a:effectLst/>
                          <a:latin typeface="+mj-ea"/>
                          <a:ea typeface="+mj-ea"/>
                          <a:cs typeface="新細明體"/>
                        </a:rPr>
                        <a:t>2019</a:t>
                      </a:r>
                      <a:r>
                        <a:rPr lang="zh-TW" sz="1600" b="1" kern="100" dirty="0">
                          <a:solidFill>
                            <a:srgbClr val="0000FF"/>
                          </a:solidFill>
                          <a:effectLst/>
                          <a:latin typeface="+mj-ea"/>
                          <a:ea typeface="+mj-ea"/>
                          <a:cs typeface="新細明體"/>
                        </a:rPr>
                        <a:t>年度第一季</a:t>
                      </a:r>
                    </a:p>
                  </a:txBody>
                  <a:tcPr marL="68580" marR="68580" marT="0" marB="0" anchor="ctr"/>
                </a:tc>
                <a:tc>
                  <a:txBody>
                    <a:bodyPr/>
                    <a:lstStyle/>
                    <a:p>
                      <a:pPr algn="ctr">
                        <a:spcAft>
                          <a:spcPts val="0"/>
                        </a:spcAft>
                      </a:pPr>
                      <a:r>
                        <a:rPr lang="zh-CN" sz="1600" b="1" kern="100" dirty="0">
                          <a:solidFill>
                            <a:srgbClr val="0000FF"/>
                          </a:solidFill>
                          <a:effectLst/>
                          <a:latin typeface="+mj-ea"/>
                          <a:ea typeface="+mj-ea"/>
                          <a:cs typeface="新細明體"/>
                        </a:rPr>
                        <a:t>同期成長率</a:t>
                      </a:r>
                      <a:r>
                        <a:rPr lang="en-US" sz="1600" b="1" kern="100" dirty="0">
                          <a:solidFill>
                            <a:srgbClr val="0000FF"/>
                          </a:solidFill>
                          <a:effectLst/>
                          <a:latin typeface="+mj-ea"/>
                          <a:ea typeface="+mj-ea"/>
                          <a:cs typeface="新細明體"/>
                        </a:rPr>
                        <a:t>(YoY</a:t>
                      </a:r>
                      <a:r>
                        <a:rPr lang="zh-CN" sz="1600" b="1" kern="100" dirty="0">
                          <a:solidFill>
                            <a:srgbClr val="0000FF"/>
                          </a:solidFill>
                          <a:effectLst/>
                          <a:latin typeface="+mj-ea"/>
                          <a:ea typeface="+mj-ea"/>
                          <a:cs typeface="新細明體"/>
                        </a:rPr>
                        <a:t>％</a:t>
                      </a:r>
                      <a:r>
                        <a:rPr lang="en-US" sz="1600" b="1" kern="100" dirty="0">
                          <a:solidFill>
                            <a:srgbClr val="0000FF"/>
                          </a:solidFill>
                          <a:effectLst/>
                          <a:latin typeface="+mj-ea"/>
                          <a:ea typeface="+mj-ea"/>
                          <a:cs typeface="新細明體"/>
                        </a:rPr>
                        <a:t>)</a:t>
                      </a:r>
                      <a:endParaRPr lang="zh-TW" sz="1600" b="1" kern="100" dirty="0">
                        <a:solidFill>
                          <a:srgbClr val="0000FF"/>
                        </a:solidFill>
                        <a:effectLst/>
                        <a:latin typeface="+mj-ea"/>
                        <a:ea typeface="+mj-ea"/>
                        <a:cs typeface="新細明體"/>
                      </a:endParaRPr>
                    </a:p>
                  </a:txBody>
                  <a:tcPr marL="68580" marR="68580" marT="0" marB="0" anchor="ctr"/>
                </a:tc>
                <a:extLst>
                  <a:ext uri="{0D108BD9-81ED-4DB2-BD59-A6C34878D82A}">
                    <a16:rowId xmlns:a16="http://schemas.microsoft.com/office/drawing/2014/main" val="10000"/>
                  </a:ext>
                </a:extLst>
              </a:tr>
              <a:tr h="523839">
                <a:tc>
                  <a:txBody>
                    <a:bodyPr/>
                    <a:lstStyle/>
                    <a:p>
                      <a:pPr>
                        <a:spcAft>
                          <a:spcPts val="0"/>
                        </a:spcAft>
                      </a:pP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營</a:t>
                      </a:r>
                      <a:r>
                        <a:rPr lang="zh-TW" altLang="en-US" sz="1600" b="1" kern="100" dirty="0">
                          <a:solidFill>
                            <a:srgbClr val="0000FF"/>
                          </a:solidFill>
                          <a:effectLst/>
                          <a:latin typeface="微軟正黑體" panose="020B0604030504040204" pitchFamily="34" charset="-120"/>
                          <a:ea typeface="微軟正黑體" panose="020B0604030504040204" pitchFamily="34" charset="-120"/>
                          <a:cs typeface="新細明體"/>
                        </a:rPr>
                        <a:t>業收入</a:t>
                      </a: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a:t>
                      </a:r>
                      <a:r>
                        <a:rPr lang="zh-TW" altLang="en-US" sz="1600" b="1" kern="100" dirty="0">
                          <a:solidFill>
                            <a:srgbClr val="0000FF"/>
                          </a:solidFill>
                          <a:effectLst/>
                          <a:latin typeface="微軟正黑體" panose="020B0604030504040204" pitchFamily="34" charset="-120"/>
                          <a:ea typeface="微軟正黑體" panose="020B0604030504040204" pitchFamily="34" charset="-120"/>
                          <a:cs typeface="新細明體"/>
                        </a:rPr>
                        <a:t>億元</a:t>
                      </a: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a:t>
                      </a:r>
                      <a:endParaRPr lang="zh-TW" sz="1600" b="1" kern="100" dirty="0">
                        <a:solidFill>
                          <a:srgbClr val="0000FF"/>
                        </a:solidFill>
                        <a:effectLst/>
                        <a:latin typeface="微軟正黑體" panose="020B0604030504040204" pitchFamily="34" charset="-120"/>
                        <a:ea typeface="微軟正黑體" panose="020B0604030504040204" pitchFamily="34" charset="-120"/>
                        <a:cs typeface="新細明體"/>
                      </a:endParaRPr>
                    </a:p>
                  </a:txBody>
                  <a:tcPr marL="68580" marR="68580" marT="0" marB="0" anchor="ctr"/>
                </a:tc>
                <a:tc>
                  <a:txBody>
                    <a:bodyPr/>
                    <a:lstStyle/>
                    <a:p>
                      <a:pPr algn="r">
                        <a:spcAft>
                          <a:spcPts val="0"/>
                        </a:spcAft>
                      </a:pPr>
                      <a:r>
                        <a:rPr lang="en-US" altLang="zh-TW" sz="1600" b="1" kern="100" dirty="0">
                          <a:solidFill>
                            <a:srgbClr val="0000FF"/>
                          </a:solidFill>
                          <a:effectLst/>
                          <a:latin typeface="+mn-ea"/>
                          <a:ea typeface="+mn-ea"/>
                          <a:cs typeface="新細明體"/>
                        </a:rPr>
                        <a:t>5.01</a:t>
                      </a:r>
                      <a:endParaRPr lang="zh-TW" sz="1600" b="1" kern="100" dirty="0">
                        <a:solidFill>
                          <a:srgbClr val="0000FF"/>
                        </a:solidFill>
                        <a:effectLst/>
                        <a:latin typeface="+mn-ea"/>
                        <a:ea typeface="+mn-ea"/>
                        <a:cs typeface="新細明體"/>
                      </a:endParaRPr>
                    </a:p>
                  </a:txBody>
                  <a:tcPr marL="68580" marR="68580" marT="0" marB="0" anchor="b"/>
                </a:tc>
                <a:tc>
                  <a:txBody>
                    <a:bodyPr/>
                    <a:lstStyle/>
                    <a:p>
                      <a:pPr algn="r">
                        <a:spcAft>
                          <a:spcPts val="0"/>
                        </a:spcAft>
                      </a:pPr>
                      <a:r>
                        <a:rPr lang="en-US" altLang="zh-TW" sz="1600" b="1" kern="100" dirty="0">
                          <a:solidFill>
                            <a:srgbClr val="0000FF"/>
                          </a:solidFill>
                          <a:effectLst/>
                          <a:latin typeface="+mn-ea"/>
                          <a:ea typeface="+mn-ea"/>
                          <a:cs typeface="新細明體"/>
                        </a:rPr>
                        <a:t>0.75</a:t>
                      </a:r>
                      <a:endParaRPr lang="zh-TW" sz="1600" b="1" kern="100" dirty="0">
                        <a:solidFill>
                          <a:srgbClr val="0000FF"/>
                        </a:solidFill>
                        <a:effectLst/>
                        <a:latin typeface="+mn-ea"/>
                        <a:ea typeface="+mn-ea"/>
                        <a:cs typeface="新細明體"/>
                      </a:endParaRPr>
                    </a:p>
                  </a:txBody>
                  <a:tcPr marL="68580" marR="68580" marT="0" marB="0" anchor="b"/>
                </a:tc>
                <a:extLst>
                  <a:ext uri="{0D108BD9-81ED-4DB2-BD59-A6C34878D82A}">
                    <a16:rowId xmlns:a16="http://schemas.microsoft.com/office/drawing/2014/main" val="10001"/>
                  </a:ext>
                </a:extLst>
              </a:tr>
              <a:tr h="523839">
                <a:tc>
                  <a:txBody>
                    <a:bodyPr/>
                    <a:lstStyle/>
                    <a:p>
                      <a:pPr>
                        <a:spcAft>
                          <a:spcPts val="0"/>
                        </a:spcAft>
                      </a:pP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稅後淨利（億</a:t>
                      </a:r>
                      <a:r>
                        <a:rPr lang="zh-TW" altLang="en-US" sz="1600" b="1" kern="100" dirty="0">
                          <a:solidFill>
                            <a:srgbClr val="0000FF"/>
                          </a:solidFill>
                          <a:effectLst/>
                          <a:latin typeface="微軟正黑體" panose="020B0604030504040204" pitchFamily="34" charset="-120"/>
                          <a:ea typeface="微軟正黑體" panose="020B0604030504040204" pitchFamily="34" charset="-120"/>
                          <a:cs typeface="新細明體"/>
                        </a:rPr>
                        <a:t>元</a:t>
                      </a: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a:t>
                      </a:r>
                      <a:endParaRPr lang="zh-TW" sz="1600" b="1" kern="100" dirty="0">
                        <a:solidFill>
                          <a:srgbClr val="0000FF"/>
                        </a:solidFill>
                        <a:effectLst/>
                        <a:latin typeface="微軟正黑體" panose="020B0604030504040204" pitchFamily="34" charset="-120"/>
                        <a:ea typeface="微軟正黑體" panose="020B0604030504040204" pitchFamily="34" charset="-120"/>
                        <a:cs typeface="新細明體"/>
                      </a:endParaRPr>
                    </a:p>
                  </a:txBody>
                  <a:tcPr marL="68580" marR="68580" marT="0" marB="0" anchor="ctr"/>
                </a:tc>
                <a:tc>
                  <a:txBody>
                    <a:bodyPr/>
                    <a:lstStyle/>
                    <a:p>
                      <a:pPr marL="0" algn="r" defTabSz="914400" rtl="0" eaLnBrk="1" latinLnBrk="0" hangingPunct="1">
                        <a:spcAft>
                          <a:spcPts val="0"/>
                        </a:spcAft>
                      </a:pPr>
                      <a:r>
                        <a:rPr lang="en-US" sz="1600" b="1" kern="100" dirty="0">
                          <a:solidFill>
                            <a:srgbClr val="0000FF"/>
                          </a:solidFill>
                          <a:effectLst/>
                          <a:latin typeface="+mn-ea"/>
                          <a:ea typeface="+mn-ea"/>
                          <a:cs typeface="新細明體"/>
                        </a:rPr>
                        <a:t>3</a:t>
                      </a:r>
                      <a:r>
                        <a:rPr lang="en-US" altLang="zh-TW" sz="1600" b="1" kern="100" dirty="0">
                          <a:solidFill>
                            <a:srgbClr val="0000FF"/>
                          </a:solidFill>
                          <a:effectLst/>
                          <a:latin typeface="+mn-ea"/>
                          <a:ea typeface="+mn-ea"/>
                          <a:cs typeface="新細明體"/>
                        </a:rPr>
                        <a:t>.14</a:t>
                      </a:r>
                    </a:p>
                  </a:txBody>
                  <a:tcPr marL="68580" marR="68580" marT="0" marB="0" anchor="b"/>
                </a:tc>
                <a:tc>
                  <a:txBody>
                    <a:bodyPr/>
                    <a:lstStyle/>
                    <a:p>
                      <a:pPr algn="r">
                        <a:spcAft>
                          <a:spcPts val="0"/>
                        </a:spcAft>
                      </a:pPr>
                      <a:r>
                        <a:rPr lang="en-US" altLang="zh-TW" sz="1600" b="1" kern="100" dirty="0">
                          <a:solidFill>
                            <a:srgbClr val="0000FF"/>
                          </a:solidFill>
                          <a:effectLst/>
                          <a:latin typeface="+mn-ea"/>
                          <a:ea typeface="+mn-ea"/>
                          <a:cs typeface="新細明體"/>
                        </a:rPr>
                        <a:t>-6.21</a:t>
                      </a:r>
                      <a:endParaRPr lang="zh-TW" sz="1600" b="1" kern="100" dirty="0">
                        <a:solidFill>
                          <a:srgbClr val="0000FF"/>
                        </a:solidFill>
                        <a:effectLst/>
                        <a:latin typeface="+mn-ea"/>
                        <a:ea typeface="+mn-ea"/>
                        <a:cs typeface="新細明體"/>
                      </a:endParaRPr>
                    </a:p>
                  </a:txBody>
                  <a:tcPr marL="68580" marR="68580" marT="0" marB="0" anchor="b"/>
                </a:tc>
                <a:extLst>
                  <a:ext uri="{0D108BD9-81ED-4DB2-BD59-A6C34878D82A}">
                    <a16:rowId xmlns:a16="http://schemas.microsoft.com/office/drawing/2014/main" val="10002"/>
                  </a:ext>
                </a:extLst>
              </a:tr>
              <a:tr h="523839">
                <a:tc>
                  <a:txBody>
                    <a:bodyPr/>
                    <a:lstStyle/>
                    <a:p>
                      <a:pPr>
                        <a:spcAft>
                          <a:spcPts val="0"/>
                        </a:spcAft>
                      </a:pPr>
                      <a:r>
                        <a:rPr lang="zh-CN" sz="1600" b="1" kern="100" dirty="0">
                          <a:solidFill>
                            <a:srgbClr val="0000FF"/>
                          </a:solidFill>
                          <a:effectLst/>
                          <a:latin typeface="微軟正黑體" panose="020B0604030504040204" pitchFamily="34" charset="-120"/>
                          <a:ea typeface="微軟正黑體" panose="020B0604030504040204" pitchFamily="34" charset="-120"/>
                          <a:cs typeface="新細明體"/>
                        </a:rPr>
                        <a:t>每股盈餘（元）</a:t>
                      </a:r>
                      <a:endParaRPr lang="zh-TW" sz="1600" b="1" kern="100" dirty="0">
                        <a:solidFill>
                          <a:srgbClr val="0000FF"/>
                        </a:solidFill>
                        <a:effectLst/>
                        <a:latin typeface="微軟正黑體" panose="020B0604030504040204" pitchFamily="34" charset="-120"/>
                        <a:ea typeface="微軟正黑體" panose="020B0604030504040204" pitchFamily="34" charset="-120"/>
                        <a:cs typeface="新細明體"/>
                      </a:endParaRPr>
                    </a:p>
                  </a:txBody>
                  <a:tcPr marL="68580" marR="68580" marT="0" marB="0" anchor="ctr"/>
                </a:tc>
                <a:tc>
                  <a:txBody>
                    <a:bodyPr/>
                    <a:lstStyle/>
                    <a:p>
                      <a:pPr algn="r">
                        <a:spcAft>
                          <a:spcPts val="0"/>
                        </a:spcAft>
                      </a:pPr>
                      <a:r>
                        <a:rPr lang="en-US" sz="1600" b="1" kern="100" dirty="0">
                          <a:solidFill>
                            <a:srgbClr val="0000FF"/>
                          </a:solidFill>
                          <a:effectLst/>
                          <a:latin typeface="+mn-ea"/>
                          <a:ea typeface="+mn-ea"/>
                          <a:cs typeface="新細明體"/>
                        </a:rPr>
                        <a:t>0</a:t>
                      </a:r>
                      <a:r>
                        <a:rPr lang="en-US" altLang="zh-TW" sz="1600" b="1" kern="100" dirty="0">
                          <a:solidFill>
                            <a:srgbClr val="0000FF"/>
                          </a:solidFill>
                          <a:effectLst/>
                          <a:latin typeface="+mn-ea"/>
                          <a:ea typeface="+mn-ea"/>
                          <a:cs typeface="新細明體"/>
                        </a:rPr>
                        <a:t>.23</a:t>
                      </a:r>
                      <a:endParaRPr lang="zh-TW" sz="1600" b="1" kern="100" dirty="0">
                        <a:solidFill>
                          <a:srgbClr val="0000FF"/>
                        </a:solidFill>
                        <a:effectLst/>
                        <a:latin typeface="+mn-ea"/>
                        <a:ea typeface="+mn-ea"/>
                        <a:cs typeface="新細明體"/>
                      </a:endParaRPr>
                    </a:p>
                  </a:txBody>
                  <a:tcPr marL="68580" marR="68580" marT="0" marB="0" anchor="b"/>
                </a:tc>
                <a:tc>
                  <a:txBody>
                    <a:bodyPr/>
                    <a:lstStyle/>
                    <a:p>
                      <a:pPr algn="r">
                        <a:spcAft>
                          <a:spcPts val="0"/>
                        </a:spcAft>
                      </a:pPr>
                      <a:r>
                        <a:rPr lang="en-US" altLang="zh-TW" sz="1600" b="1" kern="100" dirty="0">
                          <a:solidFill>
                            <a:srgbClr val="0000FF"/>
                          </a:solidFill>
                          <a:effectLst/>
                          <a:latin typeface="+mn-ea"/>
                          <a:ea typeface="+mn-ea"/>
                          <a:cs typeface="新細明體"/>
                        </a:rPr>
                        <a:t>-8.00</a:t>
                      </a:r>
                    </a:p>
                  </a:txBody>
                  <a:tcPr marL="68580" marR="68580" marT="0" marB="0" anchor="b"/>
                </a:tc>
                <a:extLst>
                  <a:ext uri="{0D108BD9-81ED-4DB2-BD59-A6C34878D82A}">
                    <a16:rowId xmlns:a16="http://schemas.microsoft.com/office/drawing/2014/main" val="10003"/>
                  </a:ext>
                </a:extLst>
              </a:tr>
            </a:tbl>
          </a:graphicData>
        </a:graphic>
      </p:graphicFrame>
      <p:sp>
        <p:nvSpPr>
          <p:cNvPr id="5" name="文字方塊 4">
            <a:extLst>
              <a:ext uri="{FF2B5EF4-FFF2-40B4-BE49-F238E27FC236}">
                <a16:creationId xmlns:a16="http://schemas.microsoft.com/office/drawing/2014/main" id="{6952280B-5E45-476C-AE5A-C624A5981463}"/>
              </a:ext>
            </a:extLst>
          </p:cNvPr>
          <p:cNvSpPr txBox="1"/>
          <p:nvPr/>
        </p:nvSpPr>
        <p:spPr>
          <a:xfrm>
            <a:off x="647914" y="5925882"/>
            <a:ext cx="2500009" cy="338554"/>
          </a:xfrm>
          <a:prstGeom prst="rect">
            <a:avLst/>
          </a:prstGeom>
          <a:noFill/>
        </p:spPr>
        <p:txBody>
          <a:bodyPr wrap="square" rtlCol="0">
            <a:spAutoFit/>
          </a:bodyPr>
          <a:lstStyle/>
          <a:p>
            <a:r>
              <a:rPr lang="zh-TW" altLang="en-US" sz="1600" dirty="0">
                <a:solidFill>
                  <a:srgbClr val="0000FF"/>
                </a:solidFill>
                <a:latin typeface="+mn-ea"/>
              </a:rPr>
              <a:t>註：依財務報告格式揭露</a:t>
            </a:r>
          </a:p>
        </p:txBody>
      </p:sp>
    </p:spTree>
    <p:extLst>
      <p:ext uri="{BB962C8B-B14F-4D97-AF65-F5344CB8AC3E}">
        <p14:creationId xmlns:p14="http://schemas.microsoft.com/office/powerpoint/2010/main" val="41706382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84987" y="301387"/>
            <a:ext cx="6618081" cy="827021"/>
          </a:xfrm>
        </p:spPr>
        <p:txBody>
          <a:bodyPr/>
          <a:lstStyle/>
          <a:p>
            <a:pPr lvl="0" algn="ctr" eaLnBrk="1" hangingPunct="1"/>
            <a:r>
              <a:rPr lang="zh-TW" altLang="en-US" sz="3600" dirty="0"/>
              <a:t>歷年底資產規模</a:t>
            </a:r>
            <a:endParaRPr lang="en-US" altLang="en-US" sz="3600" dirty="0"/>
          </a:p>
        </p:txBody>
      </p:sp>
      <p:cxnSp>
        <p:nvCxnSpPr>
          <p:cNvPr id="6" name="直線單箭頭接點 5"/>
          <p:cNvCxnSpPr/>
          <p:nvPr/>
        </p:nvCxnSpPr>
        <p:spPr bwMode="auto">
          <a:xfrm>
            <a:off x="1343608" y="4282751"/>
            <a:ext cx="242596" cy="289249"/>
          </a:xfrm>
          <a:prstGeom prst="straightConnector1">
            <a:avLst/>
          </a:prstGeom>
          <a:solidFill>
            <a:schemeClr val="bg2"/>
          </a:soli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文字方塊 6"/>
          <p:cNvSpPr txBox="1"/>
          <p:nvPr/>
        </p:nvSpPr>
        <p:spPr>
          <a:xfrm>
            <a:off x="614654" y="1492513"/>
            <a:ext cx="1457908" cy="307777"/>
          </a:xfrm>
          <a:prstGeom prst="rect">
            <a:avLst/>
          </a:prstGeom>
          <a:noFill/>
        </p:spPr>
        <p:txBody>
          <a:bodyPr wrap="square" rtlCol="0">
            <a:spAutoFit/>
          </a:bodyPr>
          <a:lstStyle/>
          <a:p>
            <a:r>
              <a:rPr lang="zh-TW" altLang="en-US" sz="1400" dirty="0">
                <a:solidFill>
                  <a:schemeClr val="tx1"/>
                </a:solidFill>
              </a:rPr>
              <a:t>單位：億元</a:t>
            </a:r>
          </a:p>
        </p:txBody>
      </p:sp>
      <p:pic>
        <p:nvPicPr>
          <p:cNvPr id="2" name="圖片 1">
            <a:extLst>
              <a:ext uri="{FF2B5EF4-FFF2-40B4-BE49-F238E27FC236}">
                <a16:creationId xmlns:a16="http://schemas.microsoft.com/office/drawing/2014/main" id="{5F73AD2D-1492-4234-8934-0810F9F56960}"/>
              </a:ext>
            </a:extLst>
          </p:cNvPr>
          <p:cNvPicPr>
            <a:picLocks noChangeAspect="1"/>
          </p:cNvPicPr>
          <p:nvPr/>
        </p:nvPicPr>
        <p:blipFill>
          <a:blip r:embed="rId3"/>
          <a:stretch>
            <a:fillRect/>
          </a:stretch>
        </p:blipFill>
        <p:spPr>
          <a:xfrm>
            <a:off x="563532" y="2275766"/>
            <a:ext cx="8016935" cy="3866864"/>
          </a:xfrm>
          <a:prstGeom prst="rect">
            <a:avLst/>
          </a:prstGeom>
        </p:spPr>
      </p:pic>
    </p:spTree>
    <p:extLst>
      <p:ext uri="{BB962C8B-B14F-4D97-AF65-F5344CB8AC3E}">
        <p14:creationId xmlns:p14="http://schemas.microsoft.com/office/powerpoint/2010/main" val="60720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5332D63-3129-435A-A484-5B4F6706FAC8}"/>
              </a:ext>
            </a:extLst>
          </p:cNvPr>
          <p:cNvPicPr>
            <a:picLocks noChangeAspect="1"/>
          </p:cNvPicPr>
          <p:nvPr/>
        </p:nvPicPr>
        <p:blipFill>
          <a:blip r:embed="rId3"/>
          <a:stretch>
            <a:fillRect/>
          </a:stretch>
        </p:blipFill>
        <p:spPr>
          <a:xfrm>
            <a:off x="539749" y="2121294"/>
            <a:ext cx="7991407" cy="3559659"/>
          </a:xfrm>
          <a:prstGeom prst="rect">
            <a:avLst/>
          </a:prstGeom>
        </p:spPr>
      </p:pic>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527143" y="351716"/>
            <a:ext cx="5561045" cy="708599"/>
          </a:xfrm>
        </p:spPr>
        <p:txBody>
          <a:bodyPr/>
          <a:lstStyle/>
          <a:p>
            <a:pPr eaLnBrk="1" hangingPunct="1"/>
            <a:r>
              <a:rPr lang="zh-TW" altLang="en-US" sz="3600" dirty="0"/>
              <a:t>         歷年底保證餘額</a:t>
            </a:r>
            <a:endParaRPr lang="en-US" altLang="en-US" sz="3600" dirty="0"/>
          </a:p>
        </p:txBody>
      </p:sp>
      <p:sp>
        <p:nvSpPr>
          <p:cNvPr id="2" name="文字方塊 1"/>
          <p:cNvSpPr txBox="1"/>
          <p:nvPr/>
        </p:nvSpPr>
        <p:spPr>
          <a:xfrm>
            <a:off x="748037" y="1748620"/>
            <a:ext cx="1558213" cy="307777"/>
          </a:xfrm>
          <a:prstGeom prst="rect">
            <a:avLst/>
          </a:prstGeom>
          <a:noFill/>
        </p:spPr>
        <p:txBody>
          <a:bodyPr wrap="square" rtlCol="0">
            <a:spAutoFit/>
          </a:bodyPr>
          <a:lstStyle/>
          <a:p>
            <a:r>
              <a:rPr lang="zh-TW" altLang="en-US" sz="1400" dirty="0">
                <a:solidFill>
                  <a:schemeClr val="tx1"/>
                </a:solidFill>
              </a:rPr>
              <a:t>單位：億元</a:t>
            </a:r>
          </a:p>
        </p:txBody>
      </p:sp>
    </p:spTree>
    <p:extLst>
      <p:ext uri="{BB962C8B-B14F-4D97-AF65-F5344CB8AC3E}">
        <p14:creationId xmlns:p14="http://schemas.microsoft.com/office/powerpoint/2010/main" val="19716246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7E34E6A-C268-419F-86C2-260E5763AFE0}"/>
              </a:ext>
            </a:extLst>
          </p:cNvPr>
          <p:cNvPicPr>
            <a:picLocks noChangeAspect="1"/>
          </p:cNvPicPr>
          <p:nvPr/>
        </p:nvPicPr>
        <p:blipFill>
          <a:blip r:embed="rId3"/>
          <a:stretch>
            <a:fillRect/>
          </a:stretch>
        </p:blipFill>
        <p:spPr>
          <a:xfrm>
            <a:off x="625139" y="1971748"/>
            <a:ext cx="7979111" cy="4224771"/>
          </a:xfrm>
          <a:prstGeom prst="rect">
            <a:avLst/>
          </a:prstGeom>
        </p:spPr>
      </p:pic>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1492899" y="221787"/>
            <a:ext cx="5974700" cy="741251"/>
          </a:xfrm>
        </p:spPr>
        <p:txBody>
          <a:bodyPr/>
          <a:lstStyle/>
          <a:p>
            <a:pPr algn="ctr" eaLnBrk="1" hangingPunct="1"/>
            <a:r>
              <a:rPr lang="zh-TW" altLang="en-US" sz="3600" dirty="0"/>
              <a:t>歷年底債券部位結構</a:t>
            </a:r>
            <a:br>
              <a:rPr lang="en-US" altLang="zh-TW" sz="3600" dirty="0">
                <a:solidFill>
                  <a:schemeClr val="bg1">
                    <a:lumMod val="95000"/>
                  </a:schemeClr>
                </a:solidFill>
              </a:rPr>
            </a:br>
            <a:endParaRPr lang="en-US" altLang="en-US" sz="3600" dirty="0"/>
          </a:p>
        </p:txBody>
      </p:sp>
      <p:sp>
        <p:nvSpPr>
          <p:cNvPr id="2" name="文字方塊 1"/>
          <p:cNvSpPr txBox="1"/>
          <p:nvPr/>
        </p:nvSpPr>
        <p:spPr>
          <a:xfrm>
            <a:off x="765111" y="1549972"/>
            <a:ext cx="1455575" cy="307777"/>
          </a:xfrm>
          <a:prstGeom prst="rect">
            <a:avLst/>
          </a:prstGeom>
          <a:noFill/>
        </p:spPr>
        <p:txBody>
          <a:bodyPr wrap="square" rtlCol="0">
            <a:spAutoFit/>
          </a:bodyPr>
          <a:lstStyle/>
          <a:p>
            <a:r>
              <a:rPr lang="zh-TW" altLang="en-US" sz="1400" dirty="0">
                <a:solidFill>
                  <a:schemeClr val="tx1"/>
                </a:solidFill>
              </a:rPr>
              <a:t>單位：億元</a:t>
            </a:r>
          </a:p>
        </p:txBody>
      </p:sp>
      <p:sp>
        <p:nvSpPr>
          <p:cNvPr id="8" name="文字方塊 7"/>
          <p:cNvSpPr txBox="1"/>
          <p:nvPr/>
        </p:nvSpPr>
        <p:spPr>
          <a:xfrm>
            <a:off x="1407375" y="2509131"/>
            <a:ext cx="758894" cy="369332"/>
          </a:xfrm>
          <a:prstGeom prst="rect">
            <a:avLst/>
          </a:prstGeom>
          <a:noFill/>
        </p:spPr>
        <p:txBody>
          <a:bodyPr wrap="square" rtlCol="0">
            <a:spAutoFit/>
          </a:bodyPr>
          <a:lstStyle/>
          <a:p>
            <a:r>
              <a:rPr lang="en-US" altLang="zh-TW" sz="1800" dirty="0">
                <a:solidFill>
                  <a:schemeClr val="tx1"/>
                </a:solidFill>
              </a:rPr>
              <a:t>1,012</a:t>
            </a:r>
          </a:p>
        </p:txBody>
      </p:sp>
      <p:sp>
        <p:nvSpPr>
          <p:cNvPr id="9" name="文字方塊 8"/>
          <p:cNvSpPr txBox="1"/>
          <p:nvPr/>
        </p:nvSpPr>
        <p:spPr>
          <a:xfrm>
            <a:off x="4145668" y="2481357"/>
            <a:ext cx="758894" cy="369332"/>
          </a:xfrm>
          <a:prstGeom prst="rect">
            <a:avLst/>
          </a:prstGeom>
          <a:noFill/>
        </p:spPr>
        <p:txBody>
          <a:bodyPr wrap="square" rtlCol="0">
            <a:spAutoFit/>
          </a:bodyPr>
          <a:lstStyle/>
          <a:p>
            <a:r>
              <a:rPr lang="en-US" altLang="zh-TW" sz="1800" dirty="0">
                <a:solidFill>
                  <a:schemeClr val="tx1"/>
                </a:solidFill>
              </a:rPr>
              <a:t>1,034</a:t>
            </a:r>
          </a:p>
        </p:txBody>
      </p:sp>
      <p:sp>
        <p:nvSpPr>
          <p:cNvPr id="10" name="文字方塊 9"/>
          <p:cNvSpPr txBox="1"/>
          <p:nvPr/>
        </p:nvSpPr>
        <p:spPr>
          <a:xfrm>
            <a:off x="2773130" y="2481357"/>
            <a:ext cx="867747" cy="369332"/>
          </a:xfrm>
          <a:prstGeom prst="rect">
            <a:avLst/>
          </a:prstGeom>
          <a:noFill/>
        </p:spPr>
        <p:txBody>
          <a:bodyPr wrap="square" rtlCol="0">
            <a:spAutoFit/>
          </a:bodyPr>
          <a:lstStyle/>
          <a:p>
            <a:r>
              <a:rPr lang="en-US" altLang="zh-TW" sz="1800" dirty="0">
                <a:solidFill>
                  <a:schemeClr val="tx1"/>
                </a:solidFill>
              </a:rPr>
              <a:t>1,039</a:t>
            </a:r>
          </a:p>
        </p:txBody>
      </p:sp>
      <p:sp>
        <p:nvSpPr>
          <p:cNvPr id="17" name="文字方塊 16"/>
          <p:cNvSpPr txBox="1"/>
          <p:nvPr/>
        </p:nvSpPr>
        <p:spPr>
          <a:xfrm>
            <a:off x="5526177" y="2518055"/>
            <a:ext cx="827315" cy="369332"/>
          </a:xfrm>
          <a:prstGeom prst="rect">
            <a:avLst/>
          </a:prstGeom>
          <a:noFill/>
        </p:spPr>
        <p:txBody>
          <a:bodyPr wrap="square" rtlCol="0">
            <a:spAutoFit/>
          </a:bodyPr>
          <a:lstStyle/>
          <a:p>
            <a:r>
              <a:rPr lang="en-US" altLang="zh-TW" sz="1800" dirty="0">
                <a:solidFill>
                  <a:srgbClr val="0000FF"/>
                </a:solidFill>
              </a:rPr>
              <a:t>1,027</a:t>
            </a:r>
          </a:p>
        </p:txBody>
      </p:sp>
      <p:sp>
        <p:nvSpPr>
          <p:cNvPr id="18" name="文字方塊 17"/>
          <p:cNvSpPr txBox="1"/>
          <p:nvPr/>
        </p:nvSpPr>
        <p:spPr>
          <a:xfrm>
            <a:off x="6877179" y="2481357"/>
            <a:ext cx="827315" cy="369332"/>
          </a:xfrm>
          <a:prstGeom prst="rect">
            <a:avLst/>
          </a:prstGeom>
          <a:noFill/>
        </p:spPr>
        <p:txBody>
          <a:bodyPr wrap="square" rtlCol="0">
            <a:spAutoFit/>
          </a:bodyPr>
          <a:lstStyle/>
          <a:p>
            <a:r>
              <a:rPr lang="en-US" altLang="zh-TW" sz="1800" dirty="0">
                <a:solidFill>
                  <a:srgbClr val="96B8D6"/>
                </a:solidFill>
              </a:rPr>
              <a:t>1,048</a:t>
            </a:r>
          </a:p>
        </p:txBody>
      </p:sp>
    </p:spTree>
    <p:extLst>
      <p:ext uri="{BB962C8B-B14F-4D97-AF65-F5344CB8AC3E}">
        <p14:creationId xmlns:p14="http://schemas.microsoft.com/office/powerpoint/2010/main" val="2597170035"/>
      </p:ext>
    </p:extLst>
  </p:cSld>
  <p:clrMapOvr>
    <a:masterClrMapping/>
  </p:clrMapOvr>
  <p:transition/>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3504</TotalTime>
  <Words>658</Words>
  <Application>Microsoft Office PowerPoint</Application>
  <PresentationFormat>如螢幕大小 (4:3)</PresentationFormat>
  <Paragraphs>94</Paragraphs>
  <Slides>13</Slides>
  <Notes>13</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13</vt:i4>
      </vt:variant>
    </vt:vector>
  </HeadingPairs>
  <TitlesOfParts>
    <vt:vector size="22" baseType="lpstr">
      <vt:lpstr>Meiryo UI</vt:lpstr>
      <vt:lpstr>黑体</vt:lpstr>
      <vt:lpstr>微軟正黑體</vt:lpstr>
      <vt:lpstr>新細明體</vt:lpstr>
      <vt:lpstr>標楷體</vt:lpstr>
      <vt:lpstr>Arial</vt:lpstr>
      <vt:lpstr>Times New Roman</vt:lpstr>
      <vt:lpstr>Default Design</vt:lpstr>
      <vt:lpstr>Document</vt:lpstr>
      <vt:lpstr>中華票券金融股份有限公司  </vt:lpstr>
      <vt:lpstr>PowerPoint 簡報</vt:lpstr>
      <vt:lpstr>      2018年盈餘概況</vt:lpstr>
      <vt:lpstr>歷年盈餘概況 2017年~2018年全公司損益</vt:lpstr>
      <vt:lpstr>歷年獲利表現(1) </vt:lpstr>
      <vt:lpstr>歷年獲利表現(2) </vt:lpstr>
      <vt:lpstr>歷年底資產規模</vt:lpstr>
      <vt:lpstr>         歷年底保證餘額</vt:lpstr>
      <vt:lpstr>歷年底債券部位結構 </vt:lpstr>
      <vt:lpstr>     歷年底票券部位結構 </vt:lpstr>
      <vt:lpstr>資產品質 </vt:lpstr>
      <vt:lpstr>         資本適足率 </vt:lpstr>
      <vt:lpstr>         謝謝各位聆聽</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Bubbles Template</dc:title>
  <dc:creator>Presentation Magazine</dc:creator>
  <cp:lastModifiedBy>陳燕婷</cp:lastModifiedBy>
  <cp:revision>193</cp:revision>
  <cp:lastPrinted>2019-06-11T08:53:01Z</cp:lastPrinted>
  <dcterms:created xsi:type="dcterms:W3CDTF">2005-02-28T14:06:28Z</dcterms:created>
  <dcterms:modified xsi:type="dcterms:W3CDTF">2019-06-13T07:11:04Z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